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58"/>
  </p:notesMasterIdLst>
  <p:sldIdLst>
    <p:sldId id="257" r:id="rId2"/>
    <p:sldId id="567" r:id="rId3"/>
    <p:sldId id="568" r:id="rId4"/>
    <p:sldId id="570" r:id="rId5"/>
    <p:sldId id="682" r:id="rId6"/>
    <p:sldId id="632" r:id="rId7"/>
    <p:sldId id="633" r:id="rId8"/>
    <p:sldId id="662" r:id="rId9"/>
    <p:sldId id="663" r:id="rId10"/>
    <p:sldId id="664" r:id="rId11"/>
    <p:sldId id="665" r:id="rId12"/>
    <p:sldId id="666" r:id="rId13"/>
    <p:sldId id="667" r:id="rId14"/>
    <p:sldId id="668" r:id="rId15"/>
    <p:sldId id="669" r:id="rId16"/>
    <p:sldId id="634" r:id="rId17"/>
    <p:sldId id="635" r:id="rId18"/>
    <p:sldId id="636" r:id="rId19"/>
    <p:sldId id="637" r:id="rId20"/>
    <p:sldId id="638" r:id="rId21"/>
    <p:sldId id="639" r:id="rId22"/>
    <p:sldId id="640" r:id="rId23"/>
    <p:sldId id="641" r:id="rId24"/>
    <p:sldId id="642" r:id="rId25"/>
    <p:sldId id="643" r:id="rId26"/>
    <p:sldId id="674" r:id="rId27"/>
    <p:sldId id="673" r:id="rId28"/>
    <p:sldId id="675" r:id="rId29"/>
    <p:sldId id="676" r:id="rId30"/>
    <p:sldId id="677" r:id="rId31"/>
    <p:sldId id="678" r:id="rId32"/>
    <p:sldId id="679" r:id="rId33"/>
    <p:sldId id="680" r:id="rId34"/>
    <p:sldId id="681" r:id="rId35"/>
    <p:sldId id="683" r:id="rId36"/>
    <p:sldId id="644" r:id="rId37"/>
    <p:sldId id="684" r:id="rId38"/>
    <p:sldId id="687" r:id="rId39"/>
    <p:sldId id="686" r:id="rId40"/>
    <p:sldId id="685" r:id="rId41"/>
    <p:sldId id="702" r:id="rId42"/>
    <p:sldId id="647" r:id="rId43"/>
    <p:sldId id="688" r:id="rId44"/>
    <p:sldId id="690" r:id="rId45"/>
    <p:sldId id="691" r:id="rId46"/>
    <p:sldId id="692" r:id="rId47"/>
    <p:sldId id="693" r:id="rId48"/>
    <p:sldId id="695" r:id="rId49"/>
    <p:sldId id="696" r:id="rId50"/>
    <p:sldId id="697" r:id="rId51"/>
    <p:sldId id="698" r:id="rId52"/>
    <p:sldId id="699" r:id="rId53"/>
    <p:sldId id="700" r:id="rId54"/>
    <p:sldId id="701" r:id="rId55"/>
    <p:sldId id="652" r:id="rId56"/>
    <p:sldId id="653" r:id="rId5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hismith" initials="p" lastIdx="1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FF81"/>
    <a:srgbClr val="FF99CC"/>
    <a:srgbClr val="00B050"/>
    <a:srgbClr val="FF0000"/>
    <a:srgbClr val="C30D8F"/>
    <a:srgbClr val="FFFFFF"/>
    <a:srgbClr val="002060"/>
    <a:srgbClr val="BBE0E3"/>
    <a:srgbClr val="ECD63F"/>
    <a:srgbClr val="F6D5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54" autoAdjust="0"/>
    <p:restoredTop sz="94346" autoAdjust="0"/>
  </p:normalViewPr>
  <p:slideViewPr>
    <p:cSldViewPr>
      <p:cViewPr varScale="1">
        <p:scale>
          <a:sx n="104" d="100"/>
          <a:sy n="104" d="100"/>
        </p:scale>
        <p:origin x="60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8AAD61-6DAD-4AB3-A7DC-855B509D5D40}" type="datetimeFigureOut">
              <a:rPr lang="en-US" smtClean="0"/>
              <a:t>06/10/2014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23E3DF-FB59-4075-B972-C0DFEE45DED1}" type="slidenum">
              <a:rPr lang="en-US" smtClean="0"/>
              <a:t>‹#›</a:t>
            </a:fld>
            <a:endParaRPr lang="en-US"/>
          </a:p>
        </p:txBody>
      </p:sp>
    </p:spTree>
    <p:extLst>
      <p:ext uri="{BB962C8B-B14F-4D97-AF65-F5344CB8AC3E}">
        <p14:creationId xmlns:p14="http://schemas.microsoft.com/office/powerpoint/2010/main" val="2406847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D3674D-E59F-4C2D-95C3-E10A23210743}" type="slidenum">
              <a:rPr lang="en-US"/>
              <a:pPr/>
              <a:t>1</a:t>
            </a:fld>
            <a:endParaRPr lang="en-US" dirty="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18907513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23E3DF-FB59-4075-B972-C0DFEE45DED1}" type="slidenum">
              <a:rPr lang="en-US" smtClean="0"/>
              <a:t>46</a:t>
            </a:fld>
            <a:endParaRPr lang="en-US"/>
          </a:p>
        </p:txBody>
      </p:sp>
    </p:spTree>
    <p:extLst>
      <p:ext uri="{BB962C8B-B14F-4D97-AF65-F5344CB8AC3E}">
        <p14:creationId xmlns:p14="http://schemas.microsoft.com/office/powerpoint/2010/main" val="3408695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414943A7-6F47-4D13-9E2D-BF6B300DB870}" type="slidenum">
              <a:rPr lang="en-US" altLang="en-US" sz="1200" b="0"/>
              <a:pPr eaLnBrk="1" hangingPunct="1"/>
              <a:t>2</a:t>
            </a:fld>
            <a:endParaRPr lang="en-US" altLang="en-US" sz="1200" b="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545291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AD81C0CE-5462-41A4-B5C9-AECC0E71D8D3}" type="slidenum">
              <a:rPr lang="en-US" altLang="en-US" sz="1200" b="0"/>
              <a:pPr eaLnBrk="1" hangingPunct="1"/>
              <a:t>3</a:t>
            </a:fld>
            <a:endParaRPr lang="en-US" altLang="en-US" sz="1200" b="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429544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BB09DCEE-7D5C-4F86-A46D-32518BF406A0}" type="slidenum">
              <a:rPr lang="en-US" altLang="en-US" sz="1200" b="0"/>
              <a:pPr eaLnBrk="1" hangingPunct="1"/>
              <a:t>4</a:t>
            </a:fld>
            <a:endParaRPr lang="en-US" altLang="en-US" sz="1200" b="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595220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BB09DCEE-7D5C-4F86-A46D-32518BF406A0}" type="slidenum">
              <a:rPr lang="en-US" altLang="en-US" sz="1200" b="0"/>
              <a:pPr eaLnBrk="1" hangingPunct="1"/>
              <a:t>5</a:t>
            </a:fld>
            <a:endParaRPr lang="en-US" altLang="en-US" sz="1200" b="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291852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23E3DF-FB59-4075-B972-C0DFEE45DED1}" type="slidenum">
              <a:rPr lang="en-US" smtClean="0"/>
              <a:t>42</a:t>
            </a:fld>
            <a:endParaRPr lang="en-US"/>
          </a:p>
        </p:txBody>
      </p:sp>
    </p:spTree>
    <p:extLst>
      <p:ext uri="{BB962C8B-B14F-4D97-AF65-F5344CB8AC3E}">
        <p14:creationId xmlns:p14="http://schemas.microsoft.com/office/powerpoint/2010/main" val="31559745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23E3DF-FB59-4075-B972-C0DFEE45DED1}" type="slidenum">
              <a:rPr lang="en-US" smtClean="0"/>
              <a:t>43</a:t>
            </a:fld>
            <a:endParaRPr lang="en-US"/>
          </a:p>
        </p:txBody>
      </p:sp>
    </p:spTree>
    <p:extLst>
      <p:ext uri="{BB962C8B-B14F-4D97-AF65-F5344CB8AC3E}">
        <p14:creationId xmlns:p14="http://schemas.microsoft.com/office/powerpoint/2010/main" val="1181331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23E3DF-FB59-4075-B972-C0DFEE45DED1}" type="slidenum">
              <a:rPr lang="en-US" smtClean="0"/>
              <a:t>44</a:t>
            </a:fld>
            <a:endParaRPr lang="en-US"/>
          </a:p>
        </p:txBody>
      </p:sp>
    </p:spTree>
    <p:extLst>
      <p:ext uri="{BB962C8B-B14F-4D97-AF65-F5344CB8AC3E}">
        <p14:creationId xmlns:p14="http://schemas.microsoft.com/office/powerpoint/2010/main" val="56006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23E3DF-FB59-4075-B972-C0DFEE45DED1}" type="slidenum">
              <a:rPr lang="en-US" smtClean="0"/>
              <a:t>45</a:t>
            </a:fld>
            <a:endParaRPr lang="en-US"/>
          </a:p>
        </p:txBody>
      </p:sp>
    </p:spTree>
    <p:extLst>
      <p:ext uri="{BB962C8B-B14F-4D97-AF65-F5344CB8AC3E}">
        <p14:creationId xmlns:p14="http://schemas.microsoft.com/office/powerpoint/2010/main" val="935539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userDrawn="1"/>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dirty="0" smtClean="0"/>
              <a:t>Click to edit Master</a:t>
            </a:r>
            <a:endParaRPr lang="en-US" dirty="0"/>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1143000"/>
          </a:xfrm>
          <a:prstGeom prst="rect">
            <a:avLst/>
          </a:prstGeom>
        </p:spPr>
        <p:txBody>
          <a:bodyPr/>
          <a:lstStyle>
            <a:lvl1pPr>
              <a:defRPr b="0" i="0">
                <a:latin typeface="Georgia"/>
                <a:cs typeface="Georgia"/>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858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dirty="0" smtClean="0"/>
              <a:t>Click to edit Master text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4" name="Rectangle 18"/>
          <p:cNvSpPr>
            <a:spLocks noChangeArrowheads="1"/>
          </p:cNvSpPr>
          <p:nvPr userDrawn="1"/>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5" name="Rectangle 19"/>
          <p:cNvSpPr>
            <a:spLocks noChangeArrowheads="1"/>
          </p:cNvSpPr>
          <p:nvPr userDrawn="1"/>
        </p:nvSpPr>
        <p:spPr bwMode="auto">
          <a:xfrm>
            <a:off x="0" y="1066800"/>
            <a:ext cx="9144000" cy="5791200"/>
          </a:xfrm>
          <a:prstGeom prst="rect">
            <a:avLst/>
          </a:prstGeom>
          <a:solidFill>
            <a:srgbClr val="000042"/>
          </a:solidFill>
          <a:ln w="9525">
            <a:noFill/>
            <a:miter lim="800000"/>
            <a:headEnd/>
            <a:tailEnd/>
          </a:ln>
          <a:effectLst/>
        </p:spPr>
        <p:txBody>
          <a:bodyPr wrap="none" anchor="ctr"/>
          <a:lstStyle/>
          <a:p>
            <a:pPr>
              <a:defRPr/>
            </a:pPr>
            <a:endParaRPr lang="en-US"/>
          </a:p>
        </p:txBody>
      </p:sp>
      <p:sp>
        <p:nvSpPr>
          <p:cNvPr id="6" name="Rectangle 2"/>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7" name="Rectangle 3"/>
          <p:cNvSpPr>
            <a:spLocks noChangeArrowheads="1"/>
          </p:cNvSpPr>
          <p:nvPr/>
        </p:nvSpPr>
        <p:spPr bwMode="auto">
          <a:xfrm>
            <a:off x="0" y="1066800"/>
            <a:ext cx="9144000" cy="5791200"/>
          </a:xfrm>
          <a:prstGeom prst="rect">
            <a:avLst/>
          </a:prstGeom>
          <a:noFill/>
          <a:ln w="9525">
            <a:noFill/>
            <a:miter lim="800000"/>
            <a:headEnd/>
            <a:tailEnd/>
          </a:ln>
          <a:effectLst/>
        </p:spPr>
        <p:txBody>
          <a:bodyPr wrap="none" anchor="ctr"/>
          <a:lstStyle/>
          <a:p>
            <a:pPr>
              <a:defRPr/>
            </a:pPr>
            <a:endParaRPr lang="en-US"/>
          </a:p>
        </p:txBody>
      </p:sp>
      <p:graphicFrame>
        <p:nvGraphicFramePr>
          <p:cNvPr id="8" name="Object 6"/>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1224" name="Photo Editor-foto" r:id="rId3" imgW="7621064" imgH="1009791" progId="MSPhotoEd.3">
                  <p:embed/>
                </p:oleObj>
              </mc:Choice>
              <mc:Fallback>
                <p:oleObj name="Photo Editor-foto" r:id="rId3"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7"/>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10" name="Group 8"/>
          <p:cNvGrpSpPr>
            <a:grpSpLocks/>
          </p:cNvGrpSpPr>
          <p:nvPr/>
        </p:nvGrpSpPr>
        <p:grpSpPr bwMode="auto">
          <a:xfrm>
            <a:off x="152400" y="152400"/>
            <a:ext cx="1752600" cy="838200"/>
            <a:chOff x="720" y="1440"/>
            <a:chExt cx="1104" cy="576"/>
          </a:xfrm>
        </p:grpSpPr>
        <p:sp>
          <p:nvSpPr>
            <p:cNvPr id="11" name="AutoShape 9"/>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2" name="AutoShape 10"/>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3" name="AutoShape 11"/>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4" name="AutoShape 12"/>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5" name="AutoShape 13"/>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6" name="AutoShape 14"/>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17" name="Rectangle 15"/>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18" name="Line 16"/>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graphicFrame>
        <p:nvGraphicFramePr>
          <p:cNvPr id="19" name="Object 20"/>
          <p:cNvGraphicFramePr>
            <a:graphicFrameLocks noChangeAspect="1"/>
          </p:cNvGraphicFramePr>
          <p:nvPr userDrawn="1"/>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1225" name="Photo Editor-foto" r:id="rId5" imgW="7621064" imgH="1009791" progId="MSPhotoEd.3">
                  <p:embed/>
                </p:oleObj>
              </mc:Choice>
              <mc:Fallback>
                <p:oleObj name="Photo Editor-foto" r:id="rId5"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Text Box 21"/>
          <p:cNvSpPr txBox="1">
            <a:spLocks noChangeArrowheads="1"/>
          </p:cNvSpPr>
          <p:nvPr userDrawn="1"/>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21" name="Group 22"/>
          <p:cNvGrpSpPr>
            <a:grpSpLocks/>
          </p:cNvGrpSpPr>
          <p:nvPr userDrawn="1"/>
        </p:nvGrpSpPr>
        <p:grpSpPr bwMode="auto">
          <a:xfrm>
            <a:off x="152400" y="152400"/>
            <a:ext cx="1752600" cy="838200"/>
            <a:chOff x="720" y="1440"/>
            <a:chExt cx="1104" cy="576"/>
          </a:xfrm>
        </p:grpSpPr>
        <p:sp>
          <p:nvSpPr>
            <p:cNvPr id="22" name="AutoShape 23"/>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3" name="AutoShape 24"/>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4" name="AutoShape 25"/>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5" name="AutoShape 26"/>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6" name="AutoShape 27"/>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7" name="AutoShape 28"/>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28" name="Rectangle 29"/>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29" name="Line 30"/>
          <p:cNvSpPr>
            <a:spLocks noChangeShapeType="1"/>
          </p:cNvSpPr>
          <p:nvPr userDrawn="1"/>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152400" y="1981200"/>
            <a:ext cx="8839200" cy="4724400"/>
          </a:xfrm>
          <a:prstGeom prst="rect">
            <a:avLst/>
          </a:prstGeom>
        </p:spPr>
        <p:txBody>
          <a:bodyPr/>
          <a:lstStyle/>
          <a:p>
            <a:pPr lvl="0"/>
            <a:endParaRPr lang="en-US" noProof="0"/>
          </a:p>
        </p:txBody>
      </p:sp>
      <p:sp>
        <p:nvSpPr>
          <p:cNvPr id="30" name="Slide Number Placeholder 3"/>
          <p:cNvSpPr>
            <a:spLocks noGrp="1"/>
          </p:cNvSpPr>
          <p:nvPr>
            <p:ph type="sldNum" sz="quarter" idx="10"/>
          </p:nvPr>
        </p:nvSpPr>
        <p:spPr>
          <a:xfrm>
            <a:off x="7239000" y="6553200"/>
            <a:ext cx="1905000" cy="304800"/>
          </a:xfrm>
          <a:prstGeom prst="rect">
            <a:avLst/>
          </a:prstGeom>
        </p:spPr>
        <p:txBody>
          <a:bodyPr/>
          <a:lstStyle>
            <a:lvl1pPr>
              <a:defRPr/>
            </a:lvl1pPr>
          </a:lstStyle>
          <a:p>
            <a:fld id="{D14BF38A-3DFB-480B-8D89-0595D30524BE}" type="slidenum">
              <a:rPr lang="en-US" altLang="en-US"/>
              <a:pPr/>
              <a:t>‹#›</a:t>
            </a:fld>
            <a:endParaRPr lang="en-US" altLang="en-US"/>
          </a:p>
        </p:txBody>
      </p:sp>
    </p:spTree>
    <p:extLst>
      <p:ext uri="{BB962C8B-B14F-4D97-AF65-F5344CB8AC3E}">
        <p14:creationId xmlns:p14="http://schemas.microsoft.com/office/powerpoint/2010/main" val="3217933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userDrawn="1"/>
        </p:nvPicPr>
        <p:blipFill>
          <a:blip r:embed="rId11"/>
          <a:srcRect/>
          <a:stretch>
            <a:fillRect/>
          </a:stretch>
        </p:blipFill>
        <p:spPr bwMode="auto">
          <a:xfrm>
            <a:off x="0" y="0"/>
            <a:ext cx="9144000" cy="6858000"/>
          </a:xfrm>
          <a:prstGeom prst="rect">
            <a:avLst/>
          </a:prstGeom>
          <a:noFill/>
          <a:ln w="9525">
            <a:noFill/>
            <a:miter lim="800000"/>
            <a:headEnd/>
            <a:tailEnd/>
          </a:ln>
        </p:spPr>
      </p:pic>
      <p:sp>
        <p:nvSpPr>
          <p:cNvPr id="2" name="Rectangle 1"/>
          <p:cNvSpPr/>
          <p:nvPr userDrawn="1"/>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 name="Text Placeholder 5"/>
          <p:cNvSpPr txBox="1">
            <a:spLocks/>
          </p:cNvSpPr>
          <p:nvPr userDrawn="1"/>
        </p:nvSpPr>
        <p:spPr>
          <a:xfrm>
            <a:off x="23004" y="6553200"/>
            <a:ext cx="357996" cy="228600"/>
          </a:xfrm>
          <a:prstGeom prst="rect">
            <a:avLst/>
          </a:prstGeom>
        </p:spPr>
        <p:txBody>
          <a:bodyPr/>
          <a:lstStyle>
            <a:lvl1pPr marL="342900" indent="-342900" algn="l" rtl="0" eaLnBrk="0" fontAlgn="base" hangingPunct="0">
              <a:spcBef>
                <a:spcPct val="20000"/>
              </a:spcBef>
              <a:spcAft>
                <a:spcPct val="0"/>
              </a:spcAft>
              <a:buClr>
                <a:srgbClr val="FF6600"/>
              </a:buClr>
              <a:defRPr sz="1400">
                <a:solidFill>
                  <a:schemeClr val="bg1"/>
                </a:solidFill>
                <a:latin typeface="+mn-lt"/>
                <a:ea typeface="ＭＳ Ｐゴシック" pitchFamily="122" charset="-128"/>
                <a:cs typeface="ＭＳ Ｐゴシック" pitchFamily="122" charset="-128"/>
              </a:defRPr>
            </a:lvl1pPr>
            <a:lvl2pPr marL="742950" indent="-285750" algn="l" rtl="0" eaLnBrk="0" fontAlgn="base" hangingPunct="0">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0" fontAlgn="base" hangingPunct="0">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0" fontAlgn="base" hangingPunct="0">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0" fontAlgn="base" hangingPunct="0">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fld id="{973D82C6-82F5-438A-90AD-EA868AC8D099}" type="slidenum">
              <a:rPr lang="en-US" sz="1000" kern="0" smtClean="0"/>
              <a:pPr/>
              <a:t>‹#›</a:t>
            </a:fld>
            <a:endParaRPr lang="en-US" sz="1000" kern="0" dirty="0"/>
          </a:p>
        </p:txBody>
      </p:sp>
    </p:spTree>
  </p:cSld>
  <p:clrMap bg1="lt1" tx1="dk1" bg2="lt2" tx2="dk2" accent1="accent1" accent2="accent2" accent3="accent3" accent4="accent4" accent5="accent5" accent6="accent6" hlink="hlink" folHlink="folHlink"/>
  <p:sldLayoutIdLst>
    <p:sldLayoutId id="2147483821" r:id="rId1"/>
    <p:sldLayoutId id="2147483822" r:id="rId2"/>
    <p:sldLayoutId id="2147483828" r:id="rId3"/>
    <p:sldLayoutId id="2147483823" r:id="rId4"/>
    <p:sldLayoutId id="2147483824" r:id="rId5"/>
    <p:sldLayoutId id="2147483825" r:id="rId6"/>
    <p:sldLayoutId id="2147483826" r:id="rId7"/>
    <p:sldLayoutId id="2147483827" r:id="rId8"/>
    <p:sldLayoutId id="2147483829" r:id="rId9"/>
  </p:sldLayoutIdLst>
  <p:timing>
    <p:tnLst>
      <p:par>
        <p:cTn id="1" dur="indefinite" restart="never" nodeType="tmRoot"/>
      </p:par>
    </p:tnLst>
  </p:timing>
  <p:txStyles>
    <p:titleStyle>
      <a:lvl1pPr algn="l" rtl="0" eaLnBrk="0" fontAlgn="base" hangingPunct="0">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fontAlgn="base">
        <a:spcBef>
          <a:spcPct val="0"/>
        </a:spcBef>
        <a:spcAft>
          <a:spcPct val="0"/>
        </a:spcAft>
        <a:defRPr sz="3600">
          <a:solidFill>
            <a:schemeClr val="bg1"/>
          </a:solidFill>
          <a:latin typeface="Times" pitchFamily="122" charset="0"/>
        </a:defRPr>
      </a:lvl6pPr>
      <a:lvl7pPr marL="914400" algn="l" rtl="0" fontAlgn="base">
        <a:spcBef>
          <a:spcPct val="0"/>
        </a:spcBef>
        <a:spcAft>
          <a:spcPct val="0"/>
        </a:spcAft>
        <a:defRPr sz="3600">
          <a:solidFill>
            <a:schemeClr val="bg1"/>
          </a:solidFill>
          <a:latin typeface="Times" pitchFamily="122" charset="0"/>
        </a:defRPr>
      </a:lvl7pPr>
      <a:lvl8pPr marL="1371600" algn="l" rtl="0" fontAlgn="base">
        <a:spcBef>
          <a:spcPct val="0"/>
        </a:spcBef>
        <a:spcAft>
          <a:spcPct val="0"/>
        </a:spcAft>
        <a:defRPr sz="3600">
          <a:solidFill>
            <a:schemeClr val="bg1"/>
          </a:solidFill>
          <a:latin typeface="Times" pitchFamily="122" charset="0"/>
        </a:defRPr>
      </a:lvl8pPr>
      <a:lvl9pPr marL="1828800" algn="l" rtl="0" fontAlgn="base">
        <a:spcBef>
          <a:spcPct val="0"/>
        </a:spcBef>
        <a:spcAft>
          <a:spcPct val="0"/>
        </a:spcAft>
        <a:defRPr sz="3600">
          <a:solidFill>
            <a:schemeClr val="bg1"/>
          </a:solidFill>
          <a:latin typeface="Times" pitchFamily="122" charset="0"/>
        </a:defRPr>
      </a:lvl9pPr>
    </p:titleStyle>
    <p:bodyStyle>
      <a:lvl1pPr marL="342900" indent="-342900" algn="l" rtl="0" eaLnBrk="0" fontAlgn="base" hangingPunct="0">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0" fontAlgn="base" hangingPunct="0">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0" fontAlgn="base" hangingPunct="0">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0" fontAlgn="base" hangingPunct="0">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0" fontAlgn="base" hangingPunct="0">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hyperlink" Target="http://genomebiology.com/2005/6/5/R46"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8.e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8.emf"/></Relationships>
</file>

<file path=ppt/slides/_rels/slide5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Grp="1" noChangeArrowheads="1"/>
          </p:cNvSpPr>
          <p:nvPr>
            <p:ph type="ctrTitle"/>
          </p:nvPr>
        </p:nvSpPr>
        <p:spPr>
          <a:xfrm>
            <a:off x="76200" y="711200"/>
            <a:ext cx="8991600" cy="1574800"/>
          </a:xfrm>
          <a:ln/>
        </p:spPr>
        <p:txBody>
          <a:bodyPr/>
          <a:lstStyle/>
          <a:p>
            <a:pPr>
              <a:tabLst>
                <a:tab pos="5376863" algn="l"/>
              </a:tabLst>
            </a:pPr>
            <a:r>
              <a:rPr lang="en-US" sz="2800" dirty="0"/>
              <a:t>Clinical Data Wrangling using </a:t>
            </a:r>
            <a:br>
              <a:rPr lang="en-US" sz="2800" dirty="0"/>
            </a:br>
            <a:r>
              <a:rPr lang="en-US" sz="2800" dirty="0"/>
              <a:t>Ontological Realism and Referent Tracking</a:t>
            </a:r>
            <a:br>
              <a:rPr lang="en-US" sz="2800" dirty="0"/>
            </a:br>
            <a:r>
              <a:rPr lang="en-US" sz="1400" dirty="0"/>
              <a:t/>
            </a:r>
            <a:br>
              <a:rPr lang="en-US" sz="1400" dirty="0"/>
            </a:br>
            <a:r>
              <a:rPr lang="en-US" sz="1400" dirty="0" smtClean="0"/>
              <a:t>International Conference on Biomedical Ontology</a:t>
            </a:r>
            <a:r>
              <a:rPr lang="en-US" sz="1400" dirty="0"/>
              <a:t/>
            </a:r>
            <a:br>
              <a:rPr lang="en-US" sz="1400" dirty="0"/>
            </a:br>
            <a:r>
              <a:rPr lang="en-US" sz="1400" dirty="0" smtClean="0"/>
              <a:t>October 6-9, 2014 – Cooley Center, Houston, TX</a:t>
            </a:r>
            <a:r>
              <a:rPr lang="en-US" sz="1400" dirty="0">
                <a:cs typeface="Arial" panose="020B0604020202020204" pitchFamily="34" charset="0"/>
              </a:rPr>
              <a:t/>
            </a:r>
            <a:br>
              <a:rPr lang="en-US" sz="1400" dirty="0">
                <a:cs typeface="Arial" panose="020B0604020202020204" pitchFamily="34" charset="0"/>
              </a:rPr>
            </a:br>
            <a:r>
              <a:rPr lang="en-US" sz="1400" dirty="0">
                <a:cs typeface="Arial" panose="020B0604020202020204" pitchFamily="34" charset="0"/>
              </a:rPr>
              <a:t/>
            </a:r>
            <a:br>
              <a:rPr lang="en-US" sz="1400" dirty="0">
                <a:cs typeface="Arial" panose="020B0604020202020204" pitchFamily="34" charset="0"/>
              </a:rPr>
            </a:br>
            <a:r>
              <a:rPr lang="en-GB" sz="1400" dirty="0">
                <a:cs typeface="Arial" panose="020B0604020202020204" pitchFamily="34" charset="0"/>
              </a:rPr>
              <a:t/>
            </a:r>
            <a:br>
              <a:rPr lang="en-GB" sz="1400" dirty="0">
                <a:cs typeface="Arial" panose="020B0604020202020204" pitchFamily="34" charset="0"/>
              </a:rPr>
            </a:br>
            <a:endParaRPr lang="en-US" sz="1400" dirty="0">
              <a:cs typeface="Arial" panose="020B0604020202020204" pitchFamily="34" charset="0"/>
            </a:endParaRPr>
          </a:p>
        </p:txBody>
      </p:sp>
      <p:sp>
        <p:nvSpPr>
          <p:cNvPr id="18435" name="Rectangle 3"/>
          <p:cNvSpPr>
            <a:spLocks noGrp="1" noChangeArrowheads="1"/>
          </p:cNvSpPr>
          <p:nvPr>
            <p:ph type="subTitle" idx="1"/>
          </p:nvPr>
        </p:nvSpPr>
        <p:spPr>
          <a:xfrm>
            <a:off x="0" y="4343400"/>
            <a:ext cx="9144000" cy="2286000"/>
          </a:xfrm>
          <a:ln/>
          <a:extLst>
            <a:ext uri="{91240B29-F687-4F45-9708-019B960494DF}">
              <a14:hiddenLine xmlns:a14="http://schemas.microsoft.com/office/drawing/2010/main" w="9525">
                <a:solidFill>
                  <a:schemeClr val="tx1"/>
                </a:solidFill>
                <a:miter lim="800000"/>
                <a:headEnd type="none" w="med" len="med"/>
                <a:tailEnd type="none" w="med" len="med"/>
              </a14:hiddenLine>
            </a:ext>
          </a:extLst>
        </p:spPr>
        <p:txBody>
          <a:bodyPr/>
          <a:lstStyle/>
          <a:p>
            <a:pPr defTabSz="566738">
              <a:lnSpc>
                <a:spcPct val="80000"/>
              </a:lnSpc>
            </a:pPr>
            <a:r>
              <a:rPr lang="en-GB" altLang="ja-JP" sz="2800" b="1" dirty="0" smtClean="0">
                <a:ea typeface="ＭＳ 明朝" panose="02020609040205080304" pitchFamily="49" charset="-128"/>
              </a:rPr>
              <a:t>Werner </a:t>
            </a:r>
            <a:r>
              <a:rPr lang="en-GB" altLang="ja-JP" sz="2800" b="1" dirty="0">
                <a:ea typeface="ＭＳ 明朝" panose="02020609040205080304" pitchFamily="49" charset="-128"/>
              </a:rPr>
              <a:t>CEUSTERS, </a:t>
            </a:r>
            <a:r>
              <a:rPr lang="en-GB" altLang="ja-JP" sz="2800" b="1" dirty="0" smtClean="0">
                <a:ea typeface="ＭＳ 明朝" panose="02020609040205080304" pitchFamily="49" charset="-128"/>
              </a:rPr>
              <a:t>MD</a:t>
            </a:r>
          </a:p>
          <a:p>
            <a:pPr defTabSz="566738">
              <a:lnSpc>
                <a:spcPct val="80000"/>
              </a:lnSpc>
            </a:pPr>
            <a:r>
              <a:rPr lang="en-GB" altLang="ja-JP" b="1" dirty="0" err="1" smtClean="0">
                <a:ea typeface="ＭＳ 明朝" panose="02020609040205080304" pitchFamily="49" charset="-128"/>
              </a:rPr>
              <a:t>Chiun</a:t>
            </a:r>
            <a:r>
              <a:rPr lang="en-GB" altLang="ja-JP" b="1" dirty="0" smtClean="0">
                <a:ea typeface="ＭＳ 明朝" panose="02020609040205080304" pitchFamily="49" charset="-128"/>
              </a:rPr>
              <a:t> Yu HSU, PhD and Barry SMITH, PhD</a:t>
            </a:r>
            <a:endParaRPr lang="en-GB" altLang="ja-JP" b="1" dirty="0">
              <a:ea typeface="ＭＳ 明朝" panose="02020609040205080304" pitchFamily="49" charset="-128"/>
            </a:endParaRPr>
          </a:p>
          <a:p>
            <a:pPr defTabSz="566738">
              <a:lnSpc>
                <a:spcPct val="80000"/>
              </a:lnSpc>
            </a:pPr>
            <a:endParaRPr lang="en-US" altLang="ja-JP" sz="2000" i="1" dirty="0">
              <a:ea typeface="ＭＳ 明朝" panose="02020609040205080304" pitchFamily="49" charset="-128"/>
            </a:endParaRPr>
          </a:p>
          <a:p>
            <a:pPr defTabSz="566738">
              <a:lnSpc>
                <a:spcPct val="80000"/>
              </a:lnSpc>
            </a:pPr>
            <a:r>
              <a:rPr lang="en-US" altLang="ja-JP" sz="1800" i="1" dirty="0" smtClean="0">
                <a:ea typeface="ＭＳ 明朝" panose="02020609040205080304" pitchFamily="49" charset="-128"/>
              </a:rPr>
              <a:t>Professor, Department </a:t>
            </a:r>
            <a:r>
              <a:rPr lang="en-US" altLang="ja-JP" sz="1800" i="1" dirty="0">
                <a:ea typeface="ＭＳ 明朝" panose="02020609040205080304" pitchFamily="49" charset="-128"/>
              </a:rPr>
              <a:t>of </a:t>
            </a:r>
            <a:r>
              <a:rPr lang="en-US" altLang="ja-JP" sz="1800" i="1" dirty="0" smtClean="0">
                <a:ea typeface="ＭＳ 明朝" panose="02020609040205080304" pitchFamily="49" charset="-128"/>
              </a:rPr>
              <a:t>Biomedical Informatics, University at Buffalo</a:t>
            </a:r>
            <a:endParaRPr lang="en-US" altLang="ja-JP" sz="1800" i="1" dirty="0">
              <a:ea typeface="ＭＳ 明朝" panose="02020609040205080304" pitchFamily="49" charset="-128"/>
            </a:endParaRPr>
          </a:p>
          <a:p>
            <a:pPr defTabSz="566738">
              <a:lnSpc>
                <a:spcPct val="80000"/>
              </a:lnSpc>
            </a:pPr>
            <a:r>
              <a:rPr lang="en-US" altLang="ja-JP" sz="1800" i="1" dirty="0" smtClean="0">
                <a:ea typeface="ＭＳ 明朝" panose="02020609040205080304" pitchFamily="49" charset="-128"/>
              </a:rPr>
              <a:t>Director, National Center for Ontological Research</a:t>
            </a:r>
            <a:endParaRPr lang="en-US" altLang="ja-JP" sz="1800" i="1" dirty="0">
              <a:ea typeface="ＭＳ 明朝" panose="02020609040205080304" pitchFamily="49" charset="-128"/>
            </a:endParaRPr>
          </a:p>
          <a:p>
            <a:pPr defTabSz="566738">
              <a:lnSpc>
                <a:spcPct val="80000"/>
              </a:lnSpc>
            </a:pPr>
            <a:r>
              <a:rPr lang="en-US" altLang="ja-JP" sz="1800" i="1" dirty="0" smtClean="0">
                <a:ea typeface="ＭＳ 明朝" panose="02020609040205080304" pitchFamily="49" charset="-128"/>
              </a:rPr>
              <a:t>Director of Research, UB </a:t>
            </a:r>
            <a:r>
              <a:rPr lang="en-US" altLang="ja-JP" sz="1800" i="1" dirty="0">
                <a:ea typeface="ＭＳ 明朝" panose="02020609040205080304" pitchFamily="49" charset="-128"/>
              </a:rPr>
              <a:t>Institute for Healthcare Informatics</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3583" b="19283"/>
          <a:stretch/>
        </p:blipFill>
        <p:spPr>
          <a:xfrm>
            <a:off x="3913401" y="2514600"/>
            <a:ext cx="1317198" cy="1524000"/>
          </a:xfrm>
          <a:prstGeom prst="rect">
            <a:avLst/>
          </a:prstGeom>
        </p:spPr>
      </p:pic>
    </p:spTree>
    <p:extLst>
      <p:ext uri="{BB962C8B-B14F-4D97-AF65-F5344CB8AC3E}">
        <p14:creationId xmlns:p14="http://schemas.microsoft.com/office/powerpoint/2010/main" val="34268429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Further questions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164370956"/>
              </p:ext>
            </p:extLst>
          </p:nvPr>
        </p:nvGraphicFramePr>
        <p:xfrm>
          <a:off x="381000" y="1524000"/>
          <a:ext cx="8534401" cy="5073017"/>
        </p:xfrm>
        <a:graphic>
          <a:graphicData uri="http://schemas.openxmlformats.org/drawingml/2006/table">
            <a:tbl>
              <a:tblPr>
                <a:tableStyleId>{5C22544A-7EE6-4342-B048-85BDC9FD1C3A}</a:tableStyleId>
              </a:tblPr>
              <a:tblGrid>
                <a:gridCol w="685800"/>
                <a:gridCol w="3232657"/>
                <a:gridCol w="1018799"/>
                <a:gridCol w="705322"/>
                <a:gridCol w="1097169"/>
                <a:gridCol w="194453"/>
                <a:gridCol w="1600201"/>
              </a:tblGrid>
              <a:tr h="457200">
                <a:tc>
                  <a:txBody>
                    <a:bodyPr/>
                    <a:lstStyle/>
                    <a:p>
                      <a:pPr marL="0" marR="0" algn="ctr">
                        <a:spcBef>
                          <a:spcPts val="0"/>
                        </a:spcBef>
                        <a:spcAft>
                          <a:spcPts val="0"/>
                        </a:spcAft>
                      </a:pPr>
                      <a:r>
                        <a:rPr lang="en-GB" sz="1100" b="1" kern="0" dirty="0">
                          <a:effectLst/>
                        </a:rPr>
                        <a:t>Field Name</a:t>
                      </a:r>
                      <a:endParaRPr lang="en-US" sz="1100" b="1" kern="0" dirty="0">
                        <a:effectLst/>
                        <a:latin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100" b="1" kern="0" dirty="0">
                          <a:effectLst/>
                        </a:rPr>
                        <a:t>Description</a:t>
                      </a:r>
                      <a:endParaRPr lang="en-US" sz="1100" b="1" kern="0" dirty="0">
                        <a:effectLst/>
                        <a:latin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100" b="1" kern="0" dirty="0">
                          <a:effectLst/>
                        </a:rPr>
                        <a:t>Type</a:t>
                      </a:r>
                      <a:endParaRPr lang="en-US" sz="1100" b="1" kern="0" dirty="0">
                        <a:effectLst/>
                        <a:latin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100" b="1" dirty="0">
                          <a:effectLst/>
                        </a:rPr>
                        <a:t>Missing</a:t>
                      </a:r>
                      <a:endParaRPr lang="en-US" sz="1100" b="1" dirty="0">
                        <a:effectLst/>
                      </a:endParaRPr>
                    </a:p>
                    <a:p>
                      <a:pPr marL="0" marR="0" algn="ctr">
                        <a:spcBef>
                          <a:spcPts val="0"/>
                        </a:spcBef>
                        <a:spcAft>
                          <a:spcPts val="0"/>
                        </a:spcAft>
                      </a:pPr>
                      <a:r>
                        <a:rPr lang="en-GB" sz="1100" b="1" dirty="0">
                          <a:effectLst/>
                        </a:rPr>
                        <a:t>Value</a:t>
                      </a:r>
                      <a:endParaRPr lang="en-US" sz="1100" b="1" dirty="0">
                        <a:effectLst/>
                        <a:latin typeface="Times New Roman" panose="02020603050405020304" pitchFamily="18" charset="0"/>
                        <a:ea typeface="Times New Roman" panose="02020603050405020304" pitchFamily="18" charset="0"/>
                      </a:endParaRPr>
                    </a:p>
                  </a:txBody>
                  <a:tcPr marL="68580" marR="68580" marT="0" marB="0"/>
                </a:tc>
                <a:tc gridSpan="2">
                  <a:txBody>
                    <a:bodyPr/>
                    <a:lstStyle/>
                    <a:p>
                      <a:pPr marL="0" marR="0" algn="ctr">
                        <a:spcBef>
                          <a:spcPts val="0"/>
                        </a:spcBef>
                        <a:spcAft>
                          <a:spcPts val="0"/>
                        </a:spcAft>
                      </a:pPr>
                      <a:r>
                        <a:rPr lang="en-GB" sz="1100" b="1" dirty="0">
                          <a:effectLst/>
                        </a:rPr>
                        <a:t>Range</a:t>
                      </a:r>
                      <a:endParaRPr lang="en-US" sz="1100" b="1" dirty="0">
                        <a:effectLst/>
                        <a:latin typeface="Times New Roman" panose="02020603050405020304" pitchFamily="18" charset="0"/>
                        <a:ea typeface="Times New Roman" panose="02020603050405020304" pitchFamily="18" charset="0"/>
                      </a:endParaRPr>
                    </a:p>
                  </a:txBody>
                  <a:tcPr marL="68580" marR="68580" marT="0" marB="0"/>
                </a:tc>
                <a:tc hMerge="1">
                  <a:txBody>
                    <a:bodyPr/>
                    <a:lstStyle/>
                    <a:p>
                      <a:pPr marL="0" marR="0" algn="ctr">
                        <a:spcBef>
                          <a:spcPts val="0"/>
                        </a:spcBef>
                        <a:spcAft>
                          <a:spcPts val="0"/>
                        </a:spcAft>
                      </a:pPr>
                      <a:endParaRPr lang="en-US" sz="1100" b="1" kern="0" dirty="0">
                        <a:effectLst/>
                        <a:latin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100" b="1" kern="0" dirty="0">
                          <a:effectLst/>
                        </a:rPr>
                        <a:t>Coding Values</a:t>
                      </a:r>
                      <a:endParaRPr lang="en-US" sz="1100" b="1" kern="0" dirty="0">
                        <a:effectLst/>
                        <a:latin typeface="Times New Roman" panose="02020603050405020304" pitchFamily="18" charset="0"/>
                      </a:endParaRPr>
                    </a:p>
                  </a:txBody>
                  <a:tcPr marL="68580" marR="68580" marT="0" marB="0"/>
                </a:tc>
              </a:tr>
              <a:tr h="363617">
                <a:tc>
                  <a:txBody>
                    <a:bodyPr/>
                    <a:lstStyle/>
                    <a:p>
                      <a:pPr marL="0" marR="0">
                        <a:spcBef>
                          <a:spcPts val="0"/>
                        </a:spcBef>
                        <a:spcAft>
                          <a:spcPts val="0"/>
                        </a:spcAft>
                      </a:pPr>
                      <a:r>
                        <a:rPr lang="en-GB" sz="1600" dirty="0">
                          <a:effectLst/>
                          <a:latin typeface="+mn-lt"/>
                        </a:rPr>
                        <a:t>id</a:t>
                      </a:r>
                      <a:endParaRPr lang="en-US" sz="1600" dirty="0">
                        <a:effectLst/>
                        <a:latin typeface="+mn-lt"/>
                        <a:ea typeface="Times New Roman" panose="02020603050405020304" pitchFamily="18" charset="0"/>
                      </a:endParaRPr>
                    </a:p>
                  </a:txBody>
                  <a:tcPr marL="68580" marR="68580" marT="0" marB="0"/>
                </a:tc>
                <a:tc>
                  <a:txBody>
                    <a:bodyPr/>
                    <a:lstStyle/>
                    <a:p>
                      <a:pPr marL="0" marR="0">
                        <a:spcBef>
                          <a:spcPts val="0"/>
                        </a:spcBef>
                        <a:spcAft>
                          <a:spcPts val="0"/>
                        </a:spcAft>
                      </a:pPr>
                      <a:r>
                        <a:rPr lang="en-GB" sz="1600">
                          <a:effectLst/>
                          <a:latin typeface="+mn-lt"/>
                        </a:rPr>
                        <a:t>Subject id</a:t>
                      </a:r>
                      <a:endParaRPr lang="en-US" sz="1600">
                        <a:effectLst/>
                        <a:latin typeface="+mn-lt"/>
                        <a:ea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600">
                          <a:effectLst/>
                          <a:latin typeface="+mn-lt"/>
                        </a:rPr>
                        <a:t>numeric</a:t>
                      </a:r>
                      <a:endParaRPr lang="en-US" sz="1600">
                        <a:effectLst/>
                        <a:latin typeface="+mn-lt"/>
                        <a:ea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600">
                          <a:effectLst/>
                          <a:latin typeface="+mn-lt"/>
                        </a:rPr>
                        <a:t>none</a:t>
                      </a:r>
                      <a:endParaRPr lang="en-US" sz="1600">
                        <a:effectLst/>
                        <a:latin typeface="+mn-lt"/>
                        <a:ea typeface="Times New Roman" panose="02020603050405020304" pitchFamily="18" charset="0"/>
                      </a:endParaRPr>
                    </a:p>
                  </a:txBody>
                  <a:tcPr marL="68580" marR="68580" marT="0" marB="0"/>
                </a:tc>
                <a:tc gridSpan="2">
                  <a:txBody>
                    <a:bodyPr/>
                    <a:lstStyle/>
                    <a:p>
                      <a:pPr marL="0" marR="0" algn="ctr">
                        <a:spcBef>
                          <a:spcPts val="0"/>
                        </a:spcBef>
                        <a:spcAft>
                          <a:spcPts val="0"/>
                        </a:spcAft>
                      </a:pPr>
                      <a:r>
                        <a:rPr lang="en-GB" sz="1600">
                          <a:effectLst/>
                          <a:latin typeface="+mn-lt"/>
                        </a:rPr>
                        <a:t>[5033,6387]</a:t>
                      </a:r>
                      <a:endParaRPr lang="en-US" sz="1600">
                        <a:effectLst/>
                        <a:latin typeface="+mn-lt"/>
                        <a:ea typeface="Times New Roman" panose="02020603050405020304" pitchFamily="18" charset="0"/>
                      </a:endParaRPr>
                    </a:p>
                  </a:txBody>
                  <a:tcPr marL="68580" marR="68580" marT="0" marB="0"/>
                </a:tc>
                <a:tc hMerge="1">
                  <a:txBody>
                    <a:bodyPr/>
                    <a:lstStyle/>
                    <a:p>
                      <a:pPr marL="0" marR="0">
                        <a:spcBef>
                          <a:spcPts val="0"/>
                        </a:spcBef>
                        <a:spcAft>
                          <a:spcPts val="0"/>
                        </a:spcAft>
                      </a:pP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GB" sz="1600">
                          <a:effectLst/>
                          <a:latin typeface="+mn-lt"/>
                        </a:rPr>
                        <a:t> </a:t>
                      </a:r>
                      <a:endParaRPr lang="en-US" sz="1600">
                        <a:effectLst/>
                        <a:latin typeface="+mn-lt"/>
                        <a:ea typeface="Times New Roman" panose="02020603050405020304" pitchFamily="18" charset="0"/>
                      </a:endParaRPr>
                    </a:p>
                  </a:txBody>
                  <a:tcPr marL="68580" marR="68580" marT="0" marB="0"/>
                </a:tc>
              </a:tr>
              <a:tr h="181809">
                <a:tc>
                  <a:txBody>
                    <a:bodyPr/>
                    <a:lstStyle/>
                    <a:p>
                      <a:pPr marL="0" marR="0">
                        <a:spcBef>
                          <a:spcPts val="0"/>
                        </a:spcBef>
                        <a:spcAft>
                          <a:spcPts val="0"/>
                        </a:spcAft>
                      </a:pPr>
                      <a:r>
                        <a:rPr lang="en-GB" sz="1600">
                          <a:effectLst/>
                          <a:latin typeface="+mn-lt"/>
                        </a:rPr>
                        <a:t>age</a:t>
                      </a:r>
                      <a:endParaRPr lang="en-US" sz="1600">
                        <a:effectLst/>
                        <a:latin typeface="+mn-lt"/>
                        <a:ea typeface="Times New Roman" panose="02020603050405020304" pitchFamily="18" charset="0"/>
                      </a:endParaRPr>
                    </a:p>
                  </a:txBody>
                  <a:tcPr marL="68580" marR="68580" marT="0" marB="0"/>
                </a:tc>
                <a:tc>
                  <a:txBody>
                    <a:bodyPr/>
                    <a:lstStyle/>
                    <a:p>
                      <a:pPr marL="0" marR="0">
                        <a:spcBef>
                          <a:spcPts val="0"/>
                        </a:spcBef>
                        <a:spcAft>
                          <a:spcPts val="0"/>
                        </a:spcAft>
                      </a:pPr>
                      <a:r>
                        <a:rPr lang="en-GB" sz="1600">
                          <a:effectLst/>
                          <a:latin typeface="+mn-lt"/>
                        </a:rPr>
                        <a:t>Subject’s age</a:t>
                      </a:r>
                      <a:endParaRPr lang="en-US" sz="1600">
                        <a:effectLst/>
                        <a:latin typeface="+mn-lt"/>
                        <a:ea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600">
                          <a:effectLst/>
                          <a:latin typeface="+mn-lt"/>
                        </a:rPr>
                        <a:t>Numeric</a:t>
                      </a:r>
                      <a:endParaRPr lang="en-US" sz="1600">
                        <a:effectLst/>
                        <a:latin typeface="+mn-lt"/>
                        <a:ea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600">
                          <a:effectLst/>
                          <a:latin typeface="+mn-lt"/>
                        </a:rPr>
                        <a:t>None</a:t>
                      </a:r>
                      <a:endParaRPr lang="en-US" sz="1600">
                        <a:effectLst/>
                        <a:latin typeface="+mn-lt"/>
                        <a:ea typeface="Times New Roman" panose="02020603050405020304" pitchFamily="18" charset="0"/>
                      </a:endParaRPr>
                    </a:p>
                  </a:txBody>
                  <a:tcPr marL="68580" marR="68580" marT="0" marB="0"/>
                </a:tc>
                <a:tc gridSpan="2">
                  <a:txBody>
                    <a:bodyPr/>
                    <a:lstStyle/>
                    <a:p>
                      <a:pPr marL="0" marR="0" algn="ctr">
                        <a:spcBef>
                          <a:spcPts val="0"/>
                        </a:spcBef>
                        <a:spcAft>
                          <a:spcPts val="0"/>
                        </a:spcAft>
                      </a:pPr>
                      <a:r>
                        <a:rPr lang="en-GB" sz="1600" dirty="0">
                          <a:solidFill>
                            <a:schemeClr val="tx1"/>
                          </a:solidFill>
                          <a:effectLst/>
                          <a:latin typeface="+mn-lt"/>
                        </a:rPr>
                        <a:t>[14,85]  </a:t>
                      </a:r>
                      <a:endParaRPr lang="en-US" sz="1600" dirty="0">
                        <a:solidFill>
                          <a:schemeClr val="tx1"/>
                        </a:solidFill>
                        <a:effectLst/>
                        <a:latin typeface="+mn-lt"/>
                        <a:ea typeface="Times New Roman" panose="02020603050405020304" pitchFamily="18" charset="0"/>
                      </a:endParaRPr>
                    </a:p>
                  </a:txBody>
                  <a:tcPr marL="68580" marR="68580" marT="0" marB="0"/>
                </a:tc>
                <a:tc hMerge="1">
                  <a:txBody>
                    <a:bodyPr/>
                    <a:lstStyle/>
                    <a:p>
                      <a:pPr marL="0" marR="0">
                        <a:spcBef>
                          <a:spcPts val="0"/>
                        </a:spcBef>
                        <a:spcAft>
                          <a:spcPts val="0"/>
                        </a:spcAft>
                      </a:pP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GB" sz="1600">
                          <a:effectLst/>
                          <a:latin typeface="+mn-lt"/>
                        </a:rPr>
                        <a:t>Age in years</a:t>
                      </a:r>
                      <a:endParaRPr lang="en-US" sz="1600">
                        <a:effectLst/>
                        <a:latin typeface="+mn-lt"/>
                        <a:ea typeface="Times New Roman" panose="02020603050405020304" pitchFamily="18" charset="0"/>
                      </a:endParaRPr>
                    </a:p>
                  </a:txBody>
                  <a:tcPr marL="68580" marR="68580" marT="0" marB="0"/>
                </a:tc>
              </a:tr>
              <a:tr h="363617">
                <a:tc>
                  <a:txBody>
                    <a:bodyPr/>
                    <a:lstStyle/>
                    <a:p>
                      <a:pPr marL="0" marR="0">
                        <a:spcBef>
                          <a:spcPts val="0"/>
                        </a:spcBef>
                        <a:spcAft>
                          <a:spcPts val="0"/>
                        </a:spcAft>
                      </a:pPr>
                      <a:r>
                        <a:rPr lang="en-GB" sz="1600">
                          <a:effectLst/>
                          <a:latin typeface="+mn-lt"/>
                        </a:rPr>
                        <a:t>sex</a:t>
                      </a:r>
                      <a:endParaRPr lang="en-US" sz="1600">
                        <a:effectLst/>
                        <a:latin typeface="+mn-lt"/>
                        <a:ea typeface="Times New Roman" panose="02020603050405020304" pitchFamily="18" charset="0"/>
                      </a:endParaRPr>
                    </a:p>
                  </a:txBody>
                  <a:tcPr marL="68580" marR="68580" marT="0" marB="0"/>
                </a:tc>
                <a:tc>
                  <a:txBody>
                    <a:bodyPr/>
                    <a:lstStyle/>
                    <a:p>
                      <a:pPr marL="0" marR="0">
                        <a:spcBef>
                          <a:spcPts val="0"/>
                        </a:spcBef>
                        <a:spcAft>
                          <a:spcPts val="0"/>
                        </a:spcAft>
                      </a:pPr>
                      <a:r>
                        <a:rPr lang="en-GB" sz="1600" dirty="0">
                          <a:effectLst/>
                          <a:latin typeface="+mn-lt"/>
                        </a:rPr>
                        <a:t>Subject’s gender</a:t>
                      </a:r>
                      <a:endParaRPr lang="en-US" sz="1600" dirty="0">
                        <a:effectLst/>
                        <a:latin typeface="+mn-lt"/>
                        <a:ea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600">
                          <a:effectLst/>
                          <a:latin typeface="+mn-lt"/>
                        </a:rPr>
                        <a:t>0/1</a:t>
                      </a:r>
                      <a:endParaRPr lang="en-US" sz="1600">
                        <a:effectLst/>
                        <a:latin typeface="+mn-lt"/>
                        <a:ea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600">
                          <a:effectLst/>
                          <a:latin typeface="+mn-lt"/>
                        </a:rPr>
                        <a:t>none</a:t>
                      </a:r>
                      <a:endParaRPr lang="en-US" sz="1600">
                        <a:effectLst/>
                        <a:latin typeface="+mn-lt"/>
                        <a:ea typeface="Times New Roman" panose="02020603050405020304" pitchFamily="18" charset="0"/>
                      </a:endParaRPr>
                    </a:p>
                  </a:txBody>
                  <a:tcPr marL="68580" marR="68580" marT="0" marB="0"/>
                </a:tc>
                <a:tc gridSpan="2">
                  <a:txBody>
                    <a:bodyPr/>
                    <a:lstStyle/>
                    <a:p>
                      <a:pPr marL="0" marR="0" algn="ctr">
                        <a:spcBef>
                          <a:spcPts val="0"/>
                        </a:spcBef>
                        <a:spcAft>
                          <a:spcPts val="0"/>
                        </a:spcAft>
                      </a:pPr>
                      <a:r>
                        <a:rPr lang="en-GB" sz="1600">
                          <a:effectLst/>
                          <a:latin typeface="+mn-lt"/>
                        </a:rPr>
                        <a:t> </a:t>
                      </a:r>
                      <a:endParaRPr lang="en-US" sz="1600">
                        <a:effectLst/>
                        <a:latin typeface="+mn-lt"/>
                        <a:ea typeface="Times New Roman" panose="02020603050405020304" pitchFamily="18" charset="0"/>
                      </a:endParaRPr>
                    </a:p>
                  </a:txBody>
                  <a:tcPr marL="68580" marR="68580" marT="0" marB="0"/>
                </a:tc>
                <a:tc hMerge="1">
                  <a:txBody>
                    <a:bodyPr/>
                    <a:lstStyle/>
                    <a:p>
                      <a:pPr marL="0" marR="0">
                        <a:spcBef>
                          <a:spcPts val="0"/>
                        </a:spcBef>
                        <a:spcAft>
                          <a:spcPts val="0"/>
                        </a:spcAft>
                      </a:pP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GB" sz="1600" dirty="0">
                          <a:effectLst/>
                          <a:latin typeface="+mn-lt"/>
                        </a:rPr>
                        <a:t>0 – male, </a:t>
                      </a:r>
                      <a:endParaRPr lang="en-GB" sz="1600" dirty="0" smtClean="0">
                        <a:effectLst/>
                        <a:latin typeface="+mn-lt"/>
                      </a:endParaRPr>
                    </a:p>
                    <a:p>
                      <a:pPr marL="0" marR="0">
                        <a:spcBef>
                          <a:spcPts val="0"/>
                        </a:spcBef>
                        <a:spcAft>
                          <a:spcPts val="0"/>
                        </a:spcAft>
                      </a:pPr>
                      <a:r>
                        <a:rPr lang="en-GB" sz="1600" dirty="0" smtClean="0">
                          <a:effectLst/>
                          <a:latin typeface="+mn-lt"/>
                        </a:rPr>
                        <a:t>1 </a:t>
                      </a:r>
                      <a:r>
                        <a:rPr lang="en-GB" sz="1600" dirty="0">
                          <a:effectLst/>
                          <a:latin typeface="+mn-lt"/>
                        </a:rPr>
                        <a:t>- female</a:t>
                      </a:r>
                      <a:endParaRPr lang="en-US" sz="1600" dirty="0">
                        <a:effectLst/>
                        <a:latin typeface="+mn-lt"/>
                        <a:ea typeface="Times New Roman" panose="02020603050405020304" pitchFamily="18" charset="0"/>
                      </a:endParaRPr>
                    </a:p>
                  </a:txBody>
                  <a:tcPr marL="68580" marR="68580" marT="0" marB="0"/>
                </a:tc>
              </a:tr>
              <a:tr h="727234">
                <a:tc>
                  <a:txBody>
                    <a:bodyPr/>
                    <a:lstStyle/>
                    <a:p>
                      <a:pPr marL="0" marR="0">
                        <a:spcBef>
                          <a:spcPts val="0"/>
                        </a:spcBef>
                        <a:spcAft>
                          <a:spcPts val="0"/>
                        </a:spcAft>
                      </a:pPr>
                      <a:r>
                        <a:rPr lang="en-GB" sz="1600" dirty="0">
                          <a:effectLst/>
                          <a:latin typeface="+mn-lt"/>
                        </a:rPr>
                        <a:t>q3</a:t>
                      </a:r>
                      <a:endParaRPr lang="en-US" sz="1600" dirty="0">
                        <a:effectLst/>
                        <a:latin typeface="+mn-lt"/>
                        <a:ea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effectLst/>
                          <a:latin typeface="+mn-lt"/>
                        </a:rPr>
                        <a:t>Have you had pain in the face, jaw, temple, in front of the ear or in the ear in the past month?</a:t>
                      </a:r>
                      <a:endParaRPr lang="en-US" sz="1600" dirty="0">
                        <a:effectLst/>
                        <a:latin typeface="+mn-lt"/>
                        <a:ea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600">
                          <a:effectLst/>
                          <a:latin typeface="+mn-lt"/>
                        </a:rPr>
                        <a:t>0/1</a:t>
                      </a:r>
                      <a:endParaRPr lang="en-US" sz="1600">
                        <a:effectLst/>
                        <a:latin typeface="+mn-lt"/>
                        <a:ea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600">
                          <a:effectLst/>
                          <a:latin typeface="+mn-lt"/>
                        </a:rPr>
                        <a:t>none</a:t>
                      </a:r>
                      <a:endParaRPr lang="en-US" sz="1600">
                        <a:effectLst/>
                        <a:latin typeface="+mn-lt"/>
                        <a:ea typeface="Times New Roman" panose="02020603050405020304" pitchFamily="18" charset="0"/>
                      </a:endParaRPr>
                    </a:p>
                  </a:txBody>
                  <a:tcPr marL="68580" marR="68580" marT="0" marB="0"/>
                </a:tc>
                <a:tc gridSpan="2">
                  <a:txBody>
                    <a:bodyPr/>
                    <a:lstStyle/>
                    <a:p>
                      <a:pPr marL="0" marR="0" algn="ctr">
                        <a:spcBef>
                          <a:spcPts val="0"/>
                        </a:spcBef>
                        <a:spcAft>
                          <a:spcPts val="0"/>
                        </a:spcAft>
                      </a:pPr>
                      <a:r>
                        <a:rPr lang="en-GB" sz="1600">
                          <a:effectLst/>
                          <a:latin typeface="+mn-lt"/>
                        </a:rPr>
                        <a:t> </a:t>
                      </a:r>
                      <a:endParaRPr lang="en-US" sz="1600">
                        <a:effectLst/>
                        <a:latin typeface="+mn-lt"/>
                        <a:ea typeface="Times New Roman" panose="02020603050405020304" pitchFamily="18" charset="0"/>
                      </a:endParaRPr>
                    </a:p>
                  </a:txBody>
                  <a:tcPr marL="68580" marR="68580" marT="0" marB="0"/>
                </a:tc>
                <a:tc hMerge="1">
                  <a:txBody>
                    <a:bodyPr/>
                    <a:lstStyle/>
                    <a:p>
                      <a:pPr marL="0" marR="0">
                        <a:spcBef>
                          <a:spcPts val="0"/>
                        </a:spcBef>
                        <a:spcAft>
                          <a:spcPts val="0"/>
                        </a:spcAft>
                      </a:pP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GB" sz="1600" dirty="0">
                          <a:effectLst/>
                          <a:latin typeface="+mn-lt"/>
                        </a:rPr>
                        <a:t>0 – no, </a:t>
                      </a:r>
                      <a:endParaRPr lang="en-GB" sz="1600" dirty="0" smtClean="0">
                        <a:effectLst/>
                        <a:latin typeface="+mn-lt"/>
                      </a:endParaRPr>
                    </a:p>
                    <a:p>
                      <a:pPr marL="0" marR="0">
                        <a:spcBef>
                          <a:spcPts val="0"/>
                        </a:spcBef>
                        <a:spcAft>
                          <a:spcPts val="0"/>
                        </a:spcAft>
                      </a:pPr>
                      <a:r>
                        <a:rPr lang="en-GB" sz="1600" dirty="0" smtClean="0">
                          <a:effectLst/>
                          <a:latin typeface="+mn-lt"/>
                        </a:rPr>
                        <a:t>1 </a:t>
                      </a:r>
                      <a:r>
                        <a:rPr lang="en-GB" sz="1600" dirty="0">
                          <a:effectLst/>
                          <a:latin typeface="+mn-lt"/>
                        </a:rPr>
                        <a:t>- yes</a:t>
                      </a:r>
                      <a:endParaRPr lang="en-US" sz="1600" dirty="0">
                        <a:effectLst/>
                        <a:latin typeface="+mn-lt"/>
                        <a:ea typeface="Times New Roman" panose="02020603050405020304" pitchFamily="18" charset="0"/>
                      </a:endParaRPr>
                    </a:p>
                  </a:txBody>
                  <a:tcPr marL="68580" marR="68580" marT="0" marB="0"/>
                </a:tc>
              </a:tr>
              <a:tr h="181809">
                <a:tc gridSpan="7">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600" dirty="0">
                          <a:effectLst/>
                          <a:latin typeface="+mn-lt"/>
                        </a:rPr>
                        <a:t> </a:t>
                      </a:r>
                      <a:r>
                        <a:rPr lang="en-GB" sz="1600" dirty="0" smtClean="0">
                          <a:effectLst/>
                          <a:latin typeface="+mn-lt"/>
                        </a:rPr>
                        <a:t>The next 12 variables are from the Graded Chronic Pain Status in the RDC/TMD</a:t>
                      </a:r>
                      <a:endParaRPr lang="en-US" sz="1600" dirty="0" smtClean="0">
                        <a:effectLst/>
                        <a:latin typeface="+mn-lt"/>
                        <a:ea typeface="Times New Roman" panose="02020603050405020304" pitchFamily="18" charset="0"/>
                      </a:endParaRPr>
                    </a:p>
                  </a:txBody>
                  <a:tcPr marL="68580" marR="68580" marT="0" marB="0"/>
                </a:tc>
                <a:tc h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600" dirty="0" smtClean="0">
                        <a:effectLst/>
                        <a:latin typeface="Times New Roman" panose="02020603050405020304" pitchFamily="18" charset="0"/>
                        <a:ea typeface="Times New Roman" panose="02020603050405020304" pitchFamily="18" charset="0"/>
                      </a:endParaRPr>
                    </a:p>
                  </a:txBody>
                  <a:tcPr marL="68580" marR="68580" marT="0" marB="0"/>
                </a:tc>
                <a:tc hMerge="1">
                  <a:txBody>
                    <a:bodyPr/>
                    <a:lstStyle/>
                    <a:p>
                      <a:pPr marL="0" marR="0" algn="ctr">
                        <a:spcBef>
                          <a:spcPts val="0"/>
                        </a:spcBef>
                        <a:spcAft>
                          <a:spcPts val="0"/>
                        </a:spcAft>
                      </a:pPr>
                      <a:endParaRPr lang="en-US" sz="10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pPr marL="0" marR="0" algn="ctr">
                        <a:spcBef>
                          <a:spcPts val="0"/>
                        </a:spcBef>
                        <a:spcAft>
                          <a:spcPts val="0"/>
                        </a:spcAft>
                      </a:pPr>
                      <a:endParaRPr lang="en-US" sz="10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pPr marL="0" marR="0" algn="ctr">
                        <a:spcBef>
                          <a:spcPts val="0"/>
                        </a:spcBef>
                        <a:spcAft>
                          <a:spcPts val="0"/>
                        </a:spcAft>
                      </a:pPr>
                      <a:endParaRPr lang="en-US" sz="10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pPr marL="0" marR="0">
                        <a:spcBef>
                          <a:spcPts val="0"/>
                        </a:spcBef>
                        <a:spcAft>
                          <a:spcPts val="0"/>
                        </a:spcAft>
                      </a:pPr>
                      <a:endParaRPr lang="en-US" sz="1000" dirty="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tr>
              <a:tr h="1272660">
                <a:tc>
                  <a:txBody>
                    <a:bodyPr/>
                    <a:lstStyle/>
                    <a:p>
                      <a:pPr marL="0" marR="0">
                        <a:spcBef>
                          <a:spcPts val="0"/>
                        </a:spcBef>
                        <a:spcAft>
                          <a:spcPts val="0"/>
                        </a:spcAft>
                      </a:pPr>
                      <a:r>
                        <a:rPr lang="en-GB" sz="1600" dirty="0">
                          <a:effectLst/>
                          <a:latin typeface="+mn-lt"/>
                        </a:rPr>
                        <a:t>an_8_gcps_1</a:t>
                      </a:r>
                      <a:endParaRPr lang="en-US" sz="1600" dirty="0">
                        <a:effectLst/>
                        <a:latin typeface="+mn-lt"/>
                        <a:ea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effectLst/>
                          <a:latin typeface="+mn-lt"/>
                        </a:rPr>
                        <a:t>How would you rate your facial pain on a 0 to 10 scale </a:t>
                      </a:r>
                      <a:r>
                        <a:rPr lang="en-US" sz="1600" dirty="0">
                          <a:solidFill>
                            <a:srgbClr val="FF0000"/>
                          </a:solidFill>
                          <a:effectLst/>
                          <a:latin typeface="+mn-lt"/>
                        </a:rPr>
                        <a:t>at the present time, that </a:t>
                      </a:r>
                      <a:r>
                        <a:rPr lang="en-US" sz="1600" dirty="0" smtClean="0">
                          <a:solidFill>
                            <a:srgbClr val="FF0000"/>
                          </a:solidFill>
                          <a:effectLst/>
                          <a:latin typeface="+mn-lt"/>
                        </a:rPr>
                        <a:t>is right </a:t>
                      </a:r>
                      <a:r>
                        <a:rPr lang="en-US" sz="1600" dirty="0">
                          <a:solidFill>
                            <a:srgbClr val="FF0000"/>
                          </a:solidFill>
                          <a:effectLst/>
                          <a:latin typeface="+mn-lt"/>
                        </a:rPr>
                        <a:t>now</a:t>
                      </a:r>
                      <a:r>
                        <a:rPr lang="en-US" sz="1600" dirty="0">
                          <a:effectLst/>
                          <a:latin typeface="+mn-lt"/>
                        </a:rPr>
                        <a:t>, where 0 is "no pain" and 10 is "pain as bad as could be"?</a:t>
                      </a:r>
                      <a:endParaRPr lang="en-US" sz="1600" dirty="0">
                        <a:effectLst/>
                        <a:latin typeface="+mn-lt"/>
                        <a:ea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600" dirty="0">
                          <a:effectLst/>
                          <a:latin typeface="+mn-lt"/>
                        </a:rPr>
                        <a:t>numeric</a:t>
                      </a:r>
                      <a:endParaRPr lang="en-US" sz="1600" dirty="0">
                        <a:effectLst/>
                        <a:latin typeface="+mn-lt"/>
                        <a:ea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600" dirty="0">
                          <a:effectLst/>
                          <a:latin typeface="+mn-lt"/>
                        </a:rPr>
                        <a:t>“.”</a:t>
                      </a:r>
                      <a:endParaRPr lang="en-US" sz="1600" dirty="0">
                        <a:effectLst/>
                        <a:latin typeface="+mn-lt"/>
                        <a:ea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600">
                          <a:effectLst/>
                          <a:latin typeface="+mn-lt"/>
                        </a:rPr>
                        <a:t>0-10</a:t>
                      </a:r>
                      <a:endParaRPr lang="en-US" sz="1600">
                        <a:effectLst/>
                        <a:latin typeface="+mn-lt"/>
                        <a:ea typeface="Times New Roman" panose="02020603050405020304" pitchFamily="18" charset="0"/>
                      </a:endParaRPr>
                    </a:p>
                  </a:txBody>
                  <a:tcPr marL="68580" marR="68580" marT="0" marB="0"/>
                </a:tc>
                <a:tc gridSpan="2">
                  <a:txBody>
                    <a:bodyPr/>
                    <a:lstStyle/>
                    <a:p>
                      <a:pPr marL="0" marR="0">
                        <a:spcBef>
                          <a:spcPts val="0"/>
                        </a:spcBef>
                        <a:spcAft>
                          <a:spcPts val="0"/>
                        </a:spcAft>
                      </a:pPr>
                      <a:r>
                        <a:rPr lang="en-GB" sz="1600" dirty="0">
                          <a:effectLst/>
                          <a:latin typeface="+mn-lt"/>
                        </a:rPr>
                        <a:t>0 – no pain </a:t>
                      </a:r>
                      <a:endParaRPr lang="en-GB" sz="1600" dirty="0" smtClean="0">
                        <a:effectLst/>
                        <a:latin typeface="+mn-lt"/>
                      </a:endParaRPr>
                    </a:p>
                    <a:p>
                      <a:pPr marL="0" marR="0">
                        <a:spcBef>
                          <a:spcPts val="0"/>
                        </a:spcBef>
                        <a:spcAft>
                          <a:spcPts val="0"/>
                        </a:spcAft>
                      </a:pPr>
                      <a:r>
                        <a:rPr lang="en-GB" sz="1600" dirty="0" smtClean="0">
                          <a:effectLst/>
                          <a:latin typeface="+mn-lt"/>
                        </a:rPr>
                        <a:t>   to </a:t>
                      </a:r>
                    </a:p>
                    <a:p>
                      <a:pPr marL="0" marR="0">
                        <a:spcBef>
                          <a:spcPts val="0"/>
                        </a:spcBef>
                        <a:spcAft>
                          <a:spcPts val="0"/>
                        </a:spcAft>
                      </a:pPr>
                      <a:r>
                        <a:rPr lang="en-GB" sz="1600" dirty="0" smtClean="0">
                          <a:effectLst/>
                          <a:latin typeface="+mn-lt"/>
                        </a:rPr>
                        <a:t>10 </a:t>
                      </a:r>
                      <a:r>
                        <a:rPr lang="en-GB" sz="1600" dirty="0">
                          <a:effectLst/>
                          <a:latin typeface="+mn-lt"/>
                        </a:rPr>
                        <a:t>- Pain as bad as could be</a:t>
                      </a:r>
                      <a:endParaRPr lang="en-US" sz="1600" dirty="0">
                        <a:effectLst/>
                        <a:latin typeface="+mn-lt"/>
                        <a:ea typeface="Times New Roman" panose="02020603050405020304" pitchFamily="18" charset="0"/>
                      </a:endParaRPr>
                    </a:p>
                  </a:txBody>
                  <a:tcPr marL="68580" marR="68580" marT="0" marB="0"/>
                </a:tc>
                <a:tc hMerge="1">
                  <a:txBody>
                    <a:bodyPr/>
                    <a:lstStyle/>
                    <a:p>
                      <a:endParaRPr lang="en-US"/>
                    </a:p>
                  </a:txBody>
                  <a:tcPr/>
                </a:tc>
              </a:tr>
              <a:tr h="1272660">
                <a:tc>
                  <a:txBody>
                    <a:bodyPr/>
                    <a:lstStyle/>
                    <a:p>
                      <a:pPr marL="0" marR="0">
                        <a:spcBef>
                          <a:spcPts val="0"/>
                        </a:spcBef>
                        <a:spcAft>
                          <a:spcPts val="0"/>
                        </a:spcAft>
                      </a:pPr>
                      <a:r>
                        <a:rPr lang="en-GB" sz="1600" dirty="0">
                          <a:effectLst/>
                          <a:latin typeface="+mn-lt"/>
                          <a:ea typeface="Times New Roman" panose="02020603050405020304" pitchFamily="18" charset="0"/>
                        </a:rPr>
                        <a:t>an_9_gcps_2</a:t>
                      </a:r>
                      <a:endParaRPr lang="en-US" sz="1600" dirty="0">
                        <a:effectLst/>
                        <a:latin typeface="+mn-lt"/>
                        <a:ea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solidFill>
                            <a:srgbClr val="FF0000"/>
                          </a:solidFill>
                          <a:effectLst/>
                          <a:latin typeface="+mn-lt"/>
                          <a:ea typeface="Times New Roman" panose="02020603050405020304" pitchFamily="18" charset="0"/>
                        </a:rPr>
                        <a:t>In the past six months</a:t>
                      </a:r>
                      <a:r>
                        <a:rPr lang="en-US" sz="1600" dirty="0">
                          <a:effectLst/>
                          <a:latin typeface="+mn-lt"/>
                          <a:ea typeface="Times New Roman" panose="02020603050405020304" pitchFamily="18" charset="0"/>
                        </a:rPr>
                        <a:t>, how intense was your worst pain rated on a 0 to 10 scale</a:t>
                      </a:r>
                    </a:p>
                    <a:p>
                      <a:pPr marL="0" marR="0">
                        <a:spcBef>
                          <a:spcPts val="0"/>
                        </a:spcBef>
                        <a:spcAft>
                          <a:spcPts val="0"/>
                        </a:spcAft>
                      </a:pPr>
                      <a:r>
                        <a:rPr lang="en-US" sz="1600" dirty="0">
                          <a:effectLst/>
                          <a:latin typeface="+mn-lt"/>
                          <a:ea typeface="Times New Roman" panose="02020603050405020304" pitchFamily="18" charset="0"/>
                        </a:rPr>
                        <a:t>where 0 is "no pain" and 10 is "pain as bad as could be"?</a:t>
                      </a:r>
                    </a:p>
                  </a:txBody>
                  <a:tcPr marL="68580" marR="68580" marT="0" marB="0"/>
                </a:tc>
                <a:tc>
                  <a:txBody>
                    <a:bodyPr/>
                    <a:lstStyle/>
                    <a:p>
                      <a:pPr marL="0" marR="0" algn="ctr">
                        <a:spcBef>
                          <a:spcPts val="0"/>
                        </a:spcBef>
                        <a:spcAft>
                          <a:spcPts val="0"/>
                        </a:spcAft>
                      </a:pPr>
                      <a:r>
                        <a:rPr lang="en-GB" sz="1600">
                          <a:effectLst/>
                          <a:latin typeface="+mn-lt"/>
                          <a:ea typeface="Times New Roman" panose="02020603050405020304" pitchFamily="18" charset="0"/>
                        </a:rPr>
                        <a:t>numeric</a:t>
                      </a:r>
                      <a:endParaRPr lang="en-US" sz="1600">
                        <a:effectLst/>
                        <a:latin typeface="+mn-lt"/>
                        <a:ea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600" dirty="0">
                          <a:effectLst/>
                          <a:latin typeface="+mn-lt"/>
                          <a:ea typeface="Times New Roman" panose="02020603050405020304" pitchFamily="18" charset="0"/>
                        </a:rPr>
                        <a:t>“.”</a:t>
                      </a:r>
                      <a:endParaRPr lang="en-US" sz="1600" dirty="0">
                        <a:effectLst/>
                        <a:latin typeface="+mn-lt"/>
                        <a:ea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600" dirty="0">
                          <a:effectLst/>
                          <a:latin typeface="+mn-lt"/>
                          <a:ea typeface="Times New Roman" panose="02020603050405020304" pitchFamily="18" charset="0"/>
                        </a:rPr>
                        <a:t>0-10</a:t>
                      </a:r>
                      <a:endParaRPr lang="en-US" sz="1600" dirty="0">
                        <a:effectLst/>
                        <a:latin typeface="+mn-lt"/>
                        <a:ea typeface="Times New Roman" panose="02020603050405020304" pitchFamily="18" charset="0"/>
                      </a:endParaRPr>
                    </a:p>
                  </a:txBody>
                  <a:tcPr marL="68580" marR="68580" marT="0" marB="0"/>
                </a:tc>
                <a:tc gridSpan="2">
                  <a:txBody>
                    <a:bodyPr/>
                    <a:lstStyle/>
                    <a:p>
                      <a:pPr marL="0" marR="0">
                        <a:spcBef>
                          <a:spcPts val="0"/>
                        </a:spcBef>
                        <a:spcAft>
                          <a:spcPts val="0"/>
                        </a:spcAft>
                      </a:pPr>
                      <a:r>
                        <a:rPr lang="en-GB" sz="1600" dirty="0">
                          <a:effectLst/>
                          <a:latin typeface="+mn-lt"/>
                          <a:ea typeface="Times New Roman" panose="02020603050405020304" pitchFamily="18" charset="0"/>
                        </a:rPr>
                        <a:t>0 – no pain </a:t>
                      </a:r>
                      <a:endParaRPr lang="en-GB" sz="1600" dirty="0" smtClean="0">
                        <a:effectLst/>
                        <a:latin typeface="+mn-lt"/>
                        <a:ea typeface="Times New Roman" panose="02020603050405020304" pitchFamily="18" charset="0"/>
                      </a:endParaRPr>
                    </a:p>
                    <a:p>
                      <a:pPr marL="0" marR="0">
                        <a:spcBef>
                          <a:spcPts val="0"/>
                        </a:spcBef>
                        <a:spcAft>
                          <a:spcPts val="0"/>
                        </a:spcAft>
                      </a:pPr>
                      <a:r>
                        <a:rPr lang="en-GB" sz="1600" dirty="0" smtClean="0">
                          <a:effectLst/>
                          <a:latin typeface="+mn-lt"/>
                          <a:ea typeface="Times New Roman" panose="02020603050405020304" pitchFamily="18" charset="0"/>
                        </a:rPr>
                        <a:t>   to </a:t>
                      </a:r>
                    </a:p>
                    <a:p>
                      <a:pPr marL="0" marR="0">
                        <a:spcBef>
                          <a:spcPts val="0"/>
                        </a:spcBef>
                        <a:spcAft>
                          <a:spcPts val="0"/>
                        </a:spcAft>
                      </a:pPr>
                      <a:r>
                        <a:rPr lang="en-GB" sz="1600" dirty="0" smtClean="0">
                          <a:effectLst/>
                          <a:latin typeface="+mn-lt"/>
                          <a:ea typeface="Times New Roman" panose="02020603050405020304" pitchFamily="18" charset="0"/>
                        </a:rPr>
                        <a:t>10 </a:t>
                      </a:r>
                      <a:r>
                        <a:rPr lang="en-GB" sz="1600" dirty="0">
                          <a:effectLst/>
                          <a:latin typeface="+mn-lt"/>
                          <a:ea typeface="Times New Roman" panose="02020603050405020304" pitchFamily="18" charset="0"/>
                        </a:rPr>
                        <a:t>- Pain as bad as could be</a:t>
                      </a:r>
                      <a:endParaRPr lang="en-US" sz="1600" dirty="0">
                        <a:effectLst/>
                        <a:latin typeface="+mn-lt"/>
                        <a:ea typeface="Times New Roman" panose="02020603050405020304" pitchFamily="18" charset="0"/>
                      </a:endParaRPr>
                    </a:p>
                  </a:txBody>
                  <a:tcPr marL="68580" marR="68580" marT="0" marB="0"/>
                </a:tc>
                <a:tc hMerge="1">
                  <a:txBody>
                    <a:bodyPr/>
                    <a:lstStyle/>
                    <a:p>
                      <a:endParaRPr lang="en-US"/>
                    </a:p>
                  </a:txBody>
                  <a:tcPr/>
                </a:tc>
              </a:tr>
            </a:tbl>
          </a:graphicData>
        </a:graphic>
      </p:graphicFrame>
      <p:sp>
        <p:nvSpPr>
          <p:cNvPr id="3" name="TextBox 2"/>
          <p:cNvSpPr txBox="1"/>
          <p:nvPr/>
        </p:nvSpPr>
        <p:spPr>
          <a:xfrm>
            <a:off x="4114800" y="4419600"/>
            <a:ext cx="2971800" cy="1200329"/>
          </a:xfrm>
          <a:prstGeom prst="rect">
            <a:avLst/>
          </a:prstGeom>
          <a:solidFill>
            <a:schemeClr val="bg1"/>
          </a:solidFill>
        </p:spPr>
        <p:txBody>
          <a:bodyPr wrap="square" rtlCol="0">
            <a:spAutoFit/>
          </a:bodyPr>
          <a:lstStyle/>
          <a:p>
            <a:r>
              <a:rPr lang="en-US" dirty="0" smtClean="0">
                <a:solidFill>
                  <a:srgbClr val="FF0000"/>
                </a:solidFill>
              </a:rPr>
              <a:t>Is the present time included in the past six months?</a:t>
            </a:r>
            <a:endParaRPr lang="en-US" dirty="0">
              <a:solidFill>
                <a:srgbClr val="FF0000"/>
              </a:solidFill>
            </a:endParaRPr>
          </a:p>
        </p:txBody>
      </p:sp>
    </p:spTree>
    <p:extLst>
      <p:ext uri="{BB962C8B-B14F-4D97-AF65-F5344CB8AC3E}">
        <p14:creationId xmlns:p14="http://schemas.microsoft.com/office/powerpoint/2010/main" val="39960751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 rigorous codebook</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07836"/>
            <a:ext cx="8405276" cy="4892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10206453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Lost in translation</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07836"/>
            <a:ext cx="8405276" cy="4892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 name="Picture 2"/>
          <p:cNvPicPr>
            <a:picLocks noChangeAspect="1"/>
          </p:cNvPicPr>
          <p:nvPr/>
        </p:nvPicPr>
        <p:blipFill>
          <a:blip r:embed="rId3"/>
          <a:stretch>
            <a:fillRect/>
          </a:stretch>
        </p:blipFill>
        <p:spPr>
          <a:xfrm>
            <a:off x="685801" y="3581400"/>
            <a:ext cx="4381306" cy="2514600"/>
          </a:xfrm>
          <a:prstGeom prst="rect">
            <a:avLst/>
          </a:prstGeom>
        </p:spPr>
      </p:pic>
      <p:grpSp>
        <p:nvGrpSpPr>
          <p:cNvPr id="11" name="Group 10"/>
          <p:cNvGrpSpPr/>
          <p:nvPr/>
        </p:nvGrpSpPr>
        <p:grpSpPr>
          <a:xfrm>
            <a:off x="542636" y="2408380"/>
            <a:ext cx="3114964" cy="3001820"/>
            <a:chOff x="542636" y="2408380"/>
            <a:chExt cx="3114964" cy="3001820"/>
          </a:xfrm>
        </p:grpSpPr>
        <p:sp>
          <p:nvSpPr>
            <p:cNvPr id="5" name="Oval 4"/>
            <p:cNvSpPr/>
            <p:nvPr/>
          </p:nvSpPr>
          <p:spPr bwMode="auto">
            <a:xfrm>
              <a:off x="542636" y="2408380"/>
              <a:ext cx="381000" cy="381000"/>
            </a:xfrm>
            <a:prstGeom prst="ellipse">
              <a:avLst/>
            </a:prstGeom>
            <a:solidFill>
              <a:srgbClr val="FF0000">
                <a:alpha val="50196"/>
              </a:srgbClr>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Oval 5"/>
            <p:cNvSpPr/>
            <p:nvPr/>
          </p:nvSpPr>
          <p:spPr bwMode="auto">
            <a:xfrm>
              <a:off x="1209964" y="5029200"/>
              <a:ext cx="381000" cy="381000"/>
            </a:xfrm>
            <a:prstGeom prst="ellipse">
              <a:avLst/>
            </a:prstGeom>
            <a:solidFill>
              <a:srgbClr val="FF0000">
                <a:alpha val="50196"/>
              </a:srgbClr>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Rectangle 6"/>
            <p:cNvSpPr/>
            <p:nvPr/>
          </p:nvSpPr>
          <p:spPr bwMode="auto">
            <a:xfrm>
              <a:off x="1590964" y="5029200"/>
              <a:ext cx="2066636" cy="381000"/>
            </a:xfrm>
            <a:prstGeom prst="rect">
              <a:avLst/>
            </a:prstGeom>
            <a:solidFill>
              <a:srgbClr val="FF0000">
                <a:alpha val="50196"/>
              </a:srgbClr>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9" name="Elbow Connector 8"/>
            <p:cNvCxnSpPr>
              <a:endCxn id="6" idx="2"/>
            </p:cNvCxnSpPr>
            <p:nvPr/>
          </p:nvCxnSpPr>
          <p:spPr bwMode="auto">
            <a:xfrm rot="16200000" flipH="1">
              <a:off x="-434110" y="3575626"/>
              <a:ext cx="2620820" cy="667328"/>
            </a:xfrm>
            <a:prstGeom prst="bentConnector2">
              <a:avLst/>
            </a:prstGeom>
            <a:solidFill>
              <a:schemeClr val="accent1"/>
            </a:solidFill>
            <a:ln w="9525" cap="flat" cmpd="sng" algn="ctr">
              <a:solidFill>
                <a:srgbClr val="FF0000"/>
              </a:solidFill>
              <a:prstDash val="solid"/>
              <a:round/>
              <a:headEnd type="none" w="med" len="med"/>
              <a:tailEnd type="none" w="med" len="med"/>
            </a:ln>
            <a:effectLst/>
          </p:spPr>
        </p:cxnSp>
      </p:grpSp>
    </p:spTree>
    <p:extLst>
      <p:ext uri="{BB962C8B-B14F-4D97-AF65-F5344CB8AC3E}">
        <p14:creationId xmlns:p14="http://schemas.microsoft.com/office/powerpoint/2010/main" val="2189047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Dependencies in SAS files </a:t>
            </a:r>
            <a:endParaRPr lang="en-US" dirty="0"/>
          </a:p>
        </p:txBody>
      </p:sp>
      <p:sp>
        <p:nvSpPr>
          <p:cNvPr id="3" name="Content Placeholder 2"/>
          <p:cNvSpPr>
            <a:spLocks noGrp="1"/>
          </p:cNvSpPr>
          <p:nvPr>
            <p:ph idx="1"/>
          </p:nvPr>
        </p:nvSpPr>
        <p:spPr/>
        <p:txBody>
          <a:bodyPr/>
          <a:lstStyle/>
          <a:p>
            <a:r>
              <a:rPr lang="en-US" dirty="0"/>
              <a:t>/* No arthralgia or presence */</a:t>
            </a:r>
          </a:p>
          <a:p>
            <a:r>
              <a:rPr lang="en-US" dirty="0"/>
              <a:t>/* of coarse crepitus, then */</a:t>
            </a:r>
          </a:p>
          <a:p>
            <a:r>
              <a:rPr lang="en-US" dirty="0"/>
              <a:t>/* arthralgia diagnosis */</a:t>
            </a:r>
          </a:p>
          <a:p>
            <a:r>
              <a:rPr lang="en-US" dirty="0"/>
              <a:t>/* not present */</a:t>
            </a:r>
          </a:p>
          <a:p>
            <a:endParaRPr lang="en-US" dirty="0" smtClean="0"/>
          </a:p>
          <a:p>
            <a:r>
              <a:rPr lang="en-US" dirty="0" smtClean="0"/>
              <a:t>	if </a:t>
            </a:r>
            <a:r>
              <a:rPr lang="en-US" dirty="0"/>
              <a:t>aralgl1=0 or</a:t>
            </a:r>
          </a:p>
          <a:p>
            <a:r>
              <a:rPr lang="en-US" dirty="0" smtClean="0"/>
              <a:t>		(		e50plt </a:t>
            </a:r>
            <a:r>
              <a:rPr lang="en-US" dirty="0"/>
              <a:t>in (2,12) or </a:t>
            </a:r>
            <a:r>
              <a:rPr lang="en-US" dirty="0" smtClean="0"/>
              <a:t>e5cllt in </a:t>
            </a:r>
            <a:r>
              <a:rPr lang="en-US" dirty="0"/>
              <a:t>(2,12 </a:t>
            </a:r>
            <a:r>
              <a:rPr lang="en-US" dirty="0" smtClean="0"/>
              <a:t>)</a:t>
            </a:r>
          </a:p>
          <a:p>
            <a:r>
              <a:rPr lang="en-US" dirty="0" smtClean="0"/>
              <a:t>			or 	e7lrt </a:t>
            </a:r>
            <a:r>
              <a:rPr lang="en-US" dirty="0"/>
              <a:t>in (2,12) or </a:t>
            </a:r>
            <a:r>
              <a:rPr lang="en-US" dirty="0" smtClean="0"/>
              <a:t>e7llt in </a:t>
            </a:r>
            <a:r>
              <a:rPr lang="en-US" dirty="0"/>
              <a:t>(2,12 )</a:t>
            </a:r>
          </a:p>
          <a:p>
            <a:r>
              <a:rPr lang="en-US" dirty="0" smtClean="0"/>
              <a:t>			or 	e7lprot </a:t>
            </a:r>
            <a:r>
              <a:rPr lang="en-US" dirty="0"/>
              <a:t>in (</a:t>
            </a:r>
            <a:r>
              <a:rPr lang="en-US" dirty="0" smtClean="0"/>
              <a:t>2,12) </a:t>
            </a:r>
          </a:p>
          <a:p>
            <a:r>
              <a:rPr lang="en-US" dirty="0" smtClean="0"/>
              <a:t>	</a:t>
            </a:r>
            <a:r>
              <a:rPr lang="en-US" dirty="0"/>
              <a:t>	</a:t>
            </a:r>
            <a:r>
              <a:rPr lang="en-US" dirty="0" smtClean="0"/>
              <a:t>) then</a:t>
            </a:r>
            <a:endParaRPr lang="en-US" dirty="0"/>
          </a:p>
          <a:p>
            <a:r>
              <a:rPr lang="en-US" dirty="0" smtClean="0"/>
              <a:t>	</a:t>
            </a:r>
            <a:r>
              <a:rPr lang="en-US" dirty="0" err="1" smtClean="0"/>
              <a:t>aralgl</a:t>
            </a:r>
            <a:r>
              <a:rPr lang="en-US" dirty="0" smtClean="0"/>
              <a:t>=O;</a:t>
            </a:r>
          </a:p>
          <a:p>
            <a:endParaRPr lang="en-US" dirty="0"/>
          </a:p>
        </p:txBody>
      </p:sp>
      <p:sp>
        <p:nvSpPr>
          <p:cNvPr id="4" name="TextBox 3"/>
          <p:cNvSpPr txBox="1"/>
          <p:nvPr/>
        </p:nvSpPr>
        <p:spPr>
          <a:xfrm>
            <a:off x="5181600" y="1981200"/>
            <a:ext cx="3352800" cy="461665"/>
          </a:xfrm>
          <a:prstGeom prst="rect">
            <a:avLst/>
          </a:prstGeom>
          <a:noFill/>
        </p:spPr>
        <p:txBody>
          <a:bodyPr wrap="square" rtlCol="0">
            <a:spAutoFit/>
          </a:bodyPr>
          <a:lstStyle/>
          <a:p>
            <a:r>
              <a:rPr lang="en-US" dirty="0" smtClean="0">
                <a:solidFill>
                  <a:srgbClr val="FFFF00"/>
                </a:solidFill>
                <a:sym typeface="Wingdings" panose="05000000000000000000" pitchFamily="2" charset="2"/>
              </a:rPr>
              <a:t> Absence of symptom</a:t>
            </a:r>
            <a:endParaRPr lang="en-US" dirty="0">
              <a:solidFill>
                <a:srgbClr val="FFFF00"/>
              </a:solidFill>
            </a:endParaRPr>
          </a:p>
        </p:txBody>
      </p:sp>
      <p:sp>
        <p:nvSpPr>
          <p:cNvPr id="5" name="TextBox 4"/>
          <p:cNvSpPr txBox="1"/>
          <p:nvPr/>
        </p:nvSpPr>
        <p:spPr>
          <a:xfrm>
            <a:off x="5146964" y="2952571"/>
            <a:ext cx="3352800" cy="1200329"/>
          </a:xfrm>
          <a:prstGeom prst="rect">
            <a:avLst/>
          </a:prstGeom>
          <a:noFill/>
        </p:spPr>
        <p:txBody>
          <a:bodyPr wrap="square" rtlCol="0">
            <a:spAutoFit/>
          </a:bodyPr>
          <a:lstStyle/>
          <a:p>
            <a:r>
              <a:rPr lang="en-US" dirty="0" smtClean="0">
                <a:solidFill>
                  <a:srgbClr val="FFFF00"/>
                </a:solidFill>
                <a:sym typeface="Wingdings" panose="05000000000000000000" pitchFamily="2" charset="2"/>
              </a:rPr>
              <a:t> Absence of diagnosis or diagnosis of absence of arthralgia?</a:t>
            </a:r>
            <a:endParaRPr lang="en-US" dirty="0">
              <a:solidFill>
                <a:srgbClr val="FFFF00"/>
              </a:solidFill>
            </a:endParaRPr>
          </a:p>
        </p:txBody>
      </p:sp>
      <p:sp>
        <p:nvSpPr>
          <p:cNvPr id="6" name="Down Arrow 5"/>
          <p:cNvSpPr/>
          <p:nvPr/>
        </p:nvSpPr>
        <p:spPr bwMode="auto">
          <a:xfrm>
            <a:off x="6705600" y="2442865"/>
            <a:ext cx="381000" cy="509706"/>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4768312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Dependencies in SAS files </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b="1" dirty="0" smtClean="0"/>
              <a:t>Missing values (</a:t>
            </a:r>
            <a:r>
              <a:rPr lang="en-US" b="1" i="1" u="sng" dirty="0" smtClean="0"/>
              <a:t>unjustified</a:t>
            </a:r>
            <a:r>
              <a:rPr lang="en-US" b="1" dirty="0" smtClean="0"/>
              <a:t> absence)</a:t>
            </a:r>
          </a:p>
          <a:p>
            <a:endParaRPr lang="en-US" sz="800" b="1" dirty="0" smtClean="0"/>
          </a:p>
          <a:p>
            <a:r>
              <a:rPr lang="en-US" dirty="0" smtClean="0"/>
              <a:t>		if </a:t>
            </a:r>
            <a:r>
              <a:rPr lang="en-US" dirty="0"/>
              <a:t>not(q3 in (</a:t>
            </a:r>
            <a:r>
              <a:rPr lang="en-US" dirty="0" err="1"/>
              <a:t>O,l</a:t>
            </a:r>
            <a:r>
              <a:rPr lang="en-US" dirty="0" smtClean="0"/>
              <a:t>)) </a:t>
            </a:r>
            <a:r>
              <a:rPr lang="en-US" dirty="0"/>
              <a:t>then q3=.;</a:t>
            </a:r>
          </a:p>
          <a:p>
            <a:r>
              <a:rPr lang="en-US" dirty="0" smtClean="0"/>
              <a:t>		if </a:t>
            </a:r>
            <a:r>
              <a:rPr lang="en-US" dirty="0"/>
              <a:t>not(q14a in (</a:t>
            </a:r>
            <a:r>
              <a:rPr lang="en-US" dirty="0" smtClean="0"/>
              <a:t>0,1) </a:t>
            </a:r>
            <a:r>
              <a:rPr lang="en-US" dirty="0"/>
              <a:t>then q14a=.;</a:t>
            </a:r>
          </a:p>
          <a:p>
            <a:r>
              <a:rPr lang="en-US" dirty="0" smtClean="0"/>
              <a:t>		if </a:t>
            </a:r>
            <a:r>
              <a:rPr lang="en-US" dirty="0"/>
              <a:t>not (q14b in (</a:t>
            </a:r>
            <a:r>
              <a:rPr lang="en-US" dirty="0" smtClean="0"/>
              <a:t>0,1,8) </a:t>
            </a:r>
            <a:r>
              <a:rPr lang="en-US" dirty="0"/>
              <a:t>then q14b=.;</a:t>
            </a:r>
          </a:p>
          <a:p>
            <a:r>
              <a:rPr lang="en-US" dirty="0" smtClean="0"/>
              <a:t>		if </a:t>
            </a:r>
            <a:r>
              <a:rPr lang="en-US" dirty="0"/>
              <a:t>q14a </a:t>
            </a:r>
            <a:r>
              <a:rPr lang="en-US" dirty="0" err="1"/>
              <a:t>eq</a:t>
            </a:r>
            <a:r>
              <a:rPr lang="en-US" dirty="0"/>
              <a:t> 0 then q14b=8</a:t>
            </a:r>
            <a:r>
              <a:rPr lang="en-US" dirty="0" smtClean="0"/>
              <a:t>;</a:t>
            </a:r>
          </a:p>
          <a:p>
            <a:endParaRPr lang="en-US" dirty="0" smtClean="0"/>
          </a:p>
          <a:p>
            <a:pPr>
              <a:buFont typeface="Arial" panose="020B0604020202020204" pitchFamily="34" charset="0"/>
              <a:buChar char="•"/>
            </a:pPr>
            <a:r>
              <a:rPr lang="en-US" b="1" dirty="0" smtClean="0"/>
              <a:t>Not applicable values (</a:t>
            </a:r>
            <a:r>
              <a:rPr lang="en-US" b="1" i="1" u="sng" dirty="0" smtClean="0"/>
              <a:t>justified</a:t>
            </a:r>
            <a:r>
              <a:rPr lang="en-US" b="1" dirty="0" smtClean="0"/>
              <a:t> absence)</a:t>
            </a:r>
            <a:endParaRPr lang="en-US" b="1" dirty="0"/>
          </a:p>
          <a:p>
            <a:r>
              <a:rPr lang="en-US" sz="800" dirty="0" smtClean="0"/>
              <a:t>		</a:t>
            </a:r>
          </a:p>
          <a:p>
            <a:r>
              <a:rPr lang="en-US" dirty="0"/>
              <a:t>	</a:t>
            </a:r>
            <a:r>
              <a:rPr lang="en-US" dirty="0" smtClean="0"/>
              <a:t>	if e50plt </a:t>
            </a:r>
            <a:r>
              <a:rPr lang="en-US" dirty="0"/>
              <a:t>in (0,2,3 ) then e50pmslt=88;</a:t>
            </a:r>
          </a:p>
        </p:txBody>
      </p:sp>
    </p:spTree>
    <p:extLst>
      <p:ext uri="{BB962C8B-B14F-4D97-AF65-F5344CB8AC3E}">
        <p14:creationId xmlns:p14="http://schemas.microsoft.com/office/powerpoint/2010/main" val="19259337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Vision</a:t>
            </a:r>
            <a:endParaRPr lang="en-US" dirty="0"/>
          </a:p>
        </p:txBody>
      </p:sp>
      <p:sp>
        <p:nvSpPr>
          <p:cNvPr id="3" name="Content Placeholder 2"/>
          <p:cNvSpPr>
            <a:spLocks noGrp="1"/>
          </p:cNvSpPr>
          <p:nvPr>
            <p:ph idx="1"/>
          </p:nvPr>
        </p:nvSpPr>
        <p:spPr>
          <a:xfrm>
            <a:off x="228600" y="1371600"/>
            <a:ext cx="8686800" cy="4648200"/>
          </a:xfrm>
        </p:spPr>
        <p:txBody>
          <a:bodyPr/>
          <a:lstStyle/>
          <a:p>
            <a:r>
              <a:rPr lang="en-US" dirty="0" smtClean="0"/>
              <a:t>Data </a:t>
            </a:r>
            <a:r>
              <a:rPr lang="en-US" dirty="0"/>
              <a:t>repositories </a:t>
            </a:r>
            <a:r>
              <a:rPr lang="en-US" dirty="0" smtClean="0"/>
              <a:t>should </a:t>
            </a:r>
            <a:r>
              <a:rPr lang="en-US" dirty="0"/>
              <a:t>be </a:t>
            </a:r>
            <a:r>
              <a:rPr lang="en-US" dirty="0" smtClean="0"/>
              <a:t>:</a:t>
            </a:r>
          </a:p>
          <a:p>
            <a:pPr>
              <a:buFont typeface="Arial" panose="020B0604020202020204" pitchFamily="34" charset="0"/>
              <a:buChar char="•"/>
            </a:pPr>
            <a:r>
              <a:rPr lang="en-US" b="1" i="1" u="sng" dirty="0" smtClean="0"/>
              <a:t>maximally explicit </a:t>
            </a:r>
            <a:r>
              <a:rPr lang="en-US" b="1" dirty="0" smtClean="0">
                <a:sym typeface="Wingdings" panose="05000000000000000000" pitchFamily="2" charset="2"/>
              </a:rPr>
              <a:t></a:t>
            </a:r>
            <a:r>
              <a:rPr lang="en-US" b="1" dirty="0" smtClean="0"/>
              <a:t> </a:t>
            </a:r>
            <a:r>
              <a:rPr lang="en-US" dirty="0" smtClean="0"/>
              <a:t>each </a:t>
            </a:r>
            <a:r>
              <a:rPr lang="en-US" dirty="0"/>
              <a:t>such repository should contain explicit reference to any and all the entities, including their interrelationships, that must exist for an assertion encoded in the repository to be a faithful representation of the corresponding part of reality. </a:t>
            </a:r>
            <a:endParaRPr lang="en-US" dirty="0" smtClean="0"/>
          </a:p>
          <a:p>
            <a:pPr>
              <a:buFont typeface="Arial" panose="020B0604020202020204" pitchFamily="34" charset="0"/>
              <a:buChar char="•"/>
            </a:pPr>
            <a:r>
              <a:rPr lang="en-US" b="1" i="1" u="sng" dirty="0" smtClean="0"/>
              <a:t>maximally self-explanatory </a:t>
            </a:r>
            <a:r>
              <a:rPr lang="en-US" b="1" dirty="0" smtClean="0">
                <a:sym typeface="Wingdings" panose="05000000000000000000" pitchFamily="2" charset="2"/>
              </a:rPr>
              <a:t></a:t>
            </a:r>
            <a:r>
              <a:rPr lang="en-US" b="1" dirty="0" smtClean="0"/>
              <a:t> </a:t>
            </a:r>
            <a:r>
              <a:rPr lang="en-US" dirty="0"/>
              <a:t>the data in the repository should be presented in such a way that a researcher seeking to </a:t>
            </a:r>
            <a:r>
              <a:rPr lang="en-US" dirty="0" smtClean="0"/>
              <a:t>query/analyze </a:t>
            </a:r>
            <a:r>
              <a:rPr lang="en-US" dirty="0"/>
              <a:t>the repository does not need to concern himself with any idiosyncrasies of and </a:t>
            </a:r>
            <a:r>
              <a:rPr lang="en-US" dirty="0" smtClean="0"/>
              <a:t>inconsistencies between </a:t>
            </a:r>
            <a:r>
              <a:rPr lang="en-US" dirty="0"/>
              <a:t>datasets, or codes or formats, that were combined or used to build the repository. </a:t>
            </a:r>
          </a:p>
        </p:txBody>
      </p:sp>
      <p:sp>
        <p:nvSpPr>
          <p:cNvPr id="4" name="TextBox 3"/>
          <p:cNvSpPr txBox="1"/>
          <p:nvPr/>
        </p:nvSpPr>
        <p:spPr>
          <a:xfrm>
            <a:off x="2895600" y="5973833"/>
            <a:ext cx="3677289" cy="646331"/>
          </a:xfrm>
          <a:prstGeom prst="rect">
            <a:avLst/>
          </a:prstGeom>
          <a:noFill/>
        </p:spPr>
        <p:txBody>
          <a:bodyPr wrap="none" rtlCol="0">
            <a:spAutoFit/>
          </a:bodyPr>
          <a:lstStyle/>
          <a:p>
            <a:pPr algn="ctr"/>
            <a:r>
              <a:rPr lang="en-US" sz="3600" b="1" dirty="0" smtClean="0">
                <a:solidFill>
                  <a:schemeClr val="bg1"/>
                </a:solidFill>
              </a:rPr>
              <a:t>How to get there?</a:t>
            </a:r>
            <a:endParaRPr lang="en-US" sz="3600" b="1" dirty="0">
              <a:solidFill>
                <a:schemeClr val="bg1"/>
              </a:solidFill>
            </a:endParaRPr>
          </a:p>
        </p:txBody>
      </p:sp>
    </p:spTree>
    <p:extLst>
      <p:ext uri="{BB962C8B-B14F-4D97-AF65-F5344CB8AC3E}">
        <p14:creationId xmlns:p14="http://schemas.microsoft.com/office/powerpoint/2010/main" val="3477695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r>
              <a:rPr lang="en-US" altLang="en-US" smtClean="0"/>
              <a:t>Step 1: ‘meaning’ of values in data collections</a:t>
            </a:r>
          </a:p>
        </p:txBody>
      </p:sp>
      <p:pic>
        <p:nvPicPr>
          <p:cNvPr id="7680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5775" y="4090988"/>
            <a:ext cx="7277100"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7680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250" y="1995488"/>
            <a:ext cx="3098800"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2" name="Group 21"/>
          <p:cNvGrpSpPr>
            <a:grpSpLocks/>
          </p:cNvGrpSpPr>
          <p:nvPr/>
        </p:nvGrpSpPr>
        <p:grpSpPr bwMode="auto">
          <a:xfrm>
            <a:off x="295275" y="2012950"/>
            <a:ext cx="8743950" cy="3959225"/>
            <a:chOff x="295275" y="2012496"/>
            <a:chExt cx="8743950" cy="3959679"/>
          </a:xfrm>
        </p:grpSpPr>
        <p:sp>
          <p:nvSpPr>
            <p:cNvPr id="76808" name="TextBox 12"/>
            <p:cNvSpPr txBox="1">
              <a:spLocks noChangeArrowheads="1"/>
            </p:cNvSpPr>
            <p:nvPr/>
          </p:nvSpPr>
          <p:spPr bwMode="auto">
            <a:xfrm>
              <a:off x="3571875" y="2012496"/>
              <a:ext cx="5467350" cy="200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US" altLang="en-US" sz="2200" b="0">
                  <a:solidFill>
                    <a:schemeClr val="bg1"/>
                  </a:solidFill>
                </a:rPr>
                <a:t>‘</a:t>
              </a:r>
              <a:r>
                <a:rPr lang="en-US" altLang="en-US" sz="2200" b="0" i="1">
                  <a:solidFill>
                    <a:schemeClr val="bg1"/>
                  </a:solidFill>
                </a:rPr>
                <a:t>The patient with patient identifier ‘PtID4’ is stated to have had a panoramic X-ray of the mouth which is interpreted to show subcortical sclerosis of that patient’s condylar head of the right temporomandibular joint</a:t>
              </a:r>
              <a:r>
                <a:rPr lang="en-US" altLang="en-US" sz="2200" b="0">
                  <a:solidFill>
                    <a:schemeClr val="bg1"/>
                  </a:solidFill>
                </a:rPr>
                <a:t>’</a:t>
              </a:r>
            </a:p>
          </p:txBody>
        </p:sp>
        <p:grpSp>
          <p:nvGrpSpPr>
            <p:cNvPr id="76809" name="Group 20"/>
            <p:cNvGrpSpPr>
              <a:grpSpLocks/>
            </p:cNvGrpSpPr>
            <p:nvPr/>
          </p:nvGrpSpPr>
          <p:grpSpPr bwMode="auto">
            <a:xfrm>
              <a:off x="295275" y="2047875"/>
              <a:ext cx="8696325" cy="3924300"/>
              <a:chOff x="295275" y="2047875"/>
              <a:chExt cx="8696325" cy="3924300"/>
            </a:xfrm>
          </p:grpSpPr>
          <p:sp>
            <p:nvSpPr>
              <p:cNvPr id="76810" name="Rectangle 13"/>
              <p:cNvSpPr>
                <a:spLocks noChangeArrowheads="1"/>
              </p:cNvSpPr>
              <p:nvPr/>
            </p:nvSpPr>
            <p:spPr bwMode="auto">
              <a:xfrm>
                <a:off x="4933950" y="5810250"/>
                <a:ext cx="152400" cy="161925"/>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100">
                    <a:solidFill>
                      <a:schemeClr val="bg1"/>
                    </a:solidFill>
                  </a:rPr>
                  <a:t>1</a:t>
                </a:r>
              </a:p>
            </p:txBody>
          </p:sp>
          <p:sp>
            <p:nvSpPr>
              <p:cNvPr id="76811" name="Rectangle 14"/>
              <p:cNvSpPr>
                <a:spLocks noChangeArrowheads="1"/>
              </p:cNvSpPr>
              <p:nvPr/>
            </p:nvSpPr>
            <p:spPr bwMode="auto">
              <a:xfrm>
                <a:off x="4467225" y="5048250"/>
                <a:ext cx="619125" cy="142875"/>
              </a:xfrm>
              <a:prstGeom prst="rect">
                <a:avLst/>
              </a:prstGeom>
              <a:solidFill>
                <a:srgbClr val="FF0000">
                  <a:alpha val="5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76812" name="Rectangle 15"/>
              <p:cNvSpPr>
                <a:spLocks noChangeArrowheads="1"/>
              </p:cNvSpPr>
              <p:nvPr/>
            </p:nvSpPr>
            <p:spPr bwMode="auto">
              <a:xfrm>
                <a:off x="2028825" y="5810250"/>
                <a:ext cx="619125" cy="142875"/>
              </a:xfrm>
              <a:prstGeom prst="rect">
                <a:avLst/>
              </a:prstGeom>
              <a:solidFill>
                <a:srgbClr val="FF0000">
                  <a:alpha val="5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76813" name="Rectangle 16"/>
              <p:cNvSpPr>
                <a:spLocks noChangeArrowheads="1"/>
              </p:cNvSpPr>
              <p:nvPr/>
            </p:nvSpPr>
            <p:spPr bwMode="auto">
              <a:xfrm>
                <a:off x="295275" y="2886075"/>
                <a:ext cx="3028950" cy="161925"/>
              </a:xfrm>
              <a:prstGeom prst="rect">
                <a:avLst/>
              </a:prstGeom>
              <a:solidFill>
                <a:srgbClr val="FF0000">
                  <a:alpha val="5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76814" name="Rectangle 17"/>
              <p:cNvSpPr>
                <a:spLocks noChangeArrowheads="1"/>
              </p:cNvSpPr>
              <p:nvPr/>
            </p:nvSpPr>
            <p:spPr bwMode="auto">
              <a:xfrm>
                <a:off x="2419350" y="2124075"/>
                <a:ext cx="619125" cy="142875"/>
              </a:xfrm>
              <a:prstGeom prst="rect">
                <a:avLst/>
              </a:prstGeom>
              <a:solidFill>
                <a:srgbClr val="FF0000">
                  <a:alpha val="5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76815" name="Rectangle 18"/>
              <p:cNvSpPr>
                <a:spLocks noChangeArrowheads="1"/>
              </p:cNvSpPr>
              <p:nvPr/>
            </p:nvSpPr>
            <p:spPr bwMode="auto">
              <a:xfrm>
                <a:off x="3571875" y="2047875"/>
                <a:ext cx="5419725" cy="1905000"/>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76816" name="Rectangle 19"/>
              <p:cNvSpPr>
                <a:spLocks noChangeArrowheads="1"/>
              </p:cNvSpPr>
              <p:nvPr/>
            </p:nvSpPr>
            <p:spPr bwMode="auto">
              <a:xfrm>
                <a:off x="895350" y="2276475"/>
                <a:ext cx="619125" cy="152400"/>
              </a:xfrm>
              <a:prstGeom prst="rect">
                <a:avLst/>
              </a:prstGeom>
              <a:solidFill>
                <a:srgbClr val="FF0000">
                  <a:alpha val="5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grpSp>
      </p:grpSp>
      <p:sp>
        <p:nvSpPr>
          <p:cNvPr id="16" name="Arc 15"/>
          <p:cNvSpPr/>
          <p:nvPr/>
        </p:nvSpPr>
        <p:spPr bwMode="auto">
          <a:xfrm rot="1339683">
            <a:off x="5029200" y="3914775"/>
            <a:ext cx="1079500" cy="2093913"/>
          </a:xfrm>
          <a:prstGeom prst="arc">
            <a:avLst>
              <a:gd name="adj1" fmla="val 16200000"/>
              <a:gd name="adj2" fmla="val 5532768"/>
            </a:avLst>
          </a:prstGeom>
          <a:noFill/>
          <a:ln w="38100" cap="flat" cmpd="sng" algn="ctr">
            <a:solidFill>
              <a:srgbClr val="FF0000"/>
            </a:solidFill>
            <a:prstDash val="solid"/>
            <a:round/>
            <a:headEnd type="triangle" w="med" len="med"/>
            <a:tailEnd type="none" w="med" len="med"/>
          </a:ln>
          <a:effectLst/>
        </p:spPr>
        <p:txBody>
          <a:bodyPr wrap="none" anchor="ctr"/>
          <a:lstStyle/>
          <a:p>
            <a:pPr>
              <a:defRPr/>
            </a:pPr>
            <a:endParaRPr lang="en-US"/>
          </a:p>
        </p:txBody>
      </p:sp>
      <p:sp>
        <p:nvSpPr>
          <p:cNvPr id="17" name="TextBox 16"/>
          <p:cNvSpPr txBox="1">
            <a:spLocks noChangeArrowheads="1"/>
          </p:cNvSpPr>
          <p:nvPr/>
        </p:nvSpPr>
        <p:spPr bwMode="auto">
          <a:xfrm>
            <a:off x="6210300" y="3956050"/>
            <a:ext cx="13128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rgbClr val="FF0000"/>
                </a:solidFill>
              </a:rPr>
              <a:t>meaning</a:t>
            </a:r>
          </a:p>
        </p:txBody>
      </p:sp>
    </p:spTree>
    <p:extLst>
      <p:ext uri="{BB962C8B-B14F-4D97-AF65-F5344CB8AC3E}">
        <p14:creationId xmlns:p14="http://schemas.microsoft.com/office/powerpoint/2010/main" val="20108774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US" altLang="en-US" dirty="0" smtClean="0"/>
              <a:t>Step 2 (1): list the entities denoted and assign Instance Unique Identifiers (IUI)</a:t>
            </a:r>
          </a:p>
        </p:txBody>
      </p:sp>
      <p:sp>
        <p:nvSpPr>
          <p:cNvPr id="77827" name="Content Placeholder 2"/>
          <p:cNvSpPr>
            <a:spLocks noGrp="1"/>
          </p:cNvSpPr>
          <p:nvPr>
            <p:ph idx="1"/>
          </p:nvPr>
        </p:nvSpPr>
        <p:spPr>
          <a:xfrm>
            <a:off x="284162" y="2133600"/>
            <a:ext cx="4572000" cy="3810000"/>
          </a:xfrm>
        </p:spPr>
        <p:txBody>
          <a:bodyPr/>
          <a:lstStyle/>
          <a:p>
            <a:r>
              <a:rPr lang="en-US" altLang="en-US" i="1" dirty="0" smtClean="0">
                <a:solidFill>
                  <a:srgbClr val="00CC99"/>
                </a:solidFill>
              </a:rPr>
              <a:t>1(</a:t>
            </a:r>
            <a:r>
              <a:rPr lang="en-US" altLang="en-US" i="1" dirty="0" smtClean="0">
                <a:solidFill>
                  <a:schemeClr val="bg1"/>
                </a:solidFill>
              </a:rPr>
              <a:t>The patient</a:t>
            </a:r>
            <a:r>
              <a:rPr lang="en-US" altLang="en-US" i="1" dirty="0" smtClean="0">
                <a:solidFill>
                  <a:srgbClr val="00CC99"/>
                </a:solidFill>
              </a:rPr>
              <a:t>)</a:t>
            </a:r>
            <a:r>
              <a:rPr lang="en-US" altLang="en-US" i="1" dirty="0" smtClean="0">
                <a:solidFill>
                  <a:schemeClr val="bg1"/>
                </a:solidFill>
              </a:rPr>
              <a:t> with </a:t>
            </a:r>
            <a:r>
              <a:rPr lang="en-US" altLang="en-US" i="1" dirty="0" smtClean="0">
                <a:solidFill>
                  <a:srgbClr val="C00000"/>
                </a:solidFill>
              </a:rPr>
              <a:t>2(</a:t>
            </a:r>
            <a:r>
              <a:rPr lang="en-US" altLang="en-US" i="1" dirty="0" smtClean="0">
                <a:solidFill>
                  <a:schemeClr val="bg1"/>
                </a:solidFill>
              </a:rPr>
              <a:t>patient identifier ‘PtID4’</a:t>
            </a:r>
            <a:r>
              <a:rPr lang="en-US" altLang="en-US" i="1" dirty="0" smtClean="0">
                <a:solidFill>
                  <a:srgbClr val="C00000"/>
                </a:solidFill>
              </a:rPr>
              <a:t>)</a:t>
            </a:r>
            <a:r>
              <a:rPr lang="en-US" altLang="en-US" i="1" dirty="0" smtClean="0">
                <a:solidFill>
                  <a:schemeClr val="bg1"/>
                </a:solidFill>
              </a:rPr>
              <a:t> </a:t>
            </a:r>
            <a:r>
              <a:rPr lang="en-US" altLang="en-US" i="1" dirty="0" smtClean="0">
                <a:solidFill>
                  <a:srgbClr val="FFC000"/>
                </a:solidFill>
              </a:rPr>
              <a:t>3(</a:t>
            </a:r>
            <a:r>
              <a:rPr lang="en-US" altLang="en-US" i="1" dirty="0" smtClean="0">
                <a:solidFill>
                  <a:schemeClr val="bg1"/>
                </a:solidFill>
              </a:rPr>
              <a:t>is stated</a:t>
            </a:r>
            <a:r>
              <a:rPr lang="en-US" altLang="en-US" i="1" dirty="0" smtClean="0">
                <a:solidFill>
                  <a:srgbClr val="FFC000"/>
                </a:solidFill>
              </a:rPr>
              <a:t>)</a:t>
            </a:r>
            <a:r>
              <a:rPr lang="en-US" altLang="en-US" i="1" dirty="0" smtClean="0">
                <a:solidFill>
                  <a:schemeClr val="bg1"/>
                </a:solidFill>
              </a:rPr>
              <a:t> </a:t>
            </a:r>
            <a:r>
              <a:rPr lang="en-US" altLang="en-US" i="1" dirty="0" smtClean="0">
                <a:solidFill>
                  <a:srgbClr val="7030A0"/>
                </a:solidFill>
              </a:rPr>
              <a:t>4(</a:t>
            </a:r>
            <a:r>
              <a:rPr lang="en-US" altLang="en-US" i="1" dirty="0" smtClean="0">
                <a:solidFill>
                  <a:schemeClr val="bg1"/>
                </a:solidFill>
              </a:rPr>
              <a:t>to have had</a:t>
            </a:r>
            <a:r>
              <a:rPr lang="en-US" altLang="en-US" i="1" dirty="0" smtClean="0">
                <a:solidFill>
                  <a:srgbClr val="7030A0"/>
                </a:solidFill>
              </a:rPr>
              <a:t>)</a:t>
            </a:r>
            <a:r>
              <a:rPr lang="en-US" altLang="en-US" i="1" dirty="0" smtClean="0">
                <a:solidFill>
                  <a:schemeClr val="bg1"/>
                </a:solidFill>
              </a:rPr>
              <a:t> a </a:t>
            </a:r>
            <a:r>
              <a:rPr lang="en-US" altLang="en-US" i="1" dirty="0" smtClean="0">
                <a:solidFill>
                  <a:srgbClr val="96B3C6"/>
                </a:solidFill>
              </a:rPr>
              <a:t>5(</a:t>
            </a:r>
            <a:r>
              <a:rPr lang="en-US" altLang="en-US" i="1" dirty="0" smtClean="0">
                <a:solidFill>
                  <a:schemeClr val="bg1"/>
                </a:solidFill>
              </a:rPr>
              <a:t>panoramic X-ray</a:t>
            </a:r>
            <a:r>
              <a:rPr lang="en-US" altLang="en-US" i="1" dirty="0" smtClean="0">
                <a:solidFill>
                  <a:srgbClr val="96B3C6"/>
                </a:solidFill>
              </a:rPr>
              <a:t>)</a:t>
            </a:r>
            <a:r>
              <a:rPr lang="en-US" altLang="en-US" i="1" dirty="0" smtClean="0">
                <a:solidFill>
                  <a:schemeClr val="bg1"/>
                </a:solidFill>
              </a:rPr>
              <a:t> of </a:t>
            </a:r>
            <a:r>
              <a:rPr lang="en-US" altLang="en-US" i="1" dirty="0" smtClean="0">
                <a:solidFill>
                  <a:srgbClr val="00FF00"/>
                </a:solidFill>
              </a:rPr>
              <a:t>6(</a:t>
            </a:r>
            <a:r>
              <a:rPr lang="en-US" altLang="en-US" i="1" dirty="0" smtClean="0">
                <a:solidFill>
                  <a:schemeClr val="bg1"/>
                </a:solidFill>
              </a:rPr>
              <a:t>the mouth</a:t>
            </a:r>
            <a:r>
              <a:rPr lang="en-US" altLang="en-US" i="1" dirty="0" smtClean="0">
                <a:solidFill>
                  <a:srgbClr val="00FF00"/>
                </a:solidFill>
              </a:rPr>
              <a:t>)</a:t>
            </a:r>
            <a:r>
              <a:rPr lang="en-US" altLang="en-US" i="1" dirty="0" smtClean="0">
                <a:solidFill>
                  <a:schemeClr val="bg1"/>
                </a:solidFill>
              </a:rPr>
              <a:t> which </a:t>
            </a:r>
            <a:r>
              <a:rPr lang="en-US" altLang="en-US" i="1" dirty="0" smtClean="0">
                <a:solidFill>
                  <a:srgbClr val="FF0000"/>
                </a:solidFill>
              </a:rPr>
              <a:t>7(</a:t>
            </a:r>
            <a:r>
              <a:rPr lang="en-US" altLang="en-US" i="1" dirty="0" smtClean="0">
                <a:solidFill>
                  <a:schemeClr val="bg1"/>
                </a:solidFill>
              </a:rPr>
              <a:t>is interpreted</a:t>
            </a:r>
            <a:r>
              <a:rPr lang="en-US" altLang="en-US" i="1" dirty="0" smtClean="0">
                <a:solidFill>
                  <a:srgbClr val="FF0000"/>
                </a:solidFill>
              </a:rPr>
              <a:t>)</a:t>
            </a:r>
            <a:r>
              <a:rPr lang="en-US" altLang="en-US" i="1" dirty="0" smtClean="0">
                <a:solidFill>
                  <a:schemeClr val="bg1"/>
                </a:solidFill>
              </a:rPr>
              <a:t> to </a:t>
            </a:r>
            <a:r>
              <a:rPr lang="en-US" altLang="en-US" i="1" dirty="0" smtClean="0">
                <a:solidFill>
                  <a:srgbClr val="FFFF00"/>
                </a:solidFill>
              </a:rPr>
              <a:t>8(</a:t>
            </a:r>
            <a:r>
              <a:rPr lang="en-US" altLang="en-US" i="1" dirty="0" smtClean="0">
                <a:solidFill>
                  <a:schemeClr val="bg1"/>
                </a:solidFill>
              </a:rPr>
              <a:t>show</a:t>
            </a:r>
            <a:r>
              <a:rPr lang="en-US" altLang="en-US" i="1" dirty="0" smtClean="0">
                <a:solidFill>
                  <a:srgbClr val="FFFF00"/>
                </a:solidFill>
              </a:rPr>
              <a:t>)</a:t>
            </a:r>
            <a:r>
              <a:rPr lang="en-US" altLang="en-US" i="1" dirty="0" smtClean="0">
                <a:solidFill>
                  <a:schemeClr val="bg1"/>
                </a:solidFill>
              </a:rPr>
              <a:t> </a:t>
            </a:r>
            <a:r>
              <a:rPr lang="en-US" altLang="en-US" i="1" dirty="0" smtClean="0">
                <a:solidFill>
                  <a:srgbClr val="7030A0"/>
                </a:solidFill>
              </a:rPr>
              <a:t>9(</a:t>
            </a:r>
            <a:r>
              <a:rPr lang="en-US" altLang="en-US" i="1" dirty="0" smtClean="0">
                <a:solidFill>
                  <a:schemeClr val="bg1"/>
                </a:solidFill>
              </a:rPr>
              <a:t>subcortical sclerosis of </a:t>
            </a:r>
            <a:r>
              <a:rPr lang="en-US" altLang="en-US" i="1" dirty="0" smtClean="0">
                <a:solidFill>
                  <a:srgbClr val="00B0F0"/>
                </a:solidFill>
              </a:rPr>
              <a:t>10(</a:t>
            </a:r>
            <a:r>
              <a:rPr lang="en-US" altLang="en-US" i="1" dirty="0" smtClean="0">
                <a:solidFill>
                  <a:schemeClr val="bg1"/>
                </a:solidFill>
              </a:rPr>
              <a:t>that patient’s condylar head of the </a:t>
            </a:r>
            <a:r>
              <a:rPr lang="en-US" altLang="en-US" i="1" dirty="0" smtClean="0">
                <a:solidFill>
                  <a:srgbClr val="FFFF00"/>
                </a:solidFill>
              </a:rPr>
              <a:t>11(</a:t>
            </a:r>
            <a:r>
              <a:rPr lang="en-US" altLang="en-US" i="1" dirty="0" smtClean="0">
                <a:solidFill>
                  <a:schemeClr val="bg1"/>
                </a:solidFill>
              </a:rPr>
              <a:t>right temporomandibular joint</a:t>
            </a:r>
            <a:r>
              <a:rPr lang="en-US" altLang="en-US" i="1" dirty="0" smtClean="0">
                <a:solidFill>
                  <a:srgbClr val="FFFF00"/>
                </a:solidFill>
              </a:rPr>
              <a:t>)</a:t>
            </a:r>
            <a:r>
              <a:rPr lang="en-US" altLang="en-US" i="1" dirty="0" smtClean="0">
                <a:solidFill>
                  <a:srgbClr val="00B0F0"/>
                </a:solidFill>
              </a:rPr>
              <a:t>)</a:t>
            </a:r>
            <a:r>
              <a:rPr lang="en-US" altLang="en-US" i="1" dirty="0" smtClean="0">
                <a:solidFill>
                  <a:srgbClr val="7030A0"/>
                </a:solidFill>
              </a:rPr>
              <a:t>)</a:t>
            </a:r>
            <a:r>
              <a:rPr lang="en-US" altLang="en-US" dirty="0" smtClean="0">
                <a:solidFill>
                  <a:schemeClr val="bg1"/>
                </a:solidFill>
              </a:rPr>
              <a:t>’</a:t>
            </a:r>
            <a:endParaRPr lang="en-US" altLang="en-US" dirty="0" smtClean="0"/>
          </a:p>
        </p:txBody>
      </p:sp>
      <p:graphicFrame>
        <p:nvGraphicFramePr>
          <p:cNvPr id="5" name="Table 4"/>
          <p:cNvGraphicFramePr>
            <a:graphicFrameLocks noGrp="1"/>
          </p:cNvGraphicFramePr>
          <p:nvPr>
            <p:extLst>
              <p:ext uri="{D42A27DB-BD31-4B8C-83A1-F6EECF244321}">
                <p14:modId xmlns:p14="http://schemas.microsoft.com/office/powerpoint/2010/main" val="2556813289"/>
              </p:ext>
            </p:extLst>
          </p:nvPr>
        </p:nvGraphicFramePr>
        <p:xfrm>
          <a:off x="5103812" y="2209800"/>
          <a:ext cx="3582988" cy="3555048"/>
        </p:xfrm>
        <a:graphic>
          <a:graphicData uri="http://schemas.openxmlformats.org/drawingml/2006/table">
            <a:tbl>
              <a:tblPr/>
              <a:tblGrid>
                <a:gridCol w="2705380"/>
                <a:gridCol w="877608"/>
              </a:tblGrid>
              <a:tr h="435875">
                <a:tc>
                  <a:txBody>
                    <a:bodyPr/>
                    <a:lstStyle/>
                    <a:p>
                      <a:pPr algn="ctr" fontAlgn="b"/>
                      <a:r>
                        <a:rPr lang="en-US" sz="1400" b="0" i="0" u="none" strike="noStrike" dirty="0">
                          <a:solidFill>
                            <a:schemeClr val="bg1"/>
                          </a:solidFill>
                          <a:latin typeface="Calibri"/>
                        </a:rPr>
                        <a:t>CLASS</a:t>
                      </a:r>
                    </a:p>
                  </a:txBody>
                  <a:tcPr marL="9234" marR="9234" marT="9234" marB="0">
                    <a:lnL>
                      <a:noFill/>
                    </a:lnL>
                    <a:lnR>
                      <a:noFill/>
                    </a:lnR>
                    <a:lnT>
                      <a:noFill/>
                    </a:lnT>
                    <a:lnB>
                      <a:noFill/>
                    </a:lnB>
                  </a:tcPr>
                </a:tc>
                <a:tc>
                  <a:txBody>
                    <a:bodyPr/>
                    <a:lstStyle/>
                    <a:p>
                      <a:pPr algn="ctr" fontAlgn="b"/>
                      <a:r>
                        <a:rPr lang="en-US" sz="1400" b="0" i="0" u="none" strike="noStrike" dirty="0">
                          <a:solidFill>
                            <a:schemeClr val="bg1"/>
                          </a:solidFill>
                          <a:latin typeface="Calibri"/>
                        </a:rPr>
                        <a:t>INSTANCE IDENTIFIER</a:t>
                      </a:r>
                    </a:p>
                  </a:txBody>
                  <a:tcPr marL="9234" marR="9234" marT="9234" marB="0">
                    <a:lnL>
                      <a:noFill/>
                    </a:lnL>
                    <a:lnR>
                      <a:noFill/>
                    </a:lnR>
                    <a:lnT>
                      <a:noFill/>
                    </a:lnT>
                    <a:lnB>
                      <a:noFill/>
                    </a:lnB>
                  </a:tcPr>
                </a:tc>
              </a:tr>
              <a:tr h="283503">
                <a:tc>
                  <a:txBody>
                    <a:bodyPr/>
                    <a:lstStyle/>
                    <a:p>
                      <a:pPr algn="l" fontAlgn="t"/>
                      <a:r>
                        <a:rPr lang="en-US" sz="1800" b="0" i="0" u="none" strike="noStrike" dirty="0">
                          <a:solidFill>
                            <a:srgbClr val="00B050"/>
                          </a:solidFill>
                          <a:latin typeface="Calibri"/>
                        </a:rPr>
                        <a:t>person</a:t>
                      </a:r>
                    </a:p>
                  </a:txBody>
                  <a:tcPr marL="9234" marR="9234" marT="9234" marB="0">
                    <a:lnL>
                      <a:noFill/>
                    </a:lnL>
                    <a:lnR>
                      <a:noFill/>
                    </a:lnR>
                    <a:lnT>
                      <a:noFill/>
                    </a:lnT>
                    <a:lnB>
                      <a:noFill/>
                    </a:lnB>
                    <a:solidFill>
                      <a:schemeClr val="tx1"/>
                    </a:solidFill>
                  </a:tcPr>
                </a:tc>
                <a:tc>
                  <a:txBody>
                    <a:bodyPr/>
                    <a:lstStyle/>
                    <a:p>
                      <a:pPr algn="ctr" fontAlgn="t"/>
                      <a:r>
                        <a:rPr lang="en-US" sz="1800" b="0" i="0" u="none" strike="noStrike" dirty="0">
                          <a:solidFill>
                            <a:srgbClr val="00B050"/>
                          </a:solidFill>
                          <a:latin typeface="Calibri"/>
                        </a:rPr>
                        <a:t>IUI-1</a:t>
                      </a:r>
                    </a:p>
                  </a:txBody>
                  <a:tcPr marL="9234" marR="9234" marT="9234" marB="0">
                    <a:lnL>
                      <a:noFill/>
                    </a:lnL>
                    <a:lnR>
                      <a:noFill/>
                    </a:lnR>
                    <a:lnT>
                      <a:noFill/>
                    </a:lnT>
                    <a:lnB>
                      <a:noFill/>
                    </a:lnB>
                    <a:solidFill>
                      <a:schemeClr val="tx1"/>
                    </a:solidFill>
                  </a:tcPr>
                </a:tc>
              </a:tr>
              <a:tr h="283503">
                <a:tc>
                  <a:txBody>
                    <a:bodyPr/>
                    <a:lstStyle/>
                    <a:p>
                      <a:pPr algn="l" fontAlgn="t"/>
                      <a:r>
                        <a:rPr lang="en-US" sz="1800" b="0" i="0" u="none" strike="noStrike" dirty="0">
                          <a:solidFill>
                            <a:srgbClr val="C00000"/>
                          </a:solidFill>
                          <a:latin typeface="Calibri"/>
                        </a:rPr>
                        <a:t>patient identifier</a:t>
                      </a:r>
                    </a:p>
                  </a:txBody>
                  <a:tcPr marL="9234" marR="9234" marT="9234" marB="0">
                    <a:lnL>
                      <a:noFill/>
                    </a:lnL>
                    <a:lnR>
                      <a:noFill/>
                    </a:lnR>
                    <a:lnT>
                      <a:noFill/>
                    </a:lnT>
                    <a:lnB>
                      <a:noFill/>
                    </a:lnB>
                    <a:solidFill>
                      <a:schemeClr val="tx1"/>
                    </a:solidFill>
                  </a:tcPr>
                </a:tc>
                <a:tc>
                  <a:txBody>
                    <a:bodyPr/>
                    <a:lstStyle/>
                    <a:p>
                      <a:pPr algn="ctr" fontAlgn="t"/>
                      <a:r>
                        <a:rPr lang="en-US" sz="1800" b="0" i="0" u="none" strike="noStrike" dirty="0">
                          <a:solidFill>
                            <a:srgbClr val="C00000"/>
                          </a:solidFill>
                          <a:latin typeface="Calibri"/>
                        </a:rPr>
                        <a:t>IUI-2</a:t>
                      </a:r>
                    </a:p>
                  </a:txBody>
                  <a:tcPr marL="9234" marR="9234" marT="9234" marB="0">
                    <a:lnL>
                      <a:noFill/>
                    </a:lnL>
                    <a:lnR>
                      <a:noFill/>
                    </a:lnR>
                    <a:lnT>
                      <a:noFill/>
                    </a:lnT>
                    <a:lnB>
                      <a:noFill/>
                    </a:lnB>
                    <a:solidFill>
                      <a:schemeClr val="tx1"/>
                    </a:solidFill>
                  </a:tcPr>
                </a:tc>
              </a:tr>
              <a:tr h="283503">
                <a:tc>
                  <a:txBody>
                    <a:bodyPr/>
                    <a:lstStyle/>
                    <a:p>
                      <a:pPr algn="l" fontAlgn="t"/>
                      <a:r>
                        <a:rPr lang="en-US" sz="1800" b="0" i="0" u="none" strike="noStrike" dirty="0" smtClean="0">
                          <a:solidFill>
                            <a:srgbClr val="FFC000"/>
                          </a:solidFill>
                          <a:latin typeface="Calibri"/>
                        </a:rPr>
                        <a:t>assertion</a:t>
                      </a:r>
                      <a:endParaRPr lang="en-US" sz="1800" b="0" i="0" u="none" strike="noStrike" dirty="0">
                        <a:solidFill>
                          <a:srgbClr val="FFC000"/>
                        </a:solidFill>
                        <a:latin typeface="Calibri"/>
                      </a:endParaRPr>
                    </a:p>
                  </a:txBody>
                  <a:tcPr marL="9234" marR="9234" marT="9234" marB="0">
                    <a:lnL>
                      <a:noFill/>
                    </a:lnL>
                    <a:lnR>
                      <a:noFill/>
                    </a:lnR>
                    <a:lnT>
                      <a:noFill/>
                    </a:lnT>
                    <a:lnB>
                      <a:noFill/>
                    </a:lnB>
                    <a:solidFill>
                      <a:schemeClr val="tx1"/>
                    </a:solidFill>
                  </a:tcPr>
                </a:tc>
                <a:tc>
                  <a:txBody>
                    <a:bodyPr/>
                    <a:lstStyle/>
                    <a:p>
                      <a:pPr algn="ctr" fontAlgn="t"/>
                      <a:r>
                        <a:rPr lang="en-US" sz="1800" b="0" i="0" u="none" strike="noStrike" dirty="0">
                          <a:solidFill>
                            <a:srgbClr val="FFC000"/>
                          </a:solidFill>
                          <a:latin typeface="Calibri"/>
                        </a:rPr>
                        <a:t>IUI-3</a:t>
                      </a:r>
                    </a:p>
                  </a:txBody>
                  <a:tcPr marL="9234" marR="9234" marT="9234" marB="0">
                    <a:lnL>
                      <a:noFill/>
                    </a:lnL>
                    <a:lnR>
                      <a:noFill/>
                    </a:lnR>
                    <a:lnT>
                      <a:noFill/>
                    </a:lnT>
                    <a:lnB>
                      <a:noFill/>
                    </a:lnB>
                    <a:solidFill>
                      <a:schemeClr val="tx1"/>
                    </a:solidFill>
                  </a:tcPr>
                </a:tc>
              </a:tr>
              <a:tr h="283503">
                <a:tc>
                  <a:txBody>
                    <a:bodyPr/>
                    <a:lstStyle/>
                    <a:p>
                      <a:pPr algn="l" fontAlgn="t"/>
                      <a:r>
                        <a:rPr lang="en-US" sz="1800" b="0" i="0" u="none" strike="noStrike" dirty="0">
                          <a:solidFill>
                            <a:srgbClr val="7030A0"/>
                          </a:solidFill>
                          <a:latin typeface="Calibri"/>
                        </a:rPr>
                        <a:t>technically investigating</a:t>
                      </a:r>
                    </a:p>
                  </a:txBody>
                  <a:tcPr marL="9234" marR="9234" marT="9234" marB="0">
                    <a:lnL>
                      <a:noFill/>
                    </a:lnL>
                    <a:lnR>
                      <a:noFill/>
                    </a:lnR>
                    <a:lnT>
                      <a:noFill/>
                    </a:lnT>
                    <a:lnB>
                      <a:noFill/>
                    </a:lnB>
                    <a:solidFill>
                      <a:schemeClr val="tx1"/>
                    </a:solidFill>
                  </a:tcPr>
                </a:tc>
                <a:tc>
                  <a:txBody>
                    <a:bodyPr/>
                    <a:lstStyle/>
                    <a:p>
                      <a:pPr algn="ctr" fontAlgn="t"/>
                      <a:r>
                        <a:rPr lang="en-US" sz="1800" b="0" i="0" u="none" strike="noStrike" dirty="0">
                          <a:solidFill>
                            <a:srgbClr val="7030A0"/>
                          </a:solidFill>
                          <a:latin typeface="Calibri"/>
                        </a:rPr>
                        <a:t>IUI-4</a:t>
                      </a:r>
                    </a:p>
                  </a:txBody>
                  <a:tcPr marL="9234" marR="9234" marT="9234" marB="0">
                    <a:lnL>
                      <a:noFill/>
                    </a:lnL>
                    <a:lnR>
                      <a:noFill/>
                    </a:lnR>
                    <a:lnT>
                      <a:noFill/>
                    </a:lnT>
                    <a:lnB>
                      <a:noFill/>
                    </a:lnB>
                    <a:solidFill>
                      <a:schemeClr val="tx1"/>
                    </a:solidFill>
                  </a:tcPr>
                </a:tc>
              </a:tr>
              <a:tr h="283503">
                <a:tc>
                  <a:txBody>
                    <a:bodyPr/>
                    <a:lstStyle/>
                    <a:p>
                      <a:pPr algn="l" fontAlgn="t"/>
                      <a:r>
                        <a:rPr lang="en-US" sz="1800" b="0" i="0" u="none" strike="noStrike" dirty="0">
                          <a:solidFill>
                            <a:srgbClr val="96B3C6"/>
                          </a:solidFill>
                          <a:latin typeface="Calibri"/>
                        </a:rPr>
                        <a:t>panoramic X-ray</a:t>
                      </a:r>
                    </a:p>
                  </a:txBody>
                  <a:tcPr marL="9234" marR="9234" marT="9234" marB="0">
                    <a:lnL>
                      <a:noFill/>
                    </a:lnL>
                    <a:lnR>
                      <a:noFill/>
                    </a:lnR>
                    <a:lnT>
                      <a:noFill/>
                    </a:lnT>
                    <a:lnB>
                      <a:noFill/>
                    </a:lnB>
                    <a:solidFill>
                      <a:schemeClr val="tx1"/>
                    </a:solidFill>
                  </a:tcPr>
                </a:tc>
                <a:tc>
                  <a:txBody>
                    <a:bodyPr/>
                    <a:lstStyle/>
                    <a:p>
                      <a:pPr algn="ctr" fontAlgn="t"/>
                      <a:r>
                        <a:rPr lang="en-US" sz="1800" b="0" i="0" u="none" strike="noStrike" dirty="0">
                          <a:solidFill>
                            <a:srgbClr val="96B3C6"/>
                          </a:solidFill>
                          <a:latin typeface="Calibri"/>
                        </a:rPr>
                        <a:t>IUI-5</a:t>
                      </a:r>
                    </a:p>
                  </a:txBody>
                  <a:tcPr marL="9234" marR="9234" marT="9234" marB="0">
                    <a:lnL>
                      <a:noFill/>
                    </a:lnL>
                    <a:lnR>
                      <a:noFill/>
                    </a:lnR>
                    <a:lnT>
                      <a:noFill/>
                    </a:lnT>
                    <a:lnB>
                      <a:noFill/>
                    </a:lnB>
                    <a:solidFill>
                      <a:schemeClr val="tx1"/>
                    </a:solidFill>
                  </a:tcPr>
                </a:tc>
              </a:tr>
              <a:tr h="283503">
                <a:tc>
                  <a:txBody>
                    <a:bodyPr/>
                    <a:lstStyle/>
                    <a:p>
                      <a:pPr algn="l" fontAlgn="t"/>
                      <a:r>
                        <a:rPr lang="en-US" sz="1800" b="0" i="0" u="none" strike="noStrike" dirty="0" smtClean="0">
                          <a:solidFill>
                            <a:srgbClr val="00FF00"/>
                          </a:solidFill>
                          <a:latin typeface="Calibri"/>
                        </a:rPr>
                        <a:t>mouth</a:t>
                      </a:r>
                      <a:endParaRPr lang="en-US" sz="1800" b="0" i="0" u="none" strike="noStrike" dirty="0">
                        <a:solidFill>
                          <a:srgbClr val="00FF00"/>
                        </a:solidFill>
                        <a:latin typeface="Calibri"/>
                      </a:endParaRPr>
                    </a:p>
                  </a:txBody>
                  <a:tcPr marL="9234" marR="9234" marT="9234" marB="0">
                    <a:lnL>
                      <a:noFill/>
                    </a:lnL>
                    <a:lnR>
                      <a:noFill/>
                    </a:lnR>
                    <a:lnT>
                      <a:noFill/>
                    </a:lnT>
                    <a:lnB>
                      <a:noFill/>
                    </a:lnB>
                    <a:solidFill>
                      <a:schemeClr val="tx1"/>
                    </a:solidFill>
                  </a:tcPr>
                </a:tc>
                <a:tc>
                  <a:txBody>
                    <a:bodyPr/>
                    <a:lstStyle/>
                    <a:p>
                      <a:pPr algn="ctr" fontAlgn="t"/>
                      <a:r>
                        <a:rPr lang="en-US" sz="1800" b="0" i="0" u="none" strike="noStrike" dirty="0">
                          <a:solidFill>
                            <a:srgbClr val="00FF00"/>
                          </a:solidFill>
                          <a:latin typeface="Calibri"/>
                        </a:rPr>
                        <a:t>IUI-6</a:t>
                      </a:r>
                    </a:p>
                  </a:txBody>
                  <a:tcPr marL="9234" marR="9234" marT="9234" marB="0">
                    <a:lnL>
                      <a:noFill/>
                    </a:lnL>
                    <a:lnR>
                      <a:noFill/>
                    </a:lnR>
                    <a:lnT>
                      <a:noFill/>
                    </a:lnT>
                    <a:lnB>
                      <a:noFill/>
                    </a:lnB>
                    <a:solidFill>
                      <a:schemeClr val="tx1"/>
                    </a:solidFill>
                  </a:tcPr>
                </a:tc>
              </a:tr>
              <a:tr h="283503">
                <a:tc>
                  <a:txBody>
                    <a:bodyPr/>
                    <a:lstStyle/>
                    <a:p>
                      <a:pPr algn="l" fontAlgn="t"/>
                      <a:r>
                        <a:rPr lang="en-US" sz="1800" b="0" i="0" u="none" strike="noStrike" dirty="0">
                          <a:solidFill>
                            <a:srgbClr val="FF0000"/>
                          </a:solidFill>
                          <a:latin typeface="Calibri"/>
                        </a:rPr>
                        <a:t>interpreting</a:t>
                      </a:r>
                    </a:p>
                  </a:txBody>
                  <a:tcPr marL="9234" marR="9234" marT="9234" marB="0">
                    <a:lnL>
                      <a:noFill/>
                    </a:lnL>
                    <a:lnR>
                      <a:noFill/>
                    </a:lnR>
                    <a:lnT>
                      <a:noFill/>
                    </a:lnT>
                    <a:lnB>
                      <a:noFill/>
                    </a:lnB>
                    <a:solidFill>
                      <a:schemeClr val="tx1"/>
                    </a:solidFill>
                  </a:tcPr>
                </a:tc>
                <a:tc>
                  <a:txBody>
                    <a:bodyPr/>
                    <a:lstStyle/>
                    <a:p>
                      <a:pPr algn="ctr" fontAlgn="t"/>
                      <a:r>
                        <a:rPr lang="en-US" sz="1800" b="0" i="0" u="none" strike="noStrike" dirty="0">
                          <a:solidFill>
                            <a:srgbClr val="FF0000"/>
                          </a:solidFill>
                          <a:latin typeface="Calibri"/>
                        </a:rPr>
                        <a:t>IUI-7</a:t>
                      </a:r>
                    </a:p>
                  </a:txBody>
                  <a:tcPr marL="9234" marR="9234" marT="9234" marB="0">
                    <a:lnL>
                      <a:noFill/>
                    </a:lnL>
                    <a:lnR>
                      <a:noFill/>
                    </a:lnR>
                    <a:lnT>
                      <a:noFill/>
                    </a:lnT>
                    <a:lnB>
                      <a:noFill/>
                    </a:lnB>
                    <a:solidFill>
                      <a:schemeClr val="tx1"/>
                    </a:solidFill>
                  </a:tcPr>
                </a:tc>
              </a:tr>
              <a:tr h="283503">
                <a:tc>
                  <a:txBody>
                    <a:bodyPr/>
                    <a:lstStyle/>
                    <a:p>
                      <a:pPr algn="l" fontAlgn="t"/>
                      <a:r>
                        <a:rPr lang="en-US" sz="1800" b="0" i="0" u="none" strike="noStrike" dirty="0">
                          <a:solidFill>
                            <a:srgbClr val="FFFF00"/>
                          </a:solidFill>
                          <a:latin typeface="Calibri"/>
                        </a:rPr>
                        <a:t>seeing</a:t>
                      </a:r>
                    </a:p>
                  </a:txBody>
                  <a:tcPr marL="9234" marR="9234" marT="9234" marB="0">
                    <a:lnL>
                      <a:noFill/>
                    </a:lnL>
                    <a:lnR>
                      <a:noFill/>
                    </a:lnR>
                    <a:lnT>
                      <a:noFill/>
                    </a:lnT>
                    <a:lnB>
                      <a:noFill/>
                    </a:lnB>
                    <a:solidFill>
                      <a:schemeClr val="tx1"/>
                    </a:solidFill>
                  </a:tcPr>
                </a:tc>
                <a:tc>
                  <a:txBody>
                    <a:bodyPr/>
                    <a:lstStyle/>
                    <a:p>
                      <a:pPr algn="ctr" fontAlgn="t"/>
                      <a:r>
                        <a:rPr lang="en-US" sz="1800" b="0" i="0" u="none" strike="noStrike" dirty="0">
                          <a:solidFill>
                            <a:srgbClr val="FFFF00"/>
                          </a:solidFill>
                          <a:latin typeface="Calibri"/>
                        </a:rPr>
                        <a:t>IUI-8</a:t>
                      </a:r>
                    </a:p>
                  </a:txBody>
                  <a:tcPr marL="9234" marR="9234" marT="9234" marB="0">
                    <a:lnL>
                      <a:noFill/>
                    </a:lnL>
                    <a:lnR>
                      <a:noFill/>
                    </a:lnR>
                    <a:lnT>
                      <a:noFill/>
                    </a:lnT>
                    <a:lnB>
                      <a:noFill/>
                    </a:lnB>
                    <a:solidFill>
                      <a:schemeClr val="tx1"/>
                    </a:solidFill>
                  </a:tcPr>
                </a:tc>
              </a:tr>
              <a:tr h="283503">
                <a:tc>
                  <a:txBody>
                    <a:bodyPr/>
                    <a:lstStyle/>
                    <a:p>
                      <a:pPr algn="l" fontAlgn="t"/>
                      <a:r>
                        <a:rPr lang="en-US" sz="1800" b="0" i="0" u="none" strike="noStrike" dirty="0">
                          <a:solidFill>
                            <a:srgbClr val="7030A0"/>
                          </a:solidFill>
                          <a:latin typeface="Calibri"/>
                        </a:rPr>
                        <a:t>diagnosis</a:t>
                      </a:r>
                    </a:p>
                  </a:txBody>
                  <a:tcPr marL="9234" marR="9234" marT="9234" marB="0">
                    <a:lnL>
                      <a:noFill/>
                    </a:lnL>
                    <a:lnR>
                      <a:noFill/>
                    </a:lnR>
                    <a:lnT>
                      <a:noFill/>
                    </a:lnT>
                    <a:lnB>
                      <a:noFill/>
                    </a:lnB>
                    <a:solidFill>
                      <a:schemeClr val="tx1"/>
                    </a:solidFill>
                  </a:tcPr>
                </a:tc>
                <a:tc>
                  <a:txBody>
                    <a:bodyPr/>
                    <a:lstStyle/>
                    <a:p>
                      <a:pPr algn="ctr" fontAlgn="t"/>
                      <a:r>
                        <a:rPr lang="en-US" sz="1800" b="0" i="0" u="none" strike="noStrike" dirty="0">
                          <a:solidFill>
                            <a:srgbClr val="7030A0"/>
                          </a:solidFill>
                          <a:latin typeface="Calibri"/>
                        </a:rPr>
                        <a:t>IUI-9</a:t>
                      </a:r>
                    </a:p>
                  </a:txBody>
                  <a:tcPr marL="9234" marR="9234" marT="9234" marB="0">
                    <a:lnL>
                      <a:noFill/>
                    </a:lnL>
                    <a:lnR>
                      <a:noFill/>
                    </a:lnR>
                    <a:lnT>
                      <a:noFill/>
                    </a:lnT>
                    <a:lnB>
                      <a:noFill/>
                    </a:lnB>
                    <a:solidFill>
                      <a:schemeClr val="tx1"/>
                    </a:solidFill>
                  </a:tcPr>
                </a:tc>
              </a:tr>
              <a:tr h="283503">
                <a:tc>
                  <a:txBody>
                    <a:bodyPr/>
                    <a:lstStyle/>
                    <a:p>
                      <a:pPr algn="l" fontAlgn="t"/>
                      <a:r>
                        <a:rPr lang="en-US" sz="1800" b="0" i="0" u="none" strike="noStrike">
                          <a:solidFill>
                            <a:srgbClr val="00B0F0"/>
                          </a:solidFill>
                          <a:latin typeface="Calibri"/>
                        </a:rPr>
                        <a:t>condylar head of right TMJ</a:t>
                      </a:r>
                    </a:p>
                  </a:txBody>
                  <a:tcPr marL="9234" marR="9234" marT="9234" marB="0">
                    <a:lnL>
                      <a:noFill/>
                    </a:lnL>
                    <a:lnR>
                      <a:noFill/>
                    </a:lnR>
                    <a:lnT>
                      <a:noFill/>
                    </a:lnT>
                    <a:lnB>
                      <a:noFill/>
                    </a:lnB>
                    <a:solidFill>
                      <a:schemeClr val="tx1"/>
                    </a:solidFill>
                  </a:tcPr>
                </a:tc>
                <a:tc>
                  <a:txBody>
                    <a:bodyPr/>
                    <a:lstStyle/>
                    <a:p>
                      <a:pPr algn="ctr" fontAlgn="t"/>
                      <a:r>
                        <a:rPr lang="en-US" sz="1800" b="0" i="0" u="none" strike="noStrike" dirty="0">
                          <a:solidFill>
                            <a:srgbClr val="00B0F0"/>
                          </a:solidFill>
                          <a:latin typeface="Calibri"/>
                        </a:rPr>
                        <a:t>IUI-10</a:t>
                      </a:r>
                    </a:p>
                  </a:txBody>
                  <a:tcPr marL="9234" marR="9234" marT="9234" marB="0">
                    <a:lnL>
                      <a:noFill/>
                    </a:lnL>
                    <a:lnR>
                      <a:noFill/>
                    </a:lnR>
                    <a:lnT>
                      <a:noFill/>
                    </a:lnT>
                    <a:lnB>
                      <a:noFill/>
                    </a:lnB>
                    <a:solidFill>
                      <a:schemeClr val="tx1"/>
                    </a:solidFill>
                  </a:tcPr>
                </a:tc>
              </a:tr>
              <a:tr h="283503">
                <a:tc>
                  <a:txBody>
                    <a:bodyPr/>
                    <a:lstStyle/>
                    <a:p>
                      <a:pPr algn="l" fontAlgn="t"/>
                      <a:r>
                        <a:rPr lang="en-US" sz="1800" b="0" i="0" u="none" strike="noStrike" dirty="0">
                          <a:solidFill>
                            <a:srgbClr val="FFFF00"/>
                          </a:solidFill>
                          <a:latin typeface="Calibri"/>
                        </a:rPr>
                        <a:t>right TMJ</a:t>
                      </a:r>
                    </a:p>
                  </a:txBody>
                  <a:tcPr marL="9234" marR="9234" marT="9234" marB="0">
                    <a:lnL>
                      <a:noFill/>
                    </a:lnL>
                    <a:lnR>
                      <a:noFill/>
                    </a:lnR>
                    <a:lnT>
                      <a:noFill/>
                    </a:lnT>
                    <a:lnB>
                      <a:noFill/>
                    </a:lnB>
                    <a:solidFill>
                      <a:schemeClr val="tx1"/>
                    </a:solidFill>
                  </a:tcPr>
                </a:tc>
                <a:tc>
                  <a:txBody>
                    <a:bodyPr/>
                    <a:lstStyle/>
                    <a:p>
                      <a:pPr algn="ctr" fontAlgn="t"/>
                      <a:r>
                        <a:rPr lang="en-US" sz="1800" b="0" i="0" u="none" strike="noStrike" dirty="0">
                          <a:solidFill>
                            <a:srgbClr val="FFFF00"/>
                          </a:solidFill>
                          <a:latin typeface="Calibri"/>
                        </a:rPr>
                        <a:t>IUI-11</a:t>
                      </a:r>
                    </a:p>
                  </a:txBody>
                  <a:tcPr marL="9234" marR="9234" marT="9234" marB="0">
                    <a:lnL>
                      <a:noFill/>
                    </a:lnL>
                    <a:lnR>
                      <a:noFill/>
                    </a:lnR>
                    <a:lnT>
                      <a:noFill/>
                    </a:lnT>
                    <a:lnB>
                      <a:noFill/>
                    </a:lnB>
                    <a:solidFill>
                      <a:schemeClr val="tx1"/>
                    </a:solidFill>
                  </a:tcPr>
                </a:tc>
              </a:tr>
            </a:tbl>
          </a:graphicData>
        </a:graphic>
      </p:graphicFrame>
      <p:sp>
        <p:nvSpPr>
          <p:cNvPr id="77853" name="TextBox 5"/>
          <p:cNvSpPr txBox="1">
            <a:spLocks noChangeArrowheads="1"/>
          </p:cNvSpPr>
          <p:nvPr/>
        </p:nvSpPr>
        <p:spPr bwMode="auto">
          <a:xfrm>
            <a:off x="219075" y="6294438"/>
            <a:ext cx="85883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US" altLang="en-US" sz="1400" b="0" dirty="0">
                <a:solidFill>
                  <a:schemeClr val="bg1"/>
                </a:solidFill>
              </a:rPr>
              <a:t>notes: 	colors have no meaning here, just provide  easy reference,</a:t>
            </a:r>
          </a:p>
          <a:p>
            <a:pPr algn="l" eaLnBrk="1" hangingPunct="1"/>
            <a:r>
              <a:rPr lang="en-US" altLang="en-US" sz="1400" b="0" dirty="0">
                <a:solidFill>
                  <a:schemeClr val="bg1"/>
                </a:solidFill>
              </a:rPr>
              <a:t>	this first list can be different, any such differences being resolved in step 3</a:t>
            </a:r>
          </a:p>
        </p:txBody>
      </p:sp>
    </p:spTree>
    <p:extLst>
      <p:ext uri="{BB962C8B-B14F-4D97-AF65-F5344CB8AC3E}">
        <p14:creationId xmlns:p14="http://schemas.microsoft.com/office/powerpoint/2010/main" val="36126329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r>
              <a:rPr lang="en-US" altLang="en-US" sz="3000" smtClean="0"/>
              <a:t>Step 2 (2): provide </a:t>
            </a:r>
            <a:r>
              <a:rPr lang="en-US" altLang="en-US" sz="3000" i="1" smtClean="0"/>
              <a:t>directly referential </a:t>
            </a:r>
            <a:r>
              <a:rPr lang="en-US" altLang="en-US" sz="3000" smtClean="0"/>
              <a:t>descriptions</a:t>
            </a:r>
          </a:p>
        </p:txBody>
      </p:sp>
      <p:graphicFrame>
        <p:nvGraphicFramePr>
          <p:cNvPr id="8" name="Table 7"/>
          <p:cNvGraphicFramePr>
            <a:graphicFrameLocks noGrp="1"/>
          </p:cNvGraphicFramePr>
          <p:nvPr>
            <p:extLst>
              <p:ext uri="{D42A27DB-BD31-4B8C-83A1-F6EECF244321}">
                <p14:modId xmlns:p14="http://schemas.microsoft.com/office/powerpoint/2010/main" val="2556293203"/>
              </p:ext>
            </p:extLst>
          </p:nvPr>
        </p:nvGraphicFramePr>
        <p:xfrm>
          <a:off x="301625" y="2003425"/>
          <a:ext cx="8609013" cy="4547308"/>
        </p:xfrm>
        <a:graphic>
          <a:graphicData uri="http://schemas.openxmlformats.org/drawingml/2006/table">
            <a:tbl>
              <a:tblPr/>
              <a:tblGrid>
                <a:gridCol w="2786734"/>
                <a:gridCol w="1343603"/>
                <a:gridCol w="4478676"/>
              </a:tblGrid>
              <a:tr h="555633">
                <a:tc>
                  <a:txBody>
                    <a:bodyPr/>
                    <a:lstStyle/>
                    <a:p>
                      <a:pPr algn="ctr" fontAlgn="b"/>
                      <a:r>
                        <a:rPr lang="en-US" sz="1800" b="0" i="0" u="none" strike="noStrike" dirty="0">
                          <a:solidFill>
                            <a:schemeClr val="bg1"/>
                          </a:solidFill>
                          <a:latin typeface="Calibri"/>
                        </a:rPr>
                        <a:t>CLASS</a:t>
                      </a:r>
                    </a:p>
                  </a:txBody>
                  <a:tcPr marT="708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800" b="0" i="0" u="none" strike="noStrike" dirty="0">
                          <a:solidFill>
                            <a:schemeClr val="bg1"/>
                          </a:solidFill>
                          <a:latin typeface="Calibri"/>
                        </a:rPr>
                        <a:t>INSTANCE IDENTIFIER</a:t>
                      </a:r>
                    </a:p>
                  </a:txBody>
                  <a:tcPr marT="708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800" b="0" i="0" u="none" strike="noStrike" dirty="0" smtClean="0">
                          <a:solidFill>
                            <a:schemeClr val="bg1"/>
                          </a:solidFill>
                          <a:latin typeface="Calibri"/>
                        </a:rPr>
                        <a:t>DIRECTLY</a:t>
                      </a:r>
                      <a:r>
                        <a:rPr lang="en-US" sz="1800" b="0" i="0" u="none" strike="noStrike" baseline="0" dirty="0" smtClean="0">
                          <a:solidFill>
                            <a:schemeClr val="bg1"/>
                          </a:solidFill>
                          <a:latin typeface="Calibri"/>
                        </a:rPr>
                        <a:t> REFERENTIAL DESCRIPTIONS</a:t>
                      </a:r>
                      <a:endParaRPr lang="en-US" sz="1800" b="0" i="0" u="none" strike="noStrike" dirty="0">
                        <a:solidFill>
                          <a:schemeClr val="bg1"/>
                        </a:solidFill>
                        <a:latin typeface="Calibri"/>
                      </a:endParaRPr>
                    </a:p>
                  </a:txBody>
                  <a:tcPr marT="708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81360">
                <a:tc>
                  <a:txBody>
                    <a:bodyPr/>
                    <a:lstStyle/>
                    <a:p>
                      <a:pPr algn="l" fontAlgn="t"/>
                      <a:r>
                        <a:rPr lang="en-US" sz="1800" b="0" i="0" u="none" strike="noStrike" dirty="0">
                          <a:solidFill>
                            <a:schemeClr val="bg1"/>
                          </a:solidFill>
                          <a:latin typeface="Calibri"/>
                        </a:rPr>
                        <a:t>person</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a:solidFill>
                            <a:schemeClr val="bg1"/>
                          </a:solidFill>
                          <a:latin typeface="Calibri"/>
                        </a:rPr>
                        <a:t>IUI-1</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b"/>
                      <a:r>
                        <a:rPr lang="en-US" sz="1800" b="0" i="0" u="none" strike="noStrike">
                          <a:solidFill>
                            <a:schemeClr val="bg1"/>
                          </a:solidFill>
                          <a:latin typeface="Calibri"/>
                        </a:rPr>
                        <a:t>the person to whom IUI-2 is assigned</a:t>
                      </a:r>
                    </a:p>
                  </a:txBody>
                  <a:tcPr marT="708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r>
              <a:tr h="281360">
                <a:tc>
                  <a:txBody>
                    <a:bodyPr/>
                    <a:lstStyle/>
                    <a:p>
                      <a:pPr algn="l" fontAlgn="t"/>
                      <a:r>
                        <a:rPr lang="en-US" sz="1800" b="0" i="0" u="none" strike="noStrike" dirty="0">
                          <a:solidFill>
                            <a:schemeClr val="bg1"/>
                          </a:solidFill>
                          <a:latin typeface="Calibri"/>
                        </a:rPr>
                        <a:t>patient identifier</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dirty="0">
                          <a:solidFill>
                            <a:schemeClr val="bg1"/>
                          </a:solidFill>
                          <a:latin typeface="Calibri"/>
                        </a:rPr>
                        <a:t>IUI-2</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b"/>
                      <a:r>
                        <a:rPr lang="en-US" sz="1800" b="0" i="0" u="none" strike="noStrike">
                          <a:solidFill>
                            <a:schemeClr val="bg1"/>
                          </a:solidFill>
                          <a:latin typeface="Calibri"/>
                        </a:rPr>
                        <a:t>the patient identifier of IUI-1</a:t>
                      </a:r>
                    </a:p>
                  </a:txBody>
                  <a:tcPr marT="708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r>
              <a:tr h="1104179">
                <a:tc>
                  <a:txBody>
                    <a:bodyPr/>
                    <a:lstStyle/>
                    <a:p>
                      <a:pPr algn="l" fontAlgn="t"/>
                      <a:r>
                        <a:rPr lang="en-US" sz="1800" b="0" i="0" u="none" strike="noStrike" dirty="0">
                          <a:solidFill>
                            <a:schemeClr val="bg1"/>
                          </a:solidFill>
                          <a:latin typeface="Calibri"/>
                        </a:rPr>
                        <a:t>assertion</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dirty="0">
                          <a:solidFill>
                            <a:schemeClr val="bg1"/>
                          </a:solidFill>
                          <a:latin typeface="Calibri"/>
                        </a:rPr>
                        <a:t>IUI-3</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b"/>
                      <a:r>
                        <a:rPr lang="en-US" sz="1800" b="0" i="0" u="none" strike="noStrike" dirty="0" smtClean="0">
                          <a:solidFill>
                            <a:schemeClr val="bg1"/>
                          </a:solidFill>
                          <a:latin typeface="Calibri"/>
                        </a:rPr>
                        <a:t>'the </a:t>
                      </a:r>
                      <a:r>
                        <a:rPr lang="en-US" sz="1800" b="0" i="0" u="none" strike="noStrike" dirty="0">
                          <a:solidFill>
                            <a:schemeClr val="bg1"/>
                          </a:solidFill>
                          <a:latin typeface="Calibri"/>
                        </a:rPr>
                        <a:t>patient with patient identifier PtID4 has had a panoramic X-ray of the mouth which is interpreted to show subcortical sclerosis of that patient’s right temporomandibular joint'</a:t>
                      </a:r>
                    </a:p>
                  </a:txBody>
                  <a:tcPr marT="708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r>
              <a:tr h="354551">
                <a:tc>
                  <a:txBody>
                    <a:bodyPr/>
                    <a:lstStyle/>
                    <a:p>
                      <a:pPr algn="l" fontAlgn="t"/>
                      <a:r>
                        <a:rPr lang="en-US" sz="1800" b="0" i="0" u="none" strike="noStrike">
                          <a:solidFill>
                            <a:schemeClr val="bg1"/>
                          </a:solidFill>
                          <a:latin typeface="Calibri"/>
                        </a:rPr>
                        <a:t>technically investigating</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dirty="0">
                          <a:solidFill>
                            <a:schemeClr val="bg1"/>
                          </a:solidFill>
                          <a:latin typeface="Calibri"/>
                        </a:rPr>
                        <a:t>IUI-4</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dirty="0">
                          <a:solidFill>
                            <a:schemeClr val="bg1"/>
                          </a:solidFill>
                          <a:latin typeface="Calibri"/>
                        </a:rPr>
                        <a:t>the technically investigating of IUI-6</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r>
              <a:tr h="281360">
                <a:tc>
                  <a:txBody>
                    <a:bodyPr/>
                    <a:lstStyle/>
                    <a:p>
                      <a:pPr algn="l" fontAlgn="t"/>
                      <a:r>
                        <a:rPr lang="en-US" sz="1800" b="0" i="0" u="none" strike="noStrike">
                          <a:solidFill>
                            <a:schemeClr val="bg1"/>
                          </a:solidFill>
                          <a:latin typeface="Calibri"/>
                        </a:rPr>
                        <a:t>panoramic X-ray</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a:solidFill>
                            <a:schemeClr val="bg1"/>
                          </a:solidFill>
                          <a:latin typeface="Calibri"/>
                        </a:rPr>
                        <a:t>IUI-5</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dirty="0">
                          <a:solidFill>
                            <a:schemeClr val="bg1"/>
                          </a:solidFill>
                          <a:latin typeface="Calibri"/>
                        </a:rPr>
                        <a:t>the panoramic X-ray that resulted from IUI-4</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r>
              <a:tr h="281360">
                <a:tc>
                  <a:txBody>
                    <a:bodyPr/>
                    <a:lstStyle/>
                    <a:p>
                      <a:pPr algn="l" fontAlgn="t"/>
                      <a:r>
                        <a:rPr lang="en-US" sz="1800" b="0" i="0" u="none" strike="noStrike">
                          <a:solidFill>
                            <a:schemeClr val="bg1"/>
                          </a:solidFill>
                          <a:latin typeface="Calibri"/>
                        </a:rPr>
                        <a:t>mouth</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a:solidFill>
                            <a:schemeClr val="bg1"/>
                          </a:solidFill>
                          <a:latin typeface="Calibri"/>
                        </a:rPr>
                        <a:t>IUI-6</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dirty="0">
                          <a:solidFill>
                            <a:schemeClr val="bg1"/>
                          </a:solidFill>
                          <a:latin typeface="Calibri"/>
                        </a:rPr>
                        <a:t>the mouth of IUI-1</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r>
              <a:tr h="281360">
                <a:tc>
                  <a:txBody>
                    <a:bodyPr/>
                    <a:lstStyle/>
                    <a:p>
                      <a:pPr algn="l" fontAlgn="t"/>
                      <a:r>
                        <a:rPr lang="en-US" sz="1800" b="0" i="0" u="none" strike="noStrike">
                          <a:solidFill>
                            <a:schemeClr val="bg1"/>
                          </a:solidFill>
                          <a:latin typeface="Calibri"/>
                        </a:rPr>
                        <a:t>interpreting</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a:solidFill>
                            <a:schemeClr val="bg1"/>
                          </a:solidFill>
                          <a:latin typeface="Calibri"/>
                        </a:rPr>
                        <a:t>IUI-7</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dirty="0">
                          <a:solidFill>
                            <a:schemeClr val="bg1"/>
                          </a:solidFill>
                          <a:latin typeface="Calibri"/>
                        </a:rPr>
                        <a:t>the interpreting of the signs exhibited by IUI-5</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r>
              <a:tr h="281360">
                <a:tc>
                  <a:txBody>
                    <a:bodyPr/>
                    <a:lstStyle/>
                    <a:p>
                      <a:pPr algn="l" fontAlgn="t"/>
                      <a:r>
                        <a:rPr lang="en-US" sz="1800" b="0" i="0" u="none" strike="noStrike">
                          <a:solidFill>
                            <a:schemeClr val="bg1"/>
                          </a:solidFill>
                          <a:latin typeface="Calibri"/>
                        </a:rPr>
                        <a:t>seeing</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a:solidFill>
                            <a:schemeClr val="bg1"/>
                          </a:solidFill>
                          <a:latin typeface="Calibri"/>
                        </a:rPr>
                        <a:t>IUI-8</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dirty="0">
                          <a:solidFill>
                            <a:schemeClr val="bg1"/>
                          </a:solidFill>
                          <a:latin typeface="Calibri"/>
                        </a:rPr>
                        <a:t>the seeing of IUI-5 which led to IUI-7</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r>
              <a:tr h="281360">
                <a:tc>
                  <a:txBody>
                    <a:bodyPr/>
                    <a:lstStyle/>
                    <a:p>
                      <a:pPr algn="l" fontAlgn="t"/>
                      <a:r>
                        <a:rPr lang="en-US" sz="1800" b="0" i="0" u="none" strike="noStrike">
                          <a:solidFill>
                            <a:schemeClr val="bg1"/>
                          </a:solidFill>
                          <a:latin typeface="Calibri"/>
                        </a:rPr>
                        <a:t>diagnosis</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a:solidFill>
                            <a:schemeClr val="bg1"/>
                          </a:solidFill>
                          <a:latin typeface="Calibri"/>
                        </a:rPr>
                        <a:t>IUI-9</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dirty="0">
                          <a:solidFill>
                            <a:schemeClr val="bg1"/>
                          </a:solidFill>
                          <a:latin typeface="Calibri"/>
                        </a:rPr>
                        <a:t>the diagnosis expressed by means of IUI-3</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r>
              <a:tr h="281360">
                <a:tc>
                  <a:txBody>
                    <a:bodyPr/>
                    <a:lstStyle/>
                    <a:p>
                      <a:pPr algn="l" fontAlgn="t"/>
                      <a:r>
                        <a:rPr lang="en-US" sz="1800" b="0" i="0" u="none" strike="noStrike">
                          <a:solidFill>
                            <a:schemeClr val="bg1"/>
                          </a:solidFill>
                          <a:latin typeface="Calibri"/>
                        </a:rPr>
                        <a:t>condylar head of right TMJ</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a:solidFill>
                            <a:schemeClr val="bg1"/>
                          </a:solidFill>
                          <a:latin typeface="Calibri"/>
                        </a:rPr>
                        <a:t>IUI-10</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dirty="0">
                          <a:solidFill>
                            <a:schemeClr val="bg1"/>
                          </a:solidFill>
                          <a:latin typeface="Calibri"/>
                        </a:rPr>
                        <a:t>the </a:t>
                      </a:r>
                      <a:r>
                        <a:rPr lang="en-US" sz="1800" b="0" i="0" u="none" strike="noStrike" dirty="0" err="1">
                          <a:solidFill>
                            <a:schemeClr val="bg1"/>
                          </a:solidFill>
                          <a:latin typeface="Calibri"/>
                        </a:rPr>
                        <a:t>condylar</a:t>
                      </a:r>
                      <a:r>
                        <a:rPr lang="en-US" sz="1800" b="0" i="0" u="none" strike="noStrike" dirty="0">
                          <a:solidFill>
                            <a:schemeClr val="bg1"/>
                          </a:solidFill>
                          <a:latin typeface="Calibri"/>
                        </a:rPr>
                        <a:t> head of the right TMJ of IUI-1</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r>
              <a:tr h="281360">
                <a:tc>
                  <a:txBody>
                    <a:bodyPr/>
                    <a:lstStyle/>
                    <a:p>
                      <a:pPr algn="l" fontAlgn="t"/>
                      <a:r>
                        <a:rPr lang="en-US" sz="1800" b="0" i="0" u="none" strike="noStrike">
                          <a:solidFill>
                            <a:schemeClr val="bg1"/>
                          </a:solidFill>
                          <a:latin typeface="Calibri"/>
                        </a:rPr>
                        <a:t>right TMJ</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dirty="0">
                          <a:solidFill>
                            <a:schemeClr val="bg1"/>
                          </a:solidFill>
                          <a:latin typeface="Calibri"/>
                        </a:rPr>
                        <a:t>IUI-11</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dirty="0">
                          <a:solidFill>
                            <a:schemeClr val="bg1"/>
                          </a:solidFill>
                          <a:latin typeface="Calibri"/>
                        </a:rPr>
                        <a:t>the right TMJ of IUI-1</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r>
            </a:tbl>
          </a:graphicData>
        </a:graphic>
      </p:graphicFrame>
    </p:spTree>
    <p:extLst>
      <p:ext uri="{BB962C8B-B14F-4D97-AF65-F5344CB8AC3E}">
        <p14:creationId xmlns:p14="http://schemas.microsoft.com/office/powerpoint/2010/main" val="2068882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r>
              <a:rPr lang="en-US" altLang="en-US" sz="2800" smtClean="0"/>
              <a:t>Step 3: identify further entities that ontologically must exist for each entity under scrutiny to exist.</a:t>
            </a:r>
          </a:p>
        </p:txBody>
      </p:sp>
      <p:graphicFrame>
        <p:nvGraphicFramePr>
          <p:cNvPr id="5" name="Table 4"/>
          <p:cNvGraphicFramePr>
            <a:graphicFrameLocks noGrp="1"/>
          </p:cNvGraphicFramePr>
          <p:nvPr>
            <p:extLst>
              <p:ext uri="{D42A27DB-BD31-4B8C-83A1-F6EECF244321}">
                <p14:modId xmlns:p14="http://schemas.microsoft.com/office/powerpoint/2010/main" val="357684431"/>
              </p:ext>
            </p:extLst>
          </p:nvPr>
        </p:nvGraphicFramePr>
        <p:xfrm>
          <a:off x="273050" y="1981200"/>
          <a:ext cx="8655050" cy="4361124"/>
        </p:xfrm>
        <a:graphic>
          <a:graphicData uri="http://schemas.openxmlformats.org/drawingml/2006/table">
            <a:tbl>
              <a:tblPr/>
              <a:tblGrid>
                <a:gridCol w="1788233"/>
                <a:gridCol w="783713"/>
                <a:gridCol w="6083104"/>
              </a:tblGrid>
              <a:tr h="334219">
                <a:tc>
                  <a:txBody>
                    <a:bodyPr/>
                    <a:lstStyle/>
                    <a:p>
                      <a:pPr algn="l" fontAlgn="t"/>
                      <a:r>
                        <a:rPr lang="en-US" sz="1800" b="0" i="0" u="none" strike="noStrike" dirty="0">
                          <a:solidFill>
                            <a:srgbClr val="9C0006"/>
                          </a:solidFill>
                          <a:latin typeface="Calibri"/>
                        </a:rPr>
                        <a:t>assigner role</a:t>
                      </a:r>
                    </a:p>
                  </a:txBody>
                  <a:tcPr marL="7087" marR="7087" marT="7087" marB="0">
                    <a:lnL>
                      <a:noFill/>
                    </a:lnL>
                    <a:lnR>
                      <a:noFill/>
                    </a:lnR>
                    <a:lnT>
                      <a:noFill/>
                    </a:lnT>
                    <a:lnB>
                      <a:noFill/>
                    </a:lnB>
                    <a:solidFill>
                      <a:srgbClr val="FFC7CE"/>
                    </a:solidFill>
                  </a:tcPr>
                </a:tc>
                <a:tc>
                  <a:txBody>
                    <a:bodyPr/>
                    <a:lstStyle/>
                    <a:p>
                      <a:pPr algn="l" fontAlgn="t"/>
                      <a:r>
                        <a:rPr lang="en-US" sz="1800" b="0" i="0" u="none" strike="noStrike" dirty="0">
                          <a:solidFill>
                            <a:srgbClr val="9C0006"/>
                          </a:solidFill>
                          <a:latin typeface="Calibri"/>
                        </a:rPr>
                        <a:t>IUI-12</a:t>
                      </a:r>
                    </a:p>
                  </a:txBody>
                  <a:tcPr marL="7087" marR="7087" marT="7087" marB="0">
                    <a:lnL>
                      <a:noFill/>
                    </a:lnL>
                    <a:lnR>
                      <a:noFill/>
                    </a:lnR>
                    <a:lnT>
                      <a:noFill/>
                    </a:lnT>
                    <a:lnB>
                      <a:noFill/>
                    </a:lnB>
                    <a:solidFill>
                      <a:srgbClr val="FFC7CE"/>
                    </a:solidFill>
                  </a:tcPr>
                </a:tc>
                <a:tc>
                  <a:txBody>
                    <a:bodyPr/>
                    <a:lstStyle/>
                    <a:p>
                      <a:pPr algn="l" fontAlgn="t"/>
                      <a:r>
                        <a:rPr lang="en-US" sz="1800" b="0" i="0" u="none" strike="noStrike" dirty="0">
                          <a:solidFill>
                            <a:srgbClr val="9C0006"/>
                          </a:solidFill>
                          <a:latin typeface="Calibri"/>
                        </a:rPr>
                        <a:t>the assigner role played by the entity while it performed IUI-21</a:t>
                      </a:r>
                    </a:p>
                  </a:txBody>
                  <a:tcPr marL="7087" marR="7087" marT="7087" marB="0">
                    <a:lnL>
                      <a:noFill/>
                    </a:lnL>
                    <a:lnR>
                      <a:noFill/>
                    </a:lnR>
                    <a:lnT>
                      <a:noFill/>
                    </a:lnT>
                    <a:lnB>
                      <a:noFill/>
                    </a:lnB>
                    <a:solidFill>
                      <a:srgbClr val="FFC7CE"/>
                    </a:solidFill>
                  </a:tcPr>
                </a:tc>
              </a:tr>
              <a:tr h="298532">
                <a:tc>
                  <a:txBody>
                    <a:bodyPr/>
                    <a:lstStyle/>
                    <a:p>
                      <a:pPr algn="l" fontAlgn="t"/>
                      <a:r>
                        <a:rPr lang="en-US" sz="1800" b="0" i="0" u="none" strike="noStrike">
                          <a:solidFill>
                            <a:srgbClr val="9C0006"/>
                          </a:solidFill>
                          <a:latin typeface="Calibri"/>
                        </a:rPr>
                        <a:t>assigning</a:t>
                      </a:r>
                    </a:p>
                  </a:txBody>
                  <a:tcPr marL="7087" marR="7087" marT="7087" marB="0">
                    <a:lnL>
                      <a:noFill/>
                    </a:lnL>
                    <a:lnR>
                      <a:noFill/>
                    </a:lnR>
                    <a:lnT>
                      <a:noFill/>
                    </a:lnT>
                    <a:lnB>
                      <a:noFill/>
                    </a:lnB>
                    <a:solidFill>
                      <a:srgbClr val="FFC7CE"/>
                    </a:solidFill>
                  </a:tcPr>
                </a:tc>
                <a:tc>
                  <a:txBody>
                    <a:bodyPr/>
                    <a:lstStyle/>
                    <a:p>
                      <a:pPr algn="l" fontAlgn="t"/>
                      <a:r>
                        <a:rPr lang="en-US" sz="1800" b="0" i="0" u="none" strike="noStrike">
                          <a:solidFill>
                            <a:srgbClr val="9C0006"/>
                          </a:solidFill>
                          <a:latin typeface="Calibri"/>
                        </a:rPr>
                        <a:t>IUI-21</a:t>
                      </a:r>
                    </a:p>
                  </a:txBody>
                  <a:tcPr marL="7087" marR="7087" marT="7087" marB="0">
                    <a:lnL>
                      <a:noFill/>
                    </a:lnL>
                    <a:lnR>
                      <a:noFill/>
                    </a:lnR>
                    <a:lnT>
                      <a:noFill/>
                    </a:lnT>
                    <a:lnB>
                      <a:noFill/>
                    </a:lnB>
                    <a:solidFill>
                      <a:srgbClr val="FFC7CE"/>
                    </a:solidFill>
                  </a:tcPr>
                </a:tc>
                <a:tc>
                  <a:txBody>
                    <a:bodyPr/>
                    <a:lstStyle/>
                    <a:p>
                      <a:pPr algn="l" fontAlgn="t"/>
                      <a:r>
                        <a:rPr lang="en-US" sz="1800" b="0" i="0" u="none" strike="noStrike" dirty="0">
                          <a:solidFill>
                            <a:srgbClr val="9C0006"/>
                          </a:solidFill>
                          <a:latin typeface="Calibri"/>
                        </a:rPr>
                        <a:t>the  assigning of IUI-2 to IUI-1 by the entity with role IUI-12</a:t>
                      </a:r>
                    </a:p>
                  </a:txBody>
                  <a:tcPr marL="7087" marR="7087" marT="7087" marB="0">
                    <a:lnL>
                      <a:noFill/>
                    </a:lnL>
                    <a:lnR>
                      <a:noFill/>
                    </a:lnR>
                    <a:lnT>
                      <a:noFill/>
                    </a:lnT>
                    <a:lnB>
                      <a:noFill/>
                    </a:lnB>
                    <a:solidFill>
                      <a:srgbClr val="FFC7CE"/>
                    </a:solidFill>
                  </a:tcPr>
                </a:tc>
              </a:tr>
              <a:tr h="307861">
                <a:tc>
                  <a:txBody>
                    <a:bodyPr/>
                    <a:lstStyle/>
                    <a:p>
                      <a:pPr algn="l" fontAlgn="t"/>
                      <a:r>
                        <a:rPr lang="en-US" sz="1800" b="0" i="0" u="none" strike="noStrike">
                          <a:solidFill>
                            <a:srgbClr val="9C0006"/>
                          </a:solidFill>
                          <a:latin typeface="Calibri"/>
                        </a:rPr>
                        <a:t>asserting</a:t>
                      </a:r>
                    </a:p>
                  </a:txBody>
                  <a:tcPr marL="7087" marR="7087" marT="7087" marB="0">
                    <a:lnL>
                      <a:noFill/>
                    </a:lnL>
                    <a:lnR>
                      <a:noFill/>
                    </a:lnR>
                    <a:lnT>
                      <a:noFill/>
                    </a:lnT>
                    <a:lnB>
                      <a:noFill/>
                    </a:lnB>
                    <a:solidFill>
                      <a:srgbClr val="FFC7CE"/>
                    </a:solidFill>
                  </a:tcPr>
                </a:tc>
                <a:tc>
                  <a:txBody>
                    <a:bodyPr/>
                    <a:lstStyle/>
                    <a:p>
                      <a:pPr algn="l" fontAlgn="t"/>
                      <a:r>
                        <a:rPr lang="en-US" sz="1800" b="0" i="0" u="none" strike="noStrike">
                          <a:solidFill>
                            <a:srgbClr val="9C0006"/>
                          </a:solidFill>
                          <a:latin typeface="Calibri"/>
                        </a:rPr>
                        <a:t>IUI-20</a:t>
                      </a:r>
                    </a:p>
                  </a:txBody>
                  <a:tcPr marL="7087" marR="7087" marT="7087" marB="0">
                    <a:lnL>
                      <a:noFill/>
                    </a:lnL>
                    <a:lnR>
                      <a:noFill/>
                    </a:lnR>
                    <a:lnT>
                      <a:noFill/>
                    </a:lnT>
                    <a:lnB>
                      <a:noFill/>
                    </a:lnB>
                    <a:solidFill>
                      <a:srgbClr val="FFC7CE"/>
                    </a:solidFill>
                  </a:tcPr>
                </a:tc>
                <a:tc>
                  <a:txBody>
                    <a:bodyPr/>
                    <a:lstStyle/>
                    <a:p>
                      <a:pPr algn="l" fontAlgn="t"/>
                      <a:r>
                        <a:rPr lang="en-US" sz="1800" b="0" i="0" u="none" strike="noStrike" dirty="0">
                          <a:solidFill>
                            <a:srgbClr val="9C0006"/>
                          </a:solidFill>
                          <a:latin typeface="Calibri"/>
                        </a:rPr>
                        <a:t>the asserting of IUI-3 by the entity with asserter role IUI-13</a:t>
                      </a:r>
                    </a:p>
                  </a:txBody>
                  <a:tcPr marL="7087" marR="7087" marT="7087" marB="0">
                    <a:lnL>
                      <a:noFill/>
                    </a:lnL>
                    <a:lnR>
                      <a:noFill/>
                    </a:lnR>
                    <a:lnT>
                      <a:noFill/>
                    </a:lnT>
                    <a:lnB>
                      <a:noFill/>
                    </a:lnB>
                    <a:solidFill>
                      <a:srgbClr val="FFC7CE"/>
                    </a:solidFill>
                  </a:tcPr>
                </a:tc>
              </a:tr>
              <a:tr h="326519">
                <a:tc>
                  <a:txBody>
                    <a:bodyPr/>
                    <a:lstStyle/>
                    <a:p>
                      <a:pPr algn="l" fontAlgn="t"/>
                      <a:r>
                        <a:rPr lang="en-US" sz="1800" b="0" i="0" u="none" strike="noStrike">
                          <a:solidFill>
                            <a:srgbClr val="9C0006"/>
                          </a:solidFill>
                          <a:latin typeface="Calibri"/>
                        </a:rPr>
                        <a:t>asserter role</a:t>
                      </a:r>
                    </a:p>
                  </a:txBody>
                  <a:tcPr marL="7087" marR="7087" marT="7087" marB="0">
                    <a:lnL>
                      <a:noFill/>
                    </a:lnL>
                    <a:lnR>
                      <a:noFill/>
                    </a:lnR>
                    <a:lnT>
                      <a:noFill/>
                    </a:lnT>
                    <a:lnB>
                      <a:noFill/>
                    </a:lnB>
                    <a:solidFill>
                      <a:srgbClr val="FFC7CE"/>
                    </a:solidFill>
                  </a:tcPr>
                </a:tc>
                <a:tc>
                  <a:txBody>
                    <a:bodyPr/>
                    <a:lstStyle/>
                    <a:p>
                      <a:pPr algn="l" fontAlgn="t"/>
                      <a:r>
                        <a:rPr lang="en-US" sz="1800" b="0" i="0" u="none" strike="noStrike">
                          <a:solidFill>
                            <a:srgbClr val="9C0006"/>
                          </a:solidFill>
                          <a:latin typeface="Calibri"/>
                        </a:rPr>
                        <a:t>IUI-13</a:t>
                      </a:r>
                    </a:p>
                  </a:txBody>
                  <a:tcPr marL="7087" marR="7087" marT="7087" marB="0">
                    <a:lnL>
                      <a:noFill/>
                    </a:lnL>
                    <a:lnR>
                      <a:noFill/>
                    </a:lnR>
                    <a:lnT>
                      <a:noFill/>
                    </a:lnT>
                    <a:lnB>
                      <a:noFill/>
                    </a:lnB>
                    <a:solidFill>
                      <a:srgbClr val="FFC7CE"/>
                    </a:solidFill>
                  </a:tcPr>
                </a:tc>
                <a:tc>
                  <a:txBody>
                    <a:bodyPr/>
                    <a:lstStyle/>
                    <a:p>
                      <a:pPr algn="l" fontAlgn="t"/>
                      <a:r>
                        <a:rPr lang="en-US" sz="1800" b="0" i="0" u="none" strike="noStrike" dirty="0">
                          <a:solidFill>
                            <a:srgbClr val="9C0006"/>
                          </a:solidFill>
                          <a:latin typeface="Calibri"/>
                        </a:rPr>
                        <a:t>the asserter role played by the entity while it performed IUI-20</a:t>
                      </a:r>
                    </a:p>
                  </a:txBody>
                  <a:tcPr marL="7087" marR="7087" marT="7087" marB="0">
                    <a:lnL>
                      <a:noFill/>
                    </a:lnL>
                    <a:lnR>
                      <a:noFill/>
                    </a:lnR>
                    <a:lnT>
                      <a:noFill/>
                    </a:lnT>
                    <a:lnB>
                      <a:noFill/>
                    </a:lnB>
                    <a:solidFill>
                      <a:srgbClr val="FFC7CE"/>
                    </a:solidFill>
                  </a:tcPr>
                </a:tc>
              </a:tr>
              <a:tr h="356703">
                <a:tc>
                  <a:txBody>
                    <a:bodyPr/>
                    <a:lstStyle/>
                    <a:p>
                      <a:pPr algn="l" fontAlgn="t"/>
                      <a:r>
                        <a:rPr lang="en-US" sz="1800" b="0" i="0" u="none" strike="noStrike">
                          <a:solidFill>
                            <a:srgbClr val="9C0006"/>
                          </a:solidFill>
                          <a:latin typeface="Calibri"/>
                        </a:rPr>
                        <a:t>investigator role</a:t>
                      </a:r>
                    </a:p>
                  </a:txBody>
                  <a:tcPr marL="7087" marR="7087" marT="7087" marB="0">
                    <a:lnL>
                      <a:noFill/>
                    </a:lnL>
                    <a:lnR>
                      <a:noFill/>
                    </a:lnR>
                    <a:lnT>
                      <a:noFill/>
                    </a:lnT>
                    <a:lnB>
                      <a:noFill/>
                    </a:lnB>
                    <a:solidFill>
                      <a:srgbClr val="FFC7CE"/>
                    </a:solidFill>
                  </a:tcPr>
                </a:tc>
                <a:tc>
                  <a:txBody>
                    <a:bodyPr/>
                    <a:lstStyle/>
                    <a:p>
                      <a:pPr algn="l" fontAlgn="t"/>
                      <a:r>
                        <a:rPr lang="en-US" sz="1800" b="0" i="0" u="none" strike="noStrike">
                          <a:solidFill>
                            <a:srgbClr val="9C0006"/>
                          </a:solidFill>
                          <a:latin typeface="Calibri"/>
                        </a:rPr>
                        <a:t>IUI-14</a:t>
                      </a:r>
                    </a:p>
                  </a:txBody>
                  <a:tcPr marL="7087" marR="7087" marT="7087" marB="0">
                    <a:lnL>
                      <a:noFill/>
                    </a:lnL>
                    <a:lnR>
                      <a:noFill/>
                    </a:lnR>
                    <a:lnT>
                      <a:noFill/>
                    </a:lnT>
                    <a:lnB>
                      <a:noFill/>
                    </a:lnB>
                    <a:solidFill>
                      <a:srgbClr val="FFC7CE"/>
                    </a:solidFill>
                  </a:tcPr>
                </a:tc>
                <a:tc>
                  <a:txBody>
                    <a:bodyPr/>
                    <a:lstStyle/>
                    <a:p>
                      <a:pPr algn="l" fontAlgn="t"/>
                      <a:r>
                        <a:rPr lang="en-US" sz="1800" b="0" i="0" u="none" strike="noStrike">
                          <a:solidFill>
                            <a:srgbClr val="9C0006"/>
                          </a:solidFill>
                          <a:latin typeface="Calibri"/>
                        </a:rPr>
                        <a:t>the investigator role played by the entity while it performed IUI-4</a:t>
                      </a:r>
                    </a:p>
                  </a:txBody>
                  <a:tcPr marL="7087" marR="7087" marT="7087" marB="0">
                    <a:lnL>
                      <a:noFill/>
                    </a:lnL>
                    <a:lnR>
                      <a:noFill/>
                    </a:lnR>
                    <a:lnT>
                      <a:noFill/>
                    </a:lnT>
                    <a:lnB>
                      <a:noFill/>
                    </a:lnB>
                    <a:solidFill>
                      <a:srgbClr val="FFC7CE"/>
                    </a:solidFill>
                  </a:tcPr>
                </a:tc>
              </a:tr>
              <a:tr h="555640">
                <a:tc>
                  <a:txBody>
                    <a:bodyPr/>
                    <a:lstStyle/>
                    <a:p>
                      <a:pPr algn="l" fontAlgn="t"/>
                      <a:r>
                        <a:rPr lang="en-US" sz="1800" b="0" i="0" u="none" strike="noStrike">
                          <a:solidFill>
                            <a:srgbClr val="9C0006"/>
                          </a:solidFill>
                          <a:latin typeface="Calibri"/>
                        </a:rPr>
                        <a:t>panoramic X-ray machine</a:t>
                      </a:r>
                    </a:p>
                  </a:txBody>
                  <a:tcPr marL="7087" marR="7087" marT="7087" marB="0">
                    <a:lnL>
                      <a:noFill/>
                    </a:lnL>
                    <a:lnR>
                      <a:noFill/>
                    </a:lnR>
                    <a:lnT>
                      <a:noFill/>
                    </a:lnT>
                    <a:lnB>
                      <a:noFill/>
                    </a:lnB>
                    <a:solidFill>
                      <a:srgbClr val="FFC7CE"/>
                    </a:solidFill>
                  </a:tcPr>
                </a:tc>
                <a:tc>
                  <a:txBody>
                    <a:bodyPr/>
                    <a:lstStyle/>
                    <a:p>
                      <a:pPr algn="l" fontAlgn="t"/>
                      <a:r>
                        <a:rPr lang="en-US" sz="1800" b="0" i="0" u="none" strike="noStrike">
                          <a:solidFill>
                            <a:srgbClr val="9C0006"/>
                          </a:solidFill>
                          <a:latin typeface="Calibri"/>
                        </a:rPr>
                        <a:t>IUI-15</a:t>
                      </a:r>
                    </a:p>
                  </a:txBody>
                  <a:tcPr marL="7087" marR="7087" marT="7087" marB="0">
                    <a:lnL>
                      <a:noFill/>
                    </a:lnL>
                    <a:lnR>
                      <a:noFill/>
                    </a:lnR>
                    <a:lnT>
                      <a:noFill/>
                    </a:lnT>
                    <a:lnB>
                      <a:noFill/>
                    </a:lnB>
                    <a:solidFill>
                      <a:srgbClr val="FFC7CE"/>
                    </a:solidFill>
                  </a:tcPr>
                </a:tc>
                <a:tc>
                  <a:txBody>
                    <a:bodyPr/>
                    <a:lstStyle/>
                    <a:p>
                      <a:pPr algn="l" fontAlgn="t"/>
                      <a:r>
                        <a:rPr lang="en-US" sz="1800" b="0" i="0" u="none" strike="noStrike">
                          <a:solidFill>
                            <a:srgbClr val="9C0006"/>
                          </a:solidFill>
                          <a:latin typeface="Calibri"/>
                        </a:rPr>
                        <a:t>the panoramic X-ray machine used for performing IUI-4</a:t>
                      </a:r>
                    </a:p>
                  </a:txBody>
                  <a:tcPr marL="7087" marR="7087" marT="7087" marB="0">
                    <a:lnL>
                      <a:noFill/>
                    </a:lnL>
                    <a:lnR>
                      <a:noFill/>
                    </a:lnR>
                    <a:lnT>
                      <a:noFill/>
                    </a:lnT>
                    <a:lnB>
                      <a:noFill/>
                    </a:lnB>
                    <a:solidFill>
                      <a:srgbClr val="FFC7CE"/>
                    </a:solidFill>
                  </a:tcPr>
                </a:tc>
              </a:tr>
              <a:tr h="555640">
                <a:tc>
                  <a:txBody>
                    <a:bodyPr/>
                    <a:lstStyle/>
                    <a:p>
                      <a:pPr algn="l" fontAlgn="t"/>
                      <a:r>
                        <a:rPr lang="en-US" sz="1800" b="0" i="0" u="none" strike="noStrike">
                          <a:solidFill>
                            <a:srgbClr val="9C0006"/>
                          </a:solidFill>
                          <a:latin typeface="Calibri"/>
                        </a:rPr>
                        <a:t>image bearer</a:t>
                      </a:r>
                    </a:p>
                  </a:txBody>
                  <a:tcPr marL="7087" marR="7087" marT="7087" marB="0">
                    <a:lnL>
                      <a:noFill/>
                    </a:lnL>
                    <a:lnR>
                      <a:noFill/>
                    </a:lnR>
                    <a:lnT>
                      <a:noFill/>
                    </a:lnT>
                    <a:lnB>
                      <a:noFill/>
                    </a:lnB>
                    <a:solidFill>
                      <a:srgbClr val="FFC7CE"/>
                    </a:solidFill>
                  </a:tcPr>
                </a:tc>
                <a:tc>
                  <a:txBody>
                    <a:bodyPr/>
                    <a:lstStyle/>
                    <a:p>
                      <a:pPr algn="l" fontAlgn="t"/>
                      <a:r>
                        <a:rPr lang="en-US" sz="1800" b="0" i="0" u="none" strike="noStrike">
                          <a:solidFill>
                            <a:srgbClr val="9C0006"/>
                          </a:solidFill>
                          <a:latin typeface="Calibri"/>
                        </a:rPr>
                        <a:t>IUI-16</a:t>
                      </a:r>
                    </a:p>
                  </a:txBody>
                  <a:tcPr marL="7087" marR="7087" marT="7087" marB="0">
                    <a:lnL>
                      <a:noFill/>
                    </a:lnL>
                    <a:lnR>
                      <a:noFill/>
                    </a:lnR>
                    <a:lnT>
                      <a:noFill/>
                    </a:lnT>
                    <a:lnB>
                      <a:noFill/>
                    </a:lnB>
                    <a:solidFill>
                      <a:srgbClr val="FFC7CE"/>
                    </a:solidFill>
                  </a:tcPr>
                </a:tc>
                <a:tc>
                  <a:txBody>
                    <a:bodyPr/>
                    <a:lstStyle/>
                    <a:p>
                      <a:pPr algn="l" fontAlgn="t"/>
                      <a:r>
                        <a:rPr lang="en-US" sz="1800" b="0" i="0" u="none" strike="noStrike">
                          <a:solidFill>
                            <a:srgbClr val="9C0006"/>
                          </a:solidFill>
                          <a:latin typeface="Calibri"/>
                        </a:rPr>
                        <a:t>the image bearer in which IUI-5 is concretized and that participated in IUI-8</a:t>
                      </a:r>
                    </a:p>
                  </a:txBody>
                  <a:tcPr marL="7087" marR="7087" marT="7087" marB="0">
                    <a:lnL>
                      <a:noFill/>
                    </a:lnL>
                    <a:lnR>
                      <a:noFill/>
                    </a:lnR>
                    <a:lnT>
                      <a:noFill/>
                    </a:lnT>
                    <a:lnB>
                      <a:noFill/>
                    </a:lnB>
                    <a:solidFill>
                      <a:srgbClr val="FFC7CE"/>
                    </a:solidFill>
                  </a:tcPr>
                </a:tc>
              </a:tr>
              <a:tr h="356703">
                <a:tc>
                  <a:txBody>
                    <a:bodyPr/>
                    <a:lstStyle/>
                    <a:p>
                      <a:pPr algn="l" fontAlgn="t"/>
                      <a:r>
                        <a:rPr lang="en-US" sz="1800" b="0" i="0" u="none" strike="noStrike">
                          <a:solidFill>
                            <a:srgbClr val="9C0006"/>
                          </a:solidFill>
                          <a:latin typeface="Calibri"/>
                        </a:rPr>
                        <a:t>interpreter role</a:t>
                      </a:r>
                    </a:p>
                  </a:txBody>
                  <a:tcPr marL="7087" marR="7087" marT="7087" marB="0">
                    <a:lnL>
                      <a:noFill/>
                    </a:lnL>
                    <a:lnR>
                      <a:noFill/>
                    </a:lnR>
                    <a:lnT>
                      <a:noFill/>
                    </a:lnT>
                    <a:lnB>
                      <a:noFill/>
                    </a:lnB>
                    <a:solidFill>
                      <a:srgbClr val="FFC7CE"/>
                    </a:solidFill>
                  </a:tcPr>
                </a:tc>
                <a:tc>
                  <a:txBody>
                    <a:bodyPr/>
                    <a:lstStyle/>
                    <a:p>
                      <a:pPr algn="l" fontAlgn="t"/>
                      <a:r>
                        <a:rPr lang="en-US" sz="1800" b="0" i="0" u="none" strike="noStrike">
                          <a:solidFill>
                            <a:srgbClr val="9C0006"/>
                          </a:solidFill>
                          <a:latin typeface="Calibri"/>
                        </a:rPr>
                        <a:t>IUI-17</a:t>
                      </a:r>
                    </a:p>
                  </a:txBody>
                  <a:tcPr marL="7087" marR="7087" marT="7087" marB="0">
                    <a:lnL>
                      <a:noFill/>
                    </a:lnL>
                    <a:lnR>
                      <a:noFill/>
                    </a:lnR>
                    <a:lnT>
                      <a:noFill/>
                    </a:lnT>
                    <a:lnB>
                      <a:noFill/>
                    </a:lnB>
                    <a:solidFill>
                      <a:srgbClr val="FFC7CE"/>
                    </a:solidFill>
                  </a:tcPr>
                </a:tc>
                <a:tc>
                  <a:txBody>
                    <a:bodyPr/>
                    <a:lstStyle/>
                    <a:p>
                      <a:pPr algn="l" fontAlgn="t"/>
                      <a:r>
                        <a:rPr lang="en-US" sz="1800" b="0" i="0" u="none" strike="noStrike">
                          <a:solidFill>
                            <a:srgbClr val="9C0006"/>
                          </a:solidFill>
                          <a:latin typeface="Calibri"/>
                        </a:rPr>
                        <a:t>the interpreter role played by the entity while it performed IUI-7</a:t>
                      </a:r>
                    </a:p>
                  </a:txBody>
                  <a:tcPr marL="7087" marR="7087" marT="7087" marB="0">
                    <a:lnL>
                      <a:noFill/>
                    </a:lnL>
                    <a:lnR>
                      <a:noFill/>
                    </a:lnR>
                    <a:lnT>
                      <a:noFill/>
                    </a:lnT>
                    <a:lnB>
                      <a:noFill/>
                    </a:lnB>
                    <a:solidFill>
                      <a:srgbClr val="FFC7CE"/>
                    </a:solidFill>
                  </a:tcPr>
                </a:tc>
              </a:tr>
              <a:tr h="356703">
                <a:tc>
                  <a:txBody>
                    <a:bodyPr/>
                    <a:lstStyle/>
                    <a:p>
                      <a:pPr algn="l" fontAlgn="t"/>
                      <a:r>
                        <a:rPr lang="en-US" sz="1800" b="0" i="0" u="none" strike="noStrike">
                          <a:solidFill>
                            <a:srgbClr val="9C0006"/>
                          </a:solidFill>
                          <a:latin typeface="Calibri"/>
                        </a:rPr>
                        <a:t>perceptor role</a:t>
                      </a:r>
                    </a:p>
                  </a:txBody>
                  <a:tcPr marL="7087" marR="7087" marT="7087" marB="0">
                    <a:lnL>
                      <a:noFill/>
                    </a:lnL>
                    <a:lnR>
                      <a:noFill/>
                    </a:lnR>
                    <a:lnT>
                      <a:noFill/>
                    </a:lnT>
                    <a:lnB>
                      <a:noFill/>
                    </a:lnB>
                    <a:solidFill>
                      <a:srgbClr val="FFC7CE"/>
                    </a:solidFill>
                  </a:tcPr>
                </a:tc>
                <a:tc>
                  <a:txBody>
                    <a:bodyPr/>
                    <a:lstStyle/>
                    <a:p>
                      <a:pPr algn="l" fontAlgn="t"/>
                      <a:r>
                        <a:rPr lang="en-US" sz="1800" b="0" i="0" u="none" strike="noStrike">
                          <a:solidFill>
                            <a:srgbClr val="9C0006"/>
                          </a:solidFill>
                          <a:latin typeface="Calibri"/>
                        </a:rPr>
                        <a:t>IUI-18</a:t>
                      </a:r>
                    </a:p>
                  </a:txBody>
                  <a:tcPr marL="7087" marR="7087" marT="7087" marB="0">
                    <a:lnL>
                      <a:noFill/>
                    </a:lnL>
                    <a:lnR>
                      <a:noFill/>
                    </a:lnR>
                    <a:lnT>
                      <a:noFill/>
                    </a:lnT>
                    <a:lnB>
                      <a:noFill/>
                    </a:lnB>
                    <a:solidFill>
                      <a:srgbClr val="FFC7CE"/>
                    </a:solidFill>
                  </a:tcPr>
                </a:tc>
                <a:tc>
                  <a:txBody>
                    <a:bodyPr/>
                    <a:lstStyle/>
                    <a:p>
                      <a:pPr algn="l" fontAlgn="t"/>
                      <a:r>
                        <a:rPr lang="en-US" sz="1800" b="0" i="0" u="none" strike="noStrike">
                          <a:solidFill>
                            <a:srgbClr val="9C0006"/>
                          </a:solidFill>
                          <a:latin typeface="Calibri"/>
                        </a:rPr>
                        <a:t>the perceptor role played by the entity while it performed IUI-8</a:t>
                      </a:r>
                    </a:p>
                  </a:txBody>
                  <a:tcPr marL="7087" marR="7087" marT="7087" marB="0">
                    <a:lnL>
                      <a:noFill/>
                    </a:lnL>
                    <a:lnR>
                      <a:noFill/>
                    </a:lnR>
                    <a:lnT>
                      <a:noFill/>
                    </a:lnT>
                    <a:lnB>
                      <a:noFill/>
                    </a:lnB>
                    <a:solidFill>
                      <a:srgbClr val="FFC7CE"/>
                    </a:solidFill>
                  </a:tcPr>
                </a:tc>
              </a:tr>
              <a:tr h="555640">
                <a:tc>
                  <a:txBody>
                    <a:bodyPr/>
                    <a:lstStyle/>
                    <a:p>
                      <a:pPr algn="l" fontAlgn="t"/>
                      <a:r>
                        <a:rPr lang="en-US" sz="1800" b="0" i="0" u="none" strike="noStrike" dirty="0">
                          <a:solidFill>
                            <a:srgbClr val="9C0006"/>
                          </a:solidFill>
                          <a:latin typeface="Calibri"/>
                        </a:rPr>
                        <a:t>diagnostic criteria</a:t>
                      </a:r>
                    </a:p>
                  </a:txBody>
                  <a:tcPr marL="7087" marR="7087" marT="7087" marB="0">
                    <a:lnL>
                      <a:noFill/>
                    </a:lnL>
                    <a:lnR>
                      <a:noFill/>
                    </a:lnR>
                    <a:lnT>
                      <a:noFill/>
                    </a:lnT>
                    <a:lnB>
                      <a:noFill/>
                    </a:lnB>
                    <a:solidFill>
                      <a:srgbClr val="FFC7CE"/>
                    </a:solidFill>
                  </a:tcPr>
                </a:tc>
                <a:tc>
                  <a:txBody>
                    <a:bodyPr/>
                    <a:lstStyle/>
                    <a:p>
                      <a:pPr algn="l" fontAlgn="t"/>
                      <a:r>
                        <a:rPr lang="en-US" sz="1800" b="0" i="0" u="none" strike="noStrike" dirty="0">
                          <a:solidFill>
                            <a:srgbClr val="9C0006"/>
                          </a:solidFill>
                          <a:latin typeface="Calibri"/>
                        </a:rPr>
                        <a:t>IUI-19</a:t>
                      </a:r>
                    </a:p>
                  </a:txBody>
                  <a:tcPr marL="7087" marR="7087" marT="7087" marB="0">
                    <a:lnL>
                      <a:noFill/>
                    </a:lnL>
                    <a:lnR>
                      <a:noFill/>
                    </a:lnR>
                    <a:lnT>
                      <a:noFill/>
                    </a:lnT>
                    <a:lnB>
                      <a:noFill/>
                    </a:lnB>
                    <a:solidFill>
                      <a:srgbClr val="FFC7CE"/>
                    </a:solidFill>
                  </a:tcPr>
                </a:tc>
                <a:tc>
                  <a:txBody>
                    <a:bodyPr/>
                    <a:lstStyle/>
                    <a:p>
                      <a:pPr algn="l" fontAlgn="t"/>
                      <a:r>
                        <a:rPr lang="en-US" sz="1800" b="0" i="0" u="none" strike="noStrike" dirty="0">
                          <a:solidFill>
                            <a:srgbClr val="9C0006"/>
                          </a:solidFill>
                          <a:latin typeface="Calibri"/>
                        </a:rPr>
                        <a:t>the diagnostic criteria used by the entity that performed IUI-7 to come to IUI-9</a:t>
                      </a:r>
                    </a:p>
                  </a:txBody>
                  <a:tcPr marL="7087" marR="7087" marT="7087" marB="0">
                    <a:lnL>
                      <a:noFill/>
                    </a:lnL>
                    <a:lnR>
                      <a:noFill/>
                    </a:lnR>
                    <a:lnT>
                      <a:noFill/>
                    </a:lnT>
                    <a:lnB>
                      <a:noFill/>
                    </a:lnB>
                    <a:solidFill>
                      <a:srgbClr val="FFC7CE"/>
                    </a:solidFill>
                  </a:tcPr>
                </a:tc>
              </a:tr>
              <a:tr h="356703">
                <a:tc>
                  <a:txBody>
                    <a:bodyPr/>
                    <a:lstStyle/>
                    <a:p>
                      <a:pPr algn="l" fontAlgn="t"/>
                      <a:r>
                        <a:rPr lang="en-US" sz="1800" b="0" i="0" u="none" strike="noStrike" dirty="0" smtClean="0">
                          <a:solidFill>
                            <a:srgbClr val="9C0006"/>
                          </a:solidFill>
                          <a:latin typeface="Calibri"/>
                        </a:rPr>
                        <a:t>study subject role</a:t>
                      </a:r>
                      <a:endParaRPr lang="en-US" sz="1800" b="0" i="0" u="none" strike="noStrike" dirty="0">
                        <a:solidFill>
                          <a:srgbClr val="9C0006"/>
                        </a:solidFill>
                        <a:latin typeface="Calibri"/>
                      </a:endParaRPr>
                    </a:p>
                  </a:txBody>
                  <a:tcPr marL="7087" marR="7087" marT="7087" marB="0">
                    <a:lnL>
                      <a:noFill/>
                    </a:lnL>
                    <a:lnR>
                      <a:noFill/>
                    </a:lnR>
                    <a:lnT>
                      <a:noFill/>
                    </a:lnT>
                    <a:lnB>
                      <a:noFill/>
                    </a:lnB>
                    <a:solidFill>
                      <a:srgbClr val="FFC7CE"/>
                    </a:solidFill>
                  </a:tcPr>
                </a:tc>
                <a:tc>
                  <a:txBody>
                    <a:bodyPr/>
                    <a:lstStyle/>
                    <a:p>
                      <a:pPr algn="l" fontAlgn="t"/>
                      <a:r>
                        <a:rPr lang="en-US" sz="1800" b="0" i="0" u="none" strike="noStrike" dirty="0" smtClean="0">
                          <a:solidFill>
                            <a:srgbClr val="9C0006"/>
                          </a:solidFill>
                          <a:latin typeface="Calibri"/>
                        </a:rPr>
                        <a:t>IUI-22</a:t>
                      </a:r>
                      <a:endParaRPr lang="en-US" sz="1800" b="0" i="0" u="none" strike="noStrike" dirty="0">
                        <a:solidFill>
                          <a:srgbClr val="9C0006"/>
                        </a:solidFill>
                        <a:latin typeface="Calibri"/>
                      </a:endParaRPr>
                    </a:p>
                  </a:txBody>
                  <a:tcPr marL="7087" marR="7087" marT="7087" marB="0">
                    <a:lnL>
                      <a:noFill/>
                    </a:lnL>
                    <a:lnR>
                      <a:noFill/>
                    </a:lnR>
                    <a:lnT>
                      <a:noFill/>
                    </a:lnT>
                    <a:lnB>
                      <a:noFill/>
                    </a:lnB>
                    <a:solidFill>
                      <a:srgbClr val="FFC7CE"/>
                    </a:solidFill>
                  </a:tcPr>
                </a:tc>
                <a:tc>
                  <a:txBody>
                    <a:bodyPr/>
                    <a:lstStyle/>
                    <a:p>
                      <a:pPr algn="l" fontAlgn="t"/>
                      <a:r>
                        <a:rPr lang="en-US" sz="1800" b="0" i="0" u="none" strike="noStrike" dirty="0" smtClean="0">
                          <a:solidFill>
                            <a:srgbClr val="9C0006"/>
                          </a:solidFill>
                          <a:latin typeface="Calibri"/>
                        </a:rPr>
                        <a:t>the study subject role which inheres in IUI-1</a:t>
                      </a:r>
                      <a:endParaRPr lang="en-US" sz="1800" b="0" i="0" u="none" strike="noStrike" dirty="0">
                        <a:solidFill>
                          <a:srgbClr val="9C0006"/>
                        </a:solidFill>
                        <a:latin typeface="Calibri"/>
                      </a:endParaRPr>
                    </a:p>
                  </a:txBody>
                  <a:tcPr marL="7087" marR="7087" marT="7087" marB="0">
                    <a:lnL>
                      <a:noFill/>
                    </a:lnL>
                    <a:lnR>
                      <a:noFill/>
                    </a:lnR>
                    <a:lnT>
                      <a:noFill/>
                    </a:lnT>
                    <a:lnB>
                      <a:noFill/>
                    </a:lnB>
                    <a:solidFill>
                      <a:srgbClr val="FFC7CE"/>
                    </a:solidFill>
                  </a:tcPr>
                </a:tc>
              </a:tr>
            </a:tbl>
          </a:graphicData>
        </a:graphic>
      </p:graphicFrame>
    </p:spTree>
    <p:extLst>
      <p:ext uri="{BB962C8B-B14F-4D97-AF65-F5344CB8AC3E}">
        <p14:creationId xmlns:p14="http://schemas.microsoft.com/office/powerpoint/2010/main" val="36651814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Grp="1" noChangeArrowheads="1"/>
          </p:cNvSpPr>
          <p:nvPr>
            <p:ph type="title"/>
          </p:nvPr>
        </p:nvSpPr>
        <p:spPr/>
        <p:txBody>
          <a:bodyPr/>
          <a:lstStyle/>
          <a:p>
            <a:pPr eaLnBrk="1" hangingPunct="1"/>
            <a:r>
              <a:rPr lang="en-US" altLang="en-US" sz="2800" dirty="0" smtClean="0"/>
              <a:t>Data and Reality</a:t>
            </a:r>
          </a:p>
        </p:txBody>
      </p:sp>
      <p:sp>
        <p:nvSpPr>
          <p:cNvPr id="32774" name="Text Box 39"/>
          <p:cNvSpPr txBox="1">
            <a:spLocks noChangeArrowheads="1"/>
          </p:cNvSpPr>
          <p:nvPr/>
        </p:nvSpPr>
        <p:spPr bwMode="auto">
          <a:xfrm>
            <a:off x="965200" y="6278563"/>
            <a:ext cx="14430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rgbClr val="FFFF00"/>
                </a:solidFill>
              </a:rPr>
              <a:t>Referents</a:t>
            </a:r>
          </a:p>
        </p:txBody>
      </p:sp>
      <p:sp>
        <p:nvSpPr>
          <p:cNvPr id="32775" name="Text Box 40"/>
          <p:cNvSpPr txBox="1">
            <a:spLocks noChangeArrowheads="1"/>
          </p:cNvSpPr>
          <p:nvPr/>
        </p:nvSpPr>
        <p:spPr bwMode="auto">
          <a:xfrm>
            <a:off x="6137275" y="6278563"/>
            <a:ext cx="16129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rgbClr val="FFFF00"/>
                </a:solidFill>
              </a:rPr>
              <a:t>References</a:t>
            </a:r>
          </a:p>
        </p:txBody>
      </p:sp>
      <p:pic>
        <p:nvPicPr>
          <p:cNvPr id="8197" name="Picture 5" descr="CT scann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544763"/>
            <a:ext cx="2219325"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198" name="Group 9"/>
          <p:cNvGrpSpPr>
            <a:grpSpLocks/>
          </p:cNvGrpSpPr>
          <p:nvPr/>
        </p:nvGrpSpPr>
        <p:grpSpPr bwMode="auto">
          <a:xfrm>
            <a:off x="5715000" y="2392363"/>
            <a:ext cx="2743200" cy="3771900"/>
            <a:chOff x="3120" y="816"/>
            <a:chExt cx="2334" cy="3048"/>
          </a:xfrm>
        </p:grpSpPr>
        <p:pic>
          <p:nvPicPr>
            <p:cNvPr id="820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0" y="864"/>
              <a:ext cx="2328" cy="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0" y="816"/>
              <a:ext cx="2334"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27"/>
          <p:cNvGrpSpPr>
            <a:grpSpLocks/>
          </p:cNvGrpSpPr>
          <p:nvPr/>
        </p:nvGrpSpPr>
        <p:grpSpPr bwMode="auto">
          <a:xfrm>
            <a:off x="2362200" y="2519363"/>
            <a:ext cx="5672138" cy="3479800"/>
            <a:chOff x="2362200" y="2519363"/>
            <a:chExt cx="5672138" cy="3479800"/>
          </a:xfrm>
        </p:grpSpPr>
        <p:sp>
          <p:nvSpPr>
            <p:cNvPr id="8201" name="Freeform 35"/>
            <p:cNvSpPr>
              <a:spLocks/>
            </p:cNvSpPr>
            <p:nvPr/>
          </p:nvSpPr>
          <p:spPr bwMode="auto">
            <a:xfrm>
              <a:off x="2590800" y="2519363"/>
              <a:ext cx="3962400" cy="1701800"/>
            </a:xfrm>
            <a:custGeom>
              <a:avLst/>
              <a:gdLst>
                <a:gd name="T0" fmla="*/ 0 w 2496"/>
                <a:gd name="T1" fmla="*/ 2147483647 h 1072"/>
                <a:gd name="T2" fmla="*/ 2147483647 w 2496"/>
                <a:gd name="T3" fmla="*/ 2147483647 h 1072"/>
                <a:gd name="T4" fmla="*/ 2147483647 w 2496"/>
                <a:gd name="T5" fmla="*/ 2147483647 h 1072"/>
                <a:gd name="T6" fmla="*/ 0 60000 65536"/>
                <a:gd name="T7" fmla="*/ 0 60000 65536"/>
                <a:gd name="T8" fmla="*/ 0 60000 65536"/>
                <a:gd name="T9" fmla="*/ 0 w 2496"/>
                <a:gd name="T10" fmla="*/ 0 h 1072"/>
                <a:gd name="T11" fmla="*/ 2496 w 2496"/>
                <a:gd name="T12" fmla="*/ 1072 h 1072"/>
              </a:gdLst>
              <a:ahLst/>
              <a:cxnLst>
                <a:cxn ang="T6">
                  <a:pos x="T0" y="T1"/>
                </a:cxn>
                <a:cxn ang="T7">
                  <a:pos x="T2" y="T3"/>
                </a:cxn>
                <a:cxn ang="T8">
                  <a:pos x="T4" y="T5"/>
                </a:cxn>
              </a:cxnLst>
              <a:rect l="T9" t="T10" r="T11" b="T12"/>
              <a:pathLst>
                <a:path w="2496" h="1072">
                  <a:moveTo>
                    <a:pt x="0" y="1072"/>
                  </a:moveTo>
                  <a:cubicBezTo>
                    <a:pt x="224" y="600"/>
                    <a:pt x="448" y="128"/>
                    <a:pt x="864" y="64"/>
                  </a:cubicBezTo>
                  <a:cubicBezTo>
                    <a:pt x="1280" y="0"/>
                    <a:pt x="1888" y="344"/>
                    <a:pt x="2496" y="688"/>
                  </a:cubicBezTo>
                </a:path>
              </a:pathLst>
            </a:custGeom>
            <a:noFill/>
            <a:ln w="57150" cap="flat" cmpd="sng">
              <a:solidFill>
                <a:srgbClr val="FF5050"/>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8202" name="Freeform 37"/>
            <p:cNvSpPr>
              <a:spLocks/>
            </p:cNvSpPr>
            <p:nvPr/>
          </p:nvSpPr>
          <p:spPr bwMode="auto">
            <a:xfrm rot="20395306" flipV="1">
              <a:off x="2362200" y="4525963"/>
              <a:ext cx="4343400" cy="1473200"/>
            </a:xfrm>
            <a:custGeom>
              <a:avLst/>
              <a:gdLst>
                <a:gd name="T0" fmla="*/ 0 w 2496"/>
                <a:gd name="T1" fmla="*/ 2147483647 h 1072"/>
                <a:gd name="T2" fmla="*/ 2147483647 w 2496"/>
                <a:gd name="T3" fmla="*/ 2147483647 h 1072"/>
                <a:gd name="T4" fmla="*/ 2147483647 w 2496"/>
                <a:gd name="T5" fmla="*/ 2147483647 h 1072"/>
                <a:gd name="T6" fmla="*/ 0 60000 65536"/>
                <a:gd name="T7" fmla="*/ 0 60000 65536"/>
                <a:gd name="T8" fmla="*/ 0 60000 65536"/>
                <a:gd name="T9" fmla="*/ 0 w 2496"/>
                <a:gd name="T10" fmla="*/ 0 h 1072"/>
                <a:gd name="T11" fmla="*/ 2496 w 2496"/>
                <a:gd name="T12" fmla="*/ 1072 h 1072"/>
              </a:gdLst>
              <a:ahLst/>
              <a:cxnLst>
                <a:cxn ang="T6">
                  <a:pos x="T0" y="T1"/>
                </a:cxn>
                <a:cxn ang="T7">
                  <a:pos x="T2" y="T3"/>
                </a:cxn>
                <a:cxn ang="T8">
                  <a:pos x="T4" y="T5"/>
                </a:cxn>
              </a:cxnLst>
              <a:rect l="T9" t="T10" r="T11" b="T12"/>
              <a:pathLst>
                <a:path w="2496" h="1072">
                  <a:moveTo>
                    <a:pt x="0" y="1072"/>
                  </a:moveTo>
                  <a:cubicBezTo>
                    <a:pt x="224" y="600"/>
                    <a:pt x="448" y="128"/>
                    <a:pt x="864" y="64"/>
                  </a:cubicBezTo>
                  <a:cubicBezTo>
                    <a:pt x="1280" y="0"/>
                    <a:pt x="1888" y="344"/>
                    <a:pt x="2496" y="688"/>
                  </a:cubicBezTo>
                </a:path>
              </a:pathLst>
            </a:custGeom>
            <a:noFill/>
            <a:ln w="57150" cap="flat" cmpd="sng">
              <a:solidFill>
                <a:schemeClr val="accent1"/>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8203" name="Rectangle 36"/>
            <p:cNvSpPr>
              <a:spLocks noChangeArrowheads="1"/>
            </p:cNvSpPr>
            <p:nvPr/>
          </p:nvSpPr>
          <p:spPr bwMode="auto">
            <a:xfrm>
              <a:off x="6484938" y="3582988"/>
              <a:ext cx="1524000" cy="152400"/>
            </a:xfrm>
            <a:prstGeom prst="rect">
              <a:avLst/>
            </a:prstGeom>
            <a:solidFill>
              <a:srgbClr val="FF505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8204" name="Rectangle 38"/>
            <p:cNvSpPr>
              <a:spLocks noChangeArrowheads="1"/>
            </p:cNvSpPr>
            <p:nvPr/>
          </p:nvSpPr>
          <p:spPr bwMode="auto">
            <a:xfrm>
              <a:off x="6510338" y="4225925"/>
              <a:ext cx="1524000" cy="152400"/>
            </a:xfrm>
            <a:prstGeom prst="rect">
              <a:avLst/>
            </a:prstGeom>
            <a:solidFill>
              <a:srgbClr val="00CC99">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grpSp>
    </p:spTree>
    <p:extLst>
      <p:ext uri="{BB962C8B-B14F-4D97-AF65-F5344CB8AC3E}">
        <p14:creationId xmlns:p14="http://schemas.microsoft.com/office/powerpoint/2010/main" val="42636889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2774"/>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327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4" grpId="0"/>
      <p:bldP spid="3277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r>
              <a:rPr lang="en-US" altLang="en-US" dirty="0" smtClean="0"/>
              <a:t>Step 3: some remarks</a:t>
            </a:r>
          </a:p>
        </p:txBody>
      </p:sp>
      <p:sp>
        <p:nvSpPr>
          <p:cNvPr id="80899" name="Content Placeholder 2"/>
          <p:cNvSpPr>
            <a:spLocks noGrp="1"/>
          </p:cNvSpPr>
          <p:nvPr>
            <p:ph idx="1"/>
          </p:nvPr>
        </p:nvSpPr>
        <p:spPr/>
        <p:txBody>
          <a:bodyPr/>
          <a:lstStyle/>
          <a:p>
            <a:pPr>
              <a:buFont typeface="Arial" panose="020B0604020202020204" pitchFamily="34" charset="0"/>
              <a:buChar char="•"/>
            </a:pPr>
            <a:r>
              <a:rPr lang="en-US" altLang="en-US" dirty="0" smtClean="0"/>
              <a:t>interpreter role, perceiver role, …</a:t>
            </a:r>
          </a:p>
          <a:p>
            <a:pPr lvl="1"/>
            <a:r>
              <a:rPr lang="en-US" altLang="en-US" dirty="0" smtClean="0"/>
              <a:t>reference to roles rather than the entity in which the roles </a:t>
            </a:r>
            <a:r>
              <a:rPr lang="en-US" altLang="en-US" dirty="0" err="1" smtClean="0"/>
              <a:t>inhere</a:t>
            </a:r>
            <a:r>
              <a:rPr lang="en-US" altLang="en-US" dirty="0" smtClean="0"/>
              <a:t> because it may be the same entity and one should not assign several IUIs to the same entity,</a:t>
            </a:r>
          </a:p>
          <a:p>
            <a:pPr lvl="2"/>
            <a:r>
              <a:rPr lang="en-US" altLang="en-US" dirty="0" smtClean="0"/>
              <a:t>It cannot always be avoided, but if it can be, it should be.</a:t>
            </a:r>
          </a:p>
          <a:p>
            <a:pPr lvl="2"/>
            <a:endParaRPr lang="en-US" altLang="en-US" dirty="0" smtClean="0"/>
          </a:p>
          <a:p>
            <a:pPr>
              <a:buFont typeface="Arial" panose="020B0604020202020204" pitchFamily="34" charset="0"/>
              <a:buChar char="•"/>
            </a:pPr>
            <a:r>
              <a:rPr lang="en-US" altLang="en-US" dirty="0" smtClean="0"/>
              <a:t>each description follows similar principles as Aristotelian definitions but is about particulars rather than universals.</a:t>
            </a:r>
          </a:p>
        </p:txBody>
      </p:sp>
    </p:spTree>
    <p:extLst>
      <p:ext uri="{BB962C8B-B14F-4D97-AF65-F5344CB8AC3E}">
        <p14:creationId xmlns:p14="http://schemas.microsoft.com/office/powerpoint/2010/main" val="28802162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a:xfrm>
            <a:off x="0" y="609600"/>
            <a:ext cx="9144000" cy="762000"/>
          </a:xfrm>
        </p:spPr>
        <p:txBody>
          <a:bodyPr/>
          <a:lstStyle/>
          <a:p>
            <a:r>
              <a:rPr lang="en-US" altLang="en-US" sz="2800" dirty="0" smtClean="0"/>
              <a:t>Step 4: classify all entities in terms</a:t>
            </a:r>
            <a:br>
              <a:rPr lang="en-US" altLang="en-US" sz="2800" dirty="0" smtClean="0"/>
            </a:br>
            <a:r>
              <a:rPr lang="en-US" altLang="en-US" sz="2800" dirty="0" smtClean="0"/>
              <a:t>of – ideally but not necessary – realism-based ontologies  </a:t>
            </a:r>
          </a:p>
        </p:txBody>
      </p:sp>
      <p:graphicFrame>
        <p:nvGraphicFramePr>
          <p:cNvPr id="5" name="Table 4"/>
          <p:cNvGraphicFramePr>
            <a:graphicFrameLocks noGrp="1"/>
          </p:cNvGraphicFramePr>
          <p:nvPr>
            <p:extLst>
              <p:ext uri="{D42A27DB-BD31-4B8C-83A1-F6EECF244321}">
                <p14:modId xmlns:p14="http://schemas.microsoft.com/office/powerpoint/2010/main" val="999653570"/>
              </p:ext>
            </p:extLst>
          </p:nvPr>
        </p:nvGraphicFramePr>
        <p:xfrm>
          <a:off x="572656" y="1725995"/>
          <a:ext cx="8077200" cy="4690965"/>
        </p:xfrm>
        <a:graphic>
          <a:graphicData uri="http://schemas.openxmlformats.org/drawingml/2006/table">
            <a:tbl>
              <a:tblPr/>
              <a:tblGrid>
                <a:gridCol w="2944812"/>
                <a:gridCol w="5132388"/>
              </a:tblGrid>
              <a:tr h="282259">
                <a:tc>
                  <a:txBody>
                    <a:bodyPr/>
                    <a:lstStyle/>
                    <a:p>
                      <a:pPr algn="ctr" fontAlgn="b"/>
                      <a:r>
                        <a:rPr lang="en-US" sz="2000" b="0" i="0" u="none" strike="noStrike" dirty="0">
                          <a:solidFill>
                            <a:schemeClr val="bg1"/>
                          </a:solidFill>
                          <a:latin typeface="Calibri"/>
                        </a:rPr>
                        <a:t>CLASS</a:t>
                      </a:r>
                    </a:p>
                  </a:txBody>
                  <a:tcPr marL="7930" marR="7930" marT="7931" marB="0" anchor="b">
                    <a:lnL>
                      <a:noFill/>
                    </a:lnL>
                    <a:lnR>
                      <a:noFill/>
                    </a:lnR>
                    <a:lnT>
                      <a:noFill/>
                    </a:lnT>
                    <a:lnB>
                      <a:noFill/>
                    </a:lnB>
                  </a:tcPr>
                </a:tc>
                <a:tc>
                  <a:txBody>
                    <a:bodyPr/>
                    <a:lstStyle/>
                    <a:p>
                      <a:pPr algn="ctr" fontAlgn="b"/>
                      <a:r>
                        <a:rPr lang="en-US" sz="2000" b="0" i="0" u="none" strike="noStrike" dirty="0">
                          <a:solidFill>
                            <a:schemeClr val="bg1"/>
                          </a:solidFill>
                          <a:latin typeface="Calibri"/>
                        </a:rPr>
                        <a:t>HIGHER CLASS</a:t>
                      </a:r>
                    </a:p>
                  </a:txBody>
                  <a:tcPr marL="7930" marR="7930" marT="7931" marB="0" anchor="b">
                    <a:lnL>
                      <a:noFill/>
                    </a:lnL>
                    <a:lnR>
                      <a:noFill/>
                    </a:lnR>
                    <a:lnT>
                      <a:noFill/>
                    </a:lnT>
                    <a:lnB>
                      <a:noFill/>
                    </a:lnB>
                  </a:tcPr>
                </a:tc>
              </a:tr>
              <a:tr h="282259">
                <a:tc>
                  <a:txBody>
                    <a:bodyPr/>
                    <a:lstStyle/>
                    <a:p>
                      <a:pPr algn="l" fontAlgn="t"/>
                      <a:r>
                        <a:rPr lang="en-US" sz="2000" b="0" i="0" u="none" strike="noStrike">
                          <a:solidFill>
                            <a:srgbClr val="006100"/>
                          </a:solidFill>
                          <a:latin typeface="Calibri"/>
                        </a:rPr>
                        <a:t>person</a:t>
                      </a:r>
                    </a:p>
                  </a:txBody>
                  <a:tcPr marL="7930" marR="7930" marT="7931" marB="0">
                    <a:lnL>
                      <a:noFill/>
                    </a:lnL>
                    <a:lnR>
                      <a:noFill/>
                    </a:lnR>
                    <a:lnT>
                      <a:noFill/>
                    </a:lnT>
                    <a:lnB>
                      <a:noFill/>
                    </a:lnB>
                    <a:solidFill>
                      <a:srgbClr val="C6EFCE"/>
                    </a:solidFill>
                  </a:tcPr>
                </a:tc>
                <a:tc>
                  <a:txBody>
                    <a:bodyPr/>
                    <a:lstStyle/>
                    <a:p>
                      <a:pPr algn="l" fontAlgn="t"/>
                      <a:r>
                        <a:rPr lang="en-US" sz="2000" b="0" i="0" u="none" strike="noStrike" dirty="0">
                          <a:solidFill>
                            <a:srgbClr val="006100"/>
                          </a:solidFill>
                          <a:latin typeface="Calibri"/>
                        </a:rPr>
                        <a:t>BFO</a:t>
                      </a:r>
                      <a:r>
                        <a:rPr lang="en-US" sz="2000" b="0" i="0" u="none" strike="noStrike" dirty="0" smtClean="0">
                          <a:solidFill>
                            <a:srgbClr val="006100"/>
                          </a:solidFill>
                          <a:latin typeface="Calibri"/>
                        </a:rPr>
                        <a:t>:  Object</a:t>
                      </a:r>
                      <a:endParaRPr lang="en-US" sz="2000" b="0" i="0" u="none" strike="noStrike" dirty="0">
                        <a:solidFill>
                          <a:srgbClr val="006100"/>
                        </a:solidFill>
                        <a:latin typeface="Calibri"/>
                      </a:endParaRPr>
                    </a:p>
                  </a:txBody>
                  <a:tcPr marL="7930" marR="7930" marT="7931" marB="0">
                    <a:lnL>
                      <a:noFill/>
                    </a:lnL>
                    <a:lnR>
                      <a:noFill/>
                    </a:lnR>
                    <a:lnT>
                      <a:noFill/>
                    </a:lnT>
                    <a:lnB>
                      <a:noFill/>
                    </a:lnB>
                    <a:solidFill>
                      <a:srgbClr val="C6EFCE"/>
                    </a:solidFill>
                  </a:tcPr>
                </a:tc>
              </a:tr>
              <a:tr h="282259">
                <a:tc>
                  <a:txBody>
                    <a:bodyPr/>
                    <a:lstStyle/>
                    <a:p>
                      <a:pPr algn="l" fontAlgn="t"/>
                      <a:r>
                        <a:rPr lang="en-US" sz="2000" b="0" i="0" u="none" strike="noStrike">
                          <a:solidFill>
                            <a:srgbClr val="006100"/>
                          </a:solidFill>
                          <a:latin typeface="Calibri"/>
                        </a:rPr>
                        <a:t>patient identifier</a:t>
                      </a:r>
                    </a:p>
                  </a:txBody>
                  <a:tcPr marL="7930" marR="7930" marT="7931" marB="0">
                    <a:lnL>
                      <a:noFill/>
                    </a:lnL>
                    <a:lnR>
                      <a:noFill/>
                    </a:lnR>
                    <a:lnT>
                      <a:noFill/>
                    </a:lnT>
                    <a:lnB>
                      <a:noFill/>
                    </a:lnB>
                    <a:solidFill>
                      <a:srgbClr val="C6EFCE"/>
                    </a:solidFill>
                  </a:tcPr>
                </a:tc>
                <a:tc>
                  <a:txBody>
                    <a:bodyPr/>
                    <a:lstStyle/>
                    <a:p>
                      <a:pPr algn="l" fontAlgn="t"/>
                      <a:r>
                        <a:rPr lang="en-US" sz="2000" b="0" i="0" u="none" strike="noStrike" dirty="0">
                          <a:solidFill>
                            <a:srgbClr val="006100"/>
                          </a:solidFill>
                          <a:latin typeface="Calibri"/>
                        </a:rPr>
                        <a:t>IAO</a:t>
                      </a:r>
                      <a:r>
                        <a:rPr lang="en-US" sz="2000" b="0" i="0" u="none" strike="noStrike" dirty="0" smtClean="0">
                          <a:solidFill>
                            <a:srgbClr val="006100"/>
                          </a:solidFill>
                          <a:latin typeface="Calibri"/>
                        </a:rPr>
                        <a:t>:  Information </a:t>
                      </a:r>
                      <a:r>
                        <a:rPr lang="en-US" sz="2000" b="0" i="0" u="none" strike="noStrike" dirty="0">
                          <a:solidFill>
                            <a:srgbClr val="006100"/>
                          </a:solidFill>
                          <a:latin typeface="Calibri"/>
                        </a:rPr>
                        <a:t>Content Entity</a:t>
                      </a:r>
                    </a:p>
                  </a:txBody>
                  <a:tcPr marL="7930" marR="7930" marT="7931" marB="0">
                    <a:lnL>
                      <a:noFill/>
                    </a:lnL>
                    <a:lnR>
                      <a:noFill/>
                    </a:lnR>
                    <a:lnT>
                      <a:noFill/>
                    </a:lnT>
                    <a:lnB>
                      <a:noFill/>
                    </a:lnB>
                    <a:solidFill>
                      <a:srgbClr val="C6EFCE"/>
                    </a:solidFill>
                  </a:tcPr>
                </a:tc>
              </a:tr>
              <a:tr h="303511">
                <a:tc>
                  <a:txBody>
                    <a:bodyPr/>
                    <a:lstStyle/>
                    <a:p>
                      <a:pPr algn="l" fontAlgn="t"/>
                      <a:r>
                        <a:rPr lang="en-US" sz="2000" b="0" i="0" u="none" strike="noStrike">
                          <a:solidFill>
                            <a:srgbClr val="006100"/>
                          </a:solidFill>
                          <a:latin typeface="Calibri"/>
                        </a:rPr>
                        <a:t>assertion</a:t>
                      </a:r>
                    </a:p>
                  </a:txBody>
                  <a:tcPr marL="7930" marR="7930" marT="7931" marB="0">
                    <a:lnL>
                      <a:noFill/>
                    </a:lnL>
                    <a:lnR>
                      <a:noFill/>
                    </a:lnR>
                    <a:lnT>
                      <a:noFill/>
                    </a:lnT>
                    <a:lnB>
                      <a:noFill/>
                    </a:lnB>
                    <a:solidFill>
                      <a:srgbClr val="C6EFCE"/>
                    </a:solidFill>
                  </a:tcPr>
                </a:tc>
                <a:tc>
                  <a:txBody>
                    <a:bodyPr/>
                    <a:lstStyle/>
                    <a:p>
                      <a:pPr algn="l" fontAlgn="t"/>
                      <a:r>
                        <a:rPr lang="en-US" sz="2000" b="0" i="0" u="none" strike="noStrike" dirty="0">
                          <a:solidFill>
                            <a:srgbClr val="006100"/>
                          </a:solidFill>
                          <a:latin typeface="Calibri"/>
                        </a:rPr>
                        <a:t>IAO</a:t>
                      </a:r>
                      <a:r>
                        <a:rPr lang="en-US" sz="2000" b="0" i="0" u="none" strike="noStrike" dirty="0" smtClean="0">
                          <a:solidFill>
                            <a:srgbClr val="006100"/>
                          </a:solidFill>
                          <a:latin typeface="Calibri"/>
                        </a:rPr>
                        <a:t>:  Information </a:t>
                      </a:r>
                      <a:r>
                        <a:rPr lang="en-US" sz="2000" b="0" i="0" u="none" strike="noStrike" dirty="0">
                          <a:solidFill>
                            <a:srgbClr val="006100"/>
                          </a:solidFill>
                          <a:latin typeface="Calibri"/>
                        </a:rPr>
                        <a:t>Content Entity</a:t>
                      </a:r>
                    </a:p>
                  </a:txBody>
                  <a:tcPr marL="7930" marR="7930" marT="7931" marB="0">
                    <a:lnL>
                      <a:noFill/>
                    </a:lnL>
                    <a:lnR>
                      <a:noFill/>
                    </a:lnR>
                    <a:lnT>
                      <a:noFill/>
                    </a:lnT>
                    <a:lnB>
                      <a:noFill/>
                    </a:lnB>
                    <a:solidFill>
                      <a:srgbClr val="C6EFCE"/>
                    </a:solidFill>
                  </a:tcPr>
                </a:tc>
              </a:tr>
              <a:tr h="297512">
                <a:tc>
                  <a:txBody>
                    <a:bodyPr/>
                    <a:lstStyle/>
                    <a:p>
                      <a:pPr algn="l" fontAlgn="t"/>
                      <a:r>
                        <a:rPr lang="en-US" sz="2000" b="0" i="0" u="none" strike="noStrike" dirty="0">
                          <a:solidFill>
                            <a:srgbClr val="006100"/>
                          </a:solidFill>
                          <a:latin typeface="Calibri"/>
                        </a:rPr>
                        <a:t>technically investigating</a:t>
                      </a:r>
                    </a:p>
                  </a:txBody>
                  <a:tcPr marL="7930" marR="7930" marT="7931" marB="0">
                    <a:lnL>
                      <a:noFill/>
                    </a:lnL>
                    <a:lnR>
                      <a:noFill/>
                    </a:lnR>
                    <a:lnT>
                      <a:noFill/>
                    </a:lnT>
                    <a:lnB>
                      <a:noFill/>
                    </a:lnB>
                    <a:solidFill>
                      <a:srgbClr val="C6EFCE"/>
                    </a:solidFill>
                  </a:tcPr>
                </a:tc>
                <a:tc>
                  <a:txBody>
                    <a:bodyPr/>
                    <a:lstStyle/>
                    <a:p>
                      <a:pPr algn="l" fontAlgn="t"/>
                      <a:r>
                        <a:rPr lang="en-US" sz="2000" b="0" i="0" u="none" strike="noStrike" dirty="0">
                          <a:solidFill>
                            <a:srgbClr val="006100"/>
                          </a:solidFill>
                          <a:latin typeface="Calibri"/>
                        </a:rPr>
                        <a:t>OBI</a:t>
                      </a:r>
                      <a:r>
                        <a:rPr lang="en-US" sz="2000" b="0" i="0" u="none" strike="noStrike" dirty="0" smtClean="0">
                          <a:solidFill>
                            <a:srgbClr val="006100"/>
                          </a:solidFill>
                          <a:latin typeface="Calibri"/>
                        </a:rPr>
                        <a:t>:  Assay</a:t>
                      </a:r>
                      <a:endParaRPr lang="en-US" sz="2000" b="0" i="0" u="none" strike="noStrike" dirty="0">
                        <a:solidFill>
                          <a:srgbClr val="006100"/>
                        </a:solidFill>
                        <a:latin typeface="Calibri"/>
                      </a:endParaRPr>
                    </a:p>
                  </a:txBody>
                  <a:tcPr marL="7930" marR="7930" marT="7931" marB="0">
                    <a:lnL>
                      <a:noFill/>
                    </a:lnL>
                    <a:lnR>
                      <a:noFill/>
                    </a:lnR>
                    <a:lnT>
                      <a:noFill/>
                    </a:lnT>
                    <a:lnB>
                      <a:noFill/>
                    </a:lnB>
                    <a:solidFill>
                      <a:srgbClr val="C6EFCE"/>
                    </a:solidFill>
                  </a:tcPr>
                </a:tc>
              </a:tr>
              <a:tr h="282259">
                <a:tc>
                  <a:txBody>
                    <a:bodyPr/>
                    <a:lstStyle/>
                    <a:p>
                      <a:pPr algn="l" fontAlgn="t"/>
                      <a:r>
                        <a:rPr lang="en-US" sz="2000" b="0" i="0" u="none" strike="noStrike">
                          <a:solidFill>
                            <a:srgbClr val="006100"/>
                          </a:solidFill>
                          <a:latin typeface="Calibri"/>
                        </a:rPr>
                        <a:t>panoramic X-ray</a:t>
                      </a:r>
                    </a:p>
                  </a:txBody>
                  <a:tcPr marL="7930" marR="7930" marT="7931" marB="0">
                    <a:lnL>
                      <a:noFill/>
                    </a:lnL>
                    <a:lnR>
                      <a:noFill/>
                    </a:lnR>
                    <a:lnT>
                      <a:noFill/>
                    </a:lnT>
                    <a:lnB>
                      <a:noFill/>
                    </a:lnB>
                    <a:solidFill>
                      <a:srgbClr val="C6EFCE"/>
                    </a:solidFill>
                  </a:tcPr>
                </a:tc>
                <a:tc>
                  <a:txBody>
                    <a:bodyPr/>
                    <a:lstStyle/>
                    <a:p>
                      <a:pPr algn="l" fontAlgn="t"/>
                      <a:r>
                        <a:rPr lang="en-US" sz="2000" b="0" i="0" u="none" strike="noStrike" dirty="0">
                          <a:solidFill>
                            <a:srgbClr val="006100"/>
                          </a:solidFill>
                          <a:latin typeface="Calibri"/>
                        </a:rPr>
                        <a:t>IAO</a:t>
                      </a:r>
                      <a:r>
                        <a:rPr lang="en-US" sz="2000" b="0" i="0" u="none" strike="noStrike" dirty="0" smtClean="0">
                          <a:solidFill>
                            <a:srgbClr val="006100"/>
                          </a:solidFill>
                          <a:latin typeface="Calibri"/>
                        </a:rPr>
                        <a:t>:  Image</a:t>
                      </a:r>
                      <a:endParaRPr lang="en-US" sz="2000" b="0" i="0" u="none" strike="noStrike" dirty="0">
                        <a:solidFill>
                          <a:srgbClr val="006100"/>
                        </a:solidFill>
                        <a:latin typeface="Calibri"/>
                      </a:endParaRPr>
                    </a:p>
                  </a:txBody>
                  <a:tcPr marL="7930" marR="7930" marT="7931" marB="0">
                    <a:lnL>
                      <a:noFill/>
                    </a:lnL>
                    <a:lnR>
                      <a:noFill/>
                    </a:lnR>
                    <a:lnT>
                      <a:noFill/>
                    </a:lnT>
                    <a:lnB>
                      <a:noFill/>
                    </a:lnB>
                    <a:solidFill>
                      <a:srgbClr val="C6EFCE"/>
                    </a:solidFill>
                  </a:tcPr>
                </a:tc>
              </a:tr>
              <a:tr h="282259">
                <a:tc>
                  <a:txBody>
                    <a:bodyPr/>
                    <a:lstStyle/>
                    <a:p>
                      <a:pPr algn="l" fontAlgn="t"/>
                      <a:r>
                        <a:rPr lang="en-US" sz="2000" b="0" i="0" u="none" strike="noStrike">
                          <a:solidFill>
                            <a:srgbClr val="006100"/>
                          </a:solidFill>
                          <a:latin typeface="Calibri"/>
                        </a:rPr>
                        <a:t>mouth</a:t>
                      </a:r>
                    </a:p>
                  </a:txBody>
                  <a:tcPr marL="7930" marR="7930" marT="7931" marB="0">
                    <a:lnL>
                      <a:noFill/>
                    </a:lnL>
                    <a:lnR>
                      <a:noFill/>
                    </a:lnR>
                    <a:lnT>
                      <a:noFill/>
                    </a:lnT>
                    <a:lnB>
                      <a:noFill/>
                    </a:lnB>
                    <a:solidFill>
                      <a:srgbClr val="C6EFCE"/>
                    </a:solidFill>
                  </a:tcPr>
                </a:tc>
                <a:tc>
                  <a:txBody>
                    <a:bodyPr/>
                    <a:lstStyle/>
                    <a:p>
                      <a:pPr algn="l" fontAlgn="t"/>
                      <a:r>
                        <a:rPr lang="en-US" sz="2000" b="0" i="0" u="none" strike="noStrike" dirty="0">
                          <a:solidFill>
                            <a:srgbClr val="006100"/>
                          </a:solidFill>
                          <a:latin typeface="Calibri"/>
                        </a:rPr>
                        <a:t>FMA</a:t>
                      </a:r>
                      <a:r>
                        <a:rPr lang="en-US" sz="2000" b="0" i="0" u="none" strike="noStrike" dirty="0" smtClean="0">
                          <a:solidFill>
                            <a:srgbClr val="006100"/>
                          </a:solidFill>
                          <a:latin typeface="Calibri"/>
                        </a:rPr>
                        <a:t>: Mouth</a:t>
                      </a:r>
                      <a:endParaRPr lang="en-US" sz="2000" b="0" i="0" u="none" strike="noStrike" dirty="0">
                        <a:solidFill>
                          <a:srgbClr val="006100"/>
                        </a:solidFill>
                        <a:latin typeface="Calibri"/>
                      </a:endParaRPr>
                    </a:p>
                  </a:txBody>
                  <a:tcPr marL="7930" marR="7930" marT="7931" marB="0">
                    <a:lnL>
                      <a:noFill/>
                    </a:lnL>
                    <a:lnR>
                      <a:noFill/>
                    </a:lnR>
                    <a:lnT>
                      <a:noFill/>
                    </a:lnT>
                    <a:lnB>
                      <a:noFill/>
                    </a:lnB>
                    <a:solidFill>
                      <a:srgbClr val="C6EFCE"/>
                    </a:solidFill>
                  </a:tcPr>
                </a:tc>
              </a:tr>
              <a:tr h="282259">
                <a:tc>
                  <a:txBody>
                    <a:bodyPr/>
                    <a:lstStyle/>
                    <a:p>
                      <a:pPr algn="l" fontAlgn="t"/>
                      <a:r>
                        <a:rPr lang="en-US" sz="2000" b="0" i="0" u="none" strike="noStrike">
                          <a:solidFill>
                            <a:srgbClr val="006100"/>
                          </a:solidFill>
                          <a:latin typeface="Calibri"/>
                        </a:rPr>
                        <a:t>interpreting</a:t>
                      </a:r>
                    </a:p>
                  </a:txBody>
                  <a:tcPr marL="7930" marR="7930" marT="7931" marB="0">
                    <a:lnL>
                      <a:noFill/>
                    </a:lnL>
                    <a:lnR>
                      <a:noFill/>
                    </a:lnR>
                    <a:lnT>
                      <a:noFill/>
                    </a:lnT>
                    <a:lnB>
                      <a:noFill/>
                    </a:lnB>
                    <a:solidFill>
                      <a:srgbClr val="C6EFCE"/>
                    </a:solidFill>
                  </a:tcPr>
                </a:tc>
                <a:tc>
                  <a:txBody>
                    <a:bodyPr/>
                    <a:lstStyle/>
                    <a:p>
                      <a:pPr algn="l" fontAlgn="t"/>
                      <a:r>
                        <a:rPr lang="en-US" sz="2000" b="0" i="0" u="none" strike="noStrike" dirty="0">
                          <a:solidFill>
                            <a:srgbClr val="006100"/>
                          </a:solidFill>
                          <a:latin typeface="Calibri"/>
                        </a:rPr>
                        <a:t>MFO</a:t>
                      </a:r>
                      <a:r>
                        <a:rPr lang="en-US" sz="2000" b="0" i="0" u="none" strike="noStrike" dirty="0" smtClean="0">
                          <a:solidFill>
                            <a:srgbClr val="006100"/>
                          </a:solidFill>
                          <a:latin typeface="Calibri"/>
                        </a:rPr>
                        <a:t>: Assessing</a:t>
                      </a:r>
                      <a:endParaRPr lang="en-US" sz="2000" b="0" i="0" u="none" strike="noStrike" dirty="0">
                        <a:solidFill>
                          <a:srgbClr val="006100"/>
                        </a:solidFill>
                        <a:latin typeface="Calibri"/>
                      </a:endParaRPr>
                    </a:p>
                  </a:txBody>
                  <a:tcPr marL="7930" marR="7930" marT="7931" marB="0">
                    <a:lnL>
                      <a:noFill/>
                    </a:lnL>
                    <a:lnR>
                      <a:noFill/>
                    </a:lnR>
                    <a:lnT>
                      <a:noFill/>
                    </a:lnT>
                    <a:lnB>
                      <a:noFill/>
                    </a:lnB>
                    <a:solidFill>
                      <a:srgbClr val="C6EFCE"/>
                    </a:solidFill>
                  </a:tcPr>
                </a:tc>
              </a:tr>
              <a:tr h="282259">
                <a:tc>
                  <a:txBody>
                    <a:bodyPr/>
                    <a:lstStyle/>
                    <a:p>
                      <a:pPr algn="l" fontAlgn="t"/>
                      <a:r>
                        <a:rPr lang="en-US" sz="2000" b="0" i="0" u="none" strike="noStrike" dirty="0">
                          <a:solidFill>
                            <a:srgbClr val="006100"/>
                          </a:solidFill>
                          <a:latin typeface="Calibri"/>
                        </a:rPr>
                        <a:t>seeing</a:t>
                      </a:r>
                    </a:p>
                  </a:txBody>
                  <a:tcPr marL="7930" marR="7930" marT="7931" marB="0">
                    <a:lnL>
                      <a:noFill/>
                    </a:lnL>
                    <a:lnR>
                      <a:noFill/>
                    </a:lnR>
                    <a:lnT>
                      <a:noFill/>
                    </a:lnT>
                    <a:lnB>
                      <a:noFill/>
                    </a:lnB>
                    <a:solidFill>
                      <a:srgbClr val="C6EFCE"/>
                    </a:solidFill>
                  </a:tcPr>
                </a:tc>
                <a:tc>
                  <a:txBody>
                    <a:bodyPr/>
                    <a:lstStyle/>
                    <a:p>
                      <a:pPr algn="l" fontAlgn="t"/>
                      <a:r>
                        <a:rPr lang="en-US" sz="2000" b="0" i="0" u="none" strike="noStrike" dirty="0">
                          <a:solidFill>
                            <a:srgbClr val="006100"/>
                          </a:solidFill>
                          <a:latin typeface="Calibri"/>
                        </a:rPr>
                        <a:t>BFO</a:t>
                      </a:r>
                      <a:r>
                        <a:rPr lang="en-US" sz="2000" b="0" i="0" u="none" strike="noStrike" dirty="0" smtClean="0">
                          <a:solidFill>
                            <a:srgbClr val="006100"/>
                          </a:solidFill>
                          <a:latin typeface="Calibri"/>
                        </a:rPr>
                        <a:t>:  Process</a:t>
                      </a:r>
                      <a:endParaRPr lang="en-US" sz="2000" b="0" i="0" u="none" strike="noStrike" dirty="0">
                        <a:solidFill>
                          <a:srgbClr val="006100"/>
                        </a:solidFill>
                        <a:latin typeface="Calibri"/>
                      </a:endParaRPr>
                    </a:p>
                  </a:txBody>
                  <a:tcPr marL="7930" marR="7930" marT="7931" marB="0">
                    <a:lnL>
                      <a:noFill/>
                    </a:lnL>
                    <a:lnR>
                      <a:noFill/>
                    </a:lnR>
                    <a:lnT>
                      <a:noFill/>
                    </a:lnT>
                    <a:lnB>
                      <a:noFill/>
                    </a:lnB>
                    <a:solidFill>
                      <a:srgbClr val="C6EFCE"/>
                    </a:solidFill>
                  </a:tcPr>
                </a:tc>
              </a:tr>
              <a:tr h="282259">
                <a:tc>
                  <a:txBody>
                    <a:bodyPr/>
                    <a:lstStyle/>
                    <a:p>
                      <a:pPr algn="l" fontAlgn="t"/>
                      <a:r>
                        <a:rPr lang="en-US" sz="2000" b="0" i="0" u="none" strike="noStrike">
                          <a:solidFill>
                            <a:srgbClr val="006100"/>
                          </a:solidFill>
                          <a:latin typeface="Calibri"/>
                        </a:rPr>
                        <a:t>diagnosis</a:t>
                      </a:r>
                    </a:p>
                  </a:txBody>
                  <a:tcPr marL="7930" marR="7930" marT="7931" marB="0">
                    <a:lnL>
                      <a:noFill/>
                    </a:lnL>
                    <a:lnR>
                      <a:noFill/>
                    </a:lnR>
                    <a:lnT>
                      <a:noFill/>
                    </a:lnT>
                    <a:lnB>
                      <a:noFill/>
                    </a:lnB>
                    <a:solidFill>
                      <a:srgbClr val="C6EFCE"/>
                    </a:solidFill>
                  </a:tcPr>
                </a:tc>
                <a:tc>
                  <a:txBody>
                    <a:bodyPr/>
                    <a:lstStyle/>
                    <a:p>
                      <a:pPr algn="l" fontAlgn="t"/>
                      <a:r>
                        <a:rPr lang="en-US" sz="2000" b="0" i="0" u="none" strike="noStrike" dirty="0">
                          <a:solidFill>
                            <a:srgbClr val="006100"/>
                          </a:solidFill>
                          <a:latin typeface="Calibri"/>
                        </a:rPr>
                        <a:t>IAO</a:t>
                      </a:r>
                      <a:r>
                        <a:rPr lang="en-US" sz="2000" b="0" i="0" u="none" strike="noStrike" dirty="0" smtClean="0">
                          <a:solidFill>
                            <a:srgbClr val="006100"/>
                          </a:solidFill>
                          <a:latin typeface="Calibri"/>
                        </a:rPr>
                        <a:t>:   Information </a:t>
                      </a:r>
                      <a:r>
                        <a:rPr lang="en-US" sz="2000" b="0" i="0" u="none" strike="noStrike" dirty="0">
                          <a:solidFill>
                            <a:srgbClr val="006100"/>
                          </a:solidFill>
                          <a:latin typeface="Calibri"/>
                        </a:rPr>
                        <a:t>Content Entity</a:t>
                      </a:r>
                    </a:p>
                  </a:txBody>
                  <a:tcPr marL="7930" marR="7930" marT="7931" marB="0">
                    <a:lnL>
                      <a:noFill/>
                    </a:lnL>
                    <a:lnR>
                      <a:noFill/>
                    </a:lnR>
                    <a:lnT>
                      <a:noFill/>
                    </a:lnT>
                    <a:lnB>
                      <a:noFill/>
                    </a:lnB>
                    <a:solidFill>
                      <a:srgbClr val="C6EFCE"/>
                    </a:solidFill>
                  </a:tcPr>
                </a:tc>
              </a:tr>
              <a:tr h="310831">
                <a:tc>
                  <a:txBody>
                    <a:bodyPr/>
                    <a:lstStyle/>
                    <a:p>
                      <a:pPr algn="l" fontAlgn="t"/>
                      <a:r>
                        <a:rPr lang="en-US" sz="2000" b="0" i="0" u="none" strike="noStrike">
                          <a:solidFill>
                            <a:srgbClr val="006100"/>
                          </a:solidFill>
                          <a:latin typeface="Calibri"/>
                        </a:rPr>
                        <a:t>condylar head of right TMJ</a:t>
                      </a:r>
                    </a:p>
                  </a:txBody>
                  <a:tcPr marL="7930" marR="7930" marT="7931" marB="0">
                    <a:lnL>
                      <a:noFill/>
                    </a:lnL>
                    <a:lnR>
                      <a:noFill/>
                    </a:lnR>
                    <a:lnT>
                      <a:noFill/>
                    </a:lnT>
                    <a:lnB>
                      <a:noFill/>
                    </a:lnB>
                    <a:solidFill>
                      <a:srgbClr val="C6EFCE"/>
                    </a:solidFill>
                  </a:tcPr>
                </a:tc>
                <a:tc>
                  <a:txBody>
                    <a:bodyPr/>
                    <a:lstStyle/>
                    <a:p>
                      <a:pPr algn="l" fontAlgn="t"/>
                      <a:r>
                        <a:rPr lang="en-US" sz="2000" b="0" i="0" u="none" strike="noStrike" dirty="0">
                          <a:solidFill>
                            <a:srgbClr val="006100"/>
                          </a:solidFill>
                          <a:latin typeface="Calibri"/>
                        </a:rPr>
                        <a:t>FMA</a:t>
                      </a:r>
                      <a:r>
                        <a:rPr lang="en-US" sz="2000" b="0" i="0" u="none" strike="noStrike" dirty="0" smtClean="0">
                          <a:solidFill>
                            <a:srgbClr val="006100"/>
                          </a:solidFill>
                          <a:latin typeface="Calibri"/>
                        </a:rPr>
                        <a:t>: Right </a:t>
                      </a:r>
                      <a:r>
                        <a:rPr lang="en-US" sz="2000" b="0" i="0" u="none" strike="noStrike" dirty="0" err="1">
                          <a:solidFill>
                            <a:srgbClr val="006100"/>
                          </a:solidFill>
                          <a:latin typeface="Calibri"/>
                        </a:rPr>
                        <a:t>condylar</a:t>
                      </a:r>
                      <a:r>
                        <a:rPr lang="en-US" sz="2000" b="0" i="0" u="none" strike="noStrike" dirty="0">
                          <a:solidFill>
                            <a:srgbClr val="006100"/>
                          </a:solidFill>
                          <a:latin typeface="Calibri"/>
                        </a:rPr>
                        <a:t> process of mandible</a:t>
                      </a:r>
                    </a:p>
                  </a:txBody>
                  <a:tcPr marL="7930" marR="7930" marT="7931" marB="0">
                    <a:lnL>
                      <a:noFill/>
                    </a:lnL>
                    <a:lnR>
                      <a:noFill/>
                    </a:lnR>
                    <a:lnT>
                      <a:noFill/>
                    </a:lnT>
                    <a:lnB>
                      <a:noFill/>
                    </a:lnB>
                    <a:solidFill>
                      <a:srgbClr val="C6EFCE"/>
                    </a:solidFill>
                  </a:tcPr>
                </a:tc>
              </a:tr>
              <a:tr h="287121">
                <a:tc>
                  <a:txBody>
                    <a:bodyPr/>
                    <a:lstStyle/>
                    <a:p>
                      <a:pPr algn="l" fontAlgn="t"/>
                      <a:r>
                        <a:rPr lang="en-US" sz="2000" b="0" i="0" u="none" strike="noStrike">
                          <a:solidFill>
                            <a:srgbClr val="006100"/>
                          </a:solidFill>
                          <a:latin typeface="Calibri"/>
                        </a:rPr>
                        <a:t>right TMJ</a:t>
                      </a:r>
                    </a:p>
                  </a:txBody>
                  <a:tcPr marL="7930" marR="7930" marT="7931" marB="0">
                    <a:lnL>
                      <a:noFill/>
                    </a:lnL>
                    <a:lnR>
                      <a:noFill/>
                    </a:lnR>
                    <a:lnT>
                      <a:noFill/>
                    </a:lnT>
                    <a:lnB>
                      <a:noFill/>
                    </a:lnB>
                    <a:solidFill>
                      <a:srgbClr val="C6EFCE"/>
                    </a:solidFill>
                  </a:tcPr>
                </a:tc>
                <a:tc>
                  <a:txBody>
                    <a:bodyPr/>
                    <a:lstStyle/>
                    <a:p>
                      <a:pPr algn="l" fontAlgn="t"/>
                      <a:r>
                        <a:rPr lang="en-US" sz="2000" b="0" i="0" u="none" strike="noStrike" dirty="0">
                          <a:solidFill>
                            <a:srgbClr val="006100"/>
                          </a:solidFill>
                          <a:latin typeface="Calibri"/>
                        </a:rPr>
                        <a:t>FMA</a:t>
                      </a:r>
                      <a:r>
                        <a:rPr lang="en-US" sz="2000" b="0" i="0" u="none" strike="noStrike" dirty="0" smtClean="0">
                          <a:solidFill>
                            <a:srgbClr val="006100"/>
                          </a:solidFill>
                          <a:latin typeface="Calibri"/>
                        </a:rPr>
                        <a:t>: Right </a:t>
                      </a:r>
                      <a:r>
                        <a:rPr lang="en-US" sz="2000" b="0" i="0" u="none" strike="noStrike" dirty="0" err="1">
                          <a:solidFill>
                            <a:srgbClr val="006100"/>
                          </a:solidFill>
                          <a:latin typeface="Calibri"/>
                        </a:rPr>
                        <a:t>temporomandibular</a:t>
                      </a:r>
                      <a:r>
                        <a:rPr lang="en-US" sz="2000" b="0" i="0" u="none" strike="noStrike" dirty="0">
                          <a:solidFill>
                            <a:srgbClr val="006100"/>
                          </a:solidFill>
                          <a:latin typeface="Calibri"/>
                        </a:rPr>
                        <a:t> joint</a:t>
                      </a:r>
                    </a:p>
                  </a:txBody>
                  <a:tcPr marL="7930" marR="7930" marT="7931" marB="0">
                    <a:lnL>
                      <a:noFill/>
                    </a:lnL>
                    <a:lnR>
                      <a:noFill/>
                    </a:lnR>
                    <a:lnT>
                      <a:noFill/>
                    </a:lnT>
                    <a:lnB>
                      <a:noFill/>
                    </a:lnB>
                    <a:solidFill>
                      <a:srgbClr val="C6EFCE"/>
                    </a:solidFill>
                  </a:tcPr>
                </a:tc>
              </a:tr>
              <a:tr h="282259">
                <a:tc>
                  <a:txBody>
                    <a:bodyPr/>
                    <a:lstStyle/>
                    <a:p>
                      <a:pPr algn="l" fontAlgn="t"/>
                      <a:r>
                        <a:rPr lang="en-US" sz="2000" b="0" i="0" u="none" strike="noStrike">
                          <a:solidFill>
                            <a:srgbClr val="9C0006"/>
                          </a:solidFill>
                          <a:latin typeface="Calibri"/>
                        </a:rPr>
                        <a:t>assigner role</a:t>
                      </a:r>
                    </a:p>
                  </a:txBody>
                  <a:tcPr marL="7930" marR="7930" marT="7931" marB="0">
                    <a:lnL>
                      <a:noFill/>
                    </a:lnL>
                    <a:lnR>
                      <a:noFill/>
                    </a:lnR>
                    <a:lnT>
                      <a:noFill/>
                    </a:lnT>
                    <a:lnB>
                      <a:noFill/>
                    </a:lnB>
                    <a:solidFill>
                      <a:srgbClr val="FFC7CE"/>
                    </a:solidFill>
                  </a:tcPr>
                </a:tc>
                <a:tc>
                  <a:txBody>
                    <a:bodyPr/>
                    <a:lstStyle/>
                    <a:p>
                      <a:pPr algn="l" fontAlgn="t"/>
                      <a:r>
                        <a:rPr lang="en-US" sz="2000" b="0" i="0" u="none" strike="noStrike" dirty="0">
                          <a:solidFill>
                            <a:srgbClr val="9C0006"/>
                          </a:solidFill>
                          <a:latin typeface="Calibri"/>
                        </a:rPr>
                        <a:t>BFO</a:t>
                      </a:r>
                      <a:r>
                        <a:rPr lang="en-US" sz="2000" b="0" i="0" u="none" strike="noStrike" dirty="0" smtClean="0">
                          <a:solidFill>
                            <a:srgbClr val="9C0006"/>
                          </a:solidFill>
                          <a:latin typeface="Calibri"/>
                        </a:rPr>
                        <a:t>:  Role</a:t>
                      </a:r>
                      <a:endParaRPr lang="en-US" sz="2000" b="0" i="0" u="none" strike="noStrike" dirty="0">
                        <a:solidFill>
                          <a:srgbClr val="9C0006"/>
                        </a:solidFill>
                        <a:latin typeface="Calibri"/>
                      </a:endParaRPr>
                    </a:p>
                  </a:txBody>
                  <a:tcPr marL="7930" marR="7930" marT="7931" marB="0">
                    <a:lnL>
                      <a:noFill/>
                    </a:lnL>
                    <a:lnR>
                      <a:noFill/>
                    </a:lnR>
                    <a:lnT>
                      <a:noFill/>
                    </a:lnT>
                    <a:lnB>
                      <a:noFill/>
                    </a:lnB>
                    <a:solidFill>
                      <a:srgbClr val="FFC7CE"/>
                    </a:solidFill>
                  </a:tcPr>
                </a:tc>
              </a:tr>
              <a:tr h="293259">
                <a:tc>
                  <a:txBody>
                    <a:bodyPr/>
                    <a:lstStyle/>
                    <a:p>
                      <a:pPr algn="l" fontAlgn="t"/>
                      <a:r>
                        <a:rPr lang="en-US" sz="2000" b="0" i="0" u="none" strike="noStrike" dirty="0">
                          <a:solidFill>
                            <a:srgbClr val="9C0006"/>
                          </a:solidFill>
                          <a:latin typeface="Calibri"/>
                        </a:rPr>
                        <a:t>assigning</a:t>
                      </a:r>
                    </a:p>
                  </a:txBody>
                  <a:tcPr marL="7930" marR="7930" marT="7931" marB="0">
                    <a:lnL>
                      <a:noFill/>
                    </a:lnL>
                    <a:lnR>
                      <a:noFill/>
                    </a:lnR>
                    <a:lnT>
                      <a:noFill/>
                    </a:lnT>
                    <a:lnB>
                      <a:noFill/>
                    </a:lnB>
                    <a:solidFill>
                      <a:srgbClr val="FFC7CE"/>
                    </a:solidFill>
                  </a:tcPr>
                </a:tc>
                <a:tc>
                  <a:txBody>
                    <a:bodyPr/>
                    <a:lstStyle/>
                    <a:p>
                      <a:pPr algn="l" fontAlgn="t"/>
                      <a:r>
                        <a:rPr lang="en-US" sz="2000" b="0" i="0" u="none" strike="noStrike" dirty="0">
                          <a:solidFill>
                            <a:srgbClr val="9C0006"/>
                          </a:solidFill>
                          <a:latin typeface="Calibri"/>
                        </a:rPr>
                        <a:t>BFO</a:t>
                      </a:r>
                      <a:r>
                        <a:rPr lang="en-US" sz="2000" b="0" i="0" u="none" strike="noStrike" dirty="0" smtClean="0">
                          <a:solidFill>
                            <a:srgbClr val="9C0006"/>
                          </a:solidFill>
                          <a:latin typeface="Calibri"/>
                        </a:rPr>
                        <a:t>:  Process</a:t>
                      </a:r>
                      <a:endParaRPr lang="en-US" sz="2000" b="0" i="0" u="none" strike="noStrike" dirty="0">
                        <a:solidFill>
                          <a:srgbClr val="9C0006"/>
                        </a:solidFill>
                        <a:latin typeface="Calibri"/>
                      </a:endParaRPr>
                    </a:p>
                  </a:txBody>
                  <a:tcPr marL="7930" marR="7930" marT="7931" marB="0">
                    <a:lnL>
                      <a:noFill/>
                    </a:lnL>
                    <a:lnR>
                      <a:noFill/>
                    </a:lnR>
                    <a:lnT>
                      <a:noFill/>
                    </a:lnT>
                    <a:lnB>
                      <a:noFill/>
                    </a:lnB>
                    <a:solidFill>
                      <a:srgbClr val="FFC7CE"/>
                    </a:solidFill>
                  </a:tcPr>
                </a:tc>
              </a:tr>
              <a:tr h="282259">
                <a:tc>
                  <a:txBody>
                    <a:bodyPr/>
                    <a:lstStyle/>
                    <a:p>
                      <a:pPr algn="l" fontAlgn="t"/>
                      <a:r>
                        <a:rPr lang="en-US" sz="2000" b="0" i="0" u="none" strike="noStrike" dirty="0" smtClean="0">
                          <a:solidFill>
                            <a:srgbClr val="9C0006"/>
                          </a:solidFill>
                          <a:latin typeface="Calibri"/>
                        </a:rPr>
                        <a:t>study</a:t>
                      </a:r>
                      <a:r>
                        <a:rPr lang="en-US" sz="2000" b="0" i="0" u="none" strike="noStrike" baseline="0" dirty="0" smtClean="0">
                          <a:solidFill>
                            <a:srgbClr val="9C0006"/>
                          </a:solidFill>
                          <a:latin typeface="Calibri"/>
                        </a:rPr>
                        <a:t> subject role</a:t>
                      </a:r>
                      <a:endParaRPr lang="en-US" sz="2000" b="0" i="0" u="none" strike="noStrike" dirty="0">
                        <a:solidFill>
                          <a:srgbClr val="9C0006"/>
                        </a:solidFill>
                        <a:latin typeface="Calibri"/>
                      </a:endParaRPr>
                    </a:p>
                  </a:txBody>
                  <a:tcPr marL="7930" marR="7930" marT="7931" marB="0">
                    <a:lnL>
                      <a:noFill/>
                    </a:lnL>
                    <a:lnR>
                      <a:noFill/>
                    </a:lnR>
                    <a:lnT>
                      <a:noFill/>
                    </a:lnT>
                    <a:lnB>
                      <a:noFill/>
                    </a:lnB>
                    <a:solidFill>
                      <a:srgbClr val="FFC7CE"/>
                    </a:solidFill>
                  </a:tcPr>
                </a:tc>
                <a:tc>
                  <a:txBody>
                    <a:bodyPr/>
                    <a:lstStyle/>
                    <a:p>
                      <a:pPr algn="l" fontAlgn="t"/>
                      <a:r>
                        <a:rPr lang="en-US" sz="2000" b="0" i="0" u="none" strike="noStrike" dirty="0" smtClean="0">
                          <a:solidFill>
                            <a:srgbClr val="9C0006"/>
                          </a:solidFill>
                          <a:latin typeface="Calibri"/>
                        </a:rPr>
                        <a:t>OBI:  Study subject role</a:t>
                      </a:r>
                      <a:endParaRPr lang="en-US" sz="2000" b="0" i="0" u="none" strike="noStrike" dirty="0">
                        <a:solidFill>
                          <a:srgbClr val="9C0006"/>
                        </a:solidFill>
                        <a:latin typeface="Calibri"/>
                      </a:endParaRPr>
                    </a:p>
                  </a:txBody>
                  <a:tcPr marL="7930" marR="7930" marT="7931" marB="0">
                    <a:lnL>
                      <a:noFill/>
                    </a:lnL>
                    <a:lnR>
                      <a:noFill/>
                    </a:lnR>
                    <a:lnT>
                      <a:noFill/>
                    </a:lnT>
                    <a:lnB>
                      <a:noFill/>
                    </a:lnB>
                    <a:solidFill>
                      <a:srgbClr val="FFC7CE"/>
                    </a:solidFill>
                  </a:tcPr>
                </a:tc>
              </a:tr>
            </a:tbl>
          </a:graphicData>
        </a:graphic>
      </p:graphicFrame>
    </p:spTree>
    <p:extLst>
      <p:ext uri="{BB962C8B-B14F-4D97-AF65-F5344CB8AC3E}">
        <p14:creationId xmlns:p14="http://schemas.microsoft.com/office/powerpoint/2010/main" val="32395815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r>
              <a:rPr lang="en-US" altLang="en-US" sz="3000" smtClean="0"/>
              <a:t>Step 5: specify relationships between these entities</a:t>
            </a:r>
          </a:p>
        </p:txBody>
      </p:sp>
      <p:sp>
        <p:nvSpPr>
          <p:cNvPr id="82947" name="Content Placeholder 2"/>
          <p:cNvSpPr>
            <a:spLocks noGrp="1"/>
          </p:cNvSpPr>
          <p:nvPr>
            <p:ph idx="1"/>
          </p:nvPr>
        </p:nvSpPr>
        <p:spPr/>
        <p:txBody>
          <a:bodyPr/>
          <a:lstStyle/>
          <a:p>
            <a:r>
              <a:rPr lang="en-US" altLang="en-US" dirty="0" smtClean="0"/>
              <a:t>For instance: </a:t>
            </a:r>
          </a:p>
          <a:p>
            <a:pPr lvl="1"/>
            <a:r>
              <a:rPr lang="en-US" altLang="en-US" dirty="0" smtClean="0"/>
              <a:t>at least during the taking of the X-ray the study subject role inheres in the patient being investigated:</a:t>
            </a:r>
          </a:p>
          <a:p>
            <a:pPr lvl="2"/>
            <a:r>
              <a:rPr lang="en-US" altLang="en-US" dirty="0" smtClean="0"/>
              <a:t>IUI-23 </a:t>
            </a:r>
            <a:r>
              <a:rPr lang="en-US" altLang="en-US" b="1" i="1" dirty="0" smtClean="0"/>
              <a:t>inheres-in</a:t>
            </a:r>
            <a:r>
              <a:rPr lang="en-US" altLang="en-US" dirty="0" smtClean="0"/>
              <a:t> IUI-1 </a:t>
            </a:r>
            <a:r>
              <a:rPr lang="en-US" altLang="en-US" b="1" i="1" dirty="0" smtClean="0"/>
              <a:t>during</a:t>
            </a:r>
            <a:r>
              <a:rPr lang="en-US" altLang="en-US" dirty="0" smtClean="0"/>
              <a:t> t1</a:t>
            </a:r>
          </a:p>
          <a:p>
            <a:pPr lvl="1"/>
            <a:r>
              <a:rPr lang="en-US" altLang="en-US" dirty="0" smtClean="0"/>
              <a:t>the patient participates at that time in the investigation</a:t>
            </a:r>
          </a:p>
          <a:p>
            <a:pPr lvl="2"/>
            <a:r>
              <a:rPr lang="en-US" altLang="en-US" dirty="0" smtClean="0"/>
              <a:t>IUI-4 </a:t>
            </a:r>
            <a:r>
              <a:rPr lang="en-US" altLang="en-US" b="1" i="1" dirty="0" smtClean="0"/>
              <a:t>has-participant</a:t>
            </a:r>
            <a:r>
              <a:rPr lang="en-US" altLang="en-US" dirty="0" smtClean="0"/>
              <a:t> IUI-1 </a:t>
            </a:r>
            <a:r>
              <a:rPr lang="en-US" altLang="en-US" b="1" i="1" dirty="0" smtClean="0"/>
              <a:t>during</a:t>
            </a:r>
            <a:r>
              <a:rPr lang="en-US" altLang="en-US" dirty="0" smtClean="0"/>
              <a:t> t1</a:t>
            </a:r>
          </a:p>
          <a:p>
            <a:pPr lvl="2"/>
            <a:endParaRPr lang="en-US" altLang="en-US" dirty="0" smtClean="0"/>
          </a:p>
          <a:p>
            <a:r>
              <a:rPr lang="en-US" altLang="en-US" dirty="0" smtClean="0"/>
              <a:t>These relations need to follow the principles of the Relation Ontology.</a:t>
            </a:r>
          </a:p>
        </p:txBody>
      </p:sp>
      <p:sp>
        <p:nvSpPr>
          <p:cNvPr id="82948" name="Rectangle 4"/>
          <p:cNvSpPr>
            <a:spLocks noChangeArrowheads="1"/>
          </p:cNvSpPr>
          <p:nvPr/>
        </p:nvSpPr>
        <p:spPr bwMode="auto">
          <a:xfrm>
            <a:off x="447675" y="6211888"/>
            <a:ext cx="86963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r" eaLnBrk="1" hangingPunct="1"/>
            <a:r>
              <a:rPr lang="en-US" altLang="en-US" sz="1400">
                <a:solidFill>
                  <a:schemeClr val="bg1"/>
                </a:solidFill>
              </a:rPr>
              <a:t>Smith B, Ceusters W, Klagges B, Koehler J, Kumar A, Lomax J, Mungall C, Neuhaus F, Rector A, Rosse C. </a:t>
            </a:r>
            <a:r>
              <a:rPr lang="en-US" altLang="en-US" sz="1400">
                <a:solidFill>
                  <a:schemeClr val="bg1"/>
                </a:solidFill>
                <a:hlinkClick r:id="rId2"/>
              </a:rPr>
              <a:t>Relations in biomedical ontologies</a:t>
            </a:r>
            <a:r>
              <a:rPr lang="en-US" altLang="en-US" sz="1400">
                <a:solidFill>
                  <a:schemeClr val="bg1"/>
                </a:solidFill>
              </a:rPr>
              <a:t>, Genome Biology 2005, 6:R46.</a:t>
            </a:r>
          </a:p>
        </p:txBody>
      </p:sp>
    </p:spTree>
    <p:extLst>
      <p:ext uri="{BB962C8B-B14F-4D97-AF65-F5344CB8AC3E}">
        <p14:creationId xmlns:p14="http://schemas.microsoft.com/office/powerpoint/2010/main" val="14013756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r>
              <a:rPr lang="en-US" altLang="en-US" sz="2400" dirty="0" smtClean="0"/>
              <a:t>Step 6: outline all possible configurations of such entities for the sentence to be true</a:t>
            </a:r>
            <a:endParaRPr lang="en-US" altLang="en-US" sz="1400" dirty="0" smtClean="0"/>
          </a:p>
        </p:txBody>
      </p:sp>
      <p:sp>
        <p:nvSpPr>
          <p:cNvPr id="3" name="Content Placeholder 2"/>
          <p:cNvSpPr>
            <a:spLocks noGrp="1"/>
          </p:cNvSpPr>
          <p:nvPr>
            <p:ph idx="1"/>
          </p:nvPr>
        </p:nvSpPr>
        <p:spPr>
          <a:xfrm>
            <a:off x="228600" y="1981200"/>
            <a:ext cx="8686800" cy="4648200"/>
          </a:xfrm>
        </p:spPr>
        <p:txBody>
          <a:bodyPr>
            <a:normAutofit/>
          </a:bodyPr>
          <a:lstStyle/>
          <a:p>
            <a:pPr>
              <a:defRPr/>
            </a:pPr>
            <a:r>
              <a:rPr lang="en-US" dirty="0" smtClean="0"/>
              <a:t>Such outlines are collections of relational expressions of the sort just described,</a:t>
            </a:r>
          </a:p>
          <a:p>
            <a:pPr>
              <a:defRPr/>
            </a:pPr>
            <a:endParaRPr lang="en-US" dirty="0" smtClean="0"/>
          </a:p>
          <a:p>
            <a:pPr>
              <a:defRPr/>
            </a:pPr>
            <a:r>
              <a:rPr lang="en-US" dirty="0" smtClean="0"/>
              <a:t>Variant configurations for the example:</a:t>
            </a:r>
          </a:p>
          <a:p>
            <a:pPr lvl="1">
              <a:defRPr/>
            </a:pPr>
            <a:r>
              <a:rPr lang="en-US" dirty="0" smtClean="0"/>
              <a:t>perceiver and interpreter are the same or distinct human beings,</a:t>
            </a:r>
          </a:p>
          <a:p>
            <a:pPr lvl="1">
              <a:defRPr/>
            </a:pPr>
            <a:r>
              <a:rPr lang="en-US" dirty="0" smtClean="0"/>
              <a:t>the X-ray machine is unreliable and produced artifacts which the interpreter thought to be signs motivating his diagnosis, while the patient has indeed the disorder specified by the diagnosis (the clinician was lucky)</a:t>
            </a:r>
          </a:p>
          <a:p>
            <a:pPr lvl="1">
              <a:defRPr/>
            </a:pPr>
            <a:r>
              <a:rPr lang="en-US" dirty="0" smtClean="0"/>
              <a:t>…</a:t>
            </a:r>
            <a:endParaRPr lang="en-US" dirty="0"/>
          </a:p>
        </p:txBody>
      </p:sp>
    </p:spTree>
    <p:extLst>
      <p:ext uri="{BB962C8B-B14F-4D97-AF65-F5344CB8AC3E}">
        <p14:creationId xmlns:p14="http://schemas.microsoft.com/office/powerpoint/2010/main" val="27465786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r>
              <a:rPr lang="en-US" altLang="en-US" dirty="0" smtClean="0"/>
              <a:t>Then for each dataset</a:t>
            </a:r>
          </a:p>
        </p:txBody>
      </p:sp>
      <p:sp>
        <p:nvSpPr>
          <p:cNvPr id="84995" name="Content Placeholder 2"/>
          <p:cNvSpPr>
            <a:spLocks noGrp="1"/>
          </p:cNvSpPr>
          <p:nvPr>
            <p:ph idx="1"/>
          </p:nvPr>
        </p:nvSpPr>
        <p:spPr/>
        <p:txBody>
          <a:bodyPr/>
          <a:lstStyle/>
          <a:p>
            <a:r>
              <a:rPr lang="en-US" altLang="en-US" dirty="0" smtClean="0"/>
              <a:t>Build a formal template which describes:</a:t>
            </a:r>
          </a:p>
          <a:p>
            <a:pPr lvl="1"/>
            <a:r>
              <a:rPr lang="en-US" altLang="en-US" dirty="0" smtClean="0"/>
              <a:t>the results of steps 1-6 of the 1</a:t>
            </a:r>
            <a:r>
              <a:rPr lang="en-US" altLang="en-US" baseline="30000" dirty="0" smtClean="0"/>
              <a:t>st</a:t>
            </a:r>
            <a:r>
              <a:rPr lang="en-US" altLang="en-US" dirty="0" smtClean="0"/>
              <a:t> order analysis,</a:t>
            </a:r>
          </a:p>
          <a:p>
            <a:pPr lvl="1"/>
            <a:r>
              <a:rPr lang="en-US" altLang="en-US" dirty="0" smtClean="0"/>
              <a:t>the relationships between:</a:t>
            </a:r>
          </a:p>
          <a:p>
            <a:pPr lvl="2"/>
            <a:r>
              <a:rPr lang="en-US" altLang="en-US" dirty="0" smtClean="0"/>
              <a:t>the 1</a:t>
            </a:r>
            <a:r>
              <a:rPr lang="en-US" altLang="en-US" baseline="30000" dirty="0" smtClean="0"/>
              <a:t>st</a:t>
            </a:r>
            <a:r>
              <a:rPr lang="en-US" altLang="en-US" dirty="0" smtClean="0"/>
              <a:t> order entities and the corresponding data items in the data set,</a:t>
            </a:r>
          </a:p>
          <a:p>
            <a:pPr lvl="2"/>
            <a:r>
              <a:rPr lang="en-US" altLang="en-US" dirty="0" smtClean="0"/>
              <a:t>data items themselves.</a:t>
            </a:r>
          </a:p>
          <a:p>
            <a:pPr lvl="2"/>
            <a:endParaRPr lang="en-US" altLang="en-US" dirty="0" smtClean="0"/>
          </a:p>
          <a:p>
            <a:r>
              <a:rPr lang="en-US" altLang="en-US" dirty="0" smtClean="0"/>
              <a:t>Generate on the basis of the template for each subject (patient) in the dataset an RT-compatible representation of his 1</a:t>
            </a:r>
            <a:r>
              <a:rPr lang="en-US" altLang="en-US" baseline="30000" dirty="0" smtClean="0"/>
              <a:t>st</a:t>
            </a:r>
            <a:r>
              <a:rPr lang="en-US" altLang="en-US" dirty="0" smtClean="0"/>
              <a:t> and 2</a:t>
            </a:r>
            <a:r>
              <a:rPr lang="en-US" altLang="en-US" baseline="30000" dirty="0" smtClean="0"/>
              <a:t>nd</a:t>
            </a:r>
            <a:r>
              <a:rPr lang="en-US" altLang="en-US" dirty="0" smtClean="0"/>
              <a:t> order entities.</a:t>
            </a:r>
          </a:p>
        </p:txBody>
      </p:sp>
    </p:spTree>
    <p:extLst>
      <p:ext uri="{BB962C8B-B14F-4D97-AF65-F5344CB8AC3E}">
        <p14:creationId xmlns:p14="http://schemas.microsoft.com/office/powerpoint/2010/main" val="8674702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4316" y="1447800"/>
            <a:ext cx="8993484" cy="5334000"/>
          </a:xfrm>
          <a:prstGeom prst="rect">
            <a:avLst/>
          </a:prstGeom>
        </p:spPr>
      </p:pic>
      <p:sp>
        <p:nvSpPr>
          <p:cNvPr id="86018" name="Title 1"/>
          <p:cNvSpPr>
            <a:spLocks noGrp="1"/>
          </p:cNvSpPr>
          <p:nvPr>
            <p:ph type="title"/>
          </p:nvPr>
        </p:nvSpPr>
        <p:spPr/>
        <p:txBody>
          <a:bodyPr/>
          <a:lstStyle/>
          <a:p>
            <a:r>
              <a:rPr lang="en-US" altLang="en-US" dirty="0" smtClean="0"/>
              <a:t>The template for one specific dataset</a:t>
            </a:r>
          </a:p>
        </p:txBody>
      </p:sp>
      <p:grpSp>
        <p:nvGrpSpPr>
          <p:cNvPr id="5" name="Group 4"/>
          <p:cNvGrpSpPr/>
          <p:nvPr/>
        </p:nvGrpSpPr>
        <p:grpSpPr>
          <a:xfrm>
            <a:off x="4038600" y="1447800"/>
            <a:ext cx="5029200" cy="4119265"/>
            <a:chOff x="4038600" y="1524000"/>
            <a:chExt cx="5029200" cy="4043065"/>
          </a:xfrm>
        </p:grpSpPr>
        <p:sp>
          <p:nvSpPr>
            <p:cNvPr id="3" name="Rectangle 2"/>
            <p:cNvSpPr/>
            <p:nvPr/>
          </p:nvSpPr>
          <p:spPr bwMode="auto">
            <a:xfrm>
              <a:off x="4038600" y="1524000"/>
              <a:ext cx="5029200" cy="3664731"/>
            </a:xfrm>
            <a:prstGeom prst="rect">
              <a:avLst/>
            </a:prstGeom>
            <a:solidFill>
              <a:srgbClr val="FF0000">
                <a:alpha val="2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 name="TextBox 3"/>
            <p:cNvSpPr txBox="1"/>
            <p:nvPr/>
          </p:nvSpPr>
          <p:spPr>
            <a:xfrm>
              <a:off x="5174585" y="5105400"/>
              <a:ext cx="2757230" cy="461665"/>
            </a:xfrm>
            <a:prstGeom prst="rect">
              <a:avLst/>
            </a:prstGeom>
            <a:solidFill>
              <a:srgbClr val="FF0000"/>
            </a:solidFill>
          </p:spPr>
          <p:txBody>
            <a:bodyPr wrap="none" rtlCol="0">
              <a:spAutoFit/>
            </a:bodyPr>
            <a:lstStyle/>
            <a:p>
              <a:r>
                <a:rPr lang="en-US" dirty="0" smtClean="0">
                  <a:solidFill>
                    <a:schemeClr val="bg1"/>
                  </a:solidFill>
                </a:rPr>
                <a:t>‘RT-compatible part’</a:t>
              </a:r>
              <a:endParaRPr lang="en-US" dirty="0">
                <a:solidFill>
                  <a:schemeClr val="bg1"/>
                </a:solidFill>
              </a:endParaRPr>
            </a:p>
          </p:txBody>
        </p:sp>
      </p:grpSp>
      <p:sp>
        <p:nvSpPr>
          <p:cNvPr id="11" name="TextBox 10"/>
          <p:cNvSpPr txBox="1"/>
          <p:nvPr/>
        </p:nvSpPr>
        <p:spPr>
          <a:xfrm>
            <a:off x="685800" y="5126182"/>
            <a:ext cx="2326278" cy="461665"/>
          </a:xfrm>
          <a:prstGeom prst="rect">
            <a:avLst/>
          </a:prstGeom>
          <a:solidFill>
            <a:srgbClr val="00B050"/>
          </a:solidFill>
        </p:spPr>
        <p:txBody>
          <a:bodyPr wrap="none" rtlCol="0">
            <a:spAutoFit/>
          </a:bodyPr>
          <a:lstStyle/>
          <a:p>
            <a:r>
              <a:rPr lang="en-US" dirty="0" smtClean="0">
                <a:solidFill>
                  <a:schemeClr val="bg1"/>
                </a:solidFill>
              </a:rPr>
              <a:t>‘conditional part’</a:t>
            </a:r>
            <a:endParaRPr lang="en-US" dirty="0">
              <a:solidFill>
                <a:schemeClr val="bg1"/>
              </a:solidFill>
            </a:endParaRPr>
          </a:p>
        </p:txBody>
      </p:sp>
      <p:sp>
        <p:nvSpPr>
          <p:cNvPr id="8" name="Rectangle 7"/>
          <p:cNvSpPr/>
          <p:nvPr/>
        </p:nvSpPr>
        <p:spPr bwMode="auto">
          <a:xfrm>
            <a:off x="74316" y="1447800"/>
            <a:ext cx="3964284" cy="3733800"/>
          </a:xfrm>
          <a:prstGeom prst="rect">
            <a:avLst/>
          </a:prstGeom>
          <a:solidFill>
            <a:srgbClr val="00B05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2784478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lstStyle/>
          <a:p>
            <a:r>
              <a:rPr lang="en-US" altLang="en-US" smtClean="0"/>
              <a:t>RT compatible part of the template</a:t>
            </a:r>
          </a:p>
        </p:txBody>
      </p:sp>
      <p:graphicFrame>
        <p:nvGraphicFramePr>
          <p:cNvPr id="2" name="Table 1"/>
          <p:cNvGraphicFramePr>
            <a:graphicFrameLocks noGrp="1"/>
          </p:cNvGraphicFramePr>
          <p:nvPr>
            <p:extLst>
              <p:ext uri="{D42A27DB-BD31-4B8C-83A1-F6EECF244321}">
                <p14:modId xmlns:p14="http://schemas.microsoft.com/office/powerpoint/2010/main" val="441877315"/>
              </p:ext>
            </p:extLst>
          </p:nvPr>
        </p:nvGraphicFramePr>
        <p:xfrm>
          <a:off x="76200" y="1524003"/>
          <a:ext cx="8915400" cy="2433110"/>
        </p:xfrm>
        <a:graphic>
          <a:graphicData uri="http://schemas.openxmlformats.org/drawingml/2006/table">
            <a:tbl>
              <a:tblPr>
                <a:tableStyleId>{5C22544A-7EE6-4342-B048-85BDC9FD1C3A}</a:tableStyleId>
              </a:tblPr>
              <a:tblGrid>
                <a:gridCol w="1524000"/>
                <a:gridCol w="1524000"/>
                <a:gridCol w="1793986"/>
                <a:gridCol w="1229710"/>
                <a:gridCol w="1229710"/>
                <a:gridCol w="752034"/>
                <a:gridCol w="861960"/>
              </a:tblGrid>
              <a:tr h="413932">
                <a:tc>
                  <a:txBody>
                    <a:bodyPr/>
                    <a:lstStyle/>
                    <a:p>
                      <a:pPr marL="0" marR="0" indent="-101600">
                        <a:lnSpc>
                          <a:spcPct val="100000"/>
                        </a:lnSpc>
                        <a:spcBef>
                          <a:spcPts val="400"/>
                        </a:spcBef>
                        <a:spcAft>
                          <a:spcPts val="700"/>
                        </a:spcAft>
                      </a:pPr>
                      <a:r>
                        <a:rPr lang="en-US" sz="2000" b="1" dirty="0">
                          <a:solidFill>
                            <a:schemeClr val="bg1"/>
                          </a:solidFill>
                          <a:effectLst/>
                        </a:rPr>
                        <a:t>IUI(L)</a:t>
                      </a:r>
                      <a:endParaRPr lang="en-US" sz="2000" b="1"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00"/>
                        </a:spcBef>
                        <a:spcAft>
                          <a:spcPts val="700"/>
                        </a:spcAft>
                      </a:pPr>
                      <a:r>
                        <a:rPr lang="en-US" sz="2000" b="1">
                          <a:solidFill>
                            <a:schemeClr val="bg1"/>
                          </a:solidFill>
                          <a:effectLst/>
                        </a:rPr>
                        <a:t>IUI(P)</a:t>
                      </a:r>
                      <a:endParaRPr lang="en-US" sz="2000" b="1">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00"/>
                        </a:spcBef>
                        <a:spcAft>
                          <a:spcPts val="700"/>
                        </a:spcAft>
                      </a:pPr>
                      <a:r>
                        <a:rPr lang="en-US" sz="2000" b="1">
                          <a:solidFill>
                            <a:schemeClr val="bg1"/>
                          </a:solidFill>
                          <a:effectLst/>
                        </a:rPr>
                        <a:t>P-Type</a:t>
                      </a:r>
                      <a:endParaRPr lang="en-US" sz="2000" b="1">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400"/>
                        </a:spcBef>
                        <a:spcAft>
                          <a:spcPts val="700"/>
                        </a:spcAft>
                      </a:pPr>
                      <a:r>
                        <a:rPr lang="en-US" sz="2000" b="1">
                          <a:solidFill>
                            <a:schemeClr val="bg1"/>
                          </a:solidFill>
                          <a:effectLst/>
                        </a:rPr>
                        <a:t>P-Rel</a:t>
                      </a:r>
                      <a:endParaRPr lang="en-US" sz="2000" b="1">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00"/>
                        </a:spcBef>
                        <a:spcAft>
                          <a:spcPts val="700"/>
                        </a:spcAft>
                      </a:pPr>
                      <a:r>
                        <a:rPr lang="en-US" sz="2000" b="1">
                          <a:solidFill>
                            <a:schemeClr val="bg1"/>
                          </a:solidFill>
                          <a:effectLst/>
                        </a:rPr>
                        <a:t>P-Targ</a:t>
                      </a:r>
                      <a:endParaRPr lang="en-US" sz="2000" b="1">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400"/>
                        </a:spcBef>
                        <a:spcAft>
                          <a:spcPts val="700"/>
                        </a:spcAft>
                      </a:pPr>
                      <a:r>
                        <a:rPr lang="en-US" sz="2000" b="1">
                          <a:solidFill>
                            <a:schemeClr val="bg1"/>
                          </a:solidFill>
                          <a:effectLst/>
                        </a:rPr>
                        <a:t>Trel</a:t>
                      </a:r>
                      <a:endParaRPr lang="en-US" sz="2000" b="1">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00"/>
                        </a:spcBef>
                        <a:spcAft>
                          <a:spcPts val="700"/>
                        </a:spcAft>
                      </a:pPr>
                      <a:r>
                        <a:rPr lang="en-US" sz="2000" b="1" dirty="0">
                          <a:solidFill>
                            <a:schemeClr val="bg1"/>
                          </a:solidFill>
                          <a:effectLst/>
                        </a:rPr>
                        <a:t>Time</a:t>
                      </a:r>
                      <a:endParaRPr lang="en-US" sz="2000" b="1"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101600">
                        <a:lnSpc>
                          <a:spcPct val="100000"/>
                        </a:lnSpc>
                        <a:spcBef>
                          <a:spcPts val="450"/>
                        </a:spcBef>
                        <a:spcAft>
                          <a:spcPts val="0"/>
                        </a:spcAft>
                      </a:pPr>
                      <a:r>
                        <a:rPr lang="en-US" sz="1800" dirty="0">
                          <a:solidFill>
                            <a:schemeClr val="bg1"/>
                          </a:solidFill>
                          <a:effectLst/>
                        </a:rPr>
                        <a:t> </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50"/>
                        </a:spcBef>
                        <a:spcAft>
                          <a:spcPts val="0"/>
                        </a:spcAft>
                      </a:pPr>
                      <a:r>
                        <a:rPr lang="en-US" sz="1800" dirty="0">
                          <a:solidFill>
                            <a:schemeClr val="bg1"/>
                          </a:solidFill>
                          <a:effectLst/>
                        </a:rPr>
                        <a:t>#</a:t>
                      </a:r>
                      <a:r>
                        <a:rPr lang="en-US" sz="1800" dirty="0" err="1">
                          <a:solidFill>
                            <a:schemeClr val="bg1"/>
                          </a:solidFill>
                          <a:effectLst/>
                        </a:rPr>
                        <a:t>psrec</a:t>
                      </a:r>
                      <a:r>
                        <a:rPr lang="en-US" sz="1800" dirty="0">
                          <a:solidFill>
                            <a:schemeClr val="bg1"/>
                          </a:solidFill>
                          <a:effectLst/>
                        </a:rPr>
                        <a:t>-</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50"/>
                        </a:spcBef>
                        <a:spcAft>
                          <a:spcPts val="0"/>
                        </a:spcAft>
                      </a:pPr>
                      <a:r>
                        <a:rPr lang="en-US" sz="1800" cap="small">
                          <a:solidFill>
                            <a:schemeClr val="bg1"/>
                          </a:solidFill>
                          <a:effectLst/>
                        </a:rPr>
                        <a:t>dataset-record</a:t>
                      </a:r>
                      <a:endParaRPr lang="en-US" sz="1800">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450"/>
                        </a:spcBef>
                        <a:spcAft>
                          <a:spcPts val="0"/>
                        </a:spcAft>
                      </a:pPr>
                      <a:r>
                        <a:rPr lang="en-US" sz="1800">
                          <a:solidFill>
                            <a:schemeClr val="bg1"/>
                          </a:solidFill>
                          <a:effectLst/>
                        </a:rPr>
                        <a:t> </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50"/>
                        </a:spcBef>
                        <a:spcAft>
                          <a:spcPts val="0"/>
                        </a:spcAft>
                      </a:pPr>
                      <a:r>
                        <a:rPr lang="en-US" sz="1800">
                          <a:solidFill>
                            <a:schemeClr val="bg1"/>
                          </a:solidFill>
                          <a:effectLst/>
                        </a:rPr>
                        <a:t> </a:t>
                      </a:r>
                      <a:endParaRPr lang="en-US" sz="1800">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450"/>
                        </a:spcBef>
                        <a:spcAft>
                          <a:spcPts val="0"/>
                        </a:spcAft>
                      </a:pPr>
                      <a:r>
                        <a:rPr lang="en-US" sz="1800">
                          <a:solidFill>
                            <a:schemeClr val="bg1"/>
                          </a:solidFill>
                          <a:effectLst/>
                        </a:rPr>
                        <a:t>at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50"/>
                        </a:spcBef>
                        <a:spcAft>
                          <a:spcPts val="0"/>
                        </a:spcAft>
                      </a:pPr>
                      <a:r>
                        <a:rPr lang="en-US" sz="1800">
                          <a:solidFill>
                            <a:schemeClr val="bg1"/>
                          </a:solidFill>
                          <a:effectLst/>
                        </a:rPr>
                        <a:t>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err="1" smtClean="0">
                          <a:solidFill>
                            <a:schemeClr val="bg1"/>
                          </a:solidFill>
                          <a:effectLst/>
                        </a:rPr>
                        <a:t>pidL</a:t>
                      </a:r>
                      <a:r>
                        <a:rPr lang="en-US" sz="1800" dirty="0" smtClean="0">
                          <a:solidFill>
                            <a:schemeClr val="bg1"/>
                          </a:solidFill>
                          <a:effectLst/>
                        </a:rPr>
                        <a:t>-</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err="1">
                          <a:solidFill>
                            <a:schemeClr val="bg1"/>
                          </a:solidFill>
                          <a:effectLst/>
                        </a:rPr>
                        <a:t>pid</a:t>
                      </a:r>
                      <a:r>
                        <a:rPr lang="en-US" sz="1800" dirty="0">
                          <a:solidFill>
                            <a:schemeClr val="bg1"/>
                          </a:solidFill>
                          <a:effectLst/>
                        </a:rPr>
                        <a:t>-</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dirty="0" err="1">
                          <a:solidFill>
                            <a:schemeClr val="bg1"/>
                          </a:solidFill>
                          <a:effectLst/>
                        </a:rPr>
                        <a:t>denotator</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a:solidFill>
                            <a:schemeClr val="bg1"/>
                          </a:solidFill>
                          <a:effectLst/>
                        </a:rPr>
                        <a:t>denotes</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bg1"/>
                          </a:solidFill>
                          <a:effectLst/>
                        </a:rPr>
                        <a:t>#pat-</a:t>
                      </a:r>
                      <a:endParaRPr lang="en-US" sz="1800">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0"/>
                        </a:spcBef>
                        <a:spcAft>
                          <a:spcPts val="0"/>
                        </a:spcAft>
                      </a:pPr>
                      <a:r>
                        <a:rPr lang="en-US" sz="1800">
                          <a:solidFill>
                            <a:schemeClr val="bg1"/>
                          </a:solidFill>
                          <a:effectLst/>
                        </a:rPr>
                        <a:t>at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bg1"/>
                          </a:solidFill>
                          <a:effectLst/>
                        </a:rPr>
                        <a:t>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err="1" smtClean="0">
                          <a:solidFill>
                            <a:schemeClr val="bg1"/>
                          </a:solidFill>
                          <a:effectLst/>
                        </a:rPr>
                        <a:t>patL</a:t>
                      </a:r>
                      <a:r>
                        <a:rPr lang="en-US" sz="1800" dirty="0" smtClean="0">
                          <a:solidFill>
                            <a:schemeClr val="bg1"/>
                          </a:solidFill>
                          <a:effectLst/>
                        </a:rPr>
                        <a:t>-</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bg1"/>
                          </a:solidFill>
                          <a:effectLst/>
                        </a:rPr>
                        <a:t>#pat-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a:solidFill>
                            <a:schemeClr val="bg1"/>
                          </a:solidFill>
                          <a:effectLst/>
                        </a:rPr>
                        <a:t>patient</a:t>
                      </a:r>
                      <a:endParaRPr lang="en-US" sz="1800">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dirty="0">
                          <a:solidFill>
                            <a:schemeClr val="bg1"/>
                          </a:solidFill>
                          <a:effectLst/>
                        </a:rPr>
                        <a:t> </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bg1"/>
                          </a:solidFill>
                          <a:effectLst/>
                        </a:rPr>
                        <a:t> </a:t>
                      </a:r>
                      <a:endParaRPr lang="en-US" sz="1800">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0"/>
                        </a:spcBef>
                        <a:spcAft>
                          <a:spcPts val="0"/>
                        </a:spcAft>
                      </a:pPr>
                      <a:r>
                        <a:rPr lang="en-US" sz="1800">
                          <a:solidFill>
                            <a:schemeClr val="bg1"/>
                          </a:solidFill>
                          <a:effectLst/>
                        </a:rPr>
                        <a:t>at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bg1"/>
                          </a:solidFill>
                          <a:effectLst/>
                        </a:rPr>
                        <a:t>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err="1" smtClean="0">
                          <a:solidFill>
                            <a:schemeClr val="bg1"/>
                          </a:solidFill>
                          <a:effectLst/>
                        </a:rPr>
                        <a:t>patgL</a:t>
                      </a:r>
                      <a:r>
                        <a:rPr lang="en-US" sz="1800" dirty="0" smtClean="0">
                          <a:solidFill>
                            <a:schemeClr val="bg1"/>
                          </a:solidFill>
                          <a:effectLst/>
                        </a:rPr>
                        <a:t>-</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err="1">
                          <a:solidFill>
                            <a:schemeClr val="bg1"/>
                          </a:solidFill>
                          <a:effectLst/>
                        </a:rPr>
                        <a:t>patg</a:t>
                      </a:r>
                      <a:r>
                        <a:rPr lang="en-US" sz="1800" dirty="0">
                          <a:solidFill>
                            <a:schemeClr val="bg1"/>
                          </a:solidFill>
                          <a:effectLst/>
                        </a:rPr>
                        <a:t>-</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a:solidFill>
                            <a:schemeClr val="bg1"/>
                          </a:solidFill>
                          <a:effectLst/>
                        </a:rPr>
                        <a:t>gender</a:t>
                      </a:r>
                      <a:endParaRPr lang="en-US" sz="1800">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dirty="0">
                          <a:solidFill>
                            <a:schemeClr val="bg1"/>
                          </a:solidFill>
                          <a:effectLst/>
                        </a:rPr>
                        <a:t>inheres-in</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#pat-</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0"/>
                        </a:spcBef>
                        <a:spcAft>
                          <a:spcPts val="0"/>
                        </a:spcAft>
                      </a:pPr>
                      <a:r>
                        <a:rPr lang="en-US" sz="1800">
                          <a:solidFill>
                            <a:schemeClr val="bg1"/>
                          </a:solidFill>
                          <a:effectLst/>
                        </a:rPr>
                        <a:t>at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bg1"/>
                          </a:solidFill>
                          <a:effectLst/>
                        </a:rPr>
                        <a:t>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101600">
                        <a:lnSpc>
                          <a:spcPct val="100000"/>
                        </a:lnSpc>
                        <a:spcBef>
                          <a:spcPts val="0"/>
                        </a:spcBef>
                        <a:spcAft>
                          <a:spcPts val="0"/>
                        </a:spcAft>
                      </a:pPr>
                      <a:r>
                        <a:rPr lang="en-US" sz="1800">
                          <a:solidFill>
                            <a:schemeClr val="bg1"/>
                          </a:solidFill>
                          <a:effectLst/>
                        </a:rPr>
                        <a:t> </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err="1" smtClean="0">
                          <a:solidFill>
                            <a:schemeClr val="bg1"/>
                          </a:solidFill>
                          <a:effectLst/>
                        </a:rPr>
                        <a:t>patg</a:t>
                      </a:r>
                      <a:r>
                        <a:rPr lang="en-US" sz="1800" dirty="0" smtClean="0">
                          <a:solidFill>
                            <a:schemeClr val="bg1"/>
                          </a:solidFill>
                          <a:effectLst/>
                        </a:rPr>
                        <a:t>-</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a:solidFill>
                            <a:schemeClr val="bg1"/>
                          </a:solidFill>
                          <a:effectLst/>
                        </a:rPr>
                        <a:t>male-gender</a:t>
                      </a:r>
                      <a:endParaRPr lang="en-US" sz="1800">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a:solidFill>
                            <a:schemeClr val="bg1"/>
                          </a:solidFill>
                          <a:effectLst/>
                        </a:rPr>
                        <a:t>inheres-in</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#pat-</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bg1"/>
                          </a:solidFill>
                          <a:effectLst/>
                        </a:rPr>
                        <a:t>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101600">
                        <a:lnSpc>
                          <a:spcPct val="100000"/>
                        </a:lnSpc>
                        <a:spcBef>
                          <a:spcPts val="0"/>
                        </a:spcBef>
                        <a:spcAft>
                          <a:spcPts val="0"/>
                        </a:spcAft>
                      </a:pPr>
                      <a:r>
                        <a:rPr lang="en-US" sz="1800">
                          <a:solidFill>
                            <a:schemeClr val="bg1"/>
                          </a:solidFill>
                          <a:effectLst/>
                        </a:rPr>
                        <a:t> </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err="1" smtClean="0">
                          <a:solidFill>
                            <a:schemeClr val="bg1"/>
                          </a:solidFill>
                          <a:effectLst/>
                        </a:rPr>
                        <a:t>patg</a:t>
                      </a:r>
                      <a:r>
                        <a:rPr lang="en-US" sz="1800" dirty="0" smtClean="0">
                          <a:solidFill>
                            <a:schemeClr val="bg1"/>
                          </a:solidFill>
                          <a:effectLst/>
                        </a:rPr>
                        <a:t>-</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a:solidFill>
                            <a:schemeClr val="bg1"/>
                          </a:solidFill>
                          <a:effectLst/>
                        </a:rPr>
                        <a:t>female-gender</a:t>
                      </a:r>
                      <a:endParaRPr lang="en-US" sz="1800">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a:solidFill>
                            <a:schemeClr val="bg1"/>
                          </a:solidFill>
                          <a:effectLst/>
                        </a:rPr>
                        <a:t>inheres-in</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pat-</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t</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101600">
                        <a:lnSpc>
                          <a:spcPct val="100000"/>
                        </a:lnSpc>
                        <a:spcBef>
                          <a:spcPts val="0"/>
                        </a:spcBef>
                        <a:spcAft>
                          <a:spcPts val="0"/>
                        </a:spcAft>
                      </a:pPr>
                      <a:r>
                        <a:rPr lang="en-US" sz="1800">
                          <a:solidFill>
                            <a:schemeClr val="bg1"/>
                          </a:solidFill>
                          <a:effectLst/>
                        </a:rPr>
                        <a:t> </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err="1" smtClean="0">
                          <a:solidFill>
                            <a:schemeClr val="bg1"/>
                          </a:solidFill>
                          <a:effectLst/>
                        </a:rPr>
                        <a:t>patgL</a:t>
                      </a:r>
                      <a:r>
                        <a:rPr lang="en-US" sz="1800" dirty="0" smtClean="0">
                          <a:solidFill>
                            <a:schemeClr val="bg1"/>
                          </a:solidFill>
                          <a:effectLst/>
                        </a:rPr>
                        <a:t>-</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a:solidFill>
                            <a:schemeClr val="bg1"/>
                          </a:solidFill>
                          <a:effectLst/>
                        </a:rPr>
                        <a:t>underspec-ice</a:t>
                      </a:r>
                      <a:endParaRPr lang="en-US" sz="1800">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a:solidFill>
                            <a:schemeClr val="bg1"/>
                          </a:solidFill>
                          <a:effectLst/>
                        </a:rPr>
                        <a:t> </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bg1"/>
                          </a:solidFill>
                          <a:effectLst/>
                        </a:rPr>
                        <a:t> </a:t>
                      </a:r>
                      <a:endParaRPr lang="en-US" sz="1800">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0"/>
                        </a:spcBef>
                        <a:spcAft>
                          <a:spcPts val="0"/>
                        </a:spcAft>
                      </a:pPr>
                      <a:r>
                        <a:rPr lang="en-US" sz="1800">
                          <a:solidFill>
                            <a:schemeClr val="bg1"/>
                          </a:solidFill>
                          <a:effectLst/>
                        </a:rPr>
                        <a:t>at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t</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bl>
          </a:graphicData>
        </a:graphic>
      </p:graphicFrame>
      <p:pic>
        <p:nvPicPr>
          <p:cNvPr id="3" name="Picture 2"/>
          <p:cNvPicPr>
            <a:picLocks noChangeAspect="1"/>
          </p:cNvPicPr>
          <p:nvPr/>
        </p:nvPicPr>
        <p:blipFill>
          <a:blip r:embed="rId2"/>
          <a:stretch>
            <a:fillRect/>
          </a:stretch>
        </p:blipFill>
        <p:spPr>
          <a:xfrm>
            <a:off x="4419600" y="4114800"/>
            <a:ext cx="4572000" cy="2431915"/>
          </a:xfrm>
          <a:prstGeom prst="rect">
            <a:avLst/>
          </a:prstGeom>
        </p:spPr>
      </p:pic>
    </p:spTree>
    <p:extLst>
      <p:ext uri="{BB962C8B-B14F-4D97-AF65-F5344CB8AC3E}">
        <p14:creationId xmlns:p14="http://schemas.microsoft.com/office/powerpoint/2010/main" val="28801238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lstStyle/>
          <a:p>
            <a:r>
              <a:rPr lang="en-US" altLang="en-US" dirty="0" smtClean="0"/>
              <a:t>Instantiated RT-part of the template</a:t>
            </a:r>
          </a:p>
        </p:txBody>
      </p:sp>
      <p:graphicFrame>
        <p:nvGraphicFramePr>
          <p:cNvPr id="2" name="Table 1"/>
          <p:cNvGraphicFramePr>
            <a:graphicFrameLocks noGrp="1"/>
          </p:cNvGraphicFramePr>
          <p:nvPr>
            <p:extLst>
              <p:ext uri="{D42A27DB-BD31-4B8C-83A1-F6EECF244321}">
                <p14:modId xmlns:p14="http://schemas.microsoft.com/office/powerpoint/2010/main" val="2517342882"/>
              </p:ext>
            </p:extLst>
          </p:nvPr>
        </p:nvGraphicFramePr>
        <p:xfrm>
          <a:off x="76200" y="1524003"/>
          <a:ext cx="8915400" cy="2433110"/>
        </p:xfrm>
        <a:graphic>
          <a:graphicData uri="http://schemas.openxmlformats.org/drawingml/2006/table">
            <a:tbl>
              <a:tblPr>
                <a:tableStyleId>{5C22544A-7EE6-4342-B048-85BDC9FD1C3A}</a:tableStyleId>
              </a:tblPr>
              <a:tblGrid>
                <a:gridCol w="1524000"/>
                <a:gridCol w="1524000"/>
                <a:gridCol w="1793986"/>
                <a:gridCol w="1229710"/>
                <a:gridCol w="1229710"/>
                <a:gridCol w="752034"/>
                <a:gridCol w="861960"/>
              </a:tblGrid>
              <a:tr h="413932">
                <a:tc>
                  <a:txBody>
                    <a:bodyPr/>
                    <a:lstStyle/>
                    <a:p>
                      <a:pPr marL="0" marR="0" indent="-101600">
                        <a:lnSpc>
                          <a:spcPct val="100000"/>
                        </a:lnSpc>
                        <a:spcBef>
                          <a:spcPts val="400"/>
                        </a:spcBef>
                        <a:spcAft>
                          <a:spcPts val="700"/>
                        </a:spcAft>
                      </a:pPr>
                      <a:r>
                        <a:rPr lang="en-US" sz="2000" b="1" dirty="0">
                          <a:solidFill>
                            <a:schemeClr val="bg1"/>
                          </a:solidFill>
                          <a:effectLst/>
                        </a:rPr>
                        <a:t>IUI(L)</a:t>
                      </a:r>
                      <a:endParaRPr lang="en-US" sz="2000" b="1"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00"/>
                        </a:spcBef>
                        <a:spcAft>
                          <a:spcPts val="700"/>
                        </a:spcAft>
                      </a:pPr>
                      <a:r>
                        <a:rPr lang="en-US" sz="2000" b="1">
                          <a:solidFill>
                            <a:schemeClr val="bg1"/>
                          </a:solidFill>
                          <a:effectLst/>
                        </a:rPr>
                        <a:t>IUI(P)</a:t>
                      </a:r>
                      <a:endParaRPr lang="en-US" sz="2000" b="1">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00"/>
                        </a:spcBef>
                        <a:spcAft>
                          <a:spcPts val="700"/>
                        </a:spcAft>
                      </a:pPr>
                      <a:r>
                        <a:rPr lang="en-US" sz="2000" b="1">
                          <a:solidFill>
                            <a:schemeClr val="bg1"/>
                          </a:solidFill>
                          <a:effectLst/>
                        </a:rPr>
                        <a:t>P-Type</a:t>
                      </a:r>
                      <a:endParaRPr lang="en-US" sz="2000" b="1">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400"/>
                        </a:spcBef>
                        <a:spcAft>
                          <a:spcPts val="700"/>
                        </a:spcAft>
                      </a:pPr>
                      <a:r>
                        <a:rPr lang="en-US" sz="2000" b="1">
                          <a:solidFill>
                            <a:schemeClr val="bg1"/>
                          </a:solidFill>
                          <a:effectLst/>
                        </a:rPr>
                        <a:t>P-Rel</a:t>
                      </a:r>
                      <a:endParaRPr lang="en-US" sz="2000" b="1">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00"/>
                        </a:spcBef>
                        <a:spcAft>
                          <a:spcPts val="700"/>
                        </a:spcAft>
                      </a:pPr>
                      <a:r>
                        <a:rPr lang="en-US" sz="2000" b="1">
                          <a:solidFill>
                            <a:schemeClr val="bg1"/>
                          </a:solidFill>
                          <a:effectLst/>
                        </a:rPr>
                        <a:t>P-Targ</a:t>
                      </a:r>
                      <a:endParaRPr lang="en-US" sz="2000" b="1">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400"/>
                        </a:spcBef>
                        <a:spcAft>
                          <a:spcPts val="700"/>
                        </a:spcAft>
                      </a:pPr>
                      <a:r>
                        <a:rPr lang="en-US" sz="2000" b="1">
                          <a:solidFill>
                            <a:schemeClr val="bg1"/>
                          </a:solidFill>
                          <a:effectLst/>
                        </a:rPr>
                        <a:t>Trel</a:t>
                      </a:r>
                      <a:endParaRPr lang="en-US" sz="2000" b="1">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00"/>
                        </a:spcBef>
                        <a:spcAft>
                          <a:spcPts val="700"/>
                        </a:spcAft>
                      </a:pPr>
                      <a:r>
                        <a:rPr lang="en-US" sz="2000" b="1" dirty="0">
                          <a:solidFill>
                            <a:schemeClr val="bg1"/>
                          </a:solidFill>
                          <a:effectLst/>
                        </a:rPr>
                        <a:t>Time</a:t>
                      </a:r>
                      <a:endParaRPr lang="en-US" sz="2000" b="1"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101600">
                        <a:lnSpc>
                          <a:spcPct val="100000"/>
                        </a:lnSpc>
                        <a:spcBef>
                          <a:spcPts val="450"/>
                        </a:spcBef>
                        <a:spcAft>
                          <a:spcPts val="0"/>
                        </a:spcAft>
                      </a:pPr>
                      <a:r>
                        <a:rPr lang="en-US" sz="1800" dirty="0">
                          <a:solidFill>
                            <a:schemeClr val="bg1"/>
                          </a:solidFill>
                          <a:effectLst/>
                        </a:rPr>
                        <a:t> </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50"/>
                        </a:spcBef>
                        <a:spcAft>
                          <a:spcPts val="0"/>
                        </a:spcAft>
                      </a:pPr>
                      <a:r>
                        <a:rPr lang="en-US" sz="1800" dirty="0">
                          <a:solidFill>
                            <a:schemeClr val="bg1"/>
                          </a:solidFill>
                          <a:effectLst/>
                        </a:rPr>
                        <a:t>#</a:t>
                      </a:r>
                      <a:r>
                        <a:rPr lang="en-US" sz="1800" dirty="0" smtClean="0">
                          <a:solidFill>
                            <a:schemeClr val="bg1"/>
                          </a:solidFill>
                          <a:effectLst/>
                        </a:rPr>
                        <a:t>psrec-</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50"/>
                        </a:spcBef>
                        <a:spcAft>
                          <a:spcPts val="0"/>
                        </a:spcAft>
                      </a:pPr>
                      <a:r>
                        <a:rPr lang="en-US" sz="1800" cap="small">
                          <a:solidFill>
                            <a:schemeClr val="bg1"/>
                          </a:solidFill>
                          <a:effectLst/>
                        </a:rPr>
                        <a:t>dataset-record</a:t>
                      </a:r>
                      <a:endParaRPr lang="en-US" sz="1800">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450"/>
                        </a:spcBef>
                        <a:spcAft>
                          <a:spcPts val="0"/>
                        </a:spcAft>
                      </a:pPr>
                      <a:r>
                        <a:rPr lang="en-US" sz="1800">
                          <a:solidFill>
                            <a:schemeClr val="bg1"/>
                          </a:solidFill>
                          <a:effectLst/>
                        </a:rPr>
                        <a:t> </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50"/>
                        </a:spcBef>
                        <a:spcAft>
                          <a:spcPts val="0"/>
                        </a:spcAft>
                      </a:pPr>
                      <a:r>
                        <a:rPr lang="en-US" sz="1800">
                          <a:solidFill>
                            <a:schemeClr val="bg1"/>
                          </a:solidFill>
                          <a:effectLst/>
                        </a:rPr>
                        <a:t> </a:t>
                      </a:r>
                      <a:endParaRPr lang="en-US" sz="1800">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450"/>
                        </a:spcBef>
                        <a:spcAft>
                          <a:spcPts val="0"/>
                        </a:spcAft>
                      </a:pPr>
                      <a:r>
                        <a:rPr lang="en-US" sz="1800">
                          <a:solidFill>
                            <a:schemeClr val="bg1"/>
                          </a:solidFill>
                          <a:effectLst/>
                        </a:rPr>
                        <a:t>at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50"/>
                        </a:spcBef>
                        <a:spcAft>
                          <a:spcPts val="0"/>
                        </a:spcAft>
                      </a:pPr>
                      <a:r>
                        <a:rPr lang="en-US" sz="1800">
                          <a:solidFill>
                            <a:schemeClr val="bg1"/>
                          </a:solidFill>
                          <a:effectLst/>
                        </a:rPr>
                        <a:t>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pidL-</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pid-</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dirty="0" err="1">
                          <a:solidFill>
                            <a:schemeClr val="bg1"/>
                          </a:solidFill>
                          <a:effectLst/>
                        </a:rPr>
                        <a:t>denotator</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a:solidFill>
                            <a:schemeClr val="bg1"/>
                          </a:solidFill>
                          <a:effectLst/>
                        </a:rPr>
                        <a:t>denotes</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pat-</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0"/>
                        </a:spcBef>
                        <a:spcAft>
                          <a:spcPts val="0"/>
                        </a:spcAft>
                      </a:pPr>
                      <a:r>
                        <a:rPr lang="en-US" sz="1800">
                          <a:solidFill>
                            <a:schemeClr val="bg1"/>
                          </a:solidFill>
                          <a:effectLst/>
                        </a:rPr>
                        <a:t>at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bg1"/>
                          </a:solidFill>
                          <a:effectLst/>
                        </a:rPr>
                        <a:t>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patL-</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gn="l" defTabSz="457200" rtl="0" eaLnBrk="1" fontAlgn="auto" latinLnBrk="0" hangingPunct="1">
                        <a:lnSpc>
                          <a:spcPct val="100000"/>
                        </a:lnSpc>
                        <a:spcBef>
                          <a:spcPts val="0"/>
                        </a:spcBef>
                        <a:spcAft>
                          <a:spcPts val="0"/>
                        </a:spcAft>
                        <a:buClrTx/>
                        <a:buSzTx/>
                        <a:buFontTx/>
                        <a:buNone/>
                        <a:tabLst/>
                        <a:defRPr/>
                      </a:pPr>
                      <a:r>
                        <a:rPr lang="en-US" sz="1800" dirty="0">
                          <a:solidFill>
                            <a:schemeClr val="bg1"/>
                          </a:solidFill>
                          <a:effectLst/>
                        </a:rPr>
                        <a:t>#</a:t>
                      </a:r>
                      <a:r>
                        <a:rPr lang="en-US" sz="1800" dirty="0" smtClean="0">
                          <a:solidFill>
                            <a:schemeClr val="bg1"/>
                          </a:solidFill>
                          <a:effectLst/>
                        </a:rPr>
                        <a:t>pat-</a:t>
                      </a:r>
                      <a:r>
                        <a:rPr lang="en-US" sz="1800" dirty="0" smtClean="0">
                          <a:solidFill>
                            <a:srgbClr val="FF0000"/>
                          </a:solidFill>
                          <a:effectLst/>
                        </a:rPr>
                        <a:t>5033</a:t>
                      </a:r>
                      <a:endParaRPr lang="en-US" sz="1800" dirty="0" smtClean="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a:solidFill>
                            <a:schemeClr val="bg1"/>
                          </a:solidFill>
                          <a:effectLst/>
                        </a:rPr>
                        <a:t>patient</a:t>
                      </a:r>
                      <a:endParaRPr lang="en-US" sz="1800">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dirty="0">
                          <a:solidFill>
                            <a:schemeClr val="bg1"/>
                          </a:solidFill>
                          <a:effectLst/>
                        </a:rPr>
                        <a:t> </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bg1"/>
                          </a:solidFill>
                          <a:effectLst/>
                        </a:rPr>
                        <a:t> </a:t>
                      </a:r>
                      <a:endParaRPr lang="en-US" sz="1800">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0"/>
                        </a:spcBef>
                        <a:spcAft>
                          <a:spcPts val="0"/>
                        </a:spcAft>
                      </a:pPr>
                      <a:r>
                        <a:rPr lang="en-US" sz="1800">
                          <a:solidFill>
                            <a:schemeClr val="bg1"/>
                          </a:solidFill>
                          <a:effectLst/>
                        </a:rPr>
                        <a:t>at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bg1"/>
                          </a:solidFill>
                          <a:effectLst/>
                        </a:rPr>
                        <a:t>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patgL-</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gn="l" defTabSz="457200" rtl="0" eaLnBrk="1" fontAlgn="auto" latinLnBrk="0" hangingPunct="1">
                        <a:lnSpc>
                          <a:spcPct val="100000"/>
                        </a:lnSpc>
                        <a:spcBef>
                          <a:spcPts val="0"/>
                        </a:spcBef>
                        <a:spcAft>
                          <a:spcPts val="0"/>
                        </a:spcAft>
                        <a:buClrTx/>
                        <a:buSzTx/>
                        <a:buFontTx/>
                        <a:buNone/>
                        <a:tabLst/>
                        <a:defRPr/>
                      </a:pPr>
                      <a:r>
                        <a:rPr lang="en-US" sz="1800" dirty="0">
                          <a:solidFill>
                            <a:schemeClr val="bg1"/>
                          </a:solidFill>
                          <a:effectLst/>
                        </a:rPr>
                        <a:t>#</a:t>
                      </a:r>
                      <a:r>
                        <a:rPr lang="en-US" sz="1800" dirty="0" smtClean="0">
                          <a:solidFill>
                            <a:schemeClr val="bg1"/>
                          </a:solidFill>
                          <a:effectLst/>
                        </a:rPr>
                        <a:t>patg-</a:t>
                      </a:r>
                      <a:r>
                        <a:rPr lang="en-US" sz="1800" dirty="0" smtClean="0">
                          <a:solidFill>
                            <a:srgbClr val="FF0000"/>
                          </a:solidFill>
                          <a:effectLst/>
                        </a:rPr>
                        <a:t>5033</a:t>
                      </a:r>
                      <a:endParaRPr lang="en-US" sz="1800" dirty="0" smtClean="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a:solidFill>
                            <a:schemeClr val="bg1"/>
                          </a:solidFill>
                          <a:effectLst/>
                        </a:rPr>
                        <a:t>gender</a:t>
                      </a:r>
                      <a:endParaRPr lang="en-US" sz="1800">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dirty="0">
                          <a:solidFill>
                            <a:schemeClr val="bg1"/>
                          </a:solidFill>
                          <a:effectLst/>
                        </a:rPr>
                        <a:t>inheres-in</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pat-</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0"/>
                        </a:spcBef>
                        <a:spcAft>
                          <a:spcPts val="0"/>
                        </a:spcAft>
                      </a:pPr>
                      <a:r>
                        <a:rPr lang="en-US" sz="1800">
                          <a:solidFill>
                            <a:schemeClr val="bg1"/>
                          </a:solidFill>
                          <a:effectLst/>
                        </a:rPr>
                        <a:t>at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bg1"/>
                          </a:solidFill>
                          <a:effectLst/>
                        </a:rPr>
                        <a:t>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101600">
                        <a:lnSpc>
                          <a:spcPct val="100000"/>
                        </a:lnSpc>
                        <a:spcBef>
                          <a:spcPts val="0"/>
                        </a:spcBef>
                        <a:spcAft>
                          <a:spcPts val="0"/>
                        </a:spcAft>
                      </a:pPr>
                      <a:r>
                        <a:rPr lang="en-US" sz="1800">
                          <a:solidFill>
                            <a:schemeClr val="bg1"/>
                          </a:solidFill>
                          <a:effectLst/>
                        </a:rPr>
                        <a:t> </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patg-</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a:solidFill>
                            <a:schemeClr val="bg1"/>
                          </a:solidFill>
                          <a:effectLst/>
                        </a:rPr>
                        <a:t>male-gender</a:t>
                      </a:r>
                      <a:endParaRPr lang="en-US" sz="1800">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a:solidFill>
                            <a:schemeClr val="bg1"/>
                          </a:solidFill>
                          <a:effectLst/>
                        </a:rPr>
                        <a:t>inheres-in</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pat-</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bg1"/>
                          </a:solidFill>
                          <a:effectLst/>
                        </a:rPr>
                        <a:t>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101600">
                        <a:lnSpc>
                          <a:spcPct val="100000"/>
                        </a:lnSpc>
                        <a:spcBef>
                          <a:spcPts val="0"/>
                        </a:spcBef>
                        <a:spcAft>
                          <a:spcPts val="0"/>
                        </a:spcAft>
                      </a:pPr>
                      <a:r>
                        <a:rPr lang="en-US" sz="1800">
                          <a:solidFill>
                            <a:schemeClr val="bg1"/>
                          </a:solidFill>
                          <a:effectLst/>
                        </a:rPr>
                        <a:t> </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patg-</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a:solidFill>
                            <a:schemeClr val="bg1"/>
                          </a:solidFill>
                          <a:effectLst/>
                        </a:rPr>
                        <a:t>female-gender</a:t>
                      </a:r>
                      <a:endParaRPr lang="en-US" sz="1800">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a:solidFill>
                            <a:schemeClr val="bg1"/>
                          </a:solidFill>
                          <a:effectLst/>
                        </a:rPr>
                        <a:t>inheres-in</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pat-</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t</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101600">
                        <a:lnSpc>
                          <a:spcPct val="100000"/>
                        </a:lnSpc>
                        <a:spcBef>
                          <a:spcPts val="0"/>
                        </a:spcBef>
                        <a:spcAft>
                          <a:spcPts val="0"/>
                        </a:spcAft>
                      </a:pPr>
                      <a:r>
                        <a:rPr lang="en-US" sz="1800">
                          <a:solidFill>
                            <a:schemeClr val="bg1"/>
                          </a:solidFill>
                          <a:effectLst/>
                        </a:rPr>
                        <a:t> </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patgL-</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a:solidFill>
                            <a:schemeClr val="bg1"/>
                          </a:solidFill>
                          <a:effectLst/>
                        </a:rPr>
                        <a:t>underspec-ice</a:t>
                      </a:r>
                      <a:endParaRPr lang="en-US" sz="1800">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a:solidFill>
                            <a:schemeClr val="bg1"/>
                          </a:solidFill>
                          <a:effectLst/>
                        </a:rPr>
                        <a:t> </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bg1"/>
                          </a:solidFill>
                          <a:effectLst/>
                        </a:rPr>
                        <a:t> </a:t>
                      </a:r>
                      <a:endParaRPr lang="en-US" sz="1800">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0"/>
                        </a:spcBef>
                        <a:spcAft>
                          <a:spcPts val="0"/>
                        </a:spcAft>
                      </a:pPr>
                      <a:r>
                        <a:rPr lang="en-US" sz="1800">
                          <a:solidFill>
                            <a:schemeClr val="bg1"/>
                          </a:solidFill>
                          <a:effectLst/>
                        </a:rPr>
                        <a:t>at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t</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bl>
          </a:graphicData>
        </a:graphic>
      </p:graphicFrame>
      <p:pic>
        <p:nvPicPr>
          <p:cNvPr id="3" name="Picture 2"/>
          <p:cNvPicPr>
            <a:picLocks noChangeAspect="1"/>
          </p:cNvPicPr>
          <p:nvPr/>
        </p:nvPicPr>
        <p:blipFill>
          <a:blip r:embed="rId2"/>
          <a:stretch>
            <a:fillRect/>
          </a:stretch>
        </p:blipFill>
        <p:spPr>
          <a:xfrm>
            <a:off x="4419600" y="4114800"/>
            <a:ext cx="4572000" cy="2431915"/>
          </a:xfrm>
          <a:prstGeom prst="rect">
            <a:avLst/>
          </a:prstGeom>
        </p:spPr>
      </p:pic>
      <p:sp>
        <p:nvSpPr>
          <p:cNvPr id="4" name="Rectangle 3"/>
          <p:cNvSpPr/>
          <p:nvPr/>
        </p:nvSpPr>
        <p:spPr bwMode="auto">
          <a:xfrm>
            <a:off x="4953000" y="4953000"/>
            <a:ext cx="762000" cy="381000"/>
          </a:xfrm>
          <a:prstGeom prst="rect">
            <a:avLst/>
          </a:prstGeom>
          <a:solidFill>
            <a:srgbClr val="FF0000">
              <a:alpha val="2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38387750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lstStyle/>
          <a:p>
            <a:r>
              <a:rPr lang="en-US" altLang="en-US" dirty="0" smtClean="0"/>
              <a:t>Data versus what it is about</a:t>
            </a:r>
          </a:p>
        </p:txBody>
      </p:sp>
      <p:graphicFrame>
        <p:nvGraphicFramePr>
          <p:cNvPr id="2" name="Table 1"/>
          <p:cNvGraphicFramePr>
            <a:graphicFrameLocks noGrp="1"/>
          </p:cNvGraphicFramePr>
          <p:nvPr>
            <p:extLst>
              <p:ext uri="{D42A27DB-BD31-4B8C-83A1-F6EECF244321}">
                <p14:modId xmlns:p14="http://schemas.microsoft.com/office/powerpoint/2010/main" val="1403885434"/>
              </p:ext>
            </p:extLst>
          </p:nvPr>
        </p:nvGraphicFramePr>
        <p:xfrm>
          <a:off x="76200" y="1524003"/>
          <a:ext cx="8915400" cy="2433110"/>
        </p:xfrm>
        <a:graphic>
          <a:graphicData uri="http://schemas.openxmlformats.org/drawingml/2006/table">
            <a:tbl>
              <a:tblPr>
                <a:tableStyleId>{5C22544A-7EE6-4342-B048-85BDC9FD1C3A}</a:tableStyleId>
              </a:tblPr>
              <a:tblGrid>
                <a:gridCol w="1524000"/>
                <a:gridCol w="1524000"/>
                <a:gridCol w="1793986"/>
                <a:gridCol w="1229710"/>
                <a:gridCol w="1229710"/>
                <a:gridCol w="752034"/>
                <a:gridCol w="861960"/>
              </a:tblGrid>
              <a:tr h="413932">
                <a:tc>
                  <a:txBody>
                    <a:bodyPr/>
                    <a:lstStyle/>
                    <a:p>
                      <a:pPr marL="0" marR="0" indent="-101600">
                        <a:lnSpc>
                          <a:spcPct val="100000"/>
                        </a:lnSpc>
                        <a:spcBef>
                          <a:spcPts val="400"/>
                        </a:spcBef>
                        <a:spcAft>
                          <a:spcPts val="700"/>
                        </a:spcAft>
                      </a:pPr>
                      <a:r>
                        <a:rPr lang="en-US" sz="2000" b="1" dirty="0">
                          <a:solidFill>
                            <a:schemeClr val="bg1"/>
                          </a:solidFill>
                          <a:effectLst/>
                        </a:rPr>
                        <a:t>IUI(L)</a:t>
                      </a:r>
                      <a:endParaRPr lang="en-US" sz="2000" b="1"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00"/>
                        </a:spcBef>
                        <a:spcAft>
                          <a:spcPts val="700"/>
                        </a:spcAft>
                      </a:pPr>
                      <a:r>
                        <a:rPr lang="en-US" sz="2000" b="1">
                          <a:solidFill>
                            <a:schemeClr val="bg1"/>
                          </a:solidFill>
                          <a:effectLst/>
                        </a:rPr>
                        <a:t>IUI(P)</a:t>
                      </a:r>
                      <a:endParaRPr lang="en-US" sz="2000" b="1">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00"/>
                        </a:spcBef>
                        <a:spcAft>
                          <a:spcPts val="700"/>
                        </a:spcAft>
                      </a:pPr>
                      <a:r>
                        <a:rPr lang="en-US" sz="2000" b="1">
                          <a:solidFill>
                            <a:schemeClr val="bg1"/>
                          </a:solidFill>
                          <a:effectLst/>
                        </a:rPr>
                        <a:t>P-Type</a:t>
                      </a:r>
                      <a:endParaRPr lang="en-US" sz="2000" b="1">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400"/>
                        </a:spcBef>
                        <a:spcAft>
                          <a:spcPts val="700"/>
                        </a:spcAft>
                      </a:pPr>
                      <a:r>
                        <a:rPr lang="en-US" sz="2000" b="1">
                          <a:solidFill>
                            <a:schemeClr val="bg1"/>
                          </a:solidFill>
                          <a:effectLst/>
                        </a:rPr>
                        <a:t>P-Rel</a:t>
                      </a:r>
                      <a:endParaRPr lang="en-US" sz="2000" b="1">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00"/>
                        </a:spcBef>
                        <a:spcAft>
                          <a:spcPts val="700"/>
                        </a:spcAft>
                      </a:pPr>
                      <a:r>
                        <a:rPr lang="en-US" sz="2000" b="1">
                          <a:solidFill>
                            <a:schemeClr val="bg1"/>
                          </a:solidFill>
                          <a:effectLst/>
                        </a:rPr>
                        <a:t>P-Targ</a:t>
                      </a:r>
                      <a:endParaRPr lang="en-US" sz="2000" b="1">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400"/>
                        </a:spcBef>
                        <a:spcAft>
                          <a:spcPts val="700"/>
                        </a:spcAft>
                      </a:pPr>
                      <a:r>
                        <a:rPr lang="en-US" sz="2000" b="1">
                          <a:solidFill>
                            <a:schemeClr val="bg1"/>
                          </a:solidFill>
                          <a:effectLst/>
                        </a:rPr>
                        <a:t>Trel</a:t>
                      </a:r>
                      <a:endParaRPr lang="en-US" sz="2000" b="1">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00"/>
                        </a:spcBef>
                        <a:spcAft>
                          <a:spcPts val="700"/>
                        </a:spcAft>
                      </a:pPr>
                      <a:r>
                        <a:rPr lang="en-US" sz="2000" b="1" dirty="0">
                          <a:solidFill>
                            <a:schemeClr val="bg1"/>
                          </a:solidFill>
                          <a:effectLst/>
                        </a:rPr>
                        <a:t>Time</a:t>
                      </a:r>
                      <a:endParaRPr lang="en-US" sz="2000" b="1"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101600">
                        <a:lnSpc>
                          <a:spcPct val="100000"/>
                        </a:lnSpc>
                        <a:spcBef>
                          <a:spcPts val="450"/>
                        </a:spcBef>
                        <a:spcAft>
                          <a:spcPts val="0"/>
                        </a:spcAft>
                      </a:pPr>
                      <a:r>
                        <a:rPr lang="en-US" sz="1800" dirty="0">
                          <a:solidFill>
                            <a:schemeClr val="bg1"/>
                          </a:solidFill>
                          <a:effectLst/>
                        </a:rPr>
                        <a:t> </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50"/>
                        </a:spcBef>
                        <a:spcAft>
                          <a:spcPts val="0"/>
                        </a:spcAft>
                      </a:pPr>
                      <a:r>
                        <a:rPr lang="en-US" sz="1800" dirty="0">
                          <a:solidFill>
                            <a:schemeClr val="bg1"/>
                          </a:solidFill>
                          <a:effectLst/>
                        </a:rPr>
                        <a:t>#</a:t>
                      </a:r>
                      <a:r>
                        <a:rPr lang="en-US" sz="1800" dirty="0" smtClean="0">
                          <a:solidFill>
                            <a:schemeClr val="bg1"/>
                          </a:solidFill>
                          <a:effectLst/>
                        </a:rPr>
                        <a:t>psrec-</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50"/>
                        </a:spcBef>
                        <a:spcAft>
                          <a:spcPts val="0"/>
                        </a:spcAft>
                      </a:pPr>
                      <a:r>
                        <a:rPr lang="en-US" sz="1800" cap="small">
                          <a:solidFill>
                            <a:schemeClr val="bg1"/>
                          </a:solidFill>
                          <a:effectLst/>
                        </a:rPr>
                        <a:t>dataset-record</a:t>
                      </a:r>
                      <a:endParaRPr lang="en-US" sz="1800">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450"/>
                        </a:spcBef>
                        <a:spcAft>
                          <a:spcPts val="0"/>
                        </a:spcAft>
                      </a:pPr>
                      <a:r>
                        <a:rPr lang="en-US" sz="1800">
                          <a:solidFill>
                            <a:schemeClr val="bg1"/>
                          </a:solidFill>
                          <a:effectLst/>
                        </a:rPr>
                        <a:t> </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50"/>
                        </a:spcBef>
                        <a:spcAft>
                          <a:spcPts val="0"/>
                        </a:spcAft>
                      </a:pPr>
                      <a:r>
                        <a:rPr lang="en-US" sz="1800">
                          <a:solidFill>
                            <a:schemeClr val="bg1"/>
                          </a:solidFill>
                          <a:effectLst/>
                        </a:rPr>
                        <a:t> </a:t>
                      </a:r>
                      <a:endParaRPr lang="en-US" sz="1800">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450"/>
                        </a:spcBef>
                        <a:spcAft>
                          <a:spcPts val="0"/>
                        </a:spcAft>
                      </a:pPr>
                      <a:r>
                        <a:rPr lang="en-US" sz="1800">
                          <a:solidFill>
                            <a:schemeClr val="bg1"/>
                          </a:solidFill>
                          <a:effectLst/>
                        </a:rPr>
                        <a:t>at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50"/>
                        </a:spcBef>
                        <a:spcAft>
                          <a:spcPts val="0"/>
                        </a:spcAft>
                      </a:pPr>
                      <a:r>
                        <a:rPr lang="en-US" sz="1800">
                          <a:solidFill>
                            <a:schemeClr val="bg1"/>
                          </a:solidFill>
                          <a:effectLst/>
                        </a:rPr>
                        <a:t>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pidL-</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pid-</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dirty="0" err="1">
                          <a:solidFill>
                            <a:schemeClr val="bg1"/>
                          </a:solidFill>
                          <a:effectLst/>
                        </a:rPr>
                        <a:t>denotator</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a:solidFill>
                            <a:schemeClr val="bg1"/>
                          </a:solidFill>
                          <a:effectLst/>
                        </a:rPr>
                        <a:t>denotes</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pat-</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0"/>
                        </a:spcBef>
                        <a:spcAft>
                          <a:spcPts val="0"/>
                        </a:spcAft>
                      </a:pPr>
                      <a:r>
                        <a:rPr lang="en-US" sz="1800">
                          <a:solidFill>
                            <a:schemeClr val="bg1"/>
                          </a:solidFill>
                          <a:effectLst/>
                        </a:rPr>
                        <a:t>at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bg1"/>
                          </a:solidFill>
                          <a:effectLst/>
                        </a:rPr>
                        <a:t>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patL-</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gn="l" defTabSz="457200" rtl="0" eaLnBrk="1" fontAlgn="auto" latinLnBrk="0" hangingPunct="1">
                        <a:lnSpc>
                          <a:spcPct val="100000"/>
                        </a:lnSpc>
                        <a:spcBef>
                          <a:spcPts val="0"/>
                        </a:spcBef>
                        <a:spcAft>
                          <a:spcPts val="0"/>
                        </a:spcAft>
                        <a:buClrTx/>
                        <a:buSzTx/>
                        <a:buFontTx/>
                        <a:buNone/>
                        <a:tabLst/>
                        <a:defRPr/>
                      </a:pPr>
                      <a:r>
                        <a:rPr lang="en-US" sz="1800" dirty="0">
                          <a:solidFill>
                            <a:schemeClr val="bg1"/>
                          </a:solidFill>
                          <a:effectLst/>
                        </a:rPr>
                        <a:t>#</a:t>
                      </a:r>
                      <a:r>
                        <a:rPr lang="en-US" sz="1800" dirty="0" smtClean="0">
                          <a:solidFill>
                            <a:schemeClr val="bg1"/>
                          </a:solidFill>
                          <a:effectLst/>
                        </a:rPr>
                        <a:t>pat-</a:t>
                      </a:r>
                      <a:r>
                        <a:rPr lang="en-US" sz="1800" dirty="0" smtClean="0">
                          <a:solidFill>
                            <a:srgbClr val="FF0000"/>
                          </a:solidFill>
                          <a:effectLst/>
                        </a:rPr>
                        <a:t>5033</a:t>
                      </a:r>
                      <a:endParaRPr lang="en-US" sz="1800" dirty="0" smtClean="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a:solidFill>
                            <a:schemeClr val="bg1"/>
                          </a:solidFill>
                          <a:effectLst/>
                        </a:rPr>
                        <a:t>patient</a:t>
                      </a:r>
                      <a:endParaRPr lang="en-US" sz="1800">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dirty="0">
                          <a:solidFill>
                            <a:schemeClr val="bg1"/>
                          </a:solidFill>
                          <a:effectLst/>
                        </a:rPr>
                        <a:t> </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bg1"/>
                          </a:solidFill>
                          <a:effectLst/>
                        </a:rPr>
                        <a:t> </a:t>
                      </a:r>
                      <a:endParaRPr lang="en-US" sz="1800">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0"/>
                        </a:spcBef>
                        <a:spcAft>
                          <a:spcPts val="0"/>
                        </a:spcAft>
                      </a:pPr>
                      <a:r>
                        <a:rPr lang="en-US" sz="1800">
                          <a:solidFill>
                            <a:schemeClr val="bg1"/>
                          </a:solidFill>
                          <a:effectLst/>
                        </a:rPr>
                        <a:t>at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bg1"/>
                          </a:solidFill>
                          <a:effectLst/>
                        </a:rPr>
                        <a:t>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patgL-</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gn="l" defTabSz="457200" rtl="0" eaLnBrk="1" fontAlgn="auto" latinLnBrk="0" hangingPunct="1">
                        <a:lnSpc>
                          <a:spcPct val="100000"/>
                        </a:lnSpc>
                        <a:spcBef>
                          <a:spcPts val="0"/>
                        </a:spcBef>
                        <a:spcAft>
                          <a:spcPts val="0"/>
                        </a:spcAft>
                        <a:buClrTx/>
                        <a:buSzTx/>
                        <a:buFontTx/>
                        <a:buNone/>
                        <a:tabLst/>
                        <a:defRPr/>
                      </a:pPr>
                      <a:r>
                        <a:rPr lang="en-US" sz="1800" dirty="0">
                          <a:solidFill>
                            <a:schemeClr val="bg1"/>
                          </a:solidFill>
                          <a:effectLst/>
                        </a:rPr>
                        <a:t>#</a:t>
                      </a:r>
                      <a:r>
                        <a:rPr lang="en-US" sz="1800" dirty="0" smtClean="0">
                          <a:solidFill>
                            <a:schemeClr val="bg1"/>
                          </a:solidFill>
                          <a:effectLst/>
                        </a:rPr>
                        <a:t>patg-</a:t>
                      </a:r>
                      <a:r>
                        <a:rPr lang="en-US" sz="1800" dirty="0" smtClean="0">
                          <a:solidFill>
                            <a:srgbClr val="FF0000"/>
                          </a:solidFill>
                          <a:effectLst/>
                        </a:rPr>
                        <a:t>5033</a:t>
                      </a:r>
                      <a:endParaRPr lang="en-US" sz="1800" dirty="0" smtClean="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a:solidFill>
                            <a:schemeClr val="bg1"/>
                          </a:solidFill>
                          <a:effectLst/>
                        </a:rPr>
                        <a:t>gender</a:t>
                      </a:r>
                      <a:endParaRPr lang="en-US" sz="1800">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dirty="0">
                          <a:solidFill>
                            <a:schemeClr val="bg1"/>
                          </a:solidFill>
                          <a:effectLst/>
                        </a:rPr>
                        <a:t>inheres-in</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pat-</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0"/>
                        </a:spcBef>
                        <a:spcAft>
                          <a:spcPts val="0"/>
                        </a:spcAft>
                      </a:pPr>
                      <a:r>
                        <a:rPr lang="en-US" sz="1800">
                          <a:solidFill>
                            <a:schemeClr val="bg1"/>
                          </a:solidFill>
                          <a:effectLst/>
                        </a:rPr>
                        <a:t>at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bg1"/>
                          </a:solidFill>
                          <a:effectLst/>
                        </a:rPr>
                        <a:t>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101600">
                        <a:lnSpc>
                          <a:spcPct val="100000"/>
                        </a:lnSpc>
                        <a:spcBef>
                          <a:spcPts val="0"/>
                        </a:spcBef>
                        <a:spcAft>
                          <a:spcPts val="0"/>
                        </a:spcAft>
                      </a:pPr>
                      <a:r>
                        <a:rPr lang="en-US" sz="1800">
                          <a:solidFill>
                            <a:schemeClr val="bg1"/>
                          </a:solidFill>
                          <a:effectLst/>
                        </a:rPr>
                        <a:t> </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patg-</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a:solidFill>
                            <a:schemeClr val="bg1"/>
                          </a:solidFill>
                          <a:effectLst/>
                        </a:rPr>
                        <a:t>male-gender</a:t>
                      </a:r>
                      <a:endParaRPr lang="en-US" sz="1800">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a:solidFill>
                            <a:schemeClr val="bg1"/>
                          </a:solidFill>
                          <a:effectLst/>
                        </a:rPr>
                        <a:t>inheres-in</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pat-</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bg1"/>
                          </a:solidFill>
                          <a:effectLst/>
                        </a:rPr>
                        <a:t>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101600">
                        <a:lnSpc>
                          <a:spcPct val="100000"/>
                        </a:lnSpc>
                        <a:spcBef>
                          <a:spcPts val="0"/>
                        </a:spcBef>
                        <a:spcAft>
                          <a:spcPts val="0"/>
                        </a:spcAft>
                      </a:pPr>
                      <a:r>
                        <a:rPr lang="en-US" sz="1800">
                          <a:solidFill>
                            <a:schemeClr val="bg1"/>
                          </a:solidFill>
                          <a:effectLst/>
                        </a:rPr>
                        <a:t> </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patg-</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a:solidFill>
                            <a:schemeClr val="bg1"/>
                          </a:solidFill>
                          <a:effectLst/>
                        </a:rPr>
                        <a:t>female-gender</a:t>
                      </a:r>
                      <a:endParaRPr lang="en-US" sz="1800">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a:solidFill>
                            <a:schemeClr val="bg1"/>
                          </a:solidFill>
                          <a:effectLst/>
                        </a:rPr>
                        <a:t>inheres-in</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pat-</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t</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101600">
                        <a:lnSpc>
                          <a:spcPct val="100000"/>
                        </a:lnSpc>
                        <a:spcBef>
                          <a:spcPts val="0"/>
                        </a:spcBef>
                        <a:spcAft>
                          <a:spcPts val="0"/>
                        </a:spcAft>
                      </a:pPr>
                      <a:r>
                        <a:rPr lang="en-US" sz="1800">
                          <a:solidFill>
                            <a:schemeClr val="bg1"/>
                          </a:solidFill>
                          <a:effectLst/>
                        </a:rPr>
                        <a:t> </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patgL-</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a:solidFill>
                            <a:schemeClr val="bg1"/>
                          </a:solidFill>
                          <a:effectLst/>
                        </a:rPr>
                        <a:t>underspec-ice</a:t>
                      </a:r>
                      <a:endParaRPr lang="en-US" sz="1800">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a:solidFill>
                            <a:schemeClr val="bg1"/>
                          </a:solidFill>
                          <a:effectLst/>
                        </a:rPr>
                        <a:t> </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bg1"/>
                          </a:solidFill>
                          <a:effectLst/>
                        </a:rPr>
                        <a:t> </a:t>
                      </a:r>
                      <a:endParaRPr lang="en-US" sz="1800">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0"/>
                        </a:spcBef>
                        <a:spcAft>
                          <a:spcPts val="0"/>
                        </a:spcAft>
                      </a:pPr>
                      <a:r>
                        <a:rPr lang="en-US" sz="1800">
                          <a:solidFill>
                            <a:schemeClr val="bg1"/>
                          </a:solidFill>
                          <a:effectLst/>
                        </a:rPr>
                        <a:t>at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t</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bl>
          </a:graphicData>
        </a:graphic>
      </p:graphicFrame>
      <p:pic>
        <p:nvPicPr>
          <p:cNvPr id="3" name="Picture 2"/>
          <p:cNvPicPr>
            <a:picLocks noChangeAspect="1"/>
          </p:cNvPicPr>
          <p:nvPr/>
        </p:nvPicPr>
        <p:blipFill>
          <a:blip r:embed="rId2"/>
          <a:stretch>
            <a:fillRect/>
          </a:stretch>
        </p:blipFill>
        <p:spPr>
          <a:xfrm>
            <a:off x="4419600" y="4114800"/>
            <a:ext cx="4572000" cy="2431915"/>
          </a:xfrm>
          <a:prstGeom prst="rect">
            <a:avLst/>
          </a:prstGeom>
        </p:spPr>
      </p:pic>
      <p:sp>
        <p:nvSpPr>
          <p:cNvPr id="4" name="Rectangle 3"/>
          <p:cNvSpPr/>
          <p:nvPr/>
        </p:nvSpPr>
        <p:spPr bwMode="auto">
          <a:xfrm>
            <a:off x="4953000" y="4953000"/>
            <a:ext cx="762000" cy="381000"/>
          </a:xfrm>
          <a:prstGeom prst="rect">
            <a:avLst/>
          </a:prstGeom>
          <a:solidFill>
            <a:srgbClr val="FF0000">
              <a:alpha val="2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5" name="Rectangle 4"/>
          <p:cNvSpPr/>
          <p:nvPr/>
        </p:nvSpPr>
        <p:spPr bwMode="auto">
          <a:xfrm>
            <a:off x="1600200" y="1932708"/>
            <a:ext cx="1524000" cy="304800"/>
          </a:xfrm>
          <a:prstGeom prst="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Rectangle 6"/>
          <p:cNvSpPr/>
          <p:nvPr/>
        </p:nvSpPr>
        <p:spPr bwMode="auto">
          <a:xfrm>
            <a:off x="4952999" y="4952999"/>
            <a:ext cx="4191001" cy="377757"/>
          </a:xfrm>
          <a:prstGeom prst="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8" name="Elbow Connector 7"/>
          <p:cNvCxnSpPr>
            <a:stCxn id="5" idx="2"/>
            <a:endCxn id="7" idx="1"/>
          </p:cNvCxnSpPr>
          <p:nvPr/>
        </p:nvCxnSpPr>
        <p:spPr bwMode="auto">
          <a:xfrm rot="16200000" flipH="1">
            <a:off x="2205414" y="2394293"/>
            <a:ext cx="2904370" cy="2590799"/>
          </a:xfrm>
          <a:prstGeom prst="bentConnector2">
            <a:avLst/>
          </a:prstGeom>
          <a:solidFill>
            <a:schemeClr val="accent1"/>
          </a:solidFill>
          <a:ln w="38100" cap="flat" cmpd="sng" algn="ctr">
            <a:solidFill>
              <a:srgbClr val="FFFF00"/>
            </a:solidFill>
            <a:prstDash val="solid"/>
            <a:round/>
            <a:headEnd type="none" w="med" len="med"/>
            <a:tailEnd type="triangle"/>
          </a:ln>
          <a:effectLst/>
        </p:spPr>
      </p:cxnSp>
      <p:sp>
        <p:nvSpPr>
          <p:cNvPr id="12" name="TextBox 11"/>
          <p:cNvSpPr txBox="1"/>
          <p:nvPr/>
        </p:nvSpPr>
        <p:spPr>
          <a:xfrm>
            <a:off x="266700" y="5141877"/>
            <a:ext cx="3886200" cy="1569660"/>
          </a:xfrm>
          <a:prstGeom prst="rect">
            <a:avLst/>
          </a:prstGeom>
          <a:noFill/>
        </p:spPr>
        <p:txBody>
          <a:bodyPr wrap="square" rtlCol="0">
            <a:spAutoFit/>
          </a:bodyPr>
          <a:lstStyle/>
          <a:p>
            <a:r>
              <a:rPr lang="en-US" dirty="0" smtClean="0">
                <a:solidFill>
                  <a:srgbClr val="FFFF00"/>
                </a:solidFill>
              </a:rPr>
              <a:t>IUI denoting the Information Content Entity (ICE) of which the contents of this row is a concretization.</a:t>
            </a:r>
            <a:endParaRPr lang="en-US" dirty="0">
              <a:solidFill>
                <a:srgbClr val="FFFF00"/>
              </a:solidFill>
            </a:endParaRPr>
          </a:p>
        </p:txBody>
      </p:sp>
    </p:spTree>
    <p:extLst>
      <p:ext uri="{BB962C8B-B14F-4D97-AF65-F5344CB8AC3E}">
        <p14:creationId xmlns:p14="http://schemas.microsoft.com/office/powerpoint/2010/main" val="2924134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lstStyle/>
          <a:p>
            <a:r>
              <a:rPr lang="en-US" altLang="en-US" dirty="0">
                <a:solidFill>
                  <a:srgbClr val="FFFF00"/>
                </a:solidFill>
              </a:rPr>
              <a:t>Data</a:t>
            </a:r>
            <a:r>
              <a:rPr lang="en-US" altLang="en-US" dirty="0"/>
              <a:t> versus what it is about</a:t>
            </a:r>
            <a:endParaRPr lang="en-US" altLang="en-US" dirty="0" smtClean="0"/>
          </a:p>
        </p:txBody>
      </p:sp>
      <p:graphicFrame>
        <p:nvGraphicFramePr>
          <p:cNvPr id="2" name="Table 1"/>
          <p:cNvGraphicFramePr>
            <a:graphicFrameLocks noGrp="1"/>
          </p:cNvGraphicFramePr>
          <p:nvPr>
            <p:extLst>
              <p:ext uri="{D42A27DB-BD31-4B8C-83A1-F6EECF244321}">
                <p14:modId xmlns:p14="http://schemas.microsoft.com/office/powerpoint/2010/main" val="1913914112"/>
              </p:ext>
            </p:extLst>
          </p:nvPr>
        </p:nvGraphicFramePr>
        <p:xfrm>
          <a:off x="76200" y="1524003"/>
          <a:ext cx="8915400" cy="2433110"/>
        </p:xfrm>
        <a:graphic>
          <a:graphicData uri="http://schemas.openxmlformats.org/drawingml/2006/table">
            <a:tbl>
              <a:tblPr>
                <a:tableStyleId>{5C22544A-7EE6-4342-B048-85BDC9FD1C3A}</a:tableStyleId>
              </a:tblPr>
              <a:tblGrid>
                <a:gridCol w="1524000"/>
                <a:gridCol w="1524000"/>
                <a:gridCol w="1793986"/>
                <a:gridCol w="1229710"/>
                <a:gridCol w="1229710"/>
                <a:gridCol w="752034"/>
                <a:gridCol w="861960"/>
              </a:tblGrid>
              <a:tr h="413932">
                <a:tc>
                  <a:txBody>
                    <a:bodyPr/>
                    <a:lstStyle/>
                    <a:p>
                      <a:pPr marL="0" marR="0" indent="-101600">
                        <a:lnSpc>
                          <a:spcPct val="100000"/>
                        </a:lnSpc>
                        <a:spcBef>
                          <a:spcPts val="400"/>
                        </a:spcBef>
                        <a:spcAft>
                          <a:spcPts val="700"/>
                        </a:spcAft>
                      </a:pPr>
                      <a:r>
                        <a:rPr lang="en-US" sz="2000" b="1" dirty="0">
                          <a:solidFill>
                            <a:schemeClr val="bg1"/>
                          </a:solidFill>
                          <a:effectLst/>
                        </a:rPr>
                        <a:t>IUI(L)</a:t>
                      </a:r>
                      <a:endParaRPr lang="en-US" sz="2000" b="1"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00"/>
                        </a:spcBef>
                        <a:spcAft>
                          <a:spcPts val="700"/>
                        </a:spcAft>
                      </a:pPr>
                      <a:r>
                        <a:rPr lang="en-US" sz="2000" b="1">
                          <a:solidFill>
                            <a:schemeClr val="bg1"/>
                          </a:solidFill>
                          <a:effectLst/>
                        </a:rPr>
                        <a:t>IUI(P)</a:t>
                      </a:r>
                      <a:endParaRPr lang="en-US" sz="2000" b="1">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00"/>
                        </a:spcBef>
                        <a:spcAft>
                          <a:spcPts val="700"/>
                        </a:spcAft>
                      </a:pPr>
                      <a:r>
                        <a:rPr lang="en-US" sz="2000" b="1">
                          <a:solidFill>
                            <a:schemeClr val="bg1"/>
                          </a:solidFill>
                          <a:effectLst/>
                        </a:rPr>
                        <a:t>P-Type</a:t>
                      </a:r>
                      <a:endParaRPr lang="en-US" sz="2000" b="1">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400"/>
                        </a:spcBef>
                        <a:spcAft>
                          <a:spcPts val="700"/>
                        </a:spcAft>
                      </a:pPr>
                      <a:r>
                        <a:rPr lang="en-US" sz="2000" b="1">
                          <a:solidFill>
                            <a:schemeClr val="bg1"/>
                          </a:solidFill>
                          <a:effectLst/>
                        </a:rPr>
                        <a:t>P-Rel</a:t>
                      </a:r>
                      <a:endParaRPr lang="en-US" sz="2000" b="1">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00"/>
                        </a:spcBef>
                        <a:spcAft>
                          <a:spcPts val="700"/>
                        </a:spcAft>
                      </a:pPr>
                      <a:r>
                        <a:rPr lang="en-US" sz="2000" b="1">
                          <a:solidFill>
                            <a:schemeClr val="bg1"/>
                          </a:solidFill>
                          <a:effectLst/>
                        </a:rPr>
                        <a:t>P-Targ</a:t>
                      </a:r>
                      <a:endParaRPr lang="en-US" sz="2000" b="1">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400"/>
                        </a:spcBef>
                        <a:spcAft>
                          <a:spcPts val="700"/>
                        </a:spcAft>
                      </a:pPr>
                      <a:r>
                        <a:rPr lang="en-US" sz="2000" b="1">
                          <a:solidFill>
                            <a:schemeClr val="bg1"/>
                          </a:solidFill>
                          <a:effectLst/>
                        </a:rPr>
                        <a:t>Trel</a:t>
                      </a:r>
                      <a:endParaRPr lang="en-US" sz="2000" b="1">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00"/>
                        </a:spcBef>
                        <a:spcAft>
                          <a:spcPts val="700"/>
                        </a:spcAft>
                      </a:pPr>
                      <a:r>
                        <a:rPr lang="en-US" sz="2000" b="1" dirty="0">
                          <a:solidFill>
                            <a:schemeClr val="bg1"/>
                          </a:solidFill>
                          <a:effectLst/>
                        </a:rPr>
                        <a:t>Time</a:t>
                      </a:r>
                      <a:endParaRPr lang="en-US" sz="2000" b="1"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101600">
                        <a:lnSpc>
                          <a:spcPct val="100000"/>
                        </a:lnSpc>
                        <a:spcBef>
                          <a:spcPts val="450"/>
                        </a:spcBef>
                        <a:spcAft>
                          <a:spcPts val="0"/>
                        </a:spcAft>
                      </a:pPr>
                      <a:r>
                        <a:rPr lang="en-US" sz="1800" dirty="0">
                          <a:solidFill>
                            <a:schemeClr val="bg1"/>
                          </a:solidFill>
                          <a:effectLst/>
                        </a:rPr>
                        <a:t> </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50"/>
                        </a:spcBef>
                        <a:spcAft>
                          <a:spcPts val="0"/>
                        </a:spcAft>
                      </a:pPr>
                      <a:r>
                        <a:rPr lang="en-US" sz="1800" dirty="0">
                          <a:solidFill>
                            <a:schemeClr val="bg1"/>
                          </a:solidFill>
                          <a:effectLst/>
                        </a:rPr>
                        <a:t>#</a:t>
                      </a:r>
                      <a:r>
                        <a:rPr lang="en-US" sz="1800" dirty="0" smtClean="0">
                          <a:solidFill>
                            <a:schemeClr val="bg1"/>
                          </a:solidFill>
                          <a:effectLst/>
                        </a:rPr>
                        <a:t>psrec-</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50"/>
                        </a:spcBef>
                        <a:spcAft>
                          <a:spcPts val="0"/>
                        </a:spcAft>
                      </a:pPr>
                      <a:r>
                        <a:rPr lang="en-US" sz="1800" cap="small">
                          <a:solidFill>
                            <a:schemeClr val="bg1"/>
                          </a:solidFill>
                          <a:effectLst/>
                        </a:rPr>
                        <a:t>dataset-record</a:t>
                      </a:r>
                      <a:endParaRPr lang="en-US" sz="1800">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450"/>
                        </a:spcBef>
                        <a:spcAft>
                          <a:spcPts val="0"/>
                        </a:spcAft>
                      </a:pPr>
                      <a:r>
                        <a:rPr lang="en-US" sz="1800">
                          <a:solidFill>
                            <a:schemeClr val="bg1"/>
                          </a:solidFill>
                          <a:effectLst/>
                        </a:rPr>
                        <a:t> </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50"/>
                        </a:spcBef>
                        <a:spcAft>
                          <a:spcPts val="0"/>
                        </a:spcAft>
                      </a:pPr>
                      <a:r>
                        <a:rPr lang="en-US" sz="1800">
                          <a:solidFill>
                            <a:schemeClr val="bg1"/>
                          </a:solidFill>
                          <a:effectLst/>
                        </a:rPr>
                        <a:t> </a:t>
                      </a:r>
                      <a:endParaRPr lang="en-US" sz="1800">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450"/>
                        </a:spcBef>
                        <a:spcAft>
                          <a:spcPts val="0"/>
                        </a:spcAft>
                      </a:pPr>
                      <a:r>
                        <a:rPr lang="en-US" sz="1800">
                          <a:solidFill>
                            <a:schemeClr val="bg1"/>
                          </a:solidFill>
                          <a:effectLst/>
                        </a:rPr>
                        <a:t>at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50"/>
                        </a:spcBef>
                        <a:spcAft>
                          <a:spcPts val="0"/>
                        </a:spcAft>
                      </a:pPr>
                      <a:r>
                        <a:rPr lang="en-US" sz="1800">
                          <a:solidFill>
                            <a:schemeClr val="bg1"/>
                          </a:solidFill>
                          <a:effectLst/>
                        </a:rPr>
                        <a:t>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pidL-</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pid-</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dirty="0" err="1">
                          <a:solidFill>
                            <a:schemeClr val="bg1"/>
                          </a:solidFill>
                          <a:effectLst/>
                        </a:rPr>
                        <a:t>denotator</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a:solidFill>
                            <a:schemeClr val="bg1"/>
                          </a:solidFill>
                          <a:effectLst/>
                        </a:rPr>
                        <a:t>denotes</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pat-</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0"/>
                        </a:spcBef>
                        <a:spcAft>
                          <a:spcPts val="0"/>
                        </a:spcAft>
                      </a:pPr>
                      <a:r>
                        <a:rPr lang="en-US" sz="1800">
                          <a:solidFill>
                            <a:schemeClr val="bg1"/>
                          </a:solidFill>
                          <a:effectLst/>
                        </a:rPr>
                        <a:t>at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bg1"/>
                          </a:solidFill>
                          <a:effectLst/>
                        </a:rPr>
                        <a:t>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patL-</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gn="l" defTabSz="457200" rtl="0" eaLnBrk="1" fontAlgn="auto" latinLnBrk="0" hangingPunct="1">
                        <a:lnSpc>
                          <a:spcPct val="100000"/>
                        </a:lnSpc>
                        <a:spcBef>
                          <a:spcPts val="0"/>
                        </a:spcBef>
                        <a:spcAft>
                          <a:spcPts val="0"/>
                        </a:spcAft>
                        <a:buClrTx/>
                        <a:buSzTx/>
                        <a:buFontTx/>
                        <a:buNone/>
                        <a:tabLst/>
                        <a:defRPr/>
                      </a:pPr>
                      <a:r>
                        <a:rPr lang="en-US" sz="1800" dirty="0">
                          <a:solidFill>
                            <a:schemeClr val="bg1"/>
                          </a:solidFill>
                          <a:effectLst/>
                        </a:rPr>
                        <a:t>#</a:t>
                      </a:r>
                      <a:r>
                        <a:rPr lang="en-US" sz="1800" dirty="0" smtClean="0">
                          <a:solidFill>
                            <a:schemeClr val="bg1"/>
                          </a:solidFill>
                          <a:effectLst/>
                        </a:rPr>
                        <a:t>pat-</a:t>
                      </a:r>
                      <a:r>
                        <a:rPr lang="en-US" sz="1800" dirty="0" smtClean="0">
                          <a:solidFill>
                            <a:srgbClr val="FF0000"/>
                          </a:solidFill>
                          <a:effectLst/>
                        </a:rPr>
                        <a:t>5033</a:t>
                      </a:r>
                      <a:endParaRPr lang="en-US" sz="1800" dirty="0" smtClean="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a:solidFill>
                            <a:schemeClr val="bg1"/>
                          </a:solidFill>
                          <a:effectLst/>
                        </a:rPr>
                        <a:t>patient</a:t>
                      </a:r>
                      <a:endParaRPr lang="en-US" sz="1800">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dirty="0">
                          <a:solidFill>
                            <a:schemeClr val="bg1"/>
                          </a:solidFill>
                          <a:effectLst/>
                        </a:rPr>
                        <a:t> </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bg1"/>
                          </a:solidFill>
                          <a:effectLst/>
                        </a:rPr>
                        <a:t> </a:t>
                      </a:r>
                      <a:endParaRPr lang="en-US" sz="1800">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0"/>
                        </a:spcBef>
                        <a:spcAft>
                          <a:spcPts val="0"/>
                        </a:spcAft>
                      </a:pPr>
                      <a:r>
                        <a:rPr lang="en-US" sz="1800">
                          <a:solidFill>
                            <a:schemeClr val="bg1"/>
                          </a:solidFill>
                          <a:effectLst/>
                        </a:rPr>
                        <a:t>at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bg1"/>
                          </a:solidFill>
                          <a:effectLst/>
                        </a:rPr>
                        <a:t>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patgL-</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gn="l" defTabSz="457200" rtl="0" eaLnBrk="1" fontAlgn="auto" latinLnBrk="0" hangingPunct="1">
                        <a:lnSpc>
                          <a:spcPct val="100000"/>
                        </a:lnSpc>
                        <a:spcBef>
                          <a:spcPts val="0"/>
                        </a:spcBef>
                        <a:spcAft>
                          <a:spcPts val="0"/>
                        </a:spcAft>
                        <a:buClrTx/>
                        <a:buSzTx/>
                        <a:buFontTx/>
                        <a:buNone/>
                        <a:tabLst/>
                        <a:defRPr/>
                      </a:pPr>
                      <a:r>
                        <a:rPr lang="en-US" sz="1800" dirty="0">
                          <a:solidFill>
                            <a:schemeClr val="bg1"/>
                          </a:solidFill>
                          <a:effectLst/>
                        </a:rPr>
                        <a:t>#</a:t>
                      </a:r>
                      <a:r>
                        <a:rPr lang="en-US" sz="1800" dirty="0" smtClean="0">
                          <a:solidFill>
                            <a:schemeClr val="bg1"/>
                          </a:solidFill>
                          <a:effectLst/>
                        </a:rPr>
                        <a:t>patg-</a:t>
                      </a:r>
                      <a:r>
                        <a:rPr lang="en-US" sz="1800" dirty="0" smtClean="0">
                          <a:solidFill>
                            <a:srgbClr val="FF0000"/>
                          </a:solidFill>
                          <a:effectLst/>
                        </a:rPr>
                        <a:t>5033</a:t>
                      </a:r>
                      <a:endParaRPr lang="en-US" sz="1800" dirty="0" smtClean="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a:solidFill>
                            <a:schemeClr val="bg1"/>
                          </a:solidFill>
                          <a:effectLst/>
                        </a:rPr>
                        <a:t>gender</a:t>
                      </a:r>
                      <a:endParaRPr lang="en-US" sz="1800">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dirty="0">
                          <a:solidFill>
                            <a:schemeClr val="bg1"/>
                          </a:solidFill>
                          <a:effectLst/>
                        </a:rPr>
                        <a:t>inheres-in</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pat-</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0"/>
                        </a:spcBef>
                        <a:spcAft>
                          <a:spcPts val="0"/>
                        </a:spcAft>
                      </a:pPr>
                      <a:r>
                        <a:rPr lang="en-US" sz="1800">
                          <a:solidFill>
                            <a:schemeClr val="bg1"/>
                          </a:solidFill>
                          <a:effectLst/>
                        </a:rPr>
                        <a:t>at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bg1"/>
                          </a:solidFill>
                          <a:effectLst/>
                        </a:rPr>
                        <a:t>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101600">
                        <a:lnSpc>
                          <a:spcPct val="100000"/>
                        </a:lnSpc>
                        <a:spcBef>
                          <a:spcPts val="0"/>
                        </a:spcBef>
                        <a:spcAft>
                          <a:spcPts val="0"/>
                        </a:spcAft>
                      </a:pPr>
                      <a:r>
                        <a:rPr lang="en-US" sz="1800">
                          <a:solidFill>
                            <a:schemeClr val="bg1"/>
                          </a:solidFill>
                          <a:effectLst/>
                        </a:rPr>
                        <a:t> </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patg-</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a:solidFill>
                            <a:schemeClr val="bg1"/>
                          </a:solidFill>
                          <a:effectLst/>
                        </a:rPr>
                        <a:t>male-gender</a:t>
                      </a:r>
                      <a:endParaRPr lang="en-US" sz="1800">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a:solidFill>
                            <a:schemeClr val="bg1"/>
                          </a:solidFill>
                          <a:effectLst/>
                        </a:rPr>
                        <a:t>inheres-in</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pat-</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bg1"/>
                          </a:solidFill>
                          <a:effectLst/>
                        </a:rPr>
                        <a:t>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101600">
                        <a:lnSpc>
                          <a:spcPct val="100000"/>
                        </a:lnSpc>
                        <a:spcBef>
                          <a:spcPts val="0"/>
                        </a:spcBef>
                        <a:spcAft>
                          <a:spcPts val="0"/>
                        </a:spcAft>
                      </a:pPr>
                      <a:r>
                        <a:rPr lang="en-US" sz="1800">
                          <a:solidFill>
                            <a:schemeClr val="bg1"/>
                          </a:solidFill>
                          <a:effectLst/>
                        </a:rPr>
                        <a:t> </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patg-</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a:solidFill>
                            <a:schemeClr val="bg1"/>
                          </a:solidFill>
                          <a:effectLst/>
                        </a:rPr>
                        <a:t>female-gender</a:t>
                      </a:r>
                      <a:endParaRPr lang="en-US" sz="1800">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a:solidFill>
                            <a:schemeClr val="bg1"/>
                          </a:solidFill>
                          <a:effectLst/>
                        </a:rPr>
                        <a:t>inheres-in</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pat-</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t</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101600">
                        <a:lnSpc>
                          <a:spcPct val="100000"/>
                        </a:lnSpc>
                        <a:spcBef>
                          <a:spcPts val="0"/>
                        </a:spcBef>
                        <a:spcAft>
                          <a:spcPts val="0"/>
                        </a:spcAft>
                      </a:pPr>
                      <a:r>
                        <a:rPr lang="en-US" sz="1800">
                          <a:solidFill>
                            <a:schemeClr val="bg1"/>
                          </a:solidFill>
                          <a:effectLst/>
                        </a:rPr>
                        <a:t> </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patgL-</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a:solidFill>
                            <a:schemeClr val="bg1"/>
                          </a:solidFill>
                          <a:effectLst/>
                        </a:rPr>
                        <a:t>underspec-ice</a:t>
                      </a:r>
                      <a:endParaRPr lang="en-US" sz="1800">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a:solidFill>
                            <a:schemeClr val="bg1"/>
                          </a:solidFill>
                          <a:effectLst/>
                        </a:rPr>
                        <a:t> </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bg1"/>
                          </a:solidFill>
                          <a:effectLst/>
                        </a:rPr>
                        <a:t> </a:t>
                      </a:r>
                      <a:endParaRPr lang="en-US" sz="1800">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0"/>
                        </a:spcBef>
                        <a:spcAft>
                          <a:spcPts val="0"/>
                        </a:spcAft>
                      </a:pPr>
                      <a:r>
                        <a:rPr lang="en-US" sz="1800">
                          <a:solidFill>
                            <a:schemeClr val="bg1"/>
                          </a:solidFill>
                          <a:effectLst/>
                        </a:rPr>
                        <a:t>at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t</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bl>
          </a:graphicData>
        </a:graphic>
      </p:graphicFrame>
      <p:pic>
        <p:nvPicPr>
          <p:cNvPr id="3" name="Picture 2"/>
          <p:cNvPicPr>
            <a:picLocks noChangeAspect="1"/>
          </p:cNvPicPr>
          <p:nvPr/>
        </p:nvPicPr>
        <p:blipFill>
          <a:blip r:embed="rId2"/>
          <a:stretch>
            <a:fillRect/>
          </a:stretch>
        </p:blipFill>
        <p:spPr>
          <a:xfrm>
            <a:off x="4419600" y="4114800"/>
            <a:ext cx="4572000" cy="2431915"/>
          </a:xfrm>
          <a:prstGeom prst="rect">
            <a:avLst/>
          </a:prstGeom>
        </p:spPr>
      </p:pic>
      <p:sp>
        <p:nvSpPr>
          <p:cNvPr id="4" name="Rectangle 3"/>
          <p:cNvSpPr/>
          <p:nvPr/>
        </p:nvSpPr>
        <p:spPr bwMode="auto">
          <a:xfrm>
            <a:off x="4953000" y="4953000"/>
            <a:ext cx="762000" cy="381000"/>
          </a:xfrm>
          <a:prstGeom prst="rect">
            <a:avLst/>
          </a:prstGeom>
          <a:solidFill>
            <a:srgbClr val="FF0000">
              <a:alpha val="2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5" name="Rectangle 4"/>
          <p:cNvSpPr/>
          <p:nvPr/>
        </p:nvSpPr>
        <p:spPr bwMode="auto">
          <a:xfrm>
            <a:off x="76200" y="2209800"/>
            <a:ext cx="1524000" cy="304800"/>
          </a:xfrm>
          <a:prstGeom prst="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Rectangle 6"/>
          <p:cNvSpPr/>
          <p:nvPr/>
        </p:nvSpPr>
        <p:spPr bwMode="auto">
          <a:xfrm>
            <a:off x="4953001" y="4953000"/>
            <a:ext cx="762000" cy="377757"/>
          </a:xfrm>
          <a:prstGeom prst="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8" name="Elbow Connector 7"/>
          <p:cNvCxnSpPr>
            <a:stCxn id="5" idx="2"/>
            <a:endCxn id="7" idx="1"/>
          </p:cNvCxnSpPr>
          <p:nvPr/>
        </p:nvCxnSpPr>
        <p:spPr bwMode="auto">
          <a:xfrm rot="16200000" flipH="1">
            <a:off x="1581961" y="1770838"/>
            <a:ext cx="2627279" cy="4114801"/>
          </a:xfrm>
          <a:prstGeom prst="bentConnector2">
            <a:avLst/>
          </a:prstGeom>
          <a:solidFill>
            <a:schemeClr val="accent1"/>
          </a:solidFill>
          <a:ln w="38100" cap="flat" cmpd="sng" algn="ctr">
            <a:solidFill>
              <a:srgbClr val="FFFF00"/>
            </a:solidFill>
            <a:prstDash val="solid"/>
            <a:round/>
            <a:headEnd type="none" w="med" len="med"/>
            <a:tailEnd type="triangle"/>
          </a:ln>
          <a:effectLst/>
        </p:spPr>
      </p:cxnSp>
      <p:sp>
        <p:nvSpPr>
          <p:cNvPr id="10" name="TextBox 9"/>
          <p:cNvSpPr txBox="1"/>
          <p:nvPr/>
        </p:nvSpPr>
        <p:spPr>
          <a:xfrm>
            <a:off x="266700" y="5141877"/>
            <a:ext cx="3886200" cy="1569660"/>
          </a:xfrm>
          <a:prstGeom prst="rect">
            <a:avLst/>
          </a:prstGeom>
          <a:noFill/>
        </p:spPr>
        <p:txBody>
          <a:bodyPr wrap="square" rtlCol="0">
            <a:spAutoFit/>
          </a:bodyPr>
          <a:lstStyle/>
          <a:p>
            <a:r>
              <a:rPr lang="en-US" dirty="0" smtClean="0">
                <a:solidFill>
                  <a:srgbClr val="FFFF00"/>
                </a:solidFill>
              </a:rPr>
              <a:t>IUI denoting the Information Content Entity (ICE) of which the contents of this cell is a concretization.</a:t>
            </a:r>
            <a:endParaRPr lang="en-US" dirty="0">
              <a:solidFill>
                <a:srgbClr val="FFFF00"/>
              </a:solidFill>
            </a:endParaRPr>
          </a:p>
        </p:txBody>
      </p:sp>
    </p:spTree>
    <p:extLst>
      <p:ext uri="{BB962C8B-B14F-4D97-AF65-F5344CB8AC3E}">
        <p14:creationId xmlns:p14="http://schemas.microsoft.com/office/powerpoint/2010/main" val="40953408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Grp="1" noChangeArrowheads="1"/>
          </p:cNvSpPr>
          <p:nvPr>
            <p:ph type="title"/>
          </p:nvPr>
        </p:nvSpPr>
        <p:spPr/>
        <p:txBody>
          <a:bodyPr/>
          <a:lstStyle/>
          <a:p>
            <a:pPr eaLnBrk="1" hangingPunct="1"/>
            <a:r>
              <a:rPr lang="en-US" altLang="en-US" smtClean="0"/>
              <a:t>A non-trivial relation</a:t>
            </a:r>
          </a:p>
        </p:txBody>
      </p:sp>
      <p:sp>
        <p:nvSpPr>
          <p:cNvPr id="9219" name="AutoShape 6"/>
          <p:cNvSpPr>
            <a:spLocks noChangeArrowheads="1"/>
          </p:cNvSpPr>
          <p:nvPr/>
        </p:nvSpPr>
        <p:spPr bwMode="auto">
          <a:xfrm>
            <a:off x="3352800" y="3916363"/>
            <a:ext cx="2133600" cy="609600"/>
          </a:xfrm>
          <a:prstGeom prst="rightArrow">
            <a:avLst>
              <a:gd name="adj1" fmla="val 50000"/>
              <a:gd name="adj2" fmla="val 62757"/>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grpSp>
        <p:nvGrpSpPr>
          <p:cNvPr id="9220" name="Group 26"/>
          <p:cNvGrpSpPr>
            <a:grpSpLocks/>
          </p:cNvGrpSpPr>
          <p:nvPr/>
        </p:nvGrpSpPr>
        <p:grpSpPr bwMode="auto">
          <a:xfrm>
            <a:off x="3810000" y="2544763"/>
            <a:ext cx="914400" cy="3429000"/>
            <a:chOff x="2256" y="1488"/>
            <a:chExt cx="576" cy="2160"/>
          </a:xfrm>
        </p:grpSpPr>
        <p:sp>
          <p:nvSpPr>
            <p:cNvPr id="9233" name="AutoShape 15"/>
            <p:cNvSpPr>
              <a:spLocks noChangeArrowheads="1"/>
            </p:cNvSpPr>
            <p:nvPr/>
          </p:nvSpPr>
          <p:spPr bwMode="auto">
            <a:xfrm rot="5400000">
              <a:off x="1464" y="2280"/>
              <a:ext cx="2160" cy="57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000066">
                <a:alpha val="50195"/>
              </a:srgbClr>
            </a:solidFill>
            <a:ln w="9525">
              <a:solidFill>
                <a:schemeClr val="bg1"/>
              </a:solidFill>
              <a:miter lim="800000"/>
              <a:headEnd/>
              <a:tailEnd/>
            </a:ln>
          </p:spPr>
          <p:txBody>
            <a:bodyPr wrap="none" anchor="ctr"/>
            <a:lstStyle/>
            <a:p>
              <a:endParaRPr lang="en-US"/>
            </a:p>
          </p:txBody>
        </p:sp>
        <p:sp>
          <p:nvSpPr>
            <p:cNvPr id="9234" name="Line 16"/>
            <p:cNvSpPr>
              <a:spLocks noChangeShapeType="1"/>
            </p:cNvSpPr>
            <p:nvPr/>
          </p:nvSpPr>
          <p:spPr bwMode="auto">
            <a:xfrm rot="5400000">
              <a:off x="2353" y="1645"/>
              <a:ext cx="381"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35" name="Line 17"/>
            <p:cNvSpPr>
              <a:spLocks noChangeShapeType="1"/>
            </p:cNvSpPr>
            <p:nvPr/>
          </p:nvSpPr>
          <p:spPr bwMode="auto">
            <a:xfrm rot="5400000">
              <a:off x="2449" y="1867"/>
              <a:ext cx="190"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36" name="Line 18"/>
            <p:cNvSpPr>
              <a:spLocks noChangeShapeType="1"/>
            </p:cNvSpPr>
            <p:nvPr/>
          </p:nvSpPr>
          <p:spPr bwMode="auto">
            <a:xfrm rot="5400000">
              <a:off x="2512" y="2058"/>
              <a:ext cx="63"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37" name="Line 19"/>
            <p:cNvSpPr>
              <a:spLocks noChangeShapeType="1"/>
            </p:cNvSpPr>
            <p:nvPr/>
          </p:nvSpPr>
          <p:spPr bwMode="auto">
            <a:xfrm rot="5400000">
              <a:off x="2544" y="2216"/>
              <a:ext cx="0"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38" name="Line 20"/>
            <p:cNvSpPr>
              <a:spLocks noChangeShapeType="1"/>
            </p:cNvSpPr>
            <p:nvPr/>
          </p:nvSpPr>
          <p:spPr bwMode="auto">
            <a:xfrm rot="5400000" flipV="1">
              <a:off x="2449" y="2439"/>
              <a:ext cx="190"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39" name="Line 21"/>
            <p:cNvSpPr>
              <a:spLocks noChangeShapeType="1"/>
            </p:cNvSpPr>
            <p:nvPr/>
          </p:nvSpPr>
          <p:spPr bwMode="auto">
            <a:xfrm rot="5400000" flipV="1">
              <a:off x="2417" y="2598"/>
              <a:ext cx="254"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40" name="Line 22"/>
            <p:cNvSpPr>
              <a:spLocks noChangeShapeType="1"/>
            </p:cNvSpPr>
            <p:nvPr/>
          </p:nvSpPr>
          <p:spPr bwMode="auto">
            <a:xfrm rot="5400000" flipV="1">
              <a:off x="2353" y="2852"/>
              <a:ext cx="381"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41" name="Line 23"/>
            <p:cNvSpPr>
              <a:spLocks noChangeShapeType="1"/>
            </p:cNvSpPr>
            <p:nvPr/>
          </p:nvSpPr>
          <p:spPr bwMode="auto">
            <a:xfrm rot="5400000">
              <a:off x="1739" y="2572"/>
              <a:ext cx="1898"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42" name="Line 24"/>
            <p:cNvSpPr>
              <a:spLocks noChangeShapeType="1"/>
            </p:cNvSpPr>
            <p:nvPr/>
          </p:nvSpPr>
          <p:spPr bwMode="auto">
            <a:xfrm rot="5400000">
              <a:off x="1726" y="2576"/>
              <a:ext cx="1636"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43" name="Line 25"/>
            <p:cNvSpPr>
              <a:spLocks noChangeShapeType="1"/>
            </p:cNvSpPr>
            <p:nvPr/>
          </p:nvSpPr>
          <p:spPr bwMode="auto">
            <a:xfrm rot="5400000">
              <a:off x="1721" y="2569"/>
              <a:ext cx="1357"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grpSp>
      <p:sp>
        <p:nvSpPr>
          <p:cNvPr id="9221" name="AutoShape 27"/>
          <p:cNvSpPr>
            <a:spLocks noChangeArrowheads="1"/>
          </p:cNvSpPr>
          <p:nvPr/>
        </p:nvSpPr>
        <p:spPr bwMode="auto">
          <a:xfrm>
            <a:off x="3124200" y="3916363"/>
            <a:ext cx="914400" cy="609600"/>
          </a:xfrm>
          <a:prstGeom prst="leftArrow">
            <a:avLst>
              <a:gd name="adj1" fmla="val 50000"/>
              <a:gd name="adj2" fmla="val 61979"/>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9222" name="Text Box 39"/>
          <p:cNvSpPr txBox="1">
            <a:spLocks noChangeArrowheads="1"/>
          </p:cNvSpPr>
          <p:nvPr/>
        </p:nvSpPr>
        <p:spPr bwMode="auto">
          <a:xfrm>
            <a:off x="965200" y="6278563"/>
            <a:ext cx="14430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rgbClr val="FFFF00"/>
                </a:solidFill>
              </a:rPr>
              <a:t>Referents</a:t>
            </a:r>
          </a:p>
        </p:txBody>
      </p:sp>
      <p:sp>
        <p:nvSpPr>
          <p:cNvPr id="9223" name="Text Box 40"/>
          <p:cNvSpPr txBox="1">
            <a:spLocks noChangeArrowheads="1"/>
          </p:cNvSpPr>
          <p:nvPr/>
        </p:nvSpPr>
        <p:spPr bwMode="auto">
          <a:xfrm>
            <a:off x="6137275" y="6278563"/>
            <a:ext cx="16129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rgbClr val="FFFF00"/>
                </a:solidFill>
              </a:rPr>
              <a:t>References</a:t>
            </a:r>
          </a:p>
        </p:txBody>
      </p:sp>
      <p:pic>
        <p:nvPicPr>
          <p:cNvPr id="9224" name="Picture 5" descr="CT scann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544763"/>
            <a:ext cx="2219325"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25" name="Group 9"/>
          <p:cNvGrpSpPr>
            <a:grpSpLocks/>
          </p:cNvGrpSpPr>
          <p:nvPr/>
        </p:nvGrpSpPr>
        <p:grpSpPr bwMode="auto">
          <a:xfrm>
            <a:off x="5715000" y="2392363"/>
            <a:ext cx="2743200" cy="3771900"/>
            <a:chOff x="3120" y="816"/>
            <a:chExt cx="2334" cy="3048"/>
          </a:xfrm>
        </p:grpSpPr>
        <p:pic>
          <p:nvPicPr>
            <p:cNvPr id="92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0" y="864"/>
              <a:ext cx="2328" cy="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0" y="816"/>
              <a:ext cx="2334"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226" name="Freeform 35"/>
          <p:cNvSpPr>
            <a:spLocks/>
          </p:cNvSpPr>
          <p:nvPr/>
        </p:nvSpPr>
        <p:spPr bwMode="auto">
          <a:xfrm>
            <a:off x="2590800" y="2519363"/>
            <a:ext cx="3962400" cy="1701800"/>
          </a:xfrm>
          <a:custGeom>
            <a:avLst/>
            <a:gdLst>
              <a:gd name="T0" fmla="*/ 0 w 2496"/>
              <a:gd name="T1" fmla="*/ 2147483647 h 1072"/>
              <a:gd name="T2" fmla="*/ 2147483647 w 2496"/>
              <a:gd name="T3" fmla="*/ 2147483647 h 1072"/>
              <a:gd name="T4" fmla="*/ 2147483647 w 2496"/>
              <a:gd name="T5" fmla="*/ 2147483647 h 1072"/>
              <a:gd name="T6" fmla="*/ 0 60000 65536"/>
              <a:gd name="T7" fmla="*/ 0 60000 65536"/>
              <a:gd name="T8" fmla="*/ 0 60000 65536"/>
              <a:gd name="T9" fmla="*/ 0 w 2496"/>
              <a:gd name="T10" fmla="*/ 0 h 1072"/>
              <a:gd name="T11" fmla="*/ 2496 w 2496"/>
              <a:gd name="T12" fmla="*/ 1072 h 1072"/>
            </a:gdLst>
            <a:ahLst/>
            <a:cxnLst>
              <a:cxn ang="T6">
                <a:pos x="T0" y="T1"/>
              </a:cxn>
              <a:cxn ang="T7">
                <a:pos x="T2" y="T3"/>
              </a:cxn>
              <a:cxn ang="T8">
                <a:pos x="T4" y="T5"/>
              </a:cxn>
            </a:cxnLst>
            <a:rect l="T9" t="T10" r="T11" b="T12"/>
            <a:pathLst>
              <a:path w="2496" h="1072">
                <a:moveTo>
                  <a:pt x="0" y="1072"/>
                </a:moveTo>
                <a:cubicBezTo>
                  <a:pt x="224" y="600"/>
                  <a:pt x="448" y="128"/>
                  <a:pt x="864" y="64"/>
                </a:cubicBezTo>
                <a:cubicBezTo>
                  <a:pt x="1280" y="0"/>
                  <a:pt x="1888" y="344"/>
                  <a:pt x="2496" y="688"/>
                </a:cubicBezTo>
              </a:path>
            </a:pathLst>
          </a:custGeom>
          <a:noFill/>
          <a:ln w="57150" cap="flat" cmpd="sng">
            <a:solidFill>
              <a:srgbClr val="FF5050"/>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9227" name="Freeform 37"/>
          <p:cNvSpPr>
            <a:spLocks/>
          </p:cNvSpPr>
          <p:nvPr/>
        </p:nvSpPr>
        <p:spPr bwMode="auto">
          <a:xfrm rot="20395306" flipV="1">
            <a:off x="2362200" y="4525963"/>
            <a:ext cx="4343400" cy="1473200"/>
          </a:xfrm>
          <a:custGeom>
            <a:avLst/>
            <a:gdLst>
              <a:gd name="T0" fmla="*/ 0 w 2496"/>
              <a:gd name="T1" fmla="*/ 2147483647 h 1072"/>
              <a:gd name="T2" fmla="*/ 2147483647 w 2496"/>
              <a:gd name="T3" fmla="*/ 2147483647 h 1072"/>
              <a:gd name="T4" fmla="*/ 2147483647 w 2496"/>
              <a:gd name="T5" fmla="*/ 2147483647 h 1072"/>
              <a:gd name="T6" fmla="*/ 0 60000 65536"/>
              <a:gd name="T7" fmla="*/ 0 60000 65536"/>
              <a:gd name="T8" fmla="*/ 0 60000 65536"/>
              <a:gd name="T9" fmla="*/ 0 w 2496"/>
              <a:gd name="T10" fmla="*/ 0 h 1072"/>
              <a:gd name="T11" fmla="*/ 2496 w 2496"/>
              <a:gd name="T12" fmla="*/ 1072 h 1072"/>
            </a:gdLst>
            <a:ahLst/>
            <a:cxnLst>
              <a:cxn ang="T6">
                <a:pos x="T0" y="T1"/>
              </a:cxn>
              <a:cxn ang="T7">
                <a:pos x="T2" y="T3"/>
              </a:cxn>
              <a:cxn ang="T8">
                <a:pos x="T4" y="T5"/>
              </a:cxn>
            </a:cxnLst>
            <a:rect l="T9" t="T10" r="T11" b="T12"/>
            <a:pathLst>
              <a:path w="2496" h="1072">
                <a:moveTo>
                  <a:pt x="0" y="1072"/>
                </a:moveTo>
                <a:cubicBezTo>
                  <a:pt x="224" y="600"/>
                  <a:pt x="448" y="128"/>
                  <a:pt x="864" y="64"/>
                </a:cubicBezTo>
                <a:cubicBezTo>
                  <a:pt x="1280" y="0"/>
                  <a:pt x="1888" y="344"/>
                  <a:pt x="2496" y="688"/>
                </a:cubicBezTo>
              </a:path>
            </a:pathLst>
          </a:custGeom>
          <a:noFill/>
          <a:ln w="57150" cap="flat" cmpd="sng">
            <a:solidFill>
              <a:schemeClr val="accent1"/>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9228" name="Rectangle 36"/>
          <p:cNvSpPr>
            <a:spLocks noChangeArrowheads="1"/>
          </p:cNvSpPr>
          <p:nvPr/>
        </p:nvSpPr>
        <p:spPr bwMode="auto">
          <a:xfrm>
            <a:off x="6484938" y="3582988"/>
            <a:ext cx="1524000" cy="152400"/>
          </a:xfrm>
          <a:prstGeom prst="rect">
            <a:avLst/>
          </a:prstGeom>
          <a:solidFill>
            <a:srgbClr val="FF505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9229" name="Rectangle 38"/>
          <p:cNvSpPr>
            <a:spLocks noChangeArrowheads="1"/>
          </p:cNvSpPr>
          <p:nvPr/>
        </p:nvSpPr>
        <p:spPr bwMode="auto">
          <a:xfrm>
            <a:off x="6510338" y="4225925"/>
            <a:ext cx="1524000" cy="152400"/>
          </a:xfrm>
          <a:prstGeom prst="rect">
            <a:avLst/>
          </a:prstGeom>
          <a:solidFill>
            <a:srgbClr val="00CC99">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Tree>
    <p:extLst>
      <p:ext uri="{BB962C8B-B14F-4D97-AF65-F5344CB8AC3E}">
        <p14:creationId xmlns:p14="http://schemas.microsoft.com/office/powerpoint/2010/main" val="42533351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lstStyle/>
          <a:p>
            <a:r>
              <a:rPr lang="en-US" altLang="en-US" dirty="0"/>
              <a:t>Data versus </a:t>
            </a:r>
            <a:r>
              <a:rPr lang="en-US" altLang="en-US" dirty="0">
                <a:solidFill>
                  <a:srgbClr val="FFFF00"/>
                </a:solidFill>
              </a:rPr>
              <a:t>what it is about</a:t>
            </a:r>
            <a:endParaRPr lang="en-US" altLang="en-US" dirty="0" smtClean="0">
              <a:solidFill>
                <a:srgbClr val="FFFF0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499415497"/>
              </p:ext>
            </p:extLst>
          </p:nvPr>
        </p:nvGraphicFramePr>
        <p:xfrm>
          <a:off x="76200" y="1524003"/>
          <a:ext cx="8915400" cy="2433110"/>
        </p:xfrm>
        <a:graphic>
          <a:graphicData uri="http://schemas.openxmlformats.org/drawingml/2006/table">
            <a:tbl>
              <a:tblPr>
                <a:tableStyleId>{5C22544A-7EE6-4342-B048-85BDC9FD1C3A}</a:tableStyleId>
              </a:tblPr>
              <a:tblGrid>
                <a:gridCol w="1524000"/>
                <a:gridCol w="1524000"/>
                <a:gridCol w="1793986"/>
                <a:gridCol w="1229710"/>
                <a:gridCol w="1229710"/>
                <a:gridCol w="752034"/>
                <a:gridCol w="861960"/>
              </a:tblGrid>
              <a:tr h="413932">
                <a:tc>
                  <a:txBody>
                    <a:bodyPr/>
                    <a:lstStyle/>
                    <a:p>
                      <a:pPr marL="0" marR="0" indent="-101600">
                        <a:lnSpc>
                          <a:spcPct val="100000"/>
                        </a:lnSpc>
                        <a:spcBef>
                          <a:spcPts val="400"/>
                        </a:spcBef>
                        <a:spcAft>
                          <a:spcPts val="700"/>
                        </a:spcAft>
                      </a:pPr>
                      <a:r>
                        <a:rPr lang="en-US" sz="2000" b="1" dirty="0">
                          <a:solidFill>
                            <a:schemeClr val="bg1"/>
                          </a:solidFill>
                          <a:effectLst/>
                        </a:rPr>
                        <a:t>IUI(L)</a:t>
                      </a:r>
                      <a:endParaRPr lang="en-US" sz="2000" b="1"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00"/>
                        </a:spcBef>
                        <a:spcAft>
                          <a:spcPts val="700"/>
                        </a:spcAft>
                      </a:pPr>
                      <a:r>
                        <a:rPr lang="en-US" sz="2000" b="1">
                          <a:solidFill>
                            <a:schemeClr val="bg1"/>
                          </a:solidFill>
                          <a:effectLst/>
                        </a:rPr>
                        <a:t>IUI(P)</a:t>
                      </a:r>
                      <a:endParaRPr lang="en-US" sz="2000" b="1">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00"/>
                        </a:spcBef>
                        <a:spcAft>
                          <a:spcPts val="700"/>
                        </a:spcAft>
                      </a:pPr>
                      <a:r>
                        <a:rPr lang="en-US" sz="2000" b="1">
                          <a:solidFill>
                            <a:schemeClr val="bg1"/>
                          </a:solidFill>
                          <a:effectLst/>
                        </a:rPr>
                        <a:t>P-Type</a:t>
                      </a:r>
                      <a:endParaRPr lang="en-US" sz="2000" b="1">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400"/>
                        </a:spcBef>
                        <a:spcAft>
                          <a:spcPts val="700"/>
                        </a:spcAft>
                      </a:pPr>
                      <a:r>
                        <a:rPr lang="en-US" sz="2000" b="1">
                          <a:solidFill>
                            <a:schemeClr val="bg1"/>
                          </a:solidFill>
                          <a:effectLst/>
                        </a:rPr>
                        <a:t>P-Rel</a:t>
                      </a:r>
                      <a:endParaRPr lang="en-US" sz="2000" b="1">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00"/>
                        </a:spcBef>
                        <a:spcAft>
                          <a:spcPts val="700"/>
                        </a:spcAft>
                      </a:pPr>
                      <a:r>
                        <a:rPr lang="en-US" sz="2000" b="1">
                          <a:solidFill>
                            <a:schemeClr val="bg1"/>
                          </a:solidFill>
                          <a:effectLst/>
                        </a:rPr>
                        <a:t>P-Targ</a:t>
                      </a:r>
                      <a:endParaRPr lang="en-US" sz="2000" b="1">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400"/>
                        </a:spcBef>
                        <a:spcAft>
                          <a:spcPts val="700"/>
                        </a:spcAft>
                      </a:pPr>
                      <a:r>
                        <a:rPr lang="en-US" sz="2000" b="1">
                          <a:solidFill>
                            <a:schemeClr val="bg1"/>
                          </a:solidFill>
                          <a:effectLst/>
                        </a:rPr>
                        <a:t>Trel</a:t>
                      </a:r>
                      <a:endParaRPr lang="en-US" sz="2000" b="1">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00"/>
                        </a:spcBef>
                        <a:spcAft>
                          <a:spcPts val="700"/>
                        </a:spcAft>
                      </a:pPr>
                      <a:r>
                        <a:rPr lang="en-US" sz="2000" b="1" dirty="0">
                          <a:solidFill>
                            <a:schemeClr val="bg1"/>
                          </a:solidFill>
                          <a:effectLst/>
                        </a:rPr>
                        <a:t>Time</a:t>
                      </a:r>
                      <a:endParaRPr lang="en-US" sz="2000" b="1"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101600">
                        <a:lnSpc>
                          <a:spcPct val="100000"/>
                        </a:lnSpc>
                        <a:spcBef>
                          <a:spcPts val="450"/>
                        </a:spcBef>
                        <a:spcAft>
                          <a:spcPts val="0"/>
                        </a:spcAft>
                      </a:pPr>
                      <a:r>
                        <a:rPr lang="en-US" sz="1800" dirty="0">
                          <a:solidFill>
                            <a:schemeClr val="bg1"/>
                          </a:solidFill>
                          <a:effectLst/>
                        </a:rPr>
                        <a:t> </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50"/>
                        </a:spcBef>
                        <a:spcAft>
                          <a:spcPts val="0"/>
                        </a:spcAft>
                      </a:pPr>
                      <a:r>
                        <a:rPr lang="en-US" sz="1800" dirty="0">
                          <a:solidFill>
                            <a:schemeClr val="bg1"/>
                          </a:solidFill>
                          <a:effectLst/>
                        </a:rPr>
                        <a:t>#</a:t>
                      </a:r>
                      <a:r>
                        <a:rPr lang="en-US" sz="1800" dirty="0" smtClean="0">
                          <a:solidFill>
                            <a:schemeClr val="bg1"/>
                          </a:solidFill>
                          <a:effectLst/>
                        </a:rPr>
                        <a:t>psrec-</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50"/>
                        </a:spcBef>
                        <a:spcAft>
                          <a:spcPts val="0"/>
                        </a:spcAft>
                      </a:pPr>
                      <a:r>
                        <a:rPr lang="en-US" sz="1800" cap="small">
                          <a:solidFill>
                            <a:schemeClr val="bg1"/>
                          </a:solidFill>
                          <a:effectLst/>
                        </a:rPr>
                        <a:t>dataset-record</a:t>
                      </a:r>
                      <a:endParaRPr lang="en-US" sz="1800">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450"/>
                        </a:spcBef>
                        <a:spcAft>
                          <a:spcPts val="0"/>
                        </a:spcAft>
                      </a:pPr>
                      <a:r>
                        <a:rPr lang="en-US" sz="1800">
                          <a:solidFill>
                            <a:schemeClr val="bg1"/>
                          </a:solidFill>
                          <a:effectLst/>
                        </a:rPr>
                        <a:t> </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50"/>
                        </a:spcBef>
                        <a:spcAft>
                          <a:spcPts val="0"/>
                        </a:spcAft>
                      </a:pPr>
                      <a:r>
                        <a:rPr lang="en-US" sz="1800">
                          <a:solidFill>
                            <a:schemeClr val="bg1"/>
                          </a:solidFill>
                          <a:effectLst/>
                        </a:rPr>
                        <a:t> </a:t>
                      </a:r>
                      <a:endParaRPr lang="en-US" sz="1800">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450"/>
                        </a:spcBef>
                        <a:spcAft>
                          <a:spcPts val="0"/>
                        </a:spcAft>
                      </a:pPr>
                      <a:r>
                        <a:rPr lang="en-US" sz="1800">
                          <a:solidFill>
                            <a:schemeClr val="bg1"/>
                          </a:solidFill>
                          <a:effectLst/>
                        </a:rPr>
                        <a:t>at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50"/>
                        </a:spcBef>
                        <a:spcAft>
                          <a:spcPts val="0"/>
                        </a:spcAft>
                      </a:pPr>
                      <a:r>
                        <a:rPr lang="en-US" sz="1800">
                          <a:solidFill>
                            <a:schemeClr val="bg1"/>
                          </a:solidFill>
                          <a:effectLst/>
                        </a:rPr>
                        <a:t>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pidL-</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pid-</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dirty="0" err="1">
                          <a:solidFill>
                            <a:schemeClr val="bg1"/>
                          </a:solidFill>
                          <a:effectLst/>
                        </a:rPr>
                        <a:t>denotator</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a:solidFill>
                            <a:schemeClr val="bg1"/>
                          </a:solidFill>
                          <a:effectLst/>
                        </a:rPr>
                        <a:t>denotes</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pat-</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0"/>
                        </a:spcBef>
                        <a:spcAft>
                          <a:spcPts val="0"/>
                        </a:spcAft>
                      </a:pPr>
                      <a:r>
                        <a:rPr lang="en-US" sz="1800">
                          <a:solidFill>
                            <a:schemeClr val="bg1"/>
                          </a:solidFill>
                          <a:effectLst/>
                        </a:rPr>
                        <a:t>at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bg1"/>
                          </a:solidFill>
                          <a:effectLst/>
                        </a:rPr>
                        <a:t>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patL-</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gn="l" defTabSz="457200" rtl="0" eaLnBrk="1" fontAlgn="auto" latinLnBrk="0" hangingPunct="1">
                        <a:lnSpc>
                          <a:spcPct val="100000"/>
                        </a:lnSpc>
                        <a:spcBef>
                          <a:spcPts val="0"/>
                        </a:spcBef>
                        <a:spcAft>
                          <a:spcPts val="0"/>
                        </a:spcAft>
                        <a:buClrTx/>
                        <a:buSzTx/>
                        <a:buFontTx/>
                        <a:buNone/>
                        <a:tabLst/>
                        <a:defRPr/>
                      </a:pPr>
                      <a:r>
                        <a:rPr lang="en-US" sz="1800" dirty="0">
                          <a:solidFill>
                            <a:schemeClr val="bg1"/>
                          </a:solidFill>
                          <a:effectLst/>
                        </a:rPr>
                        <a:t>#</a:t>
                      </a:r>
                      <a:r>
                        <a:rPr lang="en-US" sz="1800" dirty="0" smtClean="0">
                          <a:solidFill>
                            <a:schemeClr val="bg1"/>
                          </a:solidFill>
                          <a:effectLst/>
                        </a:rPr>
                        <a:t>pat-</a:t>
                      </a:r>
                      <a:r>
                        <a:rPr lang="en-US" sz="1800" dirty="0" smtClean="0">
                          <a:solidFill>
                            <a:srgbClr val="FF0000"/>
                          </a:solidFill>
                          <a:effectLst/>
                        </a:rPr>
                        <a:t>5033</a:t>
                      </a:r>
                      <a:endParaRPr lang="en-US" sz="1800" dirty="0" smtClean="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a:solidFill>
                            <a:schemeClr val="bg1"/>
                          </a:solidFill>
                          <a:effectLst/>
                        </a:rPr>
                        <a:t>patient</a:t>
                      </a:r>
                      <a:endParaRPr lang="en-US" sz="1800">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dirty="0">
                          <a:solidFill>
                            <a:schemeClr val="bg1"/>
                          </a:solidFill>
                          <a:effectLst/>
                        </a:rPr>
                        <a:t> </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bg1"/>
                          </a:solidFill>
                          <a:effectLst/>
                        </a:rPr>
                        <a:t> </a:t>
                      </a:r>
                      <a:endParaRPr lang="en-US" sz="1800">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0"/>
                        </a:spcBef>
                        <a:spcAft>
                          <a:spcPts val="0"/>
                        </a:spcAft>
                      </a:pPr>
                      <a:r>
                        <a:rPr lang="en-US" sz="1800">
                          <a:solidFill>
                            <a:schemeClr val="bg1"/>
                          </a:solidFill>
                          <a:effectLst/>
                        </a:rPr>
                        <a:t>at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bg1"/>
                          </a:solidFill>
                          <a:effectLst/>
                        </a:rPr>
                        <a:t>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patgL-</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gn="l" defTabSz="457200" rtl="0" eaLnBrk="1" fontAlgn="auto" latinLnBrk="0" hangingPunct="1">
                        <a:lnSpc>
                          <a:spcPct val="100000"/>
                        </a:lnSpc>
                        <a:spcBef>
                          <a:spcPts val="0"/>
                        </a:spcBef>
                        <a:spcAft>
                          <a:spcPts val="0"/>
                        </a:spcAft>
                        <a:buClrTx/>
                        <a:buSzTx/>
                        <a:buFontTx/>
                        <a:buNone/>
                        <a:tabLst/>
                        <a:defRPr/>
                      </a:pPr>
                      <a:r>
                        <a:rPr lang="en-US" sz="1800" dirty="0">
                          <a:solidFill>
                            <a:schemeClr val="bg1"/>
                          </a:solidFill>
                          <a:effectLst/>
                        </a:rPr>
                        <a:t>#</a:t>
                      </a:r>
                      <a:r>
                        <a:rPr lang="en-US" sz="1800" dirty="0" smtClean="0">
                          <a:solidFill>
                            <a:schemeClr val="bg1"/>
                          </a:solidFill>
                          <a:effectLst/>
                        </a:rPr>
                        <a:t>patg-</a:t>
                      </a:r>
                      <a:r>
                        <a:rPr lang="en-US" sz="1800" dirty="0" smtClean="0">
                          <a:solidFill>
                            <a:srgbClr val="FF0000"/>
                          </a:solidFill>
                          <a:effectLst/>
                        </a:rPr>
                        <a:t>5033</a:t>
                      </a:r>
                      <a:endParaRPr lang="en-US" sz="1800" dirty="0" smtClean="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a:solidFill>
                            <a:schemeClr val="bg1"/>
                          </a:solidFill>
                          <a:effectLst/>
                        </a:rPr>
                        <a:t>gender</a:t>
                      </a:r>
                      <a:endParaRPr lang="en-US" sz="1800">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dirty="0">
                          <a:solidFill>
                            <a:schemeClr val="bg1"/>
                          </a:solidFill>
                          <a:effectLst/>
                        </a:rPr>
                        <a:t>inheres-in</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pat-</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0"/>
                        </a:spcBef>
                        <a:spcAft>
                          <a:spcPts val="0"/>
                        </a:spcAft>
                      </a:pPr>
                      <a:r>
                        <a:rPr lang="en-US" sz="1800">
                          <a:solidFill>
                            <a:schemeClr val="bg1"/>
                          </a:solidFill>
                          <a:effectLst/>
                        </a:rPr>
                        <a:t>at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bg1"/>
                          </a:solidFill>
                          <a:effectLst/>
                        </a:rPr>
                        <a:t>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101600">
                        <a:lnSpc>
                          <a:spcPct val="100000"/>
                        </a:lnSpc>
                        <a:spcBef>
                          <a:spcPts val="0"/>
                        </a:spcBef>
                        <a:spcAft>
                          <a:spcPts val="0"/>
                        </a:spcAft>
                      </a:pPr>
                      <a:r>
                        <a:rPr lang="en-US" sz="1800">
                          <a:solidFill>
                            <a:schemeClr val="bg1"/>
                          </a:solidFill>
                          <a:effectLst/>
                        </a:rPr>
                        <a:t> </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patg-</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a:solidFill>
                            <a:schemeClr val="bg1"/>
                          </a:solidFill>
                          <a:effectLst/>
                        </a:rPr>
                        <a:t>male-gender</a:t>
                      </a:r>
                      <a:endParaRPr lang="en-US" sz="1800">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a:solidFill>
                            <a:schemeClr val="bg1"/>
                          </a:solidFill>
                          <a:effectLst/>
                        </a:rPr>
                        <a:t>inheres-in</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pat-</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bg1"/>
                          </a:solidFill>
                          <a:effectLst/>
                        </a:rPr>
                        <a:t>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101600">
                        <a:lnSpc>
                          <a:spcPct val="100000"/>
                        </a:lnSpc>
                        <a:spcBef>
                          <a:spcPts val="0"/>
                        </a:spcBef>
                        <a:spcAft>
                          <a:spcPts val="0"/>
                        </a:spcAft>
                      </a:pPr>
                      <a:r>
                        <a:rPr lang="en-US" sz="1800">
                          <a:solidFill>
                            <a:schemeClr val="bg1"/>
                          </a:solidFill>
                          <a:effectLst/>
                        </a:rPr>
                        <a:t> </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patg-</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a:solidFill>
                            <a:schemeClr val="bg1"/>
                          </a:solidFill>
                          <a:effectLst/>
                        </a:rPr>
                        <a:t>female-gender</a:t>
                      </a:r>
                      <a:endParaRPr lang="en-US" sz="1800">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a:solidFill>
                            <a:schemeClr val="bg1"/>
                          </a:solidFill>
                          <a:effectLst/>
                        </a:rPr>
                        <a:t>inheres-in</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pat-</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t</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101600">
                        <a:lnSpc>
                          <a:spcPct val="100000"/>
                        </a:lnSpc>
                        <a:spcBef>
                          <a:spcPts val="0"/>
                        </a:spcBef>
                        <a:spcAft>
                          <a:spcPts val="0"/>
                        </a:spcAft>
                      </a:pPr>
                      <a:r>
                        <a:rPr lang="en-US" sz="1800">
                          <a:solidFill>
                            <a:schemeClr val="bg1"/>
                          </a:solidFill>
                          <a:effectLst/>
                        </a:rPr>
                        <a:t> </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patgL-</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a:solidFill>
                            <a:schemeClr val="bg1"/>
                          </a:solidFill>
                          <a:effectLst/>
                        </a:rPr>
                        <a:t>underspec-ice</a:t>
                      </a:r>
                      <a:endParaRPr lang="en-US" sz="1800">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a:solidFill>
                            <a:schemeClr val="bg1"/>
                          </a:solidFill>
                          <a:effectLst/>
                        </a:rPr>
                        <a:t> </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bg1"/>
                          </a:solidFill>
                          <a:effectLst/>
                        </a:rPr>
                        <a:t> </a:t>
                      </a:r>
                      <a:endParaRPr lang="en-US" sz="1800">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0"/>
                        </a:spcBef>
                        <a:spcAft>
                          <a:spcPts val="0"/>
                        </a:spcAft>
                      </a:pPr>
                      <a:r>
                        <a:rPr lang="en-US" sz="1800">
                          <a:solidFill>
                            <a:schemeClr val="bg1"/>
                          </a:solidFill>
                          <a:effectLst/>
                        </a:rPr>
                        <a:t>at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t</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bl>
          </a:graphicData>
        </a:graphic>
      </p:graphicFrame>
      <p:pic>
        <p:nvPicPr>
          <p:cNvPr id="3" name="Picture 2"/>
          <p:cNvPicPr>
            <a:picLocks noChangeAspect="1"/>
          </p:cNvPicPr>
          <p:nvPr/>
        </p:nvPicPr>
        <p:blipFill>
          <a:blip r:embed="rId2"/>
          <a:stretch>
            <a:fillRect/>
          </a:stretch>
        </p:blipFill>
        <p:spPr>
          <a:xfrm>
            <a:off x="4419600" y="4114800"/>
            <a:ext cx="4572000" cy="2431915"/>
          </a:xfrm>
          <a:prstGeom prst="rect">
            <a:avLst/>
          </a:prstGeom>
        </p:spPr>
      </p:pic>
      <p:sp>
        <p:nvSpPr>
          <p:cNvPr id="4" name="Rectangle 3"/>
          <p:cNvSpPr/>
          <p:nvPr/>
        </p:nvSpPr>
        <p:spPr bwMode="auto">
          <a:xfrm>
            <a:off x="4953000" y="4953000"/>
            <a:ext cx="762000" cy="381000"/>
          </a:xfrm>
          <a:prstGeom prst="rect">
            <a:avLst/>
          </a:prstGeom>
          <a:solidFill>
            <a:srgbClr val="FF0000">
              <a:alpha val="2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5" name="Rectangle 4"/>
          <p:cNvSpPr/>
          <p:nvPr/>
        </p:nvSpPr>
        <p:spPr bwMode="auto">
          <a:xfrm>
            <a:off x="6172200" y="2209800"/>
            <a:ext cx="1219200" cy="1447800"/>
          </a:xfrm>
          <a:prstGeom prst="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Rectangle 6"/>
          <p:cNvSpPr/>
          <p:nvPr/>
        </p:nvSpPr>
        <p:spPr bwMode="auto">
          <a:xfrm>
            <a:off x="4953001" y="4953000"/>
            <a:ext cx="762000" cy="377757"/>
          </a:xfrm>
          <a:prstGeom prst="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8" name="Elbow Connector 7"/>
          <p:cNvCxnSpPr>
            <a:stCxn id="5" idx="2"/>
            <a:endCxn id="7" idx="1"/>
          </p:cNvCxnSpPr>
          <p:nvPr/>
        </p:nvCxnSpPr>
        <p:spPr bwMode="auto">
          <a:xfrm rot="5400000">
            <a:off x="5125262" y="3485340"/>
            <a:ext cx="1484279" cy="1828799"/>
          </a:xfrm>
          <a:prstGeom prst="bentConnector4">
            <a:avLst>
              <a:gd name="adj1" fmla="val 26213"/>
              <a:gd name="adj2" fmla="val 168056"/>
            </a:avLst>
          </a:prstGeom>
          <a:solidFill>
            <a:schemeClr val="accent1"/>
          </a:solidFill>
          <a:ln w="38100" cap="flat" cmpd="sng" algn="ctr">
            <a:solidFill>
              <a:srgbClr val="FFFF00"/>
            </a:solidFill>
            <a:prstDash val="solid"/>
            <a:round/>
            <a:headEnd type="none" w="med" len="med"/>
            <a:tailEnd type="triangle"/>
          </a:ln>
          <a:effectLst/>
        </p:spPr>
      </p:cxnSp>
      <p:sp>
        <p:nvSpPr>
          <p:cNvPr id="10" name="TextBox 9"/>
          <p:cNvSpPr txBox="1"/>
          <p:nvPr/>
        </p:nvSpPr>
        <p:spPr>
          <a:xfrm>
            <a:off x="266700" y="5141877"/>
            <a:ext cx="3886200" cy="1569660"/>
          </a:xfrm>
          <a:prstGeom prst="rect">
            <a:avLst/>
          </a:prstGeom>
          <a:noFill/>
        </p:spPr>
        <p:txBody>
          <a:bodyPr wrap="square" rtlCol="0">
            <a:spAutoFit/>
          </a:bodyPr>
          <a:lstStyle/>
          <a:p>
            <a:r>
              <a:rPr lang="en-US" dirty="0" smtClean="0">
                <a:solidFill>
                  <a:srgbClr val="FFFF00"/>
                </a:solidFill>
              </a:rPr>
              <a:t>IUI denoting the (real) person of which the content of this cell concretizes that person’s patient ID.</a:t>
            </a:r>
            <a:endParaRPr lang="en-US" dirty="0">
              <a:solidFill>
                <a:srgbClr val="FFFF00"/>
              </a:solidFill>
            </a:endParaRPr>
          </a:p>
        </p:txBody>
      </p:sp>
      <p:sp>
        <p:nvSpPr>
          <p:cNvPr id="16" name="Rectangle 15"/>
          <p:cNvSpPr/>
          <p:nvPr/>
        </p:nvSpPr>
        <p:spPr bwMode="auto">
          <a:xfrm>
            <a:off x="1600200" y="2514600"/>
            <a:ext cx="1524000" cy="304800"/>
          </a:xfrm>
          <a:prstGeom prst="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18" name="Elbow Connector 17"/>
          <p:cNvCxnSpPr>
            <a:stCxn id="16" idx="2"/>
            <a:endCxn id="4" idx="1"/>
          </p:cNvCxnSpPr>
          <p:nvPr/>
        </p:nvCxnSpPr>
        <p:spPr bwMode="auto">
          <a:xfrm rot="16200000" flipH="1">
            <a:off x="2495550" y="2686050"/>
            <a:ext cx="2324100" cy="2590800"/>
          </a:xfrm>
          <a:prstGeom prst="bentConnector2">
            <a:avLst/>
          </a:prstGeom>
          <a:solidFill>
            <a:schemeClr val="accent1"/>
          </a:solidFill>
          <a:ln w="38100" cap="flat" cmpd="sng" algn="ctr">
            <a:solidFill>
              <a:srgbClr val="FFFF00"/>
            </a:solidFill>
            <a:prstDash val="solid"/>
            <a:round/>
            <a:headEnd type="none" w="med" len="med"/>
            <a:tailEnd type="none" w="med" len="med"/>
          </a:ln>
          <a:effectLst/>
        </p:spPr>
      </p:cxnSp>
    </p:spTree>
    <p:extLst>
      <p:ext uri="{BB962C8B-B14F-4D97-AF65-F5344CB8AC3E}">
        <p14:creationId xmlns:p14="http://schemas.microsoft.com/office/powerpoint/2010/main" val="25543794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lstStyle/>
          <a:p>
            <a:r>
              <a:rPr lang="en-US" altLang="en-US" dirty="0"/>
              <a:t>Data versus </a:t>
            </a:r>
            <a:r>
              <a:rPr lang="en-US" altLang="en-US" dirty="0">
                <a:solidFill>
                  <a:srgbClr val="FFFF00"/>
                </a:solidFill>
              </a:rPr>
              <a:t>what it is about</a:t>
            </a:r>
            <a:endParaRPr lang="en-US" altLang="en-US" dirty="0" smtClean="0">
              <a:solidFill>
                <a:srgbClr val="FFFF0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007567505"/>
              </p:ext>
            </p:extLst>
          </p:nvPr>
        </p:nvGraphicFramePr>
        <p:xfrm>
          <a:off x="76200" y="1524003"/>
          <a:ext cx="8915400" cy="2433110"/>
        </p:xfrm>
        <a:graphic>
          <a:graphicData uri="http://schemas.openxmlformats.org/drawingml/2006/table">
            <a:tbl>
              <a:tblPr>
                <a:tableStyleId>{5C22544A-7EE6-4342-B048-85BDC9FD1C3A}</a:tableStyleId>
              </a:tblPr>
              <a:tblGrid>
                <a:gridCol w="1524000"/>
                <a:gridCol w="1524000"/>
                <a:gridCol w="1793986"/>
                <a:gridCol w="1229710"/>
                <a:gridCol w="1229710"/>
                <a:gridCol w="752034"/>
                <a:gridCol w="861960"/>
              </a:tblGrid>
              <a:tr h="413932">
                <a:tc>
                  <a:txBody>
                    <a:bodyPr/>
                    <a:lstStyle/>
                    <a:p>
                      <a:pPr marL="0" marR="0" indent="-101600">
                        <a:lnSpc>
                          <a:spcPct val="100000"/>
                        </a:lnSpc>
                        <a:spcBef>
                          <a:spcPts val="400"/>
                        </a:spcBef>
                        <a:spcAft>
                          <a:spcPts val="700"/>
                        </a:spcAft>
                      </a:pPr>
                      <a:r>
                        <a:rPr lang="en-US" sz="2000" b="1" dirty="0">
                          <a:solidFill>
                            <a:schemeClr val="bg1"/>
                          </a:solidFill>
                          <a:effectLst/>
                        </a:rPr>
                        <a:t>IUI(L)</a:t>
                      </a:r>
                      <a:endParaRPr lang="en-US" sz="2000" b="1"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00"/>
                        </a:spcBef>
                        <a:spcAft>
                          <a:spcPts val="700"/>
                        </a:spcAft>
                      </a:pPr>
                      <a:r>
                        <a:rPr lang="en-US" sz="2000" b="1">
                          <a:solidFill>
                            <a:schemeClr val="bg1"/>
                          </a:solidFill>
                          <a:effectLst/>
                        </a:rPr>
                        <a:t>IUI(P)</a:t>
                      </a:r>
                      <a:endParaRPr lang="en-US" sz="2000" b="1">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00"/>
                        </a:spcBef>
                        <a:spcAft>
                          <a:spcPts val="700"/>
                        </a:spcAft>
                      </a:pPr>
                      <a:r>
                        <a:rPr lang="en-US" sz="2000" b="1">
                          <a:solidFill>
                            <a:schemeClr val="bg1"/>
                          </a:solidFill>
                          <a:effectLst/>
                        </a:rPr>
                        <a:t>P-Type</a:t>
                      </a:r>
                      <a:endParaRPr lang="en-US" sz="2000" b="1">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400"/>
                        </a:spcBef>
                        <a:spcAft>
                          <a:spcPts val="700"/>
                        </a:spcAft>
                      </a:pPr>
                      <a:r>
                        <a:rPr lang="en-US" sz="2000" b="1">
                          <a:solidFill>
                            <a:schemeClr val="bg1"/>
                          </a:solidFill>
                          <a:effectLst/>
                        </a:rPr>
                        <a:t>P-Rel</a:t>
                      </a:r>
                      <a:endParaRPr lang="en-US" sz="2000" b="1">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00"/>
                        </a:spcBef>
                        <a:spcAft>
                          <a:spcPts val="700"/>
                        </a:spcAft>
                      </a:pPr>
                      <a:r>
                        <a:rPr lang="en-US" sz="2000" b="1">
                          <a:solidFill>
                            <a:schemeClr val="bg1"/>
                          </a:solidFill>
                          <a:effectLst/>
                        </a:rPr>
                        <a:t>P-Targ</a:t>
                      </a:r>
                      <a:endParaRPr lang="en-US" sz="2000" b="1">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400"/>
                        </a:spcBef>
                        <a:spcAft>
                          <a:spcPts val="700"/>
                        </a:spcAft>
                      </a:pPr>
                      <a:r>
                        <a:rPr lang="en-US" sz="2000" b="1">
                          <a:solidFill>
                            <a:schemeClr val="bg1"/>
                          </a:solidFill>
                          <a:effectLst/>
                        </a:rPr>
                        <a:t>Trel</a:t>
                      </a:r>
                      <a:endParaRPr lang="en-US" sz="2000" b="1">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00"/>
                        </a:spcBef>
                        <a:spcAft>
                          <a:spcPts val="700"/>
                        </a:spcAft>
                      </a:pPr>
                      <a:r>
                        <a:rPr lang="en-US" sz="2000" b="1" dirty="0">
                          <a:solidFill>
                            <a:schemeClr val="bg1"/>
                          </a:solidFill>
                          <a:effectLst/>
                        </a:rPr>
                        <a:t>Time</a:t>
                      </a:r>
                      <a:endParaRPr lang="en-US" sz="2000" b="1"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101600">
                        <a:lnSpc>
                          <a:spcPct val="100000"/>
                        </a:lnSpc>
                        <a:spcBef>
                          <a:spcPts val="450"/>
                        </a:spcBef>
                        <a:spcAft>
                          <a:spcPts val="0"/>
                        </a:spcAft>
                      </a:pPr>
                      <a:r>
                        <a:rPr lang="en-US" sz="1800" dirty="0">
                          <a:solidFill>
                            <a:schemeClr val="bg1"/>
                          </a:solidFill>
                          <a:effectLst/>
                        </a:rPr>
                        <a:t> </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50"/>
                        </a:spcBef>
                        <a:spcAft>
                          <a:spcPts val="0"/>
                        </a:spcAft>
                      </a:pPr>
                      <a:r>
                        <a:rPr lang="en-US" sz="1800" dirty="0">
                          <a:solidFill>
                            <a:schemeClr val="bg1"/>
                          </a:solidFill>
                          <a:effectLst/>
                        </a:rPr>
                        <a:t>#</a:t>
                      </a:r>
                      <a:r>
                        <a:rPr lang="en-US" sz="1800" dirty="0" smtClean="0">
                          <a:solidFill>
                            <a:schemeClr val="bg1"/>
                          </a:solidFill>
                          <a:effectLst/>
                        </a:rPr>
                        <a:t>psrec-</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50"/>
                        </a:spcBef>
                        <a:spcAft>
                          <a:spcPts val="0"/>
                        </a:spcAft>
                      </a:pPr>
                      <a:r>
                        <a:rPr lang="en-US" sz="1800" cap="small">
                          <a:solidFill>
                            <a:schemeClr val="bg1"/>
                          </a:solidFill>
                          <a:effectLst/>
                        </a:rPr>
                        <a:t>dataset-record</a:t>
                      </a:r>
                      <a:endParaRPr lang="en-US" sz="1800">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450"/>
                        </a:spcBef>
                        <a:spcAft>
                          <a:spcPts val="0"/>
                        </a:spcAft>
                      </a:pPr>
                      <a:r>
                        <a:rPr lang="en-US" sz="1800">
                          <a:solidFill>
                            <a:schemeClr val="bg1"/>
                          </a:solidFill>
                          <a:effectLst/>
                        </a:rPr>
                        <a:t> </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50"/>
                        </a:spcBef>
                        <a:spcAft>
                          <a:spcPts val="0"/>
                        </a:spcAft>
                      </a:pPr>
                      <a:r>
                        <a:rPr lang="en-US" sz="1800">
                          <a:solidFill>
                            <a:schemeClr val="bg1"/>
                          </a:solidFill>
                          <a:effectLst/>
                        </a:rPr>
                        <a:t> </a:t>
                      </a:r>
                      <a:endParaRPr lang="en-US" sz="1800">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450"/>
                        </a:spcBef>
                        <a:spcAft>
                          <a:spcPts val="0"/>
                        </a:spcAft>
                      </a:pPr>
                      <a:r>
                        <a:rPr lang="en-US" sz="1800">
                          <a:solidFill>
                            <a:schemeClr val="bg1"/>
                          </a:solidFill>
                          <a:effectLst/>
                        </a:rPr>
                        <a:t>at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50"/>
                        </a:spcBef>
                        <a:spcAft>
                          <a:spcPts val="0"/>
                        </a:spcAft>
                      </a:pPr>
                      <a:r>
                        <a:rPr lang="en-US" sz="1800">
                          <a:solidFill>
                            <a:schemeClr val="bg1"/>
                          </a:solidFill>
                          <a:effectLst/>
                        </a:rPr>
                        <a:t>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pidL-</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pid-</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dirty="0" err="1">
                          <a:solidFill>
                            <a:schemeClr val="bg1"/>
                          </a:solidFill>
                          <a:effectLst/>
                        </a:rPr>
                        <a:t>denotator</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a:solidFill>
                            <a:schemeClr val="bg1"/>
                          </a:solidFill>
                          <a:effectLst/>
                        </a:rPr>
                        <a:t>denotes</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pat-</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0"/>
                        </a:spcBef>
                        <a:spcAft>
                          <a:spcPts val="0"/>
                        </a:spcAft>
                      </a:pPr>
                      <a:r>
                        <a:rPr lang="en-US" sz="1800">
                          <a:solidFill>
                            <a:schemeClr val="bg1"/>
                          </a:solidFill>
                          <a:effectLst/>
                        </a:rPr>
                        <a:t>at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bg1"/>
                          </a:solidFill>
                          <a:effectLst/>
                        </a:rPr>
                        <a:t>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patL-</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gn="l" defTabSz="457200" rtl="0" eaLnBrk="1" fontAlgn="auto" latinLnBrk="0" hangingPunct="1">
                        <a:lnSpc>
                          <a:spcPct val="100000"/>
                        </a:lnSpc>
                        <a:spcBef>
                          <a:spcPts val="0"/>
                        </a:spcBef>
                        <a:spcAft>
                          <a:spcPts val="0"/>
                        </a:spcAft>
                        <a:buClrTx/>
                        <a:buSzTx/>
                        <a:buFontTx/>
                        <a:buNone/>
                        <a:tabLst/>
                        <a:defRPr/>
                      </a:pPr>
                      <a:r>
                        <a:rPr lang="en-US" sz="1800" dirty="0">
                          <a:solidFill>
                            <a:schemeClr val="bg1"/>
                          </a:solidFill>
                          <a:effectLst/>
                        </a:rPr>
                        <a:t>#</a:t>
                      </a:r>
                      <a:r>
                        <a:rPr lang="en-US" sz="1800" dirty="0" smtClean="0">
                          <a:solidFill>
                            <a:schemeClr val="bg1"/>
                          </a:solidFill>
                          <a:effectLst/>
                        </a:rPr>
                        <a:t>pat-</a:t>
                      </a:r>
                      <a:r>
                        <a:rPr lang="en-US" sz="1800" dirty="0" smtClean="0">
                          <a:solidFill>
                            <a:srgbClr val="FF0000"/>
                          </a:solidFill>
                          <a:effectLst/>
                        </a:rPr>
                        <a:t>5033</a:t>
                      </a:r>
                      <a:endParaRPr lang="en-US" sz="1800" dirty="0" smtClean="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a:solidFill>
                            <a:schemeClr val="bg1"/>
                          </a:solidFill>
                          <a:effectLst/>
                        </a:rPr>
                        <a:t>patient</a:t>
                      </a:r>
                      <a:endParaRPr lang="en-US" sz="1800">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dirty="0">
                          <a:solidFill>
                            <a:schemeClr val="bg1"/>
                          </a:solidFill>
                          <a:effectLst/>
                        </a:rPr>
                        <a:t> </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bg1"/>
                          </a:solidFill>
                          <a:effectLst/>
                        </a:rPr>
                        <a:t> </a:t>
                      </a:r>
                      <a:endParaRPr lang="en-US" sz="1800">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0"/>
                        </a:spcBef>
                        <a:spcAft>
                          <a:spcPts val="0"/>
                        </a:spcAft>
                      </a:pPr>
                      <a:r>
                        <a:rPr lang="en-US" sz="1800">
                          <a:solidFill>
                            <a:schemeClr val="bg1"/>
                          </a:solidFill>
                          <a:effectLst/>
                        </a:rPr>
                        <a:t>at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bg1"/>
                          </a:solidFill>
                          <a:effectLst/>
                        </a:rPr>
                        <a:t>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patgL-</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gn="l" defTabSz="457200" rtl="0" eaLnBrk="1" fontAlgn="auto" latinLnBrk="0" hangingPunct="1">
                        <a:lnSpc>
                          <a:spcPct val="100000"/>
                        </a:lnSpc>
                        <a:spcBef>
                          <a:spcPts val="0"/>
                        </a:spcBef>
                        <a:spcAft>
                          <a:spcPts val="0"/>
                        </a:spcAft>
                        <a:buClrTx/>
                        <a:buSzTx/>
                        <a:buFontTx/>
                        <a:buNone/>
                        <a:tabLst/>
                        <a:defRPr/>
                      </a:pPr>
                      <a:r>
                        <a:rPr lang="en-US" sz="1800" dirty="0">
                          <a:solidFill>
                            <a:schemeClr val="bg1"/>
                          </a:solidFill>
                          <a:effectLst/>
                        </a:rPr>
                        <a:t>#</a:t>
                      </a:r>
                      <a:r>
                        <a:rPr lang="en-US" sz="1800" dirty="0" smtClean="0">
                          <a:solidFill>
                            <a:schemeClr val="bg1"/>
                          </a:solidFill>
                          <a:effectLst/>
                        </a:rPr>
                        <a:t>patg-</a:t>
                      </a:r>
                      <a:r>
                        <a:rPr lang="en-US" sz="1800" dirty="0" smtClean="0">
                          <a:solidFill>
                            <a:srgbClr val="FF0000"/>
                          </a:solidFill>
                          <a:effectLst/>
                        </a:rPr>
                        <a:t>5033</a:t>
                      </a:r>
                      <a:endParaRPr lang="en-US" sz="1800" dirty="0" smtClean="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a:solidFill>
                            <a:schemeClr val="bg1"/>
                          </a:solidFill>
                          <a:effectLst/>
                        </a:rPr>
                        <a:t>gender</a:t>
                      </a:r>
                      <a:endParaRPr lang="en-US" sz="1800">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dirty="0">
                          <a:solidFill>
                            <a:schemeClr val="bg1"/>
                          </a:solidFill>
                          <a:effectLst/>
                        </a:rPr>
                        <a:t>inheres-in</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pat-</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0"/>
                        </a:spcBef>
                        <a:spcAft>
                          <a:spcPts val="0"/>
                        </a:spcAft>
                      </a:pPr>
                      <a:r>
                        <a:rPr lang="en-US" sz="1800">
                          <a:solidFill>
                            <a:schemeClr val="bg1"/>
                          </a:solidFill>
                          <a:effectLst/>
                        </a:rPr>
                        <a:t>at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bg1"/>
                          </a:solidFill>
                          <a:effectLst/>
                        </a:rPr>
                        <a:t>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101600">
                        <a:lnSpc>
                          <a:spcPct val="100000"/>
                        </a:lnSpc>
                        <a:spcBef>
                          <a:spcPts val="0"/>
                        </a:spcBef>
                        <a:spcAft>
                          <a:spcPts val="0"/>
                        </a:spcAft>
                      </a:pPr>
                      <a:r>
                        <a:rPr lang="en-US" sz="1800">
                          <a:solidFill>
                            <a:schemeClr val="bg1"/>
                          </a:solidFill>
                          <a:effectLst/>
                        </a:rPr>
                        <a:t> </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patg-</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a:solidFill>
                            <a:schemeClr val="bg1"/>
                          </a:solidFill>
                          <a:effectLst/>
                        </a:rPr>
                        <a:t>male-gender</a:t>
                      </a:r>
                      <a:endParaRPr lang="en-US" sz="1800">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a:solidFill>
                            <a:schemeClr val="bg1"/>
                          </a:solidFill>
                          <a:effectLst/>
                        </a:rPr>
                        <a:t>inheres-in</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pat-</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bg1"/>
                          </a:solidFill>
                          <a:effectLst/>
                        </a:rPr>
                        <a:t>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101600">
                        <a:lnSpc>
                          <a:spcPct val="100000"/>
                        </a:lnSpc>
                        <a:spcBef>
                          <a:spcPts val="0"/>
                        </a:spcBef>
                        <a:spcAft>
                          <a:spcPts val="0"/>
                        </a:spcAft>
                      </a:pPr>
                      <a:r>
                        <a:rPr lang="en-US" sz="1800">
                          <a:solidFill>
                            <a:schemeClr val="bg1"/>
                          </a:solidFill>
                          <a:effectLst/>
                        </a:rPr>
                        <a:t> </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patg-</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a:solidFill>
                            <a:schemeClr val="bg1"/>
                          </a:solidFill>
                          <a:effectLst/>
                        </a:rPr>
                        <a:t>female-gender</a:t>
                      </a:r>
                      <a:endParaRPr lang="en-US" sz="1800">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a:solidFill>
                            <a:schemeClr val="bg1"/>
                          </a:solidFill>
                          <a:effectLst/>
                        </a:rPr>
                        <a:t>inheres-in</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pat-</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t</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101600">
                        <a:lnSpc>
                          <a:spcPct val="100000"/>
                        </a:lnSpc>
                        <a:spcBef>
                          <a:spcPts val="0"/>
                        </a:spcBef>
                        <a:spcAft>
                          <a:spcPts val="0"/>
                        </a:spcAft>
                      </a:pPr>
                      <a:r>
                        <a:rPr lang="en-US" sz="1800">
                          <a:solidFill>
                            <a:schemeClr val="bg1"/>
                          </a:solidFill>
                          <a:effectLst/>
                        </a:rPr>
                        <a:t> </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patgL-</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a:solidFill>
                            <a:schemeClr val="bg1"/>
                          </a:solidFill>
                          <a:effectLst/>
                        </a:rPr>
                        <a:t>underspec-ice</a:t>
                      </a:r>
                      <a:endParaRPr lang="en-US" sz="1800">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a:solidFill>
                            <a:schemeClr val="bg1"/>
                          </a:solidFill>
                          <a:effectLst/>
                        </a:rPr>
                        <a:t> </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bg1"/>
                          </a:solidFill>
                          <a:effectLst/>
                        </a:rPr>
                        <a:t> </a:t>
                      </a:r>
                      <a:endParaRPr lang="en-US" sz="1800">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0"/>
                        </a:spcBef>
                        <a:spcAft>
                          <a:spcPts val="0"/>
                        </a:spcAft>
                      </a:pPr>
                      <a:r>
                        <a:rPr lang="en-US" sz="1800">
                          <a:solidFill>
                            <a:schemeClr val="bg1"/>
                          </a:solidFill>
                          <a:effectLst/>
                        </a:rPr>
                        <a:t>at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t</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bl>
          </a:graphicData>
        </a:graphic>
      </p:graphicFrame>
      <p:pic>
        <p:nvPicPr>
          <p:cNvPr id="3" name="Picture 2"/>
          <p:cNvPicPr>
            <a:picLocks noChangeAspect="1"/>
          </p:cNvPicPr>
          <p:nvPr/>
        </p:nvPicPr>
        <p:blipFill>
          <a:blip r:embed="rId2"/>
          <a:stretch>
            <a:fillRect/>
          </a:stretch>
        </p:blipFill>
        <p:spPr>
          <a:xfrm>
            <a:off x="4419600" y="4114800"/>
            <a:ext cx="4572000" cy="2431915"/>
          </a:xfrm>
          <a:prstGeom prst="rect">
            <a:avLst/>
          </a:prstGeom>
        </p:spPr>
      </p:pic>
      <p:sp>
        <p:nvSpPr>
          <p:cNvPr id="4" name="Rectangle 3"/>
          <p:cNvSpPr/>
          <p:nvPr/>
        </p:nvSpPr>
        <p:spPr bwMode="auto">
          <a:xfrm>
            <a:off x="4953000" y="4953000"/>
            <a:ext cx="762000" cy="381000"/>
          </a:xfrm>
          <a:prstGeom prst="rect">
            <a:avLst/>
          </a:prstGeom>
          <a:solidFill>
            <a:srgbClr val="FF0000">
              <a:alpha val="2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5" name="Rectangle 4"/>
          <p:cNvSpPr/>
          <p:nvPr/>
        </p:nvSpPr>
        <p:spPr bwMode="auto">
          <a:xfrm>
            <a:off x="1600200" y="2819400"/>
            <a:ext cx="1524000" cy="838200"/>
          </a:xfrm>
          <a:prstGeom prst="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Rectangle 6"/>
          <p:cNvSpPr/>
          <p:nvPr/>
        </p:nvSpPr>
        <p:spPr bwMode="auto">
          <a:xfrm>
            <a:off x="6248400" y="4953000"/>
            <a:ext cx="609600" cy="377757"/>
          </a:xfrm>
          <a:prstGeom prst="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8" name="Elbow Connector 7"/>
          <p:cNvCxnSpPr>
            <a:stCxn id="5" idx="2"/>
            <a:endCxn id="7" idx="1"/>
          </p:cNvCxnSpPr>
          <p:nvPr/>
        </p:nvCxnSpPr>
        <p:spPr bwMode="auto">
          <a:xfrm rot="16200000" flipH="1">
            <a:off x="3563161" y="2456639"/>
            <a:ext cx="1484279" cy="3886200"/>
          </a:xfrm>
          <a:prstGeom prst="bentConnector2">
            <a:avLst/>
          </a:prstGeom>
          <a:solidFill>
            <a:schemeClr val="accent1"/>
          </a:solidFill>
          <a:ln w="38100" cap="flat" cmpd="sng" algn="ctr">
            <a:solidFill>
              <a:srgbClr val="FFFF00"/>
            </a:solidFill>
            <a:prstDash val="solid"/>
            <a:round/>
            <a:headEnd type="none" w="med" len="med"/>
            <a:tailEnd type="triangle"/>
          </a:ln>
          <a:effectLst/>
        </p:spPr>
      </p:cxnSp>
      <p:sp>
        <p:nvSpPr>
          <p:cNvPr id="10" name="TextBox 9"/>
          <p:cNvSpPr txBox="1"/>
          <p:nvPr/>
        </p:nvSpPr>
        <p:spPr>
          <a:xfrm>
            <a:off x="1676400" y="5141877"/>
            <a:ext cx="2705100" cy="1323439"/>
          </a:xfrm>
          <a:prstGeom prst="rect">
            <a:avLst/>
          </a:prstGeom>
          <a:noFill/>
        </p:spPr>
        <p:txBody>
          <a:bodyPr wrap="square" rtlCol="0">
            <a:spAutoFit/>
          </a:bodyPr>
          <a:lstStyle/>
          <a:p>
            <a:r>
              <a:rPr lang="en-US" sz="2000" dirty="0" smtClean="0">
                <a:solidFill>
                  <a:srgbClr val="FFFF00"/>
                </a:solidFill>
              </a:rPr>
              <a:t>The </a:t>
            </a:r>
            <a:r>
              <a:rPr lang="en-US" sz="2000" dirty="0">
                <a:solidFill>
                  <a:srgbClr val="FFFF00"/>
                </a:solidFill>
              </a:rPr>
              <a:t>content of this cell concretizes what type of gender that person’s gender is an instance of</a:t>
            </a:r>
            <a:r>
              <a:rPr lang="en-US" sz="2000" dirty="0" smtClean="0">
                <a:solidFill>
                  <a:srgbClr val="FFFF00"/>
                </a:solidFill>
              </a:rPr>
              <a:t>.</a:t>
            </a:r>
            <a:endParaRPr lang="en-US" sz="2000" dirty="0">
              <a:solidFill>
                <a:srgbClr val="FFFF00"/>
              </a:solidFill>
            </a:endParaRPr>
          </a:p>
        </p:txBody>
      </p:sp>
      <p:sp>
        <p:nvSpPr>
          <p:cNvPr id="11" name="TextBox 10"/>
          <p:cNvSpPr txBox="1"/>
          <p:nvPr/>
        </p:nvSpPr>
        <p:spPr>
          <a:xfrm>
            <a:off x="65809" y="3983504"/>
            <a:ext cx="2220191" cy="1015663"/>
          </a:xfrm>
          <a:prstGeom prst="rect">
            <a:avLst/>
          </a:prstGeom>
          <a:noFill/>
        </p:spPr>
        <p:txBody>
          <a:bodyPr wrap="square" rtlCol="0">
            <a:spAutoFit/>
          </a:bodyPr>
          <a:lstStyle/>
          <a:p>
            <a:r>
              <a:rPr lang="en-US" sz="2000" dirty="0" smtClean="0">
                <a:solidFill>
                  <a:srgbClr val="FFFF00"/>
                </a:solidFill>
              </a:rPr>
              <a:t>IUI </a:t>
            </a:r>
            <a:r>
              <a:rPr lang="en-US" sz="2000" dirty="0">
                <a:solidFill>
                  <a:srgbClr val="FFFF00"/>
                </a:solidFill>
              </a:rPr>
              <a:t>denoting the gender of the (real) person</a:t>
            </a:r>
            <a:r>
              <a:rPr lang="en-US" sz="2000" dirty="0" smtClean="0">
                <a:solidFill>
                  <a:srgbClr val="FFFF00"/>
                </a:solidFill>
              </a:rPr>
              <a:t>.</a:t>
            </a:r>
            <a:endParaRPr lang="en-US" sz="2000" dirty="0">
              <a:solidFill>
                <a:srgbClr val="FFFF00"/>
              </a:solidFill>
            </a:endParaRPr>
          </a:p>
        </p:txBody>
      </p:sp>
    </p:spTree>
    <p:extLst>
      <p:ext uri="{BB962C8B-B14F-4D97-AF65-F5344CB8AC3E}">
        <p14:creationId xmlns:p14="http://schemas.microsoft.com/office/powerpoint/2010/main" val="3254863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lstStyle/>
          <a:p>
            <a:r>
              <a:rPr lang="en-US" altLang="en-US" dirty="0">
                <a:solidFill>
                  <a:srgbClr val="FFFF00"/>
                </a:solidFill>
              </a:rPr>
              <a:t>Data</a:t>
            </a:r>
            <a:r>
              <a:rPr lang="en-US" altLang="en-US" dirty="0"/>
              <a:t> versus what it is about</a:t>
            </a:r>
            <a:endParaRPr lang="en-US" altLang="en-US" dirty="0" smtClean="0"/>
          </a:p>
        </p:txBody>
      </p:sp>
      <p:graphicFrame>
        <p:nvGraphicFramePr>
          <p:cNvPr id="2" name="Table 1"/>
          <p:cNvGraphicFramePr>
            <a:graphicFrameLocks noGrp="1"/>
          </p:cNvGraphicFramePr>
          <p:nvPr>
            <p:extLst>
              <p:ext uri="{D42A27DB-BD31-4B8C-83A1-F6EECF244321}">
                <p14:modId xmlns:p14="http://schemas.microsoft.com/office/powerpoint/2010/main" val="32758723"/>
              </p:ext>
            </p:extLst>
          </p:nvPr>
        </p:nvGraphicFramePr>
        <p:xfrm>
          <a:off x="76200" y="1524003"/>
          <a:ext cx="8915400" cy="2433110"/>
        </p:xfrm>
        <a:graphic>
          <a:graphicData uri="http://schemas.openxmlformats.org/drawingml/2006/table">
            <a:tbl>
              <a:tblPr>
                <a:tableStyleId>{5C22544A-7EE6-4342-B048-85BDC9FD1C3A}</a:tableStyleId>
              </a:tblPr>
              <a:tblGrid>
                <a:gridCol w="1524000"/>
                <a:gridCol w="1524000"/>
                <a:gridCol w="1793986"/>
                <a:gridCol w="1229710"/>
                <a:gridCol w="1229710"/>
                <a:gridCol w="752034"/>
                <a:gridCol w="861960"/>
              </a:tblGrid>
              <a:tr h="413932">
                <a:tc>
                  <a:txBody>
                    <a:bodyPr/>
                    <a:lstStyle/>
                    <a:p>
                      <a:pPr marL="0" marR="0" indent="-101600">
                        <a:lnSpc>
                          <a:spcPct val="100000"/>
                        </a:lnSpc>
                        <a:spcBef>
                          <a:spcPts val="400"/>
                        </a:spcBef>
                        <a:spcAft>
                          <a:spcPts val="700"/>
                        </a:spcAft>
                      </a:pPr>
                      <a:r>
                        <a:rPr lang="en-US" sz="2000" b="1" dirty="0">
                          <a:solidFill>
                            <a:schemeClr val="bg1"/>
                          </a:solidFill>
                          <a:effectLst/>
                        </a:rPr>
                        <a:t>IUI(L)</a:t>
                      </a:r>
                      <a:endParaRPr lang="en-US" sz="2000" b="1"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00"/>
                        </a:spcBef>
                        <a:spcAft>
                          <a:spcPts val="700"/>
                        </a:spcAft>
                      </a:pPr>
                      <a:r>
                        <a:rPr lang="en-US" sz="2000" b="1">
                          <a:solidFill>
                            <a:schemeClr val="bg1"/>
                          </a:solidFill>
                          <a:effectLst/>
                        </a:rPr>
                        <a:t>IUI(P)</a:t>
                      </a:r>
                      <a:endParaRPr lang="en-US" sz="2000" b="1">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00"/>
                        </a:spcBef>
                        <a:spcAft>
                          <a:spcPts val="700"/>
                        </a:spcAft>
                      </a:pPr>
                      <a:r>
                        <a:rPr lang="en-US" sz="2000" b="1">
                          <a:solidFill>
                            <a:schemeClr val="bg1"/>
                          </a:solidFill>
                          <a:effectLst/>
                        </a:rPr>
                        <a:t>P-Type</a:t>
                      </a:r>
                      <a:endParaRPr lang="en-US" sz="2000" b="1">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400"/>
                        </a:spcBef>
                        <a:spcAft>
                          <a:spcPts val="700"/>
                        </a:spcAft>
                      </a:pPr>
                      <a:r>
                        <a:rPr lang="en-US" sz="2000" b="1">
                          <a:solidFill>
                            <a:schemeClr val="bg1"/>
                          </a:solidFill>
                          <a:effectLst/>
                        </a:rPr>
                        <a:t>P-Rel</a:t>
                      </a:r>
                      <a:endParaRPr lang="en-US" sz="2000" b="1">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00"/>
                        </a:spcBef>
                        <a:spcAft>
                          <a:spcPts val="700"/>
                        </a:spcAft>
                      </a:pPr>
                      <a:r>
                        <a:rPr lang="en-US" sz="2000" b="1">
                          <a:solidFill>
                            <a:schemeClr val="bg1"/>
                          </a:solidFill>
                          <a:effectLst/>
                        </a:rPr>
                        <a:t>P-Targ</a:t>
                      </a:r>
                      <a:endParaRPr lang="en-US" sz="2000" b="1">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400"/>
                        </a:spcBef>
                        <a:spcAft>
                          <a:spcPts val="700"/>
                        </a:spcAft>
                      </a:pPr>
                      <a:r>
                        <a:rPr lang="en-US" sz="2000" b="1">
                          <a:solidFill>
                            <a:schemeClr val="bg1"/>
                          </a:solidFill>
                          <a:effectLst/>
                        </a:rPr>
                        <a:t>Trel</a:t>
                      </a:r>
                      <a:endParaRPr lang="en-US" sz="2000" b="1">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00"/>
                        </a:spcBef>
                        <a:spcAft>
                          <a:spcPts val="700"/>
                        </a:spcAft>
                      </a:pPr>
                      <a:r>
                        <a:rPr lang="en-US" sz="2000" b="1" dirty="0">
                          <a:solidFill>
                            <a:schemeClr val="bg1"/>
                          </a:solidFill>
                          <a:effectLst/>
                        </a:rPr>
                        <a:t>Time</a:t>
                      </a:r>
                      <a:endParaRPr lang="en-US" sz="2000" b="1"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101600">
                        <a:lnSpc>
                          <a:spcPct val="100000"/>
                        </a:lnSpc>
                        <a:spcBef>
                          <a:spcPts val="450"/>
                        </a:spcBef>
                        <a:spcAft>
                          <a:spcPts val="0"/>
                        </a:spcAft>
                      </a:pPr>
                      <a:r>
                        <a:rPr lang="en-US" sz="1800" dirty="0">
                          <a:solidFill>
                            <a:schemeClr val="bg1"/>
                          </a:solidFill>
                          <a:effectLst/>
                        </a:rPr>
                        <a:t> </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50"/>
                        </a:spcBef>
                        <a:spcAft>
                          <a:spcPts val="0"/>
                        </a:spcAft>
                      </a:pPr>
                      <a:r>
                        <a:rPr lang="en-US" sz="1800" dirty="0">
                          <a:solidFill>
                            <a:schemeClr val="bg1"/>
                          </a:solidFill>
                          <a:effectLst/>
                        </a:rPr>
                        <a:t>#</a:t>
                      </a:r>
                      <a:r>
                        <a:rPr lang="en-US" sz="1800" dirty="0" smtClean="0">
                          <a:solidFill>
                            <a:schemeClr val="bg1"/>
                          </a:solidFill>
                          <a:effectLst/>
                        </a:rPr>
                        <a:t>psrec-</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50"/>
                        </a:spcBef>
                        <a:spcAft>
                          <a:spcPts val="0"/>
                        </a:spcAft>
                      </a:pPr>
                      <a:r>
                        <a:rPr lang="en-US" sz="1800" cap="small">
                          <a:solidFill>
                            <a:schemeClr val="bg1"/>
                          </a:solidFill>
                          <a:effectLst/>
                        </a:rPr>
                        <a:t>dataset-record</a:t>
                      </a:r>
                      <a:endParaRPr lang="en-US" sz="1800">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450"/>
                        </a:spcBef>
                        <a:spcAft>
                          <a:spcPts val="0"/>
                        </a:spcAft>
                      </a:pPr>
                      <a:r>
                        <a:rPr lang="en-US" sz="1800">
                          <a:solidFill>
                            <a:schemeClr val="bg1"/>
                          </a:solidFill>
                          <a:effectLst/>
                        </a:rPr>
                        <a:t> </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50"/>
                        </a:spcBef>
                        <a:spcAft>
                          <a:spcPts val="0"/>
                        </a:spcAft>
                      </a:pPr>
                      <a:r>
                        <a:rPr lang="en-US" sz="1800">
                          <a:solidFill>
                            <a:schemeClr val="bg1"/>
                          </a:solidFill>
                          <a:effectLst/>
                        </a:rPr>
                        <a:t> </a:t>
                      </a:r>
                      <a:endParaRPr lang="en-US" sz="1800">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450"/>
                        </a:spcBef>
                        <a:spcAft>
                          <a:spcPts val="0"/>
                        </a:spcAft>
                      </a:pPr>
                      <a:r>
                        <a:rPr lang="en-US" sz="1800">
                          <a:solidFill>
                            <a:schemeClr val="bg1"/>
                          </a:solidFill>
                          <a:effectLst/>
                        </a:rPr>
                        <a:t>at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50"/>
                        </a:spcBef>
                        <a:spcAft>
                          <a:spcPts val="0"/>
                        </a:spcAft>
                      </a:pPr>
                      <a:r>
                        <a:rPr lang="en-US" sz="1800">
                          <a:solidFill>
                            <a:schemeClr val="bg1"/>
                          </a:solidFill>
                          <a:effectLst/>
                        </a:rPr>
                        <a:t>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pidL-</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pid-</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dirty="0" err="1">
                          <a:solidFill>
                            <a:schemeClr val="bg1"/>
                          </a:solidFill>
                          <a:effectLst/>
                        </a:rPr>
                        <a:t>denotator</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a:solidFill>
                            <a:schemeClr val="bg1"/>
                          </a:solidFill>
                          <a:effectLst/>
                        </a:rPr>
                        <a:t>denotes</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pat-</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0"/>
                        </a:spcBef>
                        <a:spcAft>
                          <a:spcPts val="0"/>
                        </a:spcAft>
                      </a:pPr>
                      <a:r>
                        <a:rPr lang="en-US" sz="1800">
                          <a:solidFill>
                            <a:schemeClr val="bg1"/>
                          </a:solidFill>
                          <a:effectLst/>
                        </a:rPr>
                        <a:t>at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bg1"/>
                          </a:solidFill>
                          <a:effectLst/>
                        </a:rPr>
                        <a:t>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patL-</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gn="l" defTabSz="457200" rtl="0" eaLnBrk="1" fontAlgn="auto" latinLnBrk="0" hangingPunct="1">
                        <a:lnSpc>
                          <a:spcPct val="100000"/>
                        </a:lnSpc>
                        <a:spcBef>
                          <a:spcPts val="0"/>
                        </a:spcBef>
                        <a:spcAft>
                          <a:spcPts val="0"/>
                        </a:spcAft>
                        <a:buClrTx/>
                        <a:buSzTx/>
                        <a:buFontTx/>
                        <a:buNone/>
                        <a:tabLst/>
                        <a:defRPr/>
                      </a:pPr>
                      <a:r>
                        <a:rPr lang="en-US" sz="1800" dirty="0">
                          <a:solidFill>
                            <a:schemeClr val="bg1"/>
                          </a:solidFill>
                          <a:effectLst/>
                        </a:rPr>
                        <a:t>#</a:t>
                      </a:r>
                      <a:r>
                        <a:rPr lang="en-US" sz="1800" dirty="0" smtClean="0">
                          <a:solidFill>
                            <a:schemeClr val="bg1"/>
                          </a:solidFill>
                          <a:effectLst/>
                        </a:rPr>
                        <a:t>pat-</a:t>
                      </a:r>
                      <a:r>
                        <a:rPr lang="en-US" sz="1800" dirty="0" smtClean="0">
                          <a:solidFill>
                            <a:srgbClr val="FF0000"/>
                          </a:solidFill>
                          <a:effectLst/>
                        </a:rPr>
                        <a:t>5033</a:t>
                      </a:r>
                      <a:endParaRPr lang="en-US" sz="1800" dirty="0" smtClean="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a:solidFill>
                            <a:schemeClr val="bg1"/>
                          </a:solidFill>
                          <a:effectLst/>
                        </a:rPr>
                        <a:t>patient</a:t>
                      </a:r>
                      <a:endParaRPr lang="en-US" sz="1800">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dirty="0">
                          <a:solidFill>
                            <a:schemeClr val="bg1"/>
                          </a:solidFill>
                          <a:effectLst/>
                        </a:rPr>
                        <a:t> </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bg1"/>
                          </a:solidFill>
                          <a:effectLst/>
                        </a:rPr>
                        <a:t> </a:t>
                      </a:r>
                      <a:endParaRPr lang="en-US" sz="1800">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0"/>
                        </a:spcBef>
                        <a:spcAft>
                          <a:spcPts val="0"/>
                        </a:spcAft>
                      </a:pPr>
                      <a:r>
                        <a:rPr lang="en-US" sz="1800">
                          <a:solidFill>
                            <a:schemeClr val="bg1"/>
                          </a:solidFill>
                          <a:effectLst/>
                        </a:rPr>
                        <a:t>at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bg1"/>
                          </a:solidFill>
                          <a:effectLst/>
                        </a:rPr>
                        <a:t>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patgL-</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gn="l" defTabSz="457200" rtl="0" eaLnBrk="1" fontAlgn="auto" latinLnBrk="0" hangingPunct="1">
                        <a:lnSpc>
                          <a:spcPct val="100000"/>
                        </a:lnSpc>
                        <a:spcBef>
                          <a:spcPts val="0"/>
                        </a:spcBef>
                        <a:spcAft>
                          <a:spcPts val="0"/>
                        </a:spcAft>
                        <a:buClrTx/>
                        <a:buSzTx/>
                        <a:buFontTx/>
                        <a:buNone/>
                        <a:tabLst/>
                        <a:defRPr/>
                      </a:pPr>
                      <a:r>
                        <a:rPr lang="en-US" sz="1800" dirty="0">
                          <a:solidFill>
                            <a:schemeClr val="bg1"/>
                          </a:solidFill>
                          <a:effectLst/>
                        </a:rPr>
                        <a:t>#</a:t>
                      </a:r>
                      <a:r>
                        <a:rPr lang="en-US" sz="1800" dirty="0" smtClean="0">
                          <a:solidFill>
                            <a:schemeClr val="bg1"/>
                          </a:solidFill>
                          <a:effectLst/>
                        </a:rPr>
                        <a:t>patg-</a:t>
                      </a:r>
                      <a:r>
                        <a:rPr lang="en-US" sz="1800" dirty="0" smtClean="0">
                          <a:solidFill>
                            <a:srgbClr val="FF0000"/>
                          </a:solidFill>
                          <a:effectLst/>
                        </a:rPr>
                        <a:t>5033</a:t>
                      </a:r>
                      <a:endParaRPr lang="en-US" sz="1800" dirty="0" smtClean="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a:solidFill>
                            <a:schemeClr val="bg1"/>
                          </a:solidFill>
                          <a:effectLst/>
                        </a:rPr>
                        <a:t>gender</a:t>
                      </a:r>
                      <a:endParaRPr lang="en-US" sz="1800">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dirty="0">
                          <a:solidFill>
                            <a:schemeClr val="bg1"/>
                          </a:solidFill>
                          <a:effectLst/>
                        </a:rPr>
                        <a:t>inheres-in</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pat-</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0"/>
                        </a:spcBef>
                        <a:spcAft>
                          <a:spcPts val="0"/>
                        </a:spcAft>
                      </a:pPr>
                      <a:r>
                        <a:rPr lang="en-US" sz="1800">
                          <a:solidFill>
                            <a:schemeClr val="bg1"/>
                          </a:solidFill>
                          <a:effectLst/>
                        </a:rPr>
                        <a:t>at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bg1"/>
                          </a:solidFill>
                          <a:effectLst/>
                        </a:rPr>
                        <a:t>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101600">
                        <a:lnSpc>
                          <a:spcPct val="100000"/>
                        </a:lnSpc>
                        <a:spcBef>
                          <a:spcPts val="0"/>
                        </a:spcBef>
                        <a:spcAft>
                          <a:spcPts val="0"/>
                        </a:spcAft>
                      </a:pPr>
                      <a:r>
                        <a:rPr lang="en-US" sz="1800">
                          <a:solidFill>
                            <a:schemeClr val="bg1"/>
                          </a:solidFill>
                          <a:effectLst/>
                        </a:rPr>
                        <a:t> </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patg-</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a:solidFill>
                            <a:schemeClr val="bg1"/>
                          </a:solidFill>
                          <a:effectLst/>
                        </a:rPr>
                        <a:t>male-gender</a:t>
                      </a:r>
                      <a:endParaRPr lang="en-US" sz="1800">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a:solidFill>
                            <a:schemeClr val="bg1"/>
                          </a:solidFill>
                          <a:effectLst/>
                        </a:rPr>
                        <a:t>inheres-in</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pat-</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bg1"/>
                          </a:solidFill>
                          <a:effectLst/>
                        </a:rPr>
                        <a:t>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101600">
                        <a:lnSpc>
                          <a:spcPct val="100000"/>
                        </a:lnSpc>
                        <a:spcBef>
                          <a:spcPts val="0"/>
                        </a:spcBef>
                        <a:spcAft>
                          <a:spcPts val="0"/>
                        </a:spcAft>
                      </a:pPr>
                      <a:r>
                        <a:rPr lang="en-US" sz="1800">
                          <a:solidFill>
                            <a:schemeClr val="bg1"/>
                          </a:solidFill>
                          <a:effectLst/>
                        </a:rPr>
                        <a:t> </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patg-</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a:solidFill>
                            <a:schemeClr val="bg1"/>
                          </a:solidFill>
                          <a:effectLst/>
                        </a:rPr>
                        <a:t>female-gender</a:t>
                      </a:r>
                      <a:endParaRPr lang="en-US" sz="1800">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a:solidFill>
                            <a:schemeClr val="bg1"/>
                          </a:solidFill>
                          <a:effectLst/>
                        </a:rPr>
                        <a:t>inheres-in</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pat-</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t</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101600">
                        <a:lnSpc>
                          <a:spcPct val="100000"/>
                        </a:lnSpc>
                        <a:spcBef>
                          <a:spcPts val="0"/>
                        </a:spcBef>
                        <a:spcAft>
                          <a:spcPts val="0"/>
                        </a:spcAft>
                      </a:pPr>
                      <a:r>
                        <a:rPr lang="en-US" sz="1800">
                          <a:solidFill>
                            <a:schemeClr val="bg1"/>
                          </a:solidFill>
                          <a:effectLst/>
                        </a:rPr>
                        <a:t> </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patgL-</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a:solidFill>
                            <a:schemeClr val="bg1"/>
                          </a:solidFill>
                          <a:effectLst/>
                        </a:rPr>
                        <a:t>underspec-ice</a:t>
                      </a:r>
                      <a:endParaRPr lang="en-US" sz="1800">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a:solidFill>
                            <a:schemeClr val="bg1"/>
                          </a:solidFill>
                          <a:effectLst/>
                        </a:rPr>
                        <a:t> </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bg1"/>
                          </a:solidFill>
                          <a:effectLst/>
                        </a:rPr>
                        <a:t> </a:t>
                      </a:r>
                      <a:endParaRPr lang="en-US" sz="1800">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0"/>
                        </a:spcBef>
                        <a:spcAft>
                          <a:spcPts val="0"/>
                        </a:spcAft>
                      </a:pPr>
                      <a:r>
                        <a:rPr lang="en-US" sz="1800">
                          <a:solidFill>
                            <a:schemeClr val="bg1"/>
                          </a:solidFill>
                          <a:effectLst/>
                        </a:rPr>
                        <a:t>at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t</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bl>
          </a:graphicData>
        </a:graphic>
      </p:graphicFrame>
      <p:pic>
        <p:nvPicPr>
          <p:cNvPr id="3" name="Picture 2"/>
          <p:cNvPicPr>
            <a:picLocks noChangeAspect="1"/>
          </p:cNvPicPr>
          <p:nvPr/>
        </p:nvPicPr>
        <p:blipFill>
          <a:blip r:embed="rId2"/>
          <a:stretch>
            <a:fillRect/>
          </a:stretch>
        </p:blipFill>
        <p:spPr>
          <a:xfrm>
            <a:off x="4419600" y="4114800"/>
            <a:ext cx="4572000" cy="2431915"/>
          </a:xfrm>
          <a:prstGeom prst="rect">
            <a:avLst/>
          </a:prstGeom>
        </p:spPr>
      </p:pic>
      <p:sp>
        <p:nvSpPr>
          <p:cNvPr id="4" name="Rectangle 3"/>
          <p:cNvSpPr/>
          <p:nvPr/>
        </p:nvSpPr>
        <p:spPr bwMode="auto">
          <a:xfrm>
            <a:off x="4953000" y="4953000"/>
            <a:ext cx="762000" cy="381000"/>
          </a:xfrm>
          <a:prstGeom prst="rect">
            <a:avLst/>
          </a:prstGeom>
          <a:solidFill>
            <a:srgbClr val="FF0000">
              <a:alpha val="2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5" name="Rectangle 4"/>
          <p:cNvSpPr/>
          <p:nvPr/>
        </p:nvSpPr>
        <p:spPr bwMode="auto">
          <a:xfrm>
            <a:off x="76200" y="2819400"/>
            <a:ext cx="1524000" cy="304800"/>
          </a:xfrm>
          <a:prstGeom prst="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Rectangle 6"/>
          <p:cNvSpPr/>
          <p:nvPr/>
        </p:nvSpPr>
        <p:spPr bwMode="auto">
          <a:xfrm>
            <a:off x="6248400" y="4953000"/>
            <a:ext cx="609600" cy="377757"/>
          </a:xfrm>
          <a:prstGeom prst="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8" name="Elbow Connector 7"/>
          <p:cNvCxnSpPr>
            <a:stCxn id="5" idx="2"/>
            <a:endCxn id="7" idx="1"/>
          </p:cNvCxnSpPr>
          <p:nvPr/>
        </p:nvCxnSpPr>
        <p:spPr bwMode="auto">
          <a:xfrm rot="16200000" flipH="1">
            <a:off x="2534461" y="1427939"/>
            <a:ext cx="2017679" cy="5410200"/>
          </a:xfrm>
          <a:prstGeom prst="bentConnector2">
            <a:avLst/>
          </a:prstGeom>
          <a:solidFill>
            <a:schemeClr val="accent1"/>
          </a:solidFill>
          <a:ln w="38100" cap="flat" cmpd="sng" algn="ctr">
            <a:solidFill>
              <a:srgbClr val="FFFF00"/>
            </a:solidFill>
            <a:prstDash val="solid"/>
            <a:round/>
            <a:headEnd type="none" w="med" len="med"/>
            <a:tailEnd type="triangle"/>
          </a:ln>
          <a:effectLst/>
        </p:spPr>
      </p:cxnSp>
      <p:sp>
        <p:nvSpPr>
          <p:cNvPr id="10" name="TextBox 9"/>
          <p:cNvSpPr txBox="1"/>
          <p:nvPr/>
        </p:nvSpPr>
        <p:spPr>
          <a:xfrm>
            <a:off x="266700" y="5141877"/>
            <a:ext cx="3886200" cy="1323439"/>
          </a:xfrm>
          <a:prstGeom prst="rect">
            <a:avLst/>
          </a:prstGeom>
          <a:noFill/>
        </p:spPr>
        <p:txBody>
          <a:bodyPr wrap="square" rtlCol="0">
            <a:spAutoFit/>
          </a:bodyPr>
          <a:lstStyle/>
          <a:p>
            <a:r>
              <a:rPr lang="en-US" sz="2000" dirty="0" smtClean="0">
                <a:solidFill>
                  <a:srgbClr val="FFFF00"/>
                </a:solidFill>
              </a:rPr>
              <a:t>IUI of the ICE of which the content of this cell concretizes what type of gender </a:t>
            </a:r>
            <a:r>
              <a:rPr lang="en-US" sz="2000" dirty="0">
                <a:solidFill>
                  <a:schemeClr val="bg1"/>
                </a:solidFill>
              </a:rPr>
              <a:t>#</a:t>
            </a:r>
            <a:r>
              <a:rPr lang="en-US" sz="2000" dirty="0" smtClean="0">
                <a:solidFill>
                  <a:schemeClr val="bg1"/>
                </a:solidFill>
              </a:rPr>
              <a:t>patg-</a:t>
            </a:r>
            <a:r>
              <a:rPr lang="en-US" sz="2000" dirty="0" smtClean="0">
                <a:solidFill>
                  <a:srgbClr val="FF0000"/>
                </a:solidFill>
              </a:rPr>
              <a:t>5033 </a:t>
            </a:r>
            <a:r>
              <a:rPr lang="en-US" sz="2000" dirty="0" smtClean="0">
                <a:solidFill>
                  <a:srgbClr val="FFFF00"/>
                </a:solidFill>
              </a:rPr>
              <a:t> is an instance of.</a:t>
            </a:r>
            <a:endParaRPr lang="en-US" sz="2000" dirty="0">
              <a:solidFill>
                <a:srgbClr val="FFFF00"/>
              </a:solidFill>
            </a:endParaRPr>
          </a:p>
        </p:txBody>
      </p:sp>
      <p:sp>
        <p:nvSpPr>
          <p:cNvPr id="12" name="Rectangle 11"/>
          <p:cNvSpPr/>
          <p:nvPr/>
        </p:nvSpPr>
        <p:spPr bwMode="auto">
          <a:xfrm>
            <a:off x="1600200" y="3675838"/>
            <a:ext cx="1524000" cy="304800"/>
          </a:xfrm>
          <a:prstGeom prst="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13" name="Straight Connector 12"/>
          <p:cNvCxnSpPr/>
          <p:nvPr/>
        </p:nvCxnSpPr>
        <p:spPr bwMode="auto">
          <a:xfrm flipH="1">
            <a:off x="826652" y="3810000"/>
            <a:ext cx="762000" cy="0"/>
          </a:xfrm>
          <a:prstGeom prst="line">
            <a:avLst/>
          </a:prstGeom>
          <a:solidFill>
            <a:schemeClr val="accent1"/>
          </a:solidFill>
          <a:ln w="38100" cap="flat" cmpd="sng" algn="ctr">
            <a:solidFill>
              <a:srgbClr val="FFFF00"/>
            </a:solidFill>
            <a:prstDash val="solid"/>
            <a:round/>
            <a:headEnd type="none" w="med" len="med"/>
            <a:tailEnd type="none" w="med" len="med"/>
          </a:ln>
          <a:effectLst/>
        </p:spPr>
      </p:cxnSp>
    </p:spTree>
    <p:extLst>
      <p:ext uri="{BB962C8B-B14F-4D97-AF65-F5344CB8AC3E}">
        <p14:creationId xmlns:p14="http://schemas.microsoft.com/office/powerpoint/2010/main" val="32159826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lstStyle/>
          <a:p>
            <a:r>
              <a:rPr lang="en-US" altLang="en-US" dirty="0" smtClean="0"/>
              <a:t>Interpretation of instantiated template</a:t>
            </a:r>
          </a:p>
        </p:txBody>
      </p:sp>
      <p:sp>
        <p:nvSpPr>
          <p:cNvPr id="4" name="Content Placeholder 3"/>
          <p:cNvSpPr>
            <a:spLocks noGrp="1"/>
          </p:cNvSpPr>
          <p:nvPr>
            <p:ph idx="1"/>
          </p:nvPr>
        </p:nvSpPr>
        <p:spPr>
          <a:xfrm>
            <a:off x="228600" y="4114800"/>
            <a:ext cx="8686800" cy="2514600"/>
          </a:xfrm>
        </p:spPr>
        <p:txBody>
          <a:bodyPr/>
          <a:lstStyle/>
          <a:p>
            <a:r>
              <a:rPr lang="en-US" dirty="0" smtClean="0"/>
              <a:t>#psrec-5033 </a:t>
            </a:r>
            <a:r>
              <a:rPr lang="en-US" b="1" i="1" dirty="0" smtClean="0"/>
              <a:t>instance-of</a:t>
            </a:r>
            <a:r>
              <a:rPr lang="en-US" dirty="0" smtClean="0"/>
              <a:t> </a:t>
            </a:r>
            <a:r>
              <a:rPr lang="en-US" cap="small" dirty="0" smtClean="0"/>
              <a:t>Dataset-Record</a:t>
            </a:r>
            <a:r>
              <a:rPr lang="en-US" dirty="0" smtClean="0"/>
              <a:t> </a:t>
            </a:r>
            <a:r>
              <a:rPr lang="en-US" b="1" i="1" dirty="0" smtClean="0"/>
              <a:t>at</a:t>
            </a:r>
            <a:r>
              <a:rPr lang="en-US" dirty="0" smtClean="0"/>
              <a:t> t</a:t>
            </a:r>
          </a:p>
          <a:p>
            <a:endParaRPr lang="en-US" dirty="0"/>
          </a:p>
          <a:p>
            <a:endParaRPr lang="en-US" dirty="0" smtClean="0"/>
          </a:p>
          <a:p>
            <a:endParaRPr lang="en-US" dirty="0"/>
          </a:p>
          <a:p>
            <a:endParaRPr lang="en-US" sz="1200" dirty="0" smtClean="0"/>
          </a:p>
          <a:p>
            <a:endParaRPr lang="en-US" sz="1200" dirty="0"/>
          </a:p>
          <a:p>
            <a:pPr algn="ctr"/>
            <a:r>
              <a:rPr lang="en-US" sz="1200" dirty="0" smtClean="0"/>
              <a:t>(note: assignment of appropriate time-indexes not covered in these examples)</a:t>
            </a:r>
          </a:p>
        </p:txBody>
      </p:sp>
      <p:graphicFrame>
        <p:nvGraphicFramePr>
          <p:cNvPr id="6" name="Table 5"/>
          <p:cNvGraphicFramePr>
            <a:graphicFrameLocks noGrp="1"/>
          </p:cNvGraphicFramePr>
          <p:nvPr>
            <p:extLst>
              <p:ext uri="{D42A27DB-BD31-4B8C-83A1-F6EECF244321}">
                <p14:modId xmlns:p14="http://schemas.microsoft.com/office/powerpoint/2010/main" val="3827277718"/>
              </p:ext>
            </p:extLst>
          </p:nvPr>
        </p:nvGraphicFramePr>
        <p:xfrm>
          <a:off x="76200" y="1524003"/>
          <a:ext cx="8915400" cy="2433110"/>
        </p:xfrm>
        <a:graphic>
          <a:graphicData uri="http://schemas.openxmlformats.org/drawingml/2006/table">
            <a:tbl>
              <a:tblPr>
                <a:tableStyleId>{5C22544A-7EE6-4342-B048-85BDC9FD1C3A}</a:tableStyleId>
              </a:tblPr>
              <a:tblGrid>
                <a:gridCol w="1524000"/>
                <a:gridCol w="1524000"/>
                <a:gridCol w="1793986"/>
                <a:gridCol w="1229710"/>
                <a:gridCol w="1229710"/>
                <a:gridCol w="752034"/>
                <a:gridCol w="861960"/>
              </a:tblGrid>
              <a:tr h="413932">
                <a:tc>
                  <a:txBody>
                    <a:bodyPr/>
                    <a:lstStyle/>
                    <a:p>
                      <a:pPr marL="0" marR="0" indent="-101600">
                        <a:lnSpc>
                          <a:spcPct val="100000"/>
                        </a:lnSpc>
                        <a:spcBef>
                          <a:spcPts val="400"/>
                        </a:spcBef>
                        <a:spcAft>
                          <a:spcPts val="700"/>
                        </a:spcAft>
                      </a:pPr>
                      <a:r>
                        <a:rPr lang="en-US" sz="2000" b="1" dirty="0">
                          <a:solidFill>
                            <a:schemeClr val="bg1"/>
                          </a:solidFill>
                          <a:effectLst/>
                        </a:rPr>
                        <a:t>IUI(L)</a:t>
                      </a:r>
                      <a:endParaRPr lang="en-US" sz="2000" b="1"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00"/>
                        </a:spcBef>
                        <a:spcAft>
                          <a:spcPts val="700"/>
                        </a:spcAft>
                      </a:pPr>
                      <a:r>
                        <a:rPr lang="en-US" sz="2000" b="1">
                          <a:solidFill>
                            <a:schemeClr val="bg1"/>
                          </a:solidFill>
                          <a:effectLst/>
                        </a:rPr>
                        <a:t>IUI(P)</a:t>
                      </a:r>
                      <a:endParaRPr lang="en-US" sz="2000" b="1">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00"/>
                        </a:spcBef>
                        <a:spcAft>
                          <a:spcPts val="700"/>
                        </a:spcAft>
                      </a:pPr>
                      <a:r>
                        <a:rPr lang="en-US" sz="2000" b="1">
                          <a:solidFill>
                            <a:schemeClr val="bg1"/>
                          </a:solidFill>
                          <a:effectLst/>
                        </a:rPr>
                        <a:t>P-Type</a:t>
                      </a:r>
                      <a:endParaRPr lang="en-US" sz="2000" b="1">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400"/>
                        </a:spcBef>
                        <a:spcAft>
                          <a:spcPts val="700"/>
                        </a:spcAft>
                      </a:pPr>
                      <a:r>
                        <a:rPr lang="en-US" sz="2000" b="1">
                          <a:solidFill>
                            <a:schemeClr val="bg1"/>
                          </a:solidFill>
                          <a:effectLst/>
                        </a:rPr>
                        <a:t>P-Rel</a:t>
                      </a:r>
                      <a:endParaRPr lang="en-US" sz="2000" b="1">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00"/>
                        </a:spcBef>
                        <a:spcAft>
                          <a:spcPts val="700"/>
                        </a:spcAft>
                      </a:pPr>
                      <a:r>
                        <a:rPr lang="en-US" sz="2000" b="1">
                          <a:solidFill>
                            <a:schemeClr val="bg1"/>
                          </a:solidFill>
                          <a:effectLst/>
                        </a:rPr>
                        <a:t>P-Targ</a:t>
                      </a:r>
                      <a:endParaRPr lang="en-US" sz="2000" b="1">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400"/>
                        </a:spcBef>
                        <a:spcAft>
                          <a:spcPts val="700"/>
                        </a:spcAft>
                      </a:pPr>
                      <a:r>
                        <a:rPr lang="en-US" sz="2000" b="1">
                          <a:solidFill>
                            <a:schemeClr val="bg1"/>
                          </a:solidFill>
                          <a:effectLst/>
                        </a:rPr>
                        <a:t>Trel</a:t>
                      </a:r>
                      <a:endParaRPr lang="en-US" sz="2000" b="1">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00"/>
                        </a:spcBef>
                        <a:spcAft>
                          <a:spcPts val="700"/>
                        </a:spcAft>
                      </a:pPr>
                      <a:r>
                        <a:rPr lang="en-US" sz="2000" b="1" dirty="0">
                          <a:solidFill>
                            <a:schemeClr val="bg1"/>
                          </a:solidFill>
                          <a:effectLst/>
                        </a:rPr>
                        <a:t>Time</a:t>
                      </a:r>
                      <a:endParaRPr lang="en-US" sz="2000" b="1"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101600">
                        <a:lnSpc>
                          <a:spcPct val="100000"/>
                        </a:lnSpc>
                        <a:spcBef>
                          <a:spcPts val="450"/>
                        </a:spcBef>
                        <a:spcAft>
                          <a:spcPts val="0"/>
                        </a:spcAft>
                      </a:pPr>
                      <a:r>
                        <a:rPr lang="en-US" sz="1800" dirty="0">
                          <a:solidFill>
                            <a:schemeClr val="bg1"/>
                          </a:solidFill>
                          <a:effectLst/>
                        </a:rPr>
                        <a:t> </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50"/>
                        </a:spcBef>
                        <a:spcAft>
                          <a:spcPts val="0"/>
                        </a:spcAft>
                      </a:pPr>
                      <a:r>
                        <a:rPr lang="en-US" sz="1800" dirty="0">
                          <a:solidFill>
                            <a:schemeClr val="bg1"/>
                          </a:solidFill>
                          <a:effectLst/>
                        </a:rPr>
                        <a:t>#</a:t>
                      </a:r>
                      <a:r>
                        <a:rPr lang="en-US" sz="1800" dirty="0" smtClean="0">
                          <a:solidFill>
                            <a:schemeClr val="bg1"/>
                          </a:solidFill>
                          <a:effectLst/>
                        </a:rPr>
                        <a:t>psrec-</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50"/>
                        </a:spcBef>
                        <a:spcAft>
                          <a:spcPts val="0"/>
                        </a:spcAft>
                      </a:pPr>
                      <a:r>
                        <a:rPr lang="en-US" sz="1800" cap="small" dirty="0">
                          <a:solidFill>
                            <a:schemeClr val="bg1"/>
                          </a:solidFill>
                          <a:effectLst/>
                        </a:rPr>
                        <a:t>dataset-record</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450"/>
                        </a:spcBef>
                        <a:spcAft>
                          <a:spcPts val="0"/>
                        </a:spcAft>
                      </a:pPr>
                      <a:r>
                        <a:rPr lang="en-US" sz="1800">
                          <a:solidFill>
                            <a:schemeClr val="bg1"/>
                          </a:solidFill>
                          <a:effectLst/>
                        </a:rPr>
                        <a:t> </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50"/>
                        </a:spcBef>
                        <a:spcAft>
                          <a:spcPts val="0"/>
                        </a:spcAft>
                      </a:pPr>
                      <a:r>
                        <a:rPr lang="en-US" sz="1800">
                          <a:solidFill>
                            <a:schemeClr val="bg1"/>
                          </a:solidFill>
                          <a:effectLst/>
                        </a:rPr>
                        <a:t> </a:t>
                      </a:r>
                      <a:endParaRPr lang="en-US" sz="1800">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450"/>
                        </a:spcBef>
                        <a:spcAft>
                          <a:spcPts val="0"/>
                        </a:spcAft>
                      </a:pPr>
                      <a:r>
                        <a:rPr lang="en-US" sz="1800">
                          <a:solidFill>
                            <a:schemeClr val="bg1"/>
                          </a:solidFill>
                          <a:effectLst/>
                        </a:rPr>
                        <a:t>at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50"/>
                        </a:spcBef>
                        <a:spcAft>
                          <a:spcPts val="0"/>
                        </a:spcAft>
                      </a:pPr>
                      <a:r>
                        <a:rPr lang="en-US" sz="1800">
                          <a:solidFill>
                            <a:schemeClr val="bg1"/>
                          </a:solidFill>
                          <a:effectLst/>
                        </a:rPr>
                        <a:t>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pidL-</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pid-</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dirty="0" err="1">
                          <a:solidFill>
                            <a:schemeClr val="bg1"/>
                          </a:solidFill>
                          <a:effectLst/>
                        </a:rPr>
                        <a:t>denotator</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a:solidFill>
                            <a:schemeClr val="bg1"/>
                          </a:solidFill>
                          <a:effectLst/>
                        </a:rPr>
                        <a:t>denotes</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pat-</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0"/>
                        </a:spcBef>
                        <a:spcAft>
                          <a:spcPts val="0"/>
                        </a:spcAft>
                      </a:pPr>
                      <a:r>
                        <a:rPr lang="en-US" sz="1800">
                          <a:solidFill>
                            <a:schemeClr val="bg1"/>
                          </a:solidFill>
                          <a:effectLst/>
                        </a:rPr>
                        <a:t>at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bg1"/>
                          </a:solidFill>
                          <a:effectLst/>
                        </a:rPr>
                        <a:t>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patL-</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gn="l" defTabSz="457200" rtl="0" eaLnBrk="1" fontAlgn="auto" latinLnBrk="0" hangingPunct="1">
                        <a:lnSpc>
                          <a:spcPct val="100000"/>
                        </a:lnSpc>
                        <a:spcBef>
                          <a:spcPts val="0"/>
                        </a:spcBef>
                        <a:spcAft>
                          <a:spcPts val="0"/>
                        </a:spcAft>
                        <a:buClrTx/>
                        <a:buSzTx/>
                        <a:buFontTx/>
                        <a:buNone/>
                        <a:tabLst/>
                        <a:defRPr/>
                      </a:pPr>
                      <a:r>
                        <a:rPr lang="en-US" sz="1800" dirty="0">
                          <a:solidFill>
                            <a:schemeClr val="bg1"/>
                          </a:solidFill>
                          <a:effectLst/>
                        </a:rPr>
                        <a:t>#</a:t>
                      </a:r>
                      <a:r>
                        <a:rPr lang="en-US" sz="1800" dirty="0" smtClean="0">
                          <a:solidFill>
                            <a:schemeClr val="bg1"/>
                          </a:solidFill>
                          <a:effectLst/>
                        </a:rPr>
                        <a:t>pat-</a:t>
                      </a:r>
                      <a:r>
                        <a:rPr lang="en-US" sz="1800" dirty="0" smtClean="0">
                          <a:solidFill>
                            <a:srgbClr val="FF0000"/>
                          </a:solidFill>
                          <a:effectLst/>
                        </a:rPr>
                        <a:t>5033</a:t>
                      </a:r>
                      <a:endParaRPr lang="en-US" sz="1800" dirty="0" smtClean="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a:solidFill>
                            <a:schemeClr val="bg1"/>
                          </a:solidFill>
                          <a:effectLst/>
                        </a:rPr>
                        <a:t>patient</a:t>
                      </a:r>
                      <a:endParaRPr lang="en-US" sz="1800">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dirty="0">
                          <a:solidFill>
                            <a:schemeClr val="bg1"/>
                          </a:solidFill>
                          <a:effectLst/>
                        </a:rPr>
                        <a:t> </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bg1"/>
                          </a:solidFill>
                          <a:effectLst/>
                        </a:rPr>
                        <a:t> </a:t>
                      </a:r>
                      <a:endParaRPr lang="en-US" sz="1800">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0"/>
                        </a:spcBef>
                        <a:spcAft>
                          <a:spcPts val="0"/>
                        </a:spcAft>
                      </a:pPr>
                      <a:r>
                        <a:rPr lang="en-US" sz="1800">
                          <a:solidFill>
                            <a:schemeClr val="bg1"/>
                          </a:solidFill>
                          <a:effectLst/>
                        </a:rPr>
                        <a:t>at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bg1"/>
                          </a:solidFill>
                          <a:effectLst/>
                        </a:rPr>
                        <a:t>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patgL-</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gn="l" defTabSz="457200" rtl="0" eaLnBrk="1" fontAlgn="auto" latinLnBrk="0" hangingPunct="1">
                        <a:lnSpc>
                          <a:spcPct val="100000"/>
                        </a:lnSpc>
                        <a:spcBef>
                          <a:spcPts val="0"/>
                        </a:spcBef>
                        <a:spcAft>
                          <a:spcPts val="0"/>
                        </a:spcAft>
                        <a:buClrTx/>
                        <a:buSzTx/>
                        <a:buFontTx/>
                        <a:buNone/>
                        <a:tabLst/>
                        <a:defRPr/>
                      </a:pPr>
                      <a:r>
                        <a:rPr lang="en-US" sz="1800" dirty="0">
                          <a:solidFill>
                            <a:schemeClr val="bg1"/>
                          </a:solidFill>
                          <a:effectLst/>
                        </a:rPr>
                        <a:t>#</a:t>
                      </a:r>
                      <a:r>
                        <a:rPr lang="en-US" sz="1800" dirty="0" smtClean="0">
                          <a:solidFill>
                            <a:schemeClr val="bg1"/>
                          </a:solidFill>
                          <a:effectLst/>
                        </a:rPr>
                        <a:t>patg-</a:t>
                      </a:r>
                      <a:r>
                        <a:rPr lang="en-US" sz="1800" dirty="0" smtClean="0">
                          <a:solidFill>
                            <a:srgbClr val="FF0000"/>
                          </a:solidFill>
                          <a:effectLst/>
                        </a:rPr>
                        <a:t>5033</a:t>
                      </a:r>
                      <a:endParaRPr lang="en-US" sz="1800" dirty="0" smtClean="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a:solidFill>
                            <a:schemeClr val="bg1"/>
                          </a:solidFill>
                          <a:effectLst/>
                        </a:rPr>
                        <a:t>gender</a:t>
                      </a:r>
                      <a:endParaRPr lang="en-US" sz="1800">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dirty="0">
                          <a:solidFill>
                            <a:schemeClr val="bg1"/>
                          </a:solidFill>
                          <a:effectLst/>
                        </a:rPr>
                        <a:t>inheres-in</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pat-</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0"/>
                        </a:spcBef>
                        <a:spcAft>
                          <a:spcPts val="0"/>
                        </a:spcAft>
                      </a:pPr>
                      <a:r>
                        <a:rPr lang="en-US" sz="1800">
                          <a:solidFill>
                            <a:schemeClr val="bg1"/>
                          </a:solidFill>
                          <a:effectLst/>
                        </a:rPr>
                        <a:t>at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bg1"/>
                          </a:solidFill>
                          <a:effectLst/>
                        </a:rPr>
                        <a:t>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101600">
                        <a:lnSpc>
                          <a:spcPct val="100000"/>
                        </a:lnSpc>
                        <a:spcBef>
                          <a:spcPts val="0"/>
                        </a:spcBef>
                        <a:spcAft>
                          <a:spcPts val="0"/>
                        </a:spcAft>
                      </a:pPr>
                      <a:r>
                        <a:rPr lang="en-US" sz="1800">
                          <a:solidFill>
                            <a:schemeClr val="bg1"/>
                          </a:solidFill>
                          <a:effectLst/>
                        </a:rPr>
                        <a:t> </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patg-</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a:solidFill>
                            <a:schemeClr val="bg1"/>
                          </a:solidFill>
                          <a:effectLst/>
                        </a:rPr>
                        <a:t>male-gender</a:t>
                      </a:r>
                      <a:endParaRPr lang="en-US" sz="1800">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a:solidFill>
                            <a:schemeClr val="bg1"/>
                          </a:solidFill>
                          <a:effectLst/>
                        </a:rPr>
                        <a:t>inheres-in</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pat-</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bg1"/>
                          </a:solidFill>
                          <a:effectLst/>
                        </a:rPr>
                        <a:t>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101600">
                        <a:lnSpc>
                          <a:spcPct val="100000"/>
                        </a:lnSpc>
                        <a:spcBef>
                          <a:spcPts val="0"/>
                        </a:spcBef>
                        <a:spcAft>
                          <a:spcPts val="0"/>
                        </a:spcAft>
                      </a:pPr>
                      <a:r>
                        <a:rPr lang="en-US" sz="1800">
                          <a:solidFill>
                            <a:schemeClr val="bg1"/>
                          </a:solidFill>
                          <a:effectLst/>
                        </a:rPr>
                        <a:t> </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patg-</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a:solidFill>
                            <a:schemeClr val="bg1"/>
                          </a:solidFill>
                          <a:effectLst/>
                        </a:rPr>
                        <a:t>female-gender</a:t>
                      </a:r>
                      <a:endParaRPr lang="en-US" sz="1800">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a:solidFill>
                            <a:schemeClr val="bg1"/>
                          </a:solidFill>
                          <a:effectLst/>
                        </a:rPr>
                        <a:t>inheres-in</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pat-</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t</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101600">
                        <a:lnSpc>
                          <a:spcPct val="100000"/>
                        </a:lnSpc>
                        <a:spcBef>
                          <a:spcPts val="0"/>
                        </a:spcBef>
                        <a:spcAft>
                          <a:spcPts val="0"/>
                        </a:spcAft>
                      </a:pPr>
                      <a:r>
                        <a:rPr lang="en-US" sz="1800">
                          <a:solidFill>
                            <a:schemeClr val="bg1"/>
                          </a:solidFill>
                          <a:effectLst/>
                        </a:rPr>
                        <a:t> </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patgL-</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a:solidFill>
                            <a:schemeClr val="bg1"/>
                          </a:solidFill>
                          <a:effectLst/>
                        </a:rPr>
                        <a:t>underspec-ice</a:t>
                      </a:r>
                      <a:endParaRPr lang="en-US" sz="1800">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a:solidFill>
                            <a:schemeClr val="bg1"/>
                          </a:solidFill>
                          <a:effectLst/>
                        </a:rPr>
                        <a:t> </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bg1"/>
                          </a:solidFill>
                          <a:effectLst/>
                        </a:rPr>
                        <a:t> </a:t>
                      </a:r>
                      <a:endParaRPr lang="en-US" sz="1800">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0"/>
                        </a:spcBef>
                        <a:spcAft>
                          <a:spcPts val="0"/>
                        </a:spcAft>
                      </a:pPr>
                      <a:r>
                        <a:rPr lang="en-US" sz="1800">
                          <a:solidFill>
                            <a:schemeClr val="bg1"/>
                          </a:solidFill>
                          <a:effectLst/>
                        </a:rPr>
                        <a:t>at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t</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bl>
          </a:graphicData>
        </a:graphic>
      </p:graphicFrame>
      <p:sp>
        <p:nvSpPr>
          <p:cNvPr id="7" name="Rectangle 6"/>
          <p:cNvSpPr/>
          <p:nvPr/>
        </p:nvSpPr>
        <p:spPr bwMode="auto">
          <a:xfrm>
            <a:off x="1600200" y="1932708"/>
            <a:ext cx="7391400" cy="304800"/>
          </a:xfrm>
          <a:prstGeom prst="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32249276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lstStyle/>
          <a:p>
            <a:r>
              <a:rPr lang="en-US" altLang="en-US" dirty="0" smtClean="0"/>
              <a:t>Interpretation of instantiated template</a:t>
            </a:r>
          </a:p>
        </p:txBody>
      </p:sp>
      <p:sp>
        <p:nvSpPr>
          <p:cNvPr id="4" name="Content Placeholder 3"/>
          <p:cNvSpPr>
            <a:spLocks noGrp="1"/>
          </p:cNvSpPr>
          <p:nvPr>
            <p:ph idx="1"/>
          </p:nvPr>
        </p:nvSpPr>
        <p:spPr>
          <a:xfrm>
            <a:off x="228600" y="4114800"/>
            <a:ext cx="8686800" cy="2514600"/>
          </a:xfrm>
        </p:spPr>
        <p:txBody>
          <a:bodyPr/>
          <a:lstStyle/>
          <a:p>
            <a:r>
              <a:rPr lang="en-US" dirty="0" smtClean="0"/>
              <a:t>#patg-5033 </a:t>
            </a:r>
            <a:r>
              <a:rPr lang="en-US" b="1" i="1" dirty="0" smtClean="0"/>
              <a:t>instance-of</a:t>
            </a:r>
            <a:r>
              <a:rPr lang="en-US" dirty="0" smtClean="0"/>
              <a:t> </a:t>
            </a:r>
            <a:r>
              <a:rPr lang="en-US" cap="small" dirty="0" smtClean="0"/>
              <a:t>Gender</a:t>
            </a:r>
            <a:r>
              <a:rPr lang="en-US" dirty="0" smtClean="0"/>
              <a:t> </a:t>
            </a:r>
            <a:r>
              <a:rPr lang="en-US" b="1" i="1" dirty="0" smtClean="0"/>
              <a:t>at</a:t>
            </a:r>
            <a:r>
              <a:rPr lang="en-US" dirty="0" smtClean="0"/>
              <a:t> t</a:t>
            </a:r>
          </a:p>
          <a:p>
            <a:endParaRPr lang="en-US" sz="800" dirty="0" smtClean="0"/>
          </a:p>
          <a:p>
            <a:r>
              <a:rPr lang="en-US" dirty="0"/>
              <a:t>	</a:t>
            </a:r>
            <a:r>
              <a:rPr lang="en-US" dirty="0" smtClean="0"/>
              <a:t>	AND</a:t>
            </a:r>
            <a:endParaRPr lang="en-US" dirty="0"/>
          </a:p>
          <a:p>
            <a:endParaRPr lang="en-US" sz="800" dirty="0" smtClean="0"/>
          </a:p>
          <a:p>
            <a:r>
              <a:rPr lang="en-US" dirty="0"/>
              <a:t>#patg-5033 </a:t>
            </a:r>
            <a:r>
              <a:rPr lang="en-US" b="1" i="1" dirty="0" smtClean="0"/>
              <a:t>inheres-in</a:t>
            </a:r>
            <a:r>
              <a:rPr lang="en-US" dirty="0" smtClean="0"/>
              <a:t> </a:t>
            </a:r>
            <a:r>
              <a:rPr lang="en-US" dirty="0"/>
              <a:t>#</a:t>
            </a:r>
            <a:r>
              <a:rPr lang="en-US" dirty="0" smtClean="0"/>
              <a:t>pat-5033 </a:t>
            </a:r>
            <a:r>
              <a:rPr lang="en-US" b="1" i="1" dirty="0"/>
              <a:t>at</a:t>
            </a:r>
            <a:r>
              <a:rPr lang="en-US" dirty="0"/>
              <a:t> t</a:t>
            </a:r>
          </a:p>
          <a:p>
            <a:endParaRPr lang="en-US" sz="1200" dirty="0" smtClean="0"/>
          </a:p>
          <a:p>
            <a:endParaRPr lang="en-US" sz="1200" dirty="0" smtClean="0"/>
          </a:p>
          <a:p>
            <a:endParaRPr lang="en-US" sz="1200" dirty="0"/>
          </a:p>
          <a:p>
            <a:pPr algn="ctr"/>
            <a:r>
              <a:rPr lang="en-US" sz="1200" dirty="0" smtClean="0"/>
              <a:t>(note: assignment of appropriate time-indexes not covered in these examples)</a:t>
            </a:r>
          </a:p>
        </p:txBody>
      </p:sp>
      <p:graphicFrame>
        <p:nvGraphicFramePr>
          <p:cNvPr id="6" name="Table 5"/>
          <p:cNvGraphicFramePr>
            <a:graphicFrameLocks noGrp="1"/>
          </p:cNvGraphicFramePr>
          <p:nvPr/>
        </p:nvGraphicFramePr>
        <p:xfrm>
          <a:off x="76200" y="1524003"/>
          <a:ext cx="8915400" cy="2433110"/>
        </p:xfrm>
        <a:graphic>
          <a:graphicData uri="http://schemas.openxmlformats.org/drawingml/2006/table">
            <a:tbl>
              <a:tblPr>
                <a:tableStyleId>{5C22544A-7EE6-4342-B048-85BDC9FD1C3A}</a:tableStyleId>
              </a:tblPr>
              <a:tblGrid>
                <a:gridCol w="1524000"/>
                <a:gridCol w="1524000"/>
                <a:gridCol w="1793986"/>
                <a:gridCol w="1229710"/>
                <a:gridCol w="1229710"/>
                <a:gridCol w="752034"/>
                <a:gridCol w="861960"/>
              </a:tblGrid>
              <a:tr h="413932">
                <a:tc>
                  <a:txBody>
                    <a:bodyPr/>
                    <a:lstStyle/>
                    <a:p>
                      <a:pPr marL="0" marR="0" indent="-101600">
                        <a:lnSpc>
                          <a:spcPct val="100000"/>
                        </a:lnSpc>
                        <a:spcBef>
                          <a:spcPts val="400"/>
                        </a:spcBef>
                        <a:spcAft>
                          <a:spcPts val="700"/>
                        </a:spcAft>
                      </a:pPr>
                      <a:r>
                        <a:rPr lang="en-US" sz="2000" b="1" dirty="0">
                          <a:solidFill>
                            <a:schemeClr val="bg1"/>
                          </a:solidFill>
                          <a:effectLst/>
                        </a:rPr>
                        <a:t>IUI(L)</a:t>
                      </a:r>
                      <a:endParaRPr lang="en-US" sz="2000" b="1"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00"/>
                        </a:spcBef>
                        <a:spcAft>
                          <a:spcPts val="700"/>
                        </a:spcAft>
                      </a:pPr>
                      <a:r>
                        <a:rPr lang="en-US" sz="2000" b="1">
                          <a:solidFill>
                            <a:schemeClr val="bg1"/>
                          </a:solidFill>
                          <a:effectLst/>
                        </a:rPr>
                        <a:t>IUI(P)</a:t>
                      </a:r>
                      <a:endParaRPr lang="en-US" sz="2000" b="1">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00"/>
                        </a:spcBef>
                        <a:spcAft>
                          <a:spcPts val="700"/>
                        </a:spcAft>
                      </a:pPr>
                      <a:r>
                        <a:rPr lang="en-US" sz="2000" b="1">
                          <a:solidFill>
                            <a:schemeClr val="bg1"/>
                          </a:solidFill>
                          <a:effectLst/>
                        </a:rPr>
                        <a:t>P-Type</a:t>
                      </a:r>
                      <a:endParaRPr lang="en-US" sz="2000" b="1">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400"/>
                        </a:spcBef>
                        <a:spcAft>
                          <a:spcPts val="700"/>
                        </a:spcAft>
                      </a:pPr>
                      <a:r>
                        <a:rPr lang="en-US" sz="2000" b="1">
                          <a:solidFill>
                            <a:schemeClr val="bg1"/>
                          </a:solidFill>
                          <a:effectLst/>
                        </a:rPr>
                        <a:t>P-Rel</a:t>
                      </a:r>
                      <a:endParaRPr lang="en-US" sz="2000" b="1">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00"/>
                        </a:spcBef>
                        <a:spcAft>
                          <a:spcPts val="700"/>
                        </a:spcAft>
                      </a:pPr>
                      <a:r>
                        <a:rPr lang="en-US" sz="2000" b="1">
                          <a:solidFill>
                            <a:schemeClr val="bg1"/>
                          </a:solidFill>
                          <a:effectLst/>
                        </a:rPr>
                        <a:t>P-Targ</a:t>
                      </a:r>
                      <a:endParaRPr lang="en-US" sz="2000" b="1">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400"/>
                        </a:spcBef>
                        <a:spcAft>
                          <a:spcPts val="700"/>
                        </a:spcAft>
                      </a:pPr>
                      <a:r>
                        <a:rPr lang="en-US" sz="2000" b="1">
                          <a:solidFill>
                            <a:schemeClr val="bg1"/>
                          </a:solidFill>
                          <a:effectLst/>
                        </a:rPr>
                        <a:t>Trel</a:t>
                      </a:r>
                      <a:endParaRPr lang="en-US" sz="2000" b="1">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00"/>
                        </a:spcBef>
                        <a:spcAft>
                          <a:spcPts val="700"/>
                        </a:spcAft>
                      </a:pPr>
                      <a:r>
                        <a:rPr lang="en-US" sz="2000" b="1" dirty="0">
                          <a:solidFill>
                            <a:schemeClr val="bg1"/>
                          </a:solidFill>
                          <a:effectLst/>
                        </a:rPr>
                        <a:t>Time</a:t>
                      </a:r>
                      <a:endParaRPr lang="en-US" sz="2000" b="1"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101600">
                        <a:lnSpc>
                          <a:spcPct val="100000"/>
                        </a:lnSpc>
                        <a:spcBef>
                          <a:spcPts val="450"/>
                        </a:spcBef>
                        <a:spcAft>
                          <a:spcPts val="0"/>
                        </a:spcAft>
                      </a:pPr>
                      <a:r>
                        <a:rPr lang="en-US" sz="1800" dirty="0">
                          <a:solidFill>
                            <a:schemeClr val="bg1"/>
                          </a:solidFill>
                          <a:effectLst/>
                        </a:rPr>
                        <a:t> </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50"/>
                        </a:spcBef>
                        <a:spcAft>
                          <a:spcPts val="0"/>
                        </a:spcAft>
                      </a:pPr>
                      <a:r>
                        <a:rPr lang="en-US" sz="1800" dirty="0">
                          <a:solidFill>
                            <a:schemeClr val="bg1"/>
                          </a:solidFill>
                          <a:effectLst/>
                        </a:rPr>
                        <a:t>#</a:t>
                      </a:r>
                      <a:r>
                        <a:rPr lang="en-US" sz="1800" dirty="0" smtClean="0">
                          <a:solidFill>
                            <a:schemeClr val="bg1"/>
                          </a:solidFill>
                          <a:effectLst/>
                        </a:rPr>
                        <a:t>psrec-</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50"/>
                        </a:spcBef>
                        <a:spcAft>
                          <a:spcPts val="0"/>
                        </a:spcAft>
                      </a:pPr>
                      <a:r>
                        <a:rPr lang="en-US" sz="1800" cap="small" dirty="0">
                          <a:solidFill>
                            <a:schemeClr val="bg1"/>
                          </a:solidFill>
                          <a:effectLst/>
                        </a:rPr>
                        <a:t>dataset-record</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450"/>
                        </a:spcBef>
                        <a:spcAft>
                          <a:spcPts val="0"/>
                        </a:spcAft>
                      </a:pPr>
                      <a:r>
                        <a:rPr lang="en-US" sz="1800">
                          <a:solidFill>
                            <a:schemeClr val="bg1"/>
                          </a:solidFill>
                          <a:effectLst/>
                        </a:rPr>
                        <a:t> </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50"/>
                        </a:spcBef>
                        <a:spcAft>
                          <a:spcPts val="0"/>
                        </a:spcAft>
                      </a:pPr>
                      <a:r>
                        <a:rPr lang="en-US" sz="1800">
                          <a:solidFill>
                            <a:schemeClr val="bg1"/>
                          </a:solidFill>
                          <a:effectLst/>
                        </a:rPr>
                        <a:t> </a:t>
                      </a:r>
                      <a:endParaRPr lang="en-US" sz="1800">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450"/>
                        </a:spcBef>
                        <a:spcAft>
                          <a:spcPts val="0"/>
                        </a:spcAft>
                      </a:pPr>
                      <a:r>
                        <a:rPr lang="en-US" sz="1800">
                          <a:solidFill>
                            <a:schemeClr val="bg1"/>
                          </a:solidFill>
                          <a:effectLst/>
                        </a:rPr>
                        <a:t>at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50"/>
                        </a:spcBef>
                        <a:spcAft>
                          <a:spcPts val="0"/>
                        </a:spcAft>
                      </a:pPr>
                      <a:r>
                        <a:rPr lang="en-US" sz="1800">
                          <a:solidFill>
                            <a:schemeClr val="bg1"/>
                          </a:solidFill>
                          <a:effectLst/>
                        </a:rPr>
                        <a:t>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pidL-</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pid-</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dirty="0" err="1">
                          <a:solidFill>
                            <a:schemeClr val="bg1"/>
                          </a:solidFill>
                          <a:effectLst/>
                        </a:rPr>
                        <a:t>denotator</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a:solidFill>
                            <a:schemeClr val="bg1"/>
                          </a:solidFill>
                          <a:effectLst/>
                        </a:rPr>
                        <a:t>denotes</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pat-</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0"/>
                        </a:spcBef>
                        <a:spcAft>
                          <a:spcPts val="0"/>
                        </a:spcAft>
                      </a:pPr>
                      <a:r>
                        <a:rPr lang="en-US" sz="1800">
                          <a:solidFill>
                            <a:schemeClr val="bg1"/>
                          </a:solidFill>
                          <a:effectLst/>
                        </a:rPr>
                        <a:t>at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bg1"/>
                          </a:solidFill>
                          <a:effectLst/>
                        </a:rPr>
                        <a:t>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patL-</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gn="l" defTabSz="457200" rtl="0" eaLnBrk="1" fontAlgn="auto" latinLnBrk="0" hangingPunct="1">
                        <a:lnSpc>
                          <a:spcPct val="100000"/>
                        </a:lnSpc>
                        <a:spcBef>
                          <a:spcPts val="0"/>
                        </a:spcBef>
                        <a:spcAft>
                          <a:spcPts val="0"/>
                        </a:spcAft>
                        <a:buClrTx/>
                        <a:buSzTx/>
                        <a:buFontTx/>
                        <a:buNone/>
                        <a:tabLst/>
                        <a:defRPr/>
                      </a:pPr>
                      <a:r>
                        <a:rPr lang="en-US" sz="1800" dirty="0">
                          <a:solidFill>
                            <a:schemeClr val="bg1"/>
                          </a:solidFill>
                          <a:effectLst/>
                        </a:rPr>
                        <a:t>#</a:t>
                      </a:r>
                      <a:r>
                        <a:rPr lang="en-US" sz="1800" dirty="0" smtClean="0">
                          <a:solidFill>
                            <a:schemeClr val="bg1"/>
                          </a:solidFill>
                          <a:effectLst/>
                        </a:rPr>
                        <a:t>pat-</a:t>
                      </a:r>
                      <a:r>
                        <a:rPr lang="en-US" sz="1800" dirty="0" smtClean="0">
                          <a:solidFill>
                            <a:srgbClr val="FF0000"/>
                          </a:solidFill>
                          <a:effectLst/>
                        </a:rPr>
                        <a:t>5033</a:t>
                      </a:r>
                      <a:endParaRPr lang="en-US" sz="1800" dirty="0" smtClean="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a:solidFill>
                            <a:schemeClr val="bg1"/>
                          </a:solidFill>
                          <a:effectLst/>
                        </a:rPr>
                        <a:t>patient</a:t>
                      </a:r>
                      <a:endParaRPr lang="en-US" sz="1800">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dirty="0">
                          <a:solidFill>
                            <a:schemeClr val="bg1"/>
                          </a:solidFill>
                          <a:effectLst/>
                        </a:rPr>
                        <a:t> </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bg1"/>
                          </a:solidFill>
                          <a:effectLst/>
                        </a:rPr>
                        <a:t> </a:t>
                      </a:r>
                      <a:endParaRPr lang="en-US" sz="1800">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0"/>
                        </a:spcBef>
                        <a:spcAft>
                          <a:spcPts val="0"/>
                        </a:spcAft>
                      </a:pPr>
                      <a:r>
                        <a:rPr lang="en-US" sz="1800">
                          <a:solidFill>
                            <a:schemeClr val="bg1"/>
                          </a:solidFill>
                          <a:effectLst/>
                        </a:rPr>
                        <a:t>at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bg1"/>
                          </a:solidFill>
                          <a:effectLst/>
                        </a:rPr>
                        <a:t>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patgL-</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gn="l" defTabSz="457200" rtl="0" eaLnBrk="1" fontAlgn="auto" latinLnBrk="0" hangingPunct="1">
                        <a:lnSpc>
                          <a:spcPct val="100000"/>
                        </a:lnSpc>
                        <a:spcBef>
                          <a:spcPts val="0"/>
                        </a:spcBef>
                        <a:spcAft>
                          <a:spcPts val="0"/>
                        </a:spcAft>
                        <a:buClrTx/>
                        <a:buSzTx/>
                        <a:buFontTx/>
                        <a:buNone/>
                        <a:tabLst/>
                        <a:defRPr/>
                      </a:pPr>
                      <a:r>
                        <a:rPr lang="en-US" sz="1800" dirty="0">
                          <a:solidFill>
                            <a:schemeClr val="bg1"/>
                          </a:solidFill>
                          <a:effectLst/>
                        </a:rPr>
                        <a:t>#</a:t>
                      </a:r>
                      <a:r>
                        <a:rPr lang="en-US" sz="1800" dirty="0" smtClean="0">
                          <a:solidFill>
                            <a:schemeClr val="bg1"/>
                          </a:solidFill>
                          <a:effectLst/>
                        </a:rPr>
                        <a:t>patg-</a:t>
                      </a:r>
                      <a:r>
                        <a:rPr lang="en-US" sz="1800" dirty="0" smtClean="0">
                          <a:solidFill>
                            <a:srgbClr val="FF0000"/>
                          </a:solidFill>
                          <a:effectLst/>
                        </a:rPr>
                        <a:t>5033</a:t>
                      </a:r>
                      <a:endParaRPr lang="en-US" sz="1800" dirty="0" smtClean="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a:solidFill>
                            <a:schemeClr val="bg1"/>
                          </a:solidFill>
                          <a:effectLst/>
                        </a:rPr>
                        <a:t>gender</a:t>
                      </a:r>
                      <a:endParaRPr lang="en-US" sz="1800">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dirty="0">
                          <a:solidFill>
                            <a:schemeClr val="bg1"/>
                          </a:solidFill>
                          <a:effectLst/>
                        </a:rPr>
                        <a:t>inheres-in</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pat-</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0"/>
                        </a:spcBef>
                        <a:spcAft>
                          <a:spcPts val="0"/>
                        </a:spcAft>
                      </a:pPr>
                      <a:r>
                        <a:rPr lang="en-US" sz="1800">
                          <a:solidFill>
                            <a:schemeClr val="bg1"/>
                          </a:solidFill>
                          <a:effectLst/>
                        </a:rPr>
                        <a:t>at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bg1"/>
                          </a:solidFill>
                          <a:effectLst/>
                        </a:rPr>
                        <a:t>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101600">
                        <a:lnSpc>
                          <a:spcPct val="100000"/>
                        </a:lnSpc>
                        <a:spcBef>
                          <a:spcPts val="0"/>
                        </a:spcBef>
                        <a:spcAft>
                          <a:spcPts val="0"/>
                        </a:spcAft>
                      </a:pPr>
                      <a:r>
                        <a:rPr lang="en-US" sz="1800">
                          <a:solidFill>
                            <a:schemeClr val="bg1"/>
                          </a:solidFill>
                          <a:effectLst/>
                        </a:rPr>
                        <a:t> </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patg-</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a:solidFill>
                            <a:schemeClr val="bg1"/>
                          </a:solidFill>
                          <a:effectLst/>
                        </a:rPr>
                        <a:t>male-gender</a:t>
                      </a:r>
                      <a:endParaRPr lang="en-US" sz="1800">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a:solidFill>
                            <a:schemeClr val="bg1"/>
                          </a:solidFill>
                          <a:effectLst/>
                        </a:rPr>
                        <a:t>inheres-in</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pat-</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bg1"/>
                          </a:solidFill>
                          <a:effectLst/>
                        </a:rPr>
                        <a:t>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101600">
                        <a:lnSpc>
                          <a:spcPct val="100000"/>
                        </a:lnSpc>
                        <a:spcBef>
                          <a:spcPts val="0"/>
                        </a:spcBef>
                        <a:spcAft>
                          <a:spcPts val="0"/>
                        </a:spcAft>
                      </a:pPr>
                      <a:r>
                        <a:rPr lang="en-US" sz="1800">
                          <a:solidFill>
                            <a:schemeClr val="bg1"/>
                          </a:solidFill>
                          <a:effectLst/>
                        </a:rPr>
                        <a:t> </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patg-</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a:solidFill>
                            <a:schemeClr val="bg1"/>
                          </a:solidFill>
                          <a:effectLst/>
                        </a:rPr>
                        <a:t>female-gender</a:t>
                      </a:r>
                      <a:endParaRPr lang="en-US" sz="1800">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a:solidFill>
                            <a:schemeClr val="bg1"/>
                          </a:solidFill>
                          <a:effectLst/>
                        </a:rPr>
                        <a:t>inheres-in</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pat-</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t</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101600">
                        <a:lnSpc>
                          <a:spcPct val="100000"/>
                        </a:lnSpc>
                        <a:spcBef>
                          <a:spcPts val="0"/>
                        </a:spcBef>
                        <a:spcAft>
                          <a:spcPts val="0"/>
                        </a:spcAft>
                      </a:pPr>
                      <a:r>
                        <a:rPr lang="en-US" sz="1800">
                          <a:solidFill>
                            <a:schemeClr val="bg1"/>
                          </a:solidFill>
                          <a:effectLst/>
                        </a:rPr>
                        <a:t> </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patgL-</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a:solidFill>
                            <a:schemeClr val="bg1"/>
                          </a:solidFill>
                          <a:effectLst/>
                        </a:rPr>
                        <a:t>underspec-ice</a:t>
                      </a:r>
                      <a:endParaRPr lang="en-US" sz="1800">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a:solidFill>
                            <a:schemeClr val="bg1"/>
                          </a:solidFill>
                          <a:effectLst/>
                        </a:rPr>
                        <a:t> </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bg1"/>
                          </a:solidFill>
                          <a:effectLst/>
                        </a:rPr>
                        <a:t> </a:t>
                      </a:r>
                      <a:endParaRPr lang="en-US" sz="1800">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0"/>
                        </a:spcBef>
                        <a:spcAft>
                          <a:spcPts val="0"/>
                        </a:spcAft>
                      </a:pPr>
                      <a:r>
                        <a:rPr lang="en-US" sz="1800">
                          <a:solidFill>
                            <a:schemeClr val="bg1"/>
                          </a:solidFill>
                          <a:effectLst/>
                        </a:rPr>
                        <a:t>at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t</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bl>
          </a:graphicData>
        </a:graphic>
      </p:graphicFrame>
      <p:sp>
        <p:nvSpPr>
          <p:cNvPr id="7" name="Rectangle 6"/>
          <p:cNvSpPr/>
          <p:nvPr/>
        </p:nvSpPr>
        <p:spPr bwMode="auto">
          <a:xfrm>
            <a:off x="1600200" y="2800928"/>
            <a:ext cx="7391400" cy="304800"/>
          </a:xfrm>
          <a:prstGeom prst="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28230466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lstStyle/>
          <a:p>
            <a:r>
              <a:rPr lang="en-US" altLang="en-US" dirty="0" smtClean="0"/>
              <a:t>Interpretation of instantiated template</a:t>
            </a:r>
          </a:p>
        </p:txBody>
      </p:sp>
      <p:sp>
        <p:nvSpPr>
          <p:cNvPr id="4" name="Content Placeholder 3"/>
          <p:cNvSpPr>
            <a:spLocks noGrp="1"/>
          </p:cNvSpPr>
          <p:nvPr>
            <p:ph idx="1"/>
          </p:nvPr>
        </p:nvSpPr>
        <p:spPr>
          <a:xfrm>
            <a:off x="228600" y="4114800"/>
            <a:ext cx="8686800" cy="2514600"/>
          </a:xfrm>
        </p:spPr>
        <p:txBody>
          <a:bodyPr/>
          <a:lstStyle/>
          <a:p>
            <a:r>
              <a:rPr lang="en-US" dirty="0" smtClean="0"/>
              <a:t>Cannot both be true at the same time!</a:t>
            </a:r>
          </a:p>
          <a:p>
            <a:endParaRPr lang="en-US" dirty="0"/>
          </a:p>
          <a:p>
            <a:pPr>
              <a:buFont typeface="Wingdings" panose="05000000000000000000" pitchFamily="2" charset="2"/>
              <a:buChar char="à"/>
            </a:pPr>
            <a:r>
              <a:rPr lang="en-US" dirty="0" smtClean="0">
                <a:sym typeface="Wingdings" panose="05000000000000000000" pitchFamily="2" charset="2"/>
              </a:rPr>
              <a:t>This template is never instantiated in total but only in part, which parts thereby being determined on the basis of</a:t>
            </a:r>
          </a:p>
          <a:p>
            <a:pPr marL="0" indent="0"/>
            <a:r>
              <a:rPr lang="en-US" dirty="0">
                <a:sym typeface="Wingdings" panose="05000000000000000000" pitchFamily="2" charset="2"/>
              </a:rPr>
              <a:t> </a:t>
            </a:r>
            <a:r>
              <a:rPr lang="en-US" dirty="0" smtClean="0">
                <a:sym typeface="Wingdings" panose="05000000000000000000" pitchFamily="2" charset="2"/>
              </a:rPr>
              <a:t>   conditions specified in the conditional part of the </a:t>
            </a:r>
          </a:p>
          <a:p>
            <a:pPr marL="0" indent="0"/>
            <a:r>
              <a:rPr lang="en-US" dirty="0" smtClean="0">
                <a:sym typeface="Wingdings" panose="05000000000000000000" pitchFamily="2" charset="2"/>
              </a:rPr>
              <a:t>    template </a:t>
            </a:r>
            <a:r>
              <a:rPr lang="en-US" sz="1600" dirty="0" smtClean="0">
                <a:sym typeface="Wingdings" panose="05000000000000000000" pitchFamily="2" charset="2"/>
              </a:rPr>
              <a:t>(not shown here).</a:t>
            </a:r>
            <a:endParaRPr lang="en-US" sz="1600" dirty="0"/>
          </a:p>
          <a:p>
            <a:endParaRPr lang="en-US" sz="1200" dirty="0" smtClean="0"/>
          </a:p>
          <a:p>
            <a:endParaRPr lang="en-US" sz="1200" dirty="0" smtClean="0"/>
          </a:p>
          <a:p>
            <a:endParaRPr lang="en-US" sz="1200" dirty="0"/>
          </a:p>
          <a:p>
            <a:pPr algn="ctr"/>
            <a:r>
              <a:rPr lang="en-US" sz="1200" dirty="0" smtClean="0"/>
              <a:t>(note: assignment of appropriate time-indexes not covered in these examples)</a:t>
            </a:r>
          </a:p>
        </p:txBody>
      </p:sp>
      <p:graphicFrame>
        <p:nvGraphicFramePr>
          <p:cNvPr id="6" name="Table 5"/>
          <p:cNvGraphicFramePr>
            <a:graphicFrameLocks noGrp="1"/>
          </p:cNvGraphicFramePr>
          <p:nvPr/>
        </p:nvGraphicFramePr>
        <p:xfrm>
          <a:off x="76200" y="1524003"/>
          <a:ext cx="8915400" cy="2433110"/>
        </p:xfrm>
        <a:graphic>
          <a:graphicData uri="http://schemas.openxmlformats.org/drawingml/2006/table">
            <a:tbl>
              <a:tblPr>
                <a:tableStyleId>{5C22544A-7EE6-4342-B048-85BDC9FD1C3A}</a:tableStyleId>
              </a:tblPr>
              <a:tblGrid>
                <a:gridCol w="1524000"/>
                <a:gridCol w="1524000"/>
                <a:gridCol w="1793986"/>
                <a:gridCol w="1229710"/>
                <a:gridCol w="1229710"/>
                <a:gridCol w="752034"/>
                <a:gridCol w="861960"/>
              </a:tblGrid>
              <a:tr h="413932">
                <a:tc>
                  <a:txBody>
                    <a:bodyPr/>
                    <a:lstStyle/>
                    <a:p>
                      <a:pPr marL="0" marR="0" indent="-101600">
                        <a:lnSpc>
                          <a:spcPct val="100000"/>
                        </a:lnSpc>
                        <a:spcBef>
                          <a:spcPts val="400"/>
                        </a:spcBef>
                        <a:spcAft>
                          <a:spcPts val="700"/>
                        </a:spcAft>
                      </a:pPr>
                      <a:r>
                        <a:rPr lang="en-US" sz="2000" b="1" dirty="0">
                          <a:solidFill>
                            <a:schemeClr val="bg1"/>
                          </a:solidFill>
                          <a:effectLst/>
                        </a:rPr>
                        <a:t>IUI(L)</a:t>
                      </a:r>
                      <a:endParaRPr lang="en-US" sz="2000" b="1"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00"/>
                        </a:spcBef>
                        <a:spcAft>
                          <a:spcPts val="700"/>
                        </a:spcAft>
                      </a:pPr>
                      <a:r>
                        <a:rPr lang="en-US" sz="2000" b="1">
                          <a:solidFill>
                            <a:schemeClr val="bg1"/>
                          </a:solidFill>
                          <a:effectLst/>
                        </a:rPr>
                        <a:t>IUI(P)</a:t>
                      </a:r>
                      <a:endParaRPr lang="en-US" sz="2000" b="1">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00"/>
                        </a:spcBef>
                        <a:spcAft>
                          <a:spcPts val="700"/>
                        </a:spcAft>
                      </a:pPr>
                      <a:r>
                        <a:rPr lang="en-US" sz="2000" b="1">
                          <a:solidFill>
                            <a:schemeClr val="bg1"/>
                          </a:solidFill>
                          <a:effectLst/>
                        </a:rPr>
                        <a:t>P-Type</a:t>
                      </a:r>
                      <a:endParaRPr lang="en-US" sz="2000" b="1">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400"/>
                        </a:spcBef>
                        <a:spcAft>
                          <a:spcPts val="700"/>
                        </a:spcAft>
                      </a:pPr>
                      <a:r>
                        <a:rPr lang="en-US" sz="2000" b="1">
                          <a:solidFill>
                            <a:schemeClr val="bg1"/>
                          </a:solidFill>
                          <a:effectLst/>
                        </a:rPr>
                        <a:t>P-Rel</a:t>
                      </a:r>
                      <a:endParaRPr lang="en-US" sz="2000" b="1">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00"/>
                        </a:spcBef>
                        <a:spcAft>
                          <a:spcPts val="700"/>
                        </a:spcAft>
                      </a:pPr>
                      <a:r>
                        <a:rPr lang="en-US" sz="2000" b="1">
                          <a:solidFill>
                            <a:schemeClr val="bg1"/>
                          </a:solidFill>
                          <a:effectLst/>
                        </a:rPr>
                        <a:t>P-Targ</a:t>
                      </a:r>
                      <a:endParaRPr lang="en-US" sz="2000" b="1">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400"/>
                        </a:spcBef>
                        <a:spcAft>
                          <a:spcPts val="700"/>
                        </a:spcAft>
                      </a:pPr>
                      <a:r>
                        <a:rPr lang="en-US" sz="2000" b="1">
                          <a:solidFill>
                            <a:schemeClr val="bg1"/>
                          </a:solidFill>
                          <a:effectLst/>
                        </a:rPr>
                        <a:t>Trel</a:t>
                      </a:r>
                      <a:endParaRPr lang="en-US" sz="2000" b="1">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00"/>
                        </a:spcBef>
                        <a:spcAft>
                          <a:spcPts val="700"/>
                        </a:spcAft>
                      </a:pPr>
                      <a:r>
                        <a:rPr lang="en-US" sz="2000" b="1" dirty="0">
                          <a:solidFill>
                            <a:schemeClr val="bg1"/>
                          </a:solidFill>
                          <a:effectLst/>
                        </a:rPr>
                        <a:t>Time</a:t>
                      </a:r>
                      <a:endParaRPr lang="en-US" sz="2000" b="1"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101600">
                        <a:lnSpc>
                          <a:spcPct val="100000"/>
                        </a:lnSpc>
                        <a:spcBef>
                          <a:spcPts val="450"/>
                        </a:spcBef>
                        <a:spcAft>
                          <a:spcPts val="0"/>
                        </a:spcAft>
                      </a:pPr>
                      <a:r>
                        <a:rPr lang="en-US" sz="1800" dirty="0">
                          <a:solidFill>
                            <a:schemeClr val="bg1"/>
                          </a:solidFill>
                          <a:effectLst/>
                        </a:rPr>
                        <a:t> </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50"/>
                        </a:spcBef>
                        <a:spcAft>
                          <a:spcPts val="0"/>
                        </a:spcAft>
                      </a:pPr>
                      <a:r>
                        <a:rPr lang="en-US" sz="1800" dirty="0">
                          <a:solidFill>
                            <a:schemeClr val="bg1"/>
                          </a:solidFill>
                          <a:effectLst/>
                        </a:rPr>
                        <a:t>#</a:t>
                      </a:r>
                      <a:r>
                        <a:rPr lang="en-US" sz="1800" dirty="0" smtClean="0">
                          <a:solidFill>
                            <a:schemeClr val="bg1"/>
                          </a:solidFill>
                          <a:effectLst/>
                        </a:rPr>
                        <a:t>psrec-</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50"/>
                        </a:spcBef>
                        <a:spcAft>
                          <a:spcPts val="0"/>
                        </a:spcAft>
                      </a:pPr>
                      <a:r>
                        <a:rPr lang="en-US" sz="1800" cap="small" dirty="0">
                          <a:solidFill>
                            <a:schemeClr val="bg1"/>
                          </a:solidFill>
                          <a:effectLst/>
                        </a:rPr>
                        <a:t>dataset-record</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450"/>
                        </a:spcBef>
                        <a:spcAft>
                          <a:spcPts val="0"/>
                        </a:spcAft>
                      </a:pPr>
                      <a:r>
                        <a:rPr lang="en-US" sz="1800">
                          <a:solidFill>
                            <a:schemeClr val="bg1"/>
                          </a:solidFill>
                          <a:effectLst/>
                        </a:rPr>
                        <a:t> </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50"/>
                        </a:spcBef>
                        <a:spcAft>
                          <a:spcPts val="0"/>
                        </a:spcAft>
                      </a:pPr>
                      <a:r>
                        <a:rPr lang="en-US" sz="1800">
                          <a:solidFill>
                            <a:schemeClr val="bg1"/>
                          </a:solidFill>
                          <a:effectLst/>
                        </a:rPr>
                        <a:t> </a:t>
                      </a:r>
                      <a:endParaRPr lang="en-US" sz="1800">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450"/>
                        </a:spcBef>
                        <a:spcAft>
                          <a:spcPts val="0"/>
                        </a:spcAft>
                      </a:pPr>
                      <a:r>
                        <a:rPr lang="en-US" sz="1800">
                          <a:solidFill>
                            <a:schemeClr val="bg1"/>
                          </a:solidFill>
                          <a:effectLst/>
                        </a:rPr>
                        <a:t>at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50"/>
                        </a:spcBef>
                        <a:spcAft>
                          <a:spcPts val="0"/>
                        </a:spcAft>
                      </a:pPr>
                      <a:r>
                        <a:rPr lang="en-US" sz="1800">
                          <a:solidFill>
                            <a:schemeClr val="bg1"/>
                          </a:solidFill>
                          <a:effectLst/>
                        </a:rPr>
                        <a:t>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pidL-</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pid-</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dirty="0" err="1">
                          <a:solidFill>
                            <a:schemeClr val="bg1"/>
                          </a:solidFill>
                          <a:effectLst/>
                        </a:rPr>
                        <a:t>denotator</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a:solidFill>
                            <a:schemeClr val="bg1"/>
                          </a:solidFill>
                          <a:effectLst/>
                        </a:rPr>
                        <a:t>denotes</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pat-</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0"/>
                        </a:spcBef>
                        <a:spcAft>
                          <a:spcPts val="0"/>
                        </a:spcAft>
                      </a:pPr>
                      <a:r>
                        <a:rPr lang="en-US" sz="1800">
                          <a:solidFill>
                            <a:schemeClr val="bg1"/>
                          </a:solidFill>
                          <a:effectLst/>
                        </a:rPr>
                        <a:t>at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bg1"/>
                          </a:solidFill>
                          <a:effectLst/>
                        </a:rPr>
                        <a:t>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patL-</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gn="l" defTabSz="457200" rtl="0" eaLnBrk="1" fontAlgn="auto" latinLnBrk="0" hangingPunct="1">
                        <a:lnSpc>
                          <a:spcPct val="100000"/>
                        </a:lnSpc>
                        <a:spcBef>
                          <a:spcPts val="0"/>
                        </a:spcBef>
                        <a:spcAft>
                          <a:spcPts val="0"/>
                        </a:spcAft>
                        <a:buClrTx/>
                        <a:buSzTx/>
                        <a:buFontTx/>
                        <a:buNone/>
                        <a:tabLst/>
                        <a:defRPr/>
                      </a:pPr>
                      <a:r>
                        <a:rPr lang="en-US" sz="1800" dirty="0">
                          <a:solidFill>
                            <a:schemeClr val="bg1"/>
                          </a:solidFill>
                          <a:effectLst/>
                        </a:rPr>
                        <a:t>#</a:t>
                      </a:r>
                      <a:r>
                        <a:rPr lang="en-US" sz="1800" dirty="0" smtClean="0">
                          <a:solidFill>
                            <a:schemeClr val="bg1"/>
                          </a:solidFill>
                          <a:effectLst/>
                        </a:rPr>
                        <a:t>pat-</a:t>
                      </a:r>
                      <a:r>
                        <a:rPr lang="en-US" sz="1800" dirty="0" smtClean="0">
                          <a:solidFill>
                            <a:srgbClr val="FF0000"/>
                          </a:solidFill>
                          <a:effectLst/>
                        </a:rPr>
                        <a:t>5033</a:t>
                      </a:r>
                      <a:endParaRPr lang="en-US" sz="1800" dirty="0" smtClean="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a:solidFill>
                            <a:schemeClr val="bg1"/>
                          </a:solidFill>
                          <a:effectLst/>
                        </a:rPr>
                        <a:t>patient</a:t>
                      </a:r>
                      <a:endParaRPr lang="en-US" sz="1800">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dirty="0">
                          <a:solidFill>
                            <a:schemeClr val="bg1"/>
                          </a:solidFill>
                          <a:effectLst/>
                        </a:rPr>
                        <a:t> </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bg1"/>
                          </a:solidFill>
                          <a:effectLst/>
                        </a:rPr>
                        <a:t> </a:t>
                      </a:r>
                      <a:endParaRPr lang="en-US" sz="1800">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0"/>
                        </a:spcBef>
                        <a:spcAft>
                          <a:spcPts val="0"/>
                        </a:spcAft>
                      </a:pPr>
                      <a:r>
                        <a:rPr lang="en-US" sz="1800">
                          <a:solidFill>
                            <a:schemeClr val="bg1"/>
                          </a:solidFill>
                          <a:effectLst/>
                        </a:rPr>
                        <a:t>at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bg1"/>
                          </a:solidFill>
                          <a:effectLst/>
                        </a:rPr>
                        <a:t>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patgL-</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gn="l" defTabSz="457200" rtl="0" eaLnBrk="1" fontAlgn="auto" latinLnBrk="0" hangingPunct="1">
                        <a:lnSpc>
                          <a:spcPct val="100000"/>
                        </a:lnSpc>
                        <a:spcBef>
                          <a:spcPts val="0"/>
                        </a:spcBef>
                        <a:spcAft>
                          <a:spcPts val="0"/>
                        </a:spcAft>
                        <a:buClrTx/>
                        <a:buSzTx/>
                        <a:buFontTx/>
                        <a:buNone/>
                        <a:tabLst/>
                        <a:defRPr/>
                      </a:pPr>
                      <a:r>
                        <a:rPr lang="en-US" sz="1800" dirty="0">
                          <a:solidFill>
                            <a:schemeClr val="bg1"/>
                          </a:solidFill>
                          <a:effectLst/>
                        </a:rPr>
                        <a:t>#</a:t>
                      </a:r>
                      <a:r>
                        <a:rPr lang="en-US" sz="1800" dirty="0" smtClean="0">
                          <a:solidFill>
                            <a:schemeClr val="bg1"/>
                          </a:solidFill>
                          <a:effectLst/>
                        </a:rPr>
                        <a:t>patg-</a:t>
                      </a:r>
                      <a:r>
                        <a:rPr lang="en-US" sz="1800" dirty="0" smtClean="0">
                          <a:solidFill>
                            <a:srgbClr val="FF0000"/>
                          </a:solidFill>
                          <a:effectLst/>
                        </a:rPr>
                        <a:t>5033</a:t>
                      </a:r>
                      <a:endParaRPr lang="en-US" sz="1800" dirty="0" smtClean="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a:solidFill>
                            <a:schemeClr val="bg1"/>
                          </a:solidFill>
                          <a:effectLst/>
                        </a:rPr>
                        <a:t>gender</a:t>
                      </a:r>
                      <a:endParaRPr lang="en-US" sz="1800">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dirty="0">
                          <a:solidFill>
                            <a:schemeClr val="bg1"/>
                          </a:solidFill>
                          <a:effectLst/>
                        </a:rPr>
                        <a:t>inheres-in</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pat-</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0"/>
                        </a:spcBef>
                        <a:spcAft>
                          <a:spcPts val="0"/>
                        </a:spcAft>
                      </a:pPr>
                      <a:r>
                        <a:rPr lang="en-US" sz="1800">
                          <a:solidFill>
                            <a:schemeClr val="bg1"/>
                          </a:solidFill>
                          <a:effectLst/>
                        </a:rPr>
                        <a:t>at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bg1"/>
                          </a:solidFill>
                          <a:effectLst/>
                        </a:rPr>
                        <a:t>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101600">
                        <a:lnSpc>
                          <a:spcPct val="100000"/>
                        </a:lnSpc>
                        <a:spcBef>
                          <a:spcPts val="0"/>
                        </a:spcBef>
                        <a:spcAft>
                          <a:spcPts val="0"/>
                        </a:spcAft>
                      </a:pPr>
                      <a:r>
                        <a:rPr lang="en-US" sz="1800">
                          <a:solidFill>
                            <a:schemeClr val="bg1"/>
                          </a:solidFill>
                          <a:effectLst/>
                        </a:rPr>
                        <a:t> </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patg-</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a:solidFill>
                            <a:schemeClr val="bg1"/>
                          </a:solidFill>
                          <a:effectLst/>
                        </a:rPr>
                        <a:t>male-gender</a:t>
                      </a:r>
                      <a:endParaRPr lang="en-US" sz="1800">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a:solidFill>
                            <a:schemeClr val="bg1"/>
                          </a:solidFill>
                          <a:effectLst/>
                        </a:rPr>
                        <a:t>inheres-in</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pat-</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bg1"/>
                          </a:solidFill>
                          <a:effectLst/>
                        </a:rPr>
                        <a:t>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101600">
                        <a:lnSpc>
                          <a:spcPct val="100000"/>
                        </a:lnSpc>
                        <a:spcBef>
                          <a:spcPts val="0"/>
                        </a:spcBef>
                        <a:spcAft>
                          <a:spcPts val="0"/>
                        </a:spcAft>
                      </a:pPr>
                      <a:r>
                        <a:rPr lang="en-US" sz="1800">
                          <a:solidFill>
                            <a:schemeClr val="bg1"/>
                          </a:solidFill>
                          <a:effectLst/>
                        </a:rPr>
                        <a:t> </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patg-</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a:solidFill>
                            <a:schemeClr val="bg1"/>
                          </a:solidFill>
                          <a:effectLst/>
                        </a:rPr>
                        <a:t>female-gender</a:t>
                      </a:r>
                      <a:endParaRPr lang="en-US" sz="1800">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a:solidFill>
                            <a:schemeClr val="bg1"/>
                          </a:solidFill>
                          <a:effectLst/>
                        </a:rPr>
                        <a:t>inheres-in</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pat-</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t</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101600">
                        <a:lnSpc>
                          <a:spcPct val="100000"/>
                        </a:lnSpc>
                        <a:spcBef>
                          <a:spcPts val="0"/>
                        </a:spcBef>
                        <a:spcAft>
                          <a:spcPts val="0"/>
                        </a:spcAft>
                      </a:pPr>
                      <a:r>
                        <a:rPr lang="en-US" sz="1800">
                          <a:solidFill>
                            <a:schemeClr val="bg1"/>
                          </a:solidFill>
                          <a:effectLst/>
                        </a:rPr>
                        <a:t> </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patgL-</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a:solidFill>
                            <a:schemeClr val="bg1"/>
                          </a:solidFill>
                          <a:effectLst/>
                        </a:rPr>
                        <a:t>underspec-ice</a:t>
                      </a:r>
                      <a:endParaRPr lang="en-US" sz="1800">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a:solidFill>
                            <a:schemeClr val="bg1"/>
                          </a:solidFill>
                          <a:effectLst/>
                        </a:rPr>
                        <a:t> </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bg1"/>
                          </a:solidFill>
                          <a:effectLst/>
                        </a:rPr>
                        <a:t> </a:t>
                      </a:r>
                      <a:endParaRPr lang="en-US" sz="1800">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0"/>
                        </a:spcBef>
                        <a:spcAft>
                          <a:spcPts val="0"/>
                        </a:spcAft>
                      </a:pPr>
                      <a:r>
                        <a:rPr lang="en-US" sz="1800">
                          <a:solidFill>
                            <a:schemeClr val="bg1"/>
                          </a:solidFill>
                          <a:effectLst/>
                        </a:rPr>
                        <a:t>at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t</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bl>
          </a:graphicData>
        </a:graphic>
      </p:graphicFrame>
      <p:sp>
        <p:nvSpPr>
          <p:cNvPr id="7" name="Rectangle 6"/>
          <p:cNvSpPr/>
          <p:nvPr/>
        </p:nvSpPr>
        <p:spPr bwMode="auto">
          <a:xfrm>
            <a:off x="1600200" y="3096492"/>
            <a:ext cx="7391400" cy="561108"/>
          </a:xfrm>
          <a:prstGeom prst="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17470367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a:xfrm>
            <a:off x="0" y="762000"/>
            <a:ext cx="9144000" cy="762000"/>
          </a:xfrm>
        </p:spPr>
        <p:txBody>
          <a:bodyPr/>
          <a:lstStyle/>
          <a:p>
            <a:r>
              <a:rPr lang="en-US" altLang="en-US" dirty="0" smtClean="0"/>
              <a:t>Conditional part of template for 3 variables</a:t>
            </a:r>
            <a:endParaRPr lang="en-US" altLang="en-US" sz="1800" dirty="0" smtClean="0"/>
          </a:p>
        </p:txBody>
      </p:sp>
      <p:graphicFrame>
        <p:nvGraphicFramePr>
          <p:cNvPr id="5" name="Table 4"/>
          <p:cNvGraphicFramePr>
            <a:graphicFrameLocks noGrp="1"/>
          </p:cNvGraphicFramePr>
          <p:nvPr>
            <p:extLst>
              <p:ext uri="{D42A27DB-BD31-4B8C-83A1-F6EECF244321}">
                <p14:modId xmlns:p14="http://schemas.microsoft.com/office/powerpoint/2010/main" val="473393901"/>
              </p:ext>
            </p:extLst>
          </p:nvPr>
        </p:nvGraphicFramePr>
        <p:xfrm>
          <a:off x="307975" y="1524000"/>
          <a:ext cx="8523288" cy="5129784"/>
        </p:xfrm>
        <a:graphic>
          <a:graphicData uri="http://schemas.openxmlformats.org/drawingml/2006/table">
            <a:tbl>
              <a:tblPr/>
              <a:tblGrid>
                <a:gridCol w="853492"/>
                <a:gridCol w="803050"/>
                <a:gridCol w="519852"/>
                <a:gridCol w="3251034"/>
                <a:gridCol w="1082384"/>
                <a:gridCol w="1334553"/>
                <a:gridCol w="678923"/>
              </a:tblGrid>
              <a:tr h="301752">
                <a:tc>
                  <a:txBody>
                    <a:bodyPr/>
                    <a:lstStyle/>
                    <a:p>
                      <a:pPr marL="0" marR="0" indent="0" algn="ctr">
                        <a:lnSpc>
                          <a:spcPct val="100000"/>
                        </a:lnSpc>
                        <a:spcBef>
                          <a:spcPts val="0"/>
                        </a:spcBef>
                        <a:spcAft>
                          <a:spcPts val="0"/>
                        </a:spcAft>
                      </a:pPr>
                      <a:r>
                        <a:rPr lang="en-US" sz="1800" b="1" dirty="0" smtClean="0">
                          <a:solidFill>
                            <a:schemeClr val="bg1"/>
                          </a:solidFill>
                          <a:latin typeface="Times New Roman"/>
                          <a:ea typeface="Times New Roman"/>
                          <a:cs typeface="Times New Roman"/>
                        </a:rPr>
                        <a:t>L</a:t>
                      </a:r>
                      <a:endParaRPr lang="en-US" sz="1800" b="1"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dirty="0" err="1">
                          <a:solidFill>
                            <a:schemeClr val="bg1"/>
                          </a:solidFill>
                          <a:latin typeface="Times New Roman"/>
                          <a:ea typeface="Times New Roman"/>
                          <a:cs typeface="Times New Roman"/>
                        </a:rPr>
                        <a:t>Var</a:t>
                      </a:r>
                      <a:endParaRPr lang="en-US" sz="1800" b="1"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dirty="0" smtClean="0">
                          <a:solidFill>
                            <a:schemeClr val="bg1"/>
                          </a:solidFill>
                          <a:latin typeface="Times New Roman"/>
                          <a:ea typeface="Times New Roman"/>
                          <a:cs typeface="Times New Roman"/>
                        </a:rPr>
                        <a:t>IT</a:t>
                      </a:r>
                      <a:endParaRPr lang="en-US" sz="1800" b="1"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dirty="0">
                          <a:solidFill>
                            <a:schemeClr val="bg1"/>
                          </a:solidFill>
                          <a:latin typeface="Times New Roman"/>
                          <a:ea typeface="Times New Roman"/>
                          <a:cs typeface="Times New Roman"/>
                        </a:rPr>
                        <a:t>REF</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a:solidFill>
                            <a:schemeClr val="bg1"/>
                          </a:solidFill>
                          <a:latin typeface="Times New Roman"/>
                          <a:ea typeface="Times New Roman"/>
                          <a:cs typeface="Times New Roman"/>
                        </a:rPr>
                        <a:t>Min</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a:solidFill>
                            <a:schemeClr val="bg1"/>
                          </a:solidFill>
                          <a:latin typeface="Times New Roman"/>
                          <a:ea typeface="Times New Roman"/>
                          <a:cs typeface="Times New Roman"/>
                        </a:rPr>
                        <a:t>Max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dirty="0">
                          <a:solidFill>
                            <a:schemeClr val="bg1"/>
                          </a:solidFill>
                          <a:latin typeface="Times New Roman"/>
                          <a:ea typeface="Times New Roman"/>
                          <a:cs typeface="Times New Roman"/>
                        </a:rPr>
                        <a:t>Val</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IM</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patient_study_record</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2</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id</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LV</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err="1">
                          <a:solidFill>
                            <a:schemeClr val="bg1"/>
                          </a:solidFill>
                          <a:latin typeface="Times New Roman"/>
                          <a:ea typeface="Times New Roman"/>
                          <a:cs typeface="Times New Roman"/>
                        </a:rPr>
                        <a:t>patient_identifier</a:t>
                      </a:r>
                      <a:endParaRPr lang="en-US" sz="1800"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id</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IM</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patient</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4</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sex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CV</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gender</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5</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sex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CV</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male</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6</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sex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CV</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female</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7</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sex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UA</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sex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BLANK</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BLANK</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8</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q3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CV</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err="1">
                          <a:solidFill>
                            <a:schemeClr val="bg1"/>
                          </a:solidFill>
                          <a:latin typeface="Times New Roman"/>
                          <a:ea typeface="Times New Roman"/>
                          <a:cs typeface="Times New Roman"/>
                        </a:rPr>
                        <a:t>no_pain_in</a:t>
                      </a:r>
                      <a:r>
                        <a:rPr lang="en-US" sz="1800" dirty="0">
                          <a:solidFill>
                            <a:schemeClr val="bg1"/>
                          </a:solidFill>
                          <a:latin typeface="Times New Roman"/>
                          <a:ea typeface="Times New Roman"/>
                          <a:cs typeface="Times New Roman"/>
                        </a:rPr>
                        <a:t>_ </a:t>
                      </a:r>
                      <a:r>
                        <a:rPr lang="en-US" sz="1800" dirty="0" err="1">
                          <a:solidFill>
                            <a:schemeClr val="bg1"/>
                          </a:solidFill>
                          <a:latin typeface="Times New Roman"/>
                          <a:ea typeface="Times New Roman"/>
                          <a:cs typeface="Times New Roman"/>
                        </a:rPr>
                        <a:t>lower_face</a:t>
                      </a:r>
                      <a:endParaRPr lang="en-US" sz="1800"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9</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q3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CV</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err="1">
                          <a:solidFill>
                            <a:schemeClr val="bg1"/>
                          </a:solidFill>
                          <a:latin typeface="Times New Roman"/>
                          <a:ea typeface="Times New Roman"/>
                          <a:cs typeface="Times New Roman"/>
                        </a:rPr>
                        <a:t>pain_in</a:t>
                      </a:r>
                      <a:r>
                        <a:rPr lang="en-US" sz="1800" dirty="0">
                          <a:solidFill>
                            <a:schemeClr val="bg1"/>
                          </a:solidFill>
                          <a:latin typeface="Times New Roman"/>
                          <a:ea typeface="Times New Roman"/>
                          <a:cs typeface="Times New Roman"/>
                        </a:rPr>
                        <a:t>_ </a:t>
                      </a:r>
                      <a:r>
                        <a:rPr lang="en-US" sz="1800" dirty="0" err="1">
                          <a:solidFill>
                            <a:schemeClr val="bg1"/>
                          </a:solidFill>
                          <a:latin typeface="Times New Roman"/>
                          <a:ea typeface="Times New Roman"/>
                          <a:cs typeface="Times New Roman"/>
                        </a:rPr>
                        <a:t>lower_face</a:t>
                      </a:r>
                      <a:endParaRPr lang="en-US" sz="1800"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10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q3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IM</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err="1">
                          <a:solidFill>
                            <a:schemeClr val="bg1"/>
                          </a:solidFill>
                          <a:latin typeface="Times New Roman"/>
                          <a:ea typeface="Times New Roman"/>
                          <a:cs typeface="Times New Roman"/>
                        </a:rPr>
                        <a:t>in_the_past_month</a:t>
                      </a:r>
                      <a:endParaRPr lang="en-US" sz="1800"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11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q3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IM</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lower_face</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12</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q3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IM</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time_of_q3_concretization</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13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q3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RP</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an_8_gcps_1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14</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q3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UP</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an_8_gcps_1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10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15</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q3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UA</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an_8_gcps_1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BLANK</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BLANK</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16</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q3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JA</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an_8_gcps_1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BLANK</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BLANK</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3080374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a:xfrm>
            <a:off x="0" y="762000"/>
            <a:ext cx="9144000" cy="762000"/>
          </a:xfrm>
        </p:spPr>
        <p:txBody>
          <a:bodyPr/>
          <a:lstStyle/>
          <a:p>
            <a:r>
              <a:rPr lang="en-US" altLang="en-US" dirty="0" smtClean="0"/>
              <a:t>Names of variables</a:t>
            </a:r>
            <a:endParaRPr lang="en-US" altLang="en-US" sz="1800" dirty="0" smtClean="0"/>
          </a:p>
        </p:txBody>
      </p:sp>
      <p:graphicFrame>
        <p:nvGraphicFramePr>
          <p:cNvPr id="5" name="Table 4"/>
          <p:cNvGraphicFramePr>
            <a:graphicFrameLocks noGrp="1"/>
          </p:cNvGraphicFramePr>
          <p:nvPr>
            <p:extLst>
              <p:ext uri="{D42A27DB-BD31-4B8C-83A1-F6EECF244321}">
                <p14:modId xmlns:p14="http://schemas.microsoft.com/office/powerpoint/2010/main" val="2777828952"/>
              </p:ext>
            </p:extLst>
          </p:nvPr>
        </p:nvGraphicFramePr>
        <p:xfrm>
          <a:off x="307975" y="1524000"/>
          <a:ext cx="8523288" cy="5129784"/>
        </p:xfrm>
        <a:graphic>
          <a:graphicData uri="http://schemas.openxmlformats.org/drawingml/2006/table">
            <a:tbl>
              <a:tblPr/>
              <a:tblGrid>
                <a:gridCol w="853492"/>
                <a:gridCol w="803050"/>
                <a:gridCol w="519852"/>
                <a:gridCol w="3251034"/>
                <a:gridCol w="1082384"/>
                <a:gridCol w="1334553"/>
                <a:gridCol w="678923"/>
              </a:tblGrid>
              <a:tr h="301752">
                <a:tc>
                  <a:txBody>
                    <a:bodyPr/>
                    <a:lstStyle/>
                    <a:p>
                      <a:pPr marL="0" marR="0" indent="0" algn="ctr">
                        <a:lnSpc>
                          <a:spcPct val="100000"/>
                        </a:lnSpc>
                        <a:spcBef>
                          <a:spcPts val="0"/>
                        </a:spcBef>
                        <a:spcAft>
                          <a:spcPts val="0"/>
                        </a:spcAft>
                      </a:pPr>
                      <a:r>
                        <a:rPr lang="en-US" sz="1800" b="1" dirty="0" smtClean="0">
                          <a:solidFill>
                            <a:schemeClr val="bg1"/>
                          </a:solidFill>
                          <a:latin typeface="Times New Roman"/>
                          <a:ea typeface="Times New Roman"/>
                          <a:cs typeface="Times New Roman"/>
                        </a:rPr>
                        <a:t>L</a:t>
                      </a:r>
                      <a:endParaRPr lang="en-US" sz="1800" b="1"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dirty="0" err="1">
                          <a:solidFill>
                            <a:schemeClr val="bg1"/>
                          </a:solidFill>
                          <a:latin typeface="Times New Roman"/>
                          <a:ea typeface="Times New Roman"/>
                          <a:cs typeface="Times New Roman"/>
                        </a:rPr>
                        <a:t>Var</a:t>
                      </a:r>
                      <a:endParaRPr lang="en-US" sz="1800" b="1"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dirty="0" smtClean="0">
                          <a:solidFill>
                            <a:schemeClr val="bg1"/>
                          </a:solidFill>
                          <a:latin typeface="Times New Roman"/>
                          <a:ea typeface="Times New Roman"/>
                          <a:cs typeface="Times New Roman"/>
                        </a:rPr>
                        <a:t>IT</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dirty="0">
                          <a:solidFill>
                            <a:schemeClr val="bg1"/>
                          </a:solidFill>
                          <a:latin typeface="Times New Roman"/>
                          <a:ea typeface="Times New Roman"/>
                          <a:cs typeface="Times New Roman"/>
                        </a:rPr>
                        <a:t>REF</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a:solidFill>
                            <a:schemeClr val="bg1"/>
                          </a:solidFill>
                          <a:latin typeface="Times New Roman"/>
                          <a:ea typeface="Times New Roman"/>
                          <a:cs typeface="Times New Roman"/>
                        </a:rPr>
                        <a:t>Min</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a:solidFill>
                            <a:schemeClr val="bg1"/>
                          </a:solidFill>
                          <a:latin typeface="Times New Roman"/>
                          <a:ea typeface="Times New Roman"/>
                          <a:cs typeface="Times New Roman"/>
                        </a:rPr>
                        <a:t>Max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dirty="0">
                          <a:solidFill>
                            <a:schemeClr val="bg1"/>
                          </a:solidFill>
                          <a:latin typeface="Times New Roman"/>
                          <a:ea typeface="Times New Roman"/>
                          <a:cs typeface="Times New Roman"/>
                        </a:rPr>
                        <a:t>Val</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IM</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patient_study_record</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2</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id</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LV</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err="1">
                          <a:solidFill>
                            <a:schemeClr val="bg1"/>
                          </a:solidFill>
                          <a:latin typeface="Times New Roman"/>
                          <a:ea typeface="Times New Roman"/>
                          <a:cs typeface="Times New Roman"/>
                        </a:rPr>
                        <a:t>patient_identifier</a:t>
                      </a:r>
                      <a:endParaRPr lang="en-US" sz="1800"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id</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IM</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patient</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4</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sex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CV</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gender</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5</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sex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CV</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male</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6</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sex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CV</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female</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7</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sex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UA</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sex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BLANK</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BLANK</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8</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q3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CV</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err="1">
                          <a:solidFill>
                            <a:schemeClr val="bg1"/>
                          </a:solidFill>
                          <a:latin typeface="Times New Roman"/>
                          <a:ea typeface="Times New Roman"/>
                          <a:cs typeface="Times New Roman"/>
                        </a:rPr>
                        <a:t>no_pain_in</a:t>
                      </a:r>
                      <a:r>
                        <a:rPr lang="en-US" sz="1800" dirty="0">
                          <a:solidFill>
                            <a:schemeClr val="bg1"/>
                          </a:solidFill>
                          <a:latin typeface="Times New Roman"/>
                          <a:ea typeface="Times New Roman"/>
                          <a:cs typeface="Times New Roman"/>
                        </a:rPr>
                        <a:t>_ </a:t>
                      </a:r>
                      <a:r>
                        <a:rPr lang="en-US" sz="1800" dirty="0" err="1">
                          <a:solidFill>
                            <a:schemeClr val="bg1"/>
                          </a:solidFill>
                          <a:latin typeface="Times New Roman"/>
                          <a:ea typeface="Times New Roman"/>
                          <a:cs typeface="Times New Roman"/>
                        </a:rPr>
                        <a:t>lower_face</a:t>
                      </a:r>
                      <a:endParaRPr lang="en-US" sz="1800"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9</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q3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CV</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err="1">
                          <a:solidFill>
                            <a:schemeClr val="bg1"/>
                          </a:solidFill>
                          <a:latin typeface="Times New Roman"/>
                          <a:ea typeface="Times New Roman"/>
                          <a:cs typeface="Times New Roman"/>
                        </a:rPr>
                        <a:t>pain_in</a:t>
                      </a:r>
                      <a:r>
                        <a:rPr lang="en-US" sz="1800" dirty="0">
                          <a:solidFill>
                            <a:schemeClr val="bg1"/>
                          </a:solidFill>
                          <a:latin typeface="Times New Roman"/>
                          <a:ea typeface="Times New Roman"/>
                          <a:cs typeface="Times New Roman"/>
                        </a:rPr>
                        <a:t>_ </a:t>
                      </a:r>
                      <a:r>
                        <a:rPr lang="en-US" sz="1800" dirty="0" err="1">
                          <a:solidFill>
                            <a:schemeClr val="bg1"/>
                          </a:solidFill>
                          <a:latin typeface="Times New Roman"/>
                          <a:ea typeface="Times New Roman"/>
                          <a:cs typeface="Times New Roman"/>
                        </a:rPr>
                        <a:t>lower_face</a:t>
                      </a:r>
                      <a:endParaRPr lang="en-US" sz="1800"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10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q3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IM</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err="1">
                          <a:solidFill>
                            <a:schemeClr val="bg1"/>
                          </a:solidFill>
                          <a:latin typeface="Times New Roman"/>
                          <a:ea typeface="Times New Roman"/>
                          <a:cs typeface="Times New Roman"/>
                        </a:rPr>
                        <a:t>in_the_past_month</a:t>
                      </a:r>
                      <a:endParaRPr lang="en-US" sz="1800"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11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q3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IM</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lower_face</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12</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q3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IM</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time_of_q3_concretization</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13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q3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RP</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an_8_gcps_1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14</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q3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UP</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an_8_gcps_1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10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15</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q3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UA</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an_8_gcps_1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BLANK</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BLANK</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16</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q3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JA</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an_8_gcps_1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BLANK</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BLANK</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4" name="Rectangle 3"/>
          <p:cNvSpPr/>
          <p:nvPr/>
        </p:nvSpPr>
        <p:spPr bwMode="auto">
          <a:xfrm>
            <a:off x="1143000" y="1554018"/>
            <a:ext cx="838200" cy="5075382"/>
          </a:xfrm>
          <a:prstGeom prst="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 name="TextBox 1"/>
          <p:cNvSpPr txBox="1"/>
          <p:nvPr/>
        </p:nvSpPr>
        <p:spPr>
          <a:xfrm>
            <a:off x="1981200" y="3962400"/>
            <a:ext cx="2057400" cy="1938992"/>
          </a:xfrm>
          <a:prstGeom prst="rect">
            <a:avLst/>
          </a:prstGeom>
          <a:solidFill>
            <a:srgbClr val="FFFF00"/>
          </a:solidFill>
          <a:ln>
            <a:noFill/>
          </a:ln>
        </p:spPr>
        <p:txBody>
          <a:bodyPr wrap="square" rtlCol="0">
            <a:spAutoFit/>
          </a:bodyPr>
          <a:lstStyle/>
          <a:p>
            <a:r>
              <a:rPr lang="en-US" dirty="0"/>
              <a:t>N</a:t>
            </a:r>
            <a:r>
              <a:rPr lang="en-US" dirty="0" smtClean="0"/>
              <a:t>ames of variables as they appear in the original dataset</a:t>
            </a:r>
            <a:endParaRPr lang="en-US" dirty="0"/>
          </a:p>
        </p:txBody>
      </p:sp>
    </p:spTree>
    <p:extLst>
      <p:ext uri="{BB962C8B-B14F-4D97-AF65-F5344CB8AC3E}">
        <p14:creationId xmlns:p14="http://schemas.microsoft.com/office/powerpoint/2010/main" val="14422350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a:xfrm>
            <a:off x="0" y="762000"/>
            <a:ext cx="9144000" cy="762000"/>
          </a:xfrm>
        </p:spPr>
        <p:txBody>
          <a:bodyPr/>
          <a:lstStyle/>
          <a:p>
            <a:r>
              <a:rPr lang="en-US" altLang="en-US" dirty="0" smtClean="0"/>
              <a:t>Variable descriptions and dependencies</a:t>
            </a:r>
            <a:endParaRPr lang="en-US" altLang="en-US" sz="1800" dirty="0" smtClean="0"/>
          </a:p>
        </p:txBody>
      </p:sp>
      <p:graphicFrame>
        <p:nvGraphicFramePr>
          <p:cNvPr id="5" name="Table 4"/>
          <p:cNvGraphicFramePr>
            <a:graphicFrameLocks noGrp="1"/>
          </p:cNvGraphicFramePr>
          <p:nvPr>
            <p:extLst>
              <p:ext uri="{D42A27DB-BD31-4B8C-83A1-F6EECF244321}">
                <p14:modId xmlns:p14="http://schemas.microsoft.com/office/powerpoint/2010/main" val="499042063"/>
              </p:ext>
            </p:extLst>
          </p:nvPr>
        </p:nvGraphicFramePr>
        <p:xfrm>
          <a:off x="307975" y="1524000"/>
          <a:ext cx="8523288" cy="5129784"/>
        </p:xfrm>
        <a:graphic>
          <a:graphicData uri="http://schemas.openxmlformats.org/drawingml/2006/table">
            <a:tbl>
              <a:tblPr/>
              <a:tblGrid>
                <a:gridCol w="853492"/>
                <a:gridCol w="803050"/>
                <a:gridCol w="519852"/>
                <a:gridCol w="3251034"/>
                <a:gridCol w="1082384"/>
                <a:gridCol w="1334553"/>
                <a:gridCol w="678923"/>
              </a:tblGrid>
              <a:tr h="301752">
                <a:tc>
                  <a:txBody>
                    <a:bodyPr/>
                    <a:lstStyle/>
                    <a:p>
                      <a:pPr marL="0" marR="0" indent="0" algn="ctr">
                        <a:lnSpc>
                          <a:spcPct val="100000"/>
                        </a:lnSpc>
                        <a:spcBef>
                          <a:spcPts val="0"/>
                        </a:spcBef>
                        <a:spcAft>
                          <a:spcPts val="0"/>
                        </a:spcAft>
                      </a:pPr>
                      <a:r>
                        <a:rPr lang="en-US" sz="1800" b="1" dirty="0" smtClean="0">
                          <a:solidFill>
                            <a:schemeClr val="bg1"/>
                          </a:solidFill>
                          <a:latin typeface="Times New Roman"/>
                          <a:ea typeface="Times New Roman"/>
                          <a:cs typeface="Times New Roman"/>
                        </a:rPr>
                        <a:t>L</a:t>
                      </a:r>
                      <a:endParaRPr lang="en-US" sz="1800" b="1"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dirty="0" err="1">
                          <a:solidFill>
                            <a:schemeClr val="bg1"/>
                          </a:solidFill>
                          <a:latin typeface="Times New Roman"/>
                          <a:ea typeface="Times New Roman"/>
                          <a:cs typeface="Times New Roman"/>
                        </a:rPr>
                        <a:t>Var</a:t>
                      </a:r>
                      <a:endParaRPr lang="en-US" sz="1800" b="1"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dirty="0">
                          <a:solidFill>
                            <a:schemeClr val="bg1"/>
                          </a:solidFill>
                          <a:latin typeface="Times New Roman"/>
                          <a:ea typeface="Times New Roman"/>
                          <a:cs typeface="Times New Roman"/>
                        </a:rPr>
                        <a:t>I</a:t>
                      </a:r>
                      <a:r>
                        <a:rPr lang="en-US" sz="1800" b="1" dirty="0" smtClean="0">
                          <a:solidFill>
                            <a:schemeClr val="bg1"/>
                          </a:solidFill>
                          <a:latin typeface="Times New Roman"/>
                          <a:ea typeface="Times New Roman"/>
                          <a:cs typeface="Times New Roman"/>
                        </a:rPr>
                        <a:t>T</a:t>
                      </a:r>
                      <a:endParaRPr lang="en-US" sz="1800" b="1"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dirty="0">
                          <a:solidFill>
                            <a:schemeClr val="bg1"/>
                          </a:solidFill>
                          <a:latin typeface="Times New Roman"/>
                          <a:ea typeface="Times New Roman"/>
                          <a:cs typeface="Times New Roman"/>
                        </a:rPr>
                        <a:t>REF</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a:solidFill>
                            <a:schemeClr val="bg1"/>
                          </a:solidFill>
                          <a:latin typeface="Times New Roman"/>
                          <a:ea typeface="Times New Roman"/>
                          <a:cs typeface="Times New Roman"/>
                        </a:rPr>
                        <a:t>Min</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a:solidFill>
                            <a:schemeClr val="bg1"/>
                          </a:solidFill>
                          <a:latin typeface="Times New Roman"/>
                          <a:ea typeface="Times New Roman"/>
                          <a:cs typeface="Times New Roman"/>
                        </a:rPr>
                        <a:t>Max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dirty="0">
                          <a:solidFill>
                            <a:schemeClr val="bg1"/>
                          </a:solidFill>
                          <a:latin typeface="Times New Roman"/>
                          <a:ea typeface="Times New Roman"/>
                          <a:cs typeface="Times New Roman"/>
                        </a:rPr>
                        <a:t>Val</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IM</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rgbClr val="00B0F0"/>
                          </a:solidFill>
                          <a:latin typeface="Times New Roman"/>
                          <a:ea typeface="Times New Roman"/>
                          <a:cs typeface="Times New Roman"/>
                        </a:rPr>
                        <a:t>patient_study_record</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2</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id</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LV</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err="1">
                          <a:solidFill>
                            <a:srgbClr val="00B0F0"/>
                          </a:solidFill>
                          <a:latin typeface="Times New Roman"/>
                          <a:ea typeface="Times New Roman"/>
                          <a:cs typeface="Times New Roman"/>
                        </a:rPr>
                        <a:t>patient_identifier</a:t>
                      </a:r>
                      <a:endParaRPr lang="en-US" sz="1800" dirty="0">
                        <a:solidFill>
                          <a:srgbClr val="00B0F0"/>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id</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IM</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rgbClr val="00B0F0"/>
                          </a:solidFill>
                          <a:latin typeface="Times New Roman"/>
                          <a:ea typeface="Times New Roman"/>
                          <a:cs typeface="Times New Roman"/>
                        </a:rPr>
                        <a:t>patient</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4</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sex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CV</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rgbClr val="00B0F0"/>
                          </a:solidFill>
                          <a:latin typeface="Times New Roman"/>
                          <a:ea typeface="Times New Roman"/>
                          <a:cs typeface="Times New Roman"/>
                        </a:rPr>
                        <a:t>gender</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5</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sex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CV</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rgbClr val="00B0F0"/>
                          </a:solidFill>
                          <a:latin typeface="Times New Roman"/>
                          <a:ea typeface="Times New Roman"/>
                          <a:cs typeface="Times New Roman"/>
                        </a:rPr>
                        <a:t>male</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6</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sex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CV</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rgbClr val="00B0F0"/>
                          </a:solidFill>
                          <a:latin typeface="Times New Roman"/>
                          <a:ea typeface="Times New Roman"/>
                          <a:cs typeface="Times New Roman"/>
                        </a:rPr>
                        <a:t>female</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7</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sex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UA</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rgbClr val="C00000"/>
                          </a:solidFill>
                          <a:latin typeface="Times New Roman"/>
                          <a:ea typeface="Times New Roman"/>
                          <a:cs typeface="Times New Roman"/>
                        </a:rPr>
                        <a:t>sex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BLANK</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BLANK</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8</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q3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CV</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err="1">
                          <a:solidFill>
                            <a:srgbClr val="00B0F0"/>
                          </a:solidFill>
                          <a:latin typeface="Times New Roman"/>
                          <a:ea typeface="Times New Roman"/>
                          <a:cs typeface="Times New Roman"/>
                        </a:rPr>
                        <a:t>no_pain_in</a:t>
                      </a:r>
                      <a:r>
                        <a:rPr lang="en-US" sz="1800" dirty="0">
                          <a:solidFill>
                            <a:srgbClr val="00B0F0"/>
                          </a:solidFill>
                          <a:latin typeface="Times New Roman"/>
                          <a:ea typeface="Times New Roman"/>
                          <a:cs typeface="Times New Roman"/>
                        </a:rPr>
                        <a:t>_ </a:t>
                      </a:r>
                      <a:r>
                        <a:rPr lang="en-US" sz="1800" dirty="0" err="1">
                          <a:solidFill>
                            <a:srgbClr val="00B0F0"/>
                          </a:solidFill>
                          <a:latin typeface="Times New Roman"/>
                          <a:ea typeface="Times New Roman"/>
                          <a:cs typeface="Times New Roman"/>
                        </a:rPr>
                        <a:t>lower_face</a:t>
                      </a:r>
                      <a:endParaRPr lang="en-US" sz="1800" dirty="0">
                        <a:solidFill>
                          <a:srgbClr val="00B0F0"/>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9</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q3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CV</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err="1">
                          <a:solidFill>
                            <a:srgbClr val="00B0F0"/>
                          </a:solidFill>
                          <a:latin typeface="Times New Roman"/>
                          <a:ea typeface="Times New Roman"/>
                          <a:cs typeface="Times New Roman"/>
                        </a:rPr>
                        <a:t>pain_in</a:t>
                      </a:r>
                      <a:r>
                        <a:rPr lang="en-US" sz="1800" dirty="0">
                          <a:solidFill>
                            <a:srgbClr val="00B0F0"/>
                          </a:solidFill>
                          <a:latin typeface="Times New Roman"/>
                          <a:ea typeface="Times New Roman"/>
                          <a:cs typeface="Times New Roman"/>
                        </a:rPr>
                        <a:t>_ </a:t>
                      </a:r>
                      <a:r>
                        <a:rPr lang="en-US" sz="1800" dirty="0" err="1">
                          <a:solidFill>
                            <a:srgbClr val="00B0F0"/>
                          </a:solidFill>
                          <a:latin typeface="Times New Roman"/>
                          <a:ea typeface="Times New Roman"/>
                          <a:cs typeface="Times New Roman"/>
                        </a:rPr>
                        <a:t>lower_face</a:t>
                      </a:r>
                      <a:endParaRPr lang="en-US" sz="1800" dirty="0">
                        <a:solidFill>
                          <a:srgbClr val="00B0F0"/>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10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q3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IM</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err="1">
                          <a:solidFill>
                            <a:srgbClr val="00B0F0"/>
                          </a:solidFill>
                          <a:latin typeface="Times New Roman"/>
                          <a:ea typeface="Times New Roman"/>
                          <a:cs typeface="Times New Roman"/>
                        </a:rPr>
                        <a:t>in_the_past_month</a:t>
                      </a:r>
                      <a:endParaRPr lang="en-US" sz="1800" dirty="0">
                        <a:solidFill>
                          <a:srgbClr val="00B0F0"/>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11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q3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IM</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err="1">
                          <a:solidFill>
                            <a:srgbClr val="00B0F0"/>
                          </a:solidFill>
                          <a:latin typeface="Times New Roman"/>
                          <a:ea typeface="Times New Roman"/>
                          <a:cs typeface="Times New Roman"/>
                        </a:rPr>
                        <a:t>lower_face</a:t>
                      </a:r>
                      <a:endParaRPr lang="en-US" sz="1800" dirty="0">
                        <a:solidFill>
                          <a:srgbClr val="00B0F0"/>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12</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q3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IM</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rgbClr val="00B0F0"/>
                          </a:solidFill>
                          <a:latin typeface="Times New Roman"/>
                          <a:ea typeface="Times New Roman"/>
                          <a:cs typeface="Times New Roman"/>
                        </a:rPr>
                        <a:t>time_of_q3_concretization</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13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q3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RP</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rgbClr val="C00000"/>
                          </a:solidFill>
                          <a:latin typeface="Times New Roman"/>
                          <a:ea typeface="Times New Roman"/>
                          <a:cs typeface="Times New Roman"/>
                        </a:rPr>
                        <a:t>an_8_gcps_1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14</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q3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UP</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rgbClr val="C00000"/>
                          </a:solidFill>
                          <a:latin typeface="Times New Roman"/>
                          <a:ea typeface="Times New Roman"/>
                          <a:cs typeface="Times New Roman"/>
                        </a:rPr>
                        <a:t>an_8_gcps_1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10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15</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q3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UA</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rgbClr val="C00000"/>
                          </a:solidFill>
                          <a:latin typeface="Times New Roman"/>
                          <a:ea typeface="Times New Roman"/>
                          <a:cs typeface="Times New Roman"/>
                        </a:rPr>
                        <a:t>an_8_gcps_1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BLANK</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BLANK</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16</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q3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JA</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rgbClr val="C00000"/>
                          </a:solidFill>
                          <a:latin typeface="Times New Roman"/>
                          <a:ea typeface="Times New Roman"/>
                          <a:cs typeface="Times New Roman"/>
                        </a:rPr>
                        <a:t>an_8_gcps_1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BLANK</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BLANK</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4" name="Rectangle 3"/>
          <p:cNvSpPr/>
          <p:nvPr/>
        </p:nvSpPr>
        <p:spPr bwMode="auto">
          <a:xfrm>
            <a:off x="2514600" y="1554018"/>
            <a:ext cx="3200400" cy="5075382"/>
          </a:xfrm>
          <a:prstGeom prst="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 name="TextBox 1"/>
          <p:cNvSpPr txBox="1"/>
          <p:nvPr/>
        </p:nvSpPr>
        <p:spPr>
          <a:xfrm>
            <a:off x="5715000" y="1828800"/>
            <a:ext cx="3048000" cy="4093428"/>
          </a:xfrm>
          <a:prstGeom prst="rect">
            <a:avLst/>
          </a:prstGeom>
          <a:solidFill>
            <a:srgbClr val="FFFF00"/>
          </a:solidFill>
          <a:ln>
            <a:noFill/>
          </a:ln>
        </p:spPr>
        <p:txBody>
          <a:bodyPr wrap="square" rtlCol="0">
            <a:spAutoFit/>
          </a:bodyPr>
          <a:lstStyle/>
          <a:p>
            <a:r>
              <a:rPr lang="en-US" sz="2000" dirty="0" smtClean="0"/>
              <a:t>Either a </a:t>
            </a:r>
            <a:r>
              <a:rPr lang="en-US" sz="2000" dirty="0" smtClean="0">
                <a:solidFill>
                  <a:srgbClr val="00B0F0"/>
                </a:solidFill>
              </a:rPr>
              <a:t>textual description </a:t>
            </a:r>
            <a:r>
              <a:rPr lang="en-US" sz="2000" dirty="0" smtClean="0"/>
              <a:t>for an entity (or configuration of entities) that must exist for the corresponding ‘</a:t>
            </a:r>
            <a:r>
              <a:rPr lang="en-US" sz="2000" dirty="0" err="1" smtClean="0"/>
              <a:t>var</a:t>
            </a:r>
            <a:r>
              <a:rPr lang="en-US" sz="2000" dirty="0" smtClean="0"/>
              <a:t>’ to make sense,</a:t>
            </a:r>
          </a:p>
          <a:p>
            <a:endParaRPr lang="en-US" sz="2000" dirty="0" smtClean="0"/>
          </a:p>
          <a:p>
            <a:r>
              <a:rPr lang="en-US" sz="2000" dirty="0" smtClean="0"/>
              <a:t>	OR,</a:t>
            </a:r>
          </a:p>
          <a:p>
            <a:endParaRPr lang="en-US" sz="2000" dirty="0" smtClean="0"/>
          </a:p>
          <a:p>
            <a:r>
              <a:rPr lang="en-US" sz="2000" dirty="0" smtClean="0"/>
              <a:t>a </a:t>
            </a:r>
            <a:r>
              <a:rPr lang="en-US" sz="2000" dirty="0" smtClean="0">
                <a:solidFill>
                  <a:srgbClr val="C00000"/>
                </a:solidFill>
              </a:rPr>
              <a:t>variable name </a:t>
            </a:r>
            <a:r>
              <a:rPr lang="en-US" sz="2000" dirty="0" smtClean="0"/>
              <a:t>from the ‘</a:t>
            </a:r>
            <a:r>
              <a:rPr lang="en-US" sz="2000" dirty="0" err="1" smtClean="0"/>
              <a:t>Var</a:t>
            </a:r>
            <a:r>
              <a:rPr lang="en-US" sz="2000" dirty="0" smtClean="0"/>
              <a:t>’ column which stands in some relation to the ‘</a:t>
            </a:r>
            <a:r>
              <a:rPr lang="en-US" sz="2000" dirty="0" err="1" smtClean="0"/>
              <a:t>var</a:t>
            </a:r>
            <a:r>
              <a:rPr lang="en-US" sz="2000" dirty="0" smtClean="0"/>
              <a:t>’ in the REF-column </a:t>
            </a:r>
            <a:endParaRPr lang="en-US" sz="2000" dirty="0"/>
          </a:p>
        </p:txBody>
      </p:sp>
    </p:spTree>
    <p:extLst>
      <p:ext uri="{BB962C8B-B14F-4D97-AF65-F5344CB8AC3E}">
        <p14:creationId xmlns:p14="http://schemas.microsoft.com/office/powerpoint/2010/main" val="26604003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a:xfrm>
            <a:off x="0" y="762000"/>
            <a:ext cx="9144000" cy="762000"/>
          </a:xfrm>
        </p:spPr>
        <p:txBody>
          <a:bodyPr/>
          <a:lstStyle/>
          <a:p>
            <a:r>
              <a:rPr lang="en-US" altLang="en-US" dirty="0" smtClean="0"/>
              <a:t>Variable names and value ranges</a:t>
            </a:r>
            <a:endParaRPr lang="en-US" altLang="en-US" sz="1800" dirty="0" smtClean="0"/>
          </a:p>
        </p:txBody>
      </p:sp>
      <p:graphicFrame>
        <p:nvGraphicFramePr>
          <p:cNvPr id="5" name="Table 4"/>
          <p:cNvGraphicFramePr>
            <a:graphicFrameLocks noGrp="1"/>
          </p:cNvGraphicFramePr>
          <p:nvPr>
            <p:extLst>
              <p:ext uri="{D42A27DB-BD31-4B8C-83A1-F6EECF244321}">
                <p14:modId xmlns:p14="http://schemas.microsoft.com/office/powerpoint/2010/main" val="629652350"/>
              </p:ext>
            </p:extLst>
          </p:nvPr>
        </p:nvGraphicFramePr>
        <p:xfrm>
          <a:off x="307975" y="1524000"/>
          <a:ext cx="8523288" cy="5129784"/>
        </p:xfrm>
        <a:graphic>
          <a:graphicData uri="http://schemas.openxmlformats.org/drawingml/2006/table">
            <a:tbl>
              <a:tblPr/>
              <a:tblGrid>
                <a:gridCol w="853492"/>
                <a:gridCol w="803050"/>
                <a:gridCol w="519852"/>
                <a:gridCol w="3251034"/>
                <a:gridCol w="1082384"/>
                <a:gridCol w="1334553"/>
                <a:gridCol w="678923"/>
              </a:tblGrid>
              <a:tr h="301752">
                <a:tc>
                  <a:txBody>
                    <a:bodyPr/>
                    <a:lstStyle/>
                    <a:p>
                      <a:pPr marL="0" marR="0" indent="0" algn="ctr">
                        <a:lnSpc>
                          <a:spcPct val="100000"/>
                        </a:lnSpc>
                        <a:spcBef>
                          <a:spcPts val="0"/>
                        </a:spcBef>
                        <a:spcAft>
                          <a:spcPts val="0"/>
                        </a:spcAft>
                      </a:pPr>
                      <a:r>
                        <a:rPr lang="en-US" sz="1800" b="1" dirty="0" smtClean="0">
                          <a:solidFill>
                            <a:schemeClr val="bg1"/>
                          </a:solidFill>
                          <a:latin typeface="Times New Roman"/>
                          <a:ea typeface="Times New Roman"/>
                          <a:cs typeface="Times New Roman"/>
                        </a:rPr>
                        <a:t>L</a:t>
                      </a:r>
                      <a:endParaRPr lang="en-US" sz="1800" b="1"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dirty="0" err="1">
                          <a:solidFill>
                            <a:schemeClr val="bg1"/>
                          </a:solidFill>
                          <a:latin typeface="Times New Roman"/>
                          <a:ea typeface="Times New Roman"/>
                          <a:cs typeface="Times New Roman"/>
                        </a:rPr>
                        <a:t>Var</a:t>
                      </a:r>
                      <a:endParaRPr lang="en-US" sz="1800" b="1"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dirty="0">
                          <a:solidFill>
                            <a:schemeClr val="bg1"/>
                          </a:solidFill>
                          <a:latin typeface="Times New Roman"/>
                          <a:ea typeface="Times New Roman"/>
                          <a:cs typeface="Times New Roman"/>
                        </a:rPr>
                        <a:t>I</a:t>
                      </a:r>
                      <a:r>
                        <a:rPr lang="en-US" sz="1800" b="1" dirty="0" smtClean="0">
                          <a:solidFill>
                            <a:schemeClr val="bg1"/>
                          </a:solidFill>
                          <a:latin typeface="Times New Roman"/>
                          <a:ea typeface="Times New Roman"/>
                          <a:cs typeface="Times New Roman"/>
                        </a:rPr>
                        <a:t>T</a:t>
                      </a:r>
                      <a:endParaRPr lang="en-US" sz="1800" b="1"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dirty="0">
                          <a:solidFill>
                            <a:schemeClr val="bg1"/>
                          </a:solidFill>
                          <a:latin typeface="Times New Roman"/>
                          <a:ea typeface="Times New Roman"/>
                          <a:cs typeface="Times New Roman"/>
                        </a:rPr>
                        <a:t>REF</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a:solidFill>
                            <a:schemeClr val="bg1"/>
                          </a:solidFill>
                          <a:latin typeface="Times New Roman"/>
                          <a:ea typeface="Times New Roman"/>
                          <a:cs typeface="Times New Roman"/>
                        </a:rPr>
                        <a:t>Min</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a:solidFill>
                            <a:schemeClr val="bg1"/>
                          </a:solidFill>
                          <a:latin typeface="Times New Roman"/>
                          <a:ea typeface="Times New Roman"/>
                          <a:cs typeface="Times New Roman"/>
                        </a:rPr>
                        <a:t>Max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dirty="0">
                          <a:solidFill>
                            <a:schemeClr val="bg1"/>
                          </a:solidFill>
                          <a:latin typeface="Times New Roman"/>
                          <a:ea typeface="Times New Roman"/>
                          <a:cs typeface="Times New Roman"/>
                        </a:rPr>
                        <a:t>Val</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IM</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patient_study_record</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2</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id</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LV</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err="1">
                          <a:solidFill>
                            <a:schemeClr val="bg1"/>
                          </a:solidFill>
                          <a:latin typeface="Times New Roman"/>
                          <a:ea typeface="Times New Roman"/>
                          <a:cs typeface="Times New Roman"/>
                        </a:rPr>
                        <a:t>patient_identifier</a:t>
                      </a:r>
                      <a:endParaRPr lang="en-US" sz="1800"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id</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IM</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patient</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4</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sex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CV</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gender</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5</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sex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CV</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male</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rgbClr val="C00000"/>
                          </a:solidFill>
                          <a:latin typeface="Times New Roman"/>
                          <a:ea typeface="Times New Roman"/>
                          <a:cs typeface="Times New Roman"/>
                        </a:rPr>
                        <a:t>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6</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sex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CV</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female</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rgbClr val="C00000"/>
                          </a:solidFill>
                          <a:latin typeface="Times New Roman"/>
                          <a:ea typeface="Times New Roman"/>
                          <a:cs typeface="Times New Roman"/>
                        </a:rPr>
                        <a:t>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7</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sex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UA</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sex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rgbClr val="00B050"/>
                          </a:solidFill>
                          <a:latin typeface="Times New Roman"/>
                          <a:ea typeface="Times New Roman"/>
                          <a:cs typeface="Times New Roman"/>
                        </a:rPr>
                        <a:t>BLANK</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rgbClr val="00B050"/>
                          </a:solidFill>
                          <a:latin typeface="Times New Roman"/>
                          <a:ea typeface="Times New Roman"/>
                          <a:cs typeface="Times New Roman"/>
                        </a:rPr>
                        <a:t>BLANK</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dirty="0">
                        <a:solidFill>
                          <a:srgbClr val="C00000"/>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8</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q3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CV</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err="1">
                          <a:solidFill>
                            <a:schemeClr val="bg1"/>
                          </a:solidFill>
                          <a:latin typeface="Times New Roman"/>
                          <a:ea typeface="Times New Roman"/>
                          <a:cs typeface="Times New Roman"/>
                        </a:rPr>
                        <a:t>no_pain_in</a:t>
                      </a:r>
                      <a:r>
                        <a:rPr lang="en-US" sz="1800" dirty="0">
                          <a:solidFill>
                            <a:schemeClr val="bg1"/>
                          </a:solidFill>
                          <a:latin typeface="Times New Roman"/>
                          <a:ea typeface="Times New Roman"/>
                          <a:cs typeface="Times New Roman"/>
                        </a:rPr>
                        <a:t>_ </a:t>
                      </a:r>
                      <a:r>
                        <a:rPr lang="en-US" sz="1800" dirty="0" err="1">
                          <a:solidFill>
                            <a:schemeClr val="bg1"/>
                          </a:solidFill>
                          <a:latin typeface="Times New Roman"/>
                          <a:ea typeface="Times New Roman"/>
                          <a:cs typeface="Times New Roman"/>
                        </a:rPr>
                        <a:t>lower_face</a:t>
                      </a:r>
                      <a:endParaRPr lang="en-US" sz="1800"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rgbClr val="C00000"/>
                          </a:solidFill>
                          <a:latin typeface="Times New Roman"/>
                          <a:ea typeface="Times New Roman"/>
                          <a:cs typeface="Times New Roman"/>
                        </a:rPr>
                        <a:t>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9</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q3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CV</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err="1">
                          <a:solidFill>
                            <a:schemeClr val="bg1"/>
                          </a:solidFill>
                          <a:latin typeface="Times New Roman"/>
                          <a:ea typeface="Times New Roman"/>
                          <a:cs typeface="Times New Roman"/>
                        </a:rPr>
                        <a:t>pain_in</a:t>
                      </a:r>
                      <a:r>
                        <a:rPr lang="en-US" sz="1800" dirty="0">
                          <a:solidFill>
                            <a:schemeClr val="bg1"/>
                          </a:solidFill>
                          <a:latin typeface="Times New Roman"/>
                          <a:ea typeface="Times New Roman"/>
                          <a:cs typeface="Times New Roman"/>
                        </a:rPr>
                        <a:t>_ </a:t>
                      </a:r>
                      <a:r>
                        <a:rPr lang="en-US" sz="1800" dirty="0" err="1">
                          <a:solidFill>
                            <a:schemeClr val="bg1"/>
                          </a:solidFill>
                          <a:latin typeface="Times New Roman"/>
                          <a:ea typeface="Times New Roman"/>
                          <a:cs typeface="Times New Roman"/>
                        </a:rPr>
                        <a:t>lower_face</a:t>
                      </a:r>
                      <a:endParaRPr lang="en-US" sz="1800"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rgbClr val="C00000"/>
                          </a:solidFill>
                          <a:latin typeface="Times New Roman"/>
                          <a:ea typeface="Times New Roman"/>
                          <a:cs typeface="Times New Roman"/>
                        </a:rPr>
                        <a:t>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10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q3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IM</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err="1">
                          <a:solidFill>
                            <a:schemeClr val="bg1"/>
                          </a:solidFill>
                          <a:latin typeface="Times New Roman"/>
                          <a:ea typeface="Times New Roman"/>
                          <a:cs typeface="Times New Roman"/>
                        </a:rPr>
                        <a:t>in_the_past_month</a:t>
                      </a:r>
                      <a:endParaRPr lang="en-US" sz="1800"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dirty="0">
                        <a:solidFill>
                          <a:srgbClr val="C00000"/>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11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q3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IM</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lower_face</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dirty="0">
                        <a:solidFill>
                          <a:srgbClr val="C00000"/>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12</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q3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IM</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time_of_q3_concretization</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dirty="0">
                        <a:solidFill>
                          <a:srgbClr val="C00000"/>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13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q3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RP</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an_8_gcps_1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rgbClr val="C30D8F"/>
                          </a:solidFill>
                          <a:latin typeface="Times New Roman"/>
                          <a:ea typeface="Times New Roman"/>
                          <a:cs typeface="Times New Roman"/>
                        </a:rPr>
                        <a:t>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rgbClr val="C30D8F"/>
                          </a:solidFill>
                          <a:latin typeface="Times New Roman"/>
                          <a:ea typeface="Times New Roman"/>
                          <a:cs typeface="Times New Roman"/>
                        </a:rPr>
                        <a:t>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rgbClr val="C00000"/>
                          </a:solidFill>
                          <a:latin typeface="Times New Roman"/>
                          <a:ea typeface="Times New Roman"/>
                          <a:cs typeface="Times New Roman"/>
                        </a:rPr>
                        <a:t>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14</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q3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UP</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an_8_gcps_1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rgbClr val="C30D8F"/>
                          </a:solidFill>
                          <a:latin typeface="Times New Roman"/>
                          <a:ea typeface="Times New Roman"/>
                          <a:cs typeface="Times New Roman"/>
                        </a:rPr>
                        <a:t>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rgbClr val="C30D8F"/>
                          </a:solidFill>
                          <a:latin typeface="Times New Roman"/>
                          <a:ea typeface="Times New Roman"/>
                          <a:cs typeface="Times New Roman"/>
                        </a:rPr>
                        <a:t>10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rgbClr val="C00000"/>
                          </a:solidFill>
                          <a:latin typeface="Times New Roman"/>
                          <a:ea typeface="Times New Roman"/>
                          <a:cs typeface="Times New Roman"/>
                        </a:rPr>
                        <a:t>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15</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q3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UA</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an_8_gcps_1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rgbClr val="C30D8F"/>
                          </a:solidFill>
                          <a:latin typeface="Times New Roman"/>
                          <a:ea typeface="Times New Roman"/>
                          <a:cs typeface="Times New Roman"/>
                        </a:rPr>
                        <a:t>BLANK</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rgbClr val="C30D8F"/>
                          </a:solidFill>
                          <a:latin typeface="Times New Roman"/>
                          <a:ea typeface="Times New Roman"/>
                          <a:cs typeface="Times New Roman"/>
                        </a:rPr>
                        <a:t>BLANK</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rgbClr val="C00000"/>
                          </a:solidFill>
                          <a:latin typeface="Times New Roman"/>
                          <a:ea typeface="Times New Roman"/>
                          <a:cs typeface="Times New Roman"/>
                        </a:rPr>
                        <a:t>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16</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q3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JA</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an_8_gcps_1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rgbClr val="C30D8F"/>
                          </a:solidFill>
                          <a:latin typeface="Times New Roman"/>
                          <a:ea typeface="Times New Roman"/>
                          <a:cs typeface="Times New Roman"/>
                        </a:rPr>
                        <a:t>BLANK</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rgbClr val="C30D8F"/>
                          </a:solidFill>
                          <a:latin typeface="Times New Roman"/>
                          <a:ea typeface="Times New Roman"/>
                          <a:cs typeface="Times New Roman"/>
                        </a:rPr>
                        <a:t>BLANK</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rgbClr val="C00000"/>
                          </a:solidFill>
                          <a:latin typeface="Times New Roman"/>
                          <a:ea typeface="Times New Roman"/>
                          <a:cs typeface="Times New Roman"/>
                        </a:rPr>
                        <a:t>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 name="Rectangle 5"/>
          <p:cNvSpPr/>
          <p:nvPr/>
        </p:nvSpPr>
        <p:spPr bwMode="auto">
          <a:xfrm>
            <a:off x="5715000" y="1554018"/>
            <a:ext cx="3124200" cy="5075382"/>
          </a:xfrm>
          <a:prstGeom prst="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TextBox 6"/>
          <p:cNvSpPr txBox="1"/>
          <p:nvPr/>
        </p:nvSpPr>
        <p:spPr>
          <a:xfrm>
            <a:off x="3505200" y="1825658"/>
            <a:ext cx="4648200" cy="1569660"/>
          </a:xfrm>
          <a:prstGeom prst="rect">
            <a:avLst/>
          </a:prstGeom>
          <a:solidFill>
            <a:srgbClr val="FFFF00"/>
          </a:solidFill>
          <a:ln>
            <a:noFill/>
          </a:ln>
        </p:spPr>
        <p:txBody>
          <a:bodyPr wrap="square" rtlCol="0">
            <a:spAutoFit/>
          </a:bodyPr>
          <a:lstStyle/>
          <a:p>
            <a:r>
              <a:rPr lang="en-US" dirty="0" smtClean="0">
                <a:solidFill>
                  <a:srgbClr val="C00000"/>
                </a:solidFill>
              </a:rPr>
              <a:t>Values</a:t>
            </a:r>
            <a:r>
              <a:rPr lang="en-US" dirty="0" smtClean="0"/>
              <a:t> and value ranges – </a:t>
            </a:r>
            <a:r>
              <a:rPr lang="en-US" dirty="0" smtClean="0">
                <a:solidFill>
                  <a:srgbClr val="00B050"/>
                </a:solidFill>
              </a:rPr>
              <a:t>for the ‘</a:t>
            </a:r>
            <a:r>
              <a:rPr lang="en-US" dirty="0" err="1" smtClean="0">
                <a:solidFill>
                  <a:srgbClr val="00B050"/>
                </a:solidFill>
              </a:rPr>
              <a:t>Var</a:t>
            </a:r>
            <a:r>
              <a:rPr lang="en-US" dirty="0" smtClean="0">
                <a:solidFill>
                  <a:srgbClr val="00B050"/>
                </a:solidFill>
              </a:rPr>
              <a:t>’-variable if ‘Val’ is empty </a:t>
            </a:r>
            <a:r>
              <a:rPr lang="en-US" dirty="0" smtClean="0"/>
              <a:t>OR </a:t>
            </a:r>
            <a:r>
              <a:rPr lang="en-US" dirty="0" smtClean="0">
                <a:solidFill>
                  <a:srgbClr val="C30D8F"/>
                </a:solidFill>
              </a:rPr>
              <a:t>for the ‘REF’-variable otherwise </a:t>
            </a:r>
            <a:r>
              <a:rPr lang="en-US" dirty="0" smtClean="0"/>
              <a:t>– as they may appear in the dataset.</a:t>
            </a:r>
            <a:endParaRPr lang="en-US" dirty="0"/>
          </a:p>
        </p:txBody>
      </p:sp>
      <p:sp>
        <p:nvSpPr>
          <p:cNvPr id="10" name="Rectangle 9"/>
          <p:cNvSpPr/>
          <p:nvPr/>
        </p:nvSpPr>
        <p:spPr bwMode="auto">
          <a:xfrm>
            <a:off x="1143000" y="1554018"/>
            <a:ext cx="838200" cy="5075382"/>
          </a:xfrm>
          <a:prstGeom prst="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 name="TextBox 10"/>
          <p:cNvSpPr txBox="1"/>
          <p:nvPr/>
        </p:nvSpPr>
        <p:spPr>
          <a:xfrm>
            <a:off x="1981200" y="3962400"/>
            <a:ext cx="2057400" cy="1569660"/>
          </a:xfrm>
          <a:prstGeom prst="rect">
            <a:avLst/>
          </a:prstGeom>
          <a:solidFill>
            <a:srgbClr val="FFFF00"/>
          </a:solidFill>
          <a:ln>
            <a:noFill/>
          </a:ln>
        </p:spPr>
        <p:txBody>
          <a:bodyPr wrap="square" rtlCol="0">
            <a:spAutoFit/>
          </a:bodyPr>
          <a:lstStyle/>
          <a:p>
            <a:r>
              <a:rPr lang="en-US" dirty="0" smtClean="0"/>
              <a:t>Variable names as they appear in the original dataset</a:t>
            </a:r>
            <a:endParaRPr lang="en-US" dirty="0"/>
          </a:p>
        </p:txBody>
      </p:sp>
    </p:spTree>
    <p:extLst>
      <p:ext uri="{BB962C8B-B14F-4D97-AF65-F5344CB8AC3E}">
        <p14:creationId xmlns:p14="http://schemas.microsoft.com/office/powerpoint/2010/main" val="5967976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p:cNvSpPr>
            <a:spLocks noGrp="1" noChangeArrowheads="1"/>
          </p:cNvSpPr>
          <p:nvPr>
            <p:ph type="title"/>
          </p:nvPr>
        </p:nvSpPr>
        <p:spPr/>
        <p:txBody>
          <a:bodyPr/>
          <a:lstStyle/>
          <a:p>
            <a:pPr eaLnBrk="1" hangingPunct="1"/>
            <a:r>
              <a:rPr lang="en-US" altLang="en-US" smtClean="0"/>
              <a:t>What makes it non-trivial?</a:t>
            </a:r>
          </a:p>
        </p:txBody>
      </p:sp>
      <p:sp>
        <p:nvSpPr>
          <p:cNvPr id="11267" name="Content Placeholder 23"/>
          <p:cNvSpPr>
            <a:spLocks noGrp="1"/>
          </p:cNvSpPr>
          <p:nvPr>
            <p:ph idx="1"/>
          </p:nvPr>
        </p:nvSpPr>
        <p:spPr>
          <a:xfrm>
            <a:off x="228600" y="3200400"/>
            <a:ext cx="2667000" cy="3167062"/>
          </a:xfrm>
        </p:spPr>
        <p:txBody>
          <a:bodyPr/>
          <a:lstStyle/>
          <a:p>
            <a:pPr marL="233363" indent="-233363"/>
            <a:r>
              <a:rPr lang="en-US" altLang="en-US" sz="2400" dirty="0" smtClean="0">
                <a:solidFill>
                  <a:srgbClr val="FFFF00"/>
                </a:solidFill>
              </a:rPr>
              <a:t>Referents</a:t>
            </a:r>
          </a:p>
          <a:p>
            <a:pPr marL="401638" lvl="1" indent="-233363"/>
            <a:r>
              <a:rPr lang="en-US" altLang="en-US" sz="1600" dirty="0" smtClean="0"/>
              <a:t>are (meta-) physically the way they are,</a:t>
            </a:r>
          </a:p>
          <a:p>
            <a:pPr marL="401638" lvl="1" indent="-233363"/>
            <a:r>
              <a:rPr lang="en-US" altLang="en-US" sz="1600" dirty="0" smtClean="0"/>
              <a:t>relate to each other in an objective way,</a:t>
            </a:r>
          </a:p>
          <a:p>
            <a:pPr marL="401638" lvl="1" indent="-233363"/>
            <a:r>
              <a:rPr lang="en-US" altLang="en-US" sz="1600" dirty="0" smtClean="0"/>
              <a:t>follow laws of nature.</a:t>
            </a:r>
          </a:p>
        </p:txBody>
      </p:sp>
      <p:sp>
        <p:nvSpPr>
          <p:cNvPr id="25" name="Content Placeholder 24"/>
          <p:cNvSpPr>
            <a:spLocks noGrp="1"/>
          </p:cNvSpPr>
          <p:nvPr>
            <p:ph sz="half" idx="4294967295"/>
          </p:nvPr>
        </p:nvSpPr>
        <p:spPr>
          <a:xfrm>
            <a:off x="5775325" y="3200400"/>
            <a:ext cx="3368675" cy="3282950"/>
          </a:xfrm>
          <a:prstGeom prst="rect">
            <a:avLst/>
          </a:prstGeom>
        </p:spPr>
        <p:txBody>
          <a:bodyPr/>
          <a:lstStyle/>
          <a:p>
            <a:pPr marL="569913" indent="-280988"/>
            <a:r>
              <a:rPr lang="en-US" altLang="en-US" sz="2400" dirty="0" smtClean="0">
                <a:solidFill>
                  <a:srgbClr val="FFFF00"/>
                </a:solidFill>
              </a:rPr>
              <a:t>References</a:t>
            </a:r>
          </a:p>
          <a:p>
            <a:pPr marL="457200" lvl="1" indent="-223838"/>
            <a:r>
              <a:rPr lang="en-US" altLang="en-US" sz="1600" dirty="0" smtClean="0"/>
              <a:t>follow, ideally, the syntactic-semantic conventions of some representation language,</a:t>
            </a:r>
          </a:p>
          <a:p>
            <a:pPr marL="457200" lvl="1" indent="-223838"/>
            <a:r>
              <a:rPr lang="en-US" altLang="en-US" sz="1600" dirty="0" smtClean="0"/>
              <a:t>are restricted by the expressivity of that language,</a:t>
            </a:r>
          </a:p>
          <a:p>
            <a:pPr marL="457200" lvl="1" indent="-223838"/>
            <a:r>
              <a:rPr lang="en-US" altLang="en-US" sz="1600" dirty="0" smtClean="0"/>
              <a:t>to </a:t>
            </a:r>
            <a:r>
              <a:rPr lang="en-US" altLang="en-US" sz="1600" dirty="0"/>
              <a:t>be interpreted correctly, reference collections need external documentation.</a:t>
            </a:r>
          </a:p>
        </p:txBody>
      </p:sp>
      <p:grpSp>
        <p:nvGrpSpPr>
          <p:cNvPr id="11269" name="Group 28"/>
          <p:cNvGrpSpPr>
            <a:grpSpLocks/>
          </p:cNvGrpSpPr>
          <p:nvPr/>
        </p:nvGrpSpPr>
        <p:grpSpPr bwMode="auto">
          <a:xfrm>
            <a:off x="177800" y="1752600"/>
            <a:ext cx="8742363" cy="1366838"/>
            <a:chOff x="177283" y="2057400"/>
            <a:chExt cx="8742782" cy="1366935"/>
          </a:xfrm>
        </p:grpSpPr>
        <p:pic>
          <p:nvPicPr>
            <p:cNvPr id="11272" name="Picture 29" descr="skew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283" y="2057400"/>
              <a:ext cx="8742782" cy="1366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4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0818" y="2326428"/>
              <a:ext cx="1316631" cy="820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4" name="Line 60"/>
            <p:cNvSpPr>
              <a:spLocks noChangeShapeType="1"/>
            </p:cNvSpPr>
            <p:nvPr/>
          </p:nvSpPr>
          <p:spPr bwMode="auto">
            <a:xfrm flipH="1">
              <a:off x="7051813" y="2438400"/>
              <a:ext cx="448851" cy="136693"/>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grpSp>
      <p:sp>
        <p:nvSpPr>
          <p:cNvPr id="26" name="Content Placeholder 24"/>
          <p:cNvSpPr txBox="1">
            <a:spLocks/>
          </p:cNvSpPr>
          <p:nvPr/>
        </p:nvSpPr>
        <p:spPr bwMode="auto">
          <a:xfrm>
            <a:off x="2827338" y="3200400"/>
            <a:ext cx="3051175" cy="3282950"/>
          </a:xfrm>
          <a:prstGeom prst="rect">
            <a:avLst/>
          </a:prstGeom>
          <a:noFill/>
          <a:ln w="9525">
            <a:noFill/>
            <a:miter lim="800000"/>
            <a:headEnd/>
            <a:tailEnd/>
          </a:ln>
        </p:spPr>
        <p:txBody>
          <a:bodyPr/>
          <a:lstStyle/>
          <a:p>
            <a:pPr algn="l" eaLnBrk="0" hangingPunct="0">
              <a:spcBef>
                <a:spcPct val="20000"/>
              </a:spcBef>
              <a:defRPr/>
            </a:pPr>
            <a:r>
              <a:rPr lang="en-US" b="0" kern="0" dirty="0">
                <a:solidFill>
                  <a:srgbClr val="FFFF00"/>
                </a:solidFill>
                <a:latin typeface="+mn-lt"/>
              </a:rPr>
              <a:t>Window on reality</a:t>
            </a:r>
          </a:p>
          <a:p>
            <a:pPr marL="401638" lvl="1" indent="-233363" algn="l" eaLnBrk="0" hangingPunct="0">
              <a:spcBef>
                <a:spcPct val="20000"/>
              </a:spcBef>
              <a:defRPr/>
            </a:pPr>
            <a:r>
              <a:rPr lang="en-US" sz="1600" b="0" kern="0" dirty="0">
                <a:solidFill>
                  <a:srgbClr val="EBE6FC"/>
                </a:solidFill>
                <a:latin typeface="+mn-lt"/>
              </a:rPr>
              <a:t>restricted by:</a:t>
            </a:r>
          </a:p>
          <a:p>
            <a:pPr marL="401638" lvl="1" indent="-233363" algn="l" eaLnBrk="0" hangingPunct="0">
              <a:spcBef>
                <a:spcPct val="20000"/>
              </a:spcBef>
              <a:buFont typeface="Times New Roman" pitchFamily="18" charset="0"/>
              <a:buChar char="−"/>
              <a:defRPr/>
            </a:pPr>
            <a:r>
              <a:rPr lang="en-US" sz="1600" b="0" kern="0" dirty="0">
                <a:solidFill>
                  <a:srgbClr val="EBE6FC"/>
                </a:solidFill>
                <a:latin typeface="+mn-lt"/>
              </a:rPr>
              <a:t>what is physically and technically observable,</a:t>
            </a:r>
          </a:p>
          <a:p>
            <a:pPr marL="401638" lvl="1" indent="-233363" algn="l" eaLnBrk="0" hangingPunct="0">
              <a:spcBef>
                <a:spcPct val="20000"/>
              </a:spcBef>
              <a:buFont typeface="Times New Roman" pitchFamily="18" charset="0"/>
              <a:buChar char="−"/>
              <a:defRPr/>
            </a:pPr>
            <a:r>
              <a:rPr lang="en-US" sz="1600" b="0" kern="0" dirty="0">
                <a:solidFill>
                  <a:srgbClr val="EBE6FC"/>
                </a:solidFill>
                <a:latin typeface="+mn-lt"/>
              </a:rPr>
              <a:t>fit between what is measured and what we think is measured,</a:t>
            </a:r>
          </a:p>
          <a:p>
            <a:pPr marL="401638" lvl="1" indent="-233363" algn="l" eaLnBrk="0" hangingPunct="0">
              <a:spcBef>
                <a:spcPct val="20000"/>
              </a:spcBef>
              <a:buFont typeface="Times New Roman" pitchFamily="18" charset="0"/>
              <a:buChar char="−"/>
              <a:defRPr/>
            </a:pPr>
            <a:r>
              <a:rPr lang="en-US" sz="1600" b="0" kern="0" dirty="0">
                <a:solidFill>
                  <a:srgbClr val="EBE6FC"/>
                </a:solidFill>
                <a:latin typeface="+mn-lt"/>
              </a:rPr>
              <a:t>fit between established knowledge and </a:t>
            </a:r>
            <a:r>
              <a:rPr lang="en-US" sz="1600" b="0" kern="0" dirty="0" smtClean="0">
                <a:solidFill>
                  <a:srgbClr val="EBE6FC"/>
                </a:solidFill>
                <a:latin typeface="+mn-lt"/>
              </a:rPr>
              <a:t>laws </a:t>
            </a:r>
            <a:r>
              <a:rPr lang="en-US" sz="1600" b="0" kern="0" dirty="0">
                <a:solidFill>
                  <a:srgbClr val="EBE6FC"/>
                </a:solidFill>
                <a:latin typeface="+mn-lt"/>
              </a:rPr>
              <a:t>of </a:t>
            </a:r>
            <a:r>
              <a:rPr lang="en-US" sz="1600" b="0" kern="0" dirty="0" smtClean="0">
                <a:solidFill>
                  <a:srgbClr val="EBE6FC"/>
                </a:solidFill>
                <a:latin typeface="+mn-lt"/>
              </a:rPr>
              <a:t>nature.</a:t>
            </a:r>
            <a:endParaRPr lang="en-US" sz="1600" b="0" kern="0" dirty="0">
              <a:solidFill>
                <a:srgbClr val="EBE6FC"/>
              </a:solidFill>
              <a:latin typeface="+mn-lt"/>
            </a:endParaRPr>
          </a:p>
        </p:txBody>
      </p:sp>
    </p:spTree>
    <p:extLst>
      <p:ext uri="{BB962C8B-B14F-4D97-AF65-F5344CB8AC3E}">
        <p14:creationId xmlns:p14="http://schemas.microsoft.com/office/powerpoint/2010/main" val="37388613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p:bldP spid="2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a:xfrm>
            <a:off x="0" y="762000"/>
            <a:ext cx="9144000" cy="762000"/>
          </a:xfrm>
        </p:spPr>
        <p:txBody>
          <a:bodyPr/>
          <a:lstStyle/>
          <a:p>
            <a:r>
              <a:rPr lang="en-US" altLang="en-US" sz="3100" dirty="0" smtClean="0"/>
              <a:t>Information Types for variable/value combinations</a:t>
            </a:r>
          </a:p>
        </p:txBody>
      </p:sp>
      <p:graphicFrame>
        <p:nvGraphicFramePr>
          <p:cNvPr id="5" name="Table 4"/>
          <p:cNvGraphicFramePr>
            <a:graphicFrameLocks noGrp="1"/>
          </p:cNvGraphicFramePr>
          <p:nvPr>
            <p:extLst>
              <p:ext uri="{D42A27DB-BD31-4B8C-83A1-F6EECF244321}">
                <p14:modId xmlns:p14="http://schemas.microsoft.com/office/powerpoint/2010/main" val="1717519917"/>
              </p:ext>
            </p:extLst>
          </p:nvPr>
        </p:nvGraphicFramePr>
        <p:xfrm>
          <a:off x="307975" y="1524000"/>
          <a:ext cx="8523288" cy="5129784"/>
        </p:xfrm>
        <a:graphic>
          <a:graphicData uri="http://schemas.openxmlformats.org/drawingml/2006/table">
            <a:tbl>
              <a:tblPr/>
              <a:tblGrid>
                <a:gridCol w="853492"/>
                <a:gridCol w="803050"/>
                <a:gridCol w="519852"/>
                <a:gridCol w="3251034"/>
                <a:gridCol w="1082384"/>
                <a:gridCol w="1334553"/>
                <a:gridCol w="678923"/>
              </a:tblGrid>
              <a:tr h="301752">
                <a:tc>
                  <a:txBody>
                    <a:bodyPr/>
                    <a:lstStyle/>
                    <a:p>
                      <a:pPr marL="0" marR="0" indent="0" algn="ctr">
                        <a:lnSpc>
                          <a:spcPct val="100000"/>
                        </a:lnSpc>
                        <a:spcBef>
                          <a:spcPts val="0"/>
                        </a:spcBef>
                        <a:spcAft>
                          <a:spcPts val="0"/>
                        </a:spcAft>
                      </a:pPr>
                      <a:r>
                        <a:rPr lang="en-US" sz="1800" b="1" dirty="0" smtClean="0">
                          <a:solidFill>
                            <a:schemeClr val="bg1"/>
                          </a:solidFill>
                          <a:latin typeface="Times New Roman"/>
                          <a:ea typeface="Times New Roman"/>
                          <a:cs typeface="Times New Roman"/>
                        </a:rPr>
                        <a:t>L</a:t>
                      </a:r>
                      <a:endParaRPr lang="en-US" sz="1800" b="1"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dirty="0" err="1">
                          <a:solidFill>
                            <a:schemeClr val="bg1"/>
                          </a:solidFill>
                          <a:latin typeface="Times New Roman"/>
                          <a:ea typeface="Times New Roman"/>
                          <a:cs typeface="Times New Roman"/>
                        </a:rPr>
                        <a:t>Var</a:t>
                      </a:r>
                      <a:endParaRPr lang="en-US" sz="1800" b="1"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dirty="0">
                          <a:solidFill>
                            <a:schemeClr val="bg1"/>
                          </a:solidFill>
                          <a:latin typeface="Times New Roman"/>
                          <a:ea typeface="Times New Roman"/>
                          <a:cs typeface="Times New Roman"/>
                        </a:rPr>
                        <a:t>I</a:t>
                      </a:r>
                      <a:r>
                        <a:rPr lang="en-US" sz="1800" b="1" dirty="0" smtClean="0">
                          <a:solidFill>
                            <a:schemeClr val="bg1"/>
                          </a:solidFill>
                          <a:latin typeface="Times New Roman"/>
                          <a:ea typeface="Times New Roman"/>
                          <a:cs typeface="Times New Roman"/>
                        </a:rPr>
                        <a:t>T</a:t>
                      </a:r>
                      <a:endParaRPr lang="en-US" sz="1800" b="1"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dirty="0">
                          <a:solidFill>
                            <a:schemeClr val="bg1"/>
                          </a:solidFill>
                          <a:latin typeface="Times New Roman"/>
                          <a:ea typeface="Times New Roman"/>
                          <a:cs typeface="Times New Roman"/>
                        </a:rPr>
                        <a:t>REF</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a:solidFill>
                            <a:schemeClr val="bg1"/>
                          </a:solidFill>
                          <a:latin typeface="Times New Roman"/>
                          <a:ea typeface="Times New Roman"/>
                          <a:cs typeface="Times New Roman"/>
                        </a:rPr>
                        <a:t>Min</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a:solidFill>
                            <a:schemeClr val="bg1"/>
                          </a:solidFill>
                          <a:latin typeface="Times New Roman"/>
                          <a:ea typeface="Times New Roman"/>
                          <a:cs typeface="Times New Roman"/>
                        </a:rPr>
                        <a:t>Max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dirty="0">
                          <a:solidFill>
                            <a:schemeClr val="bg1"/>
                          </a:solidFill>
                          <a:latin typeface="Times New Roman"/>
                          <a:ea typeface="Times New Roman"/>
                          <a:cs typeface="Times New Roman"/>
                        </a:rPr>
                        <a:t>Val</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IM</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patient_study_record</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2</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id</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LV</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err="1">
                          <a:solidFill>
                            <a:schemeClr val="bg1"/>
                          </a:solidFill>
                          <a:latin typeface="Times New Roman"/>
                          <a:ea typeface="Times New Roman"/>
                          <a:cs typeface="Times New Roman"/>
                        </a:rPr>
                        <a:t>patient_identifier</a:t>
                      </a:r>
                      <a:endParaRPr lang="en-US" sz="1800"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id</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IM</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patient</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4</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sex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CV</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gender</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5</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sex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CV</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male</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6</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sex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CV</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female</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7</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sex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UA</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sex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BLANK</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BLANK</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8</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q3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CV</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err="1">
                          <a:solidFill>
                            <a:schemeClr val="bg1"/>
                          </a:solidFill>
                          <a:latin typeface="Times New Roman"/>
                          <a:ea typeface="Times New Roman"/>
                          <a:cs typeface="Times New Roman"/>
                        </a:rPr>
                        <a:t>no_pain_in</a:t>
                      </a:r>
                      <a:r>
                        <a:rPr lang="en-US" sz="1800" dirty="0">
                          <a:solidFill>
                            <a:schemeClr val="bg1"/>
                          </a:solidFill>
                          <a:latin typeface="Times New Roman"/>
                          <a:ea typeface="Times New Roman"/>
                          <a:cs typeface="Times New Roman"/>
                        </a:rPr>
                        <a:t>_ </a:t>
                      </a:r>
                      <a:r>
                        <a:rPr lang="en-US" sz="1800" dirty="0" err="1">
                          <a:solidFill>
                            <a:schemeClr val="bg1"/>
                          </a:solidFill>
                          <a:latin typeface="Times New Roman"/>
                          <a:ea typeface="Times New Roman"/>
                          <a:cs typeface="Times New Roman"/>
                        </a:rPr>
                        <a:t>lower_face</a:t>
                      </a:r>
                      <a:endParaRPr lang="en-US" sz="1800"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9</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q3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CV</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err="1">
                          <a:solidFill>
                            <a:schemeClr val="bg1"/>
                          </a:solidFill>
                          <a:latin typeface="Times New Roman"/>
                          <a:ea typeface="Times New Roman"/>
                          <a:cs typeface="Times New Roman"/>
                        </a:rPr>
                        <a:t>pain_in</a:t>
                      </a:r>
                      <a:r>
                        <a:rPr lang="en-US" sz="1800" dirty="0">
                          <a:solidFill>
                            <a:schemeClr val="bg1"/>
                          </a:solidFill>
                          <a:latin typeface="Times New Roman"/>
                          <a:ea typeface="Times New Roman"/>
                          <a:cs typeface="Times New Roman"/>
                        </a:rPr>
                        <a:t>_ </a:t>
                      </a:r>
                      <a:r>
                        <a:rPr lang="en-US" sz="1800" dirty="0" err="1">
                          <a:solidFill>
                            <a:schemeClr val="bg1"/>
                          </a:solidFill>
                          <a:latin typeface="Times New Roman"/>
                          <a:ea typeface="Times New Roman"/>
                          <a:cs typeface="Times New Roman"/>
                        </a:rPr>
                        <a:t>lower_face</a:t>
                      </a:r>
                      <a:endParaRPr lang="en-US" sz="1800"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10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q3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IM</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err="1">
                          <a:solidFill>
                            <a:schemeClr val="bg1"/>
                          </a:solidFill>
                          <a:latin typeface="Times New Roman"/>
                          <a:ea typeface="Times New Roman"/>
                          <a:cs typeface="Times New Roman"/>
                        </a:rPr>
                        <a:t>in_the_past_month</a:t>
                      </a:r>
                      <a:endParaRPr lang="en-US" sz="1800"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11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q3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IM</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lower_face</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12</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q3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IM</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time_of_q3_concretization</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13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q3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RP</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an_8_gcps_1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14</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q3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UP</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an_8_gcps_1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10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15</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q3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UA</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an_8_gcps_1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BLANK</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BLANK</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16</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q3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JA</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an_8_gcps_1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BLANK</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BLANK</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4" name="Rectangle 3"/>
          <p:cNvSpPr/>
          <p:nvPr/>
        </p:nvSpPr>
        <p:spPr bwMode="auto">
          <a:xfrm>
            <a:off x="1981200" y="1554018"/>
            <a:ext cx="533400" cy="5075382"/>
          </a:xfrm>
          <a:prstGeom prst="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 name="TextBox 1"/>
          <p:cNvSpPr txBox="1"/>
          <p:nvPr/>
        </p:nvSpPr>
        <p:spPr>
          <a:xfrm>
            <a:off x="2514600" y="1905000"/>
            <a:ext cx="5486400" cy="4770537"/>
          </a:xfrm>
          <a:prstGeom prst="rect">
            <a:avLst/>
          </a:prstGeom>
          <a:solidFill>
            <a:srgbClr val="FFFF00"/>
          </a:solidFill>
          <a:ln>
            <a:noFill/>
          </a:ln>
        </p:spPr>
        <p:txBody>
          <a:bodyPr wrap="square" rtlCol="0">
            <a:spAutoFit/>
          </a:bodyPr>
          <a:lstStyle/>
          <a:p>
            <a:r>
              <a:rPr lang="en-US" dirty="0" smtClean="0"/>
              <a:t>Indicator for the Information Type to which the ‘</a:t>
            </a:r>
            <a:r>
              <a:rPr lang="en-US" dirty="0" err="1" smtClean="0"/>
              <a:t>Var</a:t>
            </a:r>
            <a:r>
              <a:rPr lang="en-US" dirty="0" smtClean="0"/>
              <a:t>’ belongs as determined by the pattern instantiated through the contents of ‘REF’, ‘Min’, ‘Max’, and ‘Val’ on the same ‘L’(</a:t>
            </a:r>
            <a:r>
              <a:rPr lang="en-US" dirty="0" err="1" smtClean="0"/>
              <a:t>ine</a:t>
            </a:r>
            <a:r>
              <a:rPr lang="en-US" dirty="0" smtClean="0"/>
              <a:t>):</a:t>
            </a:r>
          </a:p>
          <a:p>
            <a:endParaRPr lang="en-US" dirty="0"/>
          </a:p>
          <a:p>
            <a:pPr lvl="3" eaLnBrk="1" hangingPunct="1"/>
            <a:r>
              <a:rPr lang="en-US" altLang="en-US" sz="2000" dirty="0">
                <a:solidFill>
                  <a:srgbClr val="002060"/>
                </a:solidFill>
              </a:rPr>
              <a:t>LV: Literal value</a:t>
            </a:r>
          </a:p>
          <a:p>
            <a:pPr lvl="3" eaLnBrk="1" hangingPunct="1"/>
            <a:r>
              <a:rPr lang="en-US" altLang="en-US" sz="2000" dirty="0">
                <a:solidFill>
                  <a:srgbClr val="002060"/>
                </a:solidFill>
              </a:rPr>
              <a:t>CV: Coded Value</a:t>
            </a:r>
          </a:p>
          <a:p>
            <a:pPr lvl="3" eaLnBrk="1" hangingPunct="1"/>
            <a:r>
              <a:rPr lang="en-US" altLang="en-US" sz="2000" dirty="0">
                <a:solidFill>
                  <a:srgbClr val="002060"/>
                </a:solidFill>
              </a:rPr>
              <a:t>IM: Implicit</a:t>
            </a:r>
          </a:p>
          <a:p>
            <a:pPr lvl="3" eaLnBrk="1" hangingPunct="1"/>
            <a:endParaRPr lang="en-US" altLang="en-US" sz="2000" dirty="0">
              <a:solidFill>
                <a:srgbClr val="002060"/>
              </a:solidFill>
            </a:endParaRPr>
          </a:p>
          <a:p>
            <a:pPr lvl="3" eaLnBrk="1" hangingPunct="1"/>
            <a:r>
              <a:rPr lang="en-US" altLang="en-US" sz="2000" dirty="0">
                <a:solidFill>
                  <a:srgbClr val="002060"/>
                </a:solidFill>
              </a:rPr>
              <a:t>JA: Justified Absence</a:t>
            </a:r>
          </a:p>
          <a:p>
            <a:pPr lvl="3" eaLnBrk="1" hangingPunct="1"/>
            <a:r>
              <a:rPr lang="en-US" altLang="en-US" sz="2000" dirty="0">
                <a:solidFill>
                  <a:srgbClr val="002060"/>
                </a:solidFill>
              </a:rPr>
              <a:t>UA: Unjustified Absence</a:t>
            </a:r>
          </a:p>
          <a:p>
            <a:pPr lvl="3" eaLnBrk="1" hangingPunct="1"/>
            <a:r>
              <a:rPr lang="en-US" altLang="en-US" sz="2000" dirty="0">
                <a:solidFill>
                  <a:srgbClr val="002060"/>
                </a:solidFill>
              </a:rPr>
              <a:t>UP: Unjustified Presence</a:t>
            </a:r>
          </a:p>
          <a:p>
            <a:pPr lvl="3" eaLnBrk="1" hangingPunct="1"/>
            <a:r>
              <a:rPr lang="en-US" altLang="en-US" sz="2000" dirty="0">
                <a:solidFill>
                  <a:srgbClr val="002060"/>
                </a:solidFill>
              </a:rPr>
              <a:t>RP: Redundant </a:t>
            </a:r>
            <a:r>
              <a:rPr lang="en-US" altLang="en-US" sz="2000" dirty="0" smtClean="0">
                <a:solidFill>
                  <a:srgbClr val="002060"/>
                </a:solidFill>
              </a:rPr>
              <a:t>Presence</a:t>
            </a:r>
            <a:endParaRPr lang="en-US" altLang="en-US" sz="2000" dirty="0">
              <a:solidFill>
                <a:srgbClr val="002060"/>
              </a:solidFill>
            </a:endParaRPr>
          </a:p>
        </p:txBody>
      </p:sp>
    </p:spTree>
    <p:extLst>
      <p:ext uri="{BB962C8B-B14F-4D97-AF65-F5344CB8AC3E}">
        <p14:creationId xmlns:p14="http://schemas.microsoft.com/office/powerpoint/2010/main" val="38061771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a:xfrm>
            <a:off x="0" y="762000"/>
            <a:ext cx="9144000" cy="762000"/>
          </a:xfrm>
        </p:spPr>
        <p:txBody>
          <a:bodyPr/>
          <a:lstStyle/>
          <a:p>
            <a:r>
              <a:rPr lang="en-US" altLang="en-US" dirty="0" smtClean="0"/>
              <a:t>Implicit information</a:t>
            </a:r>
            <a:endParaRPr lang="en-US" altLang="en-US" sz="1800" dirty="0" smtClean="0"/>
          </a:p>
        </p:txBody>
      </p:sp>
      <p:graphicFrame>
        <p:nvGraphicFramePr>
          <p:cNvPr id="5" name="Table 4"/>
          <p:cNvGraphicFramePr>
            <a:graphicFrameLocks noGrp="1"/>
          </p:cNvGraphicFramePr>
          <p:nvPr>
            <p:extLst>
              <p:ext uri="{D42A27DB-BD31-4B8C-83A1-F6EECF244321}">
                <p14:modId xmlns:p14="http://schemas.microsoft.com/office/powerpoint/2010/main" val="1667162810"/>
              </p:ext>
            </p:extLst>
          </p:nvPr>
        </p:nvGraphicFramePr>
        <p:xfrm>
          <a:off x="307975" y="1524000"/>
          <a:ext cx="8523288" cy="5129784"/>
        </p:xfrm>
        <a:graphic>
          <a:graphicData uri="http://schemas.openxmlformats.org/drawingml/2006/table">
            <a:tbl>
              <a:tblPr/>
              <a:tblGrid>
                <a:gridCol w="853492"/>
                <a:gridCol w="803050"/>
                <a:gridCol w="519852"/>
                <a:gridCol w="3251034"/>
                <a:gridCol w="1082384"/>
                <a:gridCol w="1334553"/>
                <a:gridCol w="678923"/>
              </a:tblGrid>
              <a:tr h="301752">
                <a:tc>
                  <a:txBody>
                    <a:bodyPr/>
                    <a:lstStyle/>
                    <a:p>
                      <a:pPr marL="0" marR="0" indent="0" algn="ctr">
                        <a:lnSpc>
                          <a:spcPct val="100000"/>
                        </a:lnSpc>
                        <a:spcBef>
                          <a:spcPts val="0"/>
                        </a:spcBef>
                        <a:spcAft>
                          <a:spcPts val="0"/>
                        </a:spcAft>
                      </a:pPr>
                      <a:r>
                        <a:rPr lang="en-US" sz="1800" b="1" dirty="0" smtClean="0">
                          <a:solidFill>
                            <a:schemeClr val="bg1"/>
                          </a:solidFill>
                          <a:latin typeface="Times New Roman"/>
                          <a:ea typeface="Times New Roman"/>
                          <a:cs typeface="Times New Roman"/>
                        </a:rPr>
                        <a:t>L</a:t>
                      </a:r>
                      <a:endParaRPr lang="en-US" sz="1800" b="1"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dirty="0" err="1">
                          <a:solidFill>
                            <a:schemeClr val="bg1"/>
                          </a:solidFill>
                          <a:latin typeface="Times New Roman"/>
                          <a:ea typeface="Times New Roman"/>
                          <a:cs typeface="Times New Roman"/>
                        </a:rPr>
                        <a:t>Var</a:t>
                      </a:r>
                      <a:endParaRPr lang="en-US" sz="1800" b="1"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dirty="0">
                          <a:solidFill>
                            <a:schemeClr val="bg1"/>
                          </a:solidFill>
                          <a:latin typeface="Times New Roman"/>
                          <a:ea typeface="Times New Roman"/>
                          <a:cs typeface="Times New Roman"/>
                        </a:rPr>
                        <a:t>I</a:t>
                      </a:r>
                      <a:r>
                        <a:rPr lang="en-US" sz="1800" b="1" dirty="0" smtClean="0">
                          <a:solidFill>
                            <a:schemeClr val="bg1"/>
                          </a:solidFill>
                          <a:latin typeface="Times New Roman"/>
                          <a:ea typeface="Times New Roman"/>
                          <a:cs typeface="Times New Roman"/>
                        </a:rPr>
                        <a:t>T</a:t>
                      </a:r>
                      <a:endParaRPr lang="en-US" sz="1800" b="1"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dirty="0">
                          <a:solidFill>
                            <a:schemeClr val="bg1"/>
                          </a:solidFill>
                          <a:latin typeface="Times New Roman"/>
                          <a:ea typeface="Times New Roman"/>
                          <a:cs typeface="Times New Roman"/>
                        </a:rPr>
                        <a:t>REF</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dirty="0">
                          <a:solidFill>
                            <a:schemeClr val="bg1"/>
                          </a:solidFill>
                          <a:latin typeface="Times New Roman"/>
                          <a:ea typeface="Times New Roman"/>
                          <a:cs typeface="Times New Roman"/>
                        </a:rPr>
                        <a:t>Min</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a:solidFill>
                            <a:schemeClr val="bg1"/>
                          </a:solidFill>
                          <a:latin typeface="Times New Roman"/>
                          <a:ea typeface="Times New Roman"/>
                          <a:cs typeface="Times New Roman"/>
                        </a:rPr>
                        <a:t>Max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dirty="0">
                          <a:solidFill>
                            <a:schemeClr val="bg1"/>
                          </a:solidFill>
                          <a:latin typeface="Times New Roman"/>
                          <a:ea typeface="Times New Roman"/>
                          <a:cs typeface="Times New Roman"/>
                        </a:rPr>
                        <a:t>Val</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IM</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patient_study_record</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2</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id</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LV</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err="1">
                          <a:solidFill>
                            <a:schemeClr val="bg1"/>
                          </a:solidFill>
                          <a:latin typeface="Times New Roman"/>
                          <a:ea typeface="Times New Roman"/>
                          <a:cs typeface="Times New Roman"/>
                        </a:rPr>
                        <a:t>patient_identifier</a:t>
                      </a:r>
                      <a:endParaRPr lang="en-US" sz="1800"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id</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IM</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patient</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4</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sex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CV</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gender</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5</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sex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CV</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male</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6</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sex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CV</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female</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7</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sex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UA</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sex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BLANK</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BLANK</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8</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q3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CV</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err="1">
                          <a:solidFill>
                            <a:schemeClr val="bg1"/>
                          </a:solidFill>
                          <a:latin typeface="Times New Roman"/>
                          <a:ea typeface="Times New Roman"/>
                          <a:cs typeface="Times New Roman"/>
                        </a:rPr>
                        <a:t>no_pain_in</a:t>
                      </a:r>
                      <a:r>
                        <a:rPr lang="en-US" sz="1800" dirty="0">
                          <a:solidFill>
                            <a:schemeClr val="bg1"/>
                          </a:solidFill>
                          <a:latin typeface="Times New Roman"/>
                          <a:ea typeface="Times New Roman"/>
                          <a:cs typeface="Times New Roman"/>
                        </a:rPr>
                        <a:t>_ </a:t>
                      </a:r>
                      <a:r>
                        <a:rPr lang="en-US" sz="1800" dirty="0" err="1">
                          <a:solidFill>
                            <a:schemeClr val="bg1"/>
                          </a:solidFill>
                          <a:latin typeface="Times New Roman"/>
                          <a:ea typeface="Times New Roman"/>
                          <a:cs typeface="Times New Roman"/>
                        </a:rPr>
                        <a:t>lower_face</a:t>
                      </a:r>
                      <a:endParaRPr lang="en-US" sz="1800"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9</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q3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CV</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err="1">
                          <a:solidFill>
                            <a:schemeClr val="bg1"/>
                          </a:solidFill>
                          <a:latin typeface="Times New Roman"/>
                          <a:ea typeface="Times New Roman"/>
                          <a:cs typeface="Times New Roman"/>
                        </a:rPr>
                        <a:t>pain_in</a:t>
                      </a:r>
                      <a:r>
                        <a:rPr lang="en-US" sz="1800" dirty="0">
                          <a:solidFill>
                            <a:schemeClr val="bg1"/>
                          </a:solidFill>
                          <a:latin typeface="Times New Roman"/>
                          <a:ea typeface="Times New Roman"/>
                          <a:cs typeface="Times New Roman"/>
                        </a:rPr>
                        <a:t>_ </a:t>
                      </a:r>
                      <a:r>
                        <a:rPr lang="en-US" sz="1800" dirty="0" err="1">
                          <a:solidFill>
                            <a:schemeClr val="bg1"/>
                          </a:solidFill>
                          <a:latin typeface="Times New Roman"/>
                          <a:ea typeface="Times New Roman"/>
                          <a:cs typeface="Times New Roman"/>
                        </a:rPr>
                        <a:t>lower_face</a:t>
                      </a:r>
                      <a:endParaRPr lang="en-US" sz="1800"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10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q3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IM</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indent="0" algn="l">
                        <a:lnSpc>
                          <a:spcPct val="100000"/>
                        </a:lnSpc>
                        <a:spcBef>
                          <a:spcPts val="0"/>
                        </a:spcBef>
                        <a:spcAft>
                          <a:spcPts val="0"/>
                        </a:spcAft>
                      </a:pPr>
                      <a:r>
                        <a:rPr lang="en-US" sz="1800" dirty="0" err="1">
                          <a:solidFill>
                            <a:schemeClr val="bg1"/>
                          </a:solidFill>
                          <a:latin typeface="Times New Roman"/>
                          <a:ea typeface="Times New Roman"/>
                          <a:cs typeface="Times New Roman"/>
                        </a:rPr>
                        <a:t>in_the_past_month</a:t>
                      </a:r>
                      <a:endParaRPr lang="en-US" sz="1800"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11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q3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IM</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lower_face</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12</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q3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IM</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time_of_q3_concretization</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13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q3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RP</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an_8_gcps_1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14</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q3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UP</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an_8_gcps_1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10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15</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q3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UA</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an_8_gcps_1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BLANK</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BLANK</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16</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q3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JA</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an_8_gcps_1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BLANK</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BLANK</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4" name="Rectangle 3"/>
          <p:cNvSpPr/>
          <p:nvPr/>
        </p:nvSpPr>
        <p:spPr bwMode="auto">
          <a:xfrm>
            <a:off x="1981200" y="1828800"/>
            <a:ext cx="3733800" cy="304800"/>
          </a:xfrm>
          <a:prstGeom prst="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Rectangle 5"/>
          <p:cNvSpPr/>
          <p:nvPr/>
        </p:nvSpPr>
        <p:spPr bwMode="auto">
          <a:xfrm>
            <a:off x="1143000" y="2438400"/>
            <a:ext cx="4572000" cy="304800"/>
          </a:xfrm>
          <a:prstGeom prst="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Rectangle 6"/>
          <p:cNvSpPr/>
          <p:nvPr/>
        </p:nvSpPr>
        <p:spPr bwMode="auto">
          <a:xfrm>
            <a:off x="1143000" y="4572000"/>
            <a:ext cx="4572000" cy="838200"/>
          </a:xfrm>
          <a:prstGeom prst="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160856956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p:txBody>
          <a:bodyPr/>
          <a:lstStyle/>
          <a:p>
            <a:r>
              <a:rPr lang="en-US" altLang="en-US" dirty="0" smtClean="0"/>
              <a:t>Condition-based IT determination (1)</a:t>
            </a:r>
          </a:p>
        </p:txBody>
      </p:sp>
      <p:sp>
        <p:nvSpPr>
          <p:cNvPr id="90159" name="TextBox 5"/>
          <p:cNvSpPr txBox="1">
            <a:spLocks noChangeArrowheads="1"/>
          </p:cNvSpPr>
          <p:nvPr/>
        </p:nvSpPr>
        <p:spPr bwMode="auto">
          <a:xfrm>
            <a:off x="392113" y="2971800"/>
            <a:ext cx="821690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US" altLang="en-US" sz="2200" b="0" dirty="0" smtClean="0">
                <a:solidFill>
                  <a:schemeClr val="bg1"/>
                </a:solidFill>
              </a:rPr>
              <a:t>In case ‘REF’ does </a:t>
            </a:r>
            <a:r>
              <a:rPr lang="en-US" altLang="en-US" sz="2200" i="1" dirty="0" smtClean="0">
                <a:solidFill>
                  <a:schemeClr val="bg1"/>
                </a:solidFill>
              </a:rPr>
              <a:t>not</a:t>
            </a:r>
            <a:r>
              <a:rPr lang="en-US" altLang="en-US" sz="2200" b="0" dirty="0" smtClean="0">
                <a:solidFill>
                  <a:schemeClr val="bg1"/>
                </a:solidFill>
              </a:rPr>
              <a:t> contain a variable name from somewhere under ‘</a:t>
            </a:r>
            <a:r>
              <a:rPr lang="en-US" altLang="en-US" sz="2200" b="0" dirty="0" err="1" smtClean="0">
                <a:solidFill>
                  <a:schemeClr val="bg1"/>
                </a:solidFill>
              </a:rPr>
              <a:t>Var</a:t>
            </a:r>
            <a:r>
              <a:rPr lang="en-US" altLang="en-US" sz="2200" b="0" dirty="0" smtClean="0">
                <a:solidFill>
                  <a:schemeClr val="bg1"/>
                </a:solidFill>
              </a:rPr>
              <a:t>’:</a:t>
            </a:r>
          </a:p>
          <a:p>
            <a:pPr algn="l" eaLnBrk="1" hangingPunct="1"/>
            <a:endParaRPr lang="en-US" altLang="en-US" sz="2200" b="0" dirty="0" smtClean="0">
              <a:solidFill>
                <a:schemeClr val="bg1"/>
              </a:solidFill>
            </a:endParaRPr>
          </a:p>
          <a:p>
            <a:pPr algn="l" eaLnBrk="1" hangingPunct="1"/>
            <a:r>
              <a:rPr lang="en-US" altLang="en-US" sz="2200" b="0" dirty="0" smtClean="0">
                <a:solidFill>
                  <a:schemeClr val="bg1"/>
                </a:solidFill>
              </a:rPr>
              <a:t>If</a:t>
            </a:r>
            <a:endParaRPr lang="en-US" altLang="en-US" sz="2200" b="0" dirty="0">
              <a:solidFill>
                <a:schemeClr val="bg1"/>
              </a:solidFill>
            </a:endParaRPr>
          </a:p>
          <a:p>
            <a:pPr algn="l" eaLnBrk="1" hangingPunct="1"/>
            <a:r>
              <a:rPr lang="en-US" altLang="en-US" sz="2200" b="0" dirty="0">
                <a:solidFill>
                  <a:schemeClr val="bg1"/>
                </a:solidFill>
              </a:rPr>
              <a:t>	the value for </a:t>
            </a:r>
            <a:r>
              <a:rPr lang="en-US" altLang="en-US" sz="2200" i="1" dirty="0" err="1">
                <a:solidFill>
                  <a:schemeClr val="bg1"/>
                </a:solidFill>
              </a:rPr>
              <a:t>Var</a:t>
            </a:r>
            <a:r>
              <a:rPr lang="en-US" altLang="en-US" sz="2200" b="0" dirty="0">
                <a:solidFill>
                  <a:schemeClr val="bg1"/>
                </a:solidFill>
              </a:rPr>
              <a:t> is as indicated by </a:t>
            </a:r>
            <a:r>
              <a:rPr lang="en-US" altLang="en-US" sz="2200" i="1" dirty="0">
                <a:solidFill>
                  <a:schemeClr val="bg1"/>
                </a:solidFill>
              </a:rPr>
              <a:t>Val</a:t>
            </a:r>
            <a:r>
              <a:rPr lang="en-US" altLang="en-US" sz="2200" b="0" dirty="0">
                <a:solidFill>
                  <a:schemeClr val="bg1"/>
                </a:solidFill>
              </a:rPr>
              <a:t>, </a:t>
            </a:r>
            <a:endParaRPr lang="en-US" altLang="en-US" sz="2200" b="0" dirty="0" smtClean="0">
              <a:solidFill>
                <a:schemeClr val="bg1"/>
              </a:solidFill>
            </a:endParaRPr>
          </a:p>
          <a:p>
            <a:pPr algn="l" eaLnBrk="1" hangingPunct="1"/>
            <a:r>
              <a:rPr lang="en-US" altLang="en-US" sz="2200" b="0" dirty="0">
                <a:solidFill>
                  <a:schemeClr val="bg1"/>
                </a:solidFill>
              </a:rPr>
              <a:t>	</a:t>
            </a:r>
            <a:r>
              <a:rPr lang="en-US" altLang="en-US" sz="2200" b="0" dirty="0" smtClean="0">
                <a:solidFill>
                  <a:schemeClr val="bg1"/>
                </a:solidFill>
              </a:rPr>
              <a:t>	OR</a:t>
            </a:r>
          </a:p>
          <a:p>
            <a:pPr eaLnBrk="1" hangingPunct="1"/>
            <a:r>
              <a:rPr lang="en-US" altLang="en-US" sz="2200" b="0" dirty="0">
                <a:solidFill>
                  <a:schemeClr val="bg1"/>
                </a:solidFill>
              </a:rPr>
              <a:t>	</a:t>
            </a:r>
            <a:r>
              <a:rPr lang="en-US" altLang="en-US" sz="2200" b="0" dirty="0" smtClean="0">
                <a:solidFill>
                  <a:schemeClr val="bg1"/>
                </a:solidFill>
              </a:rPr>
              <a:t>there is </a:t>
            </a:r>
            <a:r>
              <a:rPr lang="en-US" altLang="en-US" sz="2200" b="0" dirty="0">
                <a:solidFill>
                  <a:schemeClr val="bg1"/>
                </a:solidFill>
              </a:rPr>
              <a:t>no </a:t>
            </a:r>
            <a:r>
              <a:rPr lang="en-US" altLang="en-US" sz="2200" b="0" dirty="0" smtClean="0">
                <a:solidFill>
                  <a:schemeClr val="bg1"/>
                </a:solidFill>
              </a:rPr>
              <a:t>value for </a:t>
            </a:r>
            <a:r>
              <a:rPr lang="en-US" altLang="en-US" sz="2200" i="1" dirty="0" err="1" smtClean="0">
                <a:solidFill>
                  <a:schemeClr val="bg1"/>
                </a:solidFill>
              </a:rPr>
              <a:t>Var</a:t>
            </a:r>
            <a:r>
              <a:rPr lang="en-US" altLang="en-US" sz="2200" b="0" dirty="0">
                <a:solidFill>
                  <a:schemeClr val="bg1"/>
                </a:solidFill>
              </a:rPr>
              <a:t>	at all, </a:t>
            </a:r>
          </a:p>
          <a:p>
            <a:pPr algn="l" eaLnBrk="1" hangingPunct="1"/>
            <a:r>
              <a:rPr lang="en-US" altLang="en-US" sz="2200" b="0" dirty="0">
                <a:solidFill>
                  <a:schemeClr val="bg1"/>
                </a:solidFill>
              </a:rPr>
              <a:t>then </a:t>
            </a:r>
          </a:p>
          <a:p>
            <a:pPr algn="l" eaLnBrk="1" hangingPunct="1"/>
            <a:r>
              <a:rPr lang="en-US" altLang="en-US" sz="2200" b="0" dirty="0">
                <a:solidFill>
                  <a:schemeClr val="bg1"/>
                </a:solidFill>
              </a:rPr>
              <a:t>	the presence or absence of the corresponding data item  is of a 	sort indicated by </a:t>
            </a:r>
            <a:r>
              <a:rPr lang="en-US" altLang="en-US" sz="2200" i="1" dirty="0" smtClean="0">
                <a:solidFill>
                  <a:schemeClr val="bg1"/>
                </a:solidFill>
              </a:rPr>
              <a:t>IT</a:t>
            </a:r>
            <a:r>
              <a:rPr lang="en-US" altLang="en-US" sz="2200" b="0" dirty="0">
                <a:solidFill>
                  <a:schemeClr val="bg1"/>
                </a:solidFill>
              </a:rPr>
              <a:t>.</a:t>
            </a:r>
          </a:p>
        </p:txBody>
      </p:sp>
      <p:graphicFrame>
        <p:nvGraphicFramePr>
          <p:cNvPr id="6" name="Table 5"/>
          <p:cNvGraphicFramePr>
            <a:graphicFrameLocks noGrp="1"/>
          </p:cNvGraphicFramePr>
          <p:nvPr>
            <p:extLst>
              <p:ext uri="{D42A27DB-BD31-4B8C-83A1-F6EECF244321}">
                <p14:modId xmlns:p14="http://schemas.microsoft.com/office/powerpoint/2010/main" val="293892854"/>
              </p:ext>
            </p:extLst>
          </p:nvPr>
        </p:nvGraphicFramePr>
        <p:xfrm>
          <a:off x="307975" y="1524000"/>
          <a:ext cx="8523288" cy="1207008"/>
        </p:xfrm>
        <a:graphic>
          <a:graphicData uri="http://schemas.openxmlformats.org/drawingml/2006/table">
            <a:tbl>
              <a:tblPr/>
              <a:tblGrid>
                <a:gridCol w="853492"/>
                <a:gridCol w="803050"/>
                <a:gridCol w="519852"/>
                <a:gridCol w="3251034"/>
                <a:gridCol w="1082384"/>
                <a:gridCol w="1334553"/>
                <a:gridCol w="678923"/>
              </a:tblGrid>
              <a:tr h="301752">
                <a:tc>
                  <a:txBody>
                    <a:bodyPr/>
                    <a:lstStyle/>
                    <a:p>
                      <a:pPr marL="0" marR="0" indent="0" algn="ctr">
                        <a:lnSpc>
                          <a:spcPct val="100000"/>
                        </a:lnSpc>
                        <a:spcBef>
                          <a:spcPts val="0"/>
                        </a:spcBef>
                        <a:spcAft>
                          <a:spcPts val="0"/>
                        </a:spcAft>
                      </a:pPr>
                      <a:r>
                        <a:rPr lang="en-US" sz="1800" b="1" dirty="0" smtClean="0">
                          <a:solidFill>
                            <a:schemeClr val="bg1"/>
                          </a:solidFill>
                          <a:latin typeface="Times New Roman"/>
                          <a:ea typeface="Times New Roman"/>
                          <a:cs typeface="Times New Roman"/>
                        </a:rPr>
                        <a:t>L</a:t>
                      </a:r>
                      <a:endParaRPr lang="en-US" sz="1800" b="1"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dirty="0" err="1">
                          <a:solidFill>
                            <a:schemeClr val="bg1"/>
                          </a:solidFill>
                          <a:latin typeface="Times New Roman"/>
                          <a:ea typeface="Times New Roman"/>
                          <a:cs typeface="Times New Roman"/>
                        </a:rPr>
                        <a:t>Var</a:t>
                      </a:r>
                      <a:endParaRPr lang="en-US" sz="1800" b="1"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dirty="0" smtClean="0">
                          <a:solidFill>
                            <a:schemeClr val="bg1"/>
                          </a:solidFill>
                          <a:latin typeface="Times New Roman"/>
                          <a:ea typeface="Times New Roman"/>
                          <a:cs typeface="Times New Roman"/>
                        </a:rPr>
                        <a:t>IT</a:t>
                      </a:r>
                      <a:endParaRPr lang="en-US" sz="1800" b="1"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dirty="0">
                          <a:solidFill>
                            <a:schemeClr val="bg1"/>
                          </a:solidFill>
                          <a:latin typeface="Times New Roman"/>
                          <a:ea typeface="Times New Roman"/>
                          <a:cs typeface="Times New Roman"/>
                        </a:rPr>
                        <a:t>REF</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a:solidFill>
                            <a:schemeClr val="bg1"/>
                          </a:solidFill>
                          <a:latin typeface="Times New Roman"/>
                          <a:ea typeface="Times New Roman"/>
                          <a:cs typeface="Times New Roman"/>
                        </a:rPr>
                        <a:t>Min</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a:solidFill>
                            <a:schemeClr val="bg1"/>
                          </a:solidFill>
                          <a:latin typeface="Times New Roman"/>
                          <a:ea typeface="Times New Roman"/>
                          <a:cs typeface="Times New Roman"/>
                        </a:rPr>
                        <a:t>Max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dirty="0">
                          <a:solidFill>
                            <a:schemeClr val="bg1"/>
                          </a:solidFill>
                          <a:latin typeface="Times New Roman"/>
                          <a:ea typeface="Times New Roman"/>
                          <a:cs typeface="Times New Roman"/>
                        </a:rPr>
                        <a:t>Val</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8</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q3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CV</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err="1">
                          <a:solidFill>
                            <a:schemeClr val="bg1"/>
                          </a:solidFill>
                          <a:latin typeface="Times New Roman"/>
                          <a:ea typeface="Times New Roman"/>
                          <a:cs typeface="Times New Roman"/>
                        </a:rPr>
                        <a:t>no_pain_in</a:t>
                      </a:r>
                      <a:r>
                        <a:rPr lang="en-US" sz="1800" dirty="0">
                          <a:solidFill>
                            <a:schemeClr val="bg1"/>
                          </a:solidFill>
                          <a:latin typeface="Times New Roman"/>
                          <a:ea typeface="Times New Roman"/>
                          <a:cs typeface="Times New Roman"/>
                        </a:rPr>
                        <a:t>_ </a:t>
                      </a:r>
                      <a:r>
                        <a:rPr lang="en-US" sz="1800" dirty="0" err="1">
                          <a:solidFill>
                            <a:schemeClr val="bg1"/>
                          </a:solidFill>
                          <a:latin typeface="Times New Roman"/>
                          <a:ea typeface="Times New Roman"/>
                          <a:cs typeface="Times New Roman"/>
                        </a:rPr>
                        <a:t>lower_face</a:t>
                      </a:r>
                      <a:endParaRPr lang="en-US" sz="1800"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9</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q3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CV</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err="1">
                          <a:solidFill>
                            <a:schemeClr val="bg1"/>
                          </a:solidFill>
                          <a:latin typeface="Times New Roman"/>
                          <a:ea typeface="Times New Roman"/>
                          <a:cs typeface="Times New Roman"/>
                        </a:rPr>
                        <a:t>pain_in</a:t>
                      </a:r>
                      <a:r>
                        <a:rPr lang="en-US" sz="1800" dirty="0">
                          <a:solidFill>
                            <a:schemeClr val="bg1"/>
                          </a:solidFill>
                          <a:latin typeface="Times New Roman"/>
                          <a:ea typeface="Times New Roman"/>
                          <a:cs typeface="Times New Roman"/>
                        </a:rPr>
                        <a:t>_ </a:t>
                      </a:r>
                      <a:r>
                        <a:rPr lang="en-US" sz="1800" dirty="0" err="1">
                          <a:solidFill>
                            <a:schemeClr val="bg1"/>
                          </a:solidFill>
                          <a:latin typeface="Times New Roman"/>
                          <a:ea typeface="Times New Roman"/>
                          <a:cs typeface="Times New Roman"/>
                        </a:rPr>
                        <a:t>lower_face</a:t>
                      </a:r>
                      <a:endParaRPr lang="en-US" sz="1800"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11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q3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IM</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lower_face</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7985180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p:txBody>
          <a:bodyPr/>
          <a:lstStyle/>
          <a:p>
            <a:r>
              <a:rPr lang="en-US" altLang="en-US" dirty="0" smtClean="0"/>
              <a:t>Condition-based IT determination (2)</a:t>
            </a:r>
          </a:p>
        </p:txBody>
      </p:sp>
      <p:sp>
        <p:nvSpPr>
          <p:cNvPr id="90159" name="TextBox 5"/>
          <p:cNvSpPr txBox="1">
            <a:spLocks noChangeArrowheads="1"/>
          </p:cNvSpPr>
          <p:nvPr/>
        </p:nvSpPr>
        <p:spPr bwMode="auto">
          <a:xfrm>
            <a:off x="228600" y="3505200"/>
            <a:ext cx="8686800"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2200" b="0" dirty="0">
                <a:solidFill>
                  <a:schemeClr val="bg1"/>
                </a:solidFill>
              </a:rPr>
              <a:t>In case ‘REF’ </a:t>
            </a:r>
            <a:r>
              <a:rPr lang="en-US" altLang="en-US" sz="2200" i="1" dirty="0">
                <a:solidFill>
                  <a:schemeClr val="bg1"/>
                </a:solidFill>
              </a:rPr>
              <a:t>does</a:t>
            </a:r>
            <a:r>
              <a:rPr lang="en-US" altLang="en-US" sz="2200" b="0" dirty="0">
                <a:solidFill>
                  <a:schemeClr val="bg1"/>
                </a:solidFill>
              </a:rPr>
              <a:t> </a:t>
            </a:r>
            <a:r>
              <a:rPr lang="en-US" altLang="en-US" sz="2200" b="0" dirty="0" smtClean="0">
                <a:solidFill>
                  <a:schemeClr val="bg1"/>
                </a:solidFill>
              </a:rPr>
              <a:t>contain </a:t>
            </a:r>
            <a:r>
              <a:rPr lang="en-US" altLang="en-US" sz="2200" b="0" dirty="0">
                <a:solidFill>
                  <a:schemeClr val="bg1"/>
                </a:solidFill>
              </a:rPr>
              <a:t>a variable name from somewhere under ‘</a:t>
            </a:r>
            <a:r>
              <a:rPr lang="en-US" altLang="en-US" sz="2200" b="0" dirty="0" err="1">
                <a:solidFill>
                  <a:schemeClr val="bg1"/>
                </a:solidFill>
              </a:rPr>
              <a:t>Var</a:t>
            </a:r>
            <a:r>
              <a:rPr lang="en-US" altLang="en-US" sz="2200" b="0" dirty="0">
                <a:solidFill>
                  <a:schemeClr val="bg1"/>
                </a:solidFill>
              </a:rPr>
              <a:t>’:</a:t>
            </a:r>
          </a:p>
          <a:p>
            <a:pPr algn="l" eaLnBrk="1" hangingPunct="1"/>
            <a:endParaRPr lang="en-US" altLang="en-US" sz="2200" b="0" dirty="0" smtClean="0">
              <a:solidFill>
                <a:schemeClr val="bg1"/>
              </a:solidFill>
            </a:endParaRPr>
          </a:p>
          <a:p>
            <a:pPr algn="l" eaLnBrk="1" hangingPunct="1"/>
            <a:r>
              <a:rPr lang="en-US" altLang="en-US" sz="2200" b="0" dirty="0" smtClean="0">
                <a:solidFill>
                  <a:schemeClr val="bg1"/>
                </a:solidFill>
              </a:rPr>
              <a:t>If    the </a:t>
            </a:r>
            <a:r>
              <a:rPr lang="en-US" altLang="en-US" sz="2200" b="0" dirty="0">
                <a:solidFill>
                  <a:schemeClr val="bg1"/>
                </a:solidFill>
              </a:rPr>
              <a:t>value of </a:t>
            </a:r>
            <a:r>
              <a:rPr lang="en-US" altLang="en-US" sz="2200" i="1" dirty="0">
                <a:solidFill>
                  <a:schemeClr val="bg1"/>
                </a:solidFill>
              </a:rPr>
              <a:t>REF</a:t>
            </a:r>
            <a:r>
              <a:rPr lang="en-US" altLang="en-US" sz="2200" b="0" dirty="0">
                <a:solidFill>
                  <a:schemeClr val="bg1"/>
                </a:solidFill>
              </a:rPr>
              <a:t> is either outside the range of </a:t>
            </a:r>
            <a:r>
              <a:rPr lang="en-US" altLang="en-US" sz="2200" i="1" dirty="0">
                <a:solidFill>
                  <a:schemeClr val="bg1"/>
                </a:solidFill>
              </a:rPr>
              <a:t>Min/Max</a:t>
            </a:r>
            <a:r>
              <a:rPr lang="en-US" altLang="en-US" sz="2200" b="0" dirty="0">
                <a:solidFill>
                  <a:schemeClr val="bg1"/>
                </a:solidFill>
              </a:rPr>
              <a:t> </a:t>
            </a:r>
            <a:r>
              <a:rPr lang="en-US" altLang="en-US" sz="2200" b="0" dirty="0" smtClean="0">
                <a:solidFill>
                  <a:schemeClr val="bg1"/>
                </a:solidFill>
              </a:rPr>
              <a:t> or  </a:t>
            </a:r>
            <a:r>
              <a:rPr lang="en-US" altLang="en-US" sz="2200" b="0" dirty="0">
                <a:solidFill>
                  <a:schemeClr val="bg1"/>
                </a:solidFill>
              </a:rPr>
              <a:t>‘BLANK’ </a:t>
            </a:r>
          </a:p>
          <a:p>
            <a:pPr algn="l" eaLnBrk="1" hangingPunct="1"/>
            <a:r>
              <a:rPr lang="en-US" altLang="en-US" sz="2200" b="0" dirty="0">
                <a:solidFill>
                  <a:schemeClr val="bg1"/>
                </a:solidFill>
              </a:rPr>
              <a:t> </a:t>
            </a:r>
            <a:r>
              <a:rPr lang="en-US" altLang="en-US" sz="2200" b="0" dirty="0" smtClean="0">
                <a:solidFill>
                  <a:schemeClr val="bg1"/>
                </a:solidFill>
              </a:rPr>
              <a:t>  and </a:t>
            </a:r>
            <a:endParaRPr lang="en-US" altLang="en-US" sz="2200" b="0" dirty="0">
              <a:solidFill>
                <a:schemeClr val="bg1"/>
              </a:solidFill>
            </a:endParaRPr>
          </a:p>
          <a:p>
            <a:pPr algn="l" eaLnBrk="1" hangingPunct="1"/>
            <a:r>
              <a:rPr lang="en-US" altLang="en-US" sz="2200" b="0" dirty="0" smtClean="0">
                <a:solidFill>
                  <a:schemeClr val="bg1"/>
                </a:solidFill>
              </a:rPr>
              <a:t>       the </a:t>
            </a:r>
            <a:r>
              <a:rPr lang="en-US" altLang="en-US" sz="2200" b="0" dirty="0">
                <a:solidFill>
                  <a:schemeClr val="bg1"/>
                </a:solidFill>
              </a:rPr>
              <a:t>value for </a:t>
            </a:r>
            <a:r>
              <a:rPr lang="en-US" altLang="en-US" sz="2200" i="1" dirty="0" err="1">
                <a:solidFill>
                  <a:schemeClr val="bg1"/>
                </a:solidFill>
              </a:rPr>
              <a:t>Var</a:t>
            </a:r>
            <a:r>
              <a:rPr lang="en-US" altLang="en-US" sz="2200" b="0" dirty="0">
                <a:solidFill>
                  <a:schemeClr val="bg1"/>
                </a:solidFill>
              </a:rPr>
              <a:t> is as indicated by </a:t>
            </a:r>
            <a:r>
              <a:rPr lang="en-US" altLang="en-US" sz="2200" i="1" dirty="0">
                <a:solidFill>
                  <a:schemeClr val="bg1"/>
                </a:solidFill>
              </a:rPr>
              <a:t>Val</a:t>
            </a:r>
            <a:r>
              <a:rPr lang="en-US" altLang="en-US" sz="2200" b="0" dirty="0">
                <a:solidFill>
                  <a:schemeClr val="bg1"/>
                </a:solidFill>
              </a:rPr>
              <a:t>, including no value </a:t>
            </a:r>
            <a:r>
              <a:rPr lang="en-US" altLang="en-US" sz="2200" b="0" dirty="0" smtClean="0">
                <a:solidFill>
                  <a:schemeClr val="bg1"/>
                </a:solidFill>
              </a:rPr>
              <a:t>at </a:t>
            </a:r>
            <a:r>
              <a:rPr lang="en-US" altLang="en-US" sz="2200" b="0" dirty="0">
                <a:solidFill>
                  <a:schemeClr val="bg1"/>
                </a:solidFill>
              </a:rPr>
              <a:t>all, </a:t>
            </a:r>
          </a:p>
          <a:p>
            <a:pPr algn="l" eaLnBrk="1" hangingPunct="1"/>
            <a:r>
              <a:rPr lang="en-US" altLang="en-US" sz="2200" b="0" dirty="0">
                <a:solidFill>
                  <a:schemeClr val="bg1"/>
                </a:solidFill>
              </a:rPr>
              <a:t>then </a:t>
            </a:r>
          </a:p>
          <a:p>
            <a:pPr marL="461963" indent="-461963" algn="l" eaLnBrk="1" hangingPunct="1"/>
            <a:r>
              <a:rPr lang="en-US" altLang="en-US" sz="2200" b="0" dirty="0">
                <a:solidFill>
                  <a:schemeClr val="bg1"/>
                </a:solidFill>
              </a:rPr>
              <a:t> </a:t>
            </a:r>
            <a:r>
              <a:rPr lang="en-US" altLang="en-US" sz="2200" b="0" dirty="0" smtClean="0">
                <a:solidFill>
                  <a:schemeClr val="bg1"/>
                </a:solidFill>
              </a:rPr>
              <a:t>      the </a:t>
            </a:r>
            <a:r>
              <a:rPr lang="en-US" altLang="en-US" sz="2200" b="0" dirty="0">
                <a:solidFill>
                  <a:schemeClr val="bg1"/>
                </a:solidFill>
              </a:rPr>
              <a:t>presence or absence of the corresponding data item  is of a </a:t>
            </a:r>
            <a:r>
              <a:rPr lang="en-US" altLang="en-US" sz="2200" b="0" dirty="0" smtClean="0">
                <a:solidFill>
                  <a:schemeClr val="bg1"/>
                </a:solidFill>
              </a:rPr>
              <a:t>sort </a:t>
            </a:r>
            <a:r>
              <a:rPr lang="en-US" altLang="en-US" sz="2200" b="0" dirty="0">
                <a:solidFill>
                  <a:schemeClr val="bg1"/>
                </a:solidFill>
              </a:rPr>
              <a:t>indicated by </a:t>
            </a:r>
            <a:r>
              <a:rPr lang="en-US" altLang="en-US" sz="2200" i="1" dirty="0">
                <a:solidFill>
                  <a:schemeClr val="bg1"/>
                </a:solidFill>
              </a:rPr>
              <a:t>RT</a:t>
            </a:r>
            <a:r>
              <a:rPr lang="en-US" altLang="en-US" sz="2200" b="0" dirty="0">
                <a:solidFill>
                  <a:schemeClr val="bg1"/>
                </a:solidFill>
              </a:rPr>
              <a:t>.</a:t>
            </a:r>
          </a:p>
        </p:txBody>
      </p:sp>
      <p:graphicFrame>
        <p:nvGraphicFramePr>
          <p:cNvPr id="5" name="Table 4"/>
          <p:cNvGraphicFramePr>
            <a:graphicFrameLocks noGrp="1"/>
          </p:cNvGraphicFramePr>
          <p:nvPr>
            <p:extLst>
              <p:ext uri="{D42A27DB-BD31-4B8C-83A1-F6EECF244321}">
                <p14:modId xmlns:p14="http://schemas.microsoft.com/office/powerpoint/2010/main" val="78065462"/>
              </p:ext>
            </p:extLst>
          </p:nvPr>
        </p:nvGraphicFramePr>
        <p:xfrm>
          <a:off x="307975" y="1524000"/>
          <a:ext cx="8523288" cy="1810512"/>
        </p:xfrm>
        <a:graphic>
          <a:graphicData uri="http://schemas.openxmlformats.org/drawingml/2006/table">
            <a:tbl>
              <a:tblPr/>
              <a:tblGrid>
                <a:gridCol w="853492"/>
                <a:gridCol w="803050"/>
                <a:gridCol w="519852"/>
                <a:gridCol w="3251034"/>
                <a:gridCol w="1082384"/>
                <a:gridCol w="1334553"/>
                <a:gridCol w="678923"/>
              </a:tblGrid>
              <a:tr h="301752">
                <a:tc>
                  <a:txBody>
                    <a:bodyPr/>
                    <a:lstStyle/>
                    <a:p>
                      <a:pPr marL="0" marR="0" indent="0" algn="ctr">
                        <a:lnSpc>
                          <a:spcPct val="100000"/>
                        </a:lnSpc>
                        <a:spcBef>
                          <a:spcPts val="0"/>
                        </a:spcBef>
                        <a:spcAft>
                          <a:spcPts val="0"/>
                        </a:spcAft>
                      </a:pPr>
                      <a:r>
                        <a:rPr lang="en-US" sz="1800" b="1" dirty="0" smtClean="0">
                          <a:solidFill>
                            <a:schemeClr val="bg1"/>
                          </a:solidFill>
                          <a:latin typeface="Times New Roman"/>
                          <a:ea typeface="Times New Roman"/>
                          <a:cs typeface="Times New Roman"/>
                        </a:rPr>
                        <a:t>L</a:t>
                      </a:r>
                      <a:endParaRPr lang="en-US" sz="1800" b="1"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dirty="0" err="1">
                          <a:solidFill>
                            <a:schemeClr val="bg1"/>
                          </a:solidFill>
                          <a:latin typeface="Times New Roman"/>
                          <a:ea typeface="Times New Roman"/>
                          <a:cs typeface="Times New Roman"/>
                        </a:rPr>
                        <a:t>Var</a:t>
                      </a:r>
                      <a:endParaRPr lang="en-US" sz="1800" b="1"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dirty="0">
                          <a:solidFill>
                            <a:schemeClr val="bg1"/>
                          </a:solidFill>
                          <a:latin typeface="Times New Roman"/>
                          <a:ea typeface="Times New Roman"/>
                          <a:cs typeface="Times New Roman"/>
                        </a:rPr>
                        <a:t>I</a:t>
                      </a:r>
                      <a:r>
                        <a:rPr lang="en-US" sz="1800" b="1" dirty="0" smtClean="0">
                          <a:solidFill>
                            <a:schemeClr val="bg1"/>
                          </a:solidFill>
                          <a:latin typeface="Times New Roman"/>
                          <a:ea typeface="Times New Roman"/>
                          <a:cs typeface="Times New Roman"/>
                        </a:rPr>
                        <a:t>T</a:t>
                      </a:r>
                      <a:endParaRPr lang="en-US" sz="1800" b="1"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dirty="0">
                          <a:solidFill>
                            <a:schemeClr val="bg1"/>
                          </a:solidFill>
                          <a:latin typeface="Times New Roman"/>
                          <a:ea typeface="Times New Roman"/>
                          <a:cs typeface="Times New Roman"/>
                        </a:rPr>
                        <a:t>REF</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a:solidFill>
                            <a:schemeClr val="bg1"/>
                          </a:solidFill>
                          <a:latin typeface="Times New Roman"/>
                          <a:ea typeface="Times New Roman"/>
                          <a:cs typeface="Times New Roman"/>
                        </a:rPr>
                        <a:t>Min</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a:solidFill>
                            <a:schemeClr val="bg1"/>
                          </a:solidFill>
                          <a:latin typeface="Times New Roman"/>
                          <a:ea typeface="Times New Roman"/>
                          <a:cs typeface="Times New Roman"/>
                        </a:rPr>
                        <a:t>Max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dirty="0">
                          <a:solidFill>
                            <a:schemeClr val="bg1"/>
                          </a:solidFill>
                          <a:latin typeface="Times New Roman"/>
                          <a:ea typeface="Times New Roman"/>
                          <a:cs typeface="Times New Roman"/>
                        </a:rPr>
                        <a:t>Val</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7</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sex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UA</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sex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BLANK</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BLANK</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13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q3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RP</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an_8_gcps_1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14</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q3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UP</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an_8_gcps_1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10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15</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q3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UA</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an_8_gcps_1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BLANK</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BLANK</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16</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q3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JA</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an_8_gcps_1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BLANK</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BLANK</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359229106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p:txBody>
          <a:bodyPr/>
          <a:lstStyle/>
          <a:p>
            <a:r>
              <a:rPr lang="en-US" altLang="en-US" dirty="0" smtClean="0"/>
              <a:t>Condition-based IT determination (2)</a:t>
            </a:r>
          </a:p>
        </p:txBody>
      </p:sp>
      <p:graphicFrame>
        <p:nvGraphicFramePr>
          <p:cNvPr id="5" name="Table 4"/>
          <p:cNvGraphicFramePr>
            <a:graphicFrameLocks noGrp="1"/>
          </p:cNvGraphicFramePr>
          <p:nvPr/>
        </p:nvGraphicFramePr>
        <p:xfrm>
          <a:off x="307975" y="1524000"/>
          <a:ext cx="8523288" cy="1810512"/>
        </p:xfrm>
        <a:graphic>
          <a:graphicData uri="http://schemas.openxmlformats.org/drawingml/2006/table">
            <a:tbl>
              <a:tblPr/>
              <a:tblGrid>
                <a:gridCol w="853492"/>
                <a:gridCol w="803050"/>
                <a:gridCol w="519852"/>
                <a:gridCol w="3251034"/>
                <a:gridCol w="1082384"/>
                <a:gridCol w="1334553"/>
                <a:gridCol w="678923"/>
              </a:tblGrid>
              <a:tr h="301752">
                <a:tc>
                  <a:txBody>
                    <a:bodyPr/>
                    <a:lstStyle/>
                    <a:p>
                      <a:pPr marL="0" marR="0" indent="0" algn="ctr">
                        <a:lnSpc>
                          <a:spcPct val="100000"/>
                        </a:lnSpc>
                        <a:spcBef>
                          <a:spcPts val="0"/>
                        </a:spcBef>
                        <a:spcAft>
                          <a:spcPts val="0"/>
                        </a:spcAft>
                      </a:pPr>
                      <a:r>
                        <a:rPr lang="en-US" sz="1800" b="1" dirty="0" smtClean="0">
                          <a:solidFill>
                            <a:schemeClr val="bg1"/>
                          </a:solidFill>
                          <a:latin typeface="Times New Roman"/>
                          <a:ea typeface="Times New Roman"/>
                          <a:cs typeface="Times New Roman"/>
                        </a:rPr>
                        <a:t>L</a:t>
                      </a:r>
                      <a:endParaRPr lang="en-US" sz="1800" b="1"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dirty="0" err="1">
                          <a:solidFill>
                            <a:schemeClr val="bg1"/>
                          </a:solidFill>
                          <a:latin typeface="Times New Roman"/>
                          <a:ea typeface="Times New Roman"/>
                          <a:cs typeface="Times New Roman"/>
                        </a:rPr>
                        <a:t>Var</a:t>
                      </a:r>
                      <a:endParaRPr lang="en-US" sz="1800" b="1"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dirty="0">
                          <a:solidFill>
                            <a:schemeClr val="bg1"/>
                          </a:solidFill>
                          <a:latin typeface="Times New Roman"/>
                          <a:ea typeface="Times New Roman"/>
                          <a:cs typeface="Times New Roman"/>
                        </a:rPr>
                        <a:t>I</a:t>
                      </a:r>
                      <a:r>
                        <a:rPr lang="en-US" sz="1800" b="1" dirty="0" smtClean="0">
                          <a:solidFill>
                            <a:schemeClr val="bg1"/>
                          </a:solidFill>
                          <a:latin typeface="Times New Roman"/>
                          <a:ea typeface="Times New Roman"/>
                          <a:cs typeface="Times New Roman"/>
                        </a:rPr>
                        <a:t>T</a:t>
                      </a:r>
                      <a:endParaRPr lang="en-US" sz="1800" b="1"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dirty="0">
                          <a:solidFill>
                            <a:schemeClr val="bg1"/>
                          </a:solidFill>
                          <a:latin typeface="Times New Roman"/>
                          <a:ea typeface="Times New Roman"/>
                          <a:cs typeface="Times New Roman"/>
                        </a:rPr>
                        <a:t>REF</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a:solidFill>
                            <a:schemeClr val="bg1"/>
                          </a:solidFill>
                          <a:latin typeface="Times New Roman"/>
                          <a:ea typeface="Times New Roman"/>
                          <a:cs typeface="Times New Roman"/>
                        </a:rPr>
                        <a:t>Min</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a:solidFill>
                            <a:schemeClr val="bg1"/>
                          </a:solidFill>
                          <a:latin typeface="Times New Roman"/>
                          <a:ea typeface="Times New Roman"/>
                          <a:cs typeface="Times New Roman"/>
                        </a:rPr>
                        <a:t>Max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dirty="0">
                          <a:solidFill>
                            <a:schemeClr val="bg1"/>
                          </a:solidFill>
                          <a:latin typeface="Times New Roman"/>
                          <a:ea typeface="Times New Roman"/>
                          <a:cs typeface="Times New Roman"/>
                        </a:rPr>
                        <a:t>Val</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7</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sex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UA</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sex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BLANK</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BLANK</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13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q3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RP</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an_8_gcps_1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14</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q3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UP</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an_8_gcps_1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10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15</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q3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UA</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an_8_gcps_1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BLANK</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BLANK</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16</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q3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JA</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an_8_gcps_1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BLANK</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BLANK</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 name="TextBox 5"/>
          <p:cNvSpPr txBox="1">
            <a:spLocks noChangeArrowheads="1"/>
          </p:cNvSpPr>
          <p:nvPr/>
        </p:nvSpPr>
        <p:spPr bwMode="auto">
          <a:xfrm>
            <a:off x="565150" y="4840184"/>
            <a:ext cx="7207250" cy="707886"/>
          </a:xfrm>
          <a:prstGeom prst="rect">
            <a:avLst/>
          </a:prstGeom>
          <a:solidFill>
            <a:srgbClr val="FFFF00"/>
          </a:solidFill>
          <a:ln>
            <a:noFill/>
          </a:ln>
          <a:extLst/>
        </p:spPr>
        <p:txBody>
          <a:bodyPr wrap="squar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US" altLang="en-US" sz="2000" dirty="0" smtClean="0"/>
              <a:t>Contains answer </a:t>
            </a:r>
            <a:r>
              <a:rPr lang="en-US" altLang="en-US" sz="2000" dirty="0"/>
              <a:t>to the question: ‘</a:t>
            </a:r>
            <a:r>
              <a:rPr lang="en-US" altLang="en-US" sz="2000" i="1" dirty="0"/>
              <a:t>Have you had pain in the face, jaw, temple, in front of the ear or in the ear in the past month?</a:t>
            </a:r>
            <a:r>
              <a:rPr lang="en-US" altLang="en-US" sz="2000" dirty="0"/>
              <a:t>’</a:t>
            </a:r>
          </a:p>
        </p:txBody>
      </p:sp>
      <p:sp>
        <p:nvSpPr>
          <p:cNvPr id="7" name="TextBox 6"/>
          <p:cNvSpPr txBox="1">
            <a:spLocks noChangeArrowheads="1"/>
          </p:cNvSpPr>
          <p:nvPr/>
        </p:nvSpPr>
        <p:spPr bwMode="auto">
          <a:xfrm>
            <a:off x="3657600" y="3429000"/>
            <a:ext cx="5257800" cy="1323439"/>
          </a:xfrm>
          <a:prstGeom prst="rect">
            <a:avLst/>
          </a:prstGeom>
          <a:solidFill>
            <a:srgbClr val="FFFF00"/>
          </a:solidFill>
          <a:ln>
            <a:noFill/>
          </a:ln>
          <a:extLst/>
        </p:spPr>
        <p:txBody>
          <a:bodyPr wrap="squar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US" altLang="en-US" sz="2000" dirty="0" smtClean="0"/>
              <a:t>Contains answer </a:t>
            </a:r>
            <a:r>
              <a:rPr lang="en-US" altLang="en-US" sz="2000" dirty="0"/>
              <a:t>to the question: ‘’</a:t>
            </a:r>
            <a:r>
              <a:rPr lang="en-US" altLang="en-US" sz="2000" i="1" dirty="0"/>
              <a:t> How would you rate your facial pain on a 0 to 10 scale at the present time, that is right now, where 0 is "no pain" and 10 is "pain as bad as could be"?</a:t>
            </a:r>
            <a:endParaRPr lang="en-US" altLang="en-US" sz="2000" dirty="0"/>
          </a:p>
        </p:txBody>
      </p:sp>
      <p:sp>
        <p:nvSpPr>
          <p:cNvPr id="8" name="Rectangle 7"/>
          <p:cNvSpPr/>
          <p:nvPr/>
        </p:nvSpPr>
        <p:spPr bwMode="auto">
          <a:xfrm>
            <a:off x="1143000" y="2133600"/>
            <a:ext cx="838200" cy="1219200"/>
          </a:xfrm>
          <a:prstGeom prst="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Rectangle 8"/>
          <p:cNvSpPr/>
          <p:nvPr/>
        </p:nvSpPr>
        <p:spPr bwMode="auto">
          <a:xfrm>
            <a:off x="2514600" y="2133600"/>
            <a:ext cx="1447800" cy="1219200"/>
          </a:xfrm>
          <a:prstGeom prst="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10" name="Elbow Connector 9"/>
          <p:cNvCxnSpPr>
            <a:stCxn id="8" idx="2"/>
            <a:endCxn id="6" idx="1"/>
          </p:cNvCxnSpPr>
          <p:nvPr/>
        </p:nvCxnSpPr>
        <p:spPr bwMode="auto">
          <a:xfrm rot="5400000">
            <a:off x="142962" y="3774988"/>
            <a:ext cx="1841327" cy="996950"/>
          </a:xfrm>
          <a:prstGeom prst="bentConnector4">
            <a:avLst>
              <a:gd name="adj1" fmla="val 40389"/>
              <a:gd name="adj2" fmla="val 122930"/>
            </a:avLst>
          </a:prstGeom>
          <a:solidFill>
            <a:schemeClr val="accent1"/>
          </a:solidFill>
          <a:ln w="38100" cap="flat" cmpd="sng" algn="ctr">
            <a:solidFill>
              <a:srgbClr val="FFFF00"/>
            </a:solidFill>
            <a:prstDash val="solid"/>
            <a:round/>
            <a:headEnd type="none" w="med" len="med"/>
            <a:tailEnd type="triangle"/>
          </a:ln>
          <a:effectLst/>
        </p:spPr>
      </p:cxnSp>
      <p:cxnSp>
        <p:nvCxnSpPr>
          <p:cNvPr id="12" name="Elbow Connector 11"/>
          <p:cNvCxnSpPr>
            <a:stCxn id="9" idx="2"/>
            <a:endCxn id="7" idx="1"/>
          </p:cNvCxnSpPr>
          <p:nvPr/>
        </p:nvCxnSpPr>
        <p:spPr bwMode="auto">
          <a:xfrm rot="16200000" flipH="1">
            <a:off x="3079090" y="3512210"/>
            <a:ext cx="737920" cy="419100"/>
          </a:xfrm>
          <a:prstGeom prst="bentConnector2">
            <a:avLst/>
          </a:prstGeom>
          <a:solidFill>
            <a:schemeClr val="accent1"/>
          </a:solidFill>
          <a:ln w="38100" cap="flat" cmpd="sng" algn="ctr">
            <a:solidFill>
              <a:srgbClr val="FFFF00"/>
            </a:solidFill>
            <a:prstDash val="solid"/>
            <a:round/>
            <a:headEnd type="none" w="med" len="med"/>
            <a:tailEnd type="triangle"/>
          </a:ln>
          <a:effectLst/>
        </p:spPr>
      </p:cxnSp>
    </p:spTree>
    <p:extLst>
      <p:ext uri="{BB962C8B-B14F-4D97-AF65-F5344CB8AC3E}">
        <p14:creationId xmlns:p14="http://schemas.microsoft.com/office/powerpoint/2010/main" val="21093997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p:txBody>
          <a:bodyPr/>
          <a:lstStyle/>
          <a:p>
            <a:r>
              <a:rPr lang="en-US" altLang="en-US" dirty="0" smtClean="0"/>
              <a:t>Condition-based IT determination (2)</a:t>
            </a:r>
          </a:p>
        </p:txBody>
      </p:sp>
      <p:sp>
        <p:nvSpPr>
          <p:cNvPr id="13" name="Content Placeholder 12"/>
          <p:cNvSpPr>
            <a:spLocks noGrp="1"/>
          </p:cNvSpPr>
          <p:nvPr>
            <p:ph idx="1"/>
          </p:nvPr>
        </p:nvSpPr>
        <p:spPr>
          <a:xfrm>
            <a:off x="228600" y="5635814"/>
            <a:ext cx="8686800" cy="993585"/>
          </a:xfrm>
        </p:spPr>
        <p:txBody>
          <a:bodyPr/>
          <a:lstStyle/>
          <a:p>
            <a:r>
              <a:rPr lang="en-US" dirty="0" smtClean="0"/>
              <a:t>If the value for q3 is ‘0’ and the value for an_8_gcps_1 is ‘0’, then </a:t>
            </a:r>
            <a:r>
              <a:rPr lang="en-US" dirty="0"/>
              <a:t>an_8_gcps_1 </a:t>
            </a:r>
            <a:r>
              <a:rPr lang="en-US" dirty="0" smtClean="0"/>
              <a:t>is redundantly present.</a:t>
            </a:r>
            <a:endParaRPr lang="en-US" dirty="0"/>
          </a:p>
        </p:txBody>
      </p:sp>
      <p:graphicFrame>
        <p:nvGraphicFramePr>
          <p:cNvPr id="5" name="Table 4"/>
          <p:cNvGraphicFramePr>
            <a:graphicFrameLocks noGrp="1"/>
          </p:cNvGraphicFramePr>
          <p:nvPr/>
        </p:nvGraphicFramePr>
        <p:xfrm>
          <a:off x="307975" y="1524000"/>
          <a:ext cx="8523288" cy="1810512"/>
        </p:xfrm>
        <a:graphic>
          <a:graphicData uri="http://schemas.openxmlformats.org/drawingml/2006/table">
            <a:tbl>
              <a:tblPr/>
              <a:tblGrid>
                <a:gridCol w="853492"/>
                <a:gridCol w="803050"/>
                <a:gridCol w="519852"/>
                <a:gridCol w="3251034"/>
                <a:gridCol w="1082384"/>
                <a:gridCol w="1334553"/>
                <a:gridCol w="678923"/>
              </a:tblGrid>
              <a:tr h="301752">
                <a:tc>
                  <a:txBody>
                    <a:bodyPr/>
                    <a:lstStyle/>
                    <a:p>
                      <a:pPr marL="0" marR="0" indent="0" algn="ctr">
                        <a:lnSpc>
                          <a:spcPct val="100000"/>
                        </a:lnSpc>
                        <a:spcBef>
                          <a:spcPts val="0"/>
                        </a:spcBef>
                        <a:spcAft>
                          <a:spcPts val="0"/>
                        </a:spcAft>
                      </a:pPr>
                      <a:r>
                        <a:rPr lang="en-US" sz="1800" b="1" dirty="0" smtClean="0">
                          <a:solidFill>
                            <a:schemeClr val="bg1"/>
                          </a:solidFill>
                          <a:latin typeface="Times New Roman"/>
                          <a:ea typeface="Times New Roman"/>
                          <a:cs typeface="Times New Roman"/>
                        </a:rPr>
                        <a:t>L</a:t>
                      </a:r>
                      <a:endParaRPr lang="en-US" sz="1800" b="1"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dirty="0" err="1">
                          <a:solidFill>
                            <a:schemeClr val="bg1"/>
                          </a:solidFill>
                          <a:latin typeface="Times New Roman"/>
                          <a:ea typeface="Times New Roman"/>
                          <a:cs typeface="Times New Roman"/>
                        </a:rPr>
                        <a:t>Var</a:t>
                      </a:r>
                      <a:endParaRPr lang="en-US" sz="1800" b="1"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dirty="0">
                          <a:solidFill>
                            <a:schemeClr val="bg1"/>
                          </a:solidFill>
                          <a:latin typeface="Times New Roman"/>
                          <a:ea typeface="Times New Roman"/>
                          <a:cs typeface="Times New Roman"/>
                        </a:rPr>
                        <a:t>I</a:t>
                      </a:r>
                      <a:r>
                        <a:rPr lang="en-US" sz="1800" b="1" dirty="0" smtClean="0">
                          <a:solidFill>
                            <a:schemeClr val="bg1"/>
                          </a:solidFill>
                          <a:latin typeface="Times New Roman"/>
                          <a:ea typeface="Times New Roman"/>
                          <a:cs typeface="Times New Roman"/>
                        </a:rPr>
                        <a:t>T</a:t>
                      </a:r>
                      <a:endParaRPr lang="en-US" sz="1800" b="1"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dirty="0">
                          <a:solidFill>
                            <a:schemeClr val="bg1"/>
                          </a:solidFill>
                          <a:latin typeface="Times New Roman"/>
                          <a:ea typeface="Times New Roman"/>
                          <a:cs typeface="Times New Roman"/>
                        </a:rPr>
                        <a:t>REF</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a:solidFill>
                            <a:schemeClr val="bg1"/>
                          </a:solidFill>
                          <a:latin typeface="Times New Roman"/>
                          <a:ea typeface="Times New Roman"/>
                          <a:cs typeface="Times New Roman"/>
                        </a:rPr>
                        <a:t>Min</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a:solidFill>
                            <a:schemeClr val="bg1"/>
                          </a:solidFill>
                          <a:latin typeface="Times New Roman"/>
                          <a:ea typeface="Times New Roman"/>
                          <a:cs typeface="Times New Roman"/>
                        </a:rPr>
                        <a:t>Max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dirty="0">
                          <a:solidFill>
                            <a:schemeClr val="bg1"/>
                          </a:solidFill>
                          <a:latin typeface="Times New Roman"/>
                          <a:ea typeface="Times New Roman"/>
                          <a:cs typeface="Times New Roman"/>
                        </a:rPr>
                        <a:t>Val</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7</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sex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UA</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sex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BLANK</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BLANK</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13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q3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RP</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an_8_gcps_1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14</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q3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UP</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an_8_gcps_1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10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15</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q3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UA</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an_8_gcps_1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BLANK</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BLANK</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16</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q3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JA</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an_8_gcps_1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BLANK</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BLANK</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 name="TextBox 5"/>
          <p:cNvSpPr txBox="1">
            <a:spLocks noChangeArrowheads="1"/>
          </p:cNvSpPr>
          <p:nvPr/>
        </p:nvSpPr>
        <p:spPr bwMode="auto">
          <a:xfrm>
            <a:off x="565150" y="4840184"/>
            <a:ext cx="7207250" cy="707886"/>
          </a:xfrm>
          <a:prstGeom prst="rect">
            <a:avLst/>
          </a:prstGeom>
          <a:solidFill>
            <a:srgbClr val="FFFF00"/>
          </a:solidFill>
          <a:ln>
            <a:noFill/>
          </a:ln>
          <a:extLst/>
        </p:spPr>
        <p:txBody>
          <a:bodyPr wrap="squar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US" altLang="en-US" sz="2000" dirty="0" smtClean="0"/>
              <a:t>Contains answer </a:t>
            </a:r>
            <a:r>
              <a:rPr lang="en-US" altLang="en-US" sz="2000" dirty="0"/>
              <a:t>to the question: ‘</a:t>
            </a:r>
            <a:r>
              <a:rPr lang="en-US" altLang="en-US" sz="2000" i="1" dirty="0"/>
              <a:t>Have you had pain in the face, jaw, temple, in front of the ear or in the ear in the past month?</a:t>
            </a:r>
            <a:r>
              <a:rPr lang="en-US" altLang="en-US" sz="2000" dirty="0"/>
              <a:t>’</a:t>
            </a:r>
          </a:p>
        </p:txBody>
      </p:sp>
      <p:sp>
        <p:nvSpPr>
          <p:cNvPr id="7" name="TextBox 6"/>
          <p:cNvSpPr txBox="1">
            <a:spLocks noChangeArrowheads="1"/>
          </p:cNvSpPr>
          <p:nvPr/>
        </p:nvSpPr>
        <p:spPr bwMode="auto">
          <a:xfrm>
            <a:off x="3657600" y="3429000"/>
            <a:ext cx="5257800" cy="1323439"/>
          </a:xfrm>
          <a:prstGeom prst="rect">
            <a:avLst/>
          </a:prstGeom>
          <a:solidFill>
            <a:srgbClr val="FFFF00"/>
          </a:solidFill>
          <a:ln>
            <a:noFill/>
          </a:ln>
          <a:extLst/>
        </p:spPr>
        <p:txBody>
          <a:bodyPr wrap="squar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US" altLang="en-US" sz="2000" dirty="0" smtClean="0"/>
              <a:t>Contains answer </a:t>
            </a:r>
            <a:r>
              <a:rPr lang="en-US" altLang="en-US" sz="2000" dirty="0"/>
              <a:t>to the question: ‘’</a:t>
            </a:r>
            <a:r>
              <a:rPr lang="en-US" altLang="en-US" sz="2000" i="1" dirty="0"/>
              <a:t> How would you rate your facial pain on a 0 to 10 scale at the present time, that is right now, where 0 is "no pain" and 10 is "pain as bad as could be"?</a:t>
            </a:r>
            <a:endParaRPr lang="en-US" altLang="en-US" sz="2000" dirty="0"/>
          </a:p>
        </p:txBody>
      </p:sp>
      <p:sp>
        <p:nvSpPr>
          <p:cNvPr id="8" name="Rectangle 7"/>
          <p:cNvSpPr/>
          <p:nvPr/>
        </p:nvSpPr>
        <p:spPr bwMode="auto">
          <a:xfrm>
            <a:off x="1143000" y="2133600"/>
            <a:ext cx="838200" cy="283012"/>
          </a:xfrm>
          <a:prstGeom prst="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Rectangle 8"/>
          <p:cNvSpPr/>
          <p:nvPr/>
        </p:nvSpPr>
        <p:spPr bwMode="auto">
          <a:xfrm>
            <a:off x="2514600" y="2133600"/>
            <a:ext cx="1447800" cy="283011"/>
          </a:xfrm>
          <a:prstGeom prst="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10" name="Elbow Connector 9"/>
          <p:cNvCxnSpPr>
            <a:stCxn id="8" idx="2"/>
            <a:endCxn id="6" idx="1"/>
          </p:cNvCxnSpPr>
          <p:nvPr/>
        </p:nvCxnSpPr>
        <p:spPr bwMode="auto">
          <a:xfrm rot="5400000">
            <a:off x="-325132" y="3306894"/>
            <a:ext cx="2777515" cy="996950"/>
          </a:xfrm>
          <a:prstGeom prst="bentConnector4">
            <a:avLst>
              <a:gd name="adj1" fmla="val 43628"/>
              <a:gd name="adj2" fmla="val 122930"/>
            </a:avLst>
          </a:prstGeom>
          <a:solidFill>
            <a:schemeClr val="accent1"/>
          </a:solidFill>
          <a:ln w="38100" cap="flat" cmpd="sng" algn="ctr">
            <a:solidFill>
              <a:srgbClr val="FFFF00"/>
            </a:solidFill>
            <a:prstDash val="solid"/>
            <a:round/>
            <a:headEnd type="none" w="med" len="med"/>
            <a:tailEnd type="triangle"/>
          </a:ln>
          <a:effectLst/>
        </p:spPr>
      </p:cxnSp>
      <p:cxnSp>
        <p:nvCxnSpPr>
          <p:cNvPr id="12" name="Elbow Connector 11"/>
          <p:cNvCxnSpPr>
            <a:stCxn id="9" idx="2"/>
            <a:endCxn id="7" idx="1"/>
          </p:cNvCxnSpPr>
          <p:nvPr/>
        </p:nvCxnSpPr>
        <p:spPr bwMode="auto">
          <a:xfrm rot="16200000" flipH="1">
            <a:off x="2610996" y="3044115"/>
            <a:ext cx="1674109" cy="419100"/>
          </a:xfrm>
          <a:prstGeom prst="bentConnector2">
            <a:avLst/>
          </a:prstGeom>
          <a:solidFill>
            <a:schemeClr val="accent1"/>
          </a:solidFill>
          <a:ln w="38100" cap="flat" cmpd="sng" algn="ctr">
            <a:solidFill>
              <a:srgbClr val="FFFF00"/>
            </a:solidFill>
            <a:prstDash val="solid"/>
            <a:round/>
            <a:headEnd type="none" w="med" len="med"/>
            <a:tailEnd type="triangle"/>
          </a:ln>
          <a:effectLst/>
        </p:spPr>
      </p:cxnSp>
      <p:sp>
        <p:nvSpPr>
          <p:cNvPr id="14" name="Rectangle 13"/>
          <p:cNvSpPr/>
          <p:nvPr/>
        </p:nvSpPr>
        <p:spPr bwMode="auto">
          <a:xfrm>
            <a:off x="5715000" y="2133600"/>
            <a:ext cx="3124200" cy="283011"/>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5" name="Rectangle 14"/>
          <p:cNvSpPr/>
          <p:nvPr/>
        </p:nvSpPr>
        <p:spPr bwMode="auto">
          <a:xfrm>
            <a:off x="304800" y="5736789"/>
            <a:ext cx="8305800" cy="283011"/>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6" name="Rectangle 15"/>
          <p:cNvSpPr/>
          <p:nvPr/>
        </p:nvSpPr>
        <p:spPr bwMode="auto">
          <a:xfrm>
            <a:off x="1981200" y="2045855"/>
            <a:ext cx="2057400" cy="458499"/>
          </a:xfrm>
          <a:prstGeom prst="rect">
            <a:avLst/>
          </a:prstGeom>
          <a:no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7" name="Rectangle 16"/>
          <p:cNvSpPr/>
          <p:nvPr/>
        </p:nvSpPr>
        <p:spPr bwMode="auto">
          <a:xfrm>
            <a:off x="609600" y="6094702"/>
            <a:ext cx="5867400" cy="366786"/>
          </a:xfrm>
          <a:prstGeom prst="rect">
            <a:avLst/>
          </a:prstGeom>
          <a:no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271301752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p:txBody>
          <a:bodyPr/>
          <a:lstStyle/>
          <a:p>
            <a:r>
              <a:rPr lang="en-US" altLang="en-US" dirty="0" smtClean="0"/>
              <a:t>Condition-based IT determination (2)</a:t>
            </a:r>
          </a:p>
        </p:txBody>
      </p:sp>
      <p:sp>
        <p:nvSpPr>
          <p:cNvPr id="13" name="Content Placeholder 12"/>
          <p:cNvSpPr>
            <a:spLocks noGrp="1"/>
          </p:cNvSpPr>
          <p:nvPr>
            <p:ph idx="1"/>
          </p:nvPr>
        </p:nvSpPr>
        <p:spPr>
          <a:xfrm>
            <a:off x="228600" y="5635814"/>
            <a:ext cx="8686800" cy="993585"/>
          </a:xfrm>
        </p:spPr>
        <p:txBody>
          <a:bodyPr/>
          <a:lstStyle/>
          <a:p>
            <a:pPr>
              <a:spcBef>
                <a:spcPts val="0"/>
              </a:spcBef>
            </a:pPr>
            <a:r>
              <a:rPr lang="en-US" dirty="0" smtClean="0"/>
              <a:t>If the value for q3 is ‘0’ and the value for an_8_gcps_1 is between ‘1’ and ‘10’, </a:t>
            </a:r>
          </a:p>
          <a:p>
            <a:pPr>
              <a:spcBef>
                <a:spcPts val="0"/>
              </a:spcBef>
            </a:pPr>
            <a:r>
              <a:rPr lang="en-US" dirty="0"/>
              <a:t> </a:t>
            </a:r>
            <a:r>
              <a:rPr lang="en-US" dirty="0" smtClean="0"/>
              <a:t> then </a:t>
            </a:r>
            <a:r>
              <a:rPr lang="en-US" dirty="0"/>
              <a:t>an_8_gcps_1</a:t>
            </a:r>
            <a:r>
              <a:rPr lang="en-US" dirty="0" smtClean="0"/>
              <a:t> is unjustifiably present.</a:t>
            </a:r>
            <a:endParaRPr lang="en-US" dirty="0"/>
          </a:p>
        </p:txBody>
      </p:sp>
      <p:graphicFrame>
        <p:nvGraphicFramePr>
          <p:cNvPr id="5" name="Table 4"/>
          <p:cNvGraphicFramePr>
            <a:graphicFrameLocks noGrp="1"/>
          </p:cNvGraphicFramePr>
          <p:nvPr/>
        </p:nvGraphicFramePr>
        <p:xfrm>
          <a:off x="307975" y="1524000"/>
          <a:ext cx="8523288" cy="1810512"/>
        </p:xfrm>
        <a:graphic>
          <a:graphicData uri="http://schemas.openxmlformats.org/drawingml/2006/table">
            <a:tbl>
              <a:tblPr/>
              <a:tblGrid>
                <a:gridCol w="853492"/>
                <a:gridCol w="803050"/>
                <a:gridCol w="519852"/>
                <a:gridCol w="3251034"/>
                <a:gridCol w="1082384"/>
                <a:gridCol w="1334553"/>
                <a:gridCol w="678923"/>
              </a:tblGrid>
              <a:tr h="301752">
                <a:tc>
                  <a:txBody>
                    <a:bodyPr/>
                    <a:lstStyle/>
                    <a:p>
                      <a:pPr marL="0" marR="0" indent="0" algn="ctr">
                        <a:lnSpc>
                          <a:spcPct val="100000"/>
                        </a:lnSpc>
                        <a:spcBef>
                          <a:spcPts val="0"/>
                        </a:spcBef>
                        <a:spcAft>
                          <a:spcPts val="0"/>
                        </a:spcAft>
                      </a:pPr>
                      <a:r>
                        <a:rPr lang="en-US" sz="1800" b="1" dirty="0" smtClean="0">
                          <a:solidFill>
                            <a:schemeClr val="bg1"/>
                          </a:solidFill>
                          <a:latin typeface="Times New Roman"/>
                          <a:ea typeface="Times New Roman"/>
                          <a:cs typeface="Times New Roman"/>
                        </a:rPr>
                        <a:t>L</a:t>
                      </a:r>
                      <a:endParaRPr lang="en-US" sz="1800" b="1"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dirty="0" err="1">
                          <a:solidFill>
                            <a:schemeClr val="bg1"/>
                          </a:solidFill>
                          <a:latin typeface="Times New Roman"/>
                          <a:ea typeface="Times New Roman"/>
                          <a:cs typeface="Times New Roman"/>
                        </a:rPr>
                        <a:t>Var</a:t>
                      </a:r>
                      <a:endParaRPr lang="en-US" sz="1800" b="1"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dirty="0">
                          <a:solidFill>
                            <a:schemeClr val="bg1"/>
                          </a:solidFill>
                          <a:latin typeface="Times New Roman"/>
                          <a:ea typeface="Times New Roman"/>
                          <a:cs typeface="Times New Roman"/>
                        </a:rPr>
                        <a:t>I</a:t>
                      </a:r>
                      <a:r>
                        <a:rPr lang="en-US" sz="1800" b="1" dirty="0" smtClean="0">
                          <a:solidFill>
                            <a:schemeClr val="bg1"/>
                          </a:solidFill>
                          <a:latin typeface="Times New Roman"/>
                          <a:ea typeface="Times New Roman"/>
                          <a:cs typeface="Times New Roman"/>
                        </a:rPr>
                        <a:t>T</a:t>
                      </a:r>
                      <a:endParaRPr lang="en-US" sz="1800" b="1"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dirty="0">
                          <a:solidFill>
                            <a:schemeClr val="bg1"/>
                          </a:solidFill>
                          <a:latin typeface="Times New Roman"/>
                          <a:ea typeface="Times New Roman"/>
                          <a:cs typeface="Times New Roman"/>
                        </a:rPr>
                        <a:t>REF</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a:solidFill>
                            <a:schemeClr val="bg1"/>
                          </a:solidFill>
                          <a:latin typeface="Times New Roman"/>
                          <a:ea typeface="Times New Roman"/>
                          <a:cs typeface="Times New Roman"/>
                        </a:rPr>
                        <a:t>Min</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a:solidFill>
                            <a:schemeClr val="bg1"/>
                          </a:solidFill>
                          <a:latin typeface="Times New Roman"/>
                          <a:ea typeface="Times New Roman"/>
                          <a:cs typeface="Times New Roman"/>
                        </a:rPr>
                        <a:t>Max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dirty="0">
                          <a:solidFill>
                            <a:schemeClr val="bg1"/>
                          </a:solidFill>
                          <a:latin typeface="Times New Roman"/>
                          <a:ea typeface="Times New Roman"/>
                          <a:cs typeface="Times New Roman"/>
                        </a:rPr>
                        <a:t>Val</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7</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sex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UA</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sex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BLANK</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BLANK</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13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q3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RP</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an_8_gcps_1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14</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q3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UP</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an_8_gcps_1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10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15</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q3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UA</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an_8_gcps_1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BLANK</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BLANK</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16</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q3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JA</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an_8_gcps_1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BLANK</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BLANK</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 name="TextBox 5"/>
          <p:cNvSpPr txBox="1">
            <a:spLocks noChangeArrowheads="1"/>
          </p:cNvSpPr>
          <p:nvPr/>
        </p:nvSpPr>
        <p:spPr bwMode="auto">
          <a:xfrm>
            <a:off x="565150" y="4840184"/>
            <a:ext cx="7207250" cy="707886"/>
          </a:xfrm>
          <a:prstGeom prst="rect">
            <a:avLst/>
          </a:prstGeom>
          <a:solidFill>
            <a:srgbClr val="FFFF00"/>
          </a:solidFill>
          <a:ln>
            <a:noFill/>
          </a:ln>
          <a:extLst/>
        </p:spPr>
        <p:txBody>
          <a:bodyPr wrap="squar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US" altLang="en-US" sz="2000" dirty="0" smtClean="0"/>
              <a:t>Contains answer </a:t>
            </a:r>
            <a:r>
              <a:rPr lang="en-US" altLang="en-US" sz="2000" dirty="0"/>
              <a:t>to the question: ‘</a:t>
            </a:r>
            <a:r>
              <a:rPr lang="en-US" altLang="en-US" sz="2000" i="1" dirty="0"/>
              <a:t>Have you had pain in the face, jaw, temple, in front of the ear or in the ear in the past month?</a:t>
            </a:r>
            <a:r>
              <a:rPr lang="en-US" altLang="en-US" sz="2000" dirty="0"/>
              <a:t>’</a:t>
            </a:r>
          </a:p>
        </p:txBody>
      </p:sp>
      <p:sp>
        <p:nvSpPr>
          <p:cNvPr id="7" name="TextBox 6"/>
          <p:cNvSpPr txBox="1">
            <a:spLocks noChangeArrowheads="1"/>
          </p:cNvSpPr>
          <p:nvPr/>
        </p:nvSpPr>
        <p:spPr bwMode="auto">
          <a:xfrm>
            <a:off x="3657600" y="3429000"/>
            <a:ext cx="5257800" cy="1323439"/>
          </a:xfrm>
          <a:prstGeom prst="rect">
            <a:avLst/>
          </a:prstGeom>
          <a:solidFill>
            <a:srgbClr val="FFFF00"/>
          </a:solidFill>
          <a:ln>
            <a:noFill/>
          </a:ln>
          <a:extLst/>
        </p:spPr>
        <p:txBody>
          <a:bodyPr wrap="squar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US" altLang="en-US" sz="2000" dirty="0" smtClean="0"/>
              <a:t>Contains answer </a:t>
            </a:r>
            <a:r>
              <a:rPr lang="en-US" altLang="en-US" sz="2000" dirty="0"/>
              <a:t>to the question: ‘’</a:t>
            </a:r>
            <a:r>
              <a:rPr lang="en-US" altLang="en-US" sz="2000" i="1" dirty="0"/>
              <a:t> How would you rate your facial pain on a 0 to 10 scale at the present time, that is right now, where 0 is "no pain" and 10 is "pain as bad as could be"?</a:t>
            </a:r>
            <a:endParaRPr lang="en-US" altLang="en-US" sz="2000" dirty="0"/>
          </a:p>
        </p:txBody>
      </p:sp>
      <p:sp>
        <p:nvSpPr>
          <p:cNvPr id="8" name="Rectangle 7"/>
          <p:cNvSpPr/>
          <p:nvPr/>
        </p:nvSpPr>
        <p:spPr bwMode="auto">
          <a:xfrm>
            <a:off x="1143000" y="2441716"/>
            <a:ext cx="838200" cy="283012"/>
          </a:xfrm>
          <a:prstGeom prst="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Rectangle 8"/>
          <p:cNvSpPr/>
          <p:nvPr/>
        </p:nvSpPr>
        <p:spPr bwMode="auto">
          <a:xfrm>
            <a:off x="2514600" y="2441717"/>
            <a:ext cx="1447800" cy="283011"/>
          </a:xfrm>
          <a:prstGeom prst="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10" name="Elbow Connector 9"/>
          <p:cNvCxnSpPr>
            <a:stCxn id="8" idx="2"/>
            <a:endCxn id="6" idx="1"/>
          </p:cNvCxnSpPr>
          <p:nvPr/>
        </p:nvCxnSpPr>
        <p:spPr bwMode="auto">
          <a:xfrm rot="5400000">
            <a:off x="-171074" y="3460952"/>
            <a:ext cx="2469399" cy="996950"/>
          </a:xfrm>
          <a:prstGeom prst="bentConnector4">
            <a:avLst>
              <a:gd name="adj1" fmla="val 42833"/>
              <a:gd name="adj2" fmla="val 122930"/>
            </a:avLst>
          </a:prstGeom>
          <a:solidFill>
            <a:schemeClr val="accent1"/>
          </a:solidFill>
          <a:ln w="38100" cap="flat" cmpd="sng" algn="ctr">
            <a:solidFill>
              <a:srgbClr val="FFFF00"/>
            </a:solidFill>
            <a:prstDash val="solid"/>
            <a:round/>
            <a:headEnd type="none" w="med" len="med"/>
            <a:tailEnd type="triangle"/>
          </a:ln>
          <a:effectLst/>
        </p:spPr>
      </p:cxnSp>
      <p:cxnSp>
        <p:nvCxnSpPr>
          <p:cNvPr id="12" name="Elbow Connector 11"/>
          <p:cNvCxnSpPr>
            <a:stCxn id="9" idx="2"/>
            <a:endCxn id="7" idx="1"/>
          </p:cNvCxnSpPr>
          <p:nvPr/>
        </p:nvCxnSpPr>
        <p:spPr bwMode="auto">
          <a:xfrm rot="16200000" flipH="1">
            <a:off x="2765054" y="3198174"/>
            <a:ext cx="1365992" cy="419100"/>
          </a:xfrm>
          <a:prstGeom prst="bentConnector2">
            <a:avLst/>
          </a:prstGeom>
          <a:solidFill>
            <a:schemeClr val="accent1"/>
          </a:solidFill>
          <a:ln w="38100" cap="flat" cmpd="sng" algn="ctr">
            <a:solidFill>
              <a:srgbClr val="FFFF00"/>
            </a:solidFill>
            <a:prstDash val="solid"/>
            <a:round/>
            <a:headEnd type="none" w="med" len="med"/>
            <a:tailEnd type="triangle"/>
          </a:ln>
          <a:effectLst/>
        </p:spPr>
      </p:cxnSp>
      <p:sp>
        <p:nvSpPr>
          <p:cNvPr id="14" name="Rectangle 13"/>
          <p:cNvSpPr/>
          <p:nvPr/>
        </p:nvSpPr>
        <p:spPr bwMode="auto">
          <a:xfrm>
            <a:off x="5715000" y="2441717"/>
            <a:ext cx="3124200" cy="283011"/>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5" name="Rectangle 14"/>
          <p:cNvSpPr/>
          <p:nvPr/>
        </p:nvSpPr>
        <p:spPr bwMode="auto">
          <a:xfrm>
            <a:off x="304800" y="5736789"/>
            <a:ext cx="8305800" cy="658065"/>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6" name="Rectangle 15"/>
          <p:cNvSpPr/>
          <p:nvPr/>
        </p:nvSpPr>
        <p:spPr bwMode="auto">
          <a:xfrm>
            <a:off x="1981200" y="2360901"/>
            <a:ext cx="2057400" cy="458499"/>
          </a:xfrm>
          <a:prstGeom prst="rect">
            <a:avLst/>
          </a:prstGeom>
          <a:no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7" name="Rectangle 16"/>
          <p:cNvSpPr/>
          <p:nvPr/>
        </p:nvSpPr>
        <p:spPr bwMode="auto">
          <a:xfrm>
            <a:off x="457200" y="6442722"/>
            <a:ext cx="5867400" cy="366786"/>
          </a:xfrm>
          <a:prstGeom prst="rect">
            <a:avLst/>
          </a:prstGeom>
          <a:no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382663887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4316" y="1447800"/>
            <a:ext cx="8993484" cy="5334000"/>
          </a:xfrm>
          <a:prstGeom prst="rect">
            <a:avLst/>
          </a:prstGeom>
        </p:spPr>
      </p:pic>
      <p:sp>
        <p:nvSpPr>
          <p:cNvPr id="86018" name="Title 1"/>
          <p:cNvSpPr>
            <a:spLocks noGrp="1"/>
          </p:cNvSpPr>
          <p:nvPr>
            <p:ph type="title"/>
          </p:nvPr>
        </p:nvSpPr>
        <p:spPr/>
        <p:txBody>
          <a:bodyPr/>
          <a:lstStyle/>
          <a:p>
            <a:r>
              <a:rPr lang="en-US" altLang="en-US" dirty="0" smtClean="0"/>
              <a:t>Generating the appropriate RT assertions</a:t>
            </a:r>
          </a:p>
        </p:txBody>
      </p:sp>
      <p:grpSp>
        <p:nvGrpSpPr>
          <p:cNvPr id="5" name="Group 4"/>
          <p:cNvGrpSpPr/>
          <p:nvPr/>
        </p:nvGrpSpPr>
        <p:grpSpPr>
          <a:xfrm>
            <a:off x="4038600" y="1447800"/>
            <a:ext cx="5029200" cy="4119265"/>
            <a:chOff x="4038600" y="1524000"/>
            <a:chExt cx="5029200" cy="4043065"/>
          </a:xfrm>
        </p:grpSpPr>
        <p:sp>
          <p:nvSpPr>
            <p:cNvPr id="3" name="Rectangle 2"/>
            <p:cNvSpPr/>
            <p:nvPr/>
          </p:nvSpPr>
          <p:spPr bwMode="auto">
            <a:xfrm>
              <a:off x="4038600" y="1524000"/>
              <a:ext cx="5029200" cy="3664731"/>
            </a:xfrm>
            <a:prstGeom prst="rect">
              <a:avLst/>
            </a:prstGeom>
            <a:solidFill>
              <a:srgbClr val="FF0000">
                <a:alpha val="2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 name="TextBox 3"/>
            <p:cNvSpPr txBox="1"/>
            <p:nvPr/>
          </p:nvSpPr>
          <p:spPr>
            <a:xfrm>
              <a:off x="5174585" y="5105400"/>
              <a:ext cx="2757230" cy="461665"/>
            </a:xfrm>
            <a:prstGeom prst="rect">
              <a:avLst/>
            </a:prstGeom>
            <a:solidFill>
              <a:srgbClr val="FF0000"/>
            </a:solidFill>
          </p:spPr>
          <p:txBody>
            <a:bodyPr wrap="none" rtlCol="0">
              <a:spAutoFit/>
            </a:bodyPr>
            <a:lstStyle/>
            <a:p>
              <a:r>
                <a:rPr lang="en-US" dirty="0" smtClean="0">
                  <a:solidFill>
                    <a:schemeClr val="bg1"/>
                  </a:solidFill>
                </a:rPr>
                <a:t>‘RT-compatible part’</a:t>
              </a:r>
              <a:endParaRPr lang="en-US" dirty="0">
                <a:solidFill>
                  <a:schemeClr val="bg1"/>
                </a:solidFill>
              </a:endParaRPr>
            </a:p>
          </p:txBody>
        </p:sp>
      </p:grpSp>
      <p:sp>
        <p:nvSpPr>
          <p:cNvPr id="11" name="TextBox 10"/>
          <p:cNvSpPr txBox="1"/>
          <p:nvPr/>
        </p:nvSpPr>
        <p:spPr>
          <a:xfrm>
            <a:off x="685800" y="5126182"/>
            <a:ext cx="2326278" cy="461665"/>
          </a:xfrm>
          <a:prstGeom prst="rect">
            <a:avLst/>
          </a:prstGeom>
          <a:solidFill>
            <a:srgbClr val="00B050"/>
          </a:solidFill>
        </p:spPr>
        <p:txBody>
          <a:bodyPr wrap="none" rtlCol="0">
            <a:spAutoFit/>
          </a:bodyPr>
          <a:lstStyle/>
          <a:p>
            <a:r>
              <a:rPr lang="en-US" dirty="0" smtClean="0">
                <a:solidFill>
                  <a:schemeClr val="bg1"/>
                </a:solidFill>
              </a:rPr>
              <a:t>‘conditional part’</a:t>
            </a:r>
            <a:endParaRPr lang="en-US" dirty="0">
              <a:solidFill>
                <a:schemeClr val="bg1"/>
              </a:solidFill>
            </a:endParaRPr>
          </a:p>
        </p:txBody>
      </p:sp>
      <p:sp>
        <p:nvSpPr>
          <p:cNvPr id="8" name="Rectangle 7"/>
          <p:cNvSpPr/>
          <p:nvPr/>
        </p:nvSpPr>
        <p:spPr bwMode="auto">
          <a:xfrm>
            <a:off x="74316" y="1447800"/>
            <a:ext cx="3964284" cy="3733800"/>
          </a:xfrm>
          <a:prstGeom prst="rect">
            <a:avLst/>
          </a:prstGeom>
          <a:solidFill>
            <a:srgbClr val="00B05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nvGrpSpPr>
          <p:cNvPr id="12" name="Group 11"/>
          <p:cNvGrpSpPr/>
          <p:nvPr/>
        </p:nvGrpSpPr>
        <p:grpSpPr>
          <a:xfrm>
            <a:off x="3800764" y="2036492"/>
            <a:ext cx="381000" cy="3029652"/>
            <a:chOff x="3800764" y="2036492"/>
            <a:chExt cx="381000" cy="3029652"/>
          </a:xfrm>
        </p:grpSpPr>
        <p:grpSp>
          <p:nvGrpSpPr>
            <p:cNvPr id="9" name="Group 8"/>
            <p:cNvGrpSpPr/>
            <p:nvPr/>
          </p:nvGrpSpPr>
          <p:grpSpPr>
            <a:xfrm>
              <a:off x="3800764" y="2036492"/>
              <a:ext cx="381000" cy="134052"/>
              <a:chOff x="6553200" y="99013"/>
              <a:chExt cx="978408" cy="484632"/>
            </a:xfrm>
          </p:grpSpPr>
          <p:sp>
            <p:nvSpPr>
              <p:cNvPr id="10" name="Right Arrow 9"/>
              <p:cNvSpPr/>
              <p:nvPr/>
            </p:nvSpPr>
            <p:spPr bwMode="auto">
              <a:xfrm>
                <a:off x="6553200" y="99013"/>
                <a:ext cx="978408" cy="484632"/>
              </a:xfrm>
              <a:prstGeom prst="rightArrow">
                <a:avLst/>
              </a:prstGeom>
              <a:gradFill flip="none" rotWithShape="1">
                <a:gsLst>
                  <a:gs pos="0">
                    <a:srgbClr val="FF0000">
                      <a:alpha val="47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solidFill>
                    <a:schemeClr val="tx1"/>
                  </a:solidFill>
                  <a:effectLst/>
                  <a:latin typeface="Times" pitchFamily="122" charset="0"/>
                </a:endParaRPr>
              </a:p>
            </p:txBody>
          </p:sp>
          <p:sp>
            <p:nvSpPr>
              <p:cNvPr id="7" name="Rectangle 6"/>
              <p:cNvSpPr/>
              <p:nvPr/>
            </p:nvSpPr>
            <p:spPr bwMode="auto">
              <a:xfrm>
                <a:off x="6553200" y="233064"/>
                <a:ext cx="489204" cy="224135"/>
              </a:xfrm>
              <a:prstGeom prst="rect">
                <a:avLst/>
              </a:prstGeom>
              <a:gradFill flip="none" rotWithShape="1">
                <a:gsLst>
                  <a:gs pos="39000">
                    <a:srgbClr val="00B050"/>
                  </a:gs>
                  <a:gs pos="100000">
                    <a:schemeClr val="accent1">
                      <a:lumMod val="45000"/>
                      <a:lumOff val="55000"/>
                    </a:schemeClr>
                  </a:gs>
                </a:gsLst>
                <a:lin ang="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grpSp>
          <p:nvGrpSpPr>
            <p:cNvPr id="13" name="Group 12"/>
            <p:cNvGrpSpPr/>
            <p:nvPr/>
          </p:nvGrpSpPr>
          <p:grpSpPr>
            <a:xfrm>
              <a:off x="3800764" y="2229532"/>
              <a:ext cx="381000" cy="134052"/>
              <a:chOff x="6553200" y="99013"/>
              <a:chExt cx="978408" cy="484632"/>
            </a:xfrm>
          </p:grpSpPr>
          <p:sp>
            <p:nvSpPr>
              <p:cNvPr id="14" name="Right Arrow 13"/>
              <p:cNvSpPr/>
              <p:nvPr/>
            </p:nvSpPr>
            <p:spPr bwMode="auto">
              <a:xfrm>
                <a:off x="6553200" y="99013"/>
                <a:ext cx="978408" cy="484632"/>
              </a:xfrm>
              <a:prstGeom prst="rightArrow">
                <a:avLst/>
              </a:prstGeom>
              <a:gradFill flip="none" rotWithShape="1">
                <a:gsLst>
                  <a:gs pos="0">
                    <a:srgbClr val="FF0000">
                      <a:alpha val="47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solidFill>
                    <a:schemeClr val="tx1"/>
                  </a:solidFill>
                  <a:effectLst/>
                  <a:latin typeface="Times" pitchFamily="122" charset="0"/>
                </a:endParaRPr>
              </a:p>
            </p:txBody>
          </p:sp>
          <p:sp>
            <p:nvSpPr>
              <p:cNvPr id="15" name="Rectangle 14"/>
              <p:cNvSpPr/>
              <p:nvPr/>
            </p:nvSpPr>
            <p:spPr bwMode="auto">
              <a:xfrm>
                <a:off x="6553200" y="233064"/>
                <a:ext cx="489204" cy="224135"/>
              </a:xfrm>
              <a:prstGeom prst="rect">
                <a:avLst/>
              </a:prstGeom>
              <a:gradFill flip="none" rotWithShape="1">
                <a:gsLst>
                  <a:gs pos="39000">
                    <a:srgbClr val="00B050"/>
                  </a:gs>
                  <a:gs pos="100000">
                    <a:schemeClr val="accent1">
                      <a:lumMod val="45000"/>
                      <a:lumOff val="55000"/>
                    </a:schemeClr>
                  </a:gs>
                </a:gsLst>
                <a:lin ang="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grpSp>
          <p:nvGrpSpPr>
            <p:cNvPr id="16" name="Group 15"/>
            <p:cNvGrpSpPr/>
            <p:nvPr/>
          </p:nvGrpSpPr>
          <p:grpSpPr>
            <a:xfrm>
              <a:off x="3800764" y="2422572"/>
              <a:ext cx="381000" cy="134052"/>
              <a:chOff x="6553200" y="99013"/>
              <a:chExt cx="978408" cy="484632"/>
            </a:xfrm>
          </p:grpSpPr>
          <p:sp>
            <p:nvSpPr>
              <p:cNvPr id="17" name="Right Arrow 16"/>
              <p:cNvSpPr/>
              <p:nvPr/>
            </p:nvSpPr>
            <p:spPr bwMode="auto">
              <a:xfrm>
                <a:off x="6553200" y="99013"/>
                <a:ext cx="978408" cy="484632"/>
              </a:xfrm>
              <a:prstGeom prst="rightArrow">
                <a:avLst/>
              </a:prstGeom>
              <a:gradFill flip="none" rotWithShape="1">
                <a:gsLst>
                  <a:gs pos="0">
                    <a:srgbClr val="FF0000">
                      <a:alpha val="47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solidFill>
                    <a:schemeClr val="tx1"/>
                  </a:solidFill>
                  <a:effectLst/>
                  <a:latin typeface="Times" pitchFamily="122" charset="0"/>
                </a:endParaRPr>
              </a:p>
            </p:txBody>
          </p:sp>
          <p:sp>
            <p:nvSpPr>
              <p:cNvPr id="18" name="Rectangle 17"/>
              <p:cNvSpPr/>
              <p:nvPr/>
            </p:nvSpPr>
            <p:spPr bwMode="auto">
              <a:xfrm>
                <a:off x="6553200" y="233064"/>
                <a:ext cx="489204" cy="224135"/>
              </a:xfrm>
              <a:prstGeom prst="rect">
                <a:avLst/>
              </a:prstGeom>
              <a:gradFill flip="none" rotWithShape="1">
                <a:gsLst>
                  <a:gs pos="39000">
                    <a:srgbClr val="00B050"/>
                  </a:gs>
                  <a:gs pos="100000">
                    <a:schemeClr val="accent1">
                      <a:lumMod val="45000"/>
                      <a:lumOff val="55000"/>
                    </a:schemeClr>
                  </a:gs>
                </a:gsLst>
                <a:lin ang="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grpSp>
          <p:nvGrpSpPr>
            <p:cNvPr id="19" name="Group 18"/>
            <p:cNvGrpSpPr/>
            <p:nvPr/>
          </p:nvGrpSpPr>
          <p:grpSpPr>
            <a:xfrm>
              <a:off x="3800764" y="2615612"/>
              <a:ext cx="381000" cy="134052"/>
              <a:chOff x="6553200" y="99013"/>
              <a:chExt cx="978408" cy="484632"/>
            </a:xfrm>
          </p:grpSpPr>
          <p:sp>
            <p:nvSpPr>
              <p:cNvPr id="20" name="Right Arrow 19"/>
              <p:cNvSpPr/>
              <p:nvPr/>
            </p:nvSpPr>
            <p:spPr bwMode="auto">
              <a:xfrm>
                <a:off x="6553200" y="99013"/>
                <a:ext cx="978408" cy="484632"/>
              </a:xfrm>
              <a:prstGeom prst="rightArrow">
                <a:avLst/>
              </a:prstGeom>
              <a:gradFill flip="none" rotWithShape="1">
                <a:gsLst>
                  <a:gs pos="0">
                    <a:srgbClr val="FF0000">
                      <a:alpha val="47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solidFill>
                    <a:schemeClr val="tx1"/>
                  </a:solidFill>
                  <a:effectLst/>
                  <a:latin typeface="Times" pitchFamily="122" charset="0"/>
                </a:endParaRPr>
              </a:p>
            </p:txBody>
          </p:sp>
          <p:sp>
            <p:nvSpPr>
              <p:cNvPr id="21" name="Rectangle 20"/>
              <p:cNvSpPr/>
              <p:nvPr/>
            </p:nvSpPr>
            <p:spPr bwMode="auto">
              <a:xfrm>
                <a:off x="6553200" y="233064"/>
                <a:ext cx="489204" cy="224135"/>
              </a:xfrm>
              <a:prstGeom prst="rect">
                <a:avLst/>
              </a:prstGeom>
              <a:gradFill flip="none" rotWithShape="1">
                <a:gsLst>
                  <a:gs pos="39000">
                    <a:srgbClr val="00B050"/>
                  </a:gs>
                  <a:gs pos="100000">
                    <a:schemeClr val="accent1">
                      <a:lumMod val="45000"/>
                      <a:lumOff val="55000"/>
                    </a:schemeClr>
                  </a:gs>
                </a:gsLst>
                <a:lin ang="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grpSp>
          <p:nvGrpSpPr>
            <p:cNvPr id="22" name="Group 21"/>
            <p:cNvGrpSpPr/>
            <p:nvPr/>
          </p:nvGrpSpPr>
          <p:grpSpPr>
            <a:xfrm>
              <a:off x="3800764" y="2808652"/>
              <a:ext cx="381000" cy="134052"/>
              <a:chOff x="6553200" y="99013"/>
              <a:chExt cx="978408" cy="484632"/>
            </a:xfrm>
          </p:grpSpPr>
          <p:sp>
            <p:nvSpPr>
              <p:cNvPr id="23" name="Right Arrow 22"/>
              <p:cNvSpPr/>
              <p:nvPr/>
            </p:nvSpPr>
            <p:spPr bwMode="auto">
              <a:xfrm>
                <a:off x="6553200" y="99013"/>
                <a:ext cx="978408" cy="484632"/>
              </a:xfrm>
              <a:prstGeom prst="rightArrow">
                <a:avLst/>
              </a:prstGeom>
              <a:gradFill flip="none" rotWithShape="1">
                <a:gsLst>
                  <a:gs pos="0">
                    <a:srgbClr val="FF0000">
                      <a:alpha val="47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solidFill>
                    <a:schemeClr val="tx1"/>
                  </a:solidFill>
                  <a:effectLst/>
                  <a:latin typeface="Times" pitchFamily="122" charset="0"/>
                </a:endParaRPr>
              </a:p>
            </p:txBody>
          </p:sp>
          <p:sp>
            <p:nvSpPr>
              <p:cNvPr id="24" name="Rectangle 23"/>
              <p:cNvSpPr/>
              <p:nvPr/>
            </p:nvSpPr>
            <p:spPr bwMode="auto">
              <a:xfrm>
                <a:off x="6553200" y="233064"/>
                <a:ext cx="489204" cy="224135"/>
              </a:xfrm>
              <a:prstGeom prst="rect">
                <a:avLst/>
              </a:prstGeom>
              <a:gradFill flip="none" rotWithShape="1">
                <a:gsLst>
                  <a:gs pos="39000">
                    <a:srgbClr val="00B050"/>
                  </a:gs>
                  <a:gs pos="100000">
                    <a:schemeClr val="accent1">
                      <a:lumMod val="45000"/>
                      <a:lumOff val="55000"/>
                    </a:schemeClr>
                  </a:gs>
                </a:gsLst>
                <a:lin ang="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grpSp>
          <p:nvGrpSpPr>
            <p:cNvPr id="25" name="Group 24"/>
            <p:cNvGrpSpPr/>
            <p:nvPr/>
          </p:nvGrpSpPr>
          <p:grpSpPr>
            <a:xfrm>
              <a:off x="3800764" y="3001692"/>
              <a:ext cx="381000" cy="134052"/>
              <a:chOff x="6553200" y="99013"/>
              <a:chExt cx="978408" cy="484632"/>
            </a:xfrm>
          </p:grpSpPr>
          <p:sp>
            <p:nvSpPr>
              <p:cNvPr id="26" name="Right Arrow 25"/>
              <p:cNvSpPr/>
              <p:nvPr/>
            </p:nvSpPr>
            <p:spPr bwMode="auto">
              <a:xfrm>
                <a:off x="6553200" y="99013"/>
                <a:ext cx="978408" cy="484632"/>
              </a:xfrm>
              <a:prstGeom prst="rightArrow">
                <a:avLst/>
              </a:prstGeom>
              <a:gradFill flip="none" rotWithShape="1">
                <a:gsLst>
                  <a:gs pos="0">
                    <a:srgbClr val="FF0000">
                      <a:alpha val="47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solidFill>
                    <a:schemeClr val="tx1"/>
                  </a:solidFill>
                  <a:effectLst/>
                  <a:latin typeface="Times" pitchFamily="122" charset="0"/>
                </a:endParaRPr>
              </a:p>
            </p:txBody>
          </p:sp>
          <p:sp>
            <p:nvSpPr>
              <p:cNvPr id="27" name="Rectangle 26"/>
              <p:cNvSpPr/>
              <p:nvPr/>
            </p:nvSpPr>
            <p:spPr bwMode="auto">
              <a:xfrm>
                <a:off x="6553200" y="233064"/>
                <a:ext cx="489204" cy="224135"/>
              </a:xfrm>
              <a:prstGeom prst="rect">
                <a:avLst/>
              </a:prstGeom>
              <a:gradFill flip="none" rotWithShape="1">
                <a:gsLst>
                  <a:gs pos="39000">
                    <a:srgbClr val="00B050"/>
                  </a:gs>
                  <a:gs pos="100000">
                    <a:schemeClr val="accent1">
                      <a:lumMod val="45000"/>
                      <a:lumOff val="55000"/>
                    </a:schemeClr>
                  </a:gs>
                </a:gsLst>
                <a:lin ang="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grpSp>
          <p:nvGrpSpPr>
            <p:cNvPr id="28" name="Group 27"/>
            <p:cNvGrpSpPr/>
            <p:nvPr/>
          </p:nvGrpSpPr>
          <p:grpSpPr>
            <a:xfrm>
              <a:off x="3800764" y="3194732"/>
              <a:ext cx="381000" cy="134052"/>
              <a:chOff x="6553200" y="99013"/>
              <a:chExt cx="978408" cy="484632"/>
            </a:xfrm>
          </p:grpSpPr>
          <p:sp>
            <p:nvSpPr>
              <p:cNvPr id="29" name="Right Arrow 28"/>
              <p:cNvSpPr/>
              <p:nvPr/>
            </p:nvSpPr>
            <p:spPr bwMode="auto">
              <a:xfrm>
                <a:off x="6553200" y="99013"/>
                <a:ext cx="978408" cy="484632"/>
              </a:xfrm>
              <a:prstGeom prst="rightArrow">
                <a:avLst/>
              </a:prstGeom>
              <a:gradFill flip="none" rotWithShape="1">
                <a:gsLst>
                  <a:gs pos="0">
                    <a:srgbClr val="FF0000">
                      <a:alpha val="47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solidFill>
                    <a:schemeClr val="tx1"/>
                  </a:solidFill>
                  <a:effectLst/>
                  <a:latin typeface="Times" pitchFamily="122" charset="0"/>
                </a:endParaRPr>
              </a:p>
            </p:txBody>
          </p:sp>
          <p:sp>
            <p:nvSpPr>
              <p:cNvPr id="30" name="Rectangle 29"/>
              <p:cNvSpPr/>
              <p:nvPr/>
            </p:nvSpPr>
            <p:spPr bwMode="auto">
              <a:xfrm>
                <a:off x="6553200" y="233064"/>
                <a:ext cx="489204" cy="224135"/>
              </a:xfrm>
              <a:prstGeom prst="rect">
                <a:avLst/>
              </a:prstGeom>
              <a:gradFill flip="none" rotWithShape="1">
                <a:gsLst>
                  <a:gs pos="39000">
                    <a:srgbClr val="00B050"/>
                  </a:gs>
                  <a:gs pos="100000">
                    <a:schemeClr val="accent1">
                      <a:lumMod val="45000"/>
                      <a:lumOff val="55000"/>
                    </a:schemeClr>
                  </a:gs>
                </a:gsLst>
                <a:lin ang="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grpSp>
          <p:nvGrpSpPr>
            <p:cNvPr id="31" name="Group 30"/>
            <p:cNvGrpSpPr/>
            <p:nvPr/>
          </p:nvGrpSpPr>
          <p:grpSpPr>
            <a:xfrm>
              <a:off x="3800764" y="3387772"/>
              <a:ext cx="381000" cy="134052"/>
              <a:chOff x="6553200" y="99013"/>
              <a:chExt cx="978408" cy="484632"/>
            </a:xfrm>
          </p:grpSpPr>
          <p:sp>
            <p:nvSpPr>
              <p:cNvPr id="32" name="Right Arrow 31"/>
              <p:cNvSpPr/>
              <p:nvPr/>
            </p:nvSpPr>
            <p:spPr bwMode="auto">
              <a:xfrm>
                <a:off x="6553200" y="99013"/>
                <a:ext cx="978408" cy="484632"/>
              </a:xfrm>
              <a:prstGeom prst="rightArrow">
                <a:avLst/>
              </a:prstGeom>
              <a:gradFill flip="none" rotWithShape="1">
                <a:gsLst>
                  <a:gs pos="0">
                    <a:srgbClr val="FF0000">
                      <a:alpha val="47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solidFill>
                    <a:schemeClr val="tx1"/>
                  </a:solidFill>
                  <a:effectLst/>
                  <a:latin typeface="Times" pitchFamily="122" charset="0"/>
                </a:endParaRPr>
              </a:p>
            </p:txBody>
          </p:sp>
          <p:sp>
            <p:nvSpPr>
              <p:cNvPr id="33" name="Rectangle 32"/>
              <p:cNvSpPr/>
              <p:nvPr/>
            </p:nvSpPr>
            <p:spPr bwMode="auto">
              <a:xfrm>
                <a:off x="6553200" y="233064"/>
                <a:ext cx="489204" cy="224135"/>
              </a:xfrm>
              <a:prstGeom prst="rect">
                <a:avLst/>
              </a:prstGeom>
              <a:gradFill flip="none" rotWithShape="1">
                <a:gsLst>
                  <a:gs pos="39000">
                    <a:srgbClr val="00B050"/>
                  </a:gs>
                  <a:gs pos="100000">
                    <a:schemeClr val="accent1">
                      <a:lumMod val="45000"/>
                      <a:lumOff val="55000"/>
                    </a:schemeClr>
                  </a:gs>
                </a:gsLst>
                <a:lin ang="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grpSp>
          <p:nvGrpSpPr>
            <p:cNvPr id="34" name="Group 33"/>
            <p:cNvGrpSpPr/>
            <p:nvPr/>
          </p:nvGrpSpPr>
          <p:grpSpPr>
            <a:xfrm>
              <a:off x="3800764" y="3580812"/>
              <a:ext cx="381000" cy="134052"/>
              <a:chOff x="6553200" y="99013"/>
              <a:chExt cx="978408" cy="484632"/>
            </a:xfrm>
          </p:grpSpPr>
          <p:sp>
            <p:nvSpPr>
              <p:cNvPr id="35" name="Right Arrow 34"/>
              <p:cNvSpPr/>
              <p:nvPr/>
            </p:nvSpPr>
            <p:spPr bwMode="auto">
              <a:xfrm>
                <a:off x="6553200" y="99013"/>
                <a:ext cx="978408" cy="484632"/>
              </a:xfrm>
              <a:prstGeom prst="rightArrow">
                <a:avLst/>
              </a:prstGeom>
              <a:gradFill flip="none" rotWithShape="1">
                <a:gsLst>
                  <a:gs pos="0">
                    <a:srgbClr val="FF0000">
                      <a:alpha val="47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solidFill>
                    <a:schemeClr val="tx1"/>
                  </a:solidFill>
                  <a:effectLst/>
                  <a:latin typeface="Times" pitchFamily="122" charset="0"/>
                </a:endParaRPr>
              </a:p>
            </p:txBody>
          </p:sp>
          <p:sp>
            <p:nvSpPr>
              <p:cNvPr id="36" name="Rectangle 35"/>
              <p:cNvSpPr/>
              <p:nvPr/>
            </p:nvSpPr>
            <p:spPr bwMode="auto">
              <a:xfrm>
                <a:off x="6553200" y="233064"/>
                <a:ext cx="489204" cy="224135"/>
              </a:xfrm>
              <a:prstGeom prst="rect">
                <a:avLst/>
              </a:prstGeom>
              <a:gradFill flip="none" rotWithShape="1">
                <a:gsLst>
                  <a:gs pos="39000">
                    <a:srgbClr val="00B050"/>
                  </a:gs>
                  <a:gs pos="100000">
                    <a:schemeClr val="accent1">
                      <a:lumMod val="45000"/>
                      <a:lumOff val="55000"/>
                    </a:schemeClr>
                  </a:gs>
                </a:gsLst>
                <a:lin ang="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grpSp>
          <p:nvGrpSpPr>
            <p:cNvPr id="37" name="Group 36"/>
            <p:cNvGrpSpPr/>
            <p:nvPr/>
          </p:nvGrpSpPr>
          <p:grpSpPr>
            <a:xfrm>
              <a:off x="3800764" y="3773852"/>
              <a:ext cx="381000" cy="134052"/>
              <a:chOff x="6553200" y="99013"/>
              <a:chExt cx="978408" cy="484632"/>
            </a:xfrm>
          </p:grpSpPr>
          <p:sp>
            <p:nvSpPr>
              <p:cNvPr id="38" name="Right Arrow 37"/>
              <p:cNvSpPr/>
              <p:nvPr/>
            </p:nvSpPr>
            <p:spPr bwMode="auto">
              <a:xfrm>
                <a:off x="6553200" y="99013"/>
                <a:ext cx="978408" cy="484632"/>
              </a:xfrm>
              <a:prstGeom prst="rightArrow">
                <a:avLst/>
              </a:prstGeom>
              <a:gradFill flip="none" rotWithShape="1">
                <a:gsLst>
                  <a:gs pos="0">
                    <a:srgbClr val="FF0000">
                      <a:alpha val="47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solidFill>
                    <a:schemeClr val="tx1"/>
                  </a:solidFill>
                  <a:effectLst/>
                  <a:latin typeface="Times" pitchFamily="122" charset="0"/>
                </a:endParaRPr>
              </a:p>
            </p:txBody>
          </p:sp>
          <p:sp>
            <p:nvSpPr>
              <p:cNvPr id="39" name="Rectangle 38"/>
              <p:cNvSpPr/>
              <p:nvPr/>
            </p:nvSpPr>
            <p:spPr bwMode="auto">
              <a:xfrm>
                <a:off x="6553200" y="233064"/>
                <a:ext cx="489204" cy="224135"/>
              </a:xfrm>
              <a:prstGeom prst="rect">
                <a:avLst/>
              </a:prstGeom>
              <a:gradFill flip="none" rotWithShape="1">
                <a:gsLst>
                  <a:gs pos="39000">
                    <a:srgbClr val="00B050"/>
                  </a:gs>
                  <a:gs pos="100000">
                    <a:schemeClr val="accent1">
                      <a:lumMod val="45000"/>
                      <a:lumOff val="55000"/>
                    </a:schemeClr>
                  </a:gs>
                </a:gsLst>
                <a:lin ang="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grpSp>
          <p:nvGrpSpPr>
            <p:cNvPr id="40" name="Group 39"/>
            <p:cNvGrpSpPr/>
            <p:nvPr/>
          </p:nvGrpSpPr>
          <p:grpSpPr>
            <a:xfrm>
              <a:off x="3800764" y="3966892"/>
              <a:ext cx="381000" cy="134052"/>
              <a:chOff x="6553200" y="99013"/>
              <a:chExt cx="978408" cy="484632"/>
            </a:xfrm>
          </p:grpSpPr>
          <p:sp>
            <p:nvSpPr>
              <p:cNvPr id="41" name="Right Arrow 40"/>
              <p:cNvSpPr/>
              <p:nvPr/>
            </p:nvSpPr>
            <p:spPr bwMode="auto">
              <a:xfrm>
                <a:off x="6553200" y="99013"/>
                <a:ext cx="978408" cy="484632"/>
              </a:xfrm>
              <a:prstGeom prst="rightArrow">
                <a:avLst/>
              </a:prstGeom>
              <a:gradFill flip="none" rotWithShape="1">
                <a:gsLst>
                  <a:gs pos="0">
                    <a:srgbClr val="FF0000">
                      <a:alpha val="47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solidFill>
                    <a:schemeClr val="tx1"/>
                  </a:solidFill>
                  <a:effectLst/>
                  <a:latin typeface="Times" pitchFamily="122" charset="0"/>
                </a:endParaRPr>
              </a:p>
            </p:txBody>
          </p:sp>
          <p:sp>
            <p:nvSpPr>
              <p:cNvPr id="42" name="Rectangle 41"/>
              <p:cNvSpPr/>
              <p:nvPr/>
            </p:nvSpPr>
            <p:spPr bwMode="auto">
              <a:xfrm>
                <a:off x="6553200" y="233064"/>
                <a:ext cx="489204" cy="224135"/>
              </a:xfrm>
              <a:prstGeom prst="rect">
                <a:avLst/>
              </a:prstGeom>
              <a:gradFill flip="none" rotWithShape="1">
                <a:gsLst>
                  <a:gs pos="39000">
                    <a:srgbClr val="00B050"/>
                  </a:gs>
                  <a:gs pos="100000">
                    <a:schemeClr val="accent1">
                      <a:lumMod val="45000"/>
                      <a:lumOff val="55000"/>
                    </a:schemeClr>
                  </a:gs>
                </a:gsLst>
                <a:lin ang="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grpSp>
          <p:nvGrpSpPr>
            <p:cNvPr id="43" name="Group 42"/>
            <p:cNvGrpSpPr/>
            <p:nvPr/>
          </p:nvGrpSpPr>
          <p:grpSpPr>
            <a:xfrm>
              <a:off x="3800764" y="4159932"/>
              <a:ext cx="381000" cy="134052"/>
              <a:chOff x="6553200" y="99013"/>
              <a:chExt cx="978408" cy="484632"/>
            </a:xfrm>
          </p:grpSpPr>
          <p:sp>
            <p:nvSpPr>
              <p:cNvPr id="44" name="Right Arrow 43"/>
              <p:cNvSpPr/>
              <p:nvPr/>
            </p:nvSpPr>
            <p:spPr bwMode="auto">
              <a:xfrm>
                <a:off x="6553200" y="99013"/>
                <a:ext cx="978408" cy="484632"/>
              </a:xfrm>
              <a:prstGeom prst="rightArrow">
                <a:avLst/>
              </a:prstGeom>
              <a:gradFill flip="none" rotWithShape="1">
                <a:gsLst>
                  <a:gs pos="0">
                    <a:srgbClr val="FF0000">
                      <a:alpha val="47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solidFill>
                    <a:schemeClr val="tx1"/>
                  </a:solidFill>
                  <a:effectLst/>
                  <a:latin typeface="Times" pitchFamily="122" charset="0"/>
                </a:endParaRPr>
              </a:p>
            </p:txBody>
          </p:sp>
          <p:sp>
            <p:nvSpPr>
              <p:cNvPr id="45" name="Rectangle 44"/>
              <p:cNvSpPr/>
              <p:nvPr/>
            </p:nvSpPr>
            <p:spPr bwMode="auto">
              <a:xfrm>
                <a:off x="6553200" y="233064"/>
                <a:ext cx="489204" cy="224135"/>
              </a:xfrm>
              <a:prstGeom prst="rect">
                <a:avLst/>
              </a:prstGeom>
              <a:gradFill flip="none" rotWithShape="1">
                <a:gsLst>
                  <a:gs pos="39000">
                    <a:srgbClr val="00B050"/>
                  </a:gs>
                  <a:gs pos="100000">
                    <a:schemeClr val="accent1">
                      <a:lumMod val="45000"/>
                      <a:lumOff val="55000"/>
                    </a:schemeClr>
                  </a:gs>
                </a:gsLst>
                <a:lin ang="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grpSp>
          <p:nvGrpSpPr>
            <p:cNvPr id="46" name="Group 45"/>
            <p:cNvGrpSpPr/>
            <p:nvPr/>
          </p:nvGrpSpPr>
          <p:grpSpPr>
            <a:xfrm>
              <a:off x="3800764" y="4352972"/>
              <a:ext cx="381000" cy="134052"/>
              <a:chOff x="6553200" y="99013"/>
              <a:chExt cx="978408" cy="484632"/>
            </a:xfrm>
          </p:grpSpPr>
          <p:sp>
            <p:nvSpPr>
              <p:cNvPr id="47" name="Right Arrow 46"/>
              <p:cNvSpPr/>
              <p:nvPr/>
            </p:nvSpPr>
            <p:spPr bwMode="auto">
              <a:xfrm>
                <a:off x="6553200" y="99013"/>
                <a:ext cx="978408" cy="484632"/>
              </a:xfrm>
              <a:prstGeom prst="rightArrow">
                <a:avLst/>
              </a:prstGeom>
              <a:gradFill flip="none" rotWithShape="1">
                <a:gsLst>
                  <a:gs pos="0">
                    <a:srgbClr val="FF0000">
                      <a:alpha val="47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solidFill>
                    <a:schemeClr val="tx1"/>
                  </a:solidFill>
                  <a:effectLst/>
                  <a:latin typeface="Times" pitchFamily="122" charset="0"/>
                </a:endParaRPr>
              </a:p>
            </p:txBody>
          </p:sp>
          <p:sp>
            <p:nvSpPr>
              <p:cNvPr id="48" name="Rectangle 47"/>
              <p:cNvSpPr/>
              <p:nvPr/>
            </p:nvSpPr>
            <p:spPr bwMode="auto">
              <a:xfrm>
                <a:off x="6553200" y="233064"/>
                <a:ext cx="489204" cy="224135"/>
              </a:xfrm>
              <a:prstGeom prst="rect">
                <a:avLst/>
              </a:prstGeom>
              <a:gradFill flip="none" rotWithShape="1">
                <a:gsLst>
                  <a:gs pos="39000">
                    <a:srgbClr val="00B050"/>
                  </a:gs>
                  <a:gs pos="100000">
                    <a:schemeClr val="accent1">
                      <a:lumMod val="45000"/>
                      <a:lumOff val="55000"/>
                    </a:schemeClr>
                  </a:gs>
                </a:gsLst>
                <a:lin ang="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grpSp>
          <p:nvGrpSpPr>
            <p:cNvPr id="49" name="Group 48"/>
            <p:cNvGrpSpPr/>
            <p:nvPr/>
          </p:nvGrpSpPr>
          <p:grpSpPr>
            <a:xfrm>
              <a:off x="3800764" y="4546012"/>
              <a:ext cx="381000" cy="134052"/>
              <a:chOff x="6553200" y="99013"/>
              <a:chExt cx="978408" cy="484632"/>
            </a:xfrm>
          </p:grpSpPr>
          <p:sp>
            <p:nvSpPr>
              <p:cNvPr id="50" name="Right Arrow 49"/>
              <p:cNvSpPr/>
              <p:nvPr/>
            </p:nvSpPr>
            <p:spPr bwMode="auto">
              <a:xfrm>
                <a:off x="6553200" y="99013"/>
                <a:ext cx="978408" cy="484632"/>
              </a:xfrm>
              <a:prstGeom prst="rightArrow">
                <a:avLst/>
              </a:prstGeom>
              <a:gradFill flip="none" rotWithShape="1">
                <a:gsLst>
                  <a:gs pos="0">
                    <a:srgbClr val="FF0000">
                      <a:alpha val="47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solidFill>
                    <a:schemeClr val="tx1"/>
                  </a:solidFill>
                  <a:effectLst/>
                  <a:latin typeface="Times" pitchFamily="122" charset="0"/>
                </a:endParaRPr>
              </a:p>
            </p:txBody>
          </p:sp>
          <p:sp>
            <p:nvSpPr>
              <p:cNvPr id="51" name="Rectangle 50"/>
              <p:cNvSpPr/>
              <p:nvPr/>
            </p:nvSpPr>
            <p:spPr bwMode="auto">
              <a:xfrm>
                <a:off x="6553200" y="233064"/>
                <a:ext cx="489204" cy="224135"/>
              </a:xfrm>
              <a:prstGeom prst="rect">
                <a:avLst/>
              </a:prstGeom>
              <a:gradFill flip="none" rotWithShape="1">
                <a:gsLst>
                  <a:gs pos="39000">
                    <a:srgbClr val="00B050"/>
                  </a:gs>
                  <a:gs pos="100000">
                    <a:schemeClr val="accent1">
                      <a:lumMod val="45000"/>
                      <a:lumOff val="55000"/>
                    </a:schemeClr>
                  </a:gs>
                </a:gsLst>
                <a:lin ang="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grpSp>
          <p:nvGrpSpPr>
            <p:cNvPr id="52" name="Group 51"/>
            <p:cNvGrpSpPr/>
            <p:nvPr/>
          </p:nvGrpSpPr>
          <p:grpSpPr>
            <a:xfrm>
              <a:off x="3800764" y="4739052"/>
              <a:ext cx="381000" cy="134052"/>
              <a:chOff x="6553200" y="99013"/>
              <a:chExt cx="978408" cy="484632"/>
            </a:xfrm>
          </p:grpSpPr>
          <p:sp>
            <p:nvSpPr>
              <p:cNvPr id="53" name="Right Arrow 52"/>
              <p:cNvSpPr/>
              <p:nvPr/>
            </p:nvSpPr>
            <p:spPr bwMode="auto">
              <a:xfrm>
                <a:off x="6553200" y="99013"/>
                <a:ext cx="978408" cy="484632"/>
              </a:xfrm>
              <a:prstGeom prst="rightArrow">
                <a:avLst/>
              </a:prstGeom>
              <a:gradFill flip="none" rotWithShape="1">
                <a:gsLst>
                  <a:gs pos="0">
                    <a:srgbClr val="FF0000">
                      <a:alpha val="47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solidFill>
                    <a:schemeClr val="tx1"/>
                  </a:solidFill>
                  <a:effectLst/>
                  <a:latin typeface="Times" pitchFamily="122" charset="0"/>
                </a:endParaRPr>
              </a:p>
            </p:txBody>
          </p:sp>
          <p:sp>
            <p:nvSpPr>
              <p:cNvPr id="54" name="Rectangle 53"/>
              <p:cNvSpPr/>
              <p:nvPr/>
            </p:nvSpPr>
            <p:spPr bwMode="auto">
              <a:xfrm>
                <a:off x="6553200" y="233064"/>
                <a:ext cx="489204" cy="224135"/>
              </a:xfrm>
              <a:prstGeom prst="rect">
                <a:avLst/>
              </a:prstGeom>
              <a:gradFill flip="none" rotWithShape="1">
                <a:gsLst>
                  <a:gs pos="39000">
                    <a:srgbClr val="00B050"/>
                  </a:gs>
                  <a:gs pos="100000">
                    <a:schemeClr val="accent1">
                      <a:lumMod val="45000"/>
                      <a:lumOff val="55000"/>
                    </a:schemeClr>
                  </a:gs>
                </a:gsLst>
                <a:lin ang="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grpSp>
          <p:nvGrpSpPr>
            <p:cNvPr id="55" name="Group 54"/>
            <p:cNvGrpSpPr/>
            <p:nvPr/>
          </p:nvGrpSpPr>
          <p:grpSpPr>
            <a:xfrm>
              <a:off x="3800764" y="4932092"/>
              <a:ext cx="381000" cy="134052"/>
              <a:chOff x="6553200" y="99013"/>
              <a:chExt cx="978408" cy="484632"/>
            </a:xfrm>
          </p:grpSpPr>
          <p:sp>
            <p:nvSpPr>
              <p:cNvPr id="56" name="Right Arrow 55"/>
              <p:cNvSpPr/>
              <p:nvPr/>
            </p:nvSpPr>
            <p:spPr bwMode="auto">
              <a:xfrm>
                <a:off x="6553200" y="99013"/>
                <a:ext cx="978408" cy="484632"/>
              </a:xfrm>
              <a:prstGeom prst="rightArrow">
                <a:avLst/>
              </a:prstGeom>
              <a:gradFill flip="none" rotWithShape="1">
                <a:gsLst>
                  <a:gs pos="0">
                    <a:srgbClr val="FF0000">
                      <a:alpha val="47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solidFill>
                    <a:schemeClr val="tx1"/>
                  </a:solidFill>
                  <a:effectLst/>
                  <a:latin typeface="Times" pitchFamily="122" charset="0"/>
                </a:endParaRPr>
              </a:p>
            </p:txBody>
          </p:sp>
          <p:sp>
            <p:nvSpPr>
              <p:cNvPr id="57" name="Rectangle 56"/>
              <p:cNvSpPr/>
              <p:nvPr/>
            </p:nvSpPr>
            <p:spPr bwMode="auto">
              <a:xfrm>
                <a:off x="6553200" y="233064"/>
                <a:ext cx="489204" cy="224135"/>
              </a:xfrm>
              <a:prstGeom prst="rect">
                <a:avLst/>
              </a:prstGeom>
              <a:gradFill flip="none" rotWithShape="1">
                <a:gsLst>
                  <a:gs pos="39000">
                    <a:srgbClr val="00B050"/>
                  </a:gs>
                  <a:gs pos="100000">
                    <a:schemeClr val="accent1">
                      <a:lumMod val="45000"/>
                      <a:lumOff val="55000"/>
                    </a:schemeClr>
                  </a:gs>
                </a:gsLst>
                <a:lin ang="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grpSp>
    </p:spTree>
    <p:extLst>
      <p:ext uri="{BB962C8B-B14F-4D97-AF65-F5344CB8AC3E}">
        <p14:creationId xmlns:p14="http://schemas.microsoft.com/office/powerpoint/2010/main" val="393106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1981200" y="1496292"/>
            <a:ext cx="7010400" cy="1780308"/>
          </a:xfrm>
          <a:prstGeom prst="rect">
            <a:avLst/>
          </a:prstGeom>
          <a:solidFill>
            <a:srgbClr val="19FF81">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Rectangle 8"/>
          <p:cNvSpPr/>
          <p:nvPr/>
        </p:nvSpPr>
        <p:spPr bwMode="auto">
          <a:xfrm>
            <a:off x="1981200" y="3429000"/>
            <a:ext cx="7010400" cy="1752600"/>
          </a:xfrm>
          <a:prstGeom prst="rect">
            <a:avLst/>
          </a:prstGeom>
          <a:solidFill>
            <a:srgbClr val="FF99CC">
              <a:alpha val="81961"/>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2162" name="Title 1"/>
          <p:cNvSpPr>
            <a:spLocks noGrp="1"/>
          </p:cNvSpPr>
          <p:nvPr>
            <p:ph type="title"/>
          </p:nvPr>
        </p:nvSpPr>
        <p:spPr/>
        <p:txBody>
          <a:bodyPr/>
          <a:lstStyle/>
          <a:p>
            <a:r>
              <a:rPr lang="en-US" altLang="en-US" dirty="0"/>
              <a:t>Generating the appropriate RT assertions</a:t>
            </a:r>
            <a:endParaRPr lang="en-US" altLang="en-US" dirty="0" smtClean="0"/>
          </a:p>
        </p:txBody>
      </p:sp>
      <p:graphicFrame>
        <p:nvGraphicFramePr>
          <p:cNvPr id="2" name="Table 1"/>
          <p:cNvGraphicFramePr>
            <a:graphicFrameLocks noGrp="1"/>
          </p:cNvGraphicFramePr>
          <p:nvPr>
            <p:extLst>
              <p:ext uri="{D42A27DB-BD31-4B8C-83A1-F6EECF244321}">
                <p14:modId xmlns:p14="http://schemas.microsoft.com/office/powerpoint/2010/main" val="1399589926"/>
              </p:ext>
            </p:extLst>
          </p:nvPr>
        </p:nvGraphicFramePr>
        <p:xfrm>
          <a:off x="1981200" y="3410528"/>
          <a:ext cx="7010399" cy="1765542"/>
        </p:xfrm>
        <a:graphic>
          <a:graphicData uri="http://schemas.openxmlformats.org/drawingml/2006/table">
            <a:tbl>
              <a:tblPr>
                <a:tableStyleId>{5C22544A-7EE6-4342-B048-85BDC9FD1C3A}</a:tableStyleId>
              </a:tblPr>
              <a:tblGrid>
                <a:gridCol w="533400"/>
                <a:gridCol w="990600"/>
                <a:gridCol w="990600"/>
                <a:gridCol w="1752600"/>
                <a:gridCol w="1219200"/>
                <a:gridCol w="762000"/>
                <a:gridCol w="457200"/>
                <a:gridCol w="304799"/>
              </a:tblGrid>
              <a:tr h="323272">
                <a:tc>
                  <a:txBody>
                    <a:bodyPr/>
                    <a:lstStyle/>
                    <a:p>
                      <a:pPr marL="0" marR="0" indent="0" algn="ctr">
                        <a:lnSpc>
                          <a:spcPct val="100000"/>
                        </a:lnSpc>
                        <a:spcBef>
                          <a:spcPts val="0"/>
                        </a:spcBef>
                        <a:spcAft>
                          <a:spcPts val="0"/>
                        </a:spcAft>
                      </a:pPr>
                      <a:r>
                        <a:rPr lang="en-US" sz="1800" b="1" dirty="0" smtClean="0">
                          <a:solidFill>
                            <a:schemeClr val="tx1"/>
                          </a:solidFill>
                          <a:latin typeface="Times New Roman" panose="02020603050405020304" pitchFamily="18" charset="0"/>
                          <a:ea typeface="Times New Roman"/>
                          <a:cs typeface="Times New Roman" panose="02020603050405020304" pitchFamily="18" charset="0"/>
                        </a:rPr>
                        <a:t>L</a:t>
                      </a:r>
                      <a:endParaRPr lang="en-US" sz="1800" b="1" dirty="0">
                        <a:solidFill>
                          <a:schemeClr val="tx1"/>
                        </a:solidFill>
                        <a:latin typeface="Times New Roman" panose="02020603050405020304" pitchFamily="18" charset="0"/>
                        <a:ea typeface="Times New Roman"/>
                        <a:cs typeface="Times New Roman" panose="02020603050405020304" pitchFamily="18" charset="0"/>
                      </a:endParaRPr>
                    </a:p>
                  </a:txBody>
                  <a:tcPr marL="45720" marR="45720" marT="0" marB="0">
                    <a:noFill/>
                  </a:tcPr>
                </a:tc>
                <a:tc>
                  <a:txBody>
                    <a:bodyPr/>
                    <a:lstStyle/>
                    <a:p>
                      <a:pPr marL="0" marR="0" indent="-101600">
                        <a:lnSpc>
                          <a:spcPct val="100000"/>
                        </a:lnSpc>
                        <a:spcBef>
                          <a:spcPts val="400"/>
                        </a:spcBef>
                        <a:spcAft>
                          <a:spcPts val="700"/>
                        </a:spcAft>
                      </a:pPr>
                      <a:r>
                        <a:rPr lang="en-US" sz="1800" b="1" dirty="0">
                          <a:solidFill>
                            <a:schemeClr val="tx1"/>
                          </a:solidFill>
                          <a:effectLst/>
                          <a:latin typeface="Times New Roman" panose="02020603050405020304" pitchFamily="18" charset="0"/>
                          <a:cs typeface="Times New Roman" panose="02020603050405020304" pitchFamily="18" charset="0"/>
                        </a:rPr>
                        <a:t>IUI(L)</a:t>
                      </a:r>
                      <a:endParaRPr lang="en-US"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indent="-101600">
                        <a:lnSpc>
                          <a:spcPct val="100000"/>
                        </a:lnSpc>
                        <a:spcBef>
                          <a:spcPts val="400"/>
                        </a:spcBef>
                        <a:spcAft>
                          <a:spcPts val="700"/>
                        </a:spcAft>
                      </a:pPr>
                      <a:r>
                        <a:rPr lang="en-US" sz="1800" b="1">
                          <a:solidFill>
                            <a:schemeClr val="tx1"/>
                          </a:solidFill>
                          <a:effectLst/>
                          <a:latin typeface="Times New Roman" panose="02020603050405020304" pitchFamily="18" charset="0"/>
                          <a:cs typeface="Times New Roman" panose="02020603050405020304" pitchFamily="18" charset="0"/>
                        </a:rPr>
                        <a:t>IUI(P)</a:t>
                      </a:r>
                      <a:endParaRPr lang="en-US" sz="1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indent="-101600">
                        <a:lnSpc>
                          <a:spcPct val="100000"/>
                        </a:lnSpc>
                        <a:spcBef>
                          <a:spcPts val="400"/>
                        </a:spcBef>
                        <a:spcAft>
                          <a:spcPts val="700"/>
                        </a:spcAft>
                      </a:pPr>
                      <a:r>
                        <a:rPr lang="en-US" sz="1800" b="1" dirty="0">
                          <a:solidFill>
                            <a:schemeClr val="tx1"/>
                          </a:solidFill>
                          <a:effectLst/>
                          <a:latin typeface="Times New Roman" panose="02020603050405020304" pitchFamily="18" charset="0"/>
                          <a:cs typeface="Times New Roman" panose="02020603050405020304" pitchFamily="18" charset="0"/>
                        </a:rPr>
                        <a:t>P-Type</a:t>
                      </a:r>
                      <a:endParaRPr lang="en-US"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marT="0" marB="0">
                    <a:noFill/>
                  </a:tcPr>
                </a:tc>
                <a:tc>
                  <a:txBody>
                    <a:bodyPr/>
                    <a:lstStyle/>
                    <a:p>
                      <a:pPr marL="0" marR="0" indent="-101600">
                        <a:lnSpc>
                          <a:spcPct val="100000"/>
                        </a:lnSpc>
                        <a:spcBef>
                          <a:spcPts val="400"/>
                        </a:spcBef>
                        <a:spcAft>
                          <a:spcPts val="700"/>
                        </a:spcAft>
                      </a:pPr>
                      <a:r>
                        <a:rPr lang="en-US" sz="1800" b="1">
                          <a:solidFill>
                            <a:schemeClr val="tx1"/>
                          </a:solidFill>
                          <a:effectLst/>
                          <a:latin typeface="Times New Roman" panose="02020603050405020304" pitchFamily="18" charset="0"/>
                          <a:cs typeface="Times New Roman" panose="02020603050405020304" pitchFamily="18" charset="0"/>
                        </a:rPr>
                        <a:t>P-Rel</a:t>
                      </a:r>
                      <a:endParaRPr lang="en-US" sz="1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indent="-101600">
                        <a:lnSpc>
                          <a:spcPct val="100000"/>
                        </a:lnSpc>
                        <a:spcBef>
                          <a:spcPts val="400"/>
                        </a:spcBef>
                        <a:spcAft>
                          <a:spcPts val="700"/>
                        </a:spcAft>
                      </a:pPr>
                      <a:r>
                        <a:rPr lang="en-US" sz="1800" b="1" dirty="0" smtClean="0">
                          <a:solidFill>
                            <a:schemeClr val="tx1"/>
                          </a:solidFill>
                          <a:effectLst/>
                          <a:latin typeface="Times New Roman" panose="02020603050405020304" pitchFamily="18" charset="0"/>
                          <a:cs typeface="Times New Roman" panose="02020603050405020304" pitchFamily="18" charset="0"/>
                        </a:rPr>
                        <a:t>P-</a:t>
                      </a:r>
                      <a:r>
                        <a:rPr lang="en-US" sz="1800" b="1" dirty="0" err="1" smtClean="0">
                          <a:solidFill>
                            <a:schemeClr val="tx1"/>
                          </a:solidFill>
                          <a:effectLst/>
                          <a:latin typeface="Times New Roman" panose="02020603050405020304" pitchFamily="18" charset="0"/>
                          <a:cs typeface="Times New Roman" panose="02020603050405020304" pitchFamily="18" charset="0"/>
                        </a:rPr>
                        <a:t>Tg</a:t>
                      </a:r>
                      <a:endParaRPr lang="en-US"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0" marB="0">
                    <a:noFill/>
                  </a:tcPr>
                </a:tc>
                <a:tc>
                  <a:txBody>
                    <a:bodyPr/>
                    <a:lstStyle/>
                    <a:p>
                      <a:pPr marL="0" marR="0" indent="-101600" algn="ctr">
                        <a:lnSpc>
                          <a:spcPct val="100000"/>
                        </a:lnSpc>
                        <a:spcBef>
                          <a:spcPts val="400"/>
                        </a:spcBef>
                        <a:spcAft>
                          <a:spcPts val="700"/>
                        </a:spcAft>
                      </a:pPr>
                      <a:r>
                        <a:rPr lang="en-US" sz="1800" b="1" dirty="0" err="1" smtClean="0">
                          <a:solidFill>
                            <a:schemeClr val="tx1"/>
                          </a:solidFill>
                          <a:effectLst/>
                          <a:latin typeface="Times New Roman" panose="02020603050405020304" pitchFamily="18" charset="0"/>
                          <a:cs typeface="Times New Roman" panose="02020603050405020304" pitchFamily="18" charset="0"/>
                        </a:rPr>
                        <a:t>Tr</a:t>
                      </a:r>
                      <a:endParaRPr lang="en-US"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indent="-101600" algn="ctr">
                        <a:lnSpc>
                          <a:spcPct val="100000"/>
                        </a:lnSpc>
                        <a:spcBef>
                          <a:spcPts val="400"/>
                        </a:spcBef>
                        <a:spcAft>
                          <a:spcPts val="700"/>
                        </a:spcAft>
                      </a:pPr>
                      <a:r>
                        <a:rPr lang="en-US" sz="1800" b="1" dirty="0" smtClean="0">
                          <a:solidFill>
                            <a:schemeClr val="tx1"/>
                          </a:solidFill>
                          <a:effectLst/>
                          <a:latin typeface="Times New Roman" panose="02020603050405020304" pitchFamily="18" charset="0"/>
                          <a:cs typeface="Times New Roman" panose="02020603050405020304" pitchFamily="18" charset="0"/>
                        </a:rPr>
                        <a:t>T</a:t>
                      </a:r>
                      <a:endParaRPr lang="en-US"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r>
              <a:tr h="288454">
                <a:tc>
                  <a:txBody>
                    <a:bodyPr/>
                    <a:lstStyle/>
                    <a:p>
                      <a:pPr marL="0" marR="0" indent="0" algn="ctr">
                        <a:lnSpc>
                          <a:spcPct val="100000"/>
                        </a:lnSpc>
                        <a:spcBef>
                          <a:spcPts val="0"/>
                        </a:spcBef>
                        <a:spcAft>
                          <a:spcPts val="0"/>
                        </a:spcAft>
                      </a:pPr>
                      <a:r>
                        <a:rPr lang="en-US" sz="1800" dirty="0">
                          <a:solidFill>
                            <a:schemeClr val="tx1"/>
                          </a:solidFill>
                          <a:latin typeface="Times New Roman"/>
                          <a:ea typeface="Times New Roman"/>
                          <a:cs typeface="Times New Roman"/>
                        </a:rPr>
                        <a:t>3</a:t>
                      </a:r>
                    </a:p>
                  </a:txBody>
                  <a:tcPr marL="45720" marR="45720" marT="0" marB="0">
                    <a:noFill/>
                  </a:tcPr>
                </a:tc>
                <a:tc>
                  <a:txBody>
                    <a:bodyPr/>
                    <a:lstStyle/>
                    <a:p>
                      <a:pPr marL="0" marR="0" indent="-101600">
                        <a:lnSpc>
                          <a:spcPct val="100000"/>
                        </a:lnSpc>
                        <a:spcBef>
                          <a:spcPts val="0"/>
                        </a:spcBef>
                        <a:spcAft>
                          <a:spcPts val="0"/>
                        </a:spcAft>
                      </a:pPr>
                      <a:r>
                        <a:rPr lang="en-US" sz="1800" dirty="0">
                          <a:solidFill>
                            <a:schemeClr val="tx1"/>
                          </a:solidFill>
                          <a:effectLst/>
                        </a:rPr>
                        <a:t>#</a:t>
                      </a:r>
                      <a:r>
                        <a:rPr lang="en-US" sz="1800" dirty="0" err="1" smtClean="0">
                          <a:solidFill>
                            <a:schemeClr val="tx1"/>
                          </a:solidFill>
                          <a:effectLst/>
                        </a:rPr>
                        <a:t>patL</a:t>
                      </a:r>
                      <a:r>
                        <a:rPr lang="en-US" sz="1800" dirty="0" smtClean="0">
                          <a:solidFill>
                            <a:schemeClr val="tx1"/>
                          </a:solidFill>
                          <a:effectLst/>
                        </a:rPr>
                        <a: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tx1"/>
                          </a:solidFill>
                          <a:effectLst/>
                        </a:rPr>
                        <a:t>#pat-</a:t>
                      </a:r>
                      <a:endParaRPr lang="en-US"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a:solidFill>
                            <a:schemeClr val="tx1"/>
                          </a:solidFill>
                          <a:effectLst/>
                        </a:rPr>
                        <a:t>patient</a:t>
                      </a:r>
                      <a:endParaRPr lang="en-US" sz="1800">
                        <a:solidFill>
                          <a:schemeClr val="tx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dirty="0">
                          <a:solidFill>
                            <a:schemeClr val="tx1"/>
                          </a:solidFill>
                          <a:effectLst/>
                        </a:rPr>
                        <a:t> </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tx1"/>
                          </a:solidFill>
                          <a:effectLst/>
                        </a:rPr>
                        <a:t> </a:t>
                      </a:r>
                      <a:endParaRPr lang="en-US" sz="1800">
                        <a:solidFill>
                          <a:schemeClr val="tx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gn="ctr">
                        <a:lnSpc>
                          <a:spcPct val="100000"/>
                        </a:lnSpc>
                        <a:spcBef>
                          <a:spcPts val="0"/>
                        </a:spcBef>
                        <a:spcAft>
                          <a:spcPts val="0"/>
                        </a:spcAft>
                      </a:pPr>
                      <a:r>
                        <a:rPr lang="en-US" sz="1800" dirty="0">
                          <a:solidFill>
                            <a:schemeClr val="tx1"/>
                          </a:solidFill>
                          <a:effectLst/>
                        </a:rPr>
                        <a:t>at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gn="ctr">
                        <a:lnSpc>
                          <a:spcPct val="100000"/>
                        </a:lnSpc>
                        <a:spcBef>
                          <a:spcPts val="0"/>
                        </a:spcBef>
                        <a:spcAft>
                          <a:spcPts val="0"/>
                        </a:spcAft>
                      </a:pPr>
                      <a:r>
                        <a:rPr lang="en-US" sz="1800">
                          <a:solidFill>
                            <a:schemeClr val="tx1"/>
                          </a:solidFill>
                          <a:effectLst/>
                        </a:rPr>
                        <a:t>t</a:t>
                      </a:r>
                      <a:endParaRPr lang="en-US"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0" algn="ctr">
                        <a:lnSpc>
                          <a:spcPct val="100000"/>
                        </a:lnSpc>
                        <a:spcBef>
                          <a:spcPts val="0"/>
                        </a:spcBef>
                        <a:spcAft>
                          <a:spcPts val="0"/>
                        </a:spcAft>
                      </a:pPr>
                      <a:r>
                        <a:rPr lang="en-US" sz="1800" dirty="0">
                          <a:solidFill>
                            <a:schemeClr val="tx1"/>
                          </a:solidFill>
                          <a:latin typeface="Times New Roman"/>
                          <a:ea typeface="Times New Roman"/>
                          <a:cs typeface="Times New Roman"/>
                        </a:rPr>
                        <a:t>4</a:t>
                      </a:r>
                    </a:p>
                  </a:txBody>
                  <a:tcPr marL="45720" marR="45720" marT="0" marB="0">
                    <a:noFill/>
                  </a:tcPr>
                </a:tc>
                <a:tc>
                  <a:txBody>
                    <a:bodyPr/>
                    <a:lstStyle/>
                    <a:p>
                      <a:pPr marL="0" marR="0" indent="-101600">
                        <a:lnSpc>
                          <a:spcPct val="100000"/>
                        </a:lnSpc>
                        <a:spcBef>
                          <a:spcPts val="0"/>
                        </a:spcBef>
                        <a:spcAft>
                          <a:spcPts val="0"/>
                        </a:spcAft>
                      </a:pPr>
                      <a:r>
                        <a:rPr lang="en-US" sz="1800" dirty="0">
                          <a:solidFill>
                            <a:schemeClr val="tx1"/>
                          </a:solidFill>
                          <a:effectLst/>
                        </a:rPr>
                        <a:t>#</a:t>
                      </a:r>
                      <a:r>
                        <a:rPr lang="en-US" sz="1800" dirty="0" err="1" smtClean="0">
                          <a:solidFill>
                            <a:schemeClr val="tx1"/>
                          </a:solidFill>
                          <a:effectLst/>
                        </a:rPr>
                        <a:t>patgL</a:t>
                      </a:r>
                      <a:r>
                        <a:rPr lang="en-US" sz="1800" dirty="0" smtClean="0">
                          <a:solidFill>
                            <a:schemeClr val="tx1"/>
                          </a:solidFill>
                          <a:effectLst/>
                        </a:rPr>
                        <a: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tx1"/>
                          </a:solidFill>
                          <a:effectLst/>
                        </a:rPr>
                        <a:t>#</a:t>
                      </a:r>
                      <a:r>
                        <a:rPr lang="en-US" sz="1800" dirty="0" err="1">
                          <a:solidFill>
                            <a:schemeClr val="tx1"/>
                          </a:solidFill>
                          <a:effectLst/>
                        </a:rPr>
                        <a:t>patg</a:t>
                      </a:r>
                      <a:r>
                        <a:rPr lang="en-US" sz="1800" dirty="0">
                          <a:solidFill>
                            <a:schemeClr val="tx1"/>
                          </a:solidFill>
                          <a:effectLst/>
                        </a:rPr>
                        <a: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a:solidFill>
                            <a:schemeClr val="tx1"/>
                          </a:solidFill>
                          <a:effectLst/>
                        </a:rPr>
                        <a:t>gender</a:t>
                      </a:r>
                      <a:endParaRPr lang="en-US" sz="1800">
                        <a:solidFill>
                          <a:schemeClr val="tx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dirty="0">
                          <a:solidFill>
                            <a:schemeClr val="tx1"/>
                          </a:solidFill>
                          <a:effectLst/>
                        </a:rPr>
                        <a:t>inheres-in</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tx1"/>
                          </a:solidFill>
                          <a:effectLst/>
                        </a:rPr>
                        <a:t>#pat-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gn="ctr">
                        <a:lnSpc>
                          <a:spcPct val="100000"/>
                        </a:lnSpc>
                        <a:spcBef>
                          <a:spcPts val="0"/>
                        </a:spcBef>
                        <a:spcAft>
                          <a:spcPts val="0"/>
                        </a:spcAft>
                      </a:pPr>
                      <a:r>
                        <a:rPr lang="en-US" sz="1800">
                          <a:solidFill>
                            <a:schemeClr val="tx1"/>
                          </a:solidFill>
                          <a:effectLst/>
                        </a:rPr>
                        <a:t>at</a:t>
                      </a:r>
                      <a:endParaRPr lang="en-US"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gn="ctr">
                        <a:lnSpc>
                          <a:spcPct val="100000"/>
                        </a:lnSpc>
                        <a:spcBef>
                          <a:spcPts val="0"/>
                        </a:spcBef>
                        <a:spcAft>
                          <a:spcPts val="0"/>
                        </a:spcAft>
                      </a:pPr>
                      <a:r>
                        <a:rPr lang="en-US" sz="1800" dirty="0">
                          <a:solidFill>
                            <a:schemeClr val="tx1"/>
                          </a:solidFill>
                          <a:effectLst/>
                        </a:rPr>
                        <a:t>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0" algn="ctr">
                        <a:lnSpc>
                          <a:spcPct val="100000"/>
                        </a:lnSpc>
                        <a:spcBef>
                          <a:spcPts val="0"/>
                        </a:spcBef>
                        <a:spcAft>
                          <a:spcPts val="0"/>
                        </a:spcAft>
                      </a:pPr>
                      <a:r>
                        <a:rPr lang="en-US" sz="1800" dirty="0">
                          <a:solidFill>
                            <a:schemeClr val="tx1"/>
                          </a:solidFill>
                          <a:latin typeface="Times New Roman"/>
                          <a:ea typeface="Times New Roman"/>
                          <a:cs typeface="Times New Roman"/>
                        </a:rPr>
                        <a:t>5</a:t>
                      </a:r>
                    </a:p>
                  </a:txBody>
                  <a:tcPr marL="45720" marR="45720" marT="0" marB="0">
                    <a:noFill/>
                  </a:tcPr>
                </a:tc>
                <a:tc>
                  <a:txBody>
                    <a:bodyPr/>
                    <a:lstStyle/>
                    <a:p>
                      <a:pPr marL="0" marR="0" indent="-101600">
                        <a:lnSpc>
                          <a:spcPct val="100000"/>
                        </a:lnSpc>
                        <a:spcBef>
                          <a:spcPts val="0"/>
                        </a:spcBef>
                        <a:spcAft>
                          <a:spcPts val="0"/>
                        </a:spcAft>
                      </a:pPr>
                      <a:r>
                        <a:rPr lang="en-US" sz="1800">
                          <a:solidFill>
                            <a:schemeClr val="tx1"/>
                          </a:solidFill>
                          <a:effectLst/>
                        </a:rPr>
                        <a:t> </a:t>
                      </a:r>
                      <a:endParaRPr lang="en-US"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tx1"/>
                          </a:solidFill>
                          <a:effectLst/>
                        </a:rPr>
                        <a:t>#</a:t>
                      </a:r>
                      <a:r>
                        <a:rPr lang="en-US" sz="1800" dirty="0" err="1" smtClean="0">
                          <a:solidFill>
                            <a:schemeClr val="tx1"/>
                          </a:solidFill>
                          <a:effectLst/>
                        </a:rPr>
                        <a:t>patg</a:t>
                      </a:r>
                      <a:r>
                        <a:rPr lang="en-US" sz="1800" dirty="0" smtClean="0">
                          <a:solidFill>
                            <a:schemeClr val="tx1"/>
                          </a:solidFill>
                          <a:effectLst/>
                        </a:rPr>
                        <a: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a:solidFill>
                            <a:schemeClr val="tx1"/>
                          </a:solidFill>
                          <a:effectLst/>
                        </a:rPr>
                        <a:t>male-gender</a:t>
                      </a:r>
                      <a:endParaRPr lang="en-US" sz="1800">
                        <a:solidFill>
                          <a:schemeClr val="tx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a:solidFill>
                            <a:schemeClr val="tx1"/>
                          </a:solidFill>
                          <a:effectLst/>
                        </a:rPr>
                        <a:t>inheres-in</a:t>
                      </a:r>
                      <a:endParaRPr lang="en-US"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tx1"/>
                          </a:solidFill>
                          <a:effectLst/>
                        </a:rPr>
                        <a:t>#pat-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gn="ctr">
                        <a:lnSpc>
                          <a:spcPct val="100000"/>
                        </a:lnSpc>
                        <a:spcBef>
                          <a:spcPts val="0"/>
                        </a:spcBef>
                        <a:spcAft>
                          <a:spcPts val="0"/>
                        </a:spcAft>
                      </a:pPr>
                      <a:r>
                        <a:rPr lang="en-US" sz="1800" dirty="0">
                          <a:solidFill>
                            <a:schemeClr val="tx1"/>
                          </a:solidFill>
                          <a:effectLst/>
                        </a:rPr>
                        <a:t>at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gn="ctr">
                        <a:lnSpc>
                          <a:spcPct val="100000"/>
                        </a:lnSpc>
                        <a:spcBef>
                          <a:spcPts val="0"/>
                        </a:spcBef>
                        <a:spcAft>
                          <a:spcPts val="0"/>
                        </a:spcAft>
                      </a:pPr>
                      <a:r>
                        <a:rPr lang="en-US" sz="1800" dirty="0">
                          <a:solidFill>
                            <a:schemeClr val="tx1"/>
                          </a:solidFill>
                          <a:effectLst/>
                        </a:rPr>
                        <a:t>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0" algn="ctr">
                        <a:lnSpc>
                          <a:spcPct val="100000"/>
                        </a:lnSpc>
                        <a:spcBef>
                          <a:spcPts val="0"/>
                        </a:spcBef>
                        <a:spcAft>
                          <a:spcPts val="0"/>
                        </a:spcAft>
                      </a:pPr>
                      <a:r>
                        <a:rPr lang="en-US" sz="1800" dirty="0">
                          <a:solidFill>
                            <a:schemeClr val="tx1"/>
                          </a:solidFill>
                          <a:latin typeface="Times New Roman"/>
                          <a:ea typeface="Times New Roman"/>
                          <a:cs typeface="Times New Roman"/>
                        </a:rPr>
                        <a:t>6</a:t>
                      </a:r>
                    </a:p>
                  </a:txBody>
                  <a:tcPr marL="45720" marR="45720" marT="0" marB="0">
                    <a:noFill/>
                  </a:tcPr>
                </a:tc>
                <a:tc>
                  <a:txBody>
                    <a:bodyPr/>
                    <a:lstStyle/>
                    <a:p>
                      <a:pPr marL="0" marR="0" indent="-101600">
                        <a:lnSpc>
                          <a:spcPct val="100000"/>
                        </a:lnSpc>
                        <a:spcBef>
                          <a:spcPts val="0"/>
                        </a:spcBef>
                        <a:spcAft>
                          <a:spcPts val="0"/>
                        </a:spcAft>
                      </a:pPr>
                      <a:r>
                        <a:rPr lang="en-US" sz="1800">
                          <a:solidFill>
                            <a:schemeClr val="tx1"/>
                          </a:solidFill>
                          <a:effectLst/>
                        </a:rPr>
                        <a:t> </a:t>
                      </a:r>
                      <a:endParaRPr lang="en-US"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tx1"/>
                          </a:solidFill>
                          <a:effectLst/>
                        </a:rPr>
                        <a:t>#</a:t>
                      </a:r>
                      <a:r>
                        <a:rPr lang="en-US" sz="1800" dirty="0" err="1" smtClean="0">
                          <a:solidFill>
                            <a:schemeClr val="tx1"/>
                          </a:solidFill>
                          <a:effectLst/>
                        </a:rPr>
                        <a:t>patg</a:t>
                      </a:r>
                      <a:r>
                        <a:rPr lang="en-US" sz="1800" dirty="0" smtClean="0">
                          <a:solidFill>
                            <a:schemeClr val="tx1"/>
                          </a:solidFill>
                          <a:effectLst/>
                        </a:rPr>
                        <a: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a:solidFill>
                            <a:schemeClr val="tx1"/>
                          </a:solidFill>
                          <a:effectLst/>
                        </a:rPr>
                        <a:t>female-gender</a:t>
                      </a:r>
                      <a:endParaRPr lang="en-US" sz="1800">
                        <a:solidFill>
                          <a:schemeClr val="tx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a:solidFill>
                            <a:schemeClr val="tx1"/>
                          </a:solidFill>
                          <a:effectLst/>
                        </a:rPr>
                        <a:t>inheres-in</a:t>
                      </a:r>
                      <a:endParaRPr lang="en-US"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tx1"/>
                          </a:solidFill>
                          <a:effectLst/>
                        </a:rPr>
                        <a:t>#</a:t>
                      </a:r>
                      <a:r>
                        <a:rPr lang="en-US" sz="1800" dirty="0" smtClean="0">
                          <a:solidFill>
                            <a:schemeClr val="tx1"/>
                          </a:solidFill>
                          <a:effectLst/>
                        </a:rPr>
                        <a:t>pat-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gn="ctr">
                        <a:lnSpc>
                          <a:spcPct val="100000"/>
                        </a:lnSpc>
                        <a:spcBef>
                          <a:spcPts val="0"/>
                        </a:spcBef>
                        <a:spcAft>
                          <a:spcPts val="0"/>
                        </a:spcAft>
                      </a:pPr>
                      <a:r>
                        <a:rPr lang="en-US" sz="1800" dirty="0">
                          <a:solidFill>
                            <a:schemeClr val="tx1"/>
                          </a:solidFill>
                          <a:effectLst/>
                        </a:rPr>
                        <a:t>at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gn="ctr">
                        <a:lnSpc>
                          <a:spcPct val="100000"/>
                        </a:lnSpc>
                        <a:spcBef>
                          <a:spcPts val="0"/>
                        </a:spcBef>
                        <a:spcAft>
                          <a:spcPts val="0"/>
                        </a:spcAft>
                      </a:pPr>
                      <a:r>
                        <a:rPr lang="en-US" sz="1800" dirty="0">
                          <a:solidFill>
                            <a:schemeClr val="tx1"/>
                          </a:solidFill>
                          <a:effectLst/>
                        </a:rPr>
                        <a:t>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0" algn="ctr">
                        <a:lnSpc>
                          <a:spcPct val="100000"/>
                        </a:lnSpc>
                        <a:spcBef>
                          <a:spcPts val="0"/>
                        </a:spcBef>
                        <a:spcAft>
                          <a:spcPts val="0"/>
                        </a:spcAft>
                      </a:pPr>
                      <a:r>
                        <a:rPr lang="en-US" sz="1800" dirty="0">
                          <a:solidFill>
                            <a:schemeClr val="tx1"/>
                          </a:solidFill>
                          <a:latin typeface="Times New Roman"/>
                          <a:ea typeface="Times New Roman"/>
                          <a:cs typeface="Times New Roman"/>
                        </a:rPr>
                        <a:t>7</a:t>
                      </a:r>
                    </a:p>
                  </a:txBody>
                  <a:tcPr marL="45720" marR="45720" marT="0" marB="0">
                    <a:noFill/>
                  </a:tcPr>
                </a:tc>
                <a:tc>
                  <a:txBody>
                    <a:bodyPr/>
                    <a:lstStyle/>
                    <a:p>
                      <a:pPr marL="0" marR="0" indent="-101600">
                        <a:lnSpc>
                          <a:spcPct val="100000"/>
                        </a:lnSpc>
                        <a:spcBef>
                          <a:spcPts val="0"/>
                        </a:spcBef>
                        <a:spcAft>
                          <a:spcPts val="0"/>
                        </a:spcAft>
                      </a:pPr>
                      <a:r>
                        <a:rPr lang="en-US" sz="1800" dirty="0">
                          <a:solidFill>
                            <a:schemeClr val="tx1"/>
                          </a:solidFill>
                          <a:effectLst/>
                        </a:rPr>
                        <a:t> </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tx1"/>
                          </a:solidFill>
                          <a:effectLst/>
                        </a:rPr>
                        <a:t>#</a:t>
                      </a:r>
                      <a:r>
                        <a:rPr lang="en-US" sz="1800" dirty="0" err="1" smtClean="0">
                          <a:solidFill>
                            <a:schemeClr val="tx1"/>
                          </a:solidFill>
                          <a:effectLst/>
                        </a:rPr>
                        <a:t>patgL</a:t>
                      </a:r>
                      <a:r>
                        <a:rPr lang="en-US" sz="1800" dirty="0" smtClean="0">
                          <a:solidFill>
                            <a:schemeClr val="tx1"/>
                          </a:solidFill>
                          <a:effectLst/>
                        </a:rPr>
                        <a: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dirty="0" err="1">
                          <a:solidFill>
                            <a:schemeClr val="tx1"/>
                          </a:solidFill>
                          <a:effectLst/>
                        </a:rPr>
                        <a:t>underspec</a:t>
                      </a:r>
                      <a:r>
                        <a:rPr lang="en-US" sz="1800" cap="small" dirty="0">
                          <a:solidFill>
                            <a:schemeClr val="tx1"/>
                          </a:solidFill>
                          <a:effectLst/>
                        </a:rPr>
                        <a:t>-ice</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dirty="0">
                          <a:solidFill>
                            <a:schemeClr val="tx1"/>
                          </a:solidFill>
                          <a:effectLst/>
                        </a:rPr>
                        <a:t> </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tx1"/>
                          </a:solidFill>
                          <a:effectLst/>
                        </a:rPr>
                        <a:t> </a:t>
                      </a:r>
                      <a:endParaRPr lang="en-US" sz="1800">
                        <a:solidFill>
                          <a:schemeClr val="tx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gn="ctr">
                        <a:lnSpc>
                          <a:spcPct val="100000"/>
                        </a:lnSpc>
                        <a:spcBef>
                          <a:spcPts val="0"/>
                        </a:spcBef>
                        <a:spcAft>
                          <a:spcPts val="0"/>
                        </a:spcAft>
                      </a:pPr>
                      <a:r>
                        <a:rPr lang="en-US" sz="1800">
                          <a:solidFill>
                            <a:schemeClr val="tx1"/>
                          </a:solidFill>
                          <a:effectLst/>
                        </a:rPr>
                        <a:t>at</a:t>
                      </a:r>
                      <a:endParaRPr lang="en-US"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gn="ctr">
                        <a:lnSpc>
                          <a:spcPct val="100000"/>
                        </a:lnSpc>
                        <a:spcBef>
                          <a:spcPts val="0"/>
                        </a:spcBef>
                        <a:spcAft>
                          <a:spcPts val="0"/>
                        </a:spcAft>
                      </a:pPr>
                      <a:r>
                        <a:rPr lang="en-US" sz="1800" dirty="0">
                          <a:solidFill>
                            <a:schemeClr val="tx1"/>
                          </a:solidFill>
                          <a:effectLst/>
                        </a:rPr>
                        <a:t>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r>
            </a:tbl>
          </a:graphicData>
        </a:graphic>
      </p:graphicFrame>
      <p:pic>
        <p:nvPicPr>
          <p:cNvPr id="4" name="Picture 3"/>
          <p:cNvPicPr>
            <a:picLocks noChangeAspect="1"/>
          </p:cNvPicPr>
          <p:nvPr/>
        </p:nvPicPr>
        <p:blipFill>
          <a:blip r:embed="rId2"/>
          <a:stretch>
            <a:fillRect/>
          </a:stretch>
        </p:blipFill>
        <p:spPr>
          <a:xfrm>
            <a:off x="152400" y="1496292"/>
            <a:ext cx="1676399" cy="713648"/>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2353988563"/>
              </p:ext>
            </p:extLst>
          </p:nvPr>
        </p:nvGraphicFramePr>
        <p:xfrm>
          <a:off x="1981199" y="1484560"/>
          <a:ext cx="7010401" cy="1810512"/>
        </p:xfrm>
        <a:graphic>
          <a:graphicData uri="http://schemas.openxmlformats.org/drawingml/2006/table">
            <a:tbl>
              <a:tblPr/>
              <a:tblGrid>
                <a:gridCol w="533401"/>
                <a:gridCol w="1447800"/>
                <a:gridCol w="533400"/>
                <a:gridCol w="1752600"/>
                <a:gridCol w="1219200"/>
                <a:gridCol w="1022604"/>
                <a:gridCol w="501396"/>
              </a:tblGrid>
              <a:tr h="301752">
                <a:tc>
                  <a:txBody>
                    <a:bodyPr/>
                    <a:lstStyle/>
                    <a:p>
                      <a:pPr marL="0" marR="0" indent="0" algn="ctr">
                        <a:lnSpc>
                          <a:spcPct val="100000"/>
                        </a:lnSpc>
                        <a:spcBef>
                          <a:spcPts val="0"/>
                        </a:spcBef>
                        <a:spcAft>
                          <a:spcPts val="0"/>
                        </a:spcAft>
                      </a:pPr>
                      <a:r>
                        <a:rPr lang="en-US" sz="1800" b="1" dirty="0" smtClean="0">
                          <a:solidFill>
                            <a:schemeClr val="tx1"/>
                          </a:solidFill>
                          <a:latin typeface="Times New Roman"/>
                          <a:ea typeface="Times New Roman"/>
                          <a:cs typeface="Times New Roman"/>
                        </a:rPr>
                        <a:t>L</a:t>
                      </a:r>
                      <a:endParaRPr lang="en-US" sz="1800" b="1" dirty="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dirty="0" err="1">
                          <a:solidFill>
                            <a:schemeClr val="tx1"/>
                          </a:solidFill>
                          <a:latin typeface="Times New Roman"/>
                          <a:ea typeface="Times New Roman"/>
                          <a:cs typeface="Times New Roman"/>
                        </a:rPr>
                        <a:t>Var</a:t>
                      </a:r>
                      <a:endParaRPr lang="en-US" sz="1800" b="1" dirty="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dirty="0" smtClean="0">
                          <a:solidFill>
                            <a:schemeClr val="tx1"/>
                          </a:solidFill>
                          <a:latin typeface="Times New Roman"/>
                          <a:ea typeface="Times New Roman"/>
                          <a:cs typeface="Times New Roman"/>
                        </a:rPr>
                        <a:t>IT</a:t>
                      </a:r>
                      <a:endParaRPr lang="en-US" sz="1800" b="1" dirty="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dirty="0">
                          <a:solidFill>
                            <a:schemeClr val="tx1"/>
                          </a:solidFill>
                          <a:latin typeface="Times New Roman"/>
                          <a:ea typeface="Times New Roman"/>
                          <a:cs typeface="Times New Roman"/>
                        </a:rPr>
                        <a:t>REF</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a:solidFill>
                            <a:schemeClr val="tx1"/>
                          </a:solidFill>
                          <a:latin typeface="Times New Roman"/>
                          <a:ea typeface="Times New Roman"/>
                          <a:cs typeface="Times New Roman"/>
                        </a:rPr>
                        <a:t>Min</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a:solidFill>
                            <a:schemeClr val="tx1"/>
                          </a:solidFill>
                          <a:latin typeface="Times New Roman"/>
                          <a:ea typeface="Times New Roman"/>
                          <a:cs typeface="Times New Roman"/>
                        </a:rPr>
                        <a:t>Max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dirty="0">
                          <a:solidFill>
                            <a:schemeClr val="tx1"/>
                          </a:solidFill>
                          <a:latin typeface="Times New Roman"/>
                          <a:ea typeface="Times New Roman"/>
                          <a:cs typeface="Times New Roman"/>
                        </a:rPr>
                        <a:t>Val</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ctr">
                        <a:lnSpc>
                          <a:spcPct val="100000"/>
                        </a:lnSpc>
                        <a:spcBef>
                          <a:spcPts val="0"/>
                        </a:spcBef>
                        <a:spcAft>
                          <a:spcPts val="0"/>
                        </a:spcAft>
                      </a:pPr>
                      <a:r>
                        <a:rPr lang="en-US" sz="1800" dirty="0">
                          <a:solidFill>
                            <a:schemeClr val="tx1"/>
                          </a:solidFill>
                          <a:latin typeface="Times New Roman"/>
                          <a:ea typeface="Times New Roman"/>
                          <a:cs typeface="Times New Roman"/>
                        </a:rPr>
                        <a:t>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tx1"/>
                          </a:solidFill>
                          <a:latin typeface="Times New Roman"/>
                          <a:ea typeface="Times New Roman"/>
                          <a:cs typeface="Times New Roman"/>
                        </a:rPr>
                        <a:t>id</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tx1"/>
                          </a:solidFill>
                          <a:latin typeface="Times New Roman"/>
                          <a:ea typeface="Times New Roman"/>
                          <a:cs typeface="Times New Roman"/>
                        </a:rPr>
                        <a:t>IM</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tx1"/>
                          </a:solidFill>
                          <a:latin typeface="Times New Roman"/>
                          <a:ea typeface="Times New Roman"/>
                          <a:cs typeface="Times New Roman"/>
                        </a:rPr>
                        <a:t>patient</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endParaRPr lang="en-US" sz="1800" dirty="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ctr">
                        <a:lnSpc>
                          <a:spcPct val="100000"/>
                        </a:lnSpc>
                        <a:spcBef>
                          <a:spcPts val="0"/>
                        </a:spcBef>
                        <a:spcAft>
                          <a:spcPts val="0"/>
                        </a:spcAft>
                      </a:pPr>
                      <a:r>
                        <a:rPr lang="en-US" sz="1800" dirty="0">
                          <a:solidFill>
                            <a:schemeClr val="tx1"/>
                          </a:solidFill>
                          <a:latin typeface="Times New Roman"/>
                          <a:ea typeface="Times New Roman"/>
                          <a:cs typeface="Times New Roman"/>
                        </a:rPr>
                        <a:t>4</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tx1"/>
                          </a:solidFill>
                          <a:latin typeface="Times New Roman"/>
                          <a:ea typeface="Times New Roman"/>
                          <a:cs typeface="Times New Roman"/>
                        </a:rPr>
                        <a:t>sex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tx1"/>
                          </a:solidFill>
                          <a:latin typeface="Times New Roman"/>
                          <a:ea typeface="Times New Roman"/>
                          <a:cs typeface="Times New Roman"/>
                        </a:rPr>
                        <a:t>CV</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tx1"/>
                          </a:solidFill>
                          <a:latin typeface="Times New Roman"/>
                          <a:ea typeface="Times New Roman"/>
                          <a:cs typeface="Times New Roman"/>
                        </a:rPr>
                        <a:t>gender</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endParaRPr lang="en-US" sz="1800" dirty="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ctr">
                        <a:lnSpc>
                          <a:spcPct val="100000"/>
                        </a:lnSpc>
                        <a:spcBef>
                          <a:spcPts val="0"/>
                        </a:spcBef>
                        <a:spcAft>
                          <a:spcPts val="0"/>
                        </a:spcAft>
                      </a:pPr>
                      <a:r>
                        <a:rPr lang="en-US" sz="1800" dirty="0">
                          <a:solidFill>
                            <a:schemeClr val="tx1"/>
                          </a:solidFill>
                          <a:latin typeface="Times New Roman"/>
                          <a:ea typeface="Times New Roman"/>
                          <a:cs typeface="Times New Roman"/>
                        </a:rPr>
                        <a:t>5</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tx1"/>
                          </a:solidFill>
                          <a:latin typeface="Times New Roman"/>
                          <a:ea typeface="Times New Roman"/>
                          <a:cs typeface="Times New Roman"/>
                        </a:rPr>
                        <a:t>sex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tx1"/>
                          </a:solidFill>
                          <a:latin typeface="Times New Roman"/>
                          <a:ea typeface="Times New Roman"/>
                          <a:cs typeface="Times New Roman"/>
                        </a:rPr>
                        <a:t>CV</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tx1"/>
                          </a:solidFill>
                          <a:latin typeface="Times New Roman"/>
                          <a:ea typeface="Times New Roman"/>
                          <a:cs typeface="Times New Roman"/>
                        </a:rPr>
                        <a:t>male</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dirty="0">
                          <a:solidFill>
                            <a:schemeClr val="tx1"/>
                          </a:solidFill>
                          <a:latin typeface="Times New Roman"/>
                          <a:ea typeface="Times New Roman"/>
                          <a:cs typeface="Times New Roman"/>
                        </a:rPr>
                        <a:t>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ctr">
                        <a:lnSpc>
                          <a:spcPct val="100000"/>
                        </a:lnSpc>
                        <a:spcBef>
                          <a:spcPts val="0"/>
                        </a:spcBef>
                        <a:spcAft>
                          <a:spcPts val="0"/>
                        </a:spcAft>
                      </a:pPr>
                      <a:r>
                        <a:rPr lang="en-US" sz="1800" dirty="0">
                          <a:solidFill>
                            <a:schemeClr val="tx1"/>
                          </a:solidFill>
                          <a:latin typeface="Times New Roman"/>
                          <a:ea typeface="Times New Roman"/>
                          <a:cs typeface="Times New Roman"/>
                        </a:rPr>
                        <a:t>6</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tx1"/>
                          </a:solidFill>
                          <a:latin typeface="Times New Roman"/>
                          <a:ea typeface="Times New Roman"/>
                          <a:cs typeface="Times New Roman"/>
                        </a:rPr>
                        <a:t>sex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tx1"/>
                          </a:solidFill>
                          <a:latin typeface="Times New Roman"/>
                          <a:ea typeface="Times New Roman"/>
                          <a:cs typeface="Times New Roman"/>
                        </a:rPr>
                        <a:t>CV</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tx1"/>
                          </a:solidFill>
                          <a:latin typeface="Times New Roman"/>
                          <a:ea typeface="Times New Roman"/>
                          <a:cs typeface="Times New Roman"/>
                        </a:rPr>
                        <a:t>female</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dirty="0">
                          <a:solidFill>
                            <a:schemeClr val="tx1"/>
                          </a:solidFill>
                          <a:latin typeface="Times New Roman"/>
                          <a:ea typeface="Times New Roman"/>
                          <a:cs typeface="Times New Roman"/>
                        </a:rPr>
                        <a:t>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ctr">
                        <a:lnSpc>
                          <a:spcPct val="100000"/>
                        </a:lnSpc>
                        <a:spcBef>
                          <a:spcPts val="0"/>
                        </a:spcBef>
                        <a:spcAft>
                          <a:spcPts val="0"/>
                        </a:spcAft>
                      </a:pPr>
                      <a:r>
                        <a:rPr lang="en-US" sz="1800" dirty="0">
                          <a:solidFill>
                            <a:schemeClr val="tx1"/>
                          </a:solidFill>
                          <a:latin typeface="Times New Roman"/>
                          <a:ea typeface="Times New Roman"/>
                          <a:cs typeface="Times New Roman"/>
                        </a:rPr>
                        <a:t>7</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tx1"/>
                          </a:solidFill>
                          <a:latin typeface="Times New Roman"/>
                          <a:ea typeface="Times New Roman"/>
                          <a:cs typeface="Times New Roman"/>
                        </a:rPr>
                        <a:t>sex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tx1"/>
                          </a:solidFill>
                          <a:latin typeface="Times New Roman"/>
                          <a:ea typeface="Times New Roman"/>
                          <a:cs typeface="Times New Roman"/>
                        </a:rPr>
                        <a:t>UA</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tx1"/>
                          </a:solidFill>
                          <a:latin typeface="Times New Roman"/>
                          <a:ea typeface="Times New Roman"/>
                          <a:cs typeface="Times New Roman"/>
                        </a:rPr>
                        <a:t>sex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tx1"/>
                          </a:solidFill>
                          <a:latin typeface="Times New Roman"/>
                          <a:ea typeface="Times New Roman"/>
                          <a:cs typeface="Times New Roman"/>
                        </a:rPr>
                        <a:t>BLANK</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tx1"/>
                          </a:solidFill>
                          <a:latin typeface="Times New Roman"/>
                          <a:ea typeface="Times New Roman"/>
                          <a:cs typeface="Times New Roman"/>
                        </a:rPr>
                        <a:t>BLANK</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endParaRPr lang="en-US" sz="1800" dirty="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7662369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1981200" y="1496292"/>
            <a:ext cx="7010400" cy="1780308"/>
          </a:xfrm>
          <a:prstGeom prst="rect">
            <a:avLst/>
          </a:prstGeom>
          <a:solidFill>
            <a:srgbClr val="19FF81">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Rectangle 8"/>
          <p:cNvSpPr/>
          <p:nvPr/>
        </p:nvSpPr>
        <p:spPr bwMode="auto">
          <a:xfrm>
            <a:off x="1981200" y="3429000"/>
            <a:ext cx="7010400" cy="1752600"/>
          </a:xfrm>
          <a:prstGeom prst="rect">
            <a:avLst/>
          </a:prstGeom>
          <a:solidFill>
            <a:srgbClr val="FF99CC">
              <a:alpha val="81961"/>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2162" name="Title 1"/>
          <p:cNvSpPr>
            <a:spLocks noGrp="1"/>
          </p:cNvSpPr>
          <p:nvPr>
            <p:ph type="title"/>
          </p:nvPr>
        </p:nvSpPr>
        <p:spPr/>
        <p:txBody>
          <a:bodyPr/>
          <a:lstStyle/>
          <a:p>
            <a:r>
              <a:rPr lang="en-US" altLang="en-US" dirty="0"/>
              <a:t>Unconditional generation</a:t>
            </a:r>
            <a:endParaRPr lang="en-US" altLang="en-US" dirty="0" smtClean="0"/>
          </a:p>
        </p:txBody>
      </p:sp>
      <p:graphicFrame>
        <p:nvGraphicFramePr>
          <p:cNvPr id="2" name="Table 1"/>
          <p:cNvGraphicFramePr>
            <a:graphicFrameLocks noGrp="1"/>
          </p:cNvGraphicFramePr>
          <p:nvPr/>
        </p:nvGraphicFramePr>
        <p:xfrm>
          <a:off x="1981200" y="3410528"/>
          <a:ext cx="7010399" cy="1765542"/>
        </p:xfrm>
        <a:graphic>
          <a:graphicData uri="http://schemas.openxmlformats.org/drawingml/2006/table">
            <a:tbl>
              <a:tblPr>
                <a:tableStyleId>{5C22544A-7EE6-4342-B048-85BDC9FD1C3A}</a:tableStyleId>
              </a:tblPr>
              <a:tblGrid>
                <a:gridCol w="533400"/>
                <a:gridCol w="990600"/>
                <a:gridCol w="990600"/>
                <a:gridCol w="1752600"/>
                <a:gridCol w="1219200"/>
                <a:gridCol w="762000"/>
                <a:gridCol w="457200"/>
                <a:gridCol w="304799"/>
              </a:tblGrid>
              <a:tr h="323272">
                <a:tc>
                  <a:txBody>
                    <a:bodyPr/>
                    <a:lstStyle/>
                    <a:p>
                      <a:pPr marL="0" marR="0" indent="0" algn="ctr">
                        <a:lnSpc>
                          <a:spcPct val="100000"/>
                        </a:lnSpc>
                        <a:spcBef>
                          <a:spcPts val="0"/>
                        </a:spcBef>
                        <a:spcAft>
                          <a:spcPts val="0"/>
                        </a:spcAft>
                      </a:pPr>
                      <a:r>
                        <a:rPr lang="en-US" sz="1800" b="1" dirty="0" smtClean="0">
                          <a:solidFill>
                            <a:schemeClr val="tx1"/>
                          </a:solidFill>
                          <a:latin typeface="Times New Roman" panose="02020603050405020304" pitchFamily="18" charset="0"/>
                          <a:ea typeface="Times New Roman"/>
                          <a:cs typeface="Times New Roman" panose="02020603050405020304" pitchFamily="18" charset="0"/>
                        </a:rPr>
                        <a:t>L</a:t>
                      </a:r>
                      <a:endParaRPr lang="en-US" sz="1800" b="1" dirty="0">
                        <a:solidFill>
                          <a:schemeClr val="tx1"/>
                        </a:solidFill>
                        <a:latin typeface="Times New Roman" panose="02020603050405020304" pitchFamily="18" charset="0"/>
                        <a:ea typeface="Times New Roman"/>
                        <a:cs typeface="Times New Roman" panose="02020603050405020304" pitchFamily="18" charset="0"/>
                      </a:endParaRPr>
                    </a:p>
                  </a:txBody>
                  <a:tcPr marL="45720" marR="45720" marT="0" marB="0">
                    <a:noFill/>
                  </a:tcPr>
                </a:tc>
                <a:tc>
                  <a:txBody>
                    <a:bodyPr/>
                    <a:lstStyle/>
                    <a:p>
                      <a:pPr marL="0" marR="0" indent="-101600">
                        <a:lnSpc>
                          <a:spcPct val="100000"/>
                        </a:lnSpc>
                        <a:spcBef>
                          <a:spcPts val="400"/>
                        </a:spcBef>
                        <a:spcAft>
                          <a:spcPts val="700"/>
                        </a:spcAft>
                      </a:pPr>
                      <a:r>
                        <a:rPr lang="en-US" sz="1800" b="1" dirty="0">
                          <a:solidFill>
                            <a:schemeClr val="tx1"/>
                          </a:solidFill>
                          <a:effectLst/>
                          <a:latin typeface="Times New Roman" panose="02020603050405020304" pitchFamily="18" charset="0"/>
                          <a:cs typeface="Times New Roman" panose="02020603050405020304" pitchFamily="18" charset="0"/>
                        </a:rPr>
                        <a:t>IUI(L)</a:t>
                      </a:r>
                      <a:endParaRPr lang="en-US"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indent="-101600">
                        <a:lnSpc>
                          <a:spcPct val="100000"/>
                        </a:lnSpc>
                        <a:spcBef>
                          <a:spcPts val="400"/>
                        </a:spcBef>
                        <a:spcAft>
                          <a:spcPts val="700"/>
                        </a:spcAft>
                      </a:pPr>
                      <a:r>
                        <a:rPr lang="en-US" sz="1800" b="1">
                          <a:solidFill>
                            <a:schemeClr val="tx1"/>
                          </a:solidFill>
                          <a:effectLst/>
                          <a:latin typeface="Times New Roman" panose="02020603050405020304" pitchFamily="18" charset="0"/>
                          <a:cs typeface="Times New Roman" panose="02020603050405020304" pitchFamily="18" charset="0"/>
                        </a:rPr>
                        <a:t>IUI(P)</a:t>
                      </a:r>
                      <a:endParaRPr lang="en-US" sz="1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indent="-101600">
                        <a:lnSpc>
                          <a:spcPct val="100000"/>
                        </a:lnSpc>
                        <a:spcBef>
                          <a:spcPts val="400"/>
                        </a:spcBef>
                        <a:spcAft>
                          <a:spcPts val="700"/>
                        </a:spcAft>
                      </a:pPr>
                      <a:r>
                        <a:rPr lang="en-US" sz="1800" b="1" dirty="0">
                          <a:solidFill>
                            <a:schemeClr val="tx1"/>
                          </a:solidFill>
                          <a:effectLst/>
                          <a:latin typeface="Times New Roman" panose="02020603050405020304" pitchFamily="18" charset="0"/>
                          <a:cs typeface="Times New Roman" panose="02020603050405020304" pitchFamily="18" charset="0"/>
                        </a:rPr>
                        <a:t>P-Type</a:t>
                      </a:r>
                      <a:endParaRPr lang="en-US"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marT="0" marB="0">
                    <a:noFill/>
                  </a:tcPr>
                </a:tc>
                <a:tc>
                  <a:txBody>
                    <a:bodyPr/>
                    <a:lstStyle/>
                    <a:p>
                      <a:pPr marL="0" marR="0" indent="-101600">
                        <a:lnSpc>
                          <a:spcPct val="100000"/>
                        </a:lnSpc>
                        <a:spcBef>
                          <a:spcPts val="400"/>
                        </a:spcBef>
                        <a:spcAft>
                          <a:spcPts val="700"/>
                        </a:spcAft>
                      </a:pPr>
                      <a:r>
                        <a:rPr lang="en-US" sz="1800" b="1">
                          <a:solidFill>
                            <a:schemeClr val="tx1"/>
                          </a:solidFill>
                          <a:effectLst/>
                          <a:latin typeface="Times New Roman" panose="02020603050405020304" pitchFamily="18" charset="0"/>
                          <a:cs typeface="Times New Roman" panose="02020603050405020304" pitchFamily="18" charset="0"/>
                        </a:rPr>
                        <a:t>P-Rel</a:t>
                      </a:r>
                      <a:endParaRPr lang="en-US" sz="1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indent="-101600">
                        <a:lnSpc>
                          <a:spcPct val="100000"/>
                        </a:lnSpc>
                        <a:spcBef>
                          <a:spcPts val="400"/>
                        </a:spcBef>
                        <a:spcAft>
                          <a:spcPts val="700"/>
                        </a:spcAft>
                      </a:pPr>
                      <a:r>
                        <a:rPr lang="en-US" sz="1800" b="1" dirty="0" smtClean="0">
                          <a:solidFill>
                            <a:schemeClr val="tx1"/>
                          </a:solidFill>
                          <a:effectLst/>
                          <a:latin typeface="Times New Roman" panose="02020603050405020304" pitchFamily="18" charset="0"/>
                          <a:cs typeface="Times New Roman" panose="02020603050405020304" pitchFamily="18" charset="0"/>
                        </a:rPr>
                        <a:t>P-</a:t>
                      </a:r>
                      <a:r>
                        <a:rPr lang="en-US" sz="1800" b="1" dirty="0" err="1" smtClean="0">
                          <a:solidFill>
                            <a:schemeClr val="tx1"/>
                          </a:solidFill>
                          <a:effectLst/>
                          <a:latin typeface="Times New Roman" panose="02020603050405020304" pitchFamily="18" charset="0"/>
                          <a:cs typeface="Times New Roman" panose="02020603050405020304" pitchFamily="18" charset="0"/>
                        </a:rPr>
                        <a:t>Tg</a:t>
                      </a:r>
                      <a:endParaRPr lang="en-US"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0" marB="0">
                    <a:noFill/>
                  </a:tcPr>
                </a:tc>
                <a:tc>
                  <a:txBody>
                    <a:bodyPr/>
                    <a:lstStyle/>
                    <a:p>
                      <a:pPr marL="0" marR="0" indent="-101600" algn="ctr">
                        <a:lnSpc>
                          <a:spcPct val="100000"/>
                        </a:lnSpc>
                        <a:spcBef>
                          <a:spcPts val="400"/>
                        </a:spcBef>
                        <a:spcAft>
                          <a:spcPts val="700"/>
                        </a:spcAft>
                      </a:pPr>
                      <a:r>
                        <a:rPr lang="en-US" sz="1800" b="1" dirty="0" err="1" smtClean="0">
                          <a:solidFill>
                            <a:schemeClr val="tx1"/>
                          </a:solidFill>
                          <a:effectLst/>
                          <a:latin typeface="Times New Roman" panose="02020603050405020304" pitchFamily="18" charset="0"/>
                          <a:cs typeface="Times New Roman" panose="02020603050405020304" pitchFamily="18" charset="0"/>
                        </a:rPr>
                        <a:t>Tr</a:t>
                      </a:r>
                      <a:endParaRPr lang="en-US"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indent="-101600" algn="ctr">
                        <a:lnSpc>
                          <a:spcPct val="100000"/>
                        </a:lnSpc>
                        <a:spcBef>
                          <a:spcPts val="400"/>
                        </a:spcBef>
                        <a:spcAft>
                          <a:spcPts val="700"/>
                        </a:spcAft>
                      </a:pPr>
                      <a:r>
                        <a:rPr lang="en-US" sz="1800" b="1" dirty="0" smtClean="0">
                          <a:solidFill>
                            <a:schemeClr val="tx1"/>
                          </a:solidFill>
                          <a:effectLst/>
                          <a:latin typeface="Times New Roman" panose="02020603050405020304" pitchFamily="18" charset="0"/>
                          <a:cs typeface="Times New Roman" panose="02020603050405020304" pitchFamily="18" charset="0"/>
                        </a:rPr>
                        <a:t>T</a:t>
                      </a:r>
                      <a:endParaRPr lang="en-US"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r>
              <a:tr h="288454">
                <a:tc>
                  <a:txBody>
                    <a:bodyPr/>
                    <a:lstStyle/>
                    <a:p>
                      <a:pPr marL="0" marR="0" indent="0" algn="ctr">
                        <a:lnSpc>
                          <a:spcPct val="100000"/>
                        </a:lnSpc>
                        <a:spcBef>
                          <a:spcPts val="0"/>
                        </a:spcBef>
                        <a:spcAft>
                          <a:spcPts val="0"/>
                        </a:spcAft>
                      </a:pPr>
                      <a:r>
                        <a:rPr lang="en-US" sz="1800" dirty="0">
                          <a:solidFill>
                            <a:schemeClr val="tx1"/>
                          </a:solidFill>
                          <a:latin typeface="Times New Roman"/>
                          <a:ea typeface="Times New Roman"/>
                          <a:cs typeface="Times New Roman"/>
                        </a:rPr>
                        <a:t>3</a:t>
                      </a:r>
                    </a:p>
                  </a:txBody>
                  <a:tcPr marL="45720" marR="45720" marT="0" marB="0">
                    <a:noFill/>
                  </a:tcPr>
                </a:tc>
                <a:tc>
                  <a:txBody>
                    <a:bodyPr/>
                    <a:lstStyle/>
                    <a:p>
                      <a:pPr marL="0" marR="0" indent="-101600">
                        <a:lnSpc>
                          <a:spcPct val="100000"/>
                        </a:lnSpc>
                        <a:spcBef>
                          <a:spcPts val="0"/>
                        </a:spcBef>
                        <a:spcAft>
                          <a:spcPts val="0"/>
                        </a:spcAft>
                      </a:pPr>
                      <a:r>
                        <a:rPr lang="en-US" sz="1800" dirty="0">
                          <a:solidFill>
                            <a:schemeClr val="tx1"/>
                          </a:solidFill>
                          <a:effectLst/>
                        </a:rPr>
                        <a:t>#</a:t>
                      </a:r>
                      <a:r>
                        <a:rPr lang="en-US" sz="1800" dirty="0" err="1" smtClean="0">
                          <a:solidFill>
                            <a:schemeClr val="tx1"/>
                          </a:solidFill>
                          <a:effectLst/>
                        </a:rPr>
                        <a:t>patL</a:t>
                      </a:r>
                      <a:r>
                        <a:rPr lang="en-US" sz="1800" dirty="0" smtClean="0">
                          <a:solidFill>
                            <a:schemeClr val="tx1"/>
                          </a:solidFill>
                          <a:effectLst/>
                        </a:rPr>
                        <a: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tx1"/>
                          </a:solidFill>
                          <a:effectLst/>
                        </a:rPr>
                        <a:t>#pat-</a:t>
                      </a:r>
                      <a:endParaRPr lang="en-US"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a:solidFill>
                            <a:schemeClr val="tx1"/>
                          </a:solidFill>
                          <a:effectLst/>
                        </a:rPr>
                        <a:t>patient</a:t>
                      </a:r>
                      <a:endParaRPr lang="en-US" sz="1800">
                        <a:solidFill>
                          <a:schemeClr val="tx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dirty="0">
                          <a:solidFill>
                            <a:schemeClr val="tx1"/>
                          </a:solidFill>
                          <a:effectLst/>
                        </a:rPr>
                        <a:t> </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tx1"/>
                          </a:solidFill>
                          <a:effectLst/>
                        </a:rPr>
                        <a:t> </a:t>
                      </a:r>
                      <a:endParaRPr lang="en-US" sz="1800">
                        <a:solidFill>
                          <a:schemeClr val="tx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gn="ctr">
                        <a:lnSpc>
                          <a:spcPct val="100000"/>
                        </a:lnSpc>
                        <a:spcBef>
                          <a:spcPts val="0"/>
                        </a:spcBef>
                        <a:spcAft>
                          <a:spcPts val="0"/>
                        </a:spcAft>
                      </a:pPr>
                      <a:r>
                        <a:rPr lang="en-US" sz="1800" dirty="0">
                          <a:solidFill>
                            <a:schemeClr val="tx1"/>
                          </a:solidFill>
                          <a:effectLst/>
                        </a:rPr>
                        <a:t>at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gn="ctr">
                        <a:lnSpc>
                          <a:spcPct val="100000"/>
                        </a:lnSpc>
                        <a:spcBef>
                          <a:spcPts val="0"/>
                        </a:spcBef>
                        <a:spcAft>
                          <a:spcPts val="0"/>
                        </a:spcAft>
                      </a:pPr>
                      <a:r>
                        <a:rPr lang="en-US" sz="1800">
                          <a:solidFill>
                            <a:schemeClr val="tx1"/>
                          </a:solidFill>
                          <a:effectLst/>
                        </a:rPr>
                        <a:t>t</a:t>
                      </a:r>
                      <a:endParaRPr lang="en-US"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0" algn="ctr">
                        <a:lnSpc>
                          <a:spcPct val="100000"/>
                        </a:lnSpc>
                        <a:spcBef>
                          <a:spcPts val="0"/>
                        </a:spcBef>
                        <a:spcAft>
                          <a:spcPts val="0"/>
                        </a:spcAft>
                      </a:pPr>
                      <a:r>
                        <a:rPr lang="en-US" sz="1800" dirty="0">
                          <a:solidFill>
                            <a:schemeClr val="tx1"/>
                          </a:solidFill>
                          <a:latin typeface="Times New Roman"/>
                          <a:ea typeface="Times New Roman"/>
                          <a:cs typeface="Times New Roman"/>
                        </a:rPr>
                        <a:t>4</a:t>
                      </a:r>
                    </a:p>
                  </a:txBody>
                  <a:tcPr marL="45720" marR="45720" marT="0" marB="0">
                    <a:noFill/>
                  </a:tcPr>
                </a:tc>
                <a:tc>
                  <a:txBody>
                    <a:bodyPr/>
                    <a:lstStyle/>
                    <a:p>
                      <a:pPr marL="0" marR="0" indent="-101600">
                        <a:lnSpc>
                          <a:spcPct val="100000"/>
                        </a:lnSpc>
                        <a:spcBef>
                          <a:spcPts val="0"/>
                        </a:spcBef>
                        <a:spcAft>
                          <a:spcPts val="0"/>
                        </a:spcAft>
                      </a:pPr>
                      <a:r>
                        <a:rPr lang="en-US" sz="1800" dirty="0">
                          <a:solidFill>
                            <a:schemeClr val="tx1"/>
                          </a:solidFill>
                          <a:effectLst/>
                        </a:rPr>
                        <a:t>#</a:t>
                      </a:r>
                      <a:r>
                        <a:rPr lang="en-US" sz="1800" dirty="0" err="1" smtClean="0">
                          <a:solidFill>
                            <a:schemeClr val="tx1"/>
                          </a:solidFill>
                          <a:effectLst/>
                        </a:rPr>
                        <a:t>patgL</a:t>
                      </a:r>
                      <a:r>
                        <a:rPr lang="en-US" sz="1800" dirty="0" smtClean="0">
                          <a:solidFill>
                            <a:schemeClr val="tx1"/>
                          </a:solidFill>
                          <a:effectLst/>
                        </a:rPr>
                        <a: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tx1"/>
                          </a:solidFill>
                          <a:effectLst/>
                        </a:rPr>
                        <a:t>#</a:t>
                      </a:r>
                      <a:r>
                        <a:rPr lang="en-US" sz="1800" dirty="0" err="1">
                          <a:solidFill>
                            <a:schemeClr val="tx1"/>
                          </a:solidFill>
                          <a:effectLst/>
                        </a:rPr>
                        <a:t>patg</a:t>
                      </a:r>
                      <a:r>
                        <a:rPr lang="en-US" sz="1800" dirty="0">
                          <a:solidFill>
                            <a:schemeClr val="tx1"/>
                          </a:solidFill>
                          <a:effectLst/>
                        </a:rPr>
                        <a: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a:solidFill>
                            <a:schemeClr val="tx1"/>
                          </a:solidFill>
                          <a:effectLst/>
                        </a:rPr>
                        <a:t>gender</a:t>
                      </a:r>
                      <a:endParaRPr lang="en-US" sz="1800">
                        <a:solidFill>
                          <a:schemeClr val="tx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dirty="0">
                          <a:solidFill>
                            <a:schemeClr val="tx1"/>
                          </a:solidFill>
                          <a:effectLst/>
                        </a:rPr>
                        <a:t>inheres-in</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tx1"/>
                          </a:solidFill>
                          <a:effectLst/>
                        </a:rPr>
                        <a:t>#pat-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gn="ctr">
                        <a:lnSpc>
                          <a:spcPct val="100000"/>
                        </a:lnSpc>
                        <a:spcBef>
                          <a:spcPts val="0"/>
                        </a:spcBef>
                        <a:spcAft>
                          <a:spcPts val="0"/>
                        </a:spcAft>
                      </a:pPr>
                      <a:r>
                        <a:rPr lang="en-US" sz="1800">
                          <a:solidFill>
                            <a:schemeClr val="tx1"/>
                          </a:solidFill>
                          <a:effectLst/>
                        </a:rPr>
                        <a:t>at</a:t>
                      </a:r>
                      <a:endParaRPr lang="en-US"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gn="ctr">
                        <a:lnSpc>
                          <a:spcPct val="100000"/>
                        </a:lnSpc>
                        <a:spcBef>
                          <a:spcPts val="0"/>
                        </a:spcBef>
                        <a:spcAft>
                          <a:spcPts val="0"/>
                        </a:spcAft>
                      </a:pPr>
                      <a:r>
                        <a:rPr lang="en-US" sz="1800" dirty="0">
                          <a:solidFill>
                            <a:schemeClr val="tx1"/>
                          </a:solidFill>
                          <a:effectLst/>
                        </a:rPr>
                        <a:t>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0" algn="ctr">
                        <a:lnSpc>
                          <a:spcPct val="100000"/>
                        </a:lnSpc>
                        <a:spcBef>
                          <a:spcPts val="0"/>
                        </a:spcBef>
                        <a:spcAft>
                          <a:spcPts val="0"/>
                        </a:spcAft>
                      </a:pPr>
                      <a:r>
                        <a:rPr lang="en-US" sz="1800" dirty="0">
                          <a:solidFill>
                            <a:schemeClr val="tx1"/>
                          </a:solidFill>
                          <a:latin typeface="Times New Roman"/>
                          <a:ea typeface="Times New Roman"/>
                          <a:cs typeface="Times New Roman"/>
                        </a:rPr>
                        <a:t>5</a:t>
                      </a:r>
                    </a:p>
                  </a:txBody>
                  <a:tcPr marL="45720" marR="45720" marT="0" marB="0">
                    <a:noFill/>
                  </a:tcPr>
                </a:tc>
                <a:tc>
                  <a:txBody>
                    <a:bodyPr/>
                    <a:lstStyle/>
                    <a:p>
                      <a:pPr marL="0" marR="0" indent="-101600">
                        <a:lnSpc>
                          <a:spcPct val="100000"/>
                        </a:lnSpc>
                        <a:spcBef>
                          <a:spcPts val="0"/>
                        </a:spcBef>
                        <a:spcAft>
                          <a:spcPts val="0"/>
                        </a:spcAft>
                      </a:pPr>
                      <a:r>
                        <a:rPr lang="en-US" sz="1800">
                          <a:solidFill>
                            <a:schemeClr val="tx1"/>
                          </a:solidFill>
                          <a:effectLst/>
                        </a:rPr>
                        <a:t> </a:t>
                      </a:r>
                      <a:endParaRPr lang="en-US"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tx1"/>
                          </a:solidFill>
                          <a:effectLst/>
                        </a:rPr>
                        <a:t>#</a:t>
                      </a:r>
                      <a:r>
                        <a:rPr lang="en-US" sz="1800" dirty="0" err="1" smtClean="0">
                          <a:solidFill>
                            <a:schemeClr val="tx1"/>
                          </a:solidFill>
                          <a:effectLst/>
                        </a:rPr>
                        <a:t>patg</a:t>
                      </a:r>
                      <a:r>
                        <a:rPr lang="en-US" sz="1800" dirty="0" smtClean="0">
                          <a:solidFill>
                            <a:schemeClr val="tx1"/>
                          </a:solidFill>
                          <a:effectLst/>
                        </a:rPr>
                        <a: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a:solidFill>
                            <a:schemeClr val="tx1"/>
                          </a:solidFill>
                          <a:effectLst/>
                        </a:rPr>
                        <a:t>male-gender</a:t>
                      </a:r>
                      <a:endParaRPr lang="en-US" sz="1800">
                        <a:solidFill>
                          <a:schemeClr val="tx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a:solidFill>
                            <a:schemeClr val="tx1"/>
                          </a:solidFill>
                          <a:effectLst/>
                        </a:rPr>
                        <a:t>inheres-in</a:t>
                      </a:r>
                      <a:endParaRPr lang="en-US"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tx1"/>
                          </a:solidFill>
                          <a:effectLst/>
                        </a:rPr>
                        <a:t>#pat-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gn="ctr">
                        <a:lnSpc>
                          <a:spcPct val="100000"/>
                        </a:lnSpc>
                        <a:spcBef>
                          <a:spcPts val="0"/>
                        </a:spcBef>
                        <a:spcAft>
                          <a:spcPts val="0"/>
                        </a:spcAft>
                      </a:pPr>
                      <a:r>
                        <a:rPr lang="en-US" sz="1800" dirty="0">
                          <a:solidFill>
                            <a:schemeClr val="tx1"/>
                          </a:solidFill>
                          <a:effectLst/>
                        </a:rPr>
                        <a:t>at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gn="ctr">
                        <a:lnSpc>
                          <a:spcPct val="100000"/>
                        </a:lnSpc>
                        <a:spcBef>
                          <a:spcPts val="0"/>
                        </a:spcBef>
                        <a:spcAft>
                          <a:spcPts val="0"/>
                        </a:spcAft>
                      </a:pPr>
                      <a:r>
                        <a:rPr lang="en-US" sz="1800" dirty="0">
                          <a:solidFill>
                            <a:schemeClr val="tx1"/>
                          </a:solidFill>
                          <a:effectLst/>
                        </a:rPr>
                        <a:t>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0" algn="ctr">
                        <a:lnSpc>
                          <a:spcPct val="100000"/>
                        </a:lnSpc>
                        <a:spcBef>
                          <a:spcPts val="0"/>
                        </a:spcBef>
                        <a:spcAft>
                          <a:spcPts val="0"/>
                        </a:spcAft>
                      </a:pPr>
                      <a:r>
                        <a:rPr lang="en-US" sz="1800" dirty="0">
                          <a:solidFill>
                            <a:schemeClr val="tx1"/>
                          </a:solidFill>
                          <a:latin typeface="Times New Roman"/>
                          <a:ea typeface="Times New Roman"/>
                          <a:cs typeface="Times New Roman"/>
                        </a:rPr>
                        <a:t>6</a:t>
                      </a:r>
                    </a:p>
                  </a:txBody>
                  <a:tcPr marL="45720" marR="45720" marT="0" marB="0">
                    <a:noFill/>
                  </a:tcPr>
                </a:tc>
                <a:tc>
                  <a:txBody>
                    <a:bodyPr/>
                    <a:lstStyle/>
                    <a:p>
                      <a:pPr marL="0" marR="0" indent="-101600">
                        <a:lnSpc>
                          <a:spcPct val="100000"/>
                        </a:lnSpc>
                        <a:spcBef>
                          <a:spcPts val="0"/>
                        </a:spcBef>
                        <a:spcAft>
                          <a:spcPts val="0"/>
                        </a:spcAft>
                      </a:pPr>
                      <a:r>
                        <a:rPr lang="en-US" sz="1800">
                          <a:solidFill>
                            <a:schemeClr val="tx1"/>
                          </a:solidFill>
                          <a:effectLst/>
                        </a:rPr>
                        <a:t> </a:t>
                      </a:r>
                      <a:endParaRPr lang="en-US"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tx1"/>
                          </a:solidFill>
                          <a:effectLst/>
                        </a:rPr>
                        <a:t>#</a:t>
                      </a:r>
                      <a:r>
                        <a:rPr lang="en-US" sz="1800" dirty="0" err="1" smtClean="0">
                          <a:solidFill>
                            <a:schemeClr val="tx1"/>
                          </a:solidFill>
                          <a:effectLst/>
                        </a:rPr>
                        <a:t>patg</a:t>
                      </a:r>
                      <a:r>
                        <a:rPr lang="en-US" sz="1800" dirty="0" smtClean="0">
                          <a:solidFill>
                            <a:schemeClr val="tx1"/>
                          </a:solidFill>
                          <a:effectLst/>
                        </a:rPr>
                        <a: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a:solidFill>
                            <a:schemeClr val="tx1"/>
                          </a:solidFill>
                          <a:effectLst/>
                        </a:rPr>
                        <a:t>female-gender</a:t>
                      </a:r>
                      <a:endParaRPr lang="en-US" sz="1800">
                        <a:solidFill>
                          <a:schemeClr val="tx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a:solidFill>
                            <a:schemeClr val="tx1"/>
                          </a:solidFill>
                          <a:effectLst/>
                        </a:rPr>
                        <a:t>inheres-in</a:t>
                      </a:r>
                      <a:endParaRPr lang="en-US"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tx1"/>
                          </a:solidFill>
                          <a:effectLst/>
                        </a:rPr>
                        <a:t>#</a:t>
                      </a:r>
                      <a:r>
                        <a:rPr lang="en-US" sz="1800" dirty="0" smtClean="0">
                          <a:solidFill>
                            <a:schemeClr val="tx1"/>
                          </a:solidFill>
                          <a:effectLst/>
                        </a:rPr>
                        <a:t>pat-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gn="ctr">
                        <a:lnSpc>
                          <a:spcPct val="100000"/>
                        </a:lnSpc>
                        <a:spcBef>
                          <a:spcPts val="0"/>
                        </a:spcBef>
                        <a:spcAft>
                          <a:spcPts val="0"/>
                        </a:spcAft>
                      </a:pPr>
                      <a:r>
                        <a:rPr lang="en-US" sz="1800" dirty="0">
                          <a:solidFill>
                            <a:schemeClr val="tx1"/>
                          </a:solidFill>
                          <a:effectLst/>
                        </a:rPr>
                        <a:t>at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gn="ctr">
                        <a:lnSpc>
                          <a:spcPct val="100000"/>
                        </a:lnSpc>
                        <a:spcBef>
                          <a:spcPts val="0"/>
                        </a:spcBef>
                        <a:spcAft>
                          <a:spcPts val="0"/>
                        </a:spcAft>
                      </a:pPr>
                      <a:r>
                        <a:rPr lang="en-US" sz="1800" dirty="0">
                          <a:solidFill>
                            <a:schemeClr val="tx1"/>
                          </a:solidFill>
                          <a:effectLst/>
                        </a:rPr>
                        <a:t>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0" algn="ctr">
                        <a:lnSpc>
                          <a:spcPct val="100000"/>
                        </a:lnSpc>
                        <a:spcBef>
                          <a:spcPts val="0"/>
                        </a:spcBef>
                        <a:spcAft>
                          <a:spcPts val="0"/>
                        </a:spcAft>
                      </a:pPr>
                      <a:r>
                        <a:rPr lang="en-US" sz="1800" dirty="0">
                          <a:solidFill>
                            <a:schemeClr val="tx1"/>
                          </a:solidFill>
                          <a:latin typeface="Times New Roman"/>
                          <a:ea typeface="Times New Roman"/>
                          <a:cs typeface="Times New Roman"/>
                        </a:rPr>
                        <a:t>7</a:t>
                      </a:r>
                    </a:p>
                  </a:txBody>
                  <a:tcPr marL="45720" marR="45720" marT="0" marB="0">
                    <a:noFill/>
                  </a:tcPr>
                </a:tc>
                <a:tc>
                  <a:txBody>
                    <a:bodyPr/>
                    <a:lstStyle/>
                    <a:p>
                      <a:pPr marL="0" marR="0" indent="-101600">
                        <a:lnSpc>
                          <a:spcPct val="100000"/>
                        </a:lnSpc>
                        <a:spcBef>
                          <a:spcPts val="0"/>
                        </a:spcBef>
                        <a:spcAft>
                          <a:spcPts val="0"/>
                        </a:spcAft>
                      </a:pPr>
                      <a:r>
                        <a:rPr lang="en-US" sz="1800" dirty="0">
                          <a:solidFill>
                            <a:schemeClr val="tx1"/>
                          </a:solidFill>
                          <a:effectLst/>
                        </a:rPr>
                        <a:t> </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tx1"/>
                          </a:solidFill>
                          <a:effectLst/>
                        </a:rPr>
                        <a:t>#</a:t>
                      </a:r>
                      <a:r>
                        <a:rPr lang="en-US" sz="1800" dirty="0" err="1" smtClean="0">
                          <a:solidFill>
                            <a:schemeClr val="tx1"/>
                          </a:solidFill>
                          <a:effectLst/>
                        </a:rPr>
                        <a:t>patgL</a:t>
                      </a:r>
                      <a:r>
                        <a:rPr lang="en-US" sz="1800" dirty="0" smtClean="0">
                          <a:solidFill>
                            <a:schemeClr val="tx1"/>
                          </a:solidFill>
                          <a:effectLst/>
                        </a:rPr>
                        <a: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dirty="0" err="1">
                          <a:solidFill>
                            <a:schemeClr val="tx1"/>
                          </a:solidFill>
                          <a:effectLst/>
                        </a:rPr>
                        <a:t>underspec</a:t>
                      </a:r>
                      <a:r>
                        <a:rPr lang="en-US" sz="1800" cap="small" dirty="0">
                          <a:solidFill>
                            <a:schemeClr val="tx1"/>
                          </a:solidFill>
                          <a:effectLst/>
                        </a:rPr>
                        <a:t>-ice</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dirty="0">
                          <a:solidFill>
                            <a:schemeClr val="tx1"/>
                          </a:solidFill>
                          <a:effectLst/>
                        </a:rPr>
                        <a:t> </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tx1"/>
                          </a:solidFill>
                          <a:effectLst/>
                        </a:rPr>
                        <a:t> </a:t>
                      </a:r>
                      <a:endParaRPr lang="en-US" sz="1800">
                        <a:solidFill>
                          <a:schemeClr val="tx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gn="ctr">
                        <a:lnSpc>
                          <a:spcPct val="100000"/>
                        </a:lnSpc>
                        <a:spcBef>
                          <a:spcPts val="0"/>
                        </a:spcBef>
                        <a:spcAft>
                          <a:spcPts val="0"/>
                        </a:spcAft>
                      </a:pPr>
                      <a:r>
                        <a:rPr lang="en-US" sz="1800">
                          <a:solidFill>
                            <a:schemeClr val="tx1"/>
                          </a:solidFill>
                          <a:effectLst/>
                        </a:rPr>
                        <a:t>at</a:t>
                      </a:r>
                      <a:endParaRPr lang="en-US"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gn="ctr">
                        <a:lnSpc>
                          <a:spcPct val="100000"/>
                        </a:lnSpc>
                        <a:spcBef>
                          <a:spcPts val="0"/>
                        </a:spcBef>
                        <a:spcAft>
                          <a:spcPts val="0"/>
                        </a:spcAft>
                      </a:pPr>
                      <a:r>
                        <a:rPr lang="en-US" sz="1800" dirty="0">
                          <a:solidFill>
                            <a:schemeClr val="tx1"/>
                          </a:solidFill>
                          <a:effectLst/>
                        </a:rPr>
                        <a:t>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r>
            </a:tbl>
          </a:graphicData>
        </a:graphic>
      </p:graphicFrame>
      <p:pic>
        <p:nvPicPr>
          <p:cNvPr id="4" name="Picture 3"/>
          <p:cNvPicPr>
            <a:picLocks noChangeAspect="1"/>
          </p:cNvPicPr>
          <p:nvPr/>
        </p:nvPicPr>
        <p:blipFill>
          <a:blip r:embed="rId2"/>
          <a:stretch>
            <a:fillRect/>
          </a:stretch>
        </p:blipFill>
        <p:spPr>
          <a:xfrm>
            <a:off x="152400" y="1496292"/>
            <a:ext cx="1676399" cy="713648"/>
          </a:xfrm>
          <a:prstGeom prst="rect">
            <a:avLst/>
          </a:prstGeom>
        </p:spPr>
      </p:pic>
      <p:graphicFrame>
        <p:nvGraphicFramePr>
          <p:cNvPr id="6" name="Table 5"/>
          <p:cNvGraphicFramePr>
            <a:graphicFrameLocks noGrp="1"/>
          </p:cNvGraphicFramePr>
          <p:nvPr/>
        </p:nvGraphicFramePr>
        <p:xfrm>
          <a:off x="1981199" y="1484560"/>
          <a:ext cx="7010401" cy="1810512"/>
        </p:xfrm>
        <a:graphic>
          <a:graphicData uri="http://schemas.openxmlformats.org/drawingml/2006/table">
            <a:tbl>
              <a:tblPr/>
              <a:tblGrid>
                <a:gridCol w="533401"/>
                <a:gridCol w="1447800"/>
                <a:gridCol w="533400"/>
                <a:gridCol w="1752600"/>
                <a:gridCol w="1219200"/>
                <a:gridCol w="1022604"/>
                <a:gridCol w="501396"/>
              </a:tblGrid>
              <a:tr h="301752">
                <a:tc>
                  <a:txBody>
                    <a:bodyPr/>
                    <a:lstStyle/>
                    <a:p>
                      <a:pPr marL="0" marR="0" indent="0" algn="ctr">
                        <a:lnSpc>
                          <a:spcPct val="100000"/>
                        </a:lnSpc>
                        <a:spcBef>
                          <a:spcPts val="0"/>
                        </a:spcBef>
                        <a:spcAft>
                          <a:spcPts val="0"/>
                        </a:spcAft>
                      </a:pPr>
                      <a:r>
                        <a:rPr lang="en-US" sz="1800" b="1" dirty="0" smtClean="0">
                          <a:solidFill>
                            <a:schemeClr val="tx1"/>
                          </a:solidFill>
                          <a:latin typeface="Times New Roman"/>
                          <a:ea typeface="Times New Roman"/>
                          <a:cs typeface="Times New Roman"/>
                        </a:rPr>
                        <a:t>L</a:t>
                      </a:r>
                      <a:endParaRPr lang="en-US" sz="1800" b="1" dirty="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dirty="0" err="1">
                          <a:solidFill>
                            <a:schemeClr val="tx1"/>
                          </a:solidFill>
                          <a:latin typeface="Times New Roman"/>
                          <a:ea typeface="Times New Roman"/>
                          <a:cs typeface="Times New Roman"/>
                        </a:rPr>
                        <a:t>Var</a:t>
                      </a:r>
                      <a:endParaRPr lang="en-US" sz="1800" b="1" dirty="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dirty="0" smtClean="0">
                          <a:solidFill>
                            <a:schemeClr val="tx1"/>
                          </a:solidFill>
                          <a:latin typeface="Times New Roman"/>
                          <a:ea typeface="Times New Roman"/>
                          <a:cs typeface="Times New Roman"/>
                        </a:rPr>
                        <a:t>IT</a:t>
                      </a:r>
                      <a:endParaRPr lang="en-US" sz="1800" b="1" dirty="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dirty="0">
                          <a:solidFill>
                            <a:schemeClr val="tx1"/>
                          </a:solidFill>
                          <a:latin typeface="Times New Roman"/>
                          <a:ea typeface="Times New Roman"/>
                          <a:cs typeface="Times New Roman"/>
                        </a:rPr>
                        <a:t>REF</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a:solidFill>
                            <a:schemeClr val="tx1"/>
                          </a:solidFill>
                          <a:latin typeface="Times New Roman"/>
                          <a:ea typeface="Times New Roman"/>
                          <a:cs typeface="Times New Roman"/>
                        </a:rPr>
                        <a:t>Min</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a:solidFill>
                            <a:schemeClr val="tx1"/>
                          </a:solidFill>
                          <a:latin typeface="Times New Roman"/>
                          <a:ea typeface="Times New Roman"/>
                          <a:cs typeface="Times New Roman"/>
                        </a:rPr>
                        <a:t>Max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dirty="0">
                          <a:solidFill>
                            <a:schemeClr val="tx1"/>
                          </a:solidFill>
                          <a:latin typeface="Times New Roman"/>
                          <a:ea typeface="Times New Roman"/>
                          <a:cs typeface="Times New Roman"/>
                        </a:rPr>
                        <a:t>Val</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ctr">
                        <a:lnSpc>
                          <a:spcPct val="100000"/>
                        </a:lnSpc>
                        <a:spcBef>
                          <a:spcPts val="0"/>
                        </a:spcBef>
                        <a:spcAft>
                          <a:spcPts val="0"/>
                        </a:spcAft>
                      </a:pPr>
                      <a:r>
                        <a:rPr lang="en-US" sz="1800" dirty="0">
                          <a:solidFill>
                            <a:schemeClr val="tx1"/>
                          </a:solidFill>
                          <a:latin typeface="Times New Roman"/>
                          <a:ea typeface="Times New Roman"/>
                          <a:cs typeface="Times New Roman"/>
                        </a:rPr>
                        <a:t>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tx1"/>
                          </a:solidFill>
                          <a:latin typeface="Times New Roman"/>
                          <a:ea typeface="Times New Roman"/>
                          <a:cs typeface="Times New Roman"/>
                        </a:rPr>
                        <a:t>id</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tx1"/>
                          </a:solidFill>
                          <a:latin typeface="Times New Roman"/>
                          <a:ea typeface="Times New Roman"/>
                          <a:cs typeface="Times New Roman"/>
                        </a:rPr>
                        <a:t>IM</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tx1"/>
                          </a:solidFill>
                          <a:latin typeface="Times New Roman"/>
                          <a:ea typeface="Times New Roman"/>
                          <a:cs typeface="Times New Roman"/>
                        </a:rPr>
                        <a:t>patient</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endParaRPr lang="en-US" sz="1800" dirty="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ctr">
                        <a:lnSpc>
                          <a:spcPct val="100000"/>
                        </a:lnSpc>
                        <a:spcBef>
                          <a:spcPts val="0"/>
                        </a:spcBef>
                        <a:spcAft>
                          <a:spcPts val="0"/>
                        </a:spcAft>
                      </a:pPr>
                      <a:r>
                        <a:rPr lang="en-US" sz="1800" dirty="0">
                          <a:solidFill>
                            <a:schemeClr val="tx1"/>
                          </a:solidFill>
                          <a:latin typeface="Times New Roman"/>
                          <a:ea typeface="Times New Roman"/>
                          <a:cs typeface="Times New Roman"/>
                        </a:rPr>
                        <a:t>4</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tx1"/>
                          </a:solidFill>
                          <a:latin typeface="Times New Roman"/>
                          <a:ea typeface="Times New Roman"/>
                          <a:cs typeface="Times New Roman"/>
                        </a:rPr>
                        <a:t>sex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tx1"/>
                          </a:solidFill>
                          <a:latin typeface="Times New Roman"/>
                          <a:ea typeface="Times New Roman"/>
                          <a:cs typeface="Times New Roman"/>
                        </a:rPr>
                        <a:t>CV</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tx1"/>
                          </a:solidFill>
                          <a:latin typeface="Times New Roman"/>
                          <a:ea typeface="Times New Roman"/>
                          <a:cs typeface="Times New Roman"/>
                        </a:rPr>
                        <a:t>gender</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endParaRPr lang="en-US" sz="1800" dirty="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ctr">
                        <a:lnSpc>
                          <a:spcPct val="100000"/>
                        </a:lnSpc>
                        <a:spcBef>
                          <a:spcPts val="0"/>
                        </a:spcBef>
                        <a:spcAft>
                          <a:spcPts val="0"/>
                        </a:spcAft>
                      </a:pPr>
                      <a:r>
                        <a:rPr lang="en-US" sz="1800" dirty="0">
                          <a:solidFill>
                            <a:schemeClr val="tx1"/>
                          </a:solidFill>
                          <a:latin typeface="Times New Roman"/>
                          <a:ea typeface="Times New Roman"/>
                          <a:cs typeface="Times New Roman"/>
                        </a:rPr>
                        <a:t>5</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tx1"/>
                          </a:solidFill>
                          <a:latin typeface="Times New Roman"/>
                          <a:ea typeface="Times New Roman"/>
                          <a:cs typeface="Times New Roman"/>
                        </a:rPr>
                        <a:t>sex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tx1"/>
                          </a:solidFill>
                          <a:latin typeface="Times New Roman"/>
                          <a:ea typeface="Times New Roman"/>
                          <a:cs typeface="Times New Roman"/>
                        </a:rPr>
                        <a:t>CV</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tx1"/>
                          </a:solidFill>
                          <a:latin typeface="Times New Roman"/>
                          <a:ea typeface="Times New Roman"/>
                          <a:cs typeface="Times New Roman"/>
                        </a:rPr>
                        <a:t>male</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dirty="0">
                          <a:solidFill>
                            <a:schemeClr val="tx1"/>
                          </a:solidFill>
                          <a:latin typeface="Times New Roman"/>
                          <a:ea typeface="Times New Roman"/>
                          <a:cs typeface="Times New Roman"/>
                        </a:rPr>
                        <a:t>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ctr">
                        <a:lnSpc>
                          <a:spcPct val="100000"/>
                        </a:lnSpc>
                        <a:spcBef>
                          <a:spcPts val="0"/>
                        </a:spcBef>
                        <a:spcAft>
                          <a:spcPts val="0"/>
                        </a:spcAft>
                      </a:pPr>
                      <a:r>
                        <a:rPr lang="en-US" sz="1800" dirty="0">
                          <a:solidFill>
                            <a:schemeClr val="tx1"/>
                          </a:solidFill>
                          <a:latin typeface="Times New Roman"/>
                          <a:ea typeface="Times New Roman"/>
                          <a:cs typeface="Times New Roman"/>
                        </a:rPr>
                        <a:t>6</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tx1"/>
                          </a:solidFill>
                          <a:latin typeface="Times New Roman"/>
                          <a:ea typeface="Times New Roman"/>
                          <a:cs typeface="Times New Roman"/>
                        </a:rPr>
                        <a:t>sex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tx1"/>
                          </a:solidFill>
                          <a:latin typeface="Times New Roman"/>
                          <a:ea typeface="Times New Roman"/>
                          <a:cs typeface="Times New Roman"/>
                        </a:rPr>
                        <a:t>CV</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tx1"/>
                          </a:solidFill>
                          <a:latin typeface="Times New Roman"/>
                          <a:ea typeface="Times New Roman"/>
                          <a:cs typeface="Times New Roman"/>
                        </a:rPr>
                        <a:t>female</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dirty="0">
                          <a:solidFill>
                            <a:schemeClr val="tx1"/>
                          </a:solidFill>
                          <a:latin typeface="Times New Roman"/>
                          <a:ea typeface="Times New Roman"/>
                          <a:cs typeface="Times New Roman"/>
                        </a:rPr>
                        <a:t>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ctr">
                        <a:lnSpc>
                          <a:spcPct val="100000"/>
                        </a:lnSpc>
                        <a:spcBef>
                          <a:spcPts val="0"/>
                        </a:spcBef>
                        <a:spcAft>
                          <a:spcPts val="0"/>
                        </a:spcAft>
                      </a:pPr>
                      <a:r>
                        <a:rPr lang="en-US" sz="1800" dirty="0">
                          <a:solidFill>
                            <a:schemeClr val="tx1"/>
                          </a:solidFill>
                          <a:latin typeface="Times New Roman"/>
                          <a:ea typeface="Times New Roman"/>
                          <a:cs typeface="Times New Roman"/>
                        </a:rPr>
                        <a:t>7</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tx1"/>
                          </a:solidFill>
                          <a:latin typeface="Times New Roman"/>
                          <a:ea typeface="Times New Roman"/>
                          <a:cs typeface="Times New Roman"/>
                        </a:rPr>
                        <a:t>sex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tx1"/>
                          </a:solidFill>
                          <a:latin typeface="Times New Roman"/>
                          <a:ea typeface="Times New Roman"/>
                          <a:cs typeface="Times New Roman"/>
                        </a:rPr>
                        <a:t>UA</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tx1"/>
                          </a:solidFill>
                          <a:latin typeface="Times New Roman"/>
                          <a:ea typeface="Times New Roman"/>
                          <a:cs typeface="Times New Roman"/>
                        </a:rPr>
                        <a:t>sex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tx1"/>
                          </a:solidFill>
                          <a:latin typeface="Times New Roman"/>
                          <a:ea typeface="Times New Roman"/>
                          <a:cs typeface="Times New Roman"/>
                        </a:rPr>
                        <a:t>BLANK</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tx1"/>
                          </a:solidFill>
                          <a:latin typeface="Times New Roman"/>
                          <a:ea typeface="Times New Roman"/>
                          <a:cs typeface="Times New Roman"/>
                        </a:rPr>
                        <a:t>BLANK</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endParaRPr lang="en-US" sz="1800" dirty="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8" name="Rectangle 7"/>
          <p:cNvSpPr/>
          <p:nvPr/>
        </p:nvSpPr>
        <p:spPr bwMode="auto">
          <a:xfrm>
            <a:off x="1981200" y="1797700"/>
            <a:ext cx="7010400" cy="283012"/>
          </a:xfrm>
          <a:prstGeom prst="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Rectangle 9"/>
          <p:cNvSpPr/>
          <p:nvPr/>
        </p:nvSpPr>
        <p:spPr bwMode="auto">
          <a:xfrm>
            <a:off x="1981200" y="3737116"/>
            <a:ext cx="7010400" cy="283012"/>
          </a:xfrm>
          <a:prstGeom prst="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 name="Rectangle 10"/>
          <p:cNvSpPr/>
          <p:nvPr/>
        </p:nvSpPr>
        <p:spPr bwMode="auto">
          <a:xfrm>
            <a:off x="187036" y="1523844"/>
            <a:ext cx="574964" cy="686096"/>
          </a:xfrm>
          <a:prstGeom prst="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Oval 2"/>
          <p:cNvSpPr/>
          <p:nvPr/>
        </p:nvSpPr>
        <p:spPr bwMode="auto">
          <a:xfrm>
            <a:off x="758684" y="3352800"/>
            <a:ext cx="308116" cy="308116"/>
          </a:xfrm>
          <a:prstGeom prst="ellipse">
            <a:avLst/>
          </a:prstGeom>
          <a:solidFill>
            <a:srgbClr val="FFFF00"/>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12" name="Straight Connector 11"/>
          <p:cNvCxnSpPr>
            <a:stCxn id="11" idx="2"/>
            <a:endCxn id="3" idx="1"/>
          </p:cNvCxnSpPr>
          <p:nvPr/>
        </p:nvCxnSpPr>
        <p:spPr bwMode="auto">
          <a:xfrm>
            <a:off x="474518" y="2209940"/>
            <a:ext cx="329289" cy="1187983"/>
          </a:xfrm>
          <a:prstGeom prst="line">
            <a:avLst/>
          </a:prstGeom>
          <a:solidFill>
            <a:schemeClr val="accent1"/>
          </a:solidFill>
          <a:ln w="28575" cap="flat" cmpd="sng" algn="ctr">
            <a:solidFill>
              <a:srgbClr val="FFFF00"/>
            </a:solidFill>
            <a:prstDash val="solid"/>
            <a:round/>
            <a:headEnd type="none" w="med" len="med"/>
            <a:tailEnd type="none" w="med" len="med"/>
          </a:ln>
          <a:effectLst/>
        </p:spPr>
      </p:cxnSp>
      <p:cxnSp>
        <p:nvCxnSpPr>
          <p:cNvPr id="15" name="Straight Connector 14"/>
          <p:cNvCxnSpPr>
            <a:stCxn id="8" idx="1"/>
            <a:endCxn id="3" idx="7"/>
          </p:cNvCxnSpPr>
          <p:nvPr/>
        </p:nvCxnSpPr>
        <p:spPr bwMode="auto">
          <a:xfrm flipH="1">
            <a:off x="1021677" y="1939206"/>
            <a:ext cx="959523" cy="1458717"/>
          </a:xfrm>
          <a:prstGeom prst="line">
            <a:avLst/>
          </a:prstGeom>
          <a:solidFill>
            <a:schemeClr val="accent1"/>
          </a:solidFill>
          <a:ln w="28575" cap="flat" cmpd="sng" algn="ctr">
            <a:solidFill>
              <a:srgbClr val="FFFF00"/>
            </a:solidFill>
            <a:prstDash val="solid"/>
            <a:round/>
            <a:headEnd type="none" w="med" len="med"/>
            <a:tailEnd type="none" w="med" len="med"/>
          </a:ln>
          <a:effectLst/>
        </p:spPr>
      </p:cxnSp>
      <p:cxnSp>
        <p:nvCxnSpPr>
          <p:cNvPr id="18" name="Straight Connector 17"/>
          <p:cNvCxnSpPr>
            <a:stCxn id="10" idx="1"/>
            <a:endCxn id="3" idx="5"/>
          </p:cNvCxnSpPr>
          <p:nvPr/>
        </p:nvCxnSpPr>
        <p:spPr bwMode="auto">
          <a:xfrm flipH="1" flipV="1">
            <a:off x="1021677" y="3615793"/>
            <a:ext cx="959523" cy="262829"/>
          </a:xfrm>
          <a:prstGeom prst="line">
            <a:avLst/>
          </a:prstGeom>
          <a:solidFill>
            <a:schemeClr val="accent1"/>
          </a:solidFill>
          <a:ln w="28575" cap="flat" cmpd="sng" algn="ctr">
            <a:solidFill>
              <a:srgbClr val="FFFF00"/>
            </a:solidFill>
            <a:prstDash val="solid"/>
            <a:round/>
            <a:headEnd type="none" w="med" len="med"/>
            <a:tailEnd type="none" w="med" len="med"/>
          </a:ln>
          <a:effectLst/>
        </p:spPr>
      </p:cxnSp>
      <p:cxnSp>
        <p:nvCxnSpPr>
          <p:cNvPr id="22" name="Elbow Connector 21"/>
          <p:cNvCxnSpPr>
            <a:stCxn id="3" idx="2"/>
            <a:endCxn id="26" idx="1"/>
          </p:cNvCxnSpPr>
          <p:nvPr/>
        </p:nvCxnSpPr>
        <p:spPr bwMode="auto">
          <a:xfrm rot="10800000" flipV="1">
            <a:off x="533400" y="3506858"/>
            <a:ext cx="225284" cy="2099676"/>
          </a:xfrm>
          <a:prstGeom prst="bentConnector3">
            <a:avLst>
              <a:gd name="adj1" fmla="val 201472"/>
            </a:avLst>
          </a:prstGeom>
          <a:solidFill>
            <a:schemeClr val="accent1"/>
          </a:solidFill>
          <a:ln w="38100" cap="flat" cmpd="sng" algn="ctr">
            <a:solidFill>
              <a:srgbClr val="FFFF00"/>
            </a:solidFill>
            <a:prstDash val="solid"/>
            <a:round/>
            <a:headEnd type="none" w="med" len="med"/>
            <a:tailEnd type="triangle"/>
          </a:ln>
          <a:effectLst/>
        </p:spPr>
      </p:cxnSp>
      <p:sp>
        <p:nvSpPr>
          <p:cNvPr id="26" name="TextBox 25"/>
          <p:cNvSpPr txBox="1"/>
          <p:nvPr/>
        </p:nvSpPr>
        <p:spPr>
          <a:xfrm>
            <a:off x="533400" y="5421868"/>
            <a:ext cx="3733800" cy="369332"/>
          </a:xfrm>
          <a:prstGeom prst="rect">
            <a:avLst/>
          </a:prstGeom>
          <a:noFill/>
          <a:ln w="28575">
            <a:solidFill>
              <a:srgbClr val="FFFF00"/>
            </a:solidFill>
          </a:ln>
        </p:spPr>
        <p:txBody>
          <a:bodyPr wrap="square" rtlCol="0">
            <a:spAutoFit/>
          </a:bodyPr>
          <a:lstStyle/>
          <a:p>
            <a:r>
              <a:rPr lang="en-US" sz="1800" dirty="0">
                <a:solidFill>
                  <a:schemeClr val="bg1"/>
                </a:solidFill>
              </a:rPr>
              <a:t>#</a:t>
            </a:r>
            <a:r>
              <a:rPr lang="en-US" sz="1800" dirty="0" smtClean="0">
                <a:solidFill>
                  <a:schemeClr val="bg1"/>
                </a:solidFill>
              </a:rPr>
              <a:t>pat-5033  </a:t>
            </a:r>
            <a:r>
              <a:rPr lang="en-US" sz="1800" b="1" i="1" dirty="0">
                <a:solidFill>
                  <a:schemeClr val="bg1"/>
                </a:solidFill>
              </a:rPr>
              <a:t>instance-of</a:t>
            </a:r>
            <a:r>
              <a:rPr lang="en-US" sz="1800" dirty="0">
                <a:solidFill>
                  <a:schemeClr val="bg1"/>
                </a:solidFill>
              </a:rPr>
              <a:t> </a:t>
            </a:r>
            <a:r>
              <a:rPr lang="en-US" sz="1800" dirty="0" smtClean="0">
                <a:solidFill>
                  <a:schemeClr val="bg1"/>
                </a:solidFill>
              </a:rPr>
              <a:t>  </a:t>
            </a:r>
            <a:r>
              <a:rPr lang="en-US" sz="1800" cap="small" dirty="0" smtClean="0">
                <a:solidFill>
                  <a:schemeClr val="bg1"/>
                </a:solidFill>
              </a:rPr>
              <a:t>Patient</a:t>
            </a:r>
            <a:r>
              <a:rPr lang="en-US" sz="1800" dirty="0" smtClean="0">
                <a:solidFill>
                  <a:schemeClr val="bg1"/>
                </a:solidFill>
              </a:rPr>
              <a:t>  </a:t>
            </a:r>
            <a:r>
              <a:rPr lang="en-US" sz="1800" b="1" i="1" dirty="0" smtClean="0">
                <a:solidFill>
                  <a:schemeClr val="bg1"/>
                </a:solidFill>
              </a:rPr>
              <a:t>at</a:t>
            </a:r>
            <a:r>
              <a:rPr lang="en-US" sz="1800" dirty="0" smtClean="0">
                <a:solidFill>
                  <a:schemeClr val="bg1"/>
                </a:solidFill>
              </a:rPr>
              <a:t>   t</a:t>
            </a:r>
            <a:endParaRPr lang="en-US" sz="1800" dirty="0">
              <a:solidFill>
                <a:schemeClr val="bg1"/>
              </a:solidFill>
            </a:endParaRPr>
          </a:p>
        </p:txBody>
      </p:sp>
    </p:spTree>
    <p:extLst>
      <p:ext uri="{BB962C8B-B14F-4D97-AF65-F5344CB8AC3E}">
        <p14:creationId xmlns:p14="http://schemas.microsoft.com/office/powerpoint/2010/main" val="2090099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p:cNvSpPr>
            <a:spLocks noGrp="1" noChangeArrowheads="1"/>
          </p:cNvSpPr>
          <p:nvPr>
            <p:ph type="title"/>
          </p:nvPr>
        </p:nvSpPr>
        <p:spPr/>
        <p:txBody>
          <a:bodyPr/>
          <a:lstStyle/>
          <a:p>
            <a:pPr eaLnBrk="1" hangingPunct="1"/>
            <a:r>
              <a:rPr lang="en-US" altLang="en-US" smtClean="0"/>
              <a:t>What makes it non-trivial?</a:t>
            </a:r>
          </a:p>
        </p:txBody>
      </p:sp>
      <p:sp>
        <p:nvSpPr>
          <p:cNvPr id="11267" name="Content Placeholder 23"/>
          <p:cNvSpPr>
            <a:spLocks noGrp="1"/>
          </p:cNvSpPr>
          <p:nvPr>
            <p:ph idx="1"/>
          </p:nvPr>
        </p:nvSpPr>
        <p:spPr>
          <a:xfrm>
            <a:off x="228600" y="3200400"/>
            <a:ext cx="2667000" cy="3167062"/>
          </a:xfrm>
        </p:spPr>
        <p:txBody>
          <a:bodyPr/>
          <a:lstStyle/>
          <a:p>
            <a:pPr marL="233363" indent="-233363"/>
            <a:r>
              <a:rPr lang="en-US" altLang="en-US" sz="2400" dirty="0" smtClean="0">
                <a:solidFill>
                  <a:srgbClr val="FFFF00"/>
                </a:solidFill>
              </a:rPr>
              <a:t>Referents</a:t>
            </a:r>
          </a:p>
          <a:p>
            <a:pPr marL="401638" lvl="1" indent="-233363"/>
            <a:r>
              <a:rPr lang="en-US" altLang="en-US" sz="1600" dirty="0" smtClean="0"/>
              <a:t>are (meta-) physically the way they are,</a:t>
            </a:r>
          </a:p>
          <a:p>
            <a:pPr marL="401638" lvl="1" indent="-233363"/>
            <a:r>
              <a:rPr lang="en-US" altLang="en-US" sz="1600" dirty="0" smtClean="0"/>
              <a:t>relate to each other in an objective way,</a:t>
            </a:r>
          </a:p>
          <a:p>
            <a:pPr marL="401638" lvl="1" indent="-233363"/>
            <a:r>
              <a:rPr lang="en-US" altLang="en-US" sz="1600" dirty="0" smtClean="0"/>
              <a:t>follow laws of nature.</a:t>
            </a:r>
          </a:p>
        </p:txBody>
      </p:sp>
      <p:sp>
        <p:nvSpPr>
          <p:cNvPr id="25" name="Content Placeholder 24"/>
          <p:cNvSpPr>
            <a:spLocks noGrp="1"/>
          </p:cNvSpPr>
          <p:nvPr>
            <p:ph sz="half" idx="4294967295"/>
          </p:nvPr>
        </p:nvSpPr>
        <p:spPr>
          <a:xfrm>
            <a:off x="5775325" y="3200400"/>
            <a:ext cx="3368675" cy="3282950"/>
          </a:xfrm>
          <a:prstGeom prst="rect">
            <a:avLst/>
          </a:prstGeom>
        </p:spPr>
        <p:txBody>
          <a:bodyPr/>
          <a:lstStyle/>
          <a:p>
            <a:pPr marL="569913" indent="-280988"/>
            <a:r>
              <a:rPr lang="en-US" altLang="en-US" sz="2400" dirty="0" smtClean="0">
                <a:solidFill>
                  <a:srgbClr val="FFFF00"/>
                </a:solidFill>
              </a:rPr>
              <a:t>References</a:t>
            </a:r>
          </a:p>
          <a:p>
            <a:pPr marL="457200" lvl="1" indent="-223838"/>
            <a:r>
              <a:rPr lang="en-US" altLang="en-US" sz="1600" dirty="0" smtClean="0"/>
              <a:t>follow, ideally, the syntactic-semantic conventions of some representation language,</a:t>
            </a:r>
          </a:p>
          <a:p>
            <a:pPr marL="457200" lvl="1" indent="-223838"/>
            <a:r>
              <a:rPr lang="en-US" altLang="en-US" sz="1600" dirty="0" smtClean="0"/>
              <a:t>are restricted by the expressivity of that language,</a:t>
            </a:r>
          </a:p>
          <a:p>
            <a:pPr marL="457200" lvl="1" indent="-223838"/>
            <a:r>
              <a:rPr lang="en-US" altLang="en-US" sz="1600" dirty="0"/>
              <a:t>to be interpreted correctly, reference collections need external documentation.</a:t>
            </a:r>
            <a:endParaRPr lang="en-US" altLang="en-US" sz="1600" dirty="0" smtClean="0"/>
          </a:p>
        </p:txBody>
      </p:sp>
      <p:grpSp>
        <p:nvGrpSpPr>
          <p:cNvPr id="11269" name="Group 28"/>
          <p:cNvGrpSpPr>
            <a:grpSpLocks/>
          </p:cNvGrpSpPr>
          <p:nvPr/>
        </p:nvGrpSpPr>
        <p:grpSpPr bwMode="auto">
          <a:xfrm>
            <a:off x="177800" y="1752600"/>
            <a:ext cx="8742363" cy="1366838"/>
            <a:chOff x="177283" y="2057400"/>
            <a:chExt cx="8742782" cy="1366935"/>
          </a:xfrm>
        </p:grpSpPr>
        <p:pic>
          <p:nvPicPr>
            <p:cNvPr id="11272" name="Picture 29" descr="skew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283" y="2057400"/>
              <a:ext cx="8742782" cy="1366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4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0818" y="2326428"/>
              <a:ext cx="1316631" cy="820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4" name="Line 60"/>
            <p:cNvSpPr>
              <a:spLocks noChangeShapeType="1"/>
            </p:cNvSpPr>
            <p:nvPr/>
          </p:nvSpPr>
          <p:spPr bwMode="auto">
            <a:xfrm flipH="1">
              <a:off x="7051813" y="2438400"/>
              <a:ext cx="448851" cy="136693"/>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grpSp>
      <p:sp>
        <p:nvSpPr>
          <p:cNvPr id="26" name="Content Placeholder 24"/>
          <p:cNvSpPr txBox="1">
            <a:spLocks/>
          </p:cNvSpPr>
          <p:nvPr/>
        </p:nvSpPr>
        <p:spPr bwMode="auto">
          <a:xfrm>
            <a:off x="2827338" y="3200400"/>
            <a:ext cx="3051175" cy="3282950"/>
          </a:xfrm>
          <a:prstGeom prst="rect">
            <a:avLst/>
          </a:prstGeom>
          <a:noFill/>
          <a:ln w="9525">
            <a:noFill/>
            <a:miter lim="800000"/>
            <a:headEnd/>
            <a:tailEnd/>
          </a:ln>
        </p:spPr>
        <p:txBody>
          <a:bodyPr/>
          <a:lstStyle/>
          <a:p>
            <a:pPr algn="l" eaLnBrk="0" hangingPunct="0">
              <a:spcBef>
                <a:spcPct val="20000"/>
              </a:spcBef>
              <a:defRPr/>
            </a:pPr>
            <a:r>
              <a:rPr lang="en-US" b="0" kern="0" dirty="0">
                <a:solidFill>
                  <a:srgbClr val="FFFF00"/>
                </a:solidFill>
                <a:latin typeface="+mn-lt"/>
              </a:rPr>
              <a:t>Window on reality</a:t>
            </a:r>
          </a:p>
          <a:p>
            <a:pPr marL="401638" lvl="1" indent="-233363" algn="l" eaLnBrk="0" hangingPunct="0">
              <a:spcBef>
                <a:spcPct val="20000"/>
              </a:spcBef>
              <a:defRPr/>
            </a:pPr>
            <a:r>
              <a:rPr lang="en-US" sz="1600" b="0" kern="0" dirty="0">
                <a:solidFill>
                  <a:srgbClr val="EBE6FC"/>
                </a:solidFill>
                <a:latin typeface="+mn-lt"/>
              </a:rPr>
              <a:t>restricted by:</a:t>
            </a:r>
          </a:p>
          <a:p>
            <a:pPr marL="401638" lvl="1" indent="-233363" algn="l" eaLnBrk="0" hangingPunct="0">
              <a:spcBef>
                <a:spcPct val="20000"/>
              </a:spcBef>
              <a:buFont typeface="Times New Roman" pitchFamily="18" charset="0"/>
              <a:buChar char="−"/>
              <a:defRPr/>
            </a:pPr>
            <a:r>
              <a:rPr lang="en-US" sz="1600" b="0" kern="0" dirty="0">
                <a:solidFill>
                  <a:srgbClr val="EBE6FC"/>
                </a:solidFill>
                <a:latin typeface="+mn-lt"/>
              </a:rPr>
              <a:t>what is physically and technically observable,</a:t>
            </a:r>
          </a:p>
          <a:p>
            <a:pPr marL="401638" lvl="1" indent="-233363" algn="l" eaLnBrk="0" hangingPunct="0">
              <a:spcBef>
                <a:spcPct val="20000"/>
              </a:spcBef>
              <a:buFont typeface="Times New Roman" pitchFamily="18" charset="0"/>
              <a:buChar char="−"/>
              <a:defRPr/>
            </a:pPr>
            <a:r>
              <a:rPr lang="en-US" sz="1600" b="0" kern="0" dirty="0">
                <a:solidFill>
                  <a:srgbClr val="EBE6FC"/>
                </a:solidFill>
                <a:latin typeface="+mn-lt"/>
              </a:rPr>
              <a:t>fit between what is measured and what we think is measured,</a:t>
            </a:r>
          </a:p>
          <a:p>
            <a:pPr marL="401638" lvl="1" indent="-233363" algn="l" eaLnBrk="0" hangingPunct="0">
              <a:spcBef>
                <a:spcPct val="20000"/>
              </a:spcBef>
              <a:buFont typeface="Times New Roman" pitchFamily="18" charset="0"/>
              <a:buChar char="−"/>
              <a:defRPr/>
            </a:pPr>
            <a:r>
              <a:rPr lang="en-US" sz="1600" b="0" kern="0" dirty="0">
                <a:solidFill>
                  <a:srgbClr val="EBE6FC"/>
                </a:solidFill>
                <a:latin typeface="+mn-lt"/>
              </a:rPr>
              <a:t>fit between established knowledge and </a:t>
            </a:r>
            <a:r>
              <a:rPr lang="en-US" sz="1600" b="0" kern="0" dirty="0" smtClean="0">
                <a:solidFill>
                  <a:srgbClr val="EBE6FC"/>
                </a:solidFill>
                <a:latin typeface="+mn-lt"/>
              </a:rPr>
              <a:t>laws </a:t>
            </a:r>
            <a:r>
              <a:rPr lang="en-US" sz="1600" b="0" kern="0" dirty="0">
                <a:solidFill>
                  <a:srgbClr val="EBE6FC"/>
                </a:solidFill>
                <a:latin typeface="+mn-lt"/>
              </a:rPr>
              <a:t>of </a:t>
            </a:r>
            <a:r>
              <a:rPr lang="en-US" sz="1600" b="0" kern="0" dirty="0" smtClean="0">
                <a:solidFill>
                  <a:srgbClr val="EBE6FC"/>
                </a:solidFill>
                <a:latin typeface="+mn-lt"/>
              </a:rPr>
              <a:t>nature.</a:t>
            </a:r>
            <a:endParaRPr lang="en-US" sz="1600" b="0" kern="0" dirty="0">
              <a:solidFill>
                <a:srgbClr val="EBE6FC"/>
              </a:solidFill>
              <a:latin typeface="+mn-lt"/>
            </a:endParaRPr>
          </a:p>
        </p:txBody>
      </p:sp>
      <p:sp>
        <p:nvSpPr>
          <p:cNvPr id="10" name="TextBox 9"/>
          <p:cNvSpPr txBox="1">
            <a:spLocks noChangeArrowheads="1"/>
          </p:cNvSpPr>
          <p:nvPr/>
        </p:nvSpPr>
        <p:spPr bwMode="auto">
          <a:xfrm>
            <a:off x="161925" y="6261100"/>
            <a:ext cx="88677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chemeClr val="bg1"/>
                </a:solidFill>
              </a:rPr>
              <a:t>L1: what is real                L2: beliefs                 L3: representations</a:t>
            </a:r>
          </a:p>
        </p:txBody>
      </p:sp>
      <p:sp>
        <p:nvSpPr>
          <p:cNvPr id="2" name="Rectangle 1"/>
          <p:cNvSpPr/>
          <p:nvPr/>
        </p:nvSpPr>
        <p:spPr bwMode="auto">
          <a:xfrm>
            <a:off x="6248400" y="4953000"/>
            <a:ext cx="2781300" cy="838200"/>
          </a:xfrm>
          <a:prstGeom prst="rect">
            <a:avLst/>
          </a:prstGeom>
          <a:solidFill>
            <a:srgbClr val="FF00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31697522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1981200" y="1496292"/>
            <a:ext cx="7010400" cy="1780308"/>
          </a:xfrm>
          <a:prstGeom prst="rect">
            <a:avLst/>
          </a:prstGeom>
          <a:solidFill>
            <a:srgbClr val="19FF81">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Rectangle 8"/>
          <p:cNvSpPr/>
          <p:nvPr/>
        </p:nvSpPr>
        <p:spPr bwMode="auto">
          <a:xfrm>
            <a:off x="1981200" y="3429000"/>
            <a:ext cx="7010400" cy="1752600"/>
          </a:xfrm>
          <a:prstGeom prst="rect">
            <a:avLst/>
          </a:prstGeom>
          <a:solidFill>
            <a:srgbClr val="FF99CC">
              <a:alpha val="81961"/>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2162" name="Title 1"/>
          <p:cNvSpPr>
            <a:spLocks noGrp="1"/>
          </p:cNvSpPr>
          <p:nvPr>
            <p:ph type="title"/>
          </p:nvPr>
        </p:nvSpPr>
        <p:spPr/>
        <p:txBody>
          <a:bodyPr/>
          <a:lstStyle/>
          <a:p>
            <a:r>
              <a:rPr lang="en-US" altLang="en-US" dirty="0"/>
              <a:t>Unconditional generation</a:t>
            </a:r>
            <a:endParaRPr lang="en-US" altLang="en-US" dirty="0" smtClean="0"/>
          </a:p>
        </p:txBody>
      </p:sp>
      <p:graphicFrame>
        <p:nvGraphicFramePr>
          <p:cNvPr id="2" name="Table 1"/>
          <p:cNvGraphicFramePr>
            <a:graphicFrameLocks noGrp="1"/>
          </p:cNvGraphicFramePr>
          <p:nvPr/>
        </p:nvGraphicFramePr>
        <p:xfrm>
          <a:off x="1981200" y="3410528"/>
          <a:ext cx="7010399" cy="1765542"/>
        </p:xfrm>
        <a:graphic>
          <a:graphicData uri="http://schemas.openxmlformats.org/drawingml/2006/table">
            <a:tbl>
              <a:tblPr>
                <a:tableStyleId>{5C22544A-7EE6-4342-B048-85BDC9FD1C3A}</a:tableStyleId>
              </a:tblPr>
              <a:tblGrid>
                <a:gridCol w="533400"/>
                <a:gridCol w="990600"/>
                <a:gridCol w="990600"/>
                <a:gridCol w="1752600"/>
                <a:gridCol w="1219200"/>
                <a:gridCol w="762000"/>
                <a:gridCol w="457200"/>
                <a:gridCol w="304799"/>
              </a:tblGrid>
              <a:tr h="323272">
                <a:tc>
                  <a:txBody>
                    <a:bodyPr/>
                    <a:lstStyle/>
                    <a:p>
                      <a:pPr marL="0" marR="0" indent="0" algn="ctr">
                        <a:lnSpc>
                          <a:spcPct val="100000"/>
                        </a:lnSpc>
                        <a:spcBef>
                          <a:spcPts val="0"/>
                        </a:spcBef>
                        <a:spcAft>
                          <a:spcPts val="0"/>
                        </a:spcAft>
                      </a:pPr>
                      <a:r>
                        <a:rPr lang="en-US" sz="1800" b="1" dirty="0" smtClean="0">
                          <a:solidFill>
                            <a:schemeClr val="tx1"/>
                          </a:solidFill>
                          <a:latin typeface="Times New Roman" panose="02020603050405020304" pitchFamily="18" charset="0"/>
                          <a:ea typeface="Times New Roman"/>
                          <a:cs typeface="Times New Roman" panose="02020603050405020304" pitchFamily="18" charset="0"/>
                        </a:rPr>
                        <a:t>L</a:t>
                      </a:r>
                      <a:endParaRPr lang="en-US" sz="1800" b="1" dirty="0">
                        <a:solidFill>
                          <a:schemeClr val="tx1"/>
                        </a:solidFill>
                        <a:latin typeface="Times New Roman" panose="02020603050405020304" pitchFamily="18" charset="0"/>
                        <a:ea typeface="Times New Roman"/>
                        <a:cs typeface="Times New Roman" panose="02020603050405020304" pitchFamily="18" charset="0"/>
                      </a:endParaRPr>
                    </a:p>
                  </a:txBody>
                  <a:tcPr marL="45720" marR="45720" marT="0" marB="0">
                    <a:noFill/>
                  </a:tcPr>
                </a:tc>
                <a:tc>
                  <a:txBody>
                    <a:bodyPr/>
                    <a:lstStyle/>
                    <a:p>
                      <a:pPr marL="0" marR="0" indent="-101600">
                        <a:lnSpc>
                          <a:spcPct val="100000"/>
                        </a:lnSpc>
                        <a:spcBef>
                          <a:spcPts val="400"/>
                        </a:spcBef>
                        <a:spcAft>
                          <a:spcPts val="700"/>
                        </a:spcAft>
                      </a:pPr>
                      <a:r>
                        <a:rPr lang="en-US" sz="1800" b="1" dirty="0">
                          <a:solidFill>
                            <a:schemeClr val="tx1"/>
                          </a:solidFill>
                          <a:effectLst/>
                          <a:latin typeface="Times New Roman" panose="02020603050405020304" pitchFamily="18" charset="0"/>
                          <a:cs typeface="Times New Roman" panose="02020603050405020304" pitchFamily="18" charset="0"/>
                        </a:rPr>
                        <a:t>IUI(L)</a:t>
                      </a:r>
                      <a:endParaRPr lang="en-US"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indent="-101600">
                        <a:lnSpc>
                          <a:spcPct val="100000"/>
                        </a:lnSpc>
                        <a:spcBef>
                          <a:spcPts val="400"/>
                        </a:spcBef>
                        <a:spcAft>
                          <a:spcPts val="700"/>
                        </a:spcAft>
                      </a:pPr>
                      <a:r>
                        <a:rPr lang="en-US" sz="1800" b="1">
                          <a:solidFill>
                            <a:schemeClr val="tx1"/>
                          </a:solidFill>
                          <a:effectLst/>
                          <a:latin typeface="Times New Roman" panose="02020603050405020304" pitchFamily="18" charset="0"/>
                          <a:cs typeface="Times New Roman" panose="02020603050405020304" pitchFamily="18" charset="0"/>
                        </a:rPr>
                        <a:t>IUI(P)</a:t>
                      </a:r>
                      <a:endParaRPr lang="en-US" sz="1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indent="-101600">
                        <a:lnSpc>
                          <a:spcPct val="100000"/>
                        </a:lnSpc>
                        <a:spcBef>
                          <a:spcPts val="400"/>
                        </a:spcBef>
                        <a:spcAft>
                          <a:spcPts val="700"/>
                        </a:spcAft>
                      </a:pPr>
                      <a:r>
                        <a:rPr lang="en-US" sz="1800" b="1" dirty="0">
                          <a:solidFill>
                            <a:schemeClr val="tx1"/>
                          </a:solidFill>
                          <a:effectLst/>
                          <a:latin typeface="Times New Roman" panose="02020603050405020304" pitchFamily="18" charset="0"/>
                          <a:cs typeface="Times New Roman" panose="02020603050405020304" pitchFamily="18" charset="0"/>
                        </a:rPr>
                        <a:t>P-Type</a:t>
                      </a:r>
                      <a:endParaRPr lang="en-US"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marT="0" marB="0">
                    <a:noFill/>
                  </a:tcPr>
                </a:tc>
                <a:tc>
                  <a:txBody>
                    <a:bodyPr/>
                    <a:lstStyle/>
                    <a:p>
                      <a:pPr marL="0" marR="0" indent="-101600">
                        <a:lnSpc>
                          <a:spcPct val="100000"/>
                        </a:lnSpc>
                        <a:spcBef>
                          <a:spcPts val="400"/>
                        </a:spcBef>
                        <a:spcAft>
                          <a:spcPts val="700"/>
                        </a:spcAft>
                      </a:pPr>
                      <a:r>
                        <a:rPr lang="en-US" sz="1800" b="1">
                          <a:solidFill>
                            <a:schemeClr val="tx1"/>
                          </a:solidFill>
                          <a:effectLst/>
                          <a:latin typeface="Times New Roman" panose="02020603050405020304" pitchFamily="18" charset="0"/>
                          <a:cs typeface="Times New Roman" panose="02020603050405020304" pitchFamily="18" charset="0"/>
                        </a:rPr>
                        <a:t>P-Rel</a:t>
                      </a:r>
                      <a:endParaRPr lang="en-US" sz="1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indent="-101600">
                        <a:lnSpc>
                          <a:spcPct val="100000"/>
                        </a:lnSpc>
                        <a:spcBef>
                          <a:spcPts val="400"/>
                        </a:spcBef>
                        <a:spcAft>
                          <a:spcPts val="700"/>
                        </a:spcAft>
                      </a:pPr>
                      <a:r>
                        <a:rPr lang="en-US" sz="1800" b="1" dirty="0" smtClean="0">
                          <a:solidFill>
                            <a:schemeClr val="tx1"/>
                          </a:solidFill>
                          <a:effectLst/>
                          <a:latin typeface="Times New Roman" panose="02020603050405020304" pitchFamily="18" charset="0"/>
                          <a:cs typeface="Times New Roman" panose="02020603050405020304" pitchFamily="18" charset="0"/>
                        </a:rPr>
                        <a:t>P-</a:t>
                      </a:r>
                      <a:r>
                        <a:rPr lang="en-US" sz="1800" b="1" dirty="0" err="1" smtClean="0">
                          <a:solidFill>
                            <a:schemeClr val="tx1"/>
                          </a:solidFill>
                          <a:effectLst/>
                          <a:latin typeface="Times New Roman" panose="02020603050405020304" pitchFamily="18" charset="0"/>
                          <a:cs typeface="Times New Roman" panose="02020603050405020304" pitchFamily="18" charset="0"/>
                        </a:rPr>
                        <a:t>Tg</a:t>
                      </a:r>
                      <a:endParaRPr lang="en-US"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0" marB="0">
                    <a:noFill/>
                  </a:tcPr>
                </a:tc>
                <a:tc>
                  <a:txBody>
                    <a:bodyPr/>
                    <a:lstStyle/>
                    <a:p>
                      <a:pPr marL="0" marR="0" indent="-101600" algn="ctr">
                        <a:lnSpc>
                          <a:spcPct val="100000"/>
                        </a:lnSpc>
                        <a:spcBef>
                          <a:spcPts val="400"/>
                        </a:spcBef>
                        <a:spcAft>
                          <a:spcPts val="700"/>
                        </a:spcAft>
                      </a:pPr>
                      <a:r>
                        <a:rPr lang="en-US" sz="1800" b="1" dirty="0" err="1" smtClean="0">
                          <a:solidFill>
                            <a:schemeClr val="tx1"/>
                          </a:solidFill>
                          <a:effectLst/>
                          <a:latin typeface="Times New Roman" panose="02020603050405020304" pitchFamily="18" charset="0"/>
                          <a:cs typeface="Times New Roman" panose="02020603050405020304" pitchFamily="18" charset="0"/>
                        </a:rPr>
                        <a:t>Tr</a:t>
                      </a:r>
                      <a:endParaRPr lang="en-US"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indent="-101600" algn="ctr">
                        <a:lnSpc>
                          <a:spcPct val="100000"/>
                        </a:lnSpc>
                        <a:spcBef>
                          <a:spcPts val="400"/>
                        </a:spcBef>
                        <a:spcAft>
                          <a:spcPts val="700"/>
                        </a:spcAft>
                      </a:pPr>
                      <a:r>
                        <a:rPr lang="en-US" sz="1800" b="1" dirty="0" smtClean="0">
                          <a:solidFill>
                            <a:schemeClr val="tx1"/>
                          </a:solidFill>
                          <a:effectLst/>
                          <a:latin typeface="Times New Roman" panose="02020603050405020304" pitchFamily="18" charset="0"/>
                          <a:cs typeface="Times New Roman" panose="02020603050405020304" pitchFamily="18" charset="0"/>
                        </a:rPr>
                        <a:t>T</a:t>
                      </a:r>
                      <a:endParaRPr lang="en-US"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r>
              <a:tr h="288454">
                <a:tc>
                  <a:txBody>
                    <a:bodyPr/>
                    <a:lstStyle/>
                    <a:p>
                      <a:pPr marL="0" marR="0" indent="0" algn="ctr">
                        <a:lnSpc>
                          <a:spcPct val="100000"/>
                        </a:lnSpc>
                        <a:spcBef>
                          <a:spcPts val="0"/>
                        </a:spcBef>
                        <a:spcAft>
                          <a:spcPts val="0"/>
                        </a:spcAft>
                      </a:pPr>
                      <a:r>
                        <a:rPr lang="en-US" sz="1800" dirty="0">
                          <a:solidFill>
                            <a:schemeClr val="tx1"/>
                          </a:solidFill>
                          <a:latin typeface="Times New Roman"/>
                          <a:ea typeface="Times New Roman"/>
                          <a:cs typeface="Times New Roman"/>
                        </a:rPr>
                        <a:t>3</a:t>
                      </a:r>
                    </a:p>
                  </a:txBody>
                  <a:tcPr marL="45720" marR="45720" marT="0" marB="0">
                    <a:noFill/>
                  </a:tcPr>
                </a:tc>
                <a:tc>
                  <a:txBody>
                    <a:bodyPr/>
                    <a:lstStyle/>
                    <a:p>
                      <a:pPr marL="0" marR="0" indent="-101600">
                        <a:lnSpc>
                          <a:spcPct val="100000"/>
                        </a:lnSpc>
                        <a:spcBef>
                          <a:spcPts val="0"/>
                        </a:spcBef>
                        <a:spcAft>
                          <a:spcPts val="0"/>
                        </a:spcAft>
                      </a:pPr>
                      <a:r>
                        <a:rPr lang="en-US" sz="1800" dirty="0">
                          <a:solidFill>
                            <a:schemeClr val="tx1"/>
                          </a:solidFill>
                          <a:effectLst/>
                        </a:rPr>
                        <a:t>#</a:t>
                      </a:r>
                      <a:r>
                        <a:rPr lang="en-US" sz="1800" dirty="0" err="1" smtClean="0">
                          <a:solidFill>
                            <a:schemeClr val="tx1"/>
                          </a:solidFill>
                          <a:effectLst/>
                        </a:rPr>
                        <a:t>patL</a:t>
                      </a:r>
                      <a:r>
                        <a:rPr lang="en-US" sz="1800" dirty="0" smtClean="0">
                          <a:solidFill>
                            <a:schemeClr val="tx1"/>
                          </a:solidFill>
                          <a:effectLst/>
                        </a:rPr>
                        <a: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tx1"/>
                          </a:solidFill>
                          <a:effectLst/>
                        </a:rPr>
                        <a:t>#pat-</a:t>
                      </a:r>
                      <a:endParaRPr lang="en-US"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a:solidFill>
                            <a:schemeClr val="tx1"/>
                          </a:solidFill>
                          <a:effectLst/>
                        </a:rPr>
                        <a:t>patient</a:t>
                      </a:r>
                      <a:endParaRPr lang="en-US" sz="1800">
                        <a:solidFill>
                          <a:schemeClr val="tx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dirty="0">
                          <a:solidFill>
                            <a:schemeClr val="tx1"/>
                          </a:solidFill>
                          <a:effectLst/>
                        </a:rPr>
                        <a:t> </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tx1"/>
                          </a:solidFill>
                          <a:effectLst/>
                        </a:rPr>
                        <a:t> </a:t>
                      </a:r>
                      <a:endParaRPr lang="en-US" sz="1800">
                        <a:solidFill>
                          <a:schemeClr val="tx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gn="ctr">
                        <a:lnSpc>
                          <a:spcPct val="100000"/>
                        </a:lnSpc>
                        <a:spcBef>
                          <a:spcPts val="0"/>
                        </a:spcBef>
                        <a:spcAft>
                          <a:spcPts val="0"/>
                        </a:spcAft>
                      </a:pPr>
                      <a:r>
                        <a:rPr lang="en-US" sz="1800" dirty="0">
                          <a:solidFill>
                            <a:schemeClr val="tx1"/>
                          </a:solidFill>
                          <a:effectLst/>
                        </a:rPr>
                        <a:t>at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gn="ctr">
                        <a:lnSpc>
                          <a:spcPct val="100000"/>
                        </a:lnSpc>
                        <a:spcBef>
                          <a:spcPts val="0"/>
                        </a:spcBef>
                        <a:spcAft>
                          <a:spcPts val="0"/>
                        </a:spcAft>
                      </a:pPr>
                      <a:r>
                        <a:rPr lang="en-US" sz="1800">
                          <a:solidFill>
                            <a:schemeClr val="tx1"/>
                          </a:solidFill>
                          <a:effectLst/>
                        </a:rPr>
                        <a:t>t</a:t>
                      </a:r>
                      <a:endParaRPr lang="en-US"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0" algn="ctr">
                        <a:lnSpc>
                          <a:spcPct val="100000"/>
                        </a:lnSpc>
                        <a:spcBef>
                          <a:spcPts val="0"/>
                        </a:spcBef>
                        <a:spcAft>
                          <a:spcPts val="0"/>
                        </a:spcAft>
                      </a:pPr>
                      <a:r>
                        <a:rPr lang="en-US" sz="1800" dirty="0">
                          <a:solidFill>
                            <a:schemeClr val="tx1"/>
                          </a:solidFill>
                          <a:latin typeface="Times New Roman"/>
                          <a:ea typeface="Times New Roman"/>
                          <a:cs typeface="Times New Roman"/>
                        </a:rPr>
                        <a:t>4</a:t>
                      </a:r>
                    </a:p>
                  </a:txBody>
                  <a:tcPr marL="45720" marR="45720" marT="0" marB="0">
                    <a:noFill/>
                  </a:tcPr>
                </a:tc>
                <a:tc>
                  <a:txBody>
                    <a:bodyPr/>
                    <a:lstStyle/>
                    <a:p>
                      <a:pPr marL="0" marR="0" indent="-101600">
                        <a:lnSpc>
                          <a:spcPct val="100000"/>
                        </a:lnSpc>
                        <a:spcBef>
                          <a:spcPts val="0"/>
                        </a:spcBef>
                        <a:spcAft>
                          <a:spcPts val="0"/>
                        </a:spcAft>
                      </a:pPr>
                      <a:r>
                        <a:rPr lang="en-US" sz="1800" dirty="0">
                          <a:solidFill>
                            <a:schemeClr val="tx1"/>
                          </a:solidFill>
                          <a:effectLst/>
                        </a:rPr>
                        <a:t>#</a:t>
                      </a:r>
                      <a:r>
                        <a:rPr lang="en-US" sz="1800" dirty="0" err="1" smtClean="0">
                          <a:solidFill>
                            <a:schemeClr val="tx1"/>
                          </a:solidFill>
                          <a:effectLst/>
                        </a:rPr>
                        <a:t>patgL</a:t>
                      </a:r>
                      <a:r>
                        <a:rPr lang="en-US" sz="1800" dirty="0" smtClean="0">
                          <a:solidFill>
                            <a:schemeClr val="tx1"/>
                          </a:solidFill>
                          <a:effectLst/>
                        </a:rPr>
                        <a: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tx1"/>
                          </a:solidFill>
                          <a:effectLst/>
                        </a:rPr>
                        <a:t>#</a:t>
                      </a:r>
                      <a:r>
                        <a:rPr lang="en-US" sz="1800" dirty="0" err="1">
                          <a:solidFill>
                            <a:schemeClr val="tx1"/>
                          </a:solidFill>
                          <a:effectLst/>
                        </a:rPr>
                        <a:t>patg</a:t>
                      </a:r>
                      <a:r>
                        <a:rPr lang="en-US" sz="1800" dirty="0">
                          <a:solidFill>
                            <a:schemeClr val="tx1"/>
                          </a:solidFill>
                          <a:effectLst/>
                        </a:rPr>
                        <a: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a:solidFill>
                            <a:schemeClr val="tx1"/>
                          </a:solidFill>
                          <a:effectLst/>
                        </a:rPr>
                        <a:t>gender</a:t>
                      </a:r>
                      <a:endParaRPr lang="en-US" sz="1800">
                        <a:solidFill>
                          <a:schemeClr val="tx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dirty="0">
                          <a:solidFill>
                            <a:schemeClr val="tx1"/>
                          </a:solidFill>
                          <a:effectLst/>
                        </a:rPr>
                        <a:t>inheres-in</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tx1"/>
                          </a:solidFill>
                          <a:effectLst/>
                        </a:rPr>
                        <a:t>#pat-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gn="ctr">
                        <a:lnSpc>
                          <a:spcPct val="100000"/>
                        </a:lnSpc>
                        <a:spcBef>
                          <a:spcPts val="0"/>
                        </a:spcBef>
                        <a:spcAft>
                          <a:spcPts val="0"/>
                        </a:spcAft>
                      </a:pPr>
                      <a:r>
                        <a:rPr lang="en-US" sz="1800">
                          <a:solidFill>
                            <a:schemeClr val="tx1"/>
                          </a:solidFill>
                          <a:effectLst/>
                        </a:rPr>
                        <a:t>at</a:t>
                      </a:r>
                      <a:endParaRPr lang="en-US"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gn="ctr">
                        <a:lnSpc>
                          <a:spcPct val="100000"/>
                        </a:lnSpc>
                        <a:spcBef>
                          <a:spcPts val="0"/>
                        </a:spcBef>
                        <a:spcAft>
                          <a:spcPts val="0"/>
                        </a:spcAft>
                      </a:pPr>
                      <a:r>
                        <a:rPr lang="en-US" sz="1800" dirty="0">
                          <a:solidFill>
                            <a:schemeClr val="tx1"/>
                          </a:solidFill>
                          <a:effectLst/>
                        </a:rPr>
                        <a:t>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0" algn="ctr">
                        <a:lnSpc>
                          <a:spcPct val="100000"/>
                        </a:lnSpc>
                        <a:spcBef>
                          <a:spcPts val="0"/>
                        </a:spcBef>
                        <a:spcAft>
                          <a:spcPts val="0"/>
                        </a:spcAft>
                      </a:pPr>
                      <a:r>
                        <a:rPr lang="en-US" sz="1800" dirty="0">
                          <a:solidFill>
                            <a:schemeClr val="tx1"/>
                          </a:solidFill>
                          <a:latin typeface="Times New Roman"/>
                          <a:ea typeface="Times New Roman"/>
                          <a:cs typeface="Times New Roman"/>
                        </a:rPr>
                        <a:t>5</a:t>
                      </a:r>
                    </a:p>
                  </a:txBody>
                  <a:tcPr marL="45720" marR="45720" marT="0" marB="0">
                    <a:noFill/>
                  </a:tcPr>
                </a:tc>
                <a:tc>
                  <a:txBody>
                    <a:bodyPr/>
                    <a:lstStyle/>
                    <a:p>
                      <a:pPr marL="0" marR="0" indent="-101600">
                        <a:lnSpc>
                          <a:spcPct val="100000"/>
                        </a:lnSpc>
                        <a:spcBef>
                          <a:spcPts val="0"/>
                        </a:spcBef>
                        <a:spcAft>
                          <a:spcPts val="0"/>
                        </a:spcAft>
                      </a:pPr>
                      <a:r>
                        <a:rPr lang="en-US" sz="1800">
                          <a:solidFill>
                            <a:schemeClr val="tx1"/>
                          </a:solidFill>
                          <a:effectLst/>
                        </a:rPr>
                        <a:t> </a:t>
                      </a:r>
                      <a:endParaRPr lang="en-US"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tx1"/>
                          </a:solidFill>
                          <a:effectLst/>
                        </a:rPr>
                        <a:t>#</a:t>
                      </a:r>
                      <a:r>
                        <a:rPr lang="en-US" sz="1800" dirty="0" err="1" smtClean="0">
                          <a:solidFill>
                            <a:schemeClr val="tx1"/>
                          </a:solidFill>
                          <a:effectLst/>
                        </a:rPr>
                        <a:t>patg</a:t>
                      </a:r>
                      <a:r>
                        <a:rPr lang="en-US" sz="1800" dirty="0" smtClean="0">
                          <a:solidFill>
                            <a:schemeClr val="tx1"/>
                          </a:solidFill>
                          <a:effectLst/>
                        </a:rPr>
                        <a: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a:solidFill>
                            <a:schemeClr val="tx1"/>
                          </a:solidFill>
                          <a:effectLst/>
                        </a:rPr>
                        <a:t>male-gender</a:t>
                      </a:r>
                      <a:endParaRPr lang="en-US" sz="1800">
                        <a:solidFill>
                          <a:schemeClr val="tx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a:solidFill>
                            <a:schemeClr val="tx1"/>
                          </a:solidFill>
                          <a:effectLst/>
                        </a:rPr>
                        <a:t>inheres-in</a:t>
                      </a:r>
                      <a:endParaRPr lang="en-US"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tx1"/>
                          </a:solidFill>
                          <a:effectLst/>
                        </a:rPr>
                        <a:t>#pat-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gn="ctr">
                        <a:lnSpc>
                          <a:spcPct val="100000"/>
                        </a:lnSpc>
                        <a:spcBef>
                          <a:spcPts val="0"/>
                        </a:spcBef>
                        <a:spcAft>
                          <a:spcPts val="0"/>
                        </a:spcAft>
                      </a:pPr>
                      <a:r>
                        <a:rPr lang="en-US" sz="1800" dirty="0">
                          <a:solidFill>
                            <a:schemeClr val="tx1"/>
                          </a:solidFill>
                          <a:effectLst/>
                        </a:rPr>
                        <a:t>at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gn="ctr">
                        <a:lnSpc>
                          <a:spcPct val="100000"/>
                        </a:lnSpc>
                        <a:spcBef>
                          <a:spcPts val="0"/>
                        </a:spcBef>
                        <a:spcAft>
                          <a:spcPts val="0"/>
                        </a:spcAft>
                      </a:pPr>
                      <a:r>
                        <a:rPr lang="en-US" sz="1800" dirty="0">
                          <a:solidFill>
                            <a:schemeClr val="tx1"/>
                          </a:solidFill>
                          <a:effectLst/>
                        </a:rPr>
                        <a:t>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0" algn="ctr">
                        <a:lnSpc>
                          <a:spcPct val="100000"/>
                        </a:lnSpc>
                        <a:spcBef>
                          <a:spcPts val="0"/>
                        </a:spcBef>
                        <a:spcAft>
                          <a:spcPts val="0"/>
                        </a:spcAft>
                      </a:pPr>
                      <a:r>
                        <a:rPr lang="en-US" sz="1800" dirty="0">
                          <a:solidFill>
                            <a:schemeClr val="tx1"/>
                          </a:solidFill>
                          <a:latin typeface="Times New Roman"/>
                          <a:ea typeface="Times New Roman"/>
                          <a:cs typeface="Times New Roman"/>
                        </a:rPr>
                        <a:t>6</a:t>
                      </a:r>
                    </a:p>
                  </a:txBody>
                  <a:tcPr marL="45720" marR="45720" marT="0" marB="0">
                    <a:noFill/>
                  </a:tcPr>
                </a:tc>
                <a:tc>
                  <a:txBody>
                    <a:bodyPr/>
                    <a:lstStyle/>
                    <a:p>
                      <a:pPr marL="0" marR="0" indent="-101600">
                        <a:lnSpc>
                          <a:spcPct val="100000"/>
                        </a:lnSpc>
                        <a:spcBef>
                          <a:spcPts val="0"/>
                        </a:spcBef>
                        <a:spcAft>
                          <a:spcPts val="0"/>
                        </a:spcAft>
                      </a:pPr>
                      <a:r>
                        <a:rPr lang="en-US" sz="1800">
                          <a:solidFill>
                            <a:schemeClr val="tx1"/>
                          </a:solidFill>
                          <a:effectLst/>
                        </a:rPr>
                        <a:t> </a:t>
                      </a:r>
                      <a:endParaRPr lang="en-US"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tx1"/>
                          </a:solidFill>
                          <a:effectLst/>
                        </a:rPr>
                        <a:t>#</a:t>
                      </a:r>
                      <a:r>
                        <a:rPr lang="en-US" sz="1800" dirty="0" err="1" smtClean="0">
                          <a:solidFill>
                            <a:schemeClr val="tx1"/>
                          </a:solidFill>
                          <a:effectLst/>
                        </a:rPr>
                        <a:t>patg</a:t>
                      </a:r>
                      <a:r>
                        <a:rPr lang="en-US" sz="1800" dirty="0" smtClean="0">
                          <a:solidFill>
                            <a:schemeClr val="tx1"/>
                          </a:solidFill>
                          <a:effectLst/>
                        </a:rPr>
                        <a: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a:solidFill>
                            <a:schemeClr val="tx1"/>
                          </a:solidFill>
                          <a:effectLst/>
                        </a:rPr>
                        <a:t>female-gender</a:t>
                      </a:r>
                      <a:endParaRPr lang="en-US" sz="1800">
                        <a:solidFill>
                          <a:schemeClr val="tx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a:solidFill>
                            <a:schemeClr val="tx1"/>
                          </a:solidFill>
                          <a:effectLst/>
                        </a:rPr>
                        <a:t>inheres-in</a:t>
                      </a:r>
                      <a:endParaRPr lang="en-US"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tx1"/>
                          </a:solidFill>
                          <a:effectLst/>
                        </a:rPr>
                        <a:t>#</a:t>
                      </a:r>
                      <a:r>
                        <a:rPr lang="en-US" sz="1800" dirty="0" smtClean="0">
                          <a:solidFill>
                            <a:schemeClr val="tx1"/>
                          </a:solidFill>
                          <a:effectLst/>
                        </a:rPr>
                        <a:t>pat-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gn="ctr">
                        <a:lnSpc>
                          <a:spcPct val="100000"/>
                        </a:lnSpc>
                        <a:spcBef>
                          <a:spcPts val="0"/>
                        </a:spcBef>
                        <a:spcAft>
                          <a:spcPts val="0"/>
                        </a:spcAft>
                      </a:pPr>
                      <a:r>
                        <a:rPr lang="en-US" sz="1800" dirty="0">
                          <a:solidFill>
                            <a:schemeClr val="tx1"/>
                          </a:solidFill>
                          <a:effectLst/>
                        </a:rPr>
                        <a:t>at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gn="ctr">
                        <a:lnSpc>
                          <a:spcPct val="100000"/>
                        </a:lnSpc>
                        <a:spcBef>
                          <a:spcPts val="0"/>
                        </a:spcBef>
                        <a:spcAft>
                          <a:spcPts val="0"/>
                        </a:spcAft>
                      </a:pPr>
                      <a:r>
                        <a:rPr lang="en-US" sz="1800" dirty="0">
                          <a:solidFill>
                            <a:schemeClr val="tx1"/>
                          </a:solidFill>
                          <a:effectLst/>
                        </a:rPr>
                        <a:t>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0" algn="ctr">
                        <a:lnSpc>
                          <a:spcPct val="100000"/>
                        </a:lnSpc>
                        <a:spcBef>
                          <a:spcPts val="0"/>
                        </a:spcBef>
                        <a:spcAft>
                          <a:spcPts val="0"/>
                        </a:spcAft>
                      </a:pPr>
                      <a:r>
                        <a:rPr lang="en-US" sz="1800" dirty="0">
                          <a:solidFill>
                            <a:schemeClr val="tx1"/>
                          </a:solidFill>
                          <a:latin typeface="Times New Roman"/>
                          <a:ea typeface="Times New Roman"/>
                          <a:cs typeface="Times New Roman"/>
                        </a:rPr>
                        <a:t>7</a:t>
                      </a:r>
                    </a:p>
                  </a:txBody>
                  <a:tcPr marL="45720" marR="45720" marT="0" marB="0">
                    <a:noFill/>
                  </a:tcPr>
                </a:tc>
                <a:tc>
                  <a:txBody>
                    <a:bodyPr/>
                    <a:lstStyle/>
                    <a:p>
                      <a:pPr marL="0" marR="0" indent="-101600">
                        <a:lnSpc>
                          <a:spcPct val="100000"/>
                        </a:lnSpc>
                        <a:spcBef>
                          <a:spcPts val="0"/>
                        </a:spcBef>
                        <a:spcAft>
                          <a:spcPts val="0"/>
                        </a:spcAft>
                      </a:pPr>
                      <a:r>
                        <a:rPr lang="en-US" sz="1800" dirty="0">
                          <a:solidFill>
                            <a:schemeClr val="tx1"/>
                          </a:solidFill>
                          <a:effectLst/>
                        </a:rPr>
                        <a:t> </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tx1"/>
                          </a:solidFill>
                          <a:effectLst/>
                        </a:rPr>
                        <a:t>#</a:t>
                      </a:r>
                      <a:r>
                        <a:rPr lang="en-US" sz="1800" dirty="0" err="1" smtClean="0">
                          <a:solidFill>
                            <a:schemeClr val="tx1"/>
                          </a:solidFill>
                          <a:effectLst/>
                        </a:rPr>
                        <a:t>patgL</a:t>
                      </a:r>
                      <a:r>
                        <a:rPr lang="en-US" sz="1800" dirty="0" smtClean="0">
                          <a:solidFill>
                            <a:schemeClr val="tx1"/>
                          </a:solidFill>
                          <a:effectLst/>
                        </a:rPr>
                        <a: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dirty="0" err="1">
                          <a:solidFill>
                            <a:schemeClr val="tx1"/>
                          </a:solidFill>
                          <a:effectLst/>
                        </a:rPr>
                        <a:t>underspec</a:t>
                      </a:r>
                      <a:r>
                        <a:rPr lang="en-US" sz="1800" cap="small" dirty="0">
                          <a:solidFill>
                            <a:schemeClr val="tx1"/>
                          </a:solidFill>
                          <a:effectLst/>
                        </a:rPr>
                        <a:t>-ice</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dirty="0">
                          <a:solidFill>
                            <a:schemeClr val="tx1"/>
                          </a:solidFill>
                          <a:effectLst/>
                        </a:rPr>
                        <a:t> </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tx1"/>
                          </a:solidFill>
                          <a:effectLst/>
                        </a:rPr>
                        <a:t> </a:t>
                      </a:r>
                      <a:endParaRPr lang="en-US" sz="1800">
                        <a:solidFill>
                          <a:schemeClr val="tx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gn="ctr">
                        <a:lnSpc>
                          <a:spcPct val="100000"/>
                        </a:lnSpc>
                        <a:spcBef>
                          <a:spcPts val="0"/>
                        </a:spcBef>
                        <a:spcAft>
                          <a:spcPts val="0"/>
                        </a:spcAft>
                      </a:pPr>
                      <a:r>
                        <a:rPr lang="en-US" sz="1800">
                          <a:solidFill>
                            <a:schemeClr val="tx1"/>
                          </a:solidFill>
                          <a:effectLst/>
                        </a:rPr>
                        <a:t>at</a:t>
                      </a:r>
                      <a:endParaRPr lang="en-US"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gn="ctr">
                        <a:lnSpc>
                          <a:spcPct val="100000"/>
                        </a:lnSpc>
                        <a:spcBef>
                          <a:spcPts val="0"/>
                        </a:spcBef>
                        <a:spcAft>
                          <a:spcPts val="0"/>
                        </a:spcAft>
                      </a:pPr>
                      <a:r>
                        <a:rPr lang="en-US" sz="1800" dirty="0">
                          <a:solidFill>
                            <a:schemeClr val="tx1"/>
                          </a:solidFill>
                          <a:effectLst/>
                        </a:rPr>
                        <a:t>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r>
            </a:tbl>
          </a:graphicData>
        </a:graphic>
      </p:graphicFrame>
      <p:pic>
        <p:nvPicPr>
          <p:cNvPr id="4" name="Picture 3"/>
          <p:cNvPicPr>
            <a:picLocks noChangeAspect="1"/>
          </p:cNvPicPr>
          <p:nvPr/>
        </p:nvPicPr>
        <p:blipFill>
          <a:blip r:embed="rId2"/>
          <a:stretch>
            <a:fillRect/>
          </a:stretch>
        </p:blipFill>
        <p:spPr>
          <a:xfrm>
            <a:off x="152400" y="1496292"/>
            <a:ext cx="1676399" cy="713648"/>
          </a:xfrm>
          <a:prstGeom prst="rect">
            <a:avLst/>
          </a:prstGeom>
        </p:spPr>
      </p:pic>
      <p:graphicFrame>
        <p:nvGraphicFramePr>
          <p:cNvPr id="6" name="Table 5"/>
          <p:cNvGraphicFramePr>
            <a:graphicFrameLocks noGrp="1"/>
          </p:cNvGraphicFramePr>
          <p:nvPr/>
        </p:nvGraphicFramePr>
        <p:xfrm>
          <a:off x="1981199" y="1484560"/>
          <a:ext cx="7010401" cy="1810512"/>
        </p:xfrm>
        <a:graphic>
          <a:graphicData uri="http://schemas.openxmlformats.org/drawingml/2006/table">
            <a:tbl>
              <a:tblPr/>
              <a:tblGrid>
                <a:gridCol w="533401"/>
                <a:gridCol w="1447800"/>
                <a:gridCol w="533400"/>
                <a:gridCol w="1752600"/>
                <a:gridCol w="1219200"/>
                <a:gridCol w="1022604"/>
                <a:gridCol w="501396"/>
              </a:tblGrid>
              <a:tr h="301752">
                <a:tc>
                  <a:txBody>
                    <a:bodyPr/>
                    <a:lstStyle/>
                    <a:p>
                      <a:pPr marL="0" marR="0" indent="0" algn="ctr">
                        <a:lnSpc>
                          <a:spcPct val="100000"/>
                        </a:lnSpc>
                        <a:spcBef>
                          <a:spcPts val="0"/>
                        </a:spcBef>
                        <a:spcAft>
                          <a:spcPts val="0"/>
                        </a:spcAft>
                      </a:pPr>
                      <a:r>
                        <a:rPr lang="en-US" sz="1800" b="1" dirty="0" smtClean="0">
                          <a:solidFill>
                            <a:schemeClr val="tx1"/>
                          </a:solidFill>
                          <a:latin typeface="Times New Roman"/>
                          <a:ea typeface="Times New Roman"/>
                          <a:cs typeface="Times New Roman"/>
                        </a:rPr>
                        <a:t>L</a:t>
                      </a:r>
                      <a:endParaRPr lang="en-US" sz="1800" b="1" dirty="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dirty="0" err="1">
                          <a:solidFill>
                            <a:schemeClr val="tx1"/>
                          </a:solidFill>
                          <a:latin typeface="Times New Roman"/>
                          <a:ea typeface="Times New Roman"/>
                          <a:cs typeface="Times New Roman"/>
                        </a:rPr>
                        <a:t>Var</a:t>
                      </a:r>
                      <a:endParaRPr lang="en-US" sz="1800" b="1" dirty="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dirty="0" smtClean="0">
                          <a:solidFill>
                            <a:schemeClr val="tx1"/>
                          </a:solidFill>
                          <a:latin typeface="Times New Roman"/>
                          <a:ea typeface="Times New Roman"/>
                          <a:cs typeface="Times New Roman"/>
                        </a:rPr>
                        <a:t>IT</a:t>
                      </a:r>
                      <a:endParaRPr lang="en-US" sz="1800" b="1" dirty="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dirty="0">
                          <a:solidFill>
                            <a:schemeClr val="tx1"/>
                          </a:solidFill>
                          <a:latin typeface="Times New Roman"/>
                          <a:ea typeface="Times New Roman"/>
                          <a:cs typeface="Times New Roman"/>
                        </a:rPr>
                        <a:t>REF</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a:solidFill>
                            <a:schemeClr val="tx1"/>
                          </a:solidFill>
                          <a:latin typeface="Times New Roman"/>
                          <a:ea typeface="Times New Roman"/>
                          <a:cs typeface="Times New Roman"/>
                        </a:rPr>
                        <a:t>Min</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a:solidFill>
                            <a:schemeClr val="tx1"/>
                          </a:solidFill>
                          <a:latin typeface="Times New Roman"/>
                          <a:ea typeface="Times New Roman"/>
                          <a:cs typeface="Times New Roman"/>
                        </a:rPr>
                        <a:t>Max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dirty="0">
                          <a:solidFill>
                            <a:schemeClr val="tx1"/>
                          </a:solidFill>
                          <a:latin typeface="Times New Roman"/>
                          <a:ea typeface="Times New Roman"/>
                          <a:cs typeface="Times New Roman"/>
                        </a:rPr>
                        <a:t>Val</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ctr">
                        <a:lnSpc>
                          <a:spcPct val="100000"/>
                        </a:lnSpc>
                        <a:spcBef>
                          <a:spcPts val="0"/>
                        </a:spcBef>
                        <a:spcAft>
                          <a:spcPts val="0"/>
                        </a:spcAft>
                      </a:pPr>
                      <a:r>
                        <a:rPr lang="en-US" sz="1800" dirty="0">
                          <a:solidFill>
                            <a:schemeClr val="tx1"/>
                          </a:solidFill>
                          <a:latin typeface="Times New Roman"/>
                          <a:ea typeface="Times New Roman"/>
                          <a:cs typeface="Times New Roman"/>
                        </a:rPr>
                        <a:t>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tx1"/>
                          </a:solidFill>
                          <a:latin typeface="Times New Roman"/>
                          <a:ea typeface="Times New Roman"/>
                          <a:cs typeface="Times New Roman"/>
                        </a:rPr>
                        <a:t>id</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tx1"/>
                          </a:solidFill>
                          <a:latin typeface="Times New Roman"/>
                          <a:ea typeface="Times New Roman"/>
                          <a:cs typeface="Times New Roman"/>
                        </a:rPr>
                        <a:t>IM</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tx1"/>
                          </a:solidFill>
                          <a:latin typeface="Times New Roman"/>
                          <a:ea typeface="Times New Roman"/>
                          <a:cs typeface="Times New Roman"/>
                        </a:rPr>
                        <a:t>patient</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endParaRPr lang="en-US" sz="1800" dirty="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ctr">
                        <a:lnSpc>
                          <a:spcPct val="100000"/>
                        </a:lnSpc>
                        <a:spcBef>
                          <a:spcPts val="0"/>
                        </a:spcBef>
                        <a:spcAft>
                          <a:spcPts val="0"/>
                        </a:spcAft>
                      </a:pPr>
                      <a:r>
                        <a:rPr lang="en-US" sz="1800" dirty="0">
                          <a:solidFill>
                            <a:schemeClr val="tx1"/>
                          </a:solidFill>
                          <a:latin typeface="Times New Roman"/>
                          <a:ea typeface="Times New Roman"/>
                          <a:cs typeface="Times New Roman"/>
                        </a:rPr>
                        <a:t>4</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tx1"/>
                          </a:solidFill>
                          <a:latin typeface="Times New Roman"/>
                          <a:ea typeface="Times New Roman"/>
                          <a:cs typeface="Times New Roman"/>
                        </a:rPr>
                        <a:t>sex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tx1"/>
                          </a:solidFill>
                          <a:latin typeface="Times New Roman"/>
                          <a:ea typeface="Times New Roman"/>
                          <a:cs typeface="Times New Roman"/>
                        </a:rPr>
                        <a:t>CV</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tx1"/>
                          </a:solidFill>
                          <a:latin typeface="Times New Roman"/>
                          <a:ea typeface="Times New Roman"/>
                          <a:cs typeface="Times New Roman"/>
                        </a:rPr>
                        <a:t>gender</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endParaRPr lang="en-US" sz="1800" dirty="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ctr">
                        <a:lnSpc>
                          <a:spcPct val="100000"/>
                        </a:lnSpc>
                        <a:spcBef>
                          <a:spcPts val="0"/>
                        </a:spcBef>
                        <a:spcAft>
                          <a:spcPts val="0"/>
                        </a:spcAft>
                      </a:pPr>
                      <a:r>
                        <a:rPr lang="en-US" sz="1800" dirty="0">
                          <a:solidFill>
                            <a:schemeClr val="tx1"/>
                          </a:solidFill>
                          <a:latin typeface="Times New Roman"/>
                          <a:ea typeface="Times New Roman"/>
                          <a:cs typeface="Times New Roman"/>
                        </a:rPr>
                        <a:t>5</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tx1"/>
                          </a:solidFill>
                          <a:latin typeface="Times New Roman"/>
                          <a:ea typeface="Times New Roman"/>
                          <a:cs typeface="Times New Roman"/>
                        </a:rPr>
                        <a:t>sex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tx1"/>
                          </a:solidFill>
                          <a:latin typeface="Times New Roman"/>
                          <a:ea typeface="Times New Roman"/>
                          <a:cs typeface="Times New Roman"/>
                        </a:rPr>
                        <a:t>CV</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tx1"/>
                          </a:solidFill>
                          <a:latin typeface="Times New Roman"/>
                          <a:ea typeface="Times New Roman"/>
                          <a:cs typeface="Times New Roman"/>
                        </a:rPr>
                        <a:t>male</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dirty="0">
                          <a:solidFill>
                            <a:schemeClr val="tx1"/>
                          </a:solidFill>
                          <a:latin typeface="Times New Roman"/>
                          <a:ea typeface="Times New Roman"/>
                          <a:cs typeface="Times New Roman"/>
                        </a:rPr>
                        <a:t>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ctr">
                        <a:lnSpc>
                          <a:spcPct val="100000"/>
                        </a:lnSpc>
                        <a:spcBef>
                          <a:spcPts val="0"/>
                        </a:spcBef>
                        <a:spcAft>
                          <a:spcPts val="0"/>
                        </a:spcAft>
                      </a:pPr>
                      <a:r>
                        <a:rPr lang="en-US" sz="1800" dirty="0">
                          <a:solidFill>
                            <a:schemeClr val="tx1"/>
                          </a:solidFill>
                          <a:latin typeface="Times New Roman"/>
                          <a:ea typeface="Times New Roman"/>
                          <a:cs typeface="Times New Roman"/>
                        </a:rPr>
                        <a:t>6</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tx1"/>
                          </a:solidFill>
                          <a:latin typeface="Times New Roman"/>
                          <a:ea typeface="Times New Roman"/>
                          <a:cs typeface="Times New Roman"/>
                        </a:rPr>
                        <a:t>sex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tx1"/>
                          </a:solidFill>
                          <a:latin typeface="Times New Roman"/>
                          <a:ea typeface="Times New Roman"/>
                          <a:cs typeface="Times New Roman"/>
                        </a:rPr>
                        <a:t>CV</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tx1"/>
                          </a:solidFill>
                          <a:latin typeface="Times New Roman"/>
                          <a:ea typeface="Times New Roman"/>
                          <a:cs typeface="Times New Roman"/>
                        </a:rPr>
                        <a:t>female</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dirty="0">
                          <a:solidFill>
                            <a:schemeClr val="tx1"/>
                          </a:solidFill>
                          <a:latin typeface="Times New Roman"/>
                          <a:ea typeface="Times New Roman"/>
                          <a:cs typeface="Times New Roman"/>
                        </a:rPr>
                        <a:t>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ctr">
                        <a:lnSpc>
                          <a:spcPct val="100000"/>
                        </a:lnSpc>
                        <a:spcBef>
                          <a:spcPts val="0"/>
                        </a:spcBef>
                        <a:spcAft>
                          <a:spcPts val="0"/>
                        </a:spcAft>
                      </a:pPr>
                      <a:r>
                        <a:rPr lang="en-US" sz="1800" dirty="0">
                          <a:solidFill>
                            <a:schemeClr val="tx1"/>
                          </a:solidFill>
                          <a:latin typeface="Times New Roman"/>
                          <a:ea typeface="Times New Roman"/>
                          <a:cs typeface="Times New Roman"/>
                        </a:rPr>
                        <a:t>7</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tx1"/>
                          </a:solidFill>
                          <a:latin typeface="Times New Roman"/>
                          <a:ea typeface="Times New Roman"/>
                          <a:cs typeface="Times New Roman"/>
                        </a:rPr>
                        <a:t>sex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tx1"/>
                          </a:solidFill>
                          <a:latin typeface="Times New Roman"/>
                          <a:ea typeface="Times New Roman"/>
                          <a:cs typeface="Times New Roman"/>
                        </a:rPr>
                        <a:t>UA</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tx1"/>
                          </a:solidFill>
                          <a:latin typeface="Times New Roman"/>
                          <a:ea typeface="Times New Roman"/>
                          <a:cs typeface="Times New Roman"/>
                        </a:rPr>
                        <a:t>sex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tx1"/>
                          </a:solidFill>
                          <a:latin typeface="Times New Roman"/>
                          <a:ea typeface="Times New Roman"/>
                          <a:cs typeface="Times New Roman"/>
                        </a:rPr>
                        <a:t>BLANK</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tx1"/>
                          </a:solidFill>
                          <a:latin typeface="Times New Roman"/>
                          <a:ea typeface="Times New Roman"/>
                          <a:cs typeface="Times New Roman"/>
                        </a:rPr>
                        <a:t>BLANK</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endParaRPr lang="en-US" sz="1800" dirty="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8" name="Rectangle 7"/>
          <p:cNvSpPr/>
          <p:nvPr/>
        </p:nvSpPr>
        <p:spPr bwMode="auto">
          <a:xfrm>
            <a:off x="1981200" y="2099972"/>
            <a:ext cx="7010400" cy="283012"/>
          </a:xfrm>
          <a:prstGeom prst="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Rectangle 9"/>
          <p:cNvSpPr/>
          <p:nvPr/>
        </p:nvSpPr>
        <p:spPr bwMode="auto">
          <a:xfrm>
            <a:off x="1981200" y="4032672"/>
            <a:ext cx="7010400" cy="283012"/>
          </a:xfrm>
          <a:prstGeom prst="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 name="Rectangle 10"/>
          <p:cNvSpPr/>
          <p:nvPr/>
        </p:nvSpPr>
        <p:spPr bwMode="auto">
          <a:xfrm>
            <a:off x="1295400" y="1523844"/>
            <a:ext cx="533400" cy="686096"/>
          </a:xfrm>
          <a:prstGeom prst="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Oval 2"/>
          <p:cNvSpPr/>
          <p:nvPr/>
        </p:nvSpPr>
        <p:spPr bwMode="auto">
          <a:xfrm>
            <a:off x="758684" y="3352800"/>
            <a:ext cx="308116" cy="308116"/>
          </a:xfrm>
          <a:prstGeom prst="ellipse">
            <a:avLst/>
          </a:prstGeom>
          <a:solidFill>
            <a:srgbClr val="FFFF00"/>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12" name="Straight Connector 11"/>
          <p:cNvCxnSpPr>
            <a:stCxn id="11" idx="2"/>
            <a:endCxn id="3" idx="1"/>
          </p:cNvCxnSpPr>
          <p:nvPr/>
        </p:nvCxnSpPr>
        <p:spPr bwMode="auto">
          <a:xfrm flipH="1">
            <a:off x="803807" y="2209940"/>
            <a:ext cx="758293" cy="1187983"/>
          </a:xfrm>
          <a:prstGeom prst="line">
            <a:avLst/>
          </a:prstGeom>
          <a:solidFill>
            <a:schemeClr val="accent1"/>
          </a:solidFill>
          <a:ln w="28575" cap="flat" cmpd="sng" algn="ctr">
            <a:solidFill>
              <a:srgbClr val="FFFF00"/>
            </a:solidFill>
            <a:prstDash val="solid"/>
            <a:round/>
            <a:headEnd type="none" w="med" len="med"/>
            <a:tailEnd type="none" w="med" len="med"/>
          </a:ln>
          <a:effectLst/>
        </p:spPr>
      </p:cxnSp>
      <p:cxnSp>
        <p:nvCxnSpPr>
          <p:cNvPr id="15" name="Straight Connector 14"/>
          <p:cNvCxnSpPr>
            <a:stCxn id="8" idx="1"/>
            <a:endCxn id="3" idx="7"/>
          </p:cNvCxnSpPr>
          <p:nvPr/>
        </p:nvCxnSpPr>
        <p:spPr bwMode="auto">
          <a:xfrm flipH="1">
            <a:off x="1021677" y="2241478"/>
            <a:ext cx="959523" cy="1156445"/>
          </a:xfrm>
          <a:prstGeom prst="line">
            <a:avLst/>
          </a:prstGeom>
          <a:solidFill>
            <a:schemeClr val="accent1"/>
          </a:solidFill>
          <a:ln w="28575" cap="flat" cmpd="sng" algn="ctr">
            <a:solidFill>
              <a:srgbClr val="FFFF00"/>
            </a:solidFill>
            <a:prstDash val="solid"/>
            <a:round/>
            <a:headEnd type="none" w="med" len="med"/>
            <a:tailEnd type="none" w="med" len="med"/>
          </a:ln>
          <a:effectLst/>
        </p:spPr>
      </p:cxnSp>
      <p:cxnSp>
        <p:nvCxnSpPr>
          <p:cNvPr id="18" name="Straight Connector 17"/>
          <p:cNvCxnSpPr>
            <a:stCxn id="10" idx="1"/>
            <a:endCxn id="3" idx="5"/>
          </p:cNvCxnSpPr>
          <p:nvPr/>
        </p:nvCxnSpPr>
        <p:spPr bwMode="auto">
          <a:xfrm flipH="1" flipV="1">
            <a:off x="1021677" y="3615793"/>
            <a:ext cx="959523" cy="558385"/>
          </a:xfrm>
          <a:prstGeom prst="line">
            <a:avLst/>
          </a:prstGeom>
          <a:solidFill>
            <a:schemeClr val="accent1"/>
          </a:solidFill>
          <a:ln w="28575" cap="flat" cmpd="sng" algn="ctr">
            <a:solidFill>
              <a:srgbClr val="FFFF00"/>
            </a:solidFill>
            <a:prstDash val="solid"/>
            <a:round/>
            <a:headEnd type="none" w="med" len="med"/>
            <a:tailEnd type="none" w="med" len="med"/>
          </a:ln>
          <a:effectLst/>
        </p:spPr>
      </p:cxnSp>
      <p:cxnSp>
        <p:nvCxnSpPr>
          <p:cNvPr id="22" name="Elbow Connector 21"/>
          <p:cNvCxnSpPr>
            <a:stCxn id="3" idx="2"/>
            <a:endCxn id="26" idx="1"/>
          </p:cNvCxnSpPr>
          <p:nvPr/>
        </p:nvCxnSpPr>
        <p:spPr bwMode="auto">
          <a:xfrm rot="10800000" flipV="1">
            <a:off x="533400" y="3506858"/>
            <a:ext cx="225284" cy="2469008"/>
          </a:xfrm>
          <a:prstGeom prst="bentConnector3">
            <a:avLst>
              <a:gd name="adj1" fmla="val 201472"/>
            </a:avLst>
          </a:prstGeom>
          <a:solidFill>
            <a:schemeClr val="accent1"/>
          </a:solidFill>
          <a:ln w="38100" cap="flat" cmpd="sng" algn="ctr">
            <a:solidFill>
              <a:srgbClr val="FFFF00"/>
            </a:solidFill>
            <a:prstDash val="solid"/>
            <a:round/>
            <a:headEnd type="none" w="med" len="med"/>
            <a:tailEnd type="triangle"/>
          </a:ln>
          <a:effectLst/>
        </p:spPr>
      </p:cxnSp>
      <p:sp>
        <p:nvSpPr>
          <p:cNvPr id="26" name="TextBox 25"/>
          <p:cNvSpPr txBox="1"/>
          <p:nvPr/>
        </p:nvSpPr>
        <p:spPr>
          <a:xfrm>
            <a:off x="533400" y="5791200"/>
            <a:ext cx="3886200" cy="369332"/>
          </a:xfrm>
          <a:prstGeom prst="rect">
            <a:avLst/>
          </a:prstGeom>
          <a:noFill/>
          <a:ln w="28575">
            <a:solidFill>
              <a:srgbClr val="FFFF00"/>
            </a:solidFill>
          </a:ln>
        </p:spPr>
        <p:txBody>
          <a:bodyPr wrap="square" rtlCol="0">
            <a:spAutoFit/>
          </a:bodyPr>
          <a:lstStyle/>
          <a:p>
            <a:r>
              <a:rPr lang="en-US" sz="1800" dirty="0">
                <a:solidFill>
                  <a:schemeClr val="bg1"/>
                </a:solidFill>
              </a:rPr>
              <a:t>#</a:t>
            </a:r>
            <a:r>
              <a:rPr lang="en-US" sz="1800" dirty="0" smtClean="0">
                <a:solidFill>
                  <a:schemeClr val="bg1"/>
                </a:solidFill>
              </a:rPr>
              <a:t>patg-5033  </a:t>
            </a:r>
            <a:r>
              <a:rPr lang="en-US" sz="1800" b="1" i="1" dirty="0">
                <a:solidFill>
                  <a:schemeClr val="bg1"/>
                </a:solidFill>
              </a:rPr>
              <a:t>instance-of</a:t>
            </a:r>
            <a:r>
              <a:rPr lang="en-US" sz="1800" dirty="0">
                <a:solidFill>
                  <a:schemeClr val="bg1"/>
                </a:solidFill>
              </a:rPr>
              <a:t> </a:t>
            </a:r>
            <a:r>
              <a:rPr lang="en-US" sz="1800" dirty="0" smtClean="0">
                <a:solidFill>
                  <a:schemeClr val="bg1"/>
                </a:solidFill>
              </a:rPr>
              <a:t>  </a:t>
            </a:r>
            <a:r>
              <a:rPr lang="en-US" sz="1800" cap="small" dirty="0" smtClean="0">
                <a:solidFill>
                  <a:schemeClr val="bg1"/>
                </a:solidFill>
              </a:rPr>
              <a:t>Gender </a:t>
            </a:r>
            <a:r>
              <a:rPr lang="en-US" sz="1800" b="1" i="1" dirty="0" smtClean="0">
                <a:solidFill>
                  <a:schemeClr val="bg1"/>
                </a:solidFill>
              </a:rPr>
              <a:t>at</a:t>
            </a:r>
            <a:r>
              <a:rPr lang="en-US" sz="1800" dirty="0" smtClean="0">
                <a:solidFill>
                  <a:schemeClr val="bg1"/>
                </a:solidFill>
              </a:rPr>
              <a:t>  t</a:t>
            </a:r>
            <a:endParaRPr lang="en-US" sz="1800" dirty="0">
              <a:solidFill>
                <a:schemeClr val="bg1"/>
              </a:solidFill>
            </a:endParaRPr>
          </a:p>
        </p:txBody>
      </p:sp>
      <p:sp>
        <p:nvSpPr>
          <p:cNvPr id="19" name="TextBox 18"/>
          <p:cNvSpPr txBox="1"/>
          <p:nvPr/>
        </p:nvSpPr>
        <p:spPr>
          <a:xfrm>
            <a:off x="533400" y="5410200"/>
            <a:ext cx="3733800" cy="369332"/>
          </a:xfrm>
          <a:prstGeom prst="rect">
            <a:avLst/>
          </a:prstGeom>
          <a:noFill/>
          <a:ln w="28575">
            <a:noFill/>
          </a:ln>
        </p:spPr>
        <p:txBody>
          <a:bodyPr wrap="square" rtlCol="0">
            <a:spAutoFit/>
          </a:bodyPr>
          <a:lstStyle/>
          <a:p>
            <a:r>
              <a:rPr lang="en-US" sz="1800" dirty="0">
                <a:solidFill>
                  <a:schemeClr val="bg1"/>
                </a:solidFill>
              </a:rPr>
              <a:t>#</a:t>
            </a:r>
            <a:r>
              <a:rPr lang="en-US" sz="1800" dirty="0" smtClean="0">
                <a:solidFill>
                  <a:schemeClr val="bg1"/>
                </a:solidFill>
              </a:rPr>
              <a:t>pat-5033  </a:t>
            </a:r>
            <a:r>
              <a:rPr lang="en-US" sz="1800" b="1" i="1" dirty="0">
                <a:solidFill>
                  <a:schemeClr val="bg1"/>
                </a:solidFill>
              </a:rPr>
              <a:t>instance-of</a:t>
            </a:r>
            <a:r>
              <a:rPr lang="en-US" sz="1800" dirty="0">
                <a:solidFill>
                  <a:schemeClr val="bg1"/>
                </a:solidFill>
              </a:rPr>
              <a:t> </a:t>
            </a:r>
            <a:r>
              <a:rPr lang="en-US" sz="1800" dirty="0" smtClean="0">
                <a:solidFill>
                  <a:schemeClr val="bg1"/>
                </a:solidFill>
              </a:rPr>
              <a:t>  </a:t>
            </a:r>
            <a:r>
              <a:rPr lang="en-US" sz="1800" cap="small" dirty="0" smtClean="0">
                <a:solidFill>
                  <a:schemeClr val="bg1"/>
                </a:solidFill>
              </a:rPr>
              <a:t>Patient</a:t>
            </a:r>
            <a:r>
              <a:rPr lang="en-US" sz="1800" dirty="0" smtClean="0">
                <a:solidFill>
                  <a:schemeClr val="bg1"/>
                </a:solidFill>
              </a:rPr>
              <a:t>  </a:t>
            </a:r>
            <a:r>
              <a:rPr lang="en-US" sz="1800" b="1" i="1" dirty="0" smtClean="0">
                <a:solidFill>
                  <a:schemeClr val="bg1"/>
                </a:solidFill>
              </a:rPr>
              <a:t>at</a:t>
            </a:r>
            <a:r>
              <a:rPr lang="en-US" sz="1800" dirty="0" smtClean="0">
                <a:solidFill>
                  <a:schemeClr val="bg1"/>
                </a:solidFill>
              </a:rPr>
              <a:t>   t</a:t>
            </a:r>
            <a:endParaRPr lang="en-US" sz="1800" dirty="0">
              <a:solidFill>
                <a:schemeClr val="bg1"/>
              </a:solidFill>
            </a:endParaRPr>
          </a:p>
        </p:txBody>
      </p:sp>
      <p:sp>
        <p:nvSpPr>
          <p:cNvPr id="20" name="TextBox 19"/>
          <p:cNvSpPr txBox="1"/>
          <p:nvPr/>
        </p:nvSpPr>
        <p:spPr>
          <a:xfrm>
            <a:off x="533400" y="6165402"/>
            <a:ext cx="3886200" cy="369332"/>
          </a:xfrm>
          <a:prstGeom prst="rect">
            <a:avLst/>
          </a:prstGeom>
          <a:noFill/>
          <a:ln w="28575">
            <a:solidFill>
              <a:srgbClr val="FFFF00"/>
            </a:solidFill>
          </a:ln>
        </p:spPr>
        <p:txBody>
          <a:bodyPr wrap="square" rtlCol="0">
            <a:spAutoFit/>
          </a:bodyPr>
          <a:lstStyle/>
          <a:p>
            <a:r>
              <a:rPr lang="en-US" sz="1800" dirty="0">
                <a:solidFill>
                  <a:schemeClr val="bg1"/>
                </a:solidFill>
              </a:rPr>
              <a:t>#</a:t>
            </a:r>
            <a:r>
              <a:rPr lang="en-US" sz="1800" dirty="0" smtClean="0">
                <a:solidFill>
                  <a:schemeClr val="bg1"/>
                </a:solidFill>
              </a:rPr>
              <a:t>patg-5033  </a:t>
            </a:r>
            <a:r>
              <a:rPr lang="en-US" sz="1800" b="1" i="1" dirty="0" smtClean="0">
                <a:solidFill>
                  <a:schemeClr val="bg1"/>
                </a:solidFill>
              </a:rPr>
              <a:t>inheres-in</a:t>
            </a:r>
            <a:r>
              <a:rPr lang="en-US" sz="1800" dirty="0" smtClean="0">
                <a:solidFill>
                  <a:schemeClr val="bg1"/>
                </a:solidFill>
              </a:rPr>
              <a:t>   #pat-5033 </a:t>
            </a:r>
            <a:r>
              <a:rPr lang="en-US" sz="1800" b="1" i="1" dirty="0" smtClean="0">
                <a:solidFill>
                  <a:schemeClr val="bg1"/>
                </a:solidFill>
              </a:rPr>
              <a:t>at</a:t>
            </a:r>
            <a:r>
              <a:rPr lang="en-US" sz="1800" dirty="0" smtClean="0">
                <a:solidFill>
                  <a:schemeClr val="bg1"/>
                </a:solidFill>
              </a:rPr>
              <a:t>  t</a:t>
            </a:r>
            <a:endParaRPr lang="en-US" sz="1800" dirty="0">
              <a:solidFill>
                <a:schemeClr val="bg1"/>
              </a:solidFill>
            </a:endParaRPr>
          </a:p>
        </p:txBody>
      </p:sp>
    </p:spTree>
    <p:extLst>
      <p:ext uri="{BB962C8B-B14F-4D97-AF65-F5344CB8AC3E}">
        <p14:creationId xmlns:p14="http://schemas.microsoft.com/office/powerpoint/2010/main" val="1413223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left)">
                                      <p:cBhvr>
                                        <p:cTn id="1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0"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1981200" y="1496292"/>
            <a:ext cx="7010400" cy="1780308"/>
          </a:xfrm>
          <a:prstGeom prst="rect">
            <a:avLst/>
          </a:prstGeom>
          <a:solidFill>
            <a:srgbClr val="19FF81">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Rectangle 8"/>
          <p:cNvSpPr/>
          <p:nvPr/>
        </p:nvSpPr>
        <p:spPr bwMode="auto">
          <a:xfrm>
            <a:off x="1981200" y="3429000"/>
            <a:ext cx="7010400" cy="1752600"/>
          </a:xfrm>
          <a:prstGeom prst="rect">
            <a:avLst/>
          </a:prstGeom>
          <a:solidFill>
            <a:srgbClr val="FF99CC">
              <a:alpha val="81961"/>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2162" name="Title 1"/>
          <p:cNvSpPr>
            <a:spLocks noGrp="1"/>
          </p:cNvSpPr>
          <p:nvPr>
            <p:ph type="title"/>
          </p:nvPr>
        </p:nvSpPr>
        <p:spPr/>
        <p:txBody>
          <a:bodyPr/>
          <a:lstStyle/>
          <a:p>
            <a:r>
              <a:rPr lang="en-US" altLang="en-US" dirty="0" smtClean="0"/>
              <a:t>No generation: condition not satisfied</a:t>
            </a:r>
          </a:p>
        </p:txBody>
      </p:sp>
      <p:graphicFrame>
        <p:nvGraphicFramePr>
          <p:cNvPr id="2" name="Table 1"/>
          <p:cNvGraphicFramePr>
            <a:graphicFrameLocks noGrp="1"/>
          </p:cNvGraphicFramePr>
          <p:nvPr/>
        </p:nvGraphicFramePr>
        <p:xfrm>
          <a:off x="1981200" y="3410528"/>
          <a:ext cx="7010399" cy="1765542"/>
        </p:xfrm>
        <a:graphic>
          <a:graphicData uri="http://schemas.openxmlformats.org/drawingml/2006/table">
            <a:tbl>
              <a:tblPr>
                <a:tableStyleId>{5C22544A-7EE6-4342-B048-85BDC9FD1C3A}</a:tableStyleId>
              </a:tblPr>
              <a:tblGrid>
                <a:gridCol w="533400"/>
                <a:gridCol w="990600"/>
                <a:gridCol w="990600"/>
                <a:gridCol w="1752600"/>
                <a:gridCol w="1219200"/>
                <a:gridCol w="762000"/>
                <a:gridCol w="457200"/>
                <a:gridCol w="304799"/>
              </a:tblGrid>
              <a:tr h="323272">
                <a:tc>
                  <a:txBody>
                    <a:bodyPr/>
                    <a:lstStyle/>
                    <a:p>
                      <a:pPr marL="0" marR="0" indent="0" algn="ctr">
                        <a:lnSpc>
                          <a:spcPct val="100000"/>
                        </a:lnSpc>
                        <a:spcBef>
                          <a:spcPts val="0"/>
                        </a:spcBef>
                        <a:spcAft>
                          <a:spcPts val="0"/>
                        </a:spcAft>
                      </a:pPr>
                      <a:r>
                        <a:rPr lang="en-US" sz="1800" b="1" dirty="0" smtClean="0">
                          <a:solidFill>
                            <a:schemeClr val="tx1"/>
                          </a:solidFill>
                          <a:latin typeface="Times New Roman" panose="02020603050405020304" pitchFamily="18" charset="0"/>
                          <a:ea typeface="Times New Roman"/>
                          <a:cs typeface="Times New Roman" panose="02020603050405020304" pitchFamily="18" charset="0"/>
                        </a:rPr>
                        <a:t>L</a:t>
                      </a:r>
                      <a:endParaRPr lang="en-US" sz="1800" b="1" dirty="0">
                        <a:solidFill>
                          <a:schemeClr val="tx1"/>
                        </a:solidFill>
                        <a:latin typeface="Times New Roman" panose="02020603050405020304" pitchFamily="18" charset="0"/>
                        <a:ea typeface="Times New Roman"/>
                        <a:cs typeface="Times New Roman" panose="02020603050405020304" pitchFamily="18" charset="0"/>
                      </a:endParaRPr>
                    </a:p>
                  </a:txBody>
                  <a:tcPr marL="45720" marR="45720" marT="0" marB="0">
                    <a:noFill/>
                  </a:tcPr>
                </a:tc>
                <a:tc>
                  <a:txBody>
                    <a:bodyPr/>
                    <a:lstStyle/>
                    <a:p>
                      <a:pPr marL="0" marR="0" indent="-101600">
                        <a:lnSpc>
                          <a:spcPct val="100000"/>
                        </a:lnSpc>
                        <a:spcBef>
                          <a:spcPts val="400"/>
                        </a:spcBef>
                        <a:spcAft>
                          <a:spcPts val="700"/>
                        </a:spcAft>
                      </a:pPr>
                      <a:r>
                        <a:rPr lang="en-US" sz="1800" b="1" dirty="0">
                          <a:solidFill>
                            <a:schemeClr val="tx1"/>
                          </a:solidFill>
                          <a:effectLst/>
                          <a:latin typeface="Times New Roman" panose="02020603050405020304" pitchFamily="18" charset="0"/>
                          <a:cs typeface="Times New Roman" panose="02020603050405020304" pitchFamily="18" charset="0"/>
                        </a:rPr>
                        <a:t>IUI(L)</a:t>
                      </a:r>
                      <a:endParaRPr lang="en-US"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indent="-101600">
                        <a:lnSpc>
                          <a:spcPct val="100000"/>
                        </a:lnSpc>
                        <a:spcBef>
                          <a:spcPts val="400"/>
                        </a:spcBef>
                        <a:spcAft>
                          <a:spcPts val="700"/>
                        </a:spcAft>
                      </a:pPr>
                      <a:r>
                        <a:rPr lang="en-US" sz="1800" b="1">
                          <a:solidFill>
                            <a:schemeClr val="tx1"/>
                          </a:solidFill>
                          <a:effectLst/>
                          <a:latin typeface="Times New Roman" panose="02020603050405020304" pitchFamily="18" charset="0"/>
                          <a:cs typeface="Times New Roman" panose="02020603050405020304" pitchFamily="18" charset="0"/>
                        </a:rPr>
                        <a:t>IUI(P)</a:t>
                      </a:r>
                      <a:endParaRPr lang="en-US" sz="1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indent="-101600">
                        <a:lnSpc>
                          <a:spcPct val="100000"/>
                        </a:lnSpc>
                        <a:spcBef>
                          <a:spcPts val="400"/>
                        </a:spcBef>
                        <a:spcAft>
                          <a:spcPts val="700"/>
                        </a:spcAft>
                      </a:pPr>
                      <a:r>
                        <a:rPr lang="en-US" sz="1800" b="1" dirty="0">
                          <a:solidFill>
                            <a:schemeClr val="tx1"/>
                          </a:solidFill>
                          <a:effectLst/>
                          <a:latin typeface="Times New Roman" panose="02020603050405020304" pitchFamily="18" charset="0"/>
                          <a:cs typeface="Times New Roman" panose="02020603050405020304" pitchFamily="18" charset="0"/>
                        </a:rPr>
                        <a:t>P-Type</a:t>
                      </a:r>
                      <a:endParaRPr lang="en-US"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marT="0" marB="0">
                    <a:noFill/>
                  </a:tcPr>
                </a:tc>
                <a:tc>
                  <a:txBody>
                    <a:bodyPr/>
                    <a:lstStyle/>
                    <a:p>
                      <a:pPr marL="0" marR="0" indent="-101600">
                        <a:lnSpc>
                          <a:spcPct val="100000"/>
                        </a:lnSpc>
                        <a:spcBef>
                          <a:spcPts val="400"/>
                        </a:spcBef>
                        <a:spcAft>
                          <a:spcPts val="700"/>
                        </a:spcAft>
                      </a:pPr>
                      <a:r>
                        <a:rPr lang="en-US" sz="1800" b="1">
                          <a:solidFill>
                            <a:schemeClr val="tx1"/>
                          </a:solidFill>
                          <a:effectLst/>
                          <a:latin typeface="Times New Roman" panose="02020603050405020304" pitchFamily="18" charset="0"/>
                          <a:cs typeface="Times New Roman" panose="02020603050405020304" pitchFamily="18" charset="0"/>
                        </a:rPr>
                        <a:t>P-Rel</a:t>
                      </a:r>
                      <a:endParaRPr lang="en-US" sz="1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indent="-101600">
                        <a:lnSpc>
                          <a:spcPct val="100000"/>
                        </a:lnSpc>
                        <a:spcBef>
                          <a:spcPts val="400"/>
                        </a:spcBef>
                        <a:spcAft>
                          <a:spcPts val="700"/>
                        </a:spcAft>
                      </a:pPr>
                      <a:r>
                        <a:rPr lang="en-US" sz="1800" b="1" dirty="0" smtClean="0">
                          <a:solidFill>
                            <a:schemeClr val="tx1"/>
                          </a:solidFill>
                          <a:effectLst/>
                          <a:latin typeface="Times New Roman" panose="02020603050405020304" pitchFamily="18" charset="0"/>
                          <a:cs typeface="Times New Roman" panose="02020603050405020304" pitchFamily="18" charset="0"/>
                        </a:rPr>
                        <a:t>P-</a:t>
                      </a:r>
                      <a:r>
                        <a:rPr lang="en-US" sz="1800" b="1" dirty="0" err="1" smtClean="0">
                          <a:solidFill>
                            <a:schemeClr val="tx1"/>
                          </a:solidFill>
                          <a:effectLst/>
                          <a:latin typeface="Times New Roman" panose="02020603050405020304" pitchFamily="18" charset="0"/>
                          <a:cs typeface="Times New Roman" panose="02020603050405020304" pitchFamily="18" charset="0"/>
                        </a:rPr>
                        <a:t>Tg</a:t>
                      </a:r>
                      <a:endParaRPr lang="en-US"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0" marB="0">
                    <a:noFill/>
                  </a:tcPr>
                </a:tc>
                <a:tc>
                  <a:txBody>
                    <a:bodyPr/>
                    <a:lstStyle/>
                    <a:p>
                      <a:pPr marL="0" marR="0" indent="-101600" algn="ctr">
                        <a:lnSpc>
                          <a:spcPct val="100000"/>
                        </a:lnSpc>
                        <a:spcBef>
                          <a:spcPts val="400"/>
                        </a:spcBef>
                        <a:spcAft>
                          <a:spcPts val="700"/>
                        </a:spcAft>
                      </a:pPr>
                      <a:r>
                        <a:rPr lang="en-US" sz="1800" b="1" dirty="0" err="1" smtClean="0">
                          <a:solidFill>
                            <a:schemeClr val="tx1"/>
                          </a:solidFill>
                          <a:effectLst/>
                          <a:latin typeface="Times New Roman" panose="02020603050405020304" pitchFamily="18" charset="0"/>
                          <a:cs typeface="Times New Roman" panose="02020603050405020304" pitchFamily="18" charset="0"/>
                        </a:rPr>
                        <a:t>Tr</a:t>
                      </a:r>
                      <a:endParaRPr lang="en-US"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indent="-101600" algn="ctr">
                        <a:lnSpc>
                          <a:spcPct val="100000"/>
                        </a:lnSpc>
                        <a:spcBef>
                          <a:spcPts val="400"/>
                        </a:spcBef>
                        <a:spcAft>
                          <a:spcPts val="700"/>
                        </a:spcAft>
                      </a:pPr>
                      <a:r>
                        <a:rPr lang="en-US" sz="1800" b="1" dirty="0" smtClean="0">
                          <a:solidFill>
                            <a:schemeClr val="tx1"/>
                          </a:solidFill>
                          <a:effectLst/>
                          <a:latin typeface="Times New Roman" panose="02020603050405020304" pitchFamily="18" charset="0"/>
                          <a:cs typeface="Times New Roman" panose="02020603050405020304" pitchFamily="18" charset="0"/>
                        </a:rPr>
                        <a:t>T</a:t>
                      </a:r>
                      <a:endParaRPr lang="en-US"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r>
              <a:tr h="288454">
                <a:tc>
                  <a:txBody>
                    <a:bodyPr/>
                    <a:lstStyle/>
                    <a:p>
                      <a:pPr marL="0" marR="0" indent="0" algn="ctr">
                        <a:lnSpc>
                          <a:spcPct val="100000"/>
                        </a:lnSpc>
                        <a:spcBef>
                          <a:spcPts val="0"/>
                        </a:spcBef>
                        <a:spcAft>
                          <a:spcPts val="0"/>
                        </a:spcAft>
                      </a:pPr>
                      <a:r>
                        <a:rPr lang="en-US" sz="1800" dirty="0">
                          <a:solidFill>
                            <a:schemeClr val="tx1"/>
                          </a:solidFill>
                          <a:latin typeface="Times New Roman"/>
                          <a:ea typeface="Times New Roman"/>
                          <a:cs typeface="Times New Roman"/>
                        </a:rPr>
                        <a:t>3</a:t>
                      </a:r>
                    </a:p>
                  </a:txBody>
                  <a:tcPr marL="45720" marR="45720" marT="0" marB="0">
                    <a:noFill/>
                  </a:tcPr>
                </a:tc>
                <a:tc>
                  <a:txBody>
                    <a:bodyPr/>
                    <a:lstStyle/>
                    <a:p>
                      <a:pPr marL="0" marR="0" indent="-101600">
                        <a:lnSpc>
                          <a:spcPct val="100000"/>
                        </a:lnSpc>
                        <a:spcBef>
                          <a:spcPts val="0"/>
                        </a:spcBef>
                        <a:spcAft>
                          <a:spcPts val="0"/>
                        </a:spcAft>
                      </a:pPr>
                      <a:r>
                        <a:rPr lang="en-US" sz="1800" dirty="0">
                          <a:solidFill>
                            <a:schemeClr val="tx1"/>
                          </a:solidFill>
                          <a:effectLst/>
                        </a:rPr>
                        <a:t>#</a:t>
                      </a:r>
                      <a:r>
                        <a:rPr lang="en-US" sz="1800" dirty="0" err="1" smtClean="0">
                          <a:solidFill>
                            <a:schemeClr val="tx1"/>
                          </a:solidFill>
                          <a:effectLst/>
                        </a:rPr>
                        <a:t>patL</a:t>
                      </a:r>
                      <a:r>
                        <a:rPr lang="en-US" sz="1800" dirty="0" smtClean="0">
                          <a:solidFill>
                            <a:schemeClr val="tx1"/>
                          </a:solidFill>
                          <a:effectLst/>
                        </a:rPr>
                        <a: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tx1"/>
                          </a:solidFill>
                          <a:effectLst/>
                        </a:rPr>
                        <a:t>#pat-</a:t>
                      </a:r>
                      <a:endParaRPr lang="en-US"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a:solidFill>
                            <a:schemeClr val="tx1"/>
                          </a:solidFill>
                          <a:effectLst/>
                        </a:rPr>
                        <a:t>patient</a:t>
                      </a:r>
                      <a:endParaRPr lang="en-US" sz="1800">
                        <a:solidFill>
                          <a:schemeClr val="tx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dirty="0">
                          <a:solidFill>
                            <a:schemeClr val="tx1"/>
                          </a:solidFill>
                          <a:effectLst/>
                        </a:rPr>
                        <a:t> </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tx1"/>
                          </a:solidFill>
                          <a:effectLst/>
                        </a:rPr>
                        <a:t> </a:t>
                      </a:r>
                      <a:endParaRPr lang="en-US" sz="1800">
                        <a:solidFill>
                          <a:schemeClr val="tx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gn="ctr">
                        <a:lnSpc>
                          <a:spcPct val="100000"/>
                        </a:lnSpc>
                        <a:spcBef>
                          <a:spcPts val="0"/>
                        </a:spcBef>
                        <a:spcAft>
                          <a:spcPts val="0"/>
                        </a:spcAft>
                      </a:pPr>
                      <a:r>
                        <a:rPr lang="en-US" sz="1800" dirty="0">
                          <a:solidFill>
                            <a:schemeClr val="tx1"/>
                          </a:solidFill>
                          <a:effectLst/>
                        </a:rPr>
                        <a:t>at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gn="ctr">
                        <a:lnSpc>
                          <a:spcPct val="100000"/>
                        </a:lnSpc>
                        <a:spcBef>
                          <a:spcPts val="0"/>
                        </a:spcBef>
                        <a:spcAft>
                          <a:spcPts val="0"/>
                        </a:spcAft>
                      </a:pPr>
                      <a:r>
                        <a:rPr lang="en-US" sz="1800">
                          <a:solidFill>
                            <a:schemeClr val="tx1"/>
                          </a:solidFill>
                          <a:effectLst/>
                        </a:rPr>
                        <a:t>t</a:t>
                      </a:r>
                      <a:endParaRPr lang="en-US"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0" algn="ctr">
                        <a:lnSpc>
                          <a:spcPct val="100000"/>
                        </a:lnSpc>
                        <a:spcBef>
                          <a:spcPts val="0"/>
                        </a:spcBef>
                        <a:spcAft>
                          <a:spcPts val="0"/>
                        </a:spcAft>
                      </a:pPr>
                      <a:r>
                        <a:rPr lang="en-US" sz="1800" dirty="0">
                          <a:solidFill>
                            <a:schemeClr val="tx1"/>
                          </a:solidFill>
                          <a:latin typeface="Times New Roman"/>
                          <a:ea typeface="Times New Roman"/>
                          <a:cs typeface="Times New Roman"/>
                        </a:rPr>
                        <a:t>4</a:t>
                      </a:r>
                    </a:p>
                  </a:txBody>
                  <a:tcPr marL="45720" marR="45720" marT="0" marB="0">
                    <a:noFill/>
                  </a:tcPr>
                </a:tc>
                <a:tc>
                  <a:txBody>
                    <a:bodyPr/>
                    <a:lstStyle/>
                    <a:p>
                      <a:pPr marL="0" marR="0" indent="-101600">
                        <a:lnSpc>
                          <a:spcPct val="100000"/>
                        </a:lnSpc>
                        <a:spcBef>
                          <a:spcPts val="0"/>
                        </a:spcBef>
                        <a:spcAft>
                          <a:spcPts val="0"/>
                        </a:spcAft>
                      </a:pPr>
                      <a:r>
                        <a:rPr lang="en-US" sz="1800" dirty="0">
                          <a:solidFill>
                            <a:schemeClr val="tx1"/>
                          </a:solidFill>
                          <a:effectLst/>
                        </a:rPr>
                        <a:t>#</a:t>
                      </a:r>
                      <a:r>
                        <a:rPr lang="en-US" sz="1800" dirty="0" err="1" smtClean="0">
                          <a:solidFill>
                            <a:schemeClr val="tx1"/>
                          </a:solidFill>
                          <a:effectLst/>
                        </a:rPr>
                        <a:t>patgL</a:t>
                      </a:r>
                      <a:r>
                        <a:rPr lang="en-US" sz="1800" dirty="0" smtClean="0">
                          <a:solidFill>
                            <a:schemeClr val="tx1"/>
                          </a:solidFill>
                          <a:effectLst/>
                        </a:rPr>
                        <a: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tx1"/>
                          </a:solidFill>
                          <a:effectLst/>
                        </a:rPr>
                        <a:t>#</a:t>
                      </a:r>
                      <a:r>
                        <a:rPr lang="en-US" sz="1800" dirty="0" err="1">
                          <a:solidFill>
                            <a:schemeClr val="tx1"/>
                          </a:solidFill>
                          <a:effectLst/>
                        </a:rPr>
                        <a:t>patg</a:t>
                      </a:r>
                      <a:r>
                        <a:rPr lang="en-US" sz="1800" dirty="0">
                          <a:solidFill>
                            <a:schemeClr val="tx1"/>
                          </a:solidFill>
                          <a:effectLst/>
                        </a:rPr>
                        <a: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a:solidFill>
                            <a:schemeClr val="tx1"/>
                          </a:solidFill>
                          <a:effectLst/>
                        </a:rPr>
                        <a:t>gender</a:t>
                      </a:r>
                      <a:endParaRPr lang="en-US" sz="1800">
                        <a:solidFill>
                          <a:schemeClr val="tx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dirty="0">
                          <a:solidFill>
                            <a:schemeClr val="tx1"/>
                          </a:solidFill>
                          <a:effectLst/>
                        </a:rPr>
                        <a:t>inheres-in</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tx1"/>
                          </a:solidFill>
                          <a:effectLst/>
                        </a:rPr>
                        <a:t>#pat-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gn="ctr">
                        <a:lnSpc>
                          <a:spcPct val="100000"/>
                        </a:lnSpc>
                        <a:spcBef>
                          <a:spcPts val="0"/>
                        </a:spcBef>
                        <a:spcAft>
                          <a:spcPts val="0"/>
                        </a:spcAft>
                      </a:pPr>
                      <a:r>
                        <a:rPr lang="en-US" sz="1800">
                          <a:solidFill>
                            <a:schemeClr val="tx1"/>
                          </a:solidFill>
                          <a:effectLst/>
                        </a:rPr>
                        <a:t>at</a:t>
                      </a:r>
                      <a:endParaRPr lang="en-US"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gn="ctr">
                        <a:lnSpc>
                          <a:spcPct val="100000"/>
                        </a:lnSpc>
                        <a:spcBef>
                          <a:spcPts val="0"/>
                        </a:spcBef>
                        <a:spcAft>
                          <a:spcPts val="0"/>
                        </a:spcAft>
                      </a:pPr>
                      <a:r>
                        <a:rPr lang="en-US" sz="1800" dirty="0">
                          <a:solidFill>
                            <a:schemeClr val="tx1"/>
                          </a:solidFill>
                          <a:effectLst/>
                        </a:rPr>
                        <a:t>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0" algn="ctr">
                        <a:lnSpc>
                          <a:spcPct val="100000"/>
                        </a:lnSpc>
                        <a:spcBef>
                          <a:spcPts val="0"/>
                        </a:spcBef>
                        <a:spcAft>
                          <a:spcPts val="0"/>
                        </a:spcAft>
                      </a:pPr>
                      <a:r>
                        <a:rPr lang="en-US" sz="1800" dirty="0">
                          <a:solidFill>
                            <a:schemeClr val="tx1"/>
                          </a:solidFill>
                          <a:latin typeface="Times New Roman"/>
                          <a:ea typeface="Times New Roman"/>
                          <a:cs typeface="Times New Roman"/>
                        </a:rPr>
                        <a:t>5</a:t>
                      </a:r>
                    </a:p>
                  </a:txBody>
                  <a:tcPr marL="45720" marR="45720" marT="0" marB="0">
                    <a:noFill/>
                  </a:tcPr>
                </a:tc>
                <a:tc>
                  <a:txBody>
                    <a:bodyPr/>
                    <a:lstStyle/>
                    <a:p>
                      <a:pPr marL="0" marR="0" indent="-101600">
                        <a:lnSpc>
                          <a:spcPct val="100000"/>
                        </a:lnSpc>
                        <a:spcBef>
                          <a:spcPts val="0"/>
                        </a:spcBef>
                        <a:spcAft>
                          <a:spcPts val="0"/>
                        </a:spcAft>
                      </a:pPr>
                      <a:r>
                        <a:rPr lang="en-US" sz="1800">
                          <a:solidFill>
                            <a:schemeClr val="tx1"/>
                          </a:solidFill>
                          <a:effectLst/>
                        </a:rPr>
                        <a:t> </a:t>
                      </a:r>
                      <a:endParaRPr lang="en-US"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tx1"/>
                          </a:solidFill>
                          <a:effectLst/>
                        </a:rPr>
                        <a:t>#</a:t>
                      </a:r>
                      <a:r>
                        <a:rPr lang="en-US" sz="1800" dirty="0" err="1" smtClean="0">
                          <a:solidFill>
                            <a:schemeClr val="tx1"/>
                          </a:solidFill>
                          <a:effectLst/>
                        </a:rPr>
                        <a:t>patg</a:t>
                      </a:r>
                      <a:r>
                        <a:rPr lang="en-US" sz="1800" dirty="0" smtClean="0">
                          <a:solidFill>
                            <a:schemeClr val="tx1"/>
                          </a:solidFill>
                          <a:effectLst/>
                        </a:rPr>
                        <a: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a:solidFill>
                            <a:schemeClr val="tx1"/>
                          </a:solidFill>
                          <a:effectLst/>
                        </a:rPr>
                        <a:t>male-gender</a:t>
                      </a:r>
                      <a:endParaRPr lang="en-US" sz="1800">
                        <a:solidFill>
                          <a:schemeClr val="tx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a:solidFill>
                            <a:schemeClr val="tx1"/>
                          </a:solidFill>
                          <a:effectLst/>
                        </a:rPr>
                        <a:t>inheres-in</a:t>
                      </a:r>
                      <a:endParaRPr lang="en-US"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tx1"/>
                          </a:solidFill>
                          <a:effectLst/>
                        </a:rPr>
                        <a:t>#pat-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gn="ctr">
                        <a:lnSpc>
                          <a:spcPct val="100000"/>
                        </a:lnSpc>
                        <a:spcBef>
                          <a:spcPts val="0"/>
                        </a:spcBef>
                        <a:spcAft>
                          <a:spcPts val="0"/>
                        </a:spcAft>
                      </a:pPr>
                      <a:r>
                        <a:rPr lang="en-US" sz="1800" dirty="0">
                          <a:solidFill>
                            <a:schemeClr val="tx1"/>
                          </a:solidFill>
                          <a:effectLst/>
                        </a:rPr>
                        <a:t>at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gn="ctr">
                        <a:lnSpc>
                          <a:spcPct val="100000"/>
                        </a:lnSpc>
                        <a:spcBef>
                          <a:spcPts val="0"/>
                        </a:spcBef>
                        <a:spcAft>
                          <a:spcPts val="0"/>
                        </a:spcAft>
                      </a:pPr>
                      <a:r>
                        <a:rPr lang="en-US" sz="1800" dirty="0">
                          <a:solidFill>
                            <a:schemeClr val="tx1"/>
                          </a:solidFill>
                          <a:effectLst/>
                        </a:rPr>
                        <a:t>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0" algn="ctr">
                        <a:lnSpc>
                          <a:spcPct val="100000"/>
                        </a:lnSpc>
                        <a:spcBef>
                          <a:spcPts val="0"/>
                        </a:spcBef>
                        <a:spcAft>
                          <a:spcPts val="0"/>
                        </a:spcAft>
                      </a:pPr>
                      <a:r>
                        <a:rPr lang="en-US" sz="1800" dirty="0">
                          <a:solidFill>
                            <a:schemeClr val="tx1"/>
                          </a:solidFill>
                          <a:latin typeface="Times New Roman"/>
                          <a:ea typeface="Times New Roman"/>
                          <a:cs typeface="Times New Roman"/>
                        </a:rPr>
                        <a:t>6</a:t>
                      </a:r>
                    </a:p>
                  </a:txBody>
                  <a:tcPr marL="45720" marR="45720" marT="0" marB="0">
                    <a:noFill/>
                  </a:tcPr>
                </a:tc>
                <a:tc>
                  <a:txBody>
                    <a:bodyPr/>
                    <a:lstStyle/>
                    <a:p>
                      <a:pPr marL="0" marR="0" indent="-101600">
                        <a:lnSpc>
                          <a:spcPct val="100000"/>
                        </a:lnSpc>
                        <a:spcBef>
                          <a:spcPts val="0"/>
                        </a:spcBef>
                        <a:spcAft>
                          <a:spcPts val="0"/>
                        </a:spcAft>
                      </a:pPr>
                      <a:r>
                        <a:rPr lang="en-US" sz="1800">
                          <a:solidFill>
                            <a:schemeClr val="tx1"/>
                          </a:solidFill>
                          <a:effectLst/>
                        </a:rPr>
                        <a:t> </a:t>
                      </a:r>
                      <a:endParaRPr lang="en-US"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tx1"/>
                          </a:solidFill>
                          <a:effectLst/>
                        </a:rPr>
                        <a:t>#</a:t>
                      </a:r>
                      <a:r>
                        <a:rPr lang="en-US" sz="1800" dirty="0" err="1" smtClean="0">
                          <a:solidFill>
                            <a:schemeClr val="tx1"/>
                          </a:solidFill>
                          <a:effectLst/>
                        </a:rPr>
                        <a:t>patg</a:t>
                      </a:r>
                      <a:r>
                        <a:rPr lang="en-US" sz="1800" dirty="0" smtClean="0">
                          <a:solidFill>
                            <a:schemeClr val="tx1"/>
                          </a:solidFill>
                          <a:effectLst/>
                        </a:rPr>
                        <a: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a:solidFill>
                            <a:schemeClr val="tx1"/>
                          </a:solidFill>
                          <a:effectLst/>
                        </a:rPr>
                        <a:t>female-gender</a:t>
                      </a:r>
                      <a:endParaRPr lang="en-US" sz="1800">
                        <a:solidFill>
                          <a:schemeClr val="tx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a:solidFill>
                            <a:schemeClr val="tx1"/>
                          </a:solidFill>
                          <a:effectLst/>
                        </a:rPr>
                        <a:t>inheres-in</a:t>
                      </a:r>
                      <a:endParaRPr lang="en-US"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tx1"/>
                          </a:solidFill>
                          <a:effectLst/>
                        </a:rPr>
                        <a:t>#</a:t>
                      </a:r>
                      <a:r>
                        <a:rPr lang="en-US" sz="1800" dirty="0" smtClean="0">
                          <a:solidFill>
                            <a:schemeClr val="tx1"/>
                          </a:solidFill>
                          <a:effectLst/>
                        </a:rPr>
                        <a:t>pat-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gn="ctr">
                        <a:lnSpc>
                          <a:spcPct val="100000"/>
                        </a:lnSpc>
                        <a:spcBef>
                          <a:spcPts val="0"/>
                        </a:spcBef>
                        <a:spcAft>
                          <a:spcPts val="0"/>
                        </a:spcAft>
                      </a:pPr>
                      <a:r>
                        <a:rPr lang="en-US" sz="1800" dirty="0">
                          <a:solidFill>
                            <a:schemeClr val="tx1"/>
                          </a:solidFill>
                          <a:effectLst/>
                        </a:rPr>
                        <a:t>at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gn="ctr">
                        <a:lnSpc>
                          <a:spcPct val="100000"/>
                        </a:lnSpc>
                        <a:spcBef>
                          <a:spcPts val="0"/>
                        </a:spcBef>
                        <a:spcAft>
                          <a:spcPts val="0"/>
                        </a:spcAft>
                      </a:pPr>
                      <a:r>
                        <a:rPr lang="en-US" sz="1800" dirty="0">
                          <a:solidFill>
                            <a:schemeClr val="tx1"/>
                          </a:solidFill>
                          <a:effectLst/>
                        </a:rPr>
                        <a:t>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0" algn="ctr">
                        <a:lnSpc>
                          <a:spcPct val="100000"/>
                        </a:lnSpc>
                        <a:spcBef>
                          <a:spcPts val="0"/>
                        </a:spcBef>
                        <a:spcAft>
                          <a:spcPts val="0"/>
                        </a:spcAft>
                      </a:pPr>
                      <a:r>
                        <a:rPr lang="en-US" sz="1800" dirty="0">
                          <a:solidFill>
                            <a:schemeClr val="tx1"/>
                          </a:solidFill>
                          <a:latin typeface="Times New Roman"/>
                          <a:ea typeface="Times New Roman"/>
                          <a:cs typeface="Times New Roman"/>
                        </a:rPr>
                        <a:t>7</a:t>
                      </a:r>
                    </a:p>
                  </a:txBody>
                  <a:tcPr marL="45720" marR="45720" marT="0" marB="0">
                    <a:noFill/>
                  </a:tcPr>
                </a:tc>
                <a:tc>
                  <a:txBody>
                    <a:bodyPr/>
                    <a:lstStyle/>
                    <a:p>
                      <a:pPr marL="0" marR="0" indent="-101600">
                        <a:lnSpc>
                          <a:spcPct val="100000"/>
                        </a:lnSpc>
                        <a:spcBef>
                          <a:spcPts val="0"/>
                        </a:spcBef>
                        <a:spcAft>
                          <a:spcPts val="0"/>
                        </a:spcAft>
                      </a:pPr>
                      <a:r>
                        <a:rPr lang="en-US" sz="1800" dirty="0">
                          <a:solidFill>
                            <a:schemeClr val="tx1"/>
                          </a:solidFill>
                          <a:effectLst/>
                        </a:rPr>
                        <a:t> </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tx1"/>
                          </a:solidFill>
                          <a:effectLst/>
                        </a:rPr>
                        <a:t>#</a:t>
                      </a:r>
                      <a:r>
                        <a:rPr lang="en-US" sz="1800" dirty="0" err="1" smtClean="0">
                          <a:solidFill>
                            <a:schemeClr val="tx1"/>
                          </a:solidFill>
                          <a:effectLst/>
                        </a:rPr>
                        <a:t>patgL</a:t>
                      </a:r>
                      <a:r>
                        <a:rPr lang="en-US" sz="1800" dirty="0" smtClean="0">
                          <a:solidFill>
                            <a:schemeClr val="tx1"/>
                          </a:solidFill>
                          <a:effectLst/>
                        </a:rPr>
                        <a: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dirty="0" err="1">
                          <a:solidFill>
                            <a:schemeClr val="tx1"/>
                          </a:solidFill>
                          <a:effectLst/>
                        </a:rPr>
                        <a:t>underspec</a:t>
                      </a:r>
                      <a:r>
                        <a:rPr lang="en-US" sz="1800" cap="small" dirty="0">
                          <a:solidFill>
                            <a:schemeClr val="tx1"/>
                          </a:solidFill>
                          <a:effectLst/>
                        </a:rPr>
                        <a:t>-ice</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dirty="0">
                          <a:solidFill>
                            <a:schemeClr val="tx1"/>
                          </a:solidFill>
                          <a:effectLst/>
                        </a:rPr>
                        <a:t> </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tx1"/>
                          </a:solidFill>
                          <a:effectLst/>
                        </a:rPr>
                        <a:t> </a:t>
                      </a:r>
                      <a:endParaRPr lang="en-US" sz="1800">
                        <a:solidFill>
                          <a:schemeClr val="tx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gn="ctr">
                        <a:lnSpc>
                          <a:spcPct val="100000"/>
                        </a:lnSpc>
                        <a:spcBef>
                          <a:spcPts val="0"/>
                        </a:spcBef>
                        <a:spcAft>
                          <a:spcPts val="0"/>
                        </a:spcAft>
                      </a:pPr>
                      <a:r>
                        <a:rPr lang="en-US" sz="1800">
                          <a:solidFill>
                            <a:schemeClr val="tx1"/>
                          </a:solidFill>
                          <a:effectLst/>
                        </a:rPr>
                        <a:t>at</a:t>
                      </a:r>
                      <a:endParaRPr lang="en-US"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gn="ctr">
                        <a:lnSpc>
                          <a:spcPct val="100000"/>
                        </a:lnSpc>
                        <a:spcBef>
                          <a:spcPts val="0"/>
                        </a:spcBef>
                        <a:spcAft>
                          <a:spcPts val="0"/>
                        </a:spcAft>
                      </a:pPr>
                      <a:r>
                        <a:rPr lang="en-US" sz="1800" dirty="0">
                          <a:solidFill>
                            <a:schemeClr val="tx1"/>
                          </a:solidFill>
                          <a:effectLst/>
                        </a:rPr>
                        <a:t>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r>
            </a:tbl>
          </a:graphicData>
        </a:graphic>
      </p:graphicFrame>
      <p:pic>
        <p:nvPicPr>
          <p:cNvPr id="4" name="Picture 3"/>
          <p:cNvPicPr>
            <a:picLocks noChangeAspect="1"/>
          </p:cNvPicPr>
          <p:nvPr/>
        </p:nvPicPr>
        <p:blipFill>
          <a:blip r:embed="rId2"/>
          <a:stretch>
            <a:fillRect/>
          </a:stretch>
        </p:blipFill>
        <p:spPr>
          <a:xfrm>
            <a:off x="152400" y="1496292"/>
            <a:ext cx="1676399" cy="713648"/>
          </a:xfrm>
          <a:prstGeom prst="rect">
            <a:avLst/>
          </a:prstGeom>
        </p:spPr>
      </p:pic>
      <p:graphicFrame>
        <p:nvGraphicFramePr>
          <p:cNvPr id="6" name="Table 5"/>
          <p:cNvGraphicFramePr>
            <a:graphicFrameLocks noGrp="1"/>
          </p:cNvGraphicFramePr>
          <p:nvPr/>
        </p:nvGraphicFramePr>
        <p:xfrm>
          <a:off x="1981199" y="1484560"/>
          <a:ext cx="7010401" cy="1810512"/>
        </p:xfrm>
        <a:graphic>
          <a:graphicData uri="http://schemas.openxmlformats.org/drawingml/2006/table">
            <a:tbl>
              <a:tblPr/>
              <a:tblGrid>
                <a:gridCol w="533401"/>
                <a:gridCol w="1447800"/>
                <a:gridCol w="533400"/>
                <a:gridCol w="1752600"/>
                <a:gridCol w="1219200"/>
                <a:gridCol w="1022604"/>
                <a:gridCol w="501396"/>
              </a:tblGrid>
              <a:tr h="301752">
                <a:tc>
                  <a:txBody>
                    <a:bodyPr/>
                    <a:lstStyle/>
                    <a:p>
                      <a:pPr marL="0" marR="0" indent="0" algn="ctr">
                        <a:lnSpc>
                          <a:spcPct val="100000"/>
                        </a:lnSpc>
                        <a:spcBef>
                          <a:spcPts val="0"/>
                        </a:spcBef>
                        <a:spcAft>
                          <a:spcPts val="0"/>
                        </a:spcAft>
                      </a:pPr>
                      <a:r>
                        <a:rPr lang="en-US" sz="1800" b="1" dirty="0" smtClean="0">
                          <a:solidFill>
                            <a:schemeClr val="tx1"/>
                          </a:solidFill>
                          <a:latin typeface="Times New Roman"/>
                          <a:ea typeface="Times New Roman"/>
                          <a:cs typeface="Times New Roman"/>
                        </a:rPr>
                        <a:t>L</a:t>
                      </a:r>
                      <a:endParaRPr lang="en-US" sz="1800" b="1" dirty="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dirty="0" err="1">
                          <a:solidFill>
                            <a:schemeClr val="tx1"/>
                          </a:solidFill>
                          <a:latin typeface="Times New Roman"/>
                          <a:ea typeface="Times New Roman"/>
                          <a:cs typeface="Times New Roman"/>
                        </a:rPr>
                        <a:t>Var</a:t>
                      </a:r>
                      <a:endParaRPr lang="en-US" sz="1800" b="1" dirty="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dirty="0" smtClean="0">
                          <a:solidFill>
                            <a:schemeClr val="tx1"/>
                          </a:solidFill>
                          <a:latin typeface="Times New Roman"/>
                          <a:ea typeface="Times New Roman"/>
                          <a:cs typeface="Times New Roman"/>
                        </a:rPr>
                        <a:t>IT</a:t>
                      </a:r>
                      <a:endParaRPr lang="en-US" sz="1800" b="1" dirty="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dirty="0">
                          <a:solidFill>
                            <a:schemeClr val="tx1"/>
                          </a:solidFill>
                          <a:latin typeface="Times New Roman"/>
                          <a:ea typeface="Times New Roman"/>
                          <a:cs typeface="Times New Roman"/>
                        </a:rPr>
                        <a:t>REF</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a:solidFill>
                            <a:schemeClr val="tx1"/>
                          </a:solidFill>
                          <a:latin typeface="Times New Roman"/>
                          <a:ea typeface="Times New Roman"/>
                          <a:cs typeface="Times New Roman"/>
                        </a:rPr>
                        <a:t>Min</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a:solidFill>
                            <a:schemeClr val="tx1"/>
                          </a:solidFill>
                          <a:latin typeface="Times New Roman"/>
                          <a:ea typeface="Times New Roman"/>
                          <a:cs typeface="Times New Roman"/>
                        </a:rPr>
                        <a:t>Max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dirty="0">
                          <a:solidFill>
                            <a:schemeClr val="tx1"/>
                          </a:solidFill>
                          <a:latin typeface="Times New Roman"/>
                          <a:ea typeface="Times New Roman"/>
                          <a:cs typeface="Times New Roman"/>
                        </a:rPr>
                        <a:t>Val</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ctr">
                        <a:lnSpc>
                          <a:spcPct val="100000"/>
                        </a:lnSpc>
                        <a:spcBef>
                          <a:spcPts val="0"/>
                        </a:spcBef>
                        <a:spcAft>
                          <a:spcPts val="0"/>
                        </a:spcAft>
                      </a:pPr>
                      <a:r>
                        <a:rPr lang="en-US" sz="1800" dirty="0">
                          <a:solidFill>
                            <a:schemeClr val="tx1"/>
                          </a:solidFill>
                          <a:latin typeface="Times New Roman"/>
                          <a:ea typeface="Times New Roman"/>
                          <a:cs typeface="Times New Roman"/>
                        </a:rPr>
                        <a:t>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tx1"/>
                          </a:solidFill>
                          <a:latin typeface="Times New Roman"/>
                          <a:ea typeface="Times New Roman"/>
                          <a:cs typeface="Times New Roman"/>
                        </a:rPr>
                        <a:t>id</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tx1"/>
                          </a:solidFill>
                          <a:latin typeface="Times New Roman"/>
                          <a:ea typeface="Times New Roman"/>
                          <a:cs typeface="Times New Roman"/>
                        </a:rPr>
                        <a:t>IM</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tx1"/>
                          </a:solidFill>
                          <a:latin typeface="Times New Roman"/>
                          <a:ea typeface="Times New Roman"/>
                          <a:cs typeface="Times New Roman"/>
                        </a:rPr>
                        <a:t>patient</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endParaRPr lang="en-US" sz="1800" dirty="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ctr">
                        <a:lnSpc>
                          <a:spcPct val="100000"/>
                        </a:lnSpc>
                        <a:spcBef>
                          <a:spcPts val="0"/>
                        </a:spcBef>
                        <a:spcAft>
                          <a:spcPts val="0"/>
                        </a:spcAft>
                      </a:pPr>
                      <a:r>
                        <a:rPr lang="en-US" sz="1800" dirty="0">
                          <a:solidFill>
                            <a:schemeClr val="tx1"/>
                          </a:solidFill>
                          <a:latin typeface="Times New Roman"/>
                          <a:ea typeface="Times New Roman"/>
                          <a:cs typeface="Times New Roman"/>
                        </a:rPr>
                        <a:t>4</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tx1"/>
                          </a:solidFill>
                          <a:latin typeface="Times New Roman"/>
                          <a:ea typeface="Times New Roman"/>
                          <a:cs typeface="Times New Roman"/>
                        </a:rPr>
                        <a:t>sex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tx1"/>
                          </a:solidFill>
                          <a:latin typeface="Times New Roman"/>
                          <a:ea typeface="Times New Roman"/>
                          <a:cs typeface="Times New Roman"/>
                        </a:rPr>
                        <a:t>CV</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tx1"/>
                          </a:solidFill>
                          <a:latin typeface="Times New Roman"/>
                          <a:ea typeface="Times New Roman"/>
                          <a:cs typeface="Times New Roman"/>
                        </a:rPr>
                        <a:t>gender</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endParaRPr lang="en-US" sz="1800" dirty="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ctr">
                        <a:lnSpc>
                          <a:spcPct val="100000"/>
                        </a:lnSpc>
                        <a:spcBef>
                          <a:spcPts val="0"/>
                        </a:spcBef>
                        <a:spcAft>
                          <a:spcPts val="0"/>
                        </a:spcAft>
                      </a:pPr>
                      <a:r>
                        <a:rPr lang="en-US" sz="1800" dirty="0">
                          <a:solidFill>
                            <a:schemeClr val="tx1"/>
                          </a:solidFill>
                          <a:latin typeface="Times New Roman"/>
                          <a:ea typeface="Times New Roman"/>
                          <a:cs typeface="Times New Roman"/>
                        </a:rPr>
                        <a:t>5</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tx1"/>
                          </a:solidFill>
                          <a:latin typeface="Times New Roman"/>
                          <a:ea typeface="Times New Roman"/>
                          <a:cs typeface="Times New Roman"/>
                        </a:rPr>
                        <a:t>sex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tx1"/>
                          </a:solidFill>
                          <a:latin typeface="Times New Roman"/>
                          <a:ea typeface="Times New Roman"/>
                          <a:cs typeface="Times New Roman"/>
                        </a:rPr>
                        <a:t>CV</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tx1"/>
                          </a:solidFill>
                          <a:latin typeface="Times New Roman"/>
                          <a:ea typeface="Times New Roman"/>
                          <a:cs typeface="Times New Roman"/>
                        </a:rPr>
                        <a:t>male</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dirty="0">
                          <a:solidFill>
                            <a:schemeClr val="tx1"/>
                          </a:solidFill>
                          <a:latin typeface="Times New Roman"/>
                          <a:ea typeface="Times New Roman"/>
                          <a:cs typeface="Times New Roman"/>
                        </a:rPr>
                        <a:t>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ctr">
                        <a:lnSpc>
                          <a:spcPct val="100000"/>
                        </a:lnSpc>
                        <a:spcBef>
                          <a:spcPts val="0"/>
                        </a:spcBef>
                        <a:spcAft>
                          <a:spcPts val="0"/>
                        </a:spcAft>
                      </a:pPr>
                      <a:r>
                        <a:rPr lang="en-US" sz="1800" dirty="0">
                          <a:solidFill>
                            <a:schemeClr val="tx1"/>
                          </a:solidFill>
                          <a:latin typeface="Times New Roman"/>
                          <a:ea typeface="Times New Roman"/>
                          <a:cs typeface="Times New Roman"/>
                        </a:rPr>
                        <a:t>6</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tx1"/>
                          </a:solidFill>
                          <a:latin typeface="Times New Roman"/>
                          <a:ea typeface="Times New Roman"/>
                          <a:cs typeface="Times New Roman"/>
                        </a:rPr>
                        <a:t>sex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tx1"/>
                          </a:solidFill>
                          <a:latin typeface="Times New Roman"/>
                          <a:ea typeface="Times New Roman"/>
                          <a:cs typeface="Times New Roman"/>
                        </a:rPr>
                        <a:t>CV</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tx1"/>
                          </a:solidFill>
                          <a:latin typeface="Times New Roman"/>
                          <a:ea typeface="Times New Roman"/>
                          <a:cs typeface="Times New Roman"/>
                        </a:rPr>
                        <a:t>female</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dirty="0">
                          <a:solidFill>
                            <a:schemeClr val="tx1"/>
                          </a:solidFill>
                          <a:latin typeface="Times New Roman"/>
                          <a:ea typeface="Times New Roman"/>
                          <a:cs typeface="Times New Roman"/>
                        </a:rPr>
                        <a:t>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ctr">
                        <a:lnSpc>
                          <a:spcPct val="100000"/>
                        </a:lnSpc>
                        <a:spcBef>
                          <a:spcPts val="0"/>
                        </a:spcBef>
                        <a:spcAft>
                          <a:spcPts val="0"/>
                        </a:spcAft>
                      </a:pPr>
                      <a:r>
                        <a:rPr lang="en-US" sz="1800" dirty="0">
                          <a:solidFill>
                            <a:schemeClr val="tx1"/>
                          </a:solidFill>
                          <a:latin typeface="Times New Roman"/>
                          <a:ea typeface="Times New Roman"/>
                          <a:cs typeface="Times New Roman"/>
                        </a:rPr>
                        <a:t>7</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tx1"/>
                          </a:solidFill>
                          <a:latin typeface="Times New Roman"/>
                          <a:ea typeface="Times New Roman"/>
                          <a:cs typeface="Times New Roman"/>
                        </a:rPr>
                        <a:t>sex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tx1"/>
                          </a:solidFill>
                          <a:latin typeface="Times New Roman"/>
                          <a:ea typeface="Times New Roman"/>
                          <a:cs typeface="Times New Roman"/>
                        </a:rPr>
                        <a:t>UA</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tx1"/>
                          </a:solidFill>
                          <a:latin typeface="Times New Roman"/>
                          <a:ea typeface="Times New Roman"/>
                          <a:cs typeface="Times New Roman"/>
                        </a:rPr>
                        <a:t>sex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tx1"/>
                          </a:solidFill>
                          <a:latin typeface="Times New Roman"/>
                          <a:ea typeface="Times New Roman"/>
                          <a:cs typeface="Times New Roman"/>
                        </a:rPr>
                        <a:t>BLANK</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tx1"/>
                          </a:solidFill>
                          <a:latin typeface="Times New Roman"/>
                          <a:ea typeface="Times New Roman"/>
                          <a:cs typeface="Times New Roman"/>
                        </a:rPr>
                        <a:t>BLANK</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endParaRPr lang="en-US" sz="1800" dirty="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8" name="Rectangle 7"/>
          <p:cNvSpPr/>
          <p:nvPr/>
        </p:nvSpPr>
        <p:spPr bwMode="auto">
          <a:xfrm>
            <a:off x="1981200" y="2404772"/>
            <a:ext cx="7010400" cy="283012"/>
          </a:xfrm>
          <a:prstGeom prst="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Rectangle 9"/>
          <p:cNvSpPr/>
          <p:nvPr/>
        </p:nvSpPr>
        <p:spPr bwMode="auto">
          <a:xfrm>
            <a:off x="1981200" y="4309752"/>
            <a:ext cx="7010400" cy="283012"/>
          </a:xfrm>
          <a:prstGeom prst="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 name="Rectangle 10"/>
          <p:cNvSpPr/>
          <p:nvPr/>
        </p:nvSpPr>
        <p:spPr bwMode="auto">
          <a:xfrm>
            <a:off x="1295400" y="1523844"/>
            <a:ext cx="533400" cy="686096"/>
          </a:xfrm>
          <a:prstGeom prst="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Oval 2"/>
          <p:cNvSpPr/>
          <p:nvPr/>
        </p:nvSpPr>
        <p:spPr bwMode="auto">
          <a:xfrm>
            <a:off x="758684" y="3352800"/>
            <a:ext cx="308116" cy="308116"/>
          </a:xfrm>
          <a:prstGeom prst="ellipse">
            <a:avLst/>
          </a:prstGeom>
          <a:solidFill>
            <a:srgbClr val="FFFF00"/>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12" name="Straight Connector 11"/>
          <p:cNvCxnSpPr>
            <a:stCxn id="11" idx="2"/>
            <a:endCxn id="3" idx="1"/>
          </p:cNvCxnSpPr>
          <p:nvPr/>
        </p:nvCxnSpPr>
        <p:spPr bwMode="auto">
          <a:xfrm flipH="1">
            <a:off x="803807" y="2209940"/>
            <a:ext cx="758293" cy="1187983"/>
          </a:xfrm>
          <a:prstGeom prst="line">
            <a:avLst/>
          </a:prstGeom>
          <a:solidFill>
            <a:schemeClr val="accent1"/>
          </a:solidFill>
          <a:ln w="28575" cap="flat" cmpd="sng" algn="ctr">
            <a:solidFill>
              <a:srgbClr val="FFFF00"/>
            </a:solidFill>
            <a:prstDash val="solid"/>
            <a:round/>
            <a:headEnd type="none" w="med" len="med"/>
            <a:tailEnd type="none" w="med" len="med"/>
          </a:ln>
          <a:effectLst/>
        </p:spPr>
      </p:cxnSp>
      <p:cxnSp>
        <p:nvCxnSpPr>
          <p:cNvPr id="15" name="Straight Connector 14"/>
          <p:cNvCxnSpPr>
            <a:stCxn id="8" idx="1"/>
            <a:endCxn id="3" idx="7"/>
          </p:cNvCxnSpPr>
          <p:nvPr/>
        </p:nvCxnSpPr>
        <p:spPr bwMode="auto">
          <a:xfrm flipH="1">
            <a:off x="1021677" y="2546278"/>
            <a:ext cx="959523" cy="851645"/>
          </a:xfrm>
          <a:prstGeom prst="line">
            <a:avLst/>
          </a:prstGeom>
          <a:solidFill>
            <a:schemeClr val="accent1"/>
          </a:solidFill>
          <a:ln w="28575" cap="flat" cmpd="sng" algn="ctr">
            <a:solidFill>
              <a:srgbClr val="FFFF00"/>
            </a:solidFill>
            <a:prstDash val="solid"/>
            <a:round/>
            <a:headEnd type="none" w="med" len="med"/>
            <a:tailEnd type="none" w="med" len="med"/>
          </a:ln>
          <a:effectLst/>
        </p:spPr>
      </p:cxnSp>
      <p:cxnSp>
        <p:nvCxnSpPr>
          <p:cNvPr id="18" name="Straight Connector 17"/>
          <p:cNvCxnSpPr>
            <a:stCxn id="10" idx="1"/>
            <a:endCxn id="3" idx="5"/>
          </p:cNvCxnSpPr>
          <p:nvPr/>
        </p:nvCxnSpPr>
        <p:spPr bwMode="auto">
          <a:xfrm flipH="1" flipV="1">
            <a:off x="1021677" y="3615793"/>
            <a:ext cx="959523" cy="835465"/>
          </a:xfrm>
          <a:prstGeom prst="line">
            <a:avLst/>
          </a:prstGeom>
          <a:solidFill>
            <a:schemeClr val="accent1"/>
          </a:solidFill>
          <a:ln w="28575" cap="flat" cmpd="sng" algn="ctr">
            <a:solidFill>
              <a:srgbClr val="FFFF00"/>
            </a:solidFill>
            <a:prstDash val="solid"/>
            <a:round/>
            <a:headEnd type="none" w="med" len="med"/>
            <a:tailEnd type="none" w="med" len="med"/>
          </a:ln>
          <a:effectLst/>
        </p:spPr>
      </p:cxnSp>
      <p:sp>
        <p:nvSpPr>
          <p:cNvPr id="26" name="TextBox 25"/>
          <p:cNvSpPr txBox="1"/>
          <p:nvPr/>
        </p:nvSpPr>
        <p:spPr>
          <a:xfrm>
            <a:off x="533400" y="5791200"/>
            <a:ext cx="3886200" cy="369332"/>
          </a:xfrm>
          <a:prstGeom prst="rect">
            <a:avLst/>
          </a:prstGeom>
          <a:noFill/>
          <a:ln w="28575">
            <a:noFill/>
          </a:ln>
        </p:spPr>
        <p:txBody>
          <a:bodyPr wrap="square" rtlCol="0">
            <a:spAutoFit/>
          </a:bodyPr>
          <a:lstStyle/>
          <a:p>
            <a:r>
              <a:rPr lang="en-US" sz="1800" dirty="0">
                <a:solidFill>
                  <a:schemeClr val="bg1"/>
                </a:solidFill>
              </a:rPr>
              <a:t>#</a:t>
            </a:r>
            <a:r>
              <a:rPr lang="en-US" sz="1800" dirty="0" smtClean="0">
                <a:solidFill>
                  <a:schemeClr val="bg1"/>
                </a:solidFill>
              </a:rPr>
              <a:t>patg-5033  </a:t>
            </a:r>
            <a:r>
              <a:rPr lang="en-US" sz="1800" b="1" i="1" dirty="0">
                <a:solidFill>
                  <a:schemeClr val="bg1"/>
                </a:solidFill>
              </a:rPr>
              <a:t>instance-of</a:t>
            </a:r>
            <a:r>
              <a:rPr lang="en-US" sz="1800" dirty="0">
                <a:solidFill>
                  <a:schemeClr val="bg1"/>
                </a:solidFill>
              </a:rPr>
              <a:t> </a:t>
            </a:r>
            <a:r>
              <a:rPr lang="en-US" sz="1800" dirty="0" smtClean="0">
                <a:solidFill>
                  <a:schemeClr val="bg1"/>
                </a:solidFill>
              </a:rPr>
              <a:t>  </a:t>
            </a:r>
            <a:r>
              <a:rPr lang="en-US" sz="1800" cap="small" dirty="0" smtClean="0">
                <a:solidFill>
                  <a:schemeClr val="bg1"/>
                </a:solidFill>
              </a:rPr>
              <a:t>Gender </a:t>
            </a:r>
            <a:r>
              <a:rPr lang="en-US" sz="1800" b="1" i="1" dirty="0" smtClean="0">
                <a:solidFill>
                  <a:schemeClr val="bg1"/>
                </a:solidFill>
              </a:rPr>
              <a:t>at</a:t>
            </a:r>
            <a:r>
              <a:rPr lang="en-US" sz="1800" dirty="0" smtClean="0">
                <a:solidFill>
                  <a:schemeClr val="bg1"/>
                </a:solidFill>
              </a:rPr>
              <a:t>  t</a:t>
            </a:r>
            <a:endParaRPr lang="en-US" sz="1800" dirty="0">
              <a:solidFill>
                <a:schemeClr val="bg1"/>
              </a:solidFill>
            </a:endParaRPr>
          </a:p>
        </p:txBody>
      </p:sp>
      <p:sp>
        <p:nvSpPr>
          <p:cNvPr id="19" name="TextBox 18"/>
          <p:cNvSpPr txBox="1"/>
          <p:nvPr/>
        </p:nvSpPr>
        <p:spPr>
          <a:xfrm>
            <a:off x="533400" y="5410200"/>
            <a:ext cx="3733800" cy="369332"/>
          </a:xfrm>
          <a:prstGeom prst="rect">
            <a:avLst/>
          </a:prstGeom>
          <a:noFill/>
          <a:ln w="28575">
            <a:noFill/>
          </a:ln>
        </p:spPr>
        <p:txBody>
          <a:bodyPr wrap="square" rtlCol="0">
            <a:spAutoFit/>
          </a:bodyPr>
          <a:lstStyle/>
          <a:p>
            <a:r>
              <a:rPr lang="en-US" sz="1800" dirty="0">
                <a:solidFill>
                  <a:schemeClr val="bg1"/>
                </a:solidFill>
              </a:rPr>
              <a:t>#</a:t>
            </a:r>
            <a:r>
              <a:rPr lang="en-US" sz="1800" dirty="0" smtClean="0">
                <a:solidFill>
                  <a:schemeClr val="bg1"/>
                </a:solidFill>
              </a:rPr>
              <a:t>pat-5033  </a:t>
            </a:r>
            <a:r>
              <a:rPr lang="en-US" sz="1800" b="1" i="1" dirty="0">
                <a:solidFill>
                  <a:schemeClr val="bg1"/>
                </a:solidFill>
              </a:rPr>
              <a:t>instance-of</a:t>
            </a:r>
            <a:r>
              <a:rPr lang="en-US" sz="1800" dirty="0">
                <a:solidFill>
                  <a:schemeClr val="bg1"/>
                </a:solidFill>
              </a:rPr>
              <a:t> </a:t>
            </a:r>
            <a:r>
              <a:rPr lang="en-US" sz="1800" dirty="0" smtClean="0">
                <a:solidFill>
                  <a:schemeClr val="bg1"/>
                </a:solidFill>
              </a:rPr>
              <a:t>  </a:t>
            </a:r>
            <a:r>
              <a:rPr lang="en-US" sz="1800" cap="small" dirty="0" smtClean="0">
                <a:solidFill>
                  <a:schemeClr val="bg1"/>
                </a:solidFill>
              </a:rPr>
              <a:t>Patient</a:t>
            </a:r>
            <a:r>
              <a:rPr lang="en-US" sz="1800" dirty="0" smtClean="0">
                <a:solidFill>
                  <a:schemeClr val="bg1"/>
                </a:solidFill>
              </a:rPr>
              <a:t>  </a:t>
            </a:r>
            <a:r>
              <a:rPr lang="en-US" sz="1800" b="1" i="1" dirty="0" smtClean="0">
                <a:solidFill>
                  <a:schemeClr val="bg1"/>
                </a:solidFill>
              </a:rPr>
              <a:t>at</a:t>
            </a:r>
            <a:r>
              <a:rPr lang="en-US" sz="1800" dirty="0" smtClean="0">
                <a:solidFill>
                  <a:schemeClr val="bg1"/>
                </a:solidFill>
              </a:rPr>
              <a:t>   t</a:t>
            </a:r>
            <a:endParaRPr lang="en-US" sz="1800" dirty="0">
              <a:solidFill>
                <a:schemeClr val="bg1"/>
              </a:solidFill>
            </a:endParaRPr>
          </a:p>
        </p:txBody>
      </p:sp>
      <p:sp>
        <p:nvSpPr>
          <p:cNvPr id="20" name="TextBox 19"/>
          <p:cNvSpPr txBox="1"/>
          <p:nvPr/>
        </p:nvSpPr>
        <p:spPr>
          <a:xfrm>
            <a:off x="533400" y="6165402"/>
            <a:ext cx="3886200" cy="369332"/>
          </a:xfrm>
          <a:prstGeom prst="rect">
            <a:avLst/>
          </a:prstGeom>
          <a:noFill/>
          <a:ln w="28575">
            <a:noFill/>
          </a:ln>
        </p:spPr>
        <p:txBody>
          <a:bodyPr wrap="square" rtlCol="0">
            <a:spAutoFit/>
          </a:bodyPr>
          <a:lstStyle/>
          <a:p>
            <a:r>
              <a:rPr lang="en-US" sz="1800" dirty="0">
                <a:solidFill>
                  <a:schemeClr val="bg1"/>
                </a:solidFill>
              </a:rPr>
              <a:t>#</a:t>
            </a:r>
            <a:r>
              <a:rPr lang="en-US" sz="1800" dirty="0" smtClean="0">
                <a:solidFill>
                  <a:schemeClr val="bg1"/>
                </a:solidFill>
              </a:rPr>
              <a:t>patg-5033  </a:t>
            </a:r>
            <a:r>
              <a:rPr lang="en-US" sz="1800" b="1" i="1" dirty="0" smtClean="0">
                <a:solidFill>
                  <a:schemeClr val="bg1"/>
                </a:solidFill>
              </a:rPr>
              <a:t>inheres-in</a:t>
            </a:r>
            <a:r>
              <a:rPr lang="en-US" sz="1800" dirty="0" smtClean="0">
                <a:solidFill>
                  <a:schemeClr val="bg1"/>
                </a:solidFill>
              </a:rPr>
              <a:t>   #pat-5033 </a:t>
            </a:r>
            <a:r>
              <a:rPr lang="en-US" sz="1800" b="1" i="1" dirty="0" smtClean="0">
                <a:solidFill>
                  <a:schemeClr val="bg1"/>
                </a:solidFill>
              </a:rPr>
              <a:t>at</a:t>
            </a:r>
            <a:r>
              <a:rPr lang="en-US" sz="1800" dirty="0" smtClean="0">
                <a:solidFill>
                  <a:schemeClr val="bg1"/>
                </a:solidFill>
              </a:rPr>
              <a:t>  t</a:t>
            </a:r>
            <a:endParaRPr lang="en-US" sz="1800" dirty="0">
              <a:solidFill>
                <a:schemeClr val="bg1"/>
              </a:solidFill>
            </a:endParaRPr>
          </a:p>
        </p:txBody>
      </p:sp>
      <p:cxnSp>
        <p:nvCxnSpPr>
          <p:cNvPr id="21" name="Elbow Connector 20"/>
          <p:cNvCxnSpPr>
            <a:stCxn id="3" idx="2"/>
            <a:endCxn id="3" idx="4"/>
          </p:cNvCxnSpPr>
          <p:nvPr/>
        </p:nvCxnSpPr>
        <p:spPr bwMode="auto">
          <a:xfrm rot="10800000" flipH="1" flipV="1">
            <a:off x="758684" y="3506858"/>
            <a:ext cx="154058" cy="154058"/>
          </a:xfrm>
          <a:prstGeom prst="bentConnector4">
            <a:avLst>
              <a:gd name="adj1" fmla="val -268294"/>
              <a:gd name="adj2" fmla="val 943850"/>
            </a:avLst>
          </a:prstGeom>
          <a:solidFill>
            <a:schemeClr val="accent1"/>
          </a:solidFill>
          <a:ln w="38100" cap="flat" cmpd="sng" algn="ctr">
            <a:solidFill>
              <a:srgbClr val="FFFF00"/>
            </a:solidFill>
            <a:prstDash val="solid"/>
            <a:round/>
            <a:headEnd type="none" w="med" len="med"/>
            <a:tailEnd type="triangle"/>
          </a:ln>
          <a:effectLst/>
        </p:spPr>
      </p:cxnSp>
    </p:spTree>
    <p:extLst>
      <p:ext uri="{BB962C8B-B14F-4D97-AF65-F5344CB8AC3E}">
        <p14:creationId xmlns:p14="http://schemas.microsoft.com/office/powerpoint/2010/main" val="3495839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1981200" y="1496292"/>
            <a:ext cx="7010400" cy="1780308"/>
          </a:xfrm>
          <a:prstGeom prst="rect">
            <a:avLst/>
          </a:prstGeom>
          <a:solidFill>
            <a:srgbClr val="19FF81">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Rectangle 8"/>
          <p:cNvSpPr/>
          <p:nvPr/>
        </p:nvSpPr>
        <p:spPr bwMode="auto">
          <a:xfrm>
            <a:off x="1981200" y="3429000"/>
            <a:ext cx="7010400" cy="1752600"/>
          </a:xfrm>
          <a:prstGeom prst="rect">
            <a:avLst/>
          </a:prstGeom>
          <a:solidFill>
            <a:srgbClr val="FF99CC">
              <a:alpha val="81961"/>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2162" name="Title 1"/>
          <p:cNvSpPr>
            <a:spLocks noGrp="1"/>
          </p:cNvSpPr>
          <p:nvPr>
            <p:ph type="title"/>
          </p:nvPr>
        </p:nvSpPr>
        <p:spPr/>
        <p:txBody>
          <a:bodyPr/>
          <a:lstStyle/>
          <a:p>
            <a:r>
              <a:rPr lang="en-US" altLang="en-US" dirty="0" smtClean="0"/>
              <a:t>Conditional </a:t>
            </a:r>
            <a:r>
              <a:rPr lang="en-US" altLang="en-US" dirty="0"/>
              <a:t>generation</a:t>
            </a:r>
            <a:endParaRPr lang="en-US" altLang="en-US" dirty="0" smtClean="0"/>
          </a:p>
        </p:txBody>
      </p:sp>
      <p:graphicFrame>
        <p:nvGraphicFramePr>
          <p:cNvPr id="2" name="Table 1"/>
          <p:cNvGraphicFramePr>
            <a:graphicFrameLocks noGrp="1"/>
          </p:cNvGraphicFramePr>
          <p:nvPr/>
        </p:nvGraphicFramePr>
        <p:xfrm>
          <a:off x="1981200" y="3410528"/>
          <a:ext cx="7010399" cy="1765542"/>
        </p:xfrm>
        <a:graphic>
          <a:graphicData uri="http://schemas.openxmlformats.org/drawingml/2006/table">
            <a:tbl>
              <a:tblPr>
                <a:tableStyleId>{5C22544A-7EE6-4342-B048-85BDC9FD1C3A}</a:tableStyleId>
              </a:tblPr>
              <a:tblGrid>
                <a:gridCol w="533400"/>
                <a:gridCol w="990600"/>
                <a:gridCol w="990600"/>
                <a:gridCol w="1752600"/>
                <a:gridCol w="1219200"/>
                <a:gridCol w="762000"/>
                <a:gridCol w="457200"/>
                <a:gridCol w="304799"/>
              </a:tblGrid>
              <a:tr h="323272">
                <a:tc>
                  <a:txBody>
                    <a:bodyPr/>
                    <a:lstStyle/>
                    <a:p>
                      <a:pPr marL="0" marR="0" indent="0" algn="ctr">
                        <a:lnSpc>
                          <a:spcPct val="100000"/>
                        </a:lnSpc>
                        <a:spcBef>
                          <a:spcPts val="0"/>
                        </a:spcBef>
                        <a:spcAft>
                          <a:spcPts val="0"/>
                        </a:spcAft>
                      </a:pPr>
                      <a:r>
                        <a:rPr lang="en-US" sz="1800" b="1" dirty="0" smtClean="0">
                          <a:solidFill>
                            <a:schemeClr val="tx1"/>
                          </a:solidFill>
                          <a:latin typeface="Times New Roman" panose="02020603050405020304" pitchFamily="18" charset="0"/>
                          <a:ea typeface="Times New Roman"/>
                          <a:cs typeface="Times New Roman" panose="02020603050405020304" pitchFamily="18" charset="0"/>
                        </a:rPr>
                        <a:t>L</a:t>
                      </a:r>
                      <a:endParaRPr lang="en-US" sz="1800" b="1" dirty="0">
                        <a:solidFill>
                          <a:schemeClr val="tx1"/>
                        </a:solidFill>
                        <a:latin typeface="Times New Roman" panose="02020603050405020304" pitchFamily="18" charset="0"/>
                        <a:ea typeface="Times New Roman"/>
                        <a:cs typeface="Times New Roman" panose="02020603050405020304" pitchFamily="18" charset="0"/>
                      </a:endParaRPr>
                    </a:p>
                  </a:txBody>
                  <a:tcPr marL="45720" marR="45720" marT="0" marB="0">
                    <a:noFill/>
                  </a:tcPr>
                </a:tc>
                <a:tc>
                  <a:txBody>
                    <a:bodyPr/>
                    <a:lstStyle/>
                    <a:p>
                      <a:pPr marL="0" marR="0" indent="-101600">
                        <a:lnSpc>
                          <a:spcPct val="100000"/>
                        </a:lnSpc>
                        <a:spcBef>
                          <a:spcPts val="400"/>
                        </a:spcBef>
                        <a:spcAft>
                          <a:spcPts val="700"/>
                        </a:spcAft>
                      </a:pPr>
                      <a:r>
                        <a:rPr lang="en-US" sz="1800" b="1" dirty="0">
                          <a:solidFill>
                            <a:schemeClr val="tx1"/>
                          </a:solidFill>
                          <a:effectLst/>
                          <a:latin typeface="Times New Roman" panose="02020603050405020304" pitchFamily="18" charset="0"/>
                          <a:cs typeface="Times New Roman" panose="02020603050405020304" pitchFamily="18" charset="0"/>
                        </a:rPr>
                        <a:t>IUI(L)</a:t>
                      </a:r>
                      <a:endParaRPr lang="en-US"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indent="-101600">
                        <a:lnSpc>
                          <a:spcPct val="100000"/>
                        </a:lnSpc>
                        <a:spcBef>
                          <a:spcPts val="400"/>
                        </a:spcBef>
                        <a:spcAft>
                          <a:spcPts val="700"/>
                        </a:spcAft>
                      </a:pPr>
                      <a:r>
                        <a:rPr lang="en-US" sz="1800" b="1">
                          <a:solidFill>
                            <a:schemeClr val="tx1"/>
                          </a:solidFill>
                          <a:effectLst/>
                          <a:latin typeface="Times New Roman" panose="02020603050405020304" pitchFamily="18" charset="0"/>
                          <a:cs typeface="Times New Roman" panose="02020603050405020304" pitchFamily="18" charset="0"/>
                        </a:rPr>
                        <a:t>IUI(P)</a:t>
                      </a:r>
                      <a:endParaRPr lang="en-US" sz="1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indent="-101600">
                        <a:lnSpc>
                          <a:spcPct val="100000"/>
                        </a:lnSpc>
                        <a:spcBef>
                          <a:spcPts val="400"/>
                        </a:spcBef>
                        <a:spcAft>
                          <a:spcPts val="700"/>
                        </a:spcAft>
                      </a:pPr>
                      <a:r>
                        <a:rPr lang="en-US" sz="1800" b="1" dirty="0">
                          <a:solidFill>
                            <a:schemeClr val="tx1"/>
                          </a:solidFill>
                          <a:effectLst/>
                          <a:latin typeface="Times New Roman" panose="02020603050405020304" pitchFamily="18" charset="0"/>
                          <a:cs typeface="Times New Roman" panose="02020603050405020304" pitchFamily="18" charset="0"/>
                        </a:rPr>
                        <a:t>P-Type</a:t>
                      </a:r>
                      <a:endParaRPr lang="en-US"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marT="0" marB="0">
                    <a:noFill/>
                  </a:tcPr>
                </a:tc>
                <a:tc>
                  <a:txBody>
                    <a:bodyPr/>
                    <a:lstStyle/>
                    <a:p>
                      <a:pPr marL="0" marR="0" indent="-101600">
                        <a:lnSpc>
                          <a:spcPct val="100000"/>
                        </a:lnSpc>
                        <a:spcBef>
                          <a:spcPts val="400"/>
                        </a:spcBef>
                        <a:spcAft>
                          <a:spcPts val="700"/>
                        </a:spcAft>
                      </a:pPr>
                      <a:r>
                        <a:rPr lang="en-US" sz="1800" b="1">
                          <a:solidFill>
                            <a:schemeClr val="tx1"/>
                          </a:solidFill>
                          <a:effectLst/>
                          <a:latin typeface="Times New Roman" panose="02020603050405020304" pitchFamily="18" charset="0"/>
                          <a:cs typeface="Times New Roman" panose="02020603050405020304" pitchFamily="18" charset="0"/>
                        </a:rPr>
                        <a:t>P-Rel</a:t>
                      </a:r>
                      <a:endParaRPr lang="en-US" sz="1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indent="-101600">
                        <a:lnSpc>
                          <a:spcPct val="100000"/>
                        </a:lnSpc>
                        <a:spcBef>
                          <a:spcPts val="400"/>
                        </a:spcBef>
                        <a:spcAft>
                          <a:spcPts val="700"/>
                        </a:spcAft>
                      </a:pPr>
                      <a:r>
                        <a:rPr lang="en-US" sz="1800" b="1" dirty="0" smtClean="0">
                          <a:solidFill>
                            <a:schemeClr val="tx1"/>
                          </a:solidFill>
                          <a:effectLst/>
                          <a:latin typeface="Times New Roman" panose="02020603050405020304" pitchFamily="18" charset="0"/>
                          <a:cs typeface="Times New Roman" panose="02020603050405020304" pitchFamily="18" charset="0"/>
                        </a:rPr>
                        <a:t>P-</a:t>
                      </a:r>
                      <a:r>
                        <a:rPr lang="en-US" sz="1800" b="1" dirty="0" err="1" smtClean="0">
                          <a:solidFill>
                            <a:schemeClr val="tx1"/>
                          </a:solidFill>
                          <a:effectLst/>
                          <a:latin typeface="Times New Roman" panose="02020603050405020304" pitchFamily="18" charset="0"/>
                          <a:cs typeface="Times New Roman" panose="02020603050405020304" pitchFamily="18" charset="0"/>
                        </a:rPr>
                        <a:t>Tg</a:t>
                      </a:r>
                      <a:endParaRPr lang="en-US"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0" marB="0">
                    <a:noFill/>
                  </a:tcPr>
                </a:tc>
                <a:tc>
                  <a:txBody>
                    <a:bodyPr/>
                    <a:lstStyle/>
                    <a:p>
                      <a:pPr marL="0" marR="0" indent="-101600" algn="ctr">
                        <a:lnSpc>
                          <a:spcPct val="100000"/>
                        </a:lnSpc>
                        <a:spcBef>
                          <a:spcPts val="400"/>
                        </a:spcBef>
                        <a:spcAft>
                          <a:spcPts val="700"/>
                        </a:spcAft>
                      </a:pPr>
                      <a:r>
                        <a:rPr lang="en-US" sz="1800" b="1" dirty="0" err="1" smtClean="0">
                          <a:solidFill>
                            <a:schemeClr val="tx1"/>
                          </a:solidFill>
                          <a:effectLst/>
                          <a:latin typeface="Times New Roman" panose="02020603050405020304" pitchFamily="18" charset="0"/>
                          <a:cs typeface="Times New Roman" panose="02020603050405020304" pitchFamily="18" charset="0"/>
                        </a:rPr>
                        <a:t>Tr</a:t>
                      </a:r>
                      <a:endParaRPr lang="en-US"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indent="-101600" algn="ctr">
                        <a:lnSpc>
                          <a:spcPct val="100000"/>
                        </a:lnSpc>
                        <a:spcBef>
                          <a:spcPts val="400"/>
                        </a:spcBef>
                        <a:spcAft>
                          <a:spcPts val="700"/>
                        </a:spcAft>
                      </a:pPr>
                      <a:r>
                        <a:rPr lang="en-US" sz="1800" b="1" dirty="0" smtClean="0">
                          <a:solidFill>
                            <a:schemeClr val="tx1"/>
                          </a:solidFill>
                          <a:effectLst/>
                          <a:latin typeface="Times New Roman" panose="02020603050405020304" pitchFamily="18" charset="0"/>
                          <a:cs typeface="Times New Roman" panose="02020603050405020304" pitchFamily="18" charset="0"/>
                        </a:rPr>
                        <a:t>T</a:t>
                      </a:r>
                      <a:endParaRPr lang="en-US"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r>
              <a:tr h="288454">
                <a:tc>
                  <a:txBody>
                    <a:bodyPr/>
                    <a:lstStyle/>
                    <a:p>
                      <a:pPr marL="0" marR="0" indent="0" algn="ctr">
                        <a:lnSpc>
                          <a:spcPct val="100000"/>
                        </a:lnSpc>
                        <a:spcBef>
                          <a:spcPts val="0"/>
                        </a:spcBef>
                        <a:spcAft>
                          <a:spcPts val="0"/>
                        </a:spcAft>
                      </a:pPr>
                      <a:r>
                        <a:rPr lang="en-US" sz="1800" dirty="0">
                          <a:solidFill>
                            <a:schemeClr val="tx1"/>
                          </a:solidFill>
                          <a:latin typeface="Times New Roman"/>
                          <a:ea typeface="Times New Roman"/>
                          <a:cs typeface="Times New Roman"/>
                        </a:rPr>
                        <a:t>3</a:t>
                      </a:r>
                    </a:p>
                  </a:txBody>
                  <a:tcPr marL="45720" marR="45720" marT="0" marB="0">
                    <a:noFill/>
                  </a:tcPr>
                </a:tc>
                <a:tc>
                  <a:txBody>
                    <a:bodyPr/>
                    <a:lstStyle/>
                    <a:p>
                      <a:pPr marL="0" marR="0" indent="-101600">
                        <a:lnSpc>
                          <a:spcPct val="100000"/>
                        </a:lnSpc>
                        <a:spcBef>
                          <a:spcPts val="0"/>
                        </a:spcBef>
                        <a:spcAft>
                          <a:spcPts val="0"/>
                        </a:spcAft>
                      </a:pPr>
                      <a:r>
                        <a:rPr lang="en-US" sz="1800" dirty="0">
                          <a:solidFill>
                            <a:schemeClr val="tx1"/>
                          </a:solidFill>
                          <a:effectLst/>
                        </a:rPr>
                        <a:t>#</a:t>
                      </a:r>
                      <a:r>
                        <a:rPr lang="en-US" sz="1800" dirty="0" err="1" smtClean="0">
                          <a:solidFill>
                            <a:schemeClr val="tx1"/>
                          </a:solidFill>
                          <a:effectLst/>
                        </a:rPr>
                        <a:t>patL</a:t>
                      </a:r>
                      <a:r>
                        <a:rPr lang="en-US" sz="1800" dirty="0" smtClean="0">
                          <a:solidFill>
                            <a:schemeClr val="tx1"/>
                          </a:solidFill>
                          <a:effectLst/>
                        </a:rPr>
                        <a: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tx1"/>
                          </a:solidFill>
                          <a:effectLst/>
                        </a:rPr>
                        <a:t>#pat-</a:t>
                      </a:r>
                      <a:endParaRPr lang="en-US"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a:solidFill>
                            <a:schemeClr val="tx1"/>
                          </a:solidFill>
                          <a:effectLst/>
                        </a:rPr>
                        <a:t>patient</a:t>
                      </a:r>
                      <a:endParaRPr lang="en-US" sz="1800">
                        <a:solidFill>
                          <a:schemeClr val="tx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dirty="0">
                          <a:solidFill>
                            <a:schemeClr val="tx1"/>
                          </a:solidFill>
                          <a:effectLst/>
                        </a:rPr>
                        <a:t> </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tx1"/>
                          </a:solidFill>
                          <a:effectLst/>
                        </a:rPr>
                        <a:t> </a:t>
                      </a:r>
                      <a:endParaRPr lang="en-US" sz="1800">
                        <a:solidFill>
                          <a:schemeClr val="tx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gn="ctr">
                        <a:lnSpc>
                          <a:spcPct val="100000"/>
                        </a:lnSpc>
                        <a:spcBef>
                          <a:spcPts val="0"/>
                        </a:spcBef>
                        <a:spcAft>
                          <a:spcPts val="0"/>
                        </a:spcAft>
                      </a:pPr>
                      <a:r>
                        <a:rPr lang="en-US" sz="1800" dirty="0">
                          <a:solidFill>
                            <a:schemeClr val="tx1"/>
                          </a:solidFill>
                          <a:effectLst/>
                        </a:rPr>
                        <a:t>at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gn="ctr">
                        <a:lnSpc>
                          <a:spcPct val="100000"/>
                        </a:lnSpc>
                        <a:spcBef>
                          <a:spcPts val="0"/>
                        </a:spcBef>
                        <a:spcAft>
                          <a:spcPts val="0"/>
                        </a:spcAft>
                      </a:pPr>
                      <a:r>
                        <a:rPr lang="en-US" sz="1800">
                          <a:solidFill>
                            <a:schemeClr val="tx1"/>
                          </a:solidFill>
                          <a:effectLst/>
                        </a:rPr>
                        <a:t>t</a:t>
                      </a:r>
                      <a:endParaRPr lang="en-US"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0" algn="ctr">
                        <a:lnSpc>
                          <a:spcPct val="100000"/>
                        </a:lnSpc>
                        <a:spcBef>
                          <a:spcPts val="0"/>
                        </a:spcBef>
                        <a:spcAft>
                          <a:spcPts val="0"/>
                        </a:spcAft>
                      </a:pPr>
                      <a:r>
                        <a:rPr lang="en-US" sz="1800" dirty="0">
                          <a:solidFill>
                            <a:schemeClr val="tx1"/>
                          </a:solidFill>
                          <a:latin typeface="Times New Roman"/>
                          <a:ea typeface="Times New Roman"/>
                          <a:cs typeface="Times New Roman"/>
                        </a:rPr>
                        <a:t>4</a:t>
                      </a:r>
                    </a:p>
                  </a:txBody>
                  <a:tcPr marL="45720" marR="45720" marT="0" marB="0">
                    <a:noFill/>
                  </a:tcPr>
                </a:tc>
                <a:tc>
                  <a:txBody>
                    <a:bodyPr/>
                    <a:lstStyle/>
                    <a:p>
                      <a:pPr marL="0" marR="0" indent="-101600">
                        <a:lnSpc>
                          <a:spcPct val="100000"/>
                        </a:lnSpc>
                        <a:spcBef>
                          <a:spcPts val="0"/>
                        </a:spcBef>
                        <a:spcAft>
                          <a:spcPts val="0"/>
                        </a:spcAft>
                      </a:pPr>
                      <a:r>
                        <a:rPr lang="en-US" sz="1800" dirty="0">
                          <a:solidFill>
                            <a:schemeClr val="tx1"/>
                          </a:solidFill>
                          <a:effectLst/>
                        </a:rPr>
                        <a:t>#</a:t>
                      </a:r>
                      <a:r>
                        <a:rPr lang="en-US" sz="1800" dirty="0" err="1" smtClean="0">
                          <a:solidFill>
                            <a:schemeClr val="tx1"/>
                          </a:solidFill>
                          <a:effectLst/>
                        </a:rPr>
                        <a:t>patgL</a:t>
                      </a:r>
                      <a:r>
                        <a:rPr lang="en-US" sz="1800" dirty="0" smtClean="0">
                          <a:solidFill>
                            <a:schemeClr val="tx1"/>
                          </a:solidFill>
                          <a:effectLst/>
                        </a:rPr>
                        <a: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tx1"/>
                          </a:solidFill>
                          <a:effectLst/>
                        </a:rPr>
                        <a:t>#</a:t>
                      </a:r>
                      <a:r>
                        <a:rPr lang="en-US" sz="1800" dirty="0" err="1">
                          <a:solidFill>
                            <a:schemeClr val="tx1"/>
                          </a:solidFill>
                          <a:effectLst/>
                        </a:rPr>
                        <a:t>patg</a:t>
                      </a:r>
                      <a:r>
                        <a:rPr lang="en-US" sz="1800" dirty="0">
                          <a:solidFill>
                            <a:schemeClr val="tx1"/>
                          </a:solidFill>
                          <a:effectLst/>
                        </a:rPr>
                        <a: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a:solidFill>
                            <a:schemeClr val="tx1"/>
                          </a:solidFill>
                          <a:effectLst/>
                        </a:rPr>
                        <a:t>gender</a:t>
                      </a:r>
                      <a:endParaRPr lang="en-US" sz="1800">
                        <a:solidFill>
                          <a:schemeClr val="tx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dirty="0">
                          <a:solidFill>
                            <a:schemeClr val="tx1"/>
                          </a:solidFill>
                          <a:effectLst/>
                        </a:rPr>
                        <a:t>inheres-in</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tx1"/>
                          </a:solidFill>
                          <a:effectLst/>
                        </a:rPr>
                        <a:t>#pat-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gn="ctr">
                        <a:lnSpc>
                          <a:spcPct val="100000"/>
                        </a:lnSpc>
                        <a:spcBef>
                          <a:spcPts val="0"/>
                        </a:spcBef>
                        <a:spcAft>
                          <a:spcPts val="0"/>
                        </a:spcAft>
                      </a:pPr>
                      <a:r>
                        <a:rPr lang="en-US" sz="1800">
                          <a:solidFill>
                            <a:schemeClr val="tx1"/>
                          </a:solidFill>
                          <a:effectLst/>
                        </a:rPr>
                        <a:t>at</a:t>
                      </a:r>
                      <a:endParaRPr lang="en-US"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gn="ctr">
                        <a:lnSpc>
                          <a:spcPct val="100000"/>
                        </a:lnSpc>
                        <a:spcBef>
                          <a:spcPts val="0"/>
                        </a:spcBef>
                        <a:spcAft>
                          <a:spcPts val="0"/>
                        </a:spcAft>
                      </a:pPr>
                      <a:r>
                        <a:rPr lang="en-US" sz="1800" dirty="0">
                          <a:solidFill>
                            <a:schemeClr val="tx1"/>
                          </a:solidFill>
                          <a:effectLst/>
                        </a:rPr>
                        <a:t>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0" algn="ctr">
                        <a:lnSpc>
                          <a:spcPct val="100000"/>
                        </a:lnSpc>
                        <a:spcBef>
                          <a:spcPts val="0"/>
                        </a:spcBef>
                        <a:spcAft>
                          <a:spcPts val="0"/>
                        </a:spcAft>
                      </a:pPr>
                      <a:r>
                        <a:rPr lang="en-US" sz="1800" dirty="0">
                          <a:solidFill>
                            <a:schemeClr val="tx1"/>
                          </a:solidFill>
                          <a:latin typeface="Times New Roman"/>
                          <a:ea typeface="Times New Roman"/>
                          <a:cs typeface="Times New Roman"/>
                        </a:rPr>
                        <a:t>5</a:t>
                      </a:r>
                    </a:p>
                  </a:txBody>
                  <a:tcPr marL="45720" marR="45720" marT="0" marB="0">
                    <a:noFill/>
                  </a:tcPr>
                </a:tc>
                <a:tc>
                  <a:txBody>
                    <a:bodyPr/>
                    <a:lstStyle/>
                    <a:p>
                      <a:pPr marL="0" marR="0" indent="-101600">
                        <a:lnSpc>
                          <a:spcPct val="100000"/>
                        </a:lnSpc>
                        <a:spcBef>
                          <a:spcPts val="0"/>
                        </a:spcBef>
                        <a:spcAft>
                          <a:spcPts val="0"/>
                        </a:spcAft>
                      </a:pPr>
                      <a:r>
                        <a:rPr lang="en-US" sz="1800">
                          <a:solidFill>
                            <a:schemeClr val="tx1"/>
                          </a:solidFill>
                          <a:effectLst/>
                        </a:rPr>
                        <a:t> </a:t>
                      </a:r>
                      <a:endParaRPr lang="en-US"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tx1"/>
                          </a:solidFill>
                          <a:effectLst/>
                        </a:rPr>
                        <a:t>#</a:t>
                      </a:r>
                      <a:r>
                        <a:rPr lang="en-US" sz="1800" dirty="0" err="1" smtClean="0">
                          <a:solidFill>
                            <a:schemeClr val="tx1"/>
                          </a:solidFill>
                          <a:effectLst/>
                        </a:rPr>
                        <a:t>patg</a:t>
                      </a:r>
                      <a:r>
                        <a:rPr lang="en-US" sz="1800" dirty="0" smtClean="0">
                          <a:solidFill>
                            <a:schemeClr val="tx1"/>
                          </a:solidFill>
                          <a:effectLst/>
                        </a:rPr>
                        <a: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a:solidFill>
                            <a:schemeClr val="tx1"/>
                          </a:solidFill>
                          <a:effectLst/>
                        </a:rPr>
                        <a:t>male-gender</a:t>
                      </a:r>
                      <a:endParaRPr lang="en-US" sz="1800">
                        <a:solidFill>
                          <a:schemeClr val="tx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a:solidFill>
                            <a:schemeClr val="tx1"/>
                          </a:solidFill>
                          <a:effectLst/>
                        </a:rPr>
                        <a:t>inheres-in</a:t>
                      </a:r>
                      <a:endParaRPr lang="en-US"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tx1"/>
                          </a:solidFill>
                          <a:effectLst/>
                        </a:rPr>
                        <a:t>#pat-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gn="ctr">
                        <a:lnSpc>
                          <a:spcPct val="100000"/>
                        </a:lnSpc>
                        <a:spcBef>
                          <a:spcPts val="0"/>
                        </a:spcBef>
                        <a:spcAft>
                          <a:spcPts val="0"/>
                        </a:spcAft>
                      </a:pPr>
                      <a:r>
                        <a:rPr lang="en-US" sz="1800" dirty="0">
                          <a:solidFill>
                            <a:schemeClr val="tx1"/>
                          </a:solidFill>
                          <a:effectLst/>
                        </a:rPr>
                        <a:t>at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gn="ctr">
                        <a:lnSpc>
                          <a:spcPct val="100000"/>
                        </a:lnSpc>
                        <a:spcBef>
                          <a:spcPts val="0"/>
                        </a:spcBef>
                        <a:spcAft>
                          <a:spcPts val="0"/>
                        </a:spcAft>
                      </a:pPr>
                      <a:r>
                        <a:rPr lang="en-US" sz="1800" dirty="0">
                          <a:solidFill>
                            <a:schemeClr val="tx1"/>
                          </a:solidFill>
                          <a:effectLst/>
                        </a:rPr>
                        <a:t>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0" algn="ctr">
                        <a:lnSpc>
                          <a:spcPct val="100000"/>
                        </a:lnSpc>
                        <a:spcBef>
                          <a:spcPts val="0"/>
                        </a:spcBef>
                        <a:spcAft>
                          <a:spcPts val="0"/>
                        </a:spcAft>
                      </a:pPr>
                      <a:r>
                        <a:rPr lang="en-US" sz="1800" dirty="0">
                          <a:solidFill>
                            <a:schemeClr val="tx1"/>
                          </a:solidFill>
                          <a:latin typeface="Times New Roman"/>
                          <a:ea typeface="Times New Roman"/>
                          <a:cs typeface="Times New Roman"/>
                        </a:rPr>
                        <a:t>6</a:t>
                      </a:r>
                    </a:p>
                  </a:txBody>
                  <a:tcPr marL="45720" marR="45720" marT="0" marB="0">
                    <a:noFill/>
                  </a:tcPr>
                </a:tc>
                <a:tc>
                  <a:txBody>
                    <a:bodyPr/>
                    <a:lstStyle/>
                    <a:p>
                      <a:pPr marL="0" marR="0" indent="-101600">
                        <a:lnSpc>
                          <a:spcPct val="100000"/>
                        </a:lnSpc>
                        <a:spcBef>
                          <a:spcPts val="0"/>
                        </a:spcBef>
                        <a:spcAft>
                          <a:spcPts val="0"/>
                        </a:spcAft>
                      </a:pPr>
                      <a:r>
                        <a:rPr lang="en-US" sz="1800">
                          <a:solidFill>
                            <a:schemeClr val="tx1"/>
                          </a:solidFill>
                          <a:effectLst/>
                        </a:rPr>
                        <a:t> </a:t>
                      </a:r>
                      <a:endParaRPr lang="en-US"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tx1"/>
                          </a:solidFill>
                          <a:effectLst/>
                        </a:rPr>
                        <a:t>#</a:t>
                      </a:r>
                      <a:r>
                        <a:rPr lang="en-US" sz="1800" dirty="0" err="1" smtClean="0">
                          <a:solidFill>
                            <a:schemeClr val="tx1"/>
                          </a:solidFill>
                          <a:effectLst/>
                        </a:rPr>
                        <a:t>patg</a:t>
                      </a:r>
                      <a:r>
                        <a:rPr lang="en-US" sz="1800" dirty="0" smtClean="0">
                          <a:solidFill>
                            <a:schemeClr val="tx1"/>
                          </a:solidFill>
                          <a:effectLst/>
                        </a:rPr>
                        <a: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a:solidFill>
                            <a:schemeClr val="tx1"/>
                          </a:solidFill>
                          <a:effectLst/>
                        </a:rPr>
                        <a:t>female-gender</a:t>
                      </a:r>
                      <a:endParaRPr lang="en-US" sz="1800">
                        <a:solidFill>
                          <a:schemeClr val="tx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a:solidFill>
                            <a:schemeClr val="tx1"/>
                          </a:solidFill>
                          <a:effectLst/>
                        </a:rPr>
                        <a:t>inheres-in</a:t>
                      </a:r>
                      <a:endParaRPr lang="en-US"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tx1"/>
                          </a:solidFill>
                          <a:effectLst/>
                        </a:rPr>
                        <a:t>#</a:t>
                      </a:r>
                      <a:r>
                        <a:rPr lang="en-US" sz="1800" dirty="0" smtClean="0">
                          <a:solidFill>
                            <a:schemeClr val="tx1"/>
                          </a:solidFill>
                          <a:effectLst/>
                        </a:rPr>
                        <a:t>pat-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gn="ctr">
                        <a:lnSpc>
                          <a:spcPct val="100000"/>
                        </a:lnSpc>
                        <a:spcBef>
                          <a:spcPts val="0"/>
                        </a:spcBef>
                        <a:spcAft>
                          <a:spcPts val="0"/>
                        </a:spcAft>
                      </a:pPr>
                      <a:r>
                        <a:rPr lang="en-US" sz="1800" dirty="0">
                          <a:solidFill>
                            <a:schemeClr val="tx1"/>
                          </a:solidFill>
                          <a:effectLst/>
                        </a:rPr>
                        <a:t>at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gn="ctr">
                        <a:lnSpc>
                          <a:spcPct val="100000"/>
                        </a:lnSpc>
                        <a:spcBef>
                          <a:spcPts val="0"/>
                        </a:spcBef>
                        <a:spcAft>
                          <a:spcPts val="0"/>
                        </a:spcAft>
                      </a:pPr>
                      <a:r>
                        <a:rPr lang="en-US" sz="1800" dirty="0">
                          <a:solidFill>
                            <a:schemeClr val="tx1"/>
                          </a:solidFill>
                          <a:effectLst/>
                        </a:rPr>
                        <a:t>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0" algn="ctr">
                        <a:lnSpc>
                          <a:spcPct val="100000"/>
                        </a:lnSpc>
                        <a:spcBef>
                          <a:spcPts val="0"/>
                        </a:spcBef>
                        <a:spcAft>
                          <a:spcPts val="0"/>
                        </a:spcAft>
                      </a:pPr>
                      <a:r>
                        <a:rPr lang="en-US" sz="1800" dirty="0">
                          <a:solidFill>
                            <a:schemeClr val="tx1"/>
                          </a:solidFill>
                          <a:latin typeface="Times New Roman"/>
                          <a:ea typeface="Times New Roman"/>
                          <a:cs typeface="Times New Roman"/>
                        </a:rPr>
                        <a:t>7</a:t>
                      </a:r>
                    </a:p>
                  </a:txBody>
                  <a:tcPr marL="45720" marR="45720" marT="0" marB="0">
                    <a:noFill/>
                  </a:tcPr>
                </a:tc>
                <a:tc>
                  <a:txBody>
                    <a:bodyPr/>
                    <a:lstStyle/>
                    <a:p>
                      <a:pPr marL="0" marR="0" indent="-101600">
                        <a:lnSpc>
                          <a:spcPct val="100000"/>
                        </a:lnSpc>
                        <a:spcBef>
                          <a:spcPts val="0"/>
                        </a:spcBef>
                        <a:spcAft>
                          <a:spcPts val="0"/>
                        </a:spcAft>
                      </a:pPr>
                      <a:r>
                        <a:rPr lang="en-US" sz="1800" dirty="0">
                          <a:solidFill>
                            <a:schemeClr val="tx1"/>
                          </a:solidFill>
                          <a:effectLst/>
                        </a:rPr>
                        <a:t> </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tx1"/>
                          </a:solidFill>
                          <a:effectLst/>
                        </a:rPr>
                        <a:t>#</a:t>
                      </a:r>
                      <a:r>
                        <a:rPr lang="en-US" sz="1800" dirty="0" err="1" smtClean="0">
                          <a:solidFill>
                            <a:schemeClr val="tx1"/>
                          </a:solidFill>
                          <a:effectLst/>
                        </a:rPr>
                        <a:t>patgL</a:t>
                      </a:r>
                      <a:r>
                        <a:rPr lang="en-US" sz="1800" dirty="0" smtClean="0">
                          <a:solidFill>
                            <a:schemeClr val="tx1"/>
                          </a:solidFill>
                          <a:effectLst/>
                        </a:rPr>
                        <a: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dirty="0" err="1">
                          <a:solidFill>
                            <a:schemeClr val="tx1"/>
                          </a:solidFill>
                          <a:effectLst/>
                        </a:rPr>
                        <a:t>underspec</a:t>
                      </a:r>
                      <a:r>
                        <a:rPr lang="en-US" sz="1800" cap="small" dirty="0">
                          <a:solidFill>
                            <a:schemeClr val="tx1"/>
                          </a:solidFill>
                          <a:effectLst/>
                        </a:rPr>
                        <a:t>-ice</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dirty="0">
                          <a:solidFill>
                            <a:schemeClr val="tx1"/>
                          </a:solidFill>
                          <a:effectLst/>
                        </a:rPr>
                        <a:t> </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tx1"/>
                          </a:solidFill>
                          <a:effectLst/>
                        </a:rPr>
                        <a:t> </a:t>
                      </a:r>
                      <a:endParaRPr lang="en-US" sz="1800">
                        <a:solidFill>
                          <a:schemeClr val="tx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gn="ctr">
                        <a:lnSpc>
                          <a:spcPct val="100000"/>
                        </a:lnSpc>
                        <a:spcBef>
                          <a:spcPts val="0"/>
                        </a:spcBef>
                        <a:spcAft>
                          <a:spcPts val="0"/>
                        </a:spcAft>
                      </a:pPr>
                      <a:r>
                        <a:rPr lang="en-US" sz="1800">
                          <a:solidFill>
                            <a:schemeClr val="tx1"/>
                          </a:solidFill>
                          <a:effectLst/>
                        </a:rPr>
                        <a:t>at</a:t>
                      </a:r>
                      <a:endParaRPr lang="en-US"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gn="ctr">
                        <a:lnSpc>
                          <a:spcPct val="100000"/>
                        </a:lnSpc>
                        <a:spcBef>
                          <a:spcPts val="0"/>
                        </a:spcBef>
                        <a:spcAft>
                          <a:spcPts val="0"/>
                        </a:spcAft>
                      </a:pPr>
                      <a:r>
                        <a:rPr lang="en-US" sz="1800" dirty="0">
                          <a:solidFill>
                            <a:schemeClr val="tx1"/>
                          </a:solidFill>
                          <a:effectLst/>
                        </a:rPr>
                        <a:t>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r>
            </a:tbl>
          </a:graphicData>
        </a:graphic>
      </p:graphicFrame>
      <p:pic>
        <p:nvPicPr>
          <p:cNvPr id="4" name="Picture 3"/>
          <p:cNvPicPr>
            <a:picLocks noChangeAspect="1"/>
          </p:cNvPicPr>
          <p:nvPr/>
        </p:nvPicPr>
        <p:blipFill>
          <a:blip r:embed="rId2"/>
          <a:stretch>
            <a:fillRect/>
          </a:stretch>
        </p:blipFill>
        <p:spPr>
          <a:xfrm>
            <a:off x="152400" y="1496292"/>
            <a:ext cx="1676399" cy="713648"/>
          </a:xfrm>
          <a:prstGeom prst="rect">
            <a:avLst/>
          </a:prstGeom>
        </p:spPr>
      </p:pic>
      <p:graphicFrame>
        <p:nvGraphicFramePr>
          <p:cNvPr id="6" name="Table 5"/>
          <p:cNvGraphicFramePr>
            <a:graphicFrameLocks noGrp="1"/>
          </p:cNvGraphicFramePr>
          <p:nvPr/>
        </p:nvGraphicFramePr>
        <p:xfrm>
          <a:off x="1981199" y="1484560"/>
          <a:ext cx="7010401" cy="1810512"/>
        </p:xfrm>
        <a:graphic>
          <a:graphicData uri="http://schemas.openxmlformats.org/drawingml/2006/table">
            <a:tbl>
              <a:tblPr/>
              <a:tblGrid>
                <a:gridCol w="533401"/>
                <a:gridCol w="1447800"/>
                <a:gridCol w="533400"/>
                <a:gridCol w="1752600"/>
                <a:gridCol w="1219200"/>
                <a:gridCol w="1022604"/>
                <a:gridCol w="501396"/>
              </a:tblGrid>
              <a:tr h="301752">
                <a:tc>
                  <a:txBody>
                    <a:bodyPr/>
                    <a:lstStyle/>
                    <a:p>
                      <a:pPr marL="0" marR="0" indent="0" algn="ctr">
                        <a:lnSpc>
                          <a:spcPct val="100000"/>
                        </a:lnSpc>
                        <a:spcBef>
                          <a:spcPts val="0"/>
                        </a:spcBef>
                        <a:spcAft>
                          <a:spcPts val="0"/>
                        </a:spcAft>
                      </a:pPr>
                      <a:r>
                        <a:rPr lang="en-US" sz="1800" b="1" dirty="0" smtClean="0">
                          <a:solidFill>
                            <a:schemeClr val="tx1"/>
                          </a:solidFill>
                          <a:latin typeface="Times New Roman"/>
                          <a:ea typeface="Times New Roman"/>
                          <a:cs typeface="Times New Roman"/>
                        </a:rPr>
                        <a:t>L</a:t>
                      </a:r>
                      <a:endParaRPr lang="en-US" sz="1800" b="1" dirty="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dirty="0" err="1">
                          <a:solidFill>
                            <a:schemeClr val="tx1"/>
                          </a:solidFill>
                          <a:latin typeface="Times New Roman"/>
                          <a:ea typeface="Times New Roman"/>
                          <a:cs typeface="Times New Roman"/>
                        </a:rPr>
                        <a:t>Var</a:t>
                      </a:r>
                      <a:endParaRPr lang="en-US" sz="1800" b="1" dirty="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dirty="0" smtClean="0">
                          <a:solidFill>
                            <a:schemeClr val="tx1"/>
                          </a:solidFill>
                          <a:latin typeface="Times New Roman"/>
                          <a:ea typeface="Times New Roman"/>
                          <a:cs typeface="Times New Roman"/>
                        </a:rPr>
                        <a:t>IT</a:t>
                      </a:r>
                      <a:endParaRPr lang="en-US" sz="1800" b="1" dirty="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dirty="0">
                          <a:solidFill>
                            <a:schemeClr val="tx1"/>
                          </a:solidFill>
                          <a:latin typeface="Times New Roman"/>
                          <a:ea typeface="Times New Roman"/>
                          <a:cs typeface="Times New Roman"/>
                        </a:rPr>
                        <a:t>REF</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a:solidFill>
                            <a:schemeClr val="tx1"/>
                          </a:solidFill>
                          <a:latin typeface="Times New Roman"/>
                          <a:ea typeface="Times New Roman"/>
                          <a:cs typeface="Times New Roman"/>
                        </a:rPr>
                        <a:t>Min</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a:solidFill>
                            <a:schemeClr val="tx1"/>
                          </a:solidFill>
                          <a:latin typeface="Times New Roman"/>
                          <a:ea typeface="Times New Roman"/>
                          <a:cs typeface="Times New Roman"/>
                        </a:rPr>
                        <a:t>Max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dirty="0">
                          <a:solidFill>
                            <a:schemeClr val="tx1"/>
                          </a:solidFill>
                          <a:latin typeface="Times New Roman"/>
                          <a:ea typeface="Times New Roman"/>
                          <a:cs typeface="Times New Roman"/>
                        </a:rPr>
                        <a:t>Val</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ctr">
                        <a:lnSpc>
                          <a:spcPct val="100000"/>
                        </a:lnSpc>
                        <a:spcBef>
                          <a:spcPts val="0"/>
                        </a:spcBef>
                        <a:spcAft>
                          <a:spcPts val="0"/>
                        </a:spcAft>
                      </a:pPr>
                      <a:r>
                        <a:rPr lang="en-US" sz="1800" dirty="0">
                          <a:solidFill>
                            <a:schemeClr val="tx1"/>
                          </a:solidFill>
                          <a:latin typeface="Times New Roman"/>
                          <a:ea typeface="Times New Roman"/>
                          <a:cs typeface="Times New Roman"/>
                        </a:rPr>
                        <a:t>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tx1"/>
                          </a:solidFill>
                          <a:latin typeface="Times New Roman"/>
                          <a:ea typeface="Times New Roman"/>
                          <a:cs typeface="Times New Roman"/>
                        </a:rPr>
                        <a:t>id</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tx1"/>
                          </a:solidFill>
                          <a:latin typeface="Times New Roman"/>
                          <a:ea typeface="Times New Roman"/>
                          <a:cs typeface="Times New Roman"/>
                        </a:rPr>
                        <a:t>IM</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tx1"/>
                          </a:solidFill>
                          <a:latin typeface="Times New Roman"/>
                          <a:ea typeface="Times New Roman"/>
                          <a:cs typeface="Times New Roman"/>
                        </a:rPr>
                        <a:t>patient</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endParaRPr lang="en-US" sz="1800" dirty="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ctr">
                        <a:lnSpc>
                          <a:spcPct val="100000"/>
                        </a:lnSpc>
                        <a:spcBef>
                          <a:spcPts val="0"/>
                        </a:spcBef>
                        <a:spcAft>
                          <a:spcPts val="0"/>
                        </a:spcAft>
                      </a:pPr>
                      <a:r>
                        <a:rPr lang="en-US" sz="1800" dirty="0">
                          <a:solidFill>
                            <a:schemeClr val="tx1"/>
                          </a:solidFill>
                          <a:latin typeface="Times New Roman"/>
                          <a:ea typeface="Times New Roman"/>
                          <a:cs typeface="Times New Roman"/>
                        </a:rPr>
                        <a:t>4</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tx1"/>
                          </a:solidFill>
                          <a:latin typeface="Times New Roman"/>
                          <a:ea typeface="Times New Roman"/>
                          <a:cs typeface="Times New Roman"/>
                        </a:rPr>
                        <a:t>sex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tx1"/>
                          </a:solidFill>
                          <a:latin typeface="Times New Roman"/>
                          <a:ea typeface="Times New Roman"/>
                          <a:cs typeface="Times New Roman"/>
                        </a:rPr>
                        <a:t>CV</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tx1"/>
                          </a:solidFill>
                          <a:latin typeface="Times New Roman"/>
                          <a:ea typeface="Times New Roman"/>
                          <a:cs typeface="Times New Roman"/>
                        </a:rPr>
                        <a:t>gender</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endParaRPr lang="en-US" sz="1800" dirty="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ctr">
                        <a:lnSpc>
                          <a:spcPct val="100000"/>
                        </a:lnSpc>
                        <a:spcBef>
                          <a:spcPts val="0"/>
                        </a:spcBef>
                        <a:spcAft>
                          <a:spcPts val="0"/>
                        </a:spcAft>
                      </a:pPr>
                      <a:r>
                        <a:rPr lang="en-US" sz="1800" dirty="0">
                          <a:solidFill>
                            <a:schemeClr val="tx1"/>
                          </a:solidFill>
                          <a:latin typeface="Times New Roman"/>
                          <a:ea typeface="Times New Roman"/>
                          <a:cs typeface="Times New Roman"/>
                        </a:rPr>
                        <a:t>5</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tx1"/>
                          </a:solidFill>
                          <a:latin typeface="Times New Roman"/>
                          <a:ea typeface="Times New Roman"/>
                          <a:cs typeface="Times New Roman"/>
                        </a:rPr>
                        <a:t>sex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tx1"/>
                          </a:solidFill>
                          <a:latin typeface="Times New Roman"/>
                          <a:ea typeface="Times New Roman"/>
                          <a:cs typeface="Times New Roman"/>
                        </a:rPr>
                        <a:t>CV</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tx1"/>
                          </a:solidFill>
                          <a:latin typeface="Times New Roman"/>
                          <a:ea typeface="Times New Roman"/>
                          <a:cs typeface="Times New Roman"/>
                        </a:rPr>
                        <a:t>male</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dirty="0">
                          <a:solidFill>
                            <a:schemeClr val="tx1"/>
                          </a:solidFill>
                          <a:latin typeface="Times New Roman"/>
                          <a:ea typeface="Times New Roman"/>
                          <a:cs typeface="Times New Roman"/>
                        </a:rPr>
                        <a:t>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ctr">
                        <a:lnSpc>
                          <a:spcPct val="100000"/>
                        </a:lnSpc>
                        <a:spcBef>
                          <a:spcPts val="0"/>
                        </a:spcBef>
                        <a:spcAft>
                          <a:spcPts val="0"/>
                        </a:spcAft>
                      </a:pPr>
                      <a:r>
                        <a:rPr lang="en-US" sz="1800" dirty="0">
                          <a:solidFill>
                            <a:schemeClr val="tx1"/>
                          </a:solidFill>
                          <a:latin typeface="Times New Roman"/>
                          <a:ea typeface="Times New Roman"/>
                          <a:cs typeface="Times New Roman"/>
                        </a:rPr>
                        <a:t>6</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tx1"/>
                          </a:solidFill>
                          <a:latin typeface="Times New Roman"/>
                          <a:ea typeface="Times New Roman"/>
                          <a:cs typeface="Times New Roman"/>
                        </a:rPr>
                        <a:t>sex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tx1"/>
                          </a:solidFill>
                          <a:latin typeface="Times New Roman"/>
                          <a:ea typeface="Times New Roman"/>
                          <a:cs typeface="Times New Roman"/>
                        </a:rPr>
                        <a:t>CV</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tx1"/>
                          </a:solidFill>
                          <a:latin typeface="Times New Roman"/>
                          <a:ea typeface="Times New Roman"/>
                          <a:cs typeface="Times New Roman"/>
                        </a:rPr>
                        <a:t>female</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dirty="0">
                          <a:solidFill>
                            <a:schemeClr val="tx1"/>
                          </a:solidFill>
                          <a:latin typeface="Times New Roman"/>
                          <a:ea typeface="Times New Roman"/>
                          <a:cs typeface="Times New Roman"/>
                        </a:rPr>
                        <a:t>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ctr">
                        <a:lnSpc>
                          <a:spcPct val="100000"/>
                        </a:lnSpc>
                        <a:spcBef>
                          <a:spcPts val="0"/>
                        </a:spcBef>
                        <a:spcAft>
                          <a:spcPts val="0"/>
                        </a:spcAft>
                      </a:pPr>
                      <a:r>
                        <a:rPr lang="en-US" sz="1800" dirty="0">
                          <a:solidFill>
                            <a:schemeClr val="tx1"/>
                          </a:solidFill>
                          <a:latin typeface="Times New Roman"/>
                          <a:ea typeface="Times New Roman"/>
                          <a:cs typeface="Times New Roman"/>
                        </a:rPr>
                        <a:t>7</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tx1"/>
                          </a:solidFill>
                          <a:latin typeface="Times New Roman"/>
                          <a:ea typeface="Times New Roman"/>
                          <a:cs typeface="Times New Roman"/>
                        </a:rPr>
                        <a:t>sex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tx1"/>
                          </a:solidFill>
                          <a:latin typeface="Times New Roman"/>
                          <a:ea typeface="Times New Roman"/>
                          <a:cs typeface="Times New Roman"/>
                        </a:rPr>
                        <a:t>UA</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tx1"/>
                          </a:solidFill>
                          <a:latin typeface="Times New Roman"/>
                          <a:ea typeface="Times New Roman"/>
                          <a:cs typeface="Times New Roman"/>
                        </a:rPr>
                        <a:t>sex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tx1"/>
                          </a:solidFill>
                          <a:latin typeface="Times New Roman"/>
                          <a:ea typeface="Times New Roman"/>
                          <a:cs typeface="Times New Roman"/>
                        </a:rPr>
                        <a:t>BLANK</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tx1"/>
                          </a:solidFill>
                          <a:latin typeface="Times New Roman"/>
                          <a:ea typeface="Times New Roman"/>
                          <a:cs typeface="Times New Roman"/>
                        </a:rPr>
                        <a:t>BLANK</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endParaRPr lang="en-US" sz="1800" dirty="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8" name="Rectangle 7"/>
          <p:cNvSpPr/>
          <p:nvPr/>
        </p:nvSpPr>
        <p:spPr bwMode="auto">
          <a:xfrm>
            <a:off x="1981200" y="2707260"/>
            <a:ext cx="7010400" cy="283012"/>
          </a:xfrm>
          <a:prstGeom prst="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Rectangle 9"/>
          <p:cNvSpPr/>
          <p:nvPr/>
        </p:nvSpPr>
        <p:spPr bwMode="auto">
          <a:xfrm>
            <a:off x="1981200" y="4605309"/>
            <a:ext cx="7010400" cy="283012"/>
          </a:xfrm>
          <a:prstGeom prst="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 name="Rectangle 10"/>
          <p:cNvSpPr/>
          <p:nvPr/>
        </p:nvSpPr>
        <p:spPr bwMode="auto">
          <a:xfrm>
            <a:off x="1295400" y="1523844"/>
            <a:ext cx="533400" cy="686096"/>
          </a:xfrm>
          <a:prstGeom prst="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Oval 2"/>
          <p:cNvSpPr/>
          <p:nvPr/>
        </p:nvSpPr>
        <p:spPr bwMode="auto">
          <a:xfrm>
            <a:off x="758684" y="3352800"/>
            <a:ext cx="308116" cy="308116"/>
          </a:xfrm>
          <a:prstGeom prst="ellipse">
            <a:avLst/>
          </a:prstGeom>
          <a:solidFill>
            <a:srgbClr val="FFFF00"/>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12" name="Straight Connector 11"/>
          <p:cNvCxnSpPr>
            <a:stCxn id="11" idx="2"/>
            <a:endCxn id="3" idx="1"/>
          </p:cNvCxnSpPr>
          <p:nvPr/>
        </p:nvCxnSpPr>
        <p:spPr bwMode="auto">
          <a:xfrm flipH="1">
            <a:off x="803807" y="2209940"/>
            <a:ext cx="758293" cy="1187983"/>
          </a:xfrm>
          <a:prstGeom prst="line">
            <a:avLst/>
          </a:prstGeom>
          <a:solidFill>
            <a:schemeClr val="accent1"/>
          </a:solidFill>
          <a:ln w="28575" cap="flat" cmpd="sng" algn="ctr">
            <a:solidFill>
              <a:srgbClr val="FFFF00"/>
            </a:solidFill>
            <a:prstDash val="solid"/>
            <a:round/>
            <a:headEnd type="none" w="med" len="med"/>
            <a:tailEnd type="none" w="med" len="med"/>
          </a:ln>
          <a:effectLst/>
        </p:spPr>
      </p:cxnSp>
      <p:cxnSp>
        <p:nvCxnSpPr>
          <p:cNvPr id="15" name="Straight Connector 14"/>
          <p:cNvCxnSpPr>
            <a:stCxn id="8" idx="1"/>
            <a:endCxn id="3" idx="7"/>
          </p:cNvCxnSpPr>
          <p:nvPr/>
        </p:nvCxnSpPr>
        <p:spPr bwMode="auto">
          <a:xfrm flipH="1">
            <a:off x="1021677" y="2848766"/>
            <a:ext cx="959523" cy="549157"/>
          </a:xfrm>
          <a:prstGeom prst="line">
            <a:avLst/>
          </a:prstGeom>
          <a:solidFill>
            <a:schemeClr val="accent1"/>
          </a:solidFill>
          <a:ln w="28575" cap="flat" cmpd="sng" algn="ctr">
            <a:solidFill>
              <a:srgbClr val="FFFF00"/>
            </a:solidFill>
            <a:prstDash val="solid"/>
            <a:round/>
            <a:headEnd type="none" w="med" len="med"/>
            <a:tailEnd type="none" w="med" len="med"/>
          </a:ln>
          <a:effectLst/>
        </p:spPr>
      </p:cxnSp>
      <p:cxnSp>
        <p:nvCxnSpPr>
          <p:cNvPr id="18" name="Straight Connector 17"/>
          <p:cNvCxnSpPr>
            <a:stCxn id="10" idx="1"/>
            <a:endCxn id="3" idx="5"/>
          </p:cNvCxnSpPr>
          <p:nvPr/>
        </p:nvCxnSpPr>
        <p:spPr bwMode="auto">
          <a:xfrm flipH="1" flipV="1">
            <a:off x="1021677" y="3615793"/>
            <a:ext cx="959523" cy="1131022"/>
          </a:xfrm>
          <a:prstGeom prst="line">
            <a:avLst/>
          </a:prstGeom>
          <a:solidFill>
            <a:schemeClr val="accent1"/>
          </a:solidFill>
          <a:ln w="28575" cap="flat" cmpd="sng" algn="ctr">
            <a:solidFill>
              <a:srgbClr val="FFFF00"/>
            </a:solidFill>
            <a:prstDash val="solid"/>
            <a:round/>
            <a:headEnd type="none" w="med" len="med"/>
            <a:tailEnd type="none" w="med" len="med"/>
          </a:ln>
          <a:effectLst/>
        </p:spPr>
      </p:cxnSp>
      <p:sp>
        <p:nvSpPr>
          <p:cNvPr id="26" name="TextBox 25"/>
          <p:cNvSpPr txBox="1"/>
          <p:nvPr/>
        </p:nvSpPr>
        <p:spPr>
          <a:xfrm>
            <a:off x="533400" y="5791200"/>
            <a:ext cx="3886200" cy="369332"/>
          </a:xfrm>
          <a:prstGeom prst="rect">
            <a:avLst/>
          </a:prstGeom>
          <a:noFill/>
          <a:ln w="28575">
            <a:noFill/>
          </a:ln>
        </p:spPr>
        <p:txBody>
          <a:bodyPr wrap="square" rtlCol="0">
            <a:spAutoFit/>
          </a:bodyPr>
          <a:lstStyle/>
          <a:p>
            <a:r>
              <a:rPr lang="en-US" sz="1800" dirty="0">
                <a:solidFill>
                  <a:schemeClr val="bg1"/>
                </a:solidFill>
              </a:rPr>
              <a:t>#</a:t>
            </a:r>
            <a:r>
              <a:rPr lang="en-US" sz="1800" dirty="0" smtClean="0">
                <a:solidFill>
                  <a:schemeClr val="bg1"/>
                </a:solidFill>
              </a:rPr>
              <a:t>patg-5033  </a:t>
            </a:r>
            <a:r>
              <a:rPr lang="en-US" sz="1800" b="1" i="1" dirty="0">
                <a:solidFill>
                  <a:schemeClr val="bg1"/>
                </a:solidFill>
              </a:rPr>
              <a:t>instance-of</a:t>
            </a:r>
            <a:r>
              <a:rPr lang="en-US" sz="1800" dirty="0">
                <a:solidFill>
                  <a:schemeClr val="bg1"/>
                </a:solidFill>
              </a:rPr>
              <a:t> </a:t>
            </a:r>
            <a:r>
              <a:rPr lang="en-US" sz="1800" dirty="0" smtClean="0">
                <a:solidFill>
                  <a:schemeClr val="bg1"/>
                </a:solidFill>
              </a:rPr>
              <a:t>  </a:t>
            </a:r>
            <a:r>
              <a:rPr lang="en-US" sz="1800" cap="small" dirty="0" smtClean="0">
                <a:solidFill>
                  <a:schemeClr val="bg1"/>
                </a:solidFill>
              </a:rPr>
              <a:t>Gender </a:t>
            </a:r>
            <a:r>
              <a:rPr lang="en-US" sz="1800" b="1" i="1" dirty="0" smtClean="0">
                <a:solidFill>
                  <a:schemeClr val="bg1"/>
                </a:solidFill>
              </a:rPr>
              <a:t>at</a:t>
            </a:r>
            <a:r>
              <a:rPr lang="en-US" sz="1800" dirty="0" smtClean="0">
                <a:solidFill>
                  <a:schemeClr val="bg1"/>
                </a:solidFill>
              </a:rPr>
              <a:t>  t</a:t>
            </a:r>
            <a:endParaRPr lang="en-US" sz="1800" dirty="0">
              <a:solidFill>
                <a:schemeClr val="bg1"/>
              </a:solidFill>
            </a:endParaRPr>
          </a:p>
        </p:txBody>
      </p:sp>
      <p:sp>
        <p:nvSpPr>
          <p:cNvPr id="19" name="TextBox 18"/>
          <p:cNvSpPr txBox="1"/>
          <p:nvPr/>
        </p:nvSpPr>
        <p:spPr>
          <a:xfrm>
            <a:off x="533400" y="5410200"/>
            <a:ext cx="3733800" cy="369332"/>
          </a:xfrm>
          <a:prstGeom prst="rect">
            <a:avLst/>
          </a:prstGeom>
          <a:noFill/>
          <a:ln w="28575">
            <a:noFill/>
          </a:ln>
        </p:spPr>
        <p:txBody>
          <a:bodyPr wrap="square" rtlCol="0">
            <a:spAutoFit/>
          </a:bodyPr>
          <a:lstStyle/>
          <a:p>
            <a:r>
              <a:rPr lang="en-US" sz="1800" dirty="0">
                <a:solidFill>
                  <a:schemeClr val="bg1"/>
                </a:solidFill>
              </a:rPr>
              <a:t>#</a:t>
            </a:r>
            <a:r>
              <a:rPr lang="en-US" sz="1800" dirty="0" smtClean="0">
                <a:solidFill>
                  <a:schemeClr val="bg1"/>
                </a:solidFill>
              </a:rPr>
              <a:t>pat-5033  </a:t>
            </a:r>
            <a:r>
              <a:rPr lang="en-US" sz="1800" b="1" i="1" dirty="0">
                <a:solidFill>
                  <a:schemeClr val="bg1"/>
                </a:solidFill>
              </a:rPr>
              <a:t>instance-of</a:t>
            </a:r>
            <a:r>
              <a:rPr lang="en-US" sz="1800" dirty="0">
                <a:solidFill>
                  <a:schemeClr val="bg1"/>
                </a:solidFill>
              </a:rPr>
              <a:t> </a:t>
            </a:r>
            <a:r>
              <a:rPr lang="en-US" sz="1800" dirty="0" smtClean="0">
                <a:solidFill>
                  <a:schemeClr val="bg1"/>
                </a:solidFill>
              </a:rPr>
              <a:t>  </a:t>
            </a:r>
            <a:r>
              <a:rPr lang="en-US" sz="1800" cap="small" dirty="0" smtClean="0">
                <a:solidFill>
                  <a:schemeClr val="bg1"/>
                </a:solidFill>
              </a:rPr>
              <a:t>Patient</a:t>
            </a:r>
            <a:r>
              <a:rPr lang="en-US" sz="1800" dirty="0" smtClean="0">
                <a:solidFill>
                  <a:schemeClr val="bg1"/>
                </a:solidFill>
              </a:rPr>
              <a:t>  </a:t>
            </a:r>
            <a:r>
              <a:rPr lang="en-US" sz="1800" b="1" i="1" dirty="0" smtClean="0">
                <a:solidFill>
                  <a:schemeClr val="bg1"/>
                </a:solidFill>
              </a:rPr>
              <a:t>at</a:t>
            </a:r>
            <a:r>
              <a:rPr lang="en-US" sz="1800" dirty="0" smtClean="0">
                <a:solidFill>
                  <a:schemeClr val="bg1"/>
                </a:solidFill>
              </a:rPr>
              <a:t>   t</a:t>
            </a:r>
            <a:endParaRPr lang="en-US" sz="1800" dirty="0">
              <a:solidFill>
                <a:schemeClr val="bg1"/>
              </a:solidFill>
            </a:endParaRPr>
          </a:p>
        </p:txBody>
      </p:sp>
      <p:sp>
        <p:nvSpPr>
          <p:cNvPr id="20" name="TextBox 19"/>
          <p:cNvSpPr txBox="1"/>
          <p:nvPr/>
        </p:nvSpPr>
        <p:spPr>
          <a:xfrm>
            <a:off x="533400" y="6165402"/>
            <a:ext cx="3886200" cy="369332"/>
          </a:xfrm>
          <a:prstGeom prst="rect">
            <a:avLst/>
          </a:prstGeom>
          <a:noFill/>
          <a:ln w="28575">
            <a:noFill/>
          </a:ln>
        </p:spPr>
        <p:txBody>
          <a:bodyPr wrap="square" rtlCol="0">
            <a:spAutoFit/>
          </a:bodyPr>
          <a:lstStyle/>
          <a:p>
            <a:r>
              <a:rPr lang="en-US" sz="1800" dirty="0">
                <a:solidFill>
                  <a:schemeClr val="bg1"/>
                </a:solidFill>
              </a:rPr>
              <a:t>#</a:t>
            </a:r>
            <a:r>
              <a:rPr lang="en-US" sz="1800" dirty="0" smtClean="0">
                <a:solidFill>
                  <a:schemeClr val="bg1"/>
                </a:solidFill>
              </a:rPr>
              <a:t>patg-5033  </a:t>
            </a:r>
            <a:r>
              <a:rPr lang="en-US" sz="1800" b="1" i="1" dirty="0" smtClean="0">
                <a:solidFill>
                  <a:schemeClr val="bg1"/>
                </a:solidFill>
              </a:rPr>
              <a:t>inheres-in</a:t>
            </a:r>
            <a:r>
              <a:rPr lang="en-US" sz="1800" dirty="0" smtClean="0">
                <a:solidFill>
                  <a:schemeClr val="bg1"/>
                </a:solidFill>
              </a:rPr>
              <a:t>   #pat-5033 </a:t>
            </a:r>
            <a:r>
              <a:rPr lang="en-US" sz="1800" b="1" i="1" dirty="0" smtClean="0">
                <a:solidFill>
                  <a:schemeClr val="bg1"/>
                </a:solidFill>
              </a:rPr>
              <a:t>at</a:t>
            </a:r>
            <a:r>
              <a:rPr lang="en-US" sz="1800" dirty="0" smtClean="0">
                <a:solidFill>
                  <a:schemeClr val="bg1"/>
                </a:solidFill>
              </a:rPr>
              <a:t>  t</a:t>
            </a:r>
            <a:endParaRPr lang="en-US" sz="1800" dirty="0">
              <a:solidFill>
                <a:schemeClr val="bg1"/>
              </a:solidFill>
            </a:endParaRPr>
          </a:p>
        </p:txBody>
      </p:sp>
      <p:grpSp>
        <p:nvGrpSpPr>
          <p:cNvPr id="32" name="Group 31"/>
          <p:cNvGrpSpPr/>
          <p:nvPr/>
        </p:nvGrpSpPr>
        <p:grpSpPr>
          <a:xfrm>
            <a:off x="912742" y="3352800"/>
            <a:ext cx="8155058" cy="2426732"/>
            <a:chOff x="912742" y="3352800"/>
            <a:chExt cx="8155058" cy="2426732"/>
          </a:xfrm>
        </p:grpSpPr>
        <p:sp>
          <p:nvSpPr>
            <p:cNvPr id="21" name="TextBox 20"/>
            <p:cNvSpPr txBox="1"/>
            <p:nvPr/>
          </p:nvSpPr>
          <p:spPr>
            <a:xfrm>
              <a:off x="4495800" y="5410200"/>
              <a:ext cx="4572000" cy="369332"/>
            </a:xfrm>
            <a:prstGeom prst="rect">
              <a:avLst/>
            </a:prstGeom>
            <a:noFill/>
            <a:ln w="28575">
              <a:solidFill>
                <a:srgbClr val="FFFF00"/>
              </a:solidFill>
            </a:ln>
          </p:spPr>
          <p:txBody>
            <a:bodyPr wrap="square" rtlCol="0">
              <a:spAutoFit/>
            </a:bodyPr>
            <a:lstStyle/>
            <a:p>
              <a:r>
                <a:rPr lang="en-US" sz="1800" dirty="0">
                  <a:solidFill>
                    <a:schemeClr val="bg1"/>
                  </a:solidFill>
                </a:rPr>
                <a:t>#</a:t>
              </a:r>
              <a:r>
                <a:rPr lang="en-US" sz="1800" dirty="0" smtClean="0">
                  <a:solidFill>
                    <a:schemeClr val="bg1"/>
                  </a:solidFill>
                </a:rPr>
                <a:t>patg-5033  </a:t>
              </a:r>
              <a:r>
                <a:rPr lang="en-US" sz="1800" b="1" i="1" dirty="0">
                  <a:solidFill>
                    <a:schemeClr val="bg1"/>
                  </a:solidFill>
                </a:rPr>
                <a:t>instance-of</a:t>
              </a:r>
              <a:r>
                <a:rPr lang="en-US" sz="1800" dirty="0">
                  <a:solidFill>
                    <a:schemeClr val="bg1"/>
                  </a:solidFill>
                </a:rPr>
                <a:t> </a:t>
              </a:r>
              <a:r>
                <a:rPr lang="en-US" sz="1800" dirty="0" smtClean="0">
                  <a:solidFill>
                    <a:schemeClr val="bg1"/>
                  </a:solidFill>
                </a:rPr>
                <a:t>  Female-</a:t>
              </a:r>
              <a:r>
                <a:rPr lang="en-US" sz="1800" cap="small" dirty="0" smtClean="0">
                  <a:solidFill>
                    <a:schemeClr val="bg1"/>
                  </a:solidFill>
                </a:rPr>
                <a:t>Gender </a:t>
              </a:r>
              <a:r>
                <a:rPr lang="en-US" sz="1800" b="1" i="1" dirty="0" smtClean="0">
                  <a:solidFill>
                    <a:schemeClr val="bg1"/>
                  </a:solidFill>
                </a:rPr>
                <a:t>at</a:t>
              </a:r>
              <a:r>
                <a:rPr lang="en-US" sz="1800" dirty="0" smtClean="0">
                  <a:solidFill>
                    <a:schemeClr val="bg1"/>
                  </a:solidFill>
                </a:rPr>
                <a:t>  t</a:t>
              </a:r>
              <a:endParaRPr lang="en-US" sz="1800" dirty="0">
                <a:solidFill>
                  <a:schemeClr val="bg1"/>
                </a:solidFill>
              </a:endParaRPr>
            </a:p>
          </p:txBody>
        </p:sp>
        <p:cxnSp>
          <p:nvCxnSpPr>
            <p:cNvPr id="23" name="Elbow Connector 22"/>
            <p:cNvCxnSpPr>
              <a:stCxn id="3" idx="0"/>
              <a:endCxn id="21" idx="1"/>
            </p:cNvCxnSpPr>
            <p:nvPr/>
          </p:nvCxnSpPr>
          <p:spPr bwMode="auto">
            <a:xfrm rot="16200000" flipH="1">
              <a:off x="1583238" y="2682304"/>
              <a:ext cx="2242066" cy="3583058"/>
            </a:xfrm>
            <a:prstGeom prst="bentConnector4">
              <a:avLst>
                <a:gd name="adj1" fmla="val 88262"/>
                <a:gd name="adj2" fmla="val 94426"/>
              </a:avLst>
            </a:prstGeom>
            <a:solidFill>
              <a:schemeClr val="accent1"/>
            </a:solidFill>
            <a:ln w="38100" cap="flat" cmpd="sng" algn="ctr">
              <a:solidFill>
                <a:srgbClr val="FFFF00"/>
              </a:solidFill>
              <a:prstDash val="solid"/>
              <a:round/>
              <a:headEnd type="none" w="med" len="med"/>
              <a:tailEnd type="triangle"/>
            </a:ln>
            <a:effectLst/>
          </p:spPr>
        </p:cxnSp>
      </p:grpSp>
    </p:spTree>
    <p:extLst>
      <p:ext uri="{BB962C8B-B14F-4D97-AF65-F5344CB8AC3E}">
        <p14:creationId xmlns:p14="http://schemas.microsoft.com/office/powerpoint/2010/main" val="3598522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1981200" y="1496292"/>
            <a:ext cx="7010400" cy="1780308"/>
          </a:xfrm>
          <a:prstGeom prst="rect">
            <a:avLst/>
          </a:prstGeom>
          <a:solidFill>
            <a:srgbClr val="19FF81">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Rectangle 8"/>
          <p:cNvSpPr/>
          <p:nvPr/>
        </p:nvSpPr>
        <p:spPr bwMode="auto">
          <a:xfrm>
            <a:off x="1981200" y="3429000"/>
            <a:ext cx="7010400" cy="1752600"/>
          </a:xfrm>
          <a:prstGeom prst="rect">
            <a:avLst/>
          </a:prstGeom>
          <a:solidFill>
            <a:srgbClr val="FF99CC">
              <a:alpha val="81961"/>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2162" name="Title 1"/>
          <p:cNvSpPr>
            <a:spLocks noGrp="1"/>
          </p:cNvSpPr>
          <p:nvPr>
            <p:ph type="title"/>
          </p:nvPr>
        </p:nvSpPr>
        <p:spPr/>
        <p:txBody>
          <a:bodyPr/>
          <a:lstStyle/>
          <a:p>
            <a:r>
              <a:rPr lang="en-US" altLang="en-US" dirty="0"/>
              <a:t>No generation: condition not satisfied</a:t>
            </a:r>
            <a:endParaRPr lang="en-US" altLang="en-US" dirty="0" smtClean="0"/>
          </a:p>
        </p:txBody>
      </p:sp>
      <p:graphicFrame>
        <p:nvGraphicFramePr>
          <p:cNvPr id="2" name="Table 1"/>
          <p:cNvGraphicFramePr>
            <a:graphicFrameLocks noGrp="1"/>
          </p:cNvGraphicFramePr>
          <p:nvPr/>
        </p:nvGraphicFramePr>
        <p:xfrm>
          <a:off x="1981200" y="3410528"/>
          <a:ext cx="7010399" cy="1765542"/>
        </p:xfrm>
        <a:graphic>
          <a:graphicData uri="http://schemas.openxmlformats.org/drawingml/2006/table">
            <a:tbl>
              <a:tblPr>
                <a:tableStyleId>{5C22544A-7EE6-4342-B048-85BDC9FD1C3A}</a:tableStyleId>
              </a:tblPr>
              <a:tblGrid>
                <a:gridCol w="533400"/>
                <a:gridCol w="990600"/>
                <a:gridCol w="990600"/>
                <a:gridCol w="1752600"/>
                <a:gridCol w="1219200"/>
                <a:gridCol w="762000"/>
                <a:gridCol w="457200"/>
                <a:gridCol w="304799"/>
              </a:tblGrid>
              <a:tr h="323272">
                <a:tc>
                  <a:txBody>
                    <a:bodyPr/>
                    <a:lstStyle/>
                    <a:p>
                      <a:pPr marL="0" marR="0" indent="0" algn="ctr">
                        <a:lnSpc>
                          <a:spcPct val="100000"/>
                        </a:lnSpc>
                        <a:spcBef>
                          <a:spcPts val="0"/>
                        </a:spcBef>
                        <a:spcAft>
                          <a:spcPts val="0"/>
                        </a:spcAft>
                      </a:pPr>
                      <a:r>
                        <a:rPr lang="en-US" sz="1800" b="1" dirty="0" smtClean="0">
                          <a:solidFill>
                            <a:schemeClr val="tx1"/>
                          </a:solidFill>
                          <a:latin typeface="Times New Roman" panose="02020603050405020304" pitchFamily="18" charset="0"/>
                          <a:ea typeface="Times New Roman"/>
                          <a:cs typeface="Times New Roman" panose="02020603050405020304" pitchFamily="18" charset="0"/>
                        </a:rPr>
                        <a:t>L</a:t>
                      </a:r>
                      <a:endParaRPr lang="en-US" sz="1800" b="1" dirty="0">
                        <a:solidFill>
                          <a:schemeClr val="tx1"/>
                        </a:solidFill>
                        <a:latin typeface="Times New Roman" panose="02020603050405020304" pitchFamily="18" charset="0"/>
                        <a:ea typeface="Times New Roman"/>
                        <a:cs typeface="Times New Roman" panose="02020603050405020304" pitchFamily="18" charset="0"/>
                      </a:endParaRPr>
                    </a:p>
                  </a:txBody>
                  <a:tcPr marL="45720" marR="45720" marT="0" marB="0">
                    <a:noFill/>
                  </a:tcPr>
                </a:tc>
                <a:tc>
                  <a:txBody>
                    <a:bodyPr/>
                    <a:lstStyle/>
                    <a:p>
                      <a:pPr marL="0" marR="0" indent="-101600">
                        <a:lnSpc>
                          <a:spcPct val="100000"/>
                        </a:lnSpc>
                        <a:spcBef>
                          <a:spcPts val="400"/>
                        </a:spcBef>
                        <a:spcAft>
                          <a:spcPts val="700"/>
                        </a:spcAft>
                      </a:pPr>
                      <a:r>
                        <a:rPr lang="en-US" sz="1800" b="1" dirty="0">
                          <a:solidFill>
                            <a:schemeClr val="tx1"/>
                          </a:solidFill>
                          <a:effectLst/>
                          <a:latin typeface="Times New Roman" panose="02020603050405020304" pitchFamily="18" charset="0"/>
                          <a:cs typeface="Times New Roman" panose="02020603050405020304" pitchFamily="18" charset="0"/>
                        </a:rPr>
                        <a:t>IUI(L)</a:t>
                      </a:r>
                      <a:endParaRPr lang="en-US"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indent="-101600">
                        <a:lnSpc>
                          <a:spcPct val="100000"/>
                        </a:lnSpc>
                        <a:spcBef>
                          <a:spcPts val="400"/>
                        </a:spcBef>
                        <a:spcAft>
                          <a:spcPts val="700"/>
                        </a:spcAft>
                      </a:pPr>
                      <a:r>
                        <a:rPr lang="en-US" sz="1800" b="1">
                          <a:solidFill>
                            <a:schemeClr val="tx1"/>
                          </a:solidFill>
                          <a:effectLst/>
                          <a:latin typeface="Times New Roman" panose="02020603050405020304" pitchFamily="18" charset="0"/>
                          <a:cs typeface="Times New Roman" panose="02020603050405020304" pitchFamily="18" charset="0"/>
                        </a:rPr>
                        <a:t>IUI(P)</a:t>
                      </a:r>
                      <a:endParaRPr lang="en-US" sz="1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indent="-101600">
                        <a:lnSpc>
                          <a:spcPct val="100000"/>
                        </a:lnSpc>
                        <a:spcBef>
                          <a:spcPts val="400"/>
                        </a:spcBef>
                        <a:spcAft>
                          <a:spcPts val="700"/>
                        </a:spcAft>
                      </a:pPr>
                      <a:r>
                        <a:rPr lang="en-US" sz="1800" b="1" dirty="0">
                          <a:solidFill>
                            <a:schemeClr val="tx1"/>
                          </a:solidFill>
                          <a:effectLst/>
                          <a:latin typeface="Times New Roman" panose="02020603050405020304" pitchFamily="18" charset="0"/>
                          <a:cs typeface="Times New Roman" panose="02020603050405020304" pitchFamily="18" charset="0"/>
                        </a:rPr>
                        <a:t>P-Type</a:t>
                      </a:r>
                      <a:endParaRPr lang="en-US"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marT="0" marB="0">
                    <a:noFill/>
                  </a:tcPr>
                </a:tc>
                <a:tc>
                  <a:txBody>
                    <a:bodyPr/>
                    <a:lstStyle/>
                    <a:p>
                      <a:pPr marL="0" marR="0" indent="-101600">
                        <a:lnSpc>
                          <a:spcPct val="100000"/>
                        </a:lnSpc>
                        <a:spcBef>
                          <a:spcPts val="400"/>
                        </a:spcBef>
                        <a:spcAft>
                          <a:spcPts val="700"/>
                        </a:spcAft>
                      </a:pPr>
                      <a:r>
                        <a:rPr lang="en-US" sz="1800" b="1">
                          <a:solidFill>
                            <a:schemeClr val="tx1"/>
                          </a:solidFill>
                          <a:effectLst/>
                          <a:latin typeface="Times New Roman" panose="02020603050405020304" pitchFamily="18" charset="0"/>
                          <a:cs typeface="Times New Roman" panose="02020603050405020304" pitchFamily="18" charset="0"/>
                        </a:rPr>
                        <a:t>P-Rel</a:t>
                      </a:r>
                      <a:endParaRPr lang="en-US" sz="1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indent="-101600">
                        <a:lnSpc>
                          <a:spcPct val="100000"/>
                        </a:lnSpc>
                        <a:spcBef>
                          <a:spcPts val="400"/>
                        </a:spcBef>
                        <a:spcAft>
                          <a:spcPts val="700"/>
                        </a:spcAft>
                      </a:pPr>
                      <a:r>
                        <a:rPr lang="en-US" sz="1800" b="1" dirty="0" smtClean="0">
                          <a:solidFill>
                            <a:schemeClr val="tx1"/>
                          </a:solidFill>
                          <a:effectLst/>
                          <a:latin typeface="Times New Roman" panose="02020603050405020304" pitchFamily="18" charset="0"/>
                          <a:cs typeface="Times New Roman" panose="02020603050405020304" pitchFamily="18" charset="0"/>
                        </a:rPr>
                        <a:t>P-</a:t>
                      </a:r>
                      <a:r>
                        <a:rPr lang="en-US" sz="1800" b="1" dirty="0" err="1" smtClean="0">
                          <a:solidFill>
                            <a:schemeClr val="tx1"/>
                          </a:solidFill>
                          <a:effectLst/>
                          <a:latin typeface="Times New Roman" panose="02020603050405020304" pitchFamily="18" charset="0"/>
                          <a:cs typeface="Times New Roman" panose="02020603050405020304" pitchFamily="18" charset="0"/>
                        </a:rPr>
                        <a:t>Tg</a:t>
                      </a:r>
                      <a:endParaRPr lang="en-US"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0" marB="0">
                    <a:noFill/>
                  </a:tcPr>
                </a:tc>
                <a:tc>
                  <a:txBody>
                    <a:bodyPr/>
                    <a:lstStyle/>
                    <a:p>
                      <a:pPr marL="0" marR="0" indent="-101600" algn="ctr">
                        <a:lnSpc>
                          <a:spcPct val="100000"/>
                        </a:lnSpc>
                        <a:spcBef>
                          <a:spcPts val="400"/>
                        </a:spcBef>
                        <a:spcAft>
                          <a:spcPts val="700"/>
                        </a:spcAft>
                      </a:pPr>
                      <a:r>
                        <a:rPr lang="en-US" sz="1800" b="1" dirty="0" err="1" smtClean="0">
                          <a:solidFill>
                            <a:schemeClr val="tx1"/>
                          </a:solidFill>
                          <a:effectLst/>
                          <a:latin typeface="Times New Roman" panose="02020603050405020304" pitchFamily="18" charset="0"/>
                          <a:cs typeface="Times New Roman" panose="02020603050405020304" pitchFamily="18" charset="0"/>
                        </a:rPr>
                        <a:t>Tr</a:t>
                      </a:r>
                      <a:endParaRPr lang="en-US"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indent="-101600" algn="ctr">
                        <a:lnSpc>
                          <a:spcPct val="100000"/>
                        </a:lnSpc>
                        <a:spcBef>
                          <a:spcPts val="400"/>
                        </a:spcBef>
                        <a:spcAft>
                          <a:spcPts val="700"/>
                        </a:spcAft>
                      </a:pPr>
                      <a:r>
                        <a:rPr lang="en-US" sz="1800" b="1" dirty="0" smtClean="0">
                          <a:solidFill>
                            <a:schemeClr val="tx1"/>
                          </a:solidFill>
                          <a:effectLst/>
                          <a:latin typeface="Times New Roman" panose="02020603050405020304" pitchFamily="18" charset="0"/>
                          <a:cs typeface="Times New Roman" panose="02020603050405020304" pitchFamily="18" charset="0"/>
                        </a:rPr>
                        <a:t>T</a:t>
                      </a:r>
                      <a:endParaRPr lang="en-US"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r>
              <a:tr h="288454">
                <a:tc>
                  <a:txBody>
                    <a:bodyPr/>
                    <a:lstStyle/>
                    <a:p>
                      <a:pPr marL="0" marR="0" indent="0" algn="ctr">
                        <a:lnSpc>
                          <a:spcPct val="100000"/>
                        </a:lnSpc>
                        <a:spcBef>
                          <a:spcPts val="0"/>
                        </a:spcBef>
                        <a:spcAft>
                          <a:spcPts val="0"/>
                        </a:spcAft>
                      </a:pPr>
                      <a:r>
                        <a:rPr lang="en-US" sz="1800" dirty="0">
                          <a:solidFill>
                            <a:schemeClr val="tx1"/>
                          </a:solidFill>
                          <a:latin typeface="Times New Roman"/>
                          <a:ea typeface="Times New Roman"/>
                          <a:cs typeface="Times New Roman"/>
                        </a:rPr>
                        <a:t>3</a:t>
                      </a:r>
                    </a:p>
                  </a:txBody>
                  <a:tcPr marL="45720" marR="45720" marT="0" marB="0">
                    <a:noFill/>
                  </a:tcPr>
                </a:tc>
                <a:tc>
                  <a:txBody>
                    <a:bodyPr/>
                    <a:lstStyle/>
                    <a:p>
                      <a:pPr marL="0" marR="0" indent="-101600">
                        <a:lnSpc>
                          <a:spcPct val="100000"/>
                        </a:lnSpc>
                        <a:spcBef>
                          <a:spcPts val="0"/>
                        </a:spcBef>
                        <a:spcAft>
                          <a:spcPts val="0"/>
                        </a:spcAft>
                      </a:pPr>
                      <a:r>
                        <a:rPr lang="en-US" sz="1800" dirty="0">
                          <a:solidFill>
                            <a:schemeClr val="tx1"/>
                          </a:solidFill>
                          <a:effectLst/>
                        </a:rPr>
                        <a:t>#</a:t>
                      </a:r>
                      <a:r>
                        <a:rPr lang="en-US" sz="1800" dirty="0" err="1" smtClean="0">
                          <a:solidFill>
                            <a:schemeClr val="tx1"/>
                          </a:solidFill>
                          <a:effectLst/>
                        </a:rPr>
                        <a:t>patL</a:t>
                      </a:r>
                      <a:r>
                        <a:rPr lang="en-US" sz="1800" dirty="0" smtClean="0">
                          <a:solidFill>
                            <a:schemeClr val="tx1"/>
                          </a:solidFill>
                          <a:effectLst/>
                        </a:rPr>
                        <a: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tx1"/>
                          </a:solidFill>
                          <a:effectLst/>
                        </a:rPr>
                        <a:t>#pat-</a:t>
                      </a:r>
                      <a:endParaRPr lang="en-US"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a:solidFill>
                            <a:schemeClr val="tx1"/>
                          </a:solidFill>
                          <a:effectLst/>
                        </a:rPr>
                        <a:t>patient</a:t>
                      </a:r>
                      <a:endParaRPr lang="en-US" sz="1800">
                        <a:solidFill>
                          <a:schemeClr val="tx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dirty="0">
                          <a:solidFill>
                            <a:schemeClr val="tx1"/>
                          </a:solidFill>
                          <a:effectLst/>
                        </a:rPr>
                        <a:t> </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tx1"/>
                          </a:solidFill>
                          <a:effectLst/>
                        </a:rPr>
                        <a:t> </a:t>
                      </a:r>
                      <a:endParaRPr lang="en-US" sz="1800">
                        <a:solidFill>
                          <a:schemeClr val="tx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gn="ctr">
                        <a:lnSpc>
                          <a:spcPct val="100000"/>
                        </a:lnSpc>
                        <a:spcBef>
                          <a:spcPts val="0"/>
                        </a:spcBef>
                        <a:spcAft>
                          <a:spcPts val="0"/>
                        </a:spcAft>
                      </a:pPr>
                      <a:r>
                        <a:rPr lang="en-US" sz="1800" dirty="0">
                          <a:solidFill>
                            <a:schemeClr val="tx1"/>
                          </a:solidFill>
                          <a:effectLst/>
                        </a:rPr>
                        <a:t>at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gn="ctr">
                        <a:lnSpc>
                          <a:spcPct val="100000"/>
                        </a:lnSpc>
                        <a:spcBef>
                          <a:spcPts val="0"/>
                        </a:spcBef>
                        <a:spcAft>
                          <a:spcPts val="0"/>
                        </a:spcAft>
                      </a:pPr>
                      <a:r>
                        <a:rPr lang="en-US" sz="1800">
                          <a:solidFill>
                            <a:schemeClr val="tx1"/>
                          </a:solidFill>
                          <a:effectLst/>
                        </a:rPr>
                        <a:t>t</a:t>
                      </a:r>
                      <a:endParaRPr lang="en-US"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0" algn="ctr">
                        <a:lnSpc>
                          <a:spcPct val="100000"/>
                        </a:lnSpc>
                        <a:spcBef>
                          <a:spcPts val="0"/>
                        </a:spcBef>
                        <a:spcAft>
                          <a:spcPts val="0"/>
                        </a:spcAft>
                      </a:pPr>
                      <a:r>
                        <a:rPr lang="en-US" sz="1800" dirty="0">
                          <a:solidFill>
                            <a:schemeClr val="tx1"/>
                          </a:solidFill>
                          <a:latin typeface="Times New Roman"/>
                          <a:ea typeface="Times New Roman"/>
                          <a:cs typeface="Times New Roman"/>
                        </a:rPr>
                        <a:t>4</a:t>
                      </a:r>
                    </a:p>
                  </a:txBody>
                  <a:tcPr marL="45720" marR="45720" marT="0" marB="0">
                    <a:noFill/>
                  </a:tcPr>
                </a:tc>
                <a:tc>
                  <a:txBody>
                    <a:bodyPr/>
                    <a:lstStyle/>
                    <a:p>
                      <a:pPr marL="0" marR="0" indent="-101600">
                        <a:lnSpc>
                          <a:spcPct val="100000"/>
                        </a:lnSpc>
                        <a:spcBef>
                          <a:spcPts val="0"/>
                        </a:spcBef>
                        <a:spcAft>
                          <a:spcPts val="0"/>
                        </a:spcAft>
                      </a:pPr>
                      <a:r>
                        <a:rPr lang="en-US" sz="1800" dirty="0">
                          <a:solidFill>
                            <a:schemeClr val="tx1"/>
                          </a:solidFill>
                          <a:effectLst/>
                        </a:rPr>
                        <a:t>#</a:t>
                      </a:r>
                      <a:r>
                        <a:rPr lang="en-US" sz="1800" dirty="0" err="1" smtClean="0">
                          <a:solidFill>
                            <a:schemeClr val="tx1"/>
                          </a:solidFill>
                          <a:effectLst/>
                        </a:rPr>
                        <a:t>patgL</a:t>
                      </a:r>
                      <a:r>
                        <a:rPr lang="en-US" sz="1800" dirty="0" smtClean="0">
                          <a:solidFill>
                            <a:schemeClr val="tx1"/>
                          </a:solidFill>
                          <a:effectLst/>
                        </a:rPr>
                        <a: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tx1"/>
                          </a:solidFill>
                          <a:effectLst/>
                        </a:rPr>
                        <a:t>#</a:t>
                      </a:r>
                      <a:r>
                        <a:rPr lang="en-US" sz="1800" dirty="0" err="1">
                          <a:solidFill>
                            <a:schemeClr val="tx1"/>
                          </a:solidFill>
                          <a:effectLst/>
                        </a:rPr>
                        <a:t>patg</a:t>
                      </a:r>
                      <a:r>
                        <a:rPr lang="en-US" sz="1800" dirty="0">
                          <a:solidFill>
                            <a:schemeClr val="tx1"/>
                          </a:solidFill>
                          <a:effectLst/>
                        </a:rPr>
                        <a: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a:solidFill>
                            <a:schemeClr val="tx1"/>
                          </a:solidFill>
                          <a:effectLst/>
                        </a:rPr>
                        <a:t>gender</a:t>
                      </a:r>
                      <a:endParaRPr lang="en-US" sz="1800">
                        <a:solidFill>
                          <a:schemeClr val="tx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dirty="0">
                          <a:solidFill>
                            <a:schemeClr val="tx1"/>
                          </a:solidFill>
                          <a:effectLst/>
                        </a:rPr>
                        <a:t>inheres-in</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tx1"/>
                          </a:solidFill>
                          <a:effectLst/>
                        </a:rPr>
                        <a:t>#pat-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gn="ctr">
                        <a:lnSpc>
                          <a:spcPct val="100000"/>
                        </a:lnSpc>
                        <a:spcBef>
                          <a:spcPts val="0"/>
                        </a:spcBef>
                        <a:spcAft>
                          <a:spcPts val="0"/>
                        </a:spcAft>
                      </a:pPr>
                      <a:r>
                        <a:rPr lang="en-US" sz="1800">
                          <a:solidFill>
                            <a:schemeClr val="tx1"/>
                          </a:solidFill>
                          <a:effectLst/>
                        </a:rPr>
                        <a:t>at</a:t>
                      </a:r>
                      <a:endParaRPr lang="en-US"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gn="ctr">
                        <a:lnSpc>
                          <a:spcPct val="100000"/>
                        </a:lnSpc>
                        <a:spcBef>
                          <a:spcPts val="0"/>
                        </a:spcBef>
                        <a:spcAft>
                          <a:spcPts val="0"/>
                        </a:spcAft>
                      </a:pPr>
                      <a:r>
                        <a:rPr lang="en-US" sz="1800" dirty="0">
                          <a:solidFill>
                            <a:schemeClr val="tx1"/>
                          </a:solidFill>
                          <a:effectLst/>
                        </a:rPr>
                        <a:t>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0" algn="ctr">
                        <a:lnSpc>
                          <a:spcPct val="100000"/>
                        </a:lnSpc>
                        <a:spcBef>
                          <a:spcPts val="0"/>
                        </a:spcBef>
                        <a:spcAft>
                          <a:spcPts val="0"/>
                        </a:spcAft>
                      </a:pPr>
                      <a:r>
                        <a:rPr lang="en-US" sz="1800" dirty="0">
                          <a:solidFill>
                            <a:schemeClr val="tx1"/>
                          </a:solidFill>
                          <a:latin typeface="Times New Roman"/>
                          <a:ea typeface="Times New Roman"/>
                          <a:cs typeface="Times New Roman"/>
                        </a:rPr>
                        <a:t>5</a:t>
                      </a:r>
                    </a:p>
                  </a:txBody>
                  <a:tcPr marL="45720" marR="45720" marT="0" marB="0">
                    <a:noFill/>
                  </a:tcPr>
                </a:tc>
                <a:tc>
                  <a:txBody>
                    <a:bodyPr/>
                    <a:lstStyle/>
                    <a:p>
                      <a:pPr marL="0" marR="0" indent="-101600">
                        <a:lnSpc>
                          <a:spcPct val="100000"/>
                        </a:lnSpc>
                        <a:spcBef>
                          <a:spcPts val="0"/>
                        </a:spcBef>
                        <a:spcAft>
                          <a:spcPts val="0"/>
                        </a:spcAft>
                      </a:pPr>
                      <a:r>
                        <a:rPr lang="en-US" sz="1800">
                          <a:solidFill>
                            <a:schemeClr val="tx1"/>
                          </a:solidFill>
                          <a:effectLst/>
                        </a:rPr>
                        <a:t> </a:t>
                      </a:r>
                      <a:endParaRPr lang="en-US"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tx1"/>
                          </a:solidFill>
                          <a:effectLst/>
                        </a:rPr>
                        <a:t>#</a:t>
                      </a:r>
                      <a:r>
                        <a:rPr lang="en-US" sz="1800" dirty="0" err="1" smtClean="0">
                          <a:solidFill>
                            <a:schemeClr val="tx1"/>
                          </a:solidFill>
                          <a:effectLst/>
                        </a:rPr>
                        <a:t>patg</a:t>
                      </a:r>
                      <a:r>
                        <a:rPr lang="en-US" sz="1800" dirty="0" smtClean="0">
                          <a:solidFill>
                            <a:schemeClr val="tx1"/>
                          </a:solidFill>
                          <a:effectLst/>
                        </a:rPr>
                        <a: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a:solidFill>
                            <a:schemeClr val="tx1"/>
                          </a:solidFill>
                          <a:effectLst/>
                        </a:rPr>
                        <a:t>male-gender</a:t>
                      </a:r>
                      <a:endParaRPr lang="en-US" sz="1800">
                        <a:solidFill>
                          <a:schemeClr val="tx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a:solidFill>
                            <a:schemeClr val="tx1"/>
                          </a:solidFill>
                          <a:effectLst/>
                        </a:rPr>
                        <a:t>inheres-in</a:t>
                      </a:r>
                      <a:endParaRPr lang="en-US"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tx1"/>
                          </a:solidFill>
                          <a:effectLst/>
                        </a:rPr>
                        <a:t>#pat-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gn="ctr">
                        <a:lnSpc>
                          <a:spcPct val="100000"/>
                        </a:lnSpc>
                        <a:spcBef>
                          <a:spcPts val="0"/>
                        </a:spcBef>
                        <a:spcAft>
                          <a:spcPts val="0"/>
                        </a:spcAft>
                      </a:pPr>
                      <a:r>
                        <a:rPr lang="en-US" sz="1800" dirty="0">
                          <a:solidFill>
                            <a:schemeClr val="tx1"/>
                          </a:solidFill>
                          <a:effectLst/>
                        </a:rPr>
                        <a:t>at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gn="ctr">
                        <a:lnSpc>
                          <a:spcPct val="100000"/>
                        </a:lnSpc>
                        <a:spcBef>
                          <a:spcPts val="0"/>
                        </a:spcBef>
                        <a:spcAft>
                          <a:spcPts val="0"/>
                        </a:spcAft>
                      </a:pPr>
                      <a:r>
                        <a:rPr lang="en-US" sz="1800" dirty="0">
                          <a:solidFill>
                            <a:schemeClr val="tx1"/>
                          </a:solidFill>
                          <a:effectLst/>
                        </a:rPr>
                        <a:t>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0" algn="ctr">
                        <a:lnSpc>
                          <a:spcPct val="100000"/>
                        </a:lnSpc>
                        <a:spcBef>
                          <a:spcPts val="0"/>
                        </a:spcBef>
                        <a:spcAft>
                          <a:spcPts val="0"/>
                        </a:spcAft>
                      </a:pPr>
                      <a:r>
                        <a:rPr lang="en-US" sz="1800" dirty="0">
                          <a:solidFill>
                            <a:schemeClr val="tx1"/>
                          </a:solidFill>
                          <a:latin typeface="Times New Roman"/>
                          <a:ea typeface="Times New Roman"/>
                          <a:cs typeface="Times New Roman"/>
                        </a:rPr>
                        <a:t>6</a:t>
                      </a:r>
                    </a:p>
                  </a:txBody>
                  <a:tcPr marL="45720" marR="45720" marT="0" marB="0">
                    <a:noFill/>
                  </a:tcPr>
                </a:tc>
                <a:tc>
                  <a:txBody>
                    <a:bodyPr/>
                    <a:lstStyle/>
                    <a:p>
                      <a:pPr marL="0" marR="0" indent="-101600">
                        <a:lnSpc>
                          <a:spcPct val="100000"/>
                        </a:lnSpc>
                        <a:spcBef>
                          <a:spcPts val="0"/>
                        </a:spcBef>
                        <a:spcAft>
                          <a:spcPts val="0"/>
                        </a:spcAft>
                      </a:pPr>
                      <a:r>
                        <a:rPr lang="en-US" sz="1800">
                          <a:solidFill>
                            <a:schemeClr val="tx1"/>
                          </a:solidFill>
                          <a:effectLst/>
                        </a:rPr>
                        <a:t> </a:t>
                      </a:r>
                      <a:endParaRPr lang="en-US"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tx1"/>
                          </a:solidFill>
                          <a:effectLst/>
                        </a:rPr>
                        <a:t>#</a:t>
                      </a:r>
                      <a:r>
                        <a:rPr lang="en-US" sz="1800" dirty="0" err="1" smtClean="0">
                          <a:solidFill>
                            <a:schemeClr val="tx1"/>
                          </a:solidFill>
                          <a:effectLst/>
                        </a:rPr>
                        <a:t>patg</a:t>
                      </a:r>
                      <a:r>
                        <a:rPr lang="en-US" sz="1800" dirty="0" smtClean="0">
                          <a:solidFill>
                            <a:schemeClr val="tx1"/>
                          </a:solidFill>
                          <a:effectLst/>
                        </a:rPr>
                        <a: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a:solidFill>
                            <a:schemeClr val="tx1"/>
                          </a:solidFill>
                          <a:effectLst/>
                        </a:rPr>
                        <a:t>female-gender</a:t>
                      </a:r>
                      <a:endParaRPr lang="en-US" sz="1800">
                        <a:solidFill>
                          <a:schemeClr val="tx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a:solidFill>
                            <a:schemeClr val="tx1"/>
                          </a:solidFill>
                          <a:effectLst/>
                        </a:rPr>
                        <a:t>inheres-in</a:t>
                      </a:r>
                      <a:endParaRPr lang="en-US"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tx1"/>
                          </a:solidFill>
                          <a:effectLst/>
                        </a:rPr>
                        <a:t>#</a:t>
                      </a:r>
                      <a:r>
                        <a:rPr lang="en-US" sz="1800" dirty="0" smtClean="0">
                          <a:solidFill>
                            <a:schemeClr val="tx1"/>
                          </a:solidFill>
                          <a:effectLst/>
                        </a:rPr>
                        <a:t>pat-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gn="ctr">
                        <a:lnSpc>
                          <a:spcPct val="100000"/>
                        </a:lnSpc>
                        <a:spcBef>
                          <a:spcPts val="0"/>
                        </a:spcBef>
                        <a:spcAft>
                          <a:spcPts val="0"/>
                        </a:spcAft>
                      </a:pPr>
                      <a:r>
                        <a:rPr lang="en-US" sz="1800" dirty="0">
                          <a:solidFill>
                            <a:schemeClr val="tx1"/>
                          </a:solidFill>
                          <a:effectLst/>
                        </a:rPr>
                        <a:t>at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gn="ctr">
                        <a:lnSpc>
                          <a:spcPct val="100000"/>
                        </a:lnSpc>
                        <a:spcBef>
                          <a:spcPts val="0"/>
                        </a:spcBef>
                        <a:spcAft>
                          <a:spcPts val="0"/>
                        </a:spcAft>
                      </a:pPr>
                      <a:r>
                        <a:rPr lang="en-US" sz="1800" dirty="0">
                          <a:solidFill>
                            <a:schemeClr val="tx1"/>
                          </a:solidFill>
                          <a:effectLst/>
                        </a:rPr>
                        <a:t>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0" algn="ctr">
                        <a:lnSpc>
                          <a:spcPct val="100000"/>
                        </a:lnSpc>
                        <a:spcBef>
                          <a:spcPts val="0"/>
                        </a:spcBef>
                        <a:spcAft>
                          <a:spcPts val="0"/>
                        </a:spcAft>
                      </a:pPr>
                      <a:r>
                        <a:rPr lang="en-US" sz="1800" dirty="0">
                          <a:solidFill>
                            <a:schemeClr val="tx1"/>
                          </a:solidFill>
                          <a:latin typeface="Times New Roman"/>
                          <a:ea typeface="Times New Roman"/>
                          <a:cs typeface="Times New Roman"/>
                        </a:rPr>
                        <a:t>7</a:t>
                      </a:r>
                    </a:p>
                  </a:txBody>
                  <a:tcPr marL="45720" marR="45720" marT="0" marB="0">
                    <a:noFill/>
                  </a:tcPr>
                </a:tc>
                <a:tc>
                  <a:txBody>
                    <a:bodyPr/>
                    <a:lstStyle/>
                    <a:p>
                      <a:pPr marL="0" marR="0" indent="-101600">
                        <a:lnSpc>
                          <a:spcPct val="100000"/>
                        </a:lnSpc>
                        <a:spcBef>
                          <a:spcPts val="0"/>
                        </a:spcBef>
                        <a:spcAft>
                          <a:spcPts val="0"/>
                        </a:spcAft>
                      </a:pPr>
                      <a:r>
                        <a:rPr lang="en-US" sz="1800" dirty="0">
                          <a:solidFill>
                            <a:schemeClr val="tx1"/>
                          </a:solidFill>
                          <a:effectLst/>
                        </a:rPr>
                        <a:t> </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tx1"/>
                          </a:solidFill>
                          <a:effectLst/>
                        </a:rPr>
                        <a:t>#</a:t>
                      </a:r>
                      <a:r>
                        <a:rPr lang="en-US" sz="1800" dirty="0" err="1" smtClean="0">
                          <a:solidFill>
                            <a:schemeClr val="tx1"/>
                          </a:solidFill>
                          <a:effectLst/>
                        </a:rPr>
                        <a:t>patgL</a:t>
                      </a:r>
                      <a:r>
                        <a:rPr lang="en-US" sz="1800" dirty="0" smtClean="0">
                          <a:solidFill>
                            <a:schemeClr val="tx1"/>
                          </a:solidFill>
                          <a:effectLst/>
                        </a:rPr>
                        <a: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dirty="0" err="1">
                          <a:solidFill>
                            <a:schemeClr val="tx1"/>
                          </a:solidFill>
                          <a:effectLst/>
                        </a:rPr>
                        <a:t>underspec</a:t>
                      </a:r>
                      <a:r>
                        <a:rPr lang="en-US" sz="1800" cap="small" dirty="0">
                          <a:solidFill>
                            <a:schemeClr val="tx1"/>
                          </a:solidFill>
                          <a:effectLst/>
                        </a:rPr>
                        <a:t>-ice</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dirty="0">
                          <a:solidFill>
                            <a:schemeClr val="tx1"/>
                          </a:solidFill>
                          <a:effectLst/>
                        </a:rPr>
                        <a:t> </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tx1"/>
                          </a:solidFill>
                          <a:effectLst/>
                        </a:rPr>
                        <a:t> </a:t>
                      </a:r>
                      <a:endParaRPr lang="en-US" sz="1800">
                        <a:solidFill>
                          <a:schemeClr val="tx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gn="ctr">
                        <a:lnSpc>
                          <a:spcPct val="100000"/>
                        </a:lnSpc>
                        <a:spcBef>
                          <a:spcPts val="0"/>
                        </a:spcBef>
                        <a:spcAft>
                          <a:spcPts val="0"/>
                        </a:spcAft>
                      </a:pPr>
                      <a:r>
                        <a:rPr lang="en-US" sz="1800">
                          <a:solidFill>
                            <a:schemeClr val="tx1"/>
                          </a:solidFill>
                          <a:effectLst/>
                        </a:rPr>
                        <a:t>at</a:t>
                      </a:r>
                      <a:endParaRPr lang="en-US"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gn="ctr">
                        <a:lnSpc>
                          <a:spcPct val="100000"/>
                        </a:lnSpc>
                        <a:spcBef>
                          <a:spcPts val="0"/>
                        </a:spcBef>
                        <a:spcAft>
                          <a:spcPts val="0"/>
                        </a:spcAft>
                      </a:pPr>
                      <a:r>
                        <a:rPr lang="en-US" sz="1800" dirty="0">
                          <a:solidFill>
                            <a:schemeClr val="tx1"/>
                          </a:solidFill>
                          <a:effectLst/>
                        </a:rPr>
                        <a:t>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r>
            </a:tbl>
          </a:graphicData>
        </a:graphic>
      </p:graphicFrame>
      <p:pic>
        <p:nvPicPr>
          <p:cNvPr id="4" name="Picture 3"/>
          <p:cNvPicPr>
            <a:picLocks noChangeAspect="1"/>
          </p:cNvPicPr>
          <p:nvPr/>
        </p:nvPicPr>
        <p:blipFill>
          <a:blip r:embed="rId2"/>
          <a:stretch>
            <a:fillRect/>
          </a:stretch>
        </p:blipFill>
        <p:spPr>
          <a:xfrm>
            <a:off x="152400" y="1496292"/>
            <a:ext cx="1676399" cy="713648"/>
          </a:xfrm>
          <a:prstGeom prst="rect">
            <a:avLst/>
          </a:prstGeom>
        </p:spPr>
      </p:pic>
      <p:graphicFrame>
        <p:nvGraphicFramePr>
          <p:cNvPr id="6" name="Table 5"/>
          <p:cNvGraphicFramePr>
            <a:graphicFrameLocks noGrp="1"/>
          </p:cNvGraphicFramePr>
          <p:nvPr/>
        </p:nvGraphicFramePr>
        <p:xfrm>
          <a:off x="1981199" y="1484560"/>
          <a:ext cx="7010401" cy="1810512"/>
        </p:xfrm>
        <a:graphic>
          <a:graphicData uri="http://schemas.openxmlformats.org/drawingml/2006/table">
            <a:tbl>
              <a:tblPr/>
              <a:tblGrid>
                <a:gridCol w="533401"/>
                <a:gridCol w="1447800"/>
                <a:gridCol w="533400"/>
                <a:gridCol w="1752600"/>
                <a:gridCol w="1219200"/>
                <a:gridCol w="1022604"/>
                <a:gridCol w="501396"/>
              </a:tblGrid>
              <a:tr h="301752">
                <a:tc>
                  <a:txBody>
                    <a:bodyPr/>
                    <a:lstStyle/>
                    <a:p>
                      <a:pPr marL="0" marR="0" indent="0" algn="ctr">
                        <a:lnSpc>
                          <a:spcPct val="100000"/>
                        </a:lnSpc>
                        <a:spcBef>
                          <a:spcPts val="0"/>
                        </a:spcBef>
                        <a:spcAft>
                          <a:spcPts val="0"/>
                        </a:spcAft>
                      </a:pPr>
                      <a:r>
                        <a:rPr lang="en-US" sz="1800" b="1" dirty="0" smtClean="0">
                          <a:solidFill>
                            <a:schemeClr val="tx1"/>
                          </a:solidFill>
                          <a:latin typeface="Times New Roman"/>
                          <a:ea typeface="Times New Roman"/>
                          <a:cs typeface="Times New Roman"/>
                        </a:rPr>
                        <a:t>L</a:t>
                      </a:r>
                      <a:endParaRPr lang="en-US" sz="1800" b="1" dirty="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dirty="0" err="1">
                          <a:solidFill>
                            <a:schemeClr val="tx1"/>
                          </a:solidFill>
                          <a:latin typeface="Times New Roman"/>
                          <a:ea typeface="Times New Roman"/>
                          <a:cs typeface="Times New Roman"/>
                        </a:rPr>
                        <a:t>Var</a:t>
                      </a:r>
                      <a:endParaRPr lang="en-US" sz="1800" b="1" dirty="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dirty="0" smtClean="0">
                          <a:solidFill>
                            <a:schemeClr val="tx1"/>
                          </a:solidFill>
                          <a:latin typeface="Times New Roman"/>
                          <a:ea typeface="Times New Roman"/>
                          <a:cs typeface="Times New Roman"/>
                        </a:rPr>
                        <a:t>IT</a:t>
                      </a:r>
                      <a:endParaRPr lang="en-US" sz="1800" b="1" dirty="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dirty="0">
                          <a:solidFill>
                            <a:schemeClr val="tx1"/>
                          </a:solidFill>
                          <a:latin typeface="Times New Roman"/>
                          <a:ea typeface="Times New Roman"/>
                          <a:cs typeface="Times New Roman"/>
                        </a:rPr>
                        <a:t>REF</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a:solidFill>
                            <a:schemeClr val="tx1"/>
                          </a:solidFill>
                          <a:latin typeface="Times New Roman"/>
                          <a:ea typeface="Times New Roman"/>
                          <a:cs typeface="Times New Roman"/>
                        </a:rPr>
                        <a:t>Min</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a:solidFill>
                            <a:schemeClr val="tx1"/>
                          </a:solidFill>
                          <a:latin typeface="Times New Roman"/>
                          <a:ea typeface="Times New Roman"/>
                          <a:cs typeface="Times New Roman"/>
                        </a:rPr>
                        <a:t>Max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dirty="0">
                          <a:solidFill>
                            <a:schemeClr val="tx1"/>
                          </a:solidFill>
                          <a:latin typeface="Times New Roman"/>
                          <a:ea typeface="Times New Roman"/>
                          <a:cs typeface="Times New Roman"/>
                        </a:rPr>
                        <a:t>Val</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ctr">
                        <a:lnSpc>
                          <a:spcPct val="100000"/>
                        </a:lnSpc>
                        <a:spcBef>
                          <a:spcPts val="0"/>
                        </a:spcBef>
                        <a:spcAft>
                          <a:spcPts val="0"/>
                        </a:spcAft>
                      </a:pPr>
                      <a:r>
                        <a:rPr lang="en-US" sz="1800" dirty="0">
                          <a:solidFill>
                            <a:schemeClr val="tx1"/>
                          </a:solidFill>
                          <a:latin typeface="Times New Roman"/>
                          <a:ea typeface="Times New Roman"/>
                          <a:cs typeface="Times New Roman"/>
                        </a:rPr>
                        <a:t>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tx1"/>
                          </a:solidFill>
                          <a:latin typeface="Times New Roman"/>
                          <a:ea typeface="Times New Roman"/>
                          <a:cs typeface="Times New Roman"/>
                        </a:rPr>
                        <a:t>id</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tx1"/>
                          </a:solidFill>
                          <a:latin typeface="Times New Roman"/>
                          <a:ea typeface="Times New Roman"/>
                          <a:cs typeface="Times New Roman"/>
                        </a:rPr>
                        <a:t>IM</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tx1"/>
                          </a:solidFill>
                          <a:latin typeface="Times New Roman"/>
                          <a:ea typeface="Times New Roman"/>
                          <a:cs typeface="Times New Roman"/>
                        </a:rPr>
                        <a:t>patient</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endParaRPr lang="en-US" sz="1800" dirty="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ctr">
                        <a:lnSpc>
                          <a:spcPct val="100000"/>
                        </a:lnSpc>
                        <a:spcBef>
                          <a:spcPts val="0"/>
                        </a:spcBef>
                        <a:spcAft>
                          <a:spcPts val="0"/>
                        </a:spcAft>
                      </a:pPr>
                      <a:r>
                        <a:rPr lang="en-US" sz="1800" dirty="0">
                          <a:solidFill>
                            <a:schemeClr val="tx1"/>
                          </a:solidFill>
                          <a:latin typeface="Times New Roman"/>
                          <a:ea typeface="Times New Roman"/>
                          <a:cs typeface="Times New Roman"/>
                        </a:rPr>
                        <a:t>4</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tx1"/>
                          </a:solidFill>
                          <a:latin typeface="Times New Roman"/>
                          <a:ea typeface="Times New Roman"/>
                          <a:cs typeface="Times New Roman"/>
                        </a:rPr>
                        <a:t>sex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tx1"/>
                          </a:solidFill>
                          <a:latin typeface="Times New Roman"/>
                          <a:ea typeface="Times New Roman"/>
                          <a:cs typeface="Times New Roman"/>
                        </a:rPr>
                        <a:t>CV</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tx1"/>
                          </a:solidFill>
                          <a:latin typeface="Times New Roman"/>
                          <a:ea typeface="Times New Roman"/>
                          <a:cs typeface="Times New Roman"/>
                        </a:rPr>
                        <a:t>gender</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endParaRPr lang="en-US" sz="1800" dirty="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ctr">
                        <a:lnSpc>
                          <a:spcPct val="100000"/>
                        </a:lnSpc>
                        <a:spcBef>
                          <a:spcPts val="0"/>
                        </a:spcBef>
                        <a:spcAft>
                          <a:spcPts val="0"/>
                        </a:spcAft>
                      </a:pPr>
                      <a:r>
                        <a:rPr lang="en-US" sz="1800" dirty="0">
                          <a:solidFill>
                            <a:schemeClr val="tx1"/>
                          </a:solidFill>
                          <a:latin typeface="Times New Roman"/>
                          <a:ea typeface="Times New Roman"/>
                          <a:cs typeface="Times New Roman"/>
                        </a:rPr>
                        <a:t>5</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tx1"/>
                          </a:solidFill>
                          <a:latin typeface="Times New Roman"/>
                          <a:ea typeface="Times New Roman"/>
                          <a:cs typeface="Times New Roman"/>
                        </a:rPr>
                        <a:t>sex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tx1"/>
                          </a:solidFill>
                          <a:latin typeface="Times New Roman"/>
                          <a:ea typeface="Times New Roman"/>
                          <a:cs typeface="Times New Roman"/>
                        </a:rPr>
                        <a:t>CV</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tx1"/>
                          </a:solidFill>
                          <a:latin typeface="Times New Roman"/>
                          <a:ea typeface="Times New Roman"/>
                          <a:cs typeface="Times New Roman"/>
                        </a:rPr>
                        <a:t>male</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dirty="0">
                          <a:solidFill>
                            <a:schemeClr val="tx1"/>
                          </a:solidFill>
                          <a:latin typeface="Times New Roman"/>
                          <a:ea typeface="Times New Roman"/>
                          <a:cs typeface="Times New Roman"/>
                        </a:rPr>
                        <a:t>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ctr">
                        <a:lnSpc>
                          <a:spcPct val="100000"/>
                        </a:lnSpc>
                        <a:spcBef>
                          <a:spcPts val="0"/>
                        </a:spcBef>
                        <a:spcAft>
                          <a:spcPts val="0"/>
                        </a:spcAft>
                      </a:pPr>
                      <a:r>
                        <a:rPr lang="en-US" sz="1800" dirty="0">
                          <a:solidFill>
                            <a:schemeClr val="tx1"/>
                          </a:solidFill>
                          <a:latin typeface="Times New Roman"/>
                          <a:ea typeface="Times New Roman"/>
                          <a:cs typeface="Times New Roman"/>
                        </a:rPr>
                        <a:t>6</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tx1"/>
                          </a:solidFill>
                          <a:latin typeface="Times New Roman"/>
                          <a:ea typeface="Times New Roman"/>
                          <a:cs typeface="Times New Roman"/>
                        </a:rPr>
                        <a:t>sex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tx1"/>
                          </a:solidFill>
                          <a:latin typeface="Times New Roman"/>
                          <a:ea typeface="Times New Roman"/>
                          <a:cs typeface="Times New Roman"/>
                        </a:rPr>
                        <a:t>CV</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tx1"/>
                          </a:solidFill>
                          <a:latin typeface="Times New Roman"/>
                          <a:ea typeface="Times New Roman"/>
                          <a:cs typeface="Times New Roman"/>
                        </a:rPr>
                        <a:t>female</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dirty="0">
                          <a:solidFill>
                            <a:schemeClr val="tx1"/>
                          </a:solidFill>
                          <a:latin typeface="Times New Roman"/>
                          <a:ea typeface="Times New Roman"/>
                          <a:cs typeface="Times New Roman"/>
                        </a:rPr>
                        <a:t>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ctr">
                        <a:lnSpc>
                          <a:spcPct val="100000"/>
                        </a:lnSpc>
                        <a:spcBef>
                          <a:spcPts val="0"/>
                        </a:spcBef>
                        <a:spcAft>
                          <a:spcPts val="0"/>
                        </a:spcAft>
                      </a:pPr>
                      <a:r>
                        <a:rPr lang="en-US" sz="1800" dirty="0">
                          <a:solidFill>
                            <a:schemeClr val="tx1"/>
                          </a:solidFill>
                          <a:latin typeface="Times New Roman"/>
                          <a:ea typeface="Times New Roman"/>
                          <a:cs typeface="Times New Roman"/>
                        </a:rPr>
                        <a:t>7</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tx1"/>
                          </a:solidFill>
                          <a:latin typeface="Times New Roman"/>
                          <a:ea typeface="Times New Roman"/>
                          <a:cs typeface="Times New Roman"/>
                        </a:rPr>
                        <a:t>sex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tx1"/>
                          </a:solidFill>
                          <a:latin typeface="Times New Roman"/>
                          <a:ea typeface="Times New Roman"/>
                          <a:cs typeface="Times New Roman"/>
                        </a:rPr>
                        <a:t>UA</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tx1"/>
                          </a:solidFill>
                          <a:latin typeface="Times New Roman"/>
                          <a:ea typeface="Times New Roman"/>
                          <a:cs typeface="Times New Roman"/>
                        </a:rPr>
                        <a:t>sex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tx1"/>
                          </a:solidFill>
                          <a:latin typeface="Times New Roman"/>
                          <a:ea typeface="Times New Roman"/>
                          <a:cs typeface="Times New Roman"/>
                        </a:rPr>
                        <a:t>BLANK</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tx1"/>
                          </a:solidFill>
                          <a:latin typeface="Times New Roman"/>
                          <a:ea typeface="Times New Roman"/>
                          <a:cs typeface="Times New Roman"/>
                        </a:rPr>
                        <a:t>BLANK</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endParaRPr lang="en-US" sz="1800" dirty="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8" name="Rectangle 7"/>
          <p:cNvSpPr/>
          <p:nvPr/>
        </p:nvSpPr>
        <p:spPr bwMode="auto">
          <a:xfrm>
            <a:off x="1981200" y="3001820"/>
            <a:ext cx="7010400" cy="283012"/>
          </a:xfrm>
          <a:prstGeom prst="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Rectangle 9"/>
          <p:cNvSpPr/>
          <p:nvPr/>
        </p:nvSpPr>
        <p:spPr bwMode="auto">
          <a:xfrm>
            <a:off x="1981200" y="4882394"/>
            <a:ext cx="7010400" cy="283012"/>
          </a:xfrm>
          <a:prstGeom prst="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 name="Rectangle 10"/>
          <p:cNvSpPr/>
          <p:nvPr/>
        </p:nvSpPr>
        <p:spPr bwMode="auto">
          <a:xfrm>
            <a:off x="1295400" y="1523844"/>
            <a:ext cx="533400" cy="686096"/>
          </a:xfrm>
          <a:prstGeom prst="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Oval 2"/>
          <p:cNvSpPr/>
          <p:nvPr/>
        </p:nvSpPr>
        <p:spPr bwMode="auto">
          <a:xfrm>
            <a:off x="758684" y="3352800"/>
            <a:ext cx="308116" cy="308116"/>
          </a:xfrm>
          <a:prstGeom prst="ellipse">
            <a:avLst/>
          </a:prstGeom>
          <a:solidFill>
            <a:srgbClr val="FFFF00"/>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12" name="Straight Connector 11"/>
          <p:cNvCxnSpPr>
            <a:stCxn id="11" idx="2"/>
            <a:endCxn id="3" idx="1"/>
          </p:cNvCxnSpPr>
          <p:nvPr/>
        </p:nvCxnSpPr>
        <p:spPr bwMode="auto">
          <a:xfrm flipH="1">
            <a:off x="803807" y="2209940"/>
            <a:ext cx="758293" cy="1187983"/>
          </a:xfrm>
          <a:prstGeom prst="line">
            <a:avLst/>
          </a:prstGeom>
          <a:solidFill>
            <a:schemeClr val="accent1"/>
          </a:solidFill>
          <a:ln w="28575" cap="flat" cmpd="sng" algn="ctr">
            <a:solidFill>
              <a:srgbClr val="FFFF00"/>
            </a:solidFill>
            <a:prstDash val="solid"/>
            <a:round/>
            <a:headEnd type="none" w="med" len="med"/>
            <a:tailEnd type="none" w="med" len="med"/>
          </a:ln>
          <a:effectLst/>
        </p:spPr>
      </p:cxnSp>
      <p:cxnSp>
        <p:nvCxnSpPr>
          <p:cNvPr id="15" name="Straight Connector 14"/>
          <p:cNvCxnSpPr>
            <a:stCxn id="8" idx="1"/>
            <a:endCxn id="3" idx="7"/>
          </p:cNvCxnSpPr>
          <p:nvPr/>
        </p:nvCxnSpPr>
        <p:spPr bwMode="auto">
          <a:xfrm flipH="1">
            <a:off x="1021677" y="3143326"/>
            <a:ext cx="959523" cy="254597"/>
          </a:xfrm>
          <a:prstGeom prst="line">
            <a:avLst/>
          </a:prstGeom>
          <a:solidFill>
            <a:schemeClr val="accent1"/>
          </a:solidFill>
          <a:ln w="28575" cap="flat" cmpd="sng" algn="ctr">
            <a:solidFill>
              <a:srgbClr val="FFFF00"/>
            </a:solidFill>
            <a:prstDash val="solid"/>
            <a:round/>
            <a:headEnd type="none" w="med" len="med"/>
            <a:tailEnd type="none" w="med" len="med"/>
          </a:ln>
          <a:effectLst/>
        </p:spPr>
      </p:cxnSp>
      <p:cxnSp>
        <p:nvCxnSpPr>
          <p:cNvPr id="18" name="Straight Connector 17"/>
          <p:cNvCxnSpPr>
            <a:stCxn id="10" idx="1"/>
            <a:endCxn id="3" idx="5"/>
          </p:cNvCxnSpPr>
          <p:nvPr/>
        </p:nvCxnSpPr>
        <p:spPr bwMode="auto">
          <a:xfrm flipH="1" flipV="1">
            <a:off x="1021677" y="3615793"/>
            <a:ext cx="959523" cy="1408107"/>
          </a:xfrm>
          <a:prstGeom prst="line">
            <a:avLst/>
          </a:prstGeom>
          <a:solidFill>
            <a:schemeClr val="accent1"/>
          </a:solidFill>
          <a:ln w="28575" cap="flat" cmpd="sng" algn="ctr">
            <a:solidFill>
              <a:srgbClr val="FFFF00"/>
            </a:solidFill>
            <a:prstDash val="solid"/>
            <a:round/>
            <a:headEnd type="none" w="med" len="med"/>
            <a:tailEnd type="none" w="med" len="med"/>
          </a:ln>
          <a:effectLst/>
        </p:spPr>
      </p:cxnSp>
      <p:sp>
        <p:nvSpPr>
          <p:cNvPr id="26" name="TextBox 25"/>
          <p:cNvSpPr txBox="1"/>
          <p:nvPr/>
        </p:nvSpPr>
        <p:spPr>
          <a:xfrm>
            <a:off x="533400" y="5791200"/>
            <a:ext cx="3886200" cy="369332"/>
          </a:xfrm>
          <a:prstGeom prst="rect">
            <a:avLst/>
          </a:prstGeom>
          <a:noFill/>
          <a:ln w="28575">
            <a:noFill/>
          </a:ln>
        </p:spPr>
        <p:txBody>
          <a:bodyPr wrap="square" rtlCol="0">
            <a:spAutoFit/>
          </a:bodyPr>
          <a:lstStyle/>
          <a:p>
            <a:r>
              <a:rPr lang="en-US" sz="1800" dirty="0">
                <a:solidFill>
                  <a:schemeClr val="bg1"/>
                </a:solidFill>
              </a:rPr>
              <a:t>#</a:t>
            </a:r>
            <a:r>
              <a:rPr lang="en-US" sz="1800" dirty="0" smtClean="0">
                <a:solidFill>
                  <a:schemeClr val="bg1"/>
                </a:solidFill>
              </a:rPr>
              <a:t>patg-5033  </a:t>
            </a:r>
            <a:r>
              <a:rPr lang="en-US" sz="1800" b="1" i="1" dirty="0">
                <a:solidFill>
                  <a:schemeClr val="bg1"/>
                </a:solidFill>
              </a:rPr>
              <a:t>instance-of</a:t>
            </a:r>
            <a:r>
              <a:rPr lang="en-US" sz="1800" dirty="0">
                <a:solidFill>
                  <a:schemeClr val="bg1"/>
                </a:solidFill>
              </a:rPr>
              <a:t> </a:t>
            </a:r>
            <a:r>
              <a:rPr lang="en-US" sz="1800" dirty="0" smtClean="0">
                <a:solidFill>
                  <a:schemeClr val="bg1"/>
                </a:solidFill>
              </a:rPr>
              <a:t>  </a:t>
            </a:r>
            <a:r>
              <a:rPr lang="en-US" sz="1800" cap="small" dirty="0" smtClean="0">
                <a:solidFill>
                  <a:schemeClr val="bg1"/>
                </a:solidFill>
              </a:rPr>
              <a:t>Gender </a:t>
            </a:r>
            <a:r>
              <a:rPr lang="en-US" sz="1800" b="1" i="1" dirty="0" smtClean="0">
                <a:solidFill>
                  <a:schemeClr val="bg1"/>
                </a:solidFill>
              </a:rPr>
              <a:t>at</a:t>
            </a:r>
            <a:r>
              <a:rPr lang="en-US" sz="1800" dirty="0" smtClean="0">
                <a:solidFill>
                  <a:schemeClr val="bg1"/>
                </a:solidFill>
              </a:rPr>
              <a:t>  t</a:t>
            </a:r>
            <a:endParaRPr lang="en-US" sz="1800" dirty="0">
              <a:solidFill>
                <a:schemeClr val="bg1"/>
              </a:solidFill>
            </a:endParaRPr>
          </a:p>
        </p:txBody>
      </p:sp>
      <p:sp>
        <p:nvSpPr>
          <p:cNvPr id="19" name="TextBox 18"/>
          <p:cNvSpPr txBox="1"/>
          <p:nvPr/>
        </p:nvSpPr>
        <p:spPr>
          <a:xfrm>
            <a:off x="533400" y="5410200"/>
            <a:ext cx="3733800" cy="369332"/>
          </a:xfrm>
          <a:prstGeom prst="rect">
            <a:avLst/>
          </a:prstGeom>
          <a:noFill/>
          <a:ln w="28575">
            <a:noFill/>
          </a:ln>
        </p:spPr>
        <p:txBody>
          <a:bodyPr wrap="square" rtlCol="0">
            <a:spAutoFit/>
          </a:bodyPr>
          <a:lstStyle/>
          <a:p>
            <a:r>
              <a:rPr lang="en-US" sz="1800" dirty="0">
                <a:solidFill>
                  <a:schemeClr val="bg1"/>
                </a:solidFill>
              </a:rPr>
              <a:t>#</a:t>
            </a:r>
            <a:r>
              <a:rPr lang="en-US" sz="1800" dirty="0" smtClean="0">
                <a:solidFill>
                  <a:schemeClr val="bg1"/>
                </a:solidFill>
              </a:rPr>
              <a:t>pat-5033  </a:t>
            </a:r>
            <a:r>
              <a:rPr lang="en-US" sz="1800" b="1" i="1" dirty="0">
                <a:solidFill>
                  <a:schemeClr val="bg1"/>
                </a:solidFill>
              </a:rPr>
              <a:t>instance-of</a:t>
            </a:r>
            <a:r>
              <a:rPr lang="en-US" sz="1800" dirty="0">
                <a:solidFill>
                  <a:schemeClr val="bg1"/>
                </a:solidFill>
              </a:rPr>
              <a:t> </a:t>
            </a:r>
            <a:r>
              <a:rPr lang="en-US" sz="1800" dirty="0" smtClean="0">
                <a:solidFill>
                  <a:schemeClr val="bg1"/>
                </a:solidFill>
              </a:rPr>
              <a:t>  </a:t>
            </a:r>
            <a:r>
              <a:rPr lang="en-US" sz="1800" cap="small" dirty="0" smtClean="0">
                <a:solidFill>
                  <a:schemeClr val="bg1"/>
                </a:solidFill>
              </a:rPr>
              <a:t>Patient</a:t>
            </a:r>
            <a:r>
              <a:rPr lang="en-US" sz="1800" dirty="0" smtClean="0">
                <a:solidFill>
                  <a:schemeClr val="bg1"/>
                </a:solidFill>
              </a:rPr>
              <a:t>  </a:t>
            </a:r>
            <a:r>
              <a:rPr lang="en-US" sz="1800" b="1" i="1" dirty="0" smtClean="0">
                <a:solidFill>
                  <a:schemeClr val="bg1"/>
                </a:solidFill>
              </a:rPr>
              <a:t>at</a:t>
            </a:r>
            <a:r>
              <a:rPr lang="en-US" sz="1800" dirty="0" smtClean="0">
                <a:solidFill>
                  <a:schemeClr val="bg1"/>
                </a:solidFill>
              </a:rPr>
              <a:t>   t</a:t>
            </a:r>
            <a:endParaRPr lang="en-US" sz="1800" dirty="0">
              <a:solidFill>
                <a:schemeClr val="bg1"/>
              </a:solidFill>
            </a:endParaRPr>
          </a:p>
        </p:txBody>
      </p:sp>
      <p:sp>
        <p:nvSpPr>
          <p:cNvPr id="20" name="TextBox 19"/>
          <p:cNvSpPr txBox="1"/>
          <p:nvPr/>
        </p:nvSpPr>
        <p:spPr>
          <a:xfrm>
            <a:off x="533400" y="6165402"/>
            <a:ext cx="3886200" cy="369332"/>
          </a:xfrm>
          <a:prstGeom prst="rect">
            <a:avLst/>
          </a:prstGeom>
          <a:noFill/>
          <a:ln w="28575">
            <a:noFill/>
          </a:ln>
        </p:spPr>
        <p:txBody>
          <a:bodyPr wrap="square" rtlCol="0">
            <a:spAutoFit/>
          </a:bodyPr>
          <a:lstStyle/>
          <a:p>
            <a:r>
              <a:rPr lang="en-US" sz="1800" dirty="0">
                <a:solidFill>
                  <a:schemeClr val="bg1"/>
                </a:solidFill>
              </a:rPr>
              <a:t>#</a:t>
            </a:r>
            <a:r>
              <a:rPr lang="en-US" sz="1800" dirty="0" smtClean="0">
                <a:solidFill>
                  <a:schemeClr val="bg1"/>
                </a:solidFill>
              </a:rPr>
              <a:t>patg-5033  </a:t>
            </a:r>
            <a:r>
              <a:rPr lang="en-US" sz="1800" b="1" i="1" dirty="0" smtClean="0">
                <a:solidFill>
                  <a:schemeClr val="bg1"/>
                </a:solidFill>
              </a:rPr>
              <a:t>inheres-in</a:t>
            </a:r>
            <a:r>
              <a:rPr lang="en-US" sz="1800" dirty="0" smtClean="0">
                <a:solidFill>
                  <a:schemeClr val="bg1"/>
                </a:solidFill>
              </a:rPr>
              <a:t>   #pat-5033 </a:t>
            </a:r>
            <a:r>
              <a:rPr lang="en-US" sz="1800" b="1" i="1" dirty="0" smtClean="0">
                <a:solidFill>
                  <a:schemeClr val="bg1"/>
                </a:solidFill>
              </a:rPr>
              <a:t>at</a:t>
            </a:r>
            <a:r>
              <a:rPr lang="en-US" sz="1800" dirty="0" smtClean="0">
                <a:solidFill>
                  <a:schemeClr val="bg1"/>
                </a:solidFill>
              </a:rPr>
              <a:t>  t</a:t>
            </a:r>
            <a:endParaRPr lang="en-US" sz="1800" dirty="0">
              <a:solidFill>
                <a:schemeClr val="bg1"/>
              </a:solidFill>
            </a:endParaRPr>
          </a:p>
        </p:txBody>
      </p:sp>
      <p:sp>
        <p:nvSpPr>
          <p:cNvPr id="21" name="TextBox 20"/>
          <p:cNvSpPr txBox="1"/>
          <p:nvPr/>
        </p:nvSpPr>
        <p:spPr>
          <a:xfrm>
            <a:off x="4495800" y="5410200"/>
            <a:ext cx="4572000" cy="369332"/>
          </a:xfrm>
          <a:prstGeom prst="rect">
            <a:avLst/>
          </a:prstGeom>
          <a:noFill/>
          <a:ln w="28575">
            <a:noFill/>
          </a:ln>
        </p:spPr>
        <p:txBody>
          <a:bodyPr wrap="square" rtlCol="0">
            <a:spAutoFit/>
          </a:bodyPr>
          <a:lstStyle/>
          <a:p>
            <a:r>
              <a:rPr lang="en-US" sz="1800" dirty="0">
                <a:solidFill>
                  <a:schemeClr val="bg1"/>
                </a:solidFill>
              </a:rPr>
              <a:t>#</a:t>
            </a:r>
            <a:r>
              <a:rPr lang="en-US" sz="1800" dirty="0" smtClean="0">
                <a:solidFill>
                  <a:schemeClr val="bg1"/>
                </a:solidFill>
              </a:rPr>
              <a:t>patg-5033  </a:t>
            </a:r>
            <a:r>
              <a:rPr lang="en-US" sz="1800" b="1" i="1" dirty="0">
                <a:solidFill>
                  <a:schemeClr val="bg1"/>
                </a:solidFill>
              </a:rPr>
              <a:t>instance-of</a:t>
            </a:r>
            <a:r>
              <a:rPr lang="en-US" sz="1800" dirty="0">
                <a:solidFill>
                  <a:schemeClr val="bg1"/>
                </a:solidFill>
              </a:rPr>
              <a:t> </a:t>
            </a:r>
            <a:r>
              <a:rPr lang="en-US" sz="1800" dirty="0" smtClean="0">
                <a:solidFill>
                  <a:schemeClr val="bg1"/>
                </a:solidFill>
              </a:rPr>
              <a:t>  Female-</a:t>
            </a:r>
            <a:r>
              <a:rPr lang="en-US" sz="1800" cap="small" dirty="0" smtClean="0">
                <a:solidFill>
                  <a:schemeClr val="bg1"/>
                </a:solidFill>
              </a:rPr>
              <a:t>Gender </a:t>
            </a:r>
            <a:r>
              <a:rPr lang="en-US" sz="1800" b="1" i="1" dirty="0" smtClean="0">
                <a:solidFill>
                  <a:schemeClr val="bg1"/>
                </a:solidFill>
              </a:rPr>
              <a:t>at</a:t>
            </a:r>
            <a:r>
              <a:rPr lang="en-US" sz="1800" dirty="0" smtClean="0">
                <a:solidFill>
                  <a:schemeClr val="bg1"/>
                </a:solidFill>
              </a:rPr>
              <a:t>  t</a:t>
            </a:r>
            <a:endParaRPr lang="en-US" sz="1800" dirty="0">
              <a:solidFill>
                <a:schemeClr val="bg1"/>
              </a:solidFill>
            </a:endParaRPr>
          </a:p>
        </p:txBody>
      </p:sp>
      <p:cxnSp>
        <p:nvCxnSpPr>
          <p:cNvPr id="23" name="Elbow Connector 22"/>
          <p:cNvCxnSpPr>
            <a:stCxn id="3" idx="2"/>
            <a:endCxn id="3" idx="4"/>
          </p:cNvCxnSpPr>
          <p:nvPr/>
        </p:nvCxnSpPr>
        <p:spPr bwMode="auto">
          <a:xfrm rot="10800000" flipH="1" flipV="1">
            <a:off x="758684" y="3506858"/>
            <a:ext cx="154058" cy="154058"/>
          </a:xfrm>
          <a:prstGeom prst="bentConnector4">
            <a:avLst>
              <a:gd name="adj1" fmla="val -262299"/>
              <a:gd name="adj2" fmla="val 1027786"/>
            </a:avLst>
          </a:prstGeom>
          <a:solidFill>
            <a:schemeClr val="accent1"/>
          </a:solidFill>
          <a:ln w="38100" cap="flat" cmpd="sng" algn="ctr">
            <a:solidFill>
              <a:srgbClr val="FFFF00"/>
            </a:solidFill>
            <a:prstDash val="solid"/>
            <a:round/>
            <a:headEnd type="none" w="med" len="med"/>
            <a:tailEnd type="triangle"/>
          </a:ln>
          <a:effectLst/>
        </p:spPr>
      </p:cxnSp>
    </p:spTree>
    <p:extLst>
      <p:ext uri="{BB962C8B-B14F-4D97-AF65-F5344CB8AC3E}">
        <p14:creationId xmlns:p14="http://schemas.microsoft.com/office/powerpoint/2010/main" val="177390888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are talking BIG data</a:t>
            </a:r>
            <a:endParaRPr lang="en-US" dirty="0"/>
          </a:p>
        </p:txBody>
      </p:sp>
      <p:sp>
        <p:nvSpPr>
          <p:cNvPr id="12" name="Content Placeholder 11"/>
          <p:cNvSpPr>
            <a:spLocks noGrp="1"/>
          </p:cNvSpPr>
          <p:nvPr>
            <p:ph idx="1"/>
          </p:nvPr>
        </p:nvSpPr>
        <p:spPr>
          <a:xfrm>
            <a:off x="228600" y="4267200"/>
            <a:ext cx="8686800" cy="2362200"/>
          </a:xfrm>
        </p:spPr>
        <p:txBody>
          <a:bodyPr/>
          <a:lstStyle/>
          <a:p>
            <a:r>
              <a:rPr lang="en-US" dirty="0" smtClean="0"/>
              <a:t>For one dataset with 161 variables:</a:t>
            </a:r>
          </a:p>
          <a:p>
            <a:pPr>
              <a:buFont typeface="Arial" panose="020B0604020202020204" pitchFamily="34" charset="0"/>
              <a:buChar char="•"/>
            </a:pPr>
            <a:r>
              <a:rPr lang="en-US" dirty="0" smtClean="0"/>
              <a:t>Between 456 and 752 IUIs generated per patient (average 717),</a:t>
            </a:r>
          </a:p>
          <a:p>
            <a:pPr>
              <a:buFont typeface="Arial" panose="020B0604020202020204" pitchFamily="34" charset="0"/>
              <a:buChar char="•"/>
            </a:pPr>
            <a:r>
              <a:rPr lang="en-US" dirty="0" smtClean="0"/>
              <a:t>On average 257 relationships expressed between IUIs per patient.</a:t>
            </a:r>
            <a:endParaRPr lang="en-US" dirty="0"/>
          </a:p>
        </p:txBody>
      </p:sp>
      <p:grpSp>
        <p:nvGrpSpPr>
          <p:cNvPr id="11" name="Group 10"/>
          <p:cNvGrpSpPr/>
          <p:nvPr/>
        </p:nvGrpSpPr>
        <p:grpSpPr>
          <a:xfrm>
            <a:off x="304801" y="1505336"/>
            <a:ext cx="8458199" cy="2609464"/>
            <a:chOff x="304801" y="2200563"/>
            <a:chExt cx="8458199" cy="2609464"/>
          </a:xfrm>
        </p:grpSpPr>
        <p:grpSp>
          <p:nvGrpSpPr>
            <p:cNvPr id="7" name="Group 6"/>
            <p:cNvGrpSpPr/>
            <p:nvPr/>
          </p:nvGrpSpPr>
          <p:grpSpPr>
            <a:xfrm>
              <a:off x="304801" y="2200563"/>
              <a:ext cx="8458199" cy="2609463"/>
              <a:chOff x="304800" y="2200564"/>
              <a:chExt cx="10531475" cy="3573606"/>
            </a:xfrm>
          </p:grpSpPr>
          <p:pic>
            <p:nvPicPr>
              <p:cNvPr id="5" name="Picture 4"/>
              <p:cNvPicPr>
                <a:picLocks noChangeAspect="1"/>
              </p:cNvPicPr>
              <p:nvPr/>
            </p:nvPicPr>
            <p:blipFill>
              <a:blip r:embed="rId2"/>
              <a:stretch>
                <a:fillRect/>
              </a:stretch>
            </p:blipFill>
            <p:spPr>
              <a:xfrm>
                <a:off x="2768600" y="2211820"/>
                <a:ext cx="5915025" cy="3562350"/>
              </a:xfrm>
              <a:prstGeom prst="rect">
                <a:avLst/>
              </a:prstGeom>
            </p:spPr>
          </p:pic>
          <p:pic>
            <p:nvPicPr>
              <p:cNvPr id="4" name="Picture 3"/>
              <p:cNvPicPr>
                <a:picLocks noChangeAspect="1"/>
              </p:cNvPicPr>
              <p:nvPr/>
            </p:nvPicPr>
            <p:blipFill>
              <a:blip r:embed="rId3"/>
              <a:stretch>
                <a:fillRect/>
              </a:stretch>
            </p:blipFill>
            <p:spPr>
              <a:xfrm>
                <a:off x="304800" y="2200564"/>
                <a:ext cx="2514600" cy="3543300"/>
              </a:xfrm>
              <a:prstGeom prst="rect">
                <a:avLst/>
              </a:prstGeom>
            </p:spPr>
          </p:pic>
          <p:pic>
            <p:nvPicPr>
              <p:cNvPr id="6" name="Picture 5"/>
              <p:cNvPicPr>
                <a:picLocks noChangeAspect="1"/>
              </p:cNvPicPr>
              <p:nvPr/>
            </p:nvPicPr>
            <p:blipFill>
              <a:blip r:embed="rId4"/>
              <a:stretch>
                <a:fillRect/>
              </a:stretch>
            </p:blipFill>
            <p:spPr>
              <a:xfrm>
                <a:off x="8683625" y="2229139"/>
                <a:ext cx="2152650" cy="3514725"/>
              </a:xfrm>
              <a:prstGeom prst="rect">
                <a:avLst/>
              </a:prstGeom>
            </p:spPr>
          </p:pic>
        </p:grpSp>
        <p:sp>
          <p:nvSpPr>
            <p:cNvPr id="8" name="Rectangle 7"/>
            <p:cNvSpPr/>
            <p:nvPr/>
          </p:nvSpPr>
          <p:spPr bwMode="auto">
            <a:xfrm>
              <a:off x="304801" y="2209991"/>
              <a:ext cx="8458199" cy="2600036"/>
            </a:xfrm>
            <a:prstGeom prst="rect">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10" name="Straight Connector 9"/>
            <p:cNvCxnSpPr/>
            <p:nvPr/>
          </p:nvCxnSpPr>
          <p:spPr bwMode="auto">
            <a:xfrm>
              <a:off x="7034131" y="2221429"/>
              <a:ext cx="0" cy="2588597"/>
            </a:xfrm>
            <a:prstGeom prst="line">
              <a:avLst/>
            </a:prstGeom>
            <a:solidFill>
              <a:schemeClr val="accent1"/>
            </a:solidFill>
            <a:ln w="38100" cap="flat" cmpd="sng" algn="ctr">
              <a:solidFill>
                <a:schemeClr val="bg1"/>
              </a:solidFill>
              <a:prstDash val="solid"/>
              <a:round/>
              <a:headEnd type="none" w="med" len="med"/>
              <a:tailEnd type="none" w="med" len="med"/>
            </a:ln>
            <a:effectLst/>
          </p:spPr>
        </p:cxnSp>
      </p:grpSp>
    </p:spTree>
    <p:extLst>
      <p:ext uri="{BB962C8B-B14F-4D97-AF65-F5344CB8AC3E}">
        <p14:creationId xmlns:p14="http://schemas.microsoft.com/office/powerpoint/2010/main" val="412475997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p:txBody>
          <a:bodyPr/>
          <a:lstStyle/>
          <a:p>
            <a:r>
              <a:rPr lang="en-US" altLang="en-US" dirty="0" smtClean="0"/>
              <a:t>Future work</a:t>
            </a:r>
          </a:p>
        </p:txBody>
      </p:sp>
      <p:sp>
        <p:nvSpPr>
          <p:cNvPr id="95235" name="Content Placeholder 2"/>
          <p:cNvSpPr>
            <a:spLocks noGrp="1"/>
          </p:cNvSpPr>
          <p:nvPr>
            <p:ph idx="1"/>
          </p:nvPr>
        </p:nvSpPr>
        <p:spPr/>
        <p:txBody>
          <a:bodyPr/>
          <a:lstStyle/>
          <a:p>
            <a:pPr>
              <a:buFont typeface="Arial" panose="020B0604020202020204" pitchFamily="34" charset="0"/>
              <a:buChar char="•"/>
            </a:pPr>
            <a:r>
              <a:rPr lang="en-US" altLang="en-US" dirty="0" smtClean="0"/>
              <a:t>Improvements to the Information Artifact Ontology:</a:t>
            </a:r>
          </a:p>
          <a:p>
            <a:pPr lvl="1">
              <a:buFont typeface="Arial" panose="020B0604020202020204" pitchFamily="34" charset="0"/>
              <a:buChar char="•"/>
            </a:pPr>
            <a:r>
              <a:rPr lang="en-US" altLang="en-US" dirty="0" smtClean="0"/>
              <a:t>different types of (dis)information, missing information, contradictions, …</a:t>
            </a:r>
          </a:p>
          <a:p>
            <a:pPr lvl="1">
              <a:buFont typeface="Arial" panose="020B0604020202020204" pitchFamily="34" charset="0"/>
              <a:buChar char="•"/>
            </a:pPr>
            <a:r>
              <a:rPr lang="en-US" altLang="en-US" dirty="0" smtClean="0"/>
              <a:t>notion of Information Structure Elements,</a:t>
            </a:r>
          </a:p>
          <a:p>
            <a:pPr lvl="1">
              <a:buFont typeface="Arial" panose="020B0604020202020204" pitchFamily="34" charset="0"/>
              <a:buChar char="•"/>
            </a:pPr>
            <a:r>
              <a:rPr lang="en-US" altLang="en-US" dirty="0"/>
              <a:t>a</a:t>
            </a:r>
            <a:r>
              <a:rPr lang="en-US" altLang="en-US" dirty="0" smtClean="0"/>
              <a:t>ccount of meaning. </a:t>
            </a:r>
          </a:p>
          <a:p>
            <a:pPr>
              <a:buFont typeface="Arial" panose="020B0604020202020204" pitchFamily="34" charset="0"/>
              <a:buChar char="•"/>
            </a:pPr>
            <a:r>
              <a:rPr lang="en-US" altLang="en-US" dirty="0" smtClean="0"/>
              <a:t>Better implementation.</a:t>
            </a:r>
          </a:p>
          <a:p>
            <a:pPr>
              <a:buFont typeface="Arial" panose="020B0604020202020204" pitchFamily="34" charset="0"/>
              <a:buChar char="•"/>
            </a:pPr>
            <a:r>
              <a:rPr lang="en-US" altLang="en-US" dirty="0" smtClean="0"/>
              <a:t>Larger study:</a:t>
            </a:r>
          </a:p>
          <a:p>
            <a:pPr lvl="1">
              <a:buFont typeface="Arial" panose="020B0604020202020204" pitchFamily="34" charset="0"/>
              <a:buChar char="•"/>
            </a:pPr>
            <a:r>
              <a:rPr lang="en-US" altLang="en-US" dirty="0" smtClean="0"/>
              <a:t>Many more possibilities may exists what would require adaptations of the template;</a:t>
            </a:r>
          </a:p>
          <a:p>
            <a:pPr lvl="1">
              <a:buFont typeface="Arial" panose="020B0604020202020204" pitchFamily="34" charset="0"/>
              <a:buChar char="•"/>
            </a:pPr>
            <a:r>
              <a:rPr lang="en-US" altLang="en-US" dirty="0" smtClean="0"/>
              <a:t>Demonstrate self-explanatory nature through integration of data-repositories.</a:t>
            </a:r>
          </a:p>
        </p:txBody>
      </p:sp>
    </p:spTree>
    <p:extLst>
      <p:ext uri="{BB962C8B-B14F-4D97-AF65-F5344CB8AC3E}">
        <p14:creationId xmlns:p14="http://schemas.microsoft.com/office/powerpoint/2010/main" val="262459186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p:txBody>
          <a:bodyPr/>
          <a:lstStyle/>
          <a:p>
            <a:r>
              <a:rPr lang="en-US" altLang="en-US" smtClean="0"/>
              <a:t>Acknowledgement</a:t>
            </a:r>
          </a:p>
        </p:txBody>
      </p:sp>
      <p:sp>
        <p:nvSpPr>
          <p:cNvPr id="96259" name="Content Placeholder 2"/>
          <p:cNvSpPr>
            <a:spLocks noGrp="1"/>
          </p:cNvSpPr>
          <p:nvPr>
            <p:ph idx="1"/>
          </p:nvPr>
        </p:nvSpPr>
        <p:spPr/>
        <p:txBody>
          <a:bodyPr/>
          <a:lstStyle/>
          <a:p>
            <a:pPr algn="ctr">
              <a:buFontTx/>
              <a:buNone/>
            </a:pPr>
            <a:r>
              <a:rPr lang="en-US" altLang="en-US" smtClean="0"/>
              <a:t>The work described is funded in part by </a:t>
            </a:r>
          </a:p>
          <a:p>
            <a:pPr algn="ctr">
              <a:buFontTx/>
              <a:buNone/>
            </a:pPr>
            <a:r>
              <a:rPr lang="en-US" altLang="en-US" smtClean="0"/>
              <a:t>grant 1R01DE021917-01A1 </a:t>
            </a:r>
          </a:p>
          <a:p>
            <a:pPr algn="ctr">
              <a:buFontTx/>
              <a:buNone/>
            </a:pPr>
            <a:r>
              <a:rPr lang="en-US" altLang="en-US" smtClean="0"/>
              <a:t>from the National Institute of Dental and Craniofacial Research (NIDCR). The content of this presentation is solely the responsibility of the author and does not necessarily represent the official views of the NIDCR or the National Institutes of Health.</a:t>
            </a:r>
          </a:p>
        </p:txBody>
      </p:sp>
    </p:spTree>
    <p:extLst>
      <p:ext uri="{BB962C8B-B14F-4D97-AF65-F5344CB8AC3E}">
        <p14:creationId xmlns:p14="http://schemas.microsoft.com/office/powerpoint/2010/main" val="11318873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r>
              <a:rPr lang="en-US" altLang="en-US" smtClean="0"/>
              <a:t>A colleague shares his research data set</a:t>
            </a:r>
          </a:p>
        </p:txBody>
      </p:sp>
      <p:pic>
        <p:nvPicPr>
          <p:cNvPr id="7475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288" y="2006600"/>
            <a:ext cx="8126412" cy="458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17783438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r>
              <a:rPr lang="en-US" altLang="en-US" dirty="0" smtClean="0"/>
              <a:t>A closer look</a:t>
            </a:r>
          </a:p>
        </p:txBody>
      </p:sp>
      <p:sp>
        <p:nvSpPr>
          <p:cNvPr id="3" name="Content Placeholder 2"/>
          <p:cNvSpPr>
            <a:spLocks noGrp="1"/>
          </p:cNvSpPr>
          <p:nvPr>
            <p:ph idx="1"/>
          </p:nvPr>
        </p:nvSpPr>
        <p:spPr>
          <a:xfrm>
            <a:off x="3886200" y="2016124"/>
            <a:ext cx="5029200" cy="4613275"/>
          </a:xfrm>
        </p:spPr>
        <p:txBody>
          <a:bodyPr/>
          <a:lstStyle/>
          <a:p>
            <a:r>
              <a:rPr lang="en-US" altLang="en-US" dirty="0" smtClean="0"/>
              <a:t>What are you going to ask him first of all?</a:t>
            </a:r>
          </a:p>
          <a:p>
            <a:r>
              <a:rPr lang="en-US" altLang="en-US" b="1" i="1" dirty="0" smtClean="0"/>
              <a:t>What do these various values stand for and how do they relate to each other?</a:t>
            </a:r>
          </a:p>
          <a:p>
            <a:pPr lvl="1"/>
            <a:r>
              <a:rPr lang="en-US" altLang="en-US" sz="2400" b="1" dirty="0" smtClean="0"/>
              <a:t>Might this mean that patient #5057 </a:t>
            </a:r>
            <a:r>
              <a:rPr lang="en-US" altLang="en-US" b="1" dirty="0"/>
              <a:t>at the age of 39 had only once had </a:t>
            </a:r>
            <a:r>
              <a:rPr lang="en-US" altLang="en-US" b="1" dirty="0" smtClean="0"/>
              <a:t>sex?</a:t>
            </a:r>
            <a:endParaRPr lang="en-US" altLang="en-US" sz="2400" b="1" dirty="0" smtClean="0"/>
          </a:p>
        </p:txBody>
      </p:sp>
      <p:pic>
        <p:nvPicPr>
          <p:cNvPr id="7578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5" y="2016125"/>
            <a:ext cx="2855913"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2" name="Group 9"/>
          <p:cNvGrpSpPr>
            <a:grpSpLocks/>
          </p:cNvGrpSpPr>
          <p:nvPr/>
        </p:nvGrpSpPr>
        <p:grpSpPr bwMode="auto">
          <a:xfrm>
            <a:off x="587375" y="5084763"/>
            <a:ext cx="3154363" cy="233362"/>
            <a:chOff x="251927" y="5085184"/>
            <a:chExt cx="3489649" cy="233265"/>
          </a:xfrm>
        </p:grpSpPr>
        <p:sp>
          <p:nvSpPr>
            <p:cNvPr id="75783" name="Rectangle 6"/>
            <p:cNvSpPr>
              <a:spLocks noChangeArrowheads="1"/>
            </p:cNvSpPr>
            <p:nvPr/>
          </p:nvSpPr>
          <p:spPr bwMode="auto">
            <a:xfrm>
              <a:off x="251927" y="5085184"/>
              <a:ext cx="1311199" cy="233265"/>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cxnSp>
          <p:nvCxnSpPr>
            <p:cNvPr id="75784" name="Straight Arrow Connector 8"/>
            <p:cNvCxnSpPr>
              <a:cxnSpLocks noChangeShapeType="1"/>
              <a:stCxn id="75783" idx="3"/>
            </p:cNvCxnSpPr>
            <p:nvPr/>
          </p:nvCxnSpPr>
          <p:spPr bwMode="auto">
            <a:xfrm flipV="1">
              <a:off x="1563126" y="5187821"/>
              <a:ext cx="2178450" cy="13996"/>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8349849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par>
                          <p:cTn id="13" fill="hold" nodeType="afterGroup">
                            <p:stCondLst>
                              <p:cond delay="500"/>
                            </p:stCondLst>
                            <p:childTnLst>
                              <p:par>
                                <p:cTn id="14" presetID="22" presetClass="entr" presetSubtype="8"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nodeType="afterGroup">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left)">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Supporting documentation: ‘codebook’</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600162992"/>
              </p:ext>
            </p:extLst>
          </p:nvPr>
        </p:nvGraphicFramePr>
        <p:xfrm>
          <a:off x="381000" y="1524000"/>
          <a:ext cx="8534401" cy="5073017"/>
        </p:xfrm>
        <a:graphic>
          <a:graphicData uri="http://schemas.openxmlformats.org/drawingml/2006/table">
            <a:tbl>
              <a:tblPr>
                <a:tableStyleId>{5C22544A-7EE6-4342-B048-85BDC9FD1C3A}</a:tableStyleId>
              </a:tblPr>
              <a:tblGrid>
                <a:gridCol w="685800"/>
                <a:gridCol w="3232657"/>
                <a:gridCol w="1018799"/>
                <a:gridCol w="705322"/>
                <a:gridCol w="1097169"/>
                <a:gridCol w="194453"/>
                <a:gridCol w="1600201"/>
              </a:tblGrid>
              <a:tr h="457200">
                <a:tc>
                  <a:txBody>
                    <a:bodyPr/>
                    <a:lstStyle/>
                    <a:p>
                      <a:pPr marL="0" marR="0" algn="ctr">
                        <a:spcBef>
                          <a:spcPts val="0"/>
                        </a:spcBef>
                        <a:spcAft>
                          <a:spcPts val="0"/>
                        </a:spcAft>
                      </a:pPr>
                      <a:r>
                        <a:rPr lang="en-GB" sz="1100" b="1" kern="0" dirty="0">
                          <a:effectLst/>
                        </a:rPr>
                        <a:t>Field Name</a:t>
                      </a:r>
                      <a:endParaRPr lang="en-US" sz="1100" b="1" kern="0" dirty="0">
                        <a:effectLst/>
                        <a:latin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100" b="1" kern="0" dirty="0">
                          <a:effectLst/>
                        </a:rPr>
                        <a:t>Description</a:t>
                      </a:r>
                      <a:endParaRPr lang="en-US" sz="1100" b="1" kern="0" dirty="0">
                        <a:effectLst/>
                        <a:latin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100" b="1" kern="0" dirty="0">
                          <a:effectLst/>
                        </a:rPr>
                        <a:t>Type</a:t>
                      </a:r>
                      <a:endParaRPr lang="en-US" sz="1100" b="1" kern="0" dirty="0">
                        <a:effectLst/>
                        <a:latin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100" b="1" dirty="0">
                          <a:effectLst/>
                        </a:rPr>
                        <a:t>Missing</a:t>
                      </a:r>
                      <a:endParaRPr lang="en-US" sz="1100" b="1" dirty="0">
                        <a:effectLst/>
                      </a:endParaRPr>
                    </a:p>
                    <a:p>
                      <a:pPr marL="0" marR="0" algn="ctr">
                        <a:spcBef>
                          <a:spcPts val="0"/>
                        </a:spcBef>
                        <a:spcAft>
                          <a:spcPts val="0"/>
                        </a:spcAft>
                      </a:pPr>
                      <a:r>
                        <a:rPr lang="en-GB" sz="1100" b="1" dirty="0">
                          <a:effectLst/>
                        </a:rPr>
                        <a:t>Value</a:t>
                      </a:r>
                      <a:endParaRPr lang="en-US" sz="1100" b="1" dirty="0">
                        <a:effectLst/>
                        <a:latin typeface="Times New Roman" panose="02020603050405020304" pitchFamily="18" charset="0"/>
                        <a:ea typeface="Times New Roman" panose="02020603050405020304" pitchFamily="18" charset="0"/>
                      </a:endParaRPr>
                    </a:p>
                  </a:txBody>
                  <a:tcPr marL="68580" marR="68580" marT="0" marB="0"/>
                </a:tc>
                <a:tc gridSpan="2">
                  <a:txBody>
                    <a:bodyPr/>
                    <a:lstStyle/>
                    <a:p>
                      <a:pPr marL="0" marR="0" algn="ctr">
                        <a:spcBef>
                          <a:spcPts val="0"/>
                        </a:spcBef>
                        <a:spcAft>
                          <a:spcPts val="0"/>
                        </a:spcAft>
                      </a:pPr>
                      <a:r>
                        <a:rPr lang="en-GB" sz="1100" b="1" dirty="0">
                          <a:effectLst/>
                        </a:rPr>
                        <a:t>Range</a:t>
                      </a:r>
                      <a:endParaRPr lang="en-US" sz="1100" b="1" dirty="0">
                        <a:effectLst/>
                        <a:latin typeface="Times New Roman" panose="02020603050405020304" pitchFamily="18" charset="0"/>
                        <a:ea typeface="Times New Roman" panose="02020603050405020304" pitchFamily="18" charset="0"/>
                      </a:endParaRPr>
                    </a:p>
                  </a:txBody>
                  <a:tcPr marL="68580" marR="68580" marT="0" marB="0"/>
                </a:tc>
                <a:tc hMerge="1">
                  <a:txBody>
                    <a:bodyPr/>
                    <a:lstStyle/>
                    <a:p>
                      <a:pPr marL="0" marR="0" algn="ctr">
                        <a:spcBef>
                          <a:spcPts val="0"/>
                        </a:spcBef>
                        <a:spcAft>
                          <a:spcPts val="0"/>
                        </a:spcAft>
                      </a:pPr>
                      <a:endParaRPr lang="en-US" sz="1100" b="1" kern="0" dirty="0">
                        <a:effectLst/>
                        <a:latin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100" b="1" kern="0" dirty="0">
                          <a:effectLst/>
                        </a:rPr>
                        <a:t>Coding Values</a:t>
                      </a:r>
                      <a:endParaRPr lang="en-US" sz="1100" b="1" kern="0" dirty="0">
                        <a:effectLst/>
                        <a:latin typeface="Times New Roman" panose="02020603050405020304" pitchFamily="18" charset="0"/>
                      </a:endParaRPr>
                    </a:p>
                  </a:txBody>
                  <a:tcPr marL="68580" marR="68580" marT="0" marB="0"/>
                </a:tc>
              </a:tr>
              <a:tr h="363617">
                <a:tc>
                  <a:txBody>
                    <a:bodyPr/>
                    <a:lstStyle/>
                    <a:p>
                      <a:pPr marL="0" marR="0">
                        <a:spcBef>
                          <a:spcPts val="0"/>
                        </a:spcBef>
                        <a:spcAft>
                          <a:spcPts val="0"/>
                        </a:spcAft>
                      </a:pPr>
                      <a:r>
                        <a:rPr lang="en-GB" sz="1600" dirty="0">
                          <a:effectLst/>
                          <a:latin typeface="+mn-lt"/>
                        </a:rPr>
                        <a:t>id</a:t>
                      </a:r>
                      <a:endParaRPr lang="en-US" sz="1600" dirty="0">
                        <a:effectLst/>
                        <a:latin typeface="+mn-lt"/>
                        <a:ea typeface="Times New Roman" panose="02020603050405020304" pitchFamily="18" charset="0"/>
                      </a:endParaRPr>
                    </a:p>
                  </a:txBody>
                  <a:tcPr marL="68580" marR="68580" marT="0" marB="0"/>
                </a:tc>
                <a:tc>
                  <a:txBody>
                    <a:bodyPr/>
                    <a:lstStyle/>
                    <a:p>
                      <a:pPr marL="0" marR="0">
                        <a:spcBef>
                          <a:spcPts val="0"/>
                        </a:spcBef>
                        <a:spcAft>
                          <a:spcPts val="0"/>
                        </a:spcAft>
                      </a:pPr>
                      <a:r>
                        <a:rPr lang="en-GB" sz="1600">
                          <a:effectLst/>
                          <a:latin typeface="+mn-lt"/>
                        </a:rPr>
                        <a:t>Subject id</a:t>
                      </a:r>
                      <a:endParaRPr lang="en-US" sz="1600">
                        <a:effectLst/>
                        <a:latin typeface="+mn-lt"/>
                        <a:ea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600">
                          <a:effectLst/>
                          <a:latin typeface="+mn-lt"/>
                        </a:rPr>
                        <a:t>numeric</a:t>
                      </a:r>
                      <a:endParaRPr lang="en-US" sz="1600">
                        <a:effectLst/>
                        <a:latin typeface="+mn-lt"/>
                        <a:ea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600">
                          <a:effectLst/>
                          <a:latin typeface="+mn-lt"/>
                        </a:rPr>
                        <a:t>none</a:t>
                      </a:r>
                      <a:endParaRPr lang="en-US" sz="1600">
                        <a:effectLst/>
                        <a:latin typeface="+mn-lt"/>
                        <a:ea typeface="Times New Roman" panose="02020603050405020304" pitchFamily="18" charset="0"/>
                      </a:endParaRPr>
                    </a:p>
                  </a:txBody>
                  <a:tcPr marL="68580" marR="68580" marT="0" marB="0"/>
                </a:tc>
                <a:tc gridSpan="2">
                  <a:txBody>
                    <a:bodyPr/>
                    <a:lstStyle/>
                    <a:p>
                      <a:pPr marL="0" marR="0" algn="ctr">
                        <a:spcBef>
                          <a:spcPts val="0"/>
                        </a:spcBef>
                        <a:spcAft>
                          <a:spcPts val="0"/>
                        </a:spcAft>
                      </a:pPr>
                      <a:r>
                        <a:rPr lang="en-GB" sz="1600">
                          <a:effectLst/>
                          <a:latin typeface="+mn-lt"/>
                        </a:rPr>
                        <a:t>[5033,6387]</a:t>
                      </a:r>
                      <a:endParaRPr lang="en-US" sz="1600">
                        <a:effectLst/>
                        <a:latin typeface="+mn-lt"/>
                        <a:ea typeface="Times New Roman" panose="02020603050405020304" pitchFamily="18" charset="0"/>
                      </a:endParaRPr>
                    </a:p>
                  </a:txBody>
                  <a:tcPr marL="68580" marR="68580" marT="0" marB="0"/>
                </a:tc>
                <a:tc hMerge="1">
                  <a:txBody>
                    <a:bodyPr/>
                    <a:lstStyle/>
                    <a:p>
                      <a:pPr marL="0" marR="0">
                        <a:spcBef>
                          <a:spcPts val="0"/>
                        </a:spcBef>
                        <a:spcAft>
                          <a:spcPts val="0"/>
                        </a:spcAft>
                      </a:pP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GB" sz="1600">
                          <a:effectLst/>
                          <a:latin typeface="+mn-lt"/>
                        </a:rPr>
                        <a:t> </a:t>
                      </a:r>
                      <a:endParaRPr lang="en-US" sz="1600">
                        <a:effectLst/>
                        <a:latin typeface="+mn-lt"/>
                        <a:ea typeface="Times New Roman" panose="02020603050405020304" pitchFamily="18" charset="0"/>
                      </a:endParaRPr>
                    </a:p>
                  </a:txBody>
                  <a:tcPr marL="68580" marR="68580" marT="0" marB="0"/>
                </a:tc>
              </a:tr>
              <a:tr h="181809">
                <a:tc>
                  <a:txBody>
                    <a:bodyPr/>
                    <a:lstStyle/>
                    <a:p>
                      <a:pPr marL="0" marR="0">
                        <a:spcBef>
                          <a:spcPts val="0"/>
                        </a:spcBef>
                        <a:spcAft>
                          <a:spcPts val="0"/>
                        </a:spcAft>
                      </a:pPr>
                      <a:r>
                        <a:rPr lang="en-GB" sz="1600">
                          <a:effectLst/>
                          <a:latin typeface="+mn-lt"/>
                        </a:rPr>
                        <a:t>age</a:t>
                      </a:r>
                      <a:endParaRPr lang="en-US" sz="1600">
                        <a:effectLst/>
                        <a:latin typeface="+mn-lt"/>
                        <a:ea typeface="Times New Roman" panose="02020603050405020304" pitchFamily="18" charset="0"/>
                      </a:endParaRPr>
                    </a:p>
                  </a:txBody>
                  <a:tcPr marL="68580" marR="68580" marT="0" marB="0"/>
                </a:tc>
                <a:tc>
                  <a:txBody>
                    <a:bodyPr/>
                    <a:lstStyle/>
                    <a:p>
                      <a:pPr marL="0" marR="0">
                        <a:spcBef>
                          <a:spcPts val="0"/>
                        </a:spcBef>
                        <a:spcAft>
                          <a:spcPts val="0"/>
                        </a:spcAft>
                      </a:pPr>
                      <a:r>
                        <a:rPr lang="en-GB" sz="1600">
                          <a:effectLst/>
                          <a:latin typeface="+mn-lt"/>
                        </a:rPr>
                        <a:t>Subject’s age</a:t>
                      </a:r>
                      <a:endParaRPr lang="en-US" sz="1600">
                        <a:effectLst/>
                        <a:latin typeface="+mn-lt"/>
                        <a:ea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600">
                          <a:effectLst/>
                          <a:latin typeface="+mn-lt"/>
                        </a:rPr>
                        <a:t>Numeric</a:t>
                      </a:r>
                      <a:endParaRPr lang="en-US" sz="1600">
                        <a:effectLst/>
                        <a:latin typeface="+mn-lt"/>
                        <a:ea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600">
                          <a:effectLst/>
                          <a:latin typeface="+mn-lt"/>
                        </a:rPr>
                        <a:t>None</a:t>
                      </a:r>
                      <a:endParaRPr lang="en-US" sz="1600">
                        <a:effectLst/>
                        <a:latin typeface="+mn-lt"/>
                        <a:ea typeface="Times New Roman" panose="02020603050405020304" pitchFamily="18" charset="0"/>
                      </a:endParaRPr>
                    </a:p>
                  </a:txBody>
                  <a:tcPr marL="68580" marR="68580" marT="0" marB="0"/>
                </a:tc>
                <a:tc gridSpan="2">
                  <a:txBody>
                    <a:bodyPr/>
                    <a:lstStyle/>
                    <a:p>
                      <a:pPr marL="0" marR="0" algn="ctr">
                        <a:spcBef>
                          <a:spcPts val="0"/>
                        </a:spcBef>
                        <a:spcAft>
                          <a:spcPts val="0"/>
                        </a:spcAft>
                      </a:pPr>
                      <a:r>
                        <a:rPr lang="en-GB" sz="1600">
                          <a:effectLst/>
                          <a:latin typeface="+mn-lt"/>
                        </a:rPr>
                        <a:t>[14,85]  </a:t>
                      </a:r>
                      <a:endParaRPr lang="en-US" sz="1600">
                        <a:effectLst/>
                        <a:latin typeface="+mn-lt"/>
                        <a:ea typeface="Times New Roman" panose="02020603050405020304" pitchFamily="18" charset="0"/>
                      </a:endParaRPr>
                    </a:p>
                  </a:txBody>
                  <a:tcPr marL="68580" marR="68580" marT="0" marB="0"/>
                </a:tc>
                <a:tc hMerge="1">
                  <a:txBody>
                    <a:bodyPr/>
                    <a:lstStyle/>
                    <a:p>
                      <a:pPr marL="0" marR="0">
                        <a:spcBef>
                          <a:spcPts val="0"/>
                        </a:spcBef>
                        <a:spcAft>
                          <a:spcPts val="0"/>
                        </a:spcAft>
                      </a:pP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GB" sz="1600">
                          <a:effectLst/>
                          <a:latin typeface="+mn-lt"/>
                        </a:rPr>
                        <a:t>Age in years</a:t>
                      </a:r>
                      <a:endParaRPr lang="en-US" sz="1600">
                        <a:effectLst/>
                        <a:latin typeface="+mn-lt"/>
                        <a:ea typeface="Times New Roman" panose="02020603050405020304" pitchFamily="18" charset="0"/>
                      </a:endParaRPr>
                    </a:p>
                  </a:txBody>
                  <a:tcPr marL="68580" marR="68580" marT="0" marB="0"/>
                </a:tc>
              </a:tr>
              <a:tr h="363617">
                <a:tc>
                  <a:txBody>
                    <a:bodyPr/>
                    <a:lstStyle/>
                    <a:p>
                      <a:pPr marL="0" marR="0">
                        <a:spcBef>
                          <a:spcPts val="0"/>
                        </a:spcBef>
                        <a:spcAft>
                          <a:spcPts val="0"/>
                        </a:spcAft>
                      </a:pPr>
                      <a:r>
                        <a:rPr lang="en-GB" sz="1600">
                          <a:effectLst/>
                          <a:latin typeface="+mn-lt"/>
                        </a:rPr>
                        <a:t>sex</a:t>
                      </a:r>
                      <a:endParaRPr lang="en-US" sz="1600">
                        <a:effectLst/>
                        <a:latin typeface="+mn-lt"/>
                        <a:ea typeface="Times New Roman" panose="02020603050405020304" pitchFamily="18" charset="0"/>
                      </a:endParaRPr>
                    </a:p>
                  </a:txBody>
                  <a:tcPr marL="68580" marR="68580" marT="0" marB="0"/>
                </a:tc>
                <a:tc>
                  <a:txBody>
                    <a:bodyPr/>
                    <a:lstStyle/>
                    <a:p>
                      <a:pPr marL="0" marR="0">
                        <a:spcBef>
                          <a:spcPts val="0"/>
                        </a:spcBef>
                        <a:spcAft>
                          <a:spcPts val="0"/>
                        </a:spcAft>
                      </a:pPr>
                      <a:r>
                        <a:rPr lang="en-GB" sz="1600" dirty="0">
                          <a:effectLst/>
                          <a:latin typeface="+mn-lt"/>
                        </a:rPr>
                        <a:t>Subject’s gender</a:t>
                      </a:r>
                      <a:endParaRPr lang="en-US" sz="1600" dirty="0">
                        <a:effectLst/>
                        <a:latin typeface="+mn-lt"/>
                        <a:ea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600">
                          <a:effectLst/>
                          <a:latin typeface="+mn-lt"/>
                        </a:rPr>
                        <a:t>0/1</a:t>
                      </a:r>
                      <a:endParaRPr lang="en-US" sz="1600">
                        <a:effectLst/>
                        <a:latin typeface="+mn-lt"/>
                        <a:ea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600">
                          <a:effectLst/>
                          <a:latin typeface="+mn-lt"/>
                        </a:rPr>
                        <a:t>none</a:t>
                      </a:r>
                      <a:endParaRPr lang="en-US" sz="1600">
                        <a:effectLst/>
                        <a:latin typeface="+mn-lt"/>
                        <a:ea typeface="Times New Roman" panose="02020603050405020304" pitchFamily="18" charset="0"/>
                      </a:endParaRPr>
                    </a:p>
                  </a:txBody>
                  <a:tcPr marL="68580" marR="68580" marT="0" marB="0"/>
                </a:tc>
                <a:tc gridSpan="2">
                  <a:txBody>
                    <a:bodyPr/>
                    <a:lstStyle/>
                    <a:p>
                      <a:pPr marL="0" marR="0" algn="ctr">
                        <a:spcBef>
                          <a:spcPts val="0"/>
                        </a:spcBef>
                        <a:spcAft>
                          <a:spcPts val="0"/>
                        </a:spcAft>
                      </a:pPr>
                      <a:r>
                        <a:rPr lang="en-GB" sz="1600">
                          <a:effectLst/>
                          <a:latin typeface="+mn-lt"/>
                        </a:rPr>
                        <a:t> </a:t>
                      </a:r>
                      <a:endParaRPr lang="en-US" sz="1600">
                        <a:effectLst/>
                        <a:latin typeface="+mn-lt"/>
                        <a:ea typeface="Times New Roman" panose="02020603050405020304" pitchFamily="18" charset="0"/>
                      </a:endParaRPr>
                    </a:p>
                  </a:txBody>
                  <a:tcPr marL="68580" marR="68580" marT="0" marB="0"/>
                </a:tc>
                <a:tc hMerge="1">
                  <a:txBody>
                    <a:bodyPr/>
                    <a:lstStyle/>
                    <a:p>
                      <a:pPr marL="0" marR="0">
                        <a:spcBef>
                          <a:spcPts val="0"/>
                        </a:spcBef>
                        <a:spcAft>
                          <a:spcPts val="0"/>
                        </a:spcAft>
                      </a:pP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GB" sz="1600" dirty="0">
                          <a:effectLst/>
                          <a:latin typeface="+mn-lt"/>
                        </a:rPr>
                        <a:t>0 – male, </a:t>
                      </a:r>
                      <a:endParaRPr lang="en-GB" sz="1600" dirty="0" smtClean="0">
                        <a:effectLst/>
                        <a:latin typeface="+mn-lt"/>
                      </a:endParaRPr>
                    </a:p>
                    <a:p>
                      <a:pPr marL="0" marR="0">
                        <a:spcBef>
                          <a:spcPts val="0"/>
                        </a:spcBef>
                        <a:spcAft>
                          <a:spcPts val="0"/>
                        </a:spcAft>
                      </a:pPr>
                      <a:r>
                        <a:rPr lang="en-GB" sz="1600" dirty="0" smtClean="0">
                          <a:effectLst/>
                          <a:latin typeface="+mn-lt"/>
                        </a:rPr>
                        <a:t>1 </a:t>
                      </a:r>
                      <a:r>
                        <a:rPr lang="en-GB" sz="1600" dirty="0">
                          <a:effectLst/>
                          <a:latin typeface="+mn-lt"/>
                        </a:rPr>
                        <a:t>- female</a:t>
                      </a:r>
                      <a:endParaRPr lang="en-US" sz="1600" dirty="0">
                        <a:effectLst/>
                        <a:latin typeface="+mn-lt"/>
                        <a:ea typeface="Times New Roman" panose="02020603050405020304" pitchFamily="18" charset="0"/>
                      </a:endParaRPr>
                    </a:p>
                  </a:txBody>
                  <a:tcPr marL="68580" marR="68580" marT="0" marB="0"/>
                </a:tc>
              </a:tr>
              <a:tr h="727234">
                <a:tc>
                  <a:txBody>
                    <a:bodyPr/>
                    <a:lstStyle/>
                    <a:p>
                      <a:pPr marL="0" marR="0">
                        <a:spcBef>
                          <a:spcPts val="0"/>
                        </a:spcBef>
                        <a:spcAft>
                          <a:spcPts val="0"/>
                        </a:spcAft>
                      </a:pPr>
                      <a:r>
                        <a:rPr lang="en-GB" sz="1600" dirty="0">
                          <a:effectLst/>
                          <a:latin typeface="+mn-lt"/>
                        </a:rPr>
                        <a:t>q3</a:t>
                      </a:r>
                      <a:endParaRPr lang="en-US" sz="1600" dirty="0">
                        <a:effectLst/>
                        <a:latin typeface="+mn-lt"/>
                        <a:ea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effectLst/>
                          <a:latin typeface="+mn-lt"/>
                        </a:rPr>
                        <a:t>Have you had pain in the face, jaw, temple, in front of the ear or in the ear in the past month?</a:t>
                      </a:r>
                      <a:endParaRPr lang="en-US" sz="1600" dirty="0">
                        <a:effectLst/>
                        <a:latin typeface="+mn-lt"/>
                        <a:ea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600">
                          <a:effectLst/>
                          <a:latin typeface="+mn-lt"/>
                        </a:rPr>
                        <a:t>0/1</a:t>
                      </a:r>
                      <a:endParaRPr lang="en-US" sz="1600">
                        <a:effectLst/>
                        <a:latin typeface="+mn-lt"/>
                        <a:ea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600">
                          <a:effectLst/>
                          <a:latin typeface="+mn-lt"/>
                        </a:rPr>
                        <a:t>none</a:t>
                      </a:r>
                      <a:endParaRPr lang="en-US" sz="1600">
                        <a:effectLst/>
                        <a:latin typeface="+mn-lt"/>
                        <a:ea typeface="Times New Roman" panose="02020603050405020304" pitchFamily="18" charset="0"/>
                      </a:endParaRPr>
                    </a:p>
                  </a:txBody>
                  <a:tcPr marL="68580" marR="68580" marT="0" marB="0"/>
                </a:tc>
                <a:tc gridSpan="2">
                  <a:txBody>
                    <a:bodyPr/>
                    <a:lstStyle/>
                    <a:p>
                      <a:pPr marL="0" marR="0" algn="ctr">
                        <a:spcBef>
                          <a:spcPts val="0"/>
                        </a:spcBef>
                        <a:spcAft>
                          <a:spcPts val="0"/>
                        </a:spcAft>
                      </a:pPr>
                      <a:r>
                        <a:rPr lang="en-GB" sz="1600">
                          <a:effectLst/>
                          <a:latin typeface="+mn-lt"/>
                        </a:rPr>
                        <a:t> </a:t>
                      </a:r>
                      <a:endParaRPr lang="en-US" sz="1600">
                        <a:effectLst/>
                        <a:latin typeface="+mn-lt"/>
                        <a:ea typeface="Times New Roman" panose="02020603050405020304" pitchFamily="18" charset="0"/>
                      </a:endParaRPr>
                    </a:p>
                  </a:txBody>
                  <a:tcPr marL="68580" marR="68580" marT="0" marB="0"/>
                </a:tc>
                <a:tc hMerge="1">
                  <a:txBody>
                    <a:bodyPr/>
                    <a:lstStyle/>
                    <a:p>
                      <a:pPr marL="0" marR="0">
                        <a:spcBef>
                          <a:spcPts val="0"/>
                        </a:spcBef>
                        <a:spcAft>
                          <a:spcPts val="0"/>
                        </a:spcAft>
                      </a:pP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GB" sz="1600" dirty="0">
                          <a:effectLst/>
                          <a:latin typeface="+mn-lt"/>
                        </a:rPr>
                        <a:t>0 – no, </a:t>
                      </a:r>
                      <a:endParaRPr lang="en-GB" sz="1600" dirty="0" smtClean="0">
                        <a:effectLst/>
                        <a:latin typeface="+mn-lt"/>
                      </a:endParaRPr>
                    </a:p>
                    <a:p>
                      <a:pPr marL="0" marR="0">
                        <a:spcBef>
                          <a:spcPts val="0"/>
                        </a:spcBef>
                        <a:spcAft>
                          <a:spcPts val="0"/>
                        </a:spcAft>
                      </a:pPr>
                      <a:r>
                        <a:rPr lang="en-GB" sz="1600" dirty="0" smtClean="0">
                          <a:effectLst/>
                          <a:latin typeface="+mn-lt"/>
                        </a:rPr>
                        <a:t>1 </a:t>
                      </a:r>
                      <a:r>
                        <a:rPr lang="en-GB" sz="1600" dirty="0">
                          <a:effectLst/>
                          <a:latin typeface="+mn-lt"/>
                        </a:rPr>
                        <a:t>- yes</a:t>
                      </a:r>
                      <a:endParaRPr lang="en-US" sz="1600" dirty="0">
                        <a:effectLst/>
                        <a:latin typeface="+mn-lt"/>
                        <a:ea typeface="Times New Roman" panose="02020603050405020304" pitchFamily="18" charset="0"/>
                      </a:endParaRPr>
                    </a:p>
                  </a:txBody>
                  <a:tcPr marL="68580" marR="68580" marT="0" marB="0"/>
                </a:tc>
              </a:tr>
              <a:tr h="181809">
                <a:tc gridSpan="7">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600" dirty="0">
                          <a:effectLst/>
                          <a:latin typeface="+mn-lt"/>
                        </a:rPr>
                        <a:t> </a:t>
                      </a:r>
                      <a:r>
                        <a:rPr lang="en-GB" sz="1600" dirty="0" smtClean="0">
                          <a:effectLst/>
                          <a:latin typeface="+mn-lt"/>
                        </a:rPr>
                        <a:t>The next 12 variables are from the Graded Chronic Pain Status in the RDC/TMD</a:t>
                      </a:r>
                      <a:endParaRPr lang="en-US" sz="1600" dirty="0" smtClean="0">
                        <a:effectLst/>
                        <a:latin typeface="+mn-lt"/>
                        <a:ea typeface="Times New Roman" panose="02020603050405020304" pitchFamily="18" charset="0"/>
                      </a:endParaRPr>
                    </a:p>
                  </a:txBody>
                  <a:tcPr marL="68580" marR="68580" marT="0" marB="0"/>
                </a:tc>
                <a:tc h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600" dirty="0" smtClean="0">
                        <a:effectLst/>
                        <a:latin typeface="Times New Roman" panose="02020603050405020304" pitchFamily="18" charset="0"/>
                        <a:ea typeface="Times New Roman" panose="02020603050405020304" pitchFamily="18" charset="0"/>
                      </a:endParaRPr>
                    </a:p>
                  </a:txBody>
                  <a:tcPr marL="68580" marR="68580" marT="0" marB="0"/>
                </a:tc>
                <a:tc hMerge="1">
                  <a:txBody>
                    <a:bodyPr/>
                    <a:lstStyle/>
                    <a:p>
                      <a:pPr marL="0" marR="0" algn="ctr">
                        <a:spcBef>
                          <a:spcPts val="0"/>
                        </a:spcBef>
                        <a:spcAft>
                          <a:spcPts val="0"/>
                        </a:spcAft>
                      </a:pPr>
                      <a:endParaRPr lang="en-US" sz="10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pPr marL="0" marR="0" algn="ctr">
                        <a:spcBef>
                          <a:spcPts val="0"/>
                        </a:spcBef>
                        <a:spcAft>
                          <a:spcPts val="0"/>
                        </a:spcAft>
                      </a:pPr>
                      <a:endParaRPr lang="en-US" sz="10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pPr marL="0" marR="0" algn="ctr">
                        <a:spcBef>
                          <a:spcPts val="0"/>
                        </a:spcBef>
                        <a:spcAft>
                          <a:spcPts val="0"/>
                        </a:spcAft>
                      </a:pPr>
                      <a:endParaRPr lang="en-US" sz="10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pPr marL="0" marR="0">
                        <a:spcBef>
                          <a:spcPts val="0"/>
                        </a:spcBef>
                        <a:spcAft>
                          <a:spcPts val="0"/>
                        </a:spcAft>
                      </a:pPr>
                      <a:endParaRPr lang="en-US" sz="1000" dirty="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tr>
              <a:tr h="1272660">
                <a:tc>
                  <a:txBody>
                    <a:bodyPr/>
                    <a:lstStyle/>
                    <a:p>
                      <a:pPr marL="0" marR="0">
                        <a:spcBef>
                          <a:spcPts val="0"/>
                        </a:spcBef>
                        <a:spcAft>
                          <a:spcPts val="0"/>
                        </a:spcAft>
                      </a:pPr>
                      <a:r>
                        <a:rPr lang="en-GB" sz="1600" dirty="0">
                          <a:effectLst/>
                          <a:latin typeface="+mn-lt"/>
                        </a:rPr>
                        <a:t>an_8_gcps_1</a:t>
                      </a:r>
                      <a:endParaRPr lang="en-US" sz="1600" dirty="0">
                        <a:effectLst/>
                        <a:latin typeface="+mn-lt"/>
                        <a:ea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effectLst/>
                          <a:latin typeface="+mn-lt"/>
                        </a:rPr>
                        <a:t>How would you rate your facial pain on a 0 to 10 scale at the present time, that </a:t>
                      </a:r>
                      <a:r>
                        <a:rPr lang="en-US" sz="1600" dirty="0" smtClean="0">
                          <a:effectLst/>
                          <a:latin typeface="+mn-lt"/>
                        </a:rPr>
                        <a:t>is right </a:t>
                      </a:r>
                      <a:r>
                        <a:rPr lang="en-US" sz="1600" dirty="0">
                          <a:effectLst/>
                          <a:latin typeface="+mn-lt"/>
                        </a:rPr>
                        <a:t>now, where 0 is "no pain" and 10 is "pain as bad as could be"?</a:t>
                      </a:r>
                      <a:endParaRPr lang="en-US" sz="1600" dirty="0">
                        <a:effectLst/>
                        <a:latin typeface="+mn-lt"/>
                        <a:ea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600" dirty="0">
                          <a:effectLst/>
                          <a:latin typeface="+mn-lt"/>
                        </a:rPr>
                        <a:t>numeric</a:t>
                      </a:r>
                      <a:endParaRPr lang="en-US" sz="1600" dirty="0">
                        <a:effectLst/>
                        <a:latin typeface="+mn-lt"/>
                        <a:ea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600" dirty="0">
                          <a:effectLst/>
                          <a:latin typeface="+mn-lt"/>
                        </a:rPr>
                        <a:t>“.”</a:t>
                      </a:r>
                      <a:endParaRPr lang="en-US" sz="1600" dirty="0">
                        <a:effectLst/>
                        <a:latin typeface="+mn-lt"/>
                        <a:ea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600">
                          <a:effectLst/>
                          <a:latin typeface="+mn-lt"/>
                        </a:rPr>
                        <a:t>0-10</a:t>
                      </a:r>
                      <a:endParaRPr lang="en-US" sz="1600">
                        <a:effectLst/>
                        <a:latin typeface="+mn-lt"/>
                        <a:ea typeface="Times New Roman" panose="02020603050405020304" pitchFamily="18" charset="0"/>
                      </a:endParaRPr>
                    </a:p>
                  </a:txBody>
                  <a:tcPr marL="68580" marR="68580" marT="0" marB="0"/>
                </a:tc>
                <a:tc gridSpan="2">
                  <a:txBody>
                    <a:bodyPr/>
                    <a:lstStyle/>
                    <a:p>
                      <a:pPr marL="0" marR="0">
                        <a:spcBef>
                          <a:spcPts val="0"/>
                        </a:spcBef>
                        <a:spcAft>
                          <a:spcPts val="0"/>
                        </a:spcAft>
                      </a:pPr>
                      <a:r>
                        <a:rPr lang="en-GB" sz="1600" dirty="0">
                          <a:effectLst/>
                          <a:latin typeface="+mn-lt"/>
                        </a:rPr>
                        <a:t>0 – no pain </a:t>
                      </a:r>
                      <a:endParaRPr lang="en-GB" sz="1600" dirty="0" smtClean="0">
                        <a:effectLst/>
                        <a:latin typeface="+mn-lt"/>
                      </a:endParaRPr>
                    </a:p>
                    <a:p>
                      <a:pPr marL="0" marR="0">
                        <a:spcBef>
                          <a:spcPts val="0"/>
                        </a:spcBef>
                        <a:spcAft>
                          <a:spcPts val="0"/>
                        </a:spcAft>
                      </a:pPr>
                      <a:r>
                        <a:rPr lang="en-GB" sz="1600" dirty="0" smtClean="0">
                          <a:effectLst/>
                          <a:latin typeface="+mn-lt"/>
                        </a:rPr>
                        <a:t>   to </a:t>
                      </a:r>
                    </a:p>
                    <a:p>
                      <a:pPr marL="0" marR="0">
                        <a:spcBef>
                          <a:spcPts val="0"/>
                        </a:spcBef>
                        <a:spcAft>
                          <a:spcPts val="0"/>
                        </a:spcAft>
                      </a:pPr>
                      <a:r>
                        <a:rPr lang="en-GB" sz="1600" dirty="0" smtClean="0">
                          <a:effectLst/>
                          <a:latin typeface="+mn-lt"/>
                        </a:rPr>
                        <a:t>10 </a:t>
                      </a:r>
                      <a:r>
                        <a:rPr lang="en-GB" sz="1600" dirty="0">
                          <a:effectLst/>
                          <a:latin typeface="+mn-lt"/>
                        </a:rPr>
                        <a:t>- Pain as bad as could be</a:t>
                      </a:r>
                      <a:endParaRPr lang="en-US" sz="1600" dirty="0">
                        <a:effectLst/>
                        <a:latin typeface="+mn-lt"/>
                        <a:ea typeface="Times New Roman" panose="02020603050405020304" pitchFamily="18" charset="0"/>
                      </a:endParaRPr>
                    </a:p>
                  </a:txBody>
                  <a:tcPr marL="68580" marR="68580" marT="0" marB="0"/>
                </a:tc>
                <a:tc hMerge="1">
                  <a:txBody>
                    <a:bodyPr/>
                    <a:lstStyle/>
                    <a:p>
                      <a:endParaRPr lang="en-US"/>
                    </a:p>
                  </a:txBody>
                  <a:tcPr/>
                </a:tc>
              </a:tr>
              <a:tr h="1272660">
                <a:tc>
                  <a:txBody>
                    <a:bodyPr/>
                    <a:lstStyle/>
                    <a:p>
                      <a:pPr marL="0" marR="0">
                        <a:spcBef>
                          <a:spcPts val="0"/>
                        </a:spcBef>
                        <a:spcAft>
                          <a:spcPts val="0"/>
                        </a:spcAft>
                      </a:pPr>
                      <a:r>
                        <a:rPr lang="en-GB" sz="1600" dirty="0">
                          <a:effectLst/>
                          <a:latin typeface="+mn-lt"/>
                          <a:ea typeface="Times New Roman" panose="02020603050405020304" pitchFamily="18" charset="0"/>
                        </a:rPr>
                        <a:t>an_9_gcps_2</a:t>
                      </a:r>
                      <a:endParaRPr lang="en-US" sz="1600" dirty="0">
                        <a:effectLst/>
                        <a:latin typeface="+mn-lt"/>
                        <a:ea typeface="Times New Roman" panose="02020603050405020304" pitchFamily="18" charset="0"/>
                      </a:endParaRPr>
                    </a:p>
                  </a:txBody>
                  <a:tcPr marL="68580" marR="68580" marT="0" marB="0"/>
                </a:tc>
                <a:tc>
                  <a:txBody>
                    <a:bodyPr/>
                    <a:lstStyle/>
                    <a:p>
                      <a:pPr marL="0" marR="0">
                        <a:spcBef>
                          <a:spcPts val="0"/>
                        </a:spcBef>
                        <a:spcAft>
                          <a:spcPts val="0"/>
                        </a:spcAft>
                      </a:pPr>
                      <a:r>
                        <a:rPr lang="en-US" sz="1600">
                          <a:effectLst/>
                          <a:latin typeface="+mn-lt"/>
                          <a:ea typeface="Times New Roman" panose="02020603050405020304" pitchFamily="18" charset="0"/>
                        </a:rPr>
                        <a:t>In the past six months, how intense was your worst pain rated on a 0 to 10 scale</a:t>
                      </a:r>
                    </a:p>
                    <a:p>
                      <a:pPr marL="0" marR="0">
                        <a:spcBef>
                          <a:spcPts val="0"/>
                        </a:spcBef>
                        <a:spcAft>
                          <a:spcPts val="0"/>
                        </a:spcAft>
                      </a:pPr>
                      <a:r>
                        <a:rPr lang="en-US" sz="1600">
                          <a:effectLst/>
                          <a:latin typeface="+mn-lt"/>
                          <a:ea typeface="Times New Roman" panose="02020603050405020304" pitchFamily="18" charset="0"/>
                        </a:rPr>
                        <a:t>where 0 is "no pain" and 10 is "pain as bad as could be"?</a:t>
                      </a:r>
                    </a:p>
                  </a:txBody>
                  <a:tcPr marL="68580" marR="68580" marT="0" marB="0"/>
                </a:tc>
                <a:tc>
                  <a:txBody>
                    <a:bodyPr/>
                    <a:lstStyle/>
                    <a:p>
                      <a:pPr marL="0" marR="0" algn="ctr">
                        <a:spcBef>
                          <a:spcPts val="0"/>
                        </a:spcBef>
                        <a:spcAft>
                          <a:spcPts val="0"/>
                        </a:spcAft>
                      </a:pPr>
                      <a:r>
                        <a:rPr lang="en-GB" sz="1600">
                          <a:effectLst/>
                          <a:latin typeface="+mn-lt"/>
                          <a:ea typeface="Times New Roman" panose="02020603050405020304" pitchFamily="18" charset="0"/>
                        </a:rPr>
                        <a:t>numeric</a:t>
                      </a:r>
                      <a:endParaRPr lang="en-US" sz="1600">
                        <a:effectLst/>
                        <a:latin typeface="+mn-lt"/>
                        <a:ea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600" dirty="0">
                          <a:effectLst/>
                          <a:latin typeface="+mn-lt"/>
                          <a:ea typeface="Times New Roman" panose="02020603050405020304" pitchFamily="18" charset="0"/>
                        </a:rPr>
                        <a:t>“.”</a:t>
                      </a:r>
                      <a:endParaRPr lang="en-US" sz="1600" dirty="0">
                        <a:effectLst/>
                        <a:latin typeface="+mn-lt"/>
                        <a:ea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600" dirty="0">
                          <a:effectLst/>
                          <a:latin typeface="+mn-lt"/>
                          <a:ea typeface="Times New Roman" panose="02020603050405020304" pitchFamily="18" charset="0"/>
                        </a:rPr>
                        <a:t>0-10</a:t>
                      </a:r>
                      <a:endParaRPr lang="en-US" sz="1600" dirty="0">
                        <a:effectLst/>
                        <a:latin typeface="+mn-lt"/>
                        <a:ea typeface="Times New Roman" panose="02020603050405020304" pitchFamily="18" charset="0"/>
                      </a:endParaRPr>
                    </a:p>
                  </a:txBody>
                  <a:tcPr marL="68580" marR="68580" marT="0" marB="0"/>
                </a:tc>
                <a:tc gridSpan="2">
                  <a:txBody>
                    <a:bodyPr/>
                    <a:lstStyle/>
                    <a:p>
                      <a:pPr marL="0" marR="0">
                        <a:spcBef>
                          <a:spcPts val="0"/>
                        </a:spcBef>
                        <a:spcAft>
                          <a:spcPts val="0"/>
                        </a:spcAft>
                      </a:pPr>
                      <a:r>
                        <a:rPr lang="en-GB" sz="1600" dirty="0">
                          <a:effectLst/>
                          <a:latin typeface="+mn-lt"/>
                          <a:ea typeface="Times New Roman" panose="02020603050405020304" pitchFamily="18" charset="0"/>
                        </a:rPr>
                        <a:t>0 – no pain </a:t>
                      </a:r>
                      <a:endParaRPr lang="en-GB" sz="1600" dirty="0" smtClean="0">
                        <a:effectLst/>
                        <a:latin typeface="+mn-lt"/>
                        <a:ea typeface="Times New Roman" panose="02020603050405020304" pitchFamily="18" charset="0"/>
                      </a:endParaRPr>
                    </a:p>
                    <a:p>
                      <a:pPr marL="0" marR="0">
                        <a:spcBef>
                          <a:spcPts val="0"/>
                        </a:spcBef>
                        <a:spcAft>
                          <a:spcPts val="0"/>
                        </a:spcAft>
                      </a:pPr>
                      <a:r>
                        <a:rPr lang="en-GB" sz="1600" dirty="0" smtClean="0">
                          <a:effectLst/>
                          <a:latin typeface="+mn-lt"/>
                          <a:ea typeface="Times New Roman" panose="02020603050405020304" pitchFamily="18" charset="0"/>
                        </a:rPr>
                        <a:t>   to </a:t>
                      </a:r>
                    </a:p>
                    <a:p>
                      <a:pPr marL="0" marR="0">
                        <a:spcBef>
                          <a:spcPts val="0"/>
                        </a:spcBef>
                        <a:spcAft>
                          <a:spcPts val="0"/>
                        </a:spcAft>
                      </a:pPr>
                      <a:r>
                        <a:rPr lang="en-GB" sz="1600" dirty="0" smtClean="0">
                          <a:effectLst/>
                          <a:latin typeface="+mn-lt"/>
                          <a:ea typeface="Times New Roman" panose="02020603050405020304" pitchFamily="18" charset="0"/>
                        </a:rPr>
                        <a:t>10 </a:t>
                      </a:r>
                      <a:r>
                        <a:rPr lang="en-GB" sz="1600" dirty="0">
                          <a:effectLst/>
                          <a:latin typeface="+mn-lt"/>
                          <a:ea typeface="Times New Roman" panose="02020603050405020304" pitchFamily="18" charset="0"/>
                        </a:rPr>
                        <a:t>- Pain as bad as could be</a:t>
                      </a:r>
                      <a:endParaRPr lang="en-US" sz="1600" dirty="0">
                        <a:effectLst/>
                        <a:latin typeface="+mn-lt"/>
                        <a:ea typeface="Times New Roman" panose="02020603050405020304" pitchFamily="18" charset="0"/>
                      </a:endParaRPr>
                    </a:p>
                  </a:txBody>
                  <a:tcPr marL="68580" marR="68580" marT="0" marB="0"/>
                </a:tc>
                <a:tc hMerge="1">
                  <a:txBody>
                    <a:bodyPr/>
                    <a:lstStyle/>
                    <a:p>
                      <a:endParaRPr lang="en-US"/>
                    </a:p>
                  </a:txBody>
                  <a:tcPr/>
                </a:tc>
              </a:tr>
            </a:tbl>
          </a:graphicData>
        </a:graphic>
      </p:graphicFrame>
    </p:spTree>
    <p:extLst>
      <p:ext uri="{BB962C8B-B14F-4D97-AF65-F5344CB8AC3E}">
        <p14:creationId xmlns:p14="http://schemas.microsoft.com/office/powerpoint/2010/main" val="28603055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Further questions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996974728"/>
              </p:ext>
            </p:extLst>
          </p:nvPr>
        </p:nvGraphicFramePr>
        <p:xfrm>
          <a:off x="381000" y="1524000"/>
          <a:ext cx="8534401" cy="5073017"/>
        </p:xfrm>
        <a:graphic>
          <a:graphicData uri="http://schemas.openxmlformats.org/drawingml/2006/table">
            <a:tbl>
              <a:tblPr>
                <a:tableStyleId>{5C22544A-7EE6-4342-B048-85BDC9FD1C3A}</a:tableStyleId>
              </a:tblPr>
              <a:tblGrid>
                <a:gridCol w="685800"/>
                <a:gridCol w="3232657"/>
                <a:gridCol w="1018799"/>
                <a:gridCol w="705322"/>
                <a:gridCol w="1097169"/>
                <a:gridCol w="194453"/>
                <a:gridCol w="1600201"/>
              </a:tblGrid>
              <a:tr h="457200">
                <a:tc>
                  <a:txBody>
                    <a:bodyPr/>
                    <a:lstStyle/>
                    <a:p>
                      <a:pPr marL="0" marR="0" algn="ctr">
                        <a:spcBef>
                          <a:spcPts val="0"/>
                        </a:spcBef>
                        <a:spcAft>
                          <a:spcPts val="0"/>
                        </a:spcAft>
                      </a:pPr>
                      <a:r>
                        <a:rPr lang="en-GB" sz="1100" b="1" kern="0" dirty="0">
                          <a:effectLst/>
                        </a:rPr>
                        <a:t>Field Name</a:t>
                      </a:r>
                      <a:endParaRPr lang="en-US" sz="1100" b="1" kern="0" dirty="0">
                        <a:effectLst/>
                        <a:latin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100" b="1" kern="0" dirty="0">
                          <a:effectLst/>
                        </a:rPr>
                        <a:t>Description</a:t>
                      </a:r>
                      <a:endParaRPr lang="en-US" sz="1100" b="1" kern="0" dirty="0">
                        <a:effectLst/>
                        <a:latin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100" b="1" kern="0" dirty="0">
                          <a:effectLst/>
                        </a:rPr>
                        <a:t>Type</a:t>
                      </a:r>
                      <a:endParaRPr lang="en-US" sz="1100" b="1" kern="0" dirty="0">
                        <a:effectLst/>
                        <a:latin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100" b="1" dirty="0">
                          <a:effectLst/>
                        </a:rPr>
                        <a:t>Missing</a:t>
                      </a:r>
                      <a:endParaRPr lang="en-US" sz="1100" b="1" dirty="0">
                        <a:effectLst/>
                      </a:endParaRPr>
                    </a:p>
                    <a:p>
                      <a:pPr marL="0" marR="0" algn="ctr">
                        <a:spcBef>
                          <a:spcPts val="0"/>
                        </a:spcBef>
                        <a:spcAft>
                          <a:spcPts val="0"/>
                        </a:spcAft>
                      </a:pPr>
                      <a:r>
                        <a:rPr lang="en-GB" sz="1100" b="1" dirty="0">
                          <a:effectLst/>
                        </a:rPr>
                        <a:t>Value</a:t>
                      </a:r>
                      <a:endParaRPr lang="en-US" sz="1100" b="1" dirty="0">
                        <a:effectLst/>
                        <a:latin typeface="Times New Roman" panose="02020603050405020304" pitchFamily="18" charset="0"/>
                        <a:ea typeface="Times New Roman" panose="02020603050405020304" pitchFamily="18" charset="0"/>
                      </a:endParaRPr>
                    </a:p>
                  </a:txBody>
                  <a:tcPr marL="68580" marR="68580" marT="0" marB="0"/>
                </a:tc>
                <a:tc gridSpan="2">
                  <a:txBody>
                    <a:bodyPr/>
                    <a:lstStyle/>
                    <a:p>
                      <a:pPr marL="0" marR="0" algn="ctr">
                        <a:spcBef>
                          <a:spcPts val="0"/>
                        </a:spcBef>
                        <a:spcAft>
                          <a:spcPts val="0"/>
                        </a:spcAft>
                      </a:pPr>
                      <a:r>
                        <a:rPr lang="en-GB" sz="1100" b="1" dirty="0">
                          <a:effectLst/>
                        </a:rPr>
                        <a:t>Range</a:t>
                      </a:r>
                      <a:endParaRPr lang="en-US" sz="1100" b="1" dirty="0">
                        <a:effectLst/>
                        <a:latin typeface="Times New Roman" panose="02020603050405020304" pitchFamily="18" charset="0"/>
                        <a:ea typeface="Times New Roman" panose="02020603050405020304" pitchFamily="18" charset="0"/>
                      </a:endParaRPr>
                    </a:p>
                  </a:txBody>
                  <a:tcPr marL="68580" marR="68580" marT="0" marB="0"/>
                </a:tc>
                <a:tc hMerge="1">
                  <a:txBody>
                    <a:bodyPr/>
                    <a:lstStyle/>
                    <a:p>
                      <a:pPr marL="0" marR="0" algn="ctr">
                        <a:spcBef>
                          <a:spcPts val="0"/>
                        </a:spcBef>
                        <a:spcAft>
                          <a:spcPts val="0"/>
                        </a:spcAft>
                      </a:pPr>
                      <a:endParaRPr lang="en-US" sz="1100" b="1" kern="0" dirty="0">
                        <a:effectLst/>
                        <a:latin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100" b="1" kern="0" dirty="0">
                          <a:effectLst/>
                        </a:rPr>
                        <a:t>Coding Values</a:t>
                      </a:r>
                      <a:endParaRPr lang="en-US" sz="1100" b="1" kern="0" dirty="0">
                        <a:effectLst/>
                        <a:latin typeface="Times New Roman" panose="02020603050405020304" pitchFamily="18" charset="0"/>
                      </a:endParaRPr>
                    </a:p>
                  </a:txBody>
                  <a:tcPr marL="68580" marR="68580" marT="0" marB="0"/>
                </a:tc>
              </a:tr>
              <a:tr h="363617">
                <a:tc>
                  <a:txBody>
                    <a:bodyPr/>
                    <a:lstStyle/>
                    <a:p>
                      <a:pPr marL="0" marR="0">
                        <a:spcBef>
                          <a:spcPts val="0"/>
                        </a:spcBef>
                        <a:spcAft>
                          <a:spcPts val="0"/>
                        </a:spcAft>
                      </a:pPr>
                      <a:r>
                        <a:rPr lang="en-GB" sz="1600" dirty="0">
                          <a:effectLst/>
                          <a:latin typeface="+mn-lt"/>
                        </a:rPr>
                        <a:t>id</a:t>
                      </a:r>
                      <a:endParaRPr lang="en-US" sz="1600" dirty="0">
                        <a:effectLst/>
                        <a:latin typeface="+mn-lt"/>
                        <a:ea typeface="Times New Roman" panose="02020603050405020304" pitchFamily="18" charset="0"/>
                      </a:endParaRPr>
                    </a:p>
                  </a:txBody>
                  <a:tcPr marL="68580" marR="68580" marT="0" marB="0"/>
                </a:tc>
                <a:tc>
                  <a:txBody>
                    <a:bodyPr/>
                    <a:lstStyle/>
                    <a:p>
                      <a:pPr marL="0" marR="0">
                        <a:spcBef>
                          <a:spcPts val="0"/>
                        </a:spcBef>
                        <a:spcAft>
                          <a:spcPts val="0"/>
                        </a:spcAft>
                      </a:pPr>
                      <a:r>
                        <a:rPr lang="en-GB" sz="1600">
                          <a:effectLst/>
                          <a:latin typeface="+mn-lt"/>
                        </a:rPr>
                        <a:t>Subject id</a:t>
                      </a:r>
                      <a:endParaRPr lang="en-US" sz="1600">
                        <a:effectLst/>
                        <a:latin typeface="+mn-lt"/>
                        <a:ea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600">
                          <a:effectLst/>
                          <a:latin typeface="+mn-lt"/>
                        </a:rPr>
                        <a:t>numeric</a:t>
                      </a:r>
                      <a:endParaRPr lang="en-US" sz="1600">
                        <a:effectLst/>
                        <a:latin typeface="+mn-lt"/>
                        <a:ea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600">
                          <a:effectLst/>
                          <a:latin typeface="+mn-lt"/>
                        </a:rPr>
                        <a:t>none</a:t>
                      </a:r>
                      <a:endParaRPr lang="en-US" sz="1600">
                        <a:effectLst/>
                        <a:latin typeface="+mn-lt"/>
                        <a:ea typeface="Times New Roman" panose="02020603050405020304" pitchFamily="18" charset="0"/>
                      </a:endParaRPr>
                    </a:p>
                  </a:txBody>
                  <a:tcPr marL="68580" marR="68580" marT="0" marB="0"/>
                </a:tc>
                <a:tc gridSpan="2">
                  <a:txBody>
                    <a:bodyPr/>
                    <a:lstStyle/>
                    <a:p>
                      <a:pPr marL="0" marR="0" algn="ctr">
                        <a:spcBef>
                          <a:spcPts val="0"/>
                        </a:spcBef>
                        <a:spcAft>
                          <a:spcPts val="0"/>
                        </a:spcAft>
                      </a:pPr>
                      <a:r>
                        <a:rPr lang="en-GB" sz="1600">
                          <a:effectLst/>
                          <a:latin typeface="+mn-lt"/>
                        </a:rPr>
                        <a:t>[5033,6387]</a:t>
                      </a:r>
                      <a:endParaRPr lang="en-US" sz="1600">
                        <a:effectLst/>
                        <a:latin typeface="+mn-lt"/>
                        <a:ea typeface="Times New Roman" panose="02020603050405020304" pitchFamily="18" charset="0"/>
                      </a:endParaRPr>
                    </a:p>
                  </a:txBody>
                  <a:tcPr marL="68580" marR="68580" marT="0" marB="0"/>
                </a:tc>
                <a:tc hMerge="1">
                  <a:txBody>
                    <a:bodyPr/>
                    <a:lstStyle/>
                    <a:p>
                      <a:pPr marL="0" marR="0">
                        <a:spcBef>
                          <a:spcPts val="0"/>
                        </a:spcBef>
                        <a:spcAft>
                          <a:spcPts val="0"/>
                        </a:spcAft>
                      </a:pP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GB" sz="1600">
                          <a:effectLst/>
                          <a:latin typeface="+mn-lt"/>
                        </a:rPr>
                        <a:t> </a:t>
                      </a:r>
                      <a:endParaRPr lang="en-US" sz="1600">
                        <a:effectLst/>
                        <a:latin typeface="+mn-lt"/>
                        <a:ea typeface="Times New Roman" panose="02020603050405020304" pitchFamily="18" charset="0"/>
                      </a:endParaRPr>
                    </a:p>
                  </a:txBody>
                  <a:tcPr marL="68580" marR="68580" marT="0" marB="0"/>
                </a:tc>
              </a:tr>
              <a:tr h="181809">
                <a:tc>
                  <a:txBody>
                    <a:bodyPr/>
                    <a:lstStyle/>
                    <a:p>
                      <a:pPr marL="0" marR="0">
                        <a:spcBef>
                          <a:spcPts val="0"/>
                        </a:spcBef>
                        <a:spcAft>
                          <a:spcPts val="0"/>
                        </a:spcAft>
                      </a:pPr>
                      <a:r>
                        <a:rPr lang="en-GB" sz="1600">
                          <a:effectLst/>
                          <a:latin typeface="+mn-lt"/>
                        </a:rPr>
                        <a:t>age</a:t>
                      </a:r>
                      <a:endParaRPr lang="en-US" sz="1600">
                        <a:effectLst/>
                        <a:latin typeface="+mn-lt"/>
                        <a:ea typeface="Times New Roman" panose="02020603050405020304" pitchFamily="18" charset="0"/>
                      </a:endParaRPr>
                    </a:p>
                  </a:txBody>
                  <a:tcPr marL="68580" marR="68580" marT="0" marB="0"/>
                </a:tc>
                <a:tc>
                  <a:txBody>
                    <a:bodyPr/>
                    <a:lstStyle/>
                    <a:p>
                      <a:pPr marL="0" marR="0">
                        <a:spcBef>
                          <a:spcPts val="0"/>
                        </a:spcBef>
                        <a:spcAft>
                          <a:spcPts val="0"/>
                        </a:spcAft>
                      </a:pPr>
                      <a:r>
                        <a:rPr lang="en-GB" sz="1600">
                          <a:effectLst/>
                          <a:latin typeface="+mn-lt"/>
                        </a:rPr>
                        <a:t>Subject’s age</a:t>
                      </a:r>
                      <a:endParaRPr lang="en-US" sz="1600">
                        <a:effectLst/>
                        <a:latin typeface="+mn-lt"/>
                        <a:ea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600">
                          <a:effectLst/>
                          <a:latin typeface="+mn-lt"/>
                        </a:rPr>
                        <a:t>Numeric</a:t>
                      </a:r>
                      <a:endParaRPr lang="en-US" sz="1600">
                        <a:effectLst/>
                        <a:latin typeface="+mn-lt"/>
                        <a:ea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600">
                          <a:effectLst/>
                          <a:latin typeface="+mn-lt"/>
                        </a:rPr>
                        <a:t>None</a:t>
                      </a:r>
                      <a:endParaRPr lang="en-US" sz="1600">
                        <a:effectLst/>
                        <a:latin typeface="+mn-lt"/>
                        <a:ea typeface="Times New Roman" panose="02020603050405020304" pitchFamily="18" charset="0"/>
                      </a:endParaRPr>
                    </a:p>
                  </a:txBody>
                  <a:tcPr marL="68580" marR="68580" marT="0" marB="0"/>
                </a:tc>
                <a:tc gridSpan="2">
                  <a:txBody>
                    <a:bodyPr/>
                    <a:lstStyle/>
                    <a:p>
                      <a:pPr marL="0" marR="0" algn="ctr">
                        <a:spcBef>
                          <a:spcPts val="0"/>
                        </a:spcBef>
                        <a:spcAft>
                          <a:spcPts val="0"/>
                        </a:spcAft>
                      </a:pPr>
                      <a:r>
                        <a:rPr lang="en-GB" sz="1600" dirty="0">
                          <a:solidFill>
                            <a:srgbClr val="FF0000"/>
                          </a:solidFill>
                          <a:effectLst/>
                          <a:latin typeface="+mn-lt"/>
                        </a:rPr>
                        <a:t>[14,85]  </a:t>
                      </a:r>
                      <a:endParaRPr lang="en-US" sz="1600" dirty="0">
                        <a:solidFill>
                          <a:srgbClr val="FF0000"/>
                        </a:solidFill>
                        <a:effectLst/>
                        <a:latin typeface="+mn-lt"/>
                        <a:ea typeface="Times New Roman" panose="02020603050405020304" pitchFamily="18" charset="0"/>
                      </a:endParaRPr>
                    </a:p>
                  </a:txBody>
                  <a:tcPr marL="68580" marR="68580" marT="0" marB="0"/>
                </a:tc>
                <a:tc hMerge="1">
                  <a:txBody>
                    <a:bodyPr/>
                    <a:lstStyle/>
                    <a:p>
                      <a:pPr marL="0" marR="0">
                        <a:spcBef>
                          <a:spcPts val="0"/>
                        </a:spcBef>
                        <a:spcAft>
                          <a:spcPts val="0"/>
                        </a:spcAft>
                      </a:pP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GB" sz="1600">
                          <a:effectLst/>
                          <a:latin typeface="+mn-lt"/>
                        </a:rPr>
                        <a:t>Age in years</a:t>
                      </a:r>
                      <a:endParaRPr lang="en-US" sz="1600">
                        <a:effectLst/>
                        <a:latin typeface="+mn-lt"/>
                        <a:ea typeface="Times New Roman" panose="02020603050405020304" pitchFamily="18" charset="0"/>
                      </a:endParaRPr>
                    </a:p>
                  </a:txBody>
                  <a:tcPr marL="68580" marR="68580" marT="0" marB="0"/>
                </a:tc>
              </a:tr>
              <a:tr h="363617">
                <a:tc>
                  <a:txBody>
                    <a:bodyPr/>
                    <a:lstStyle/>
                    <a:p>
                      <a:pPr marL="0" marR="0">
                        <a:spcBef>
                          <a:spcPts val="0"/>
                        </a:spcBef>
                        <a:spcAft>
                          <a:spcPts val="0"/>
                        </a:spcAft>
                      </a:pPr>
                      <a:r>
                        <a:rPr lang="en-GB" sz="1600">
                          <a:effectLst/>
                          <a:latin typeface="+mn-lt"/>
                        </a:rPr>
                        <a:t>sex</a:t>
                      </a:r>
                      <a:endParaRPr lang="en-US" sz="1600">
                        <a:effectLst/>
                        <a:latin typeface="+mn-lt"/>
                        <a:ea typeface="Times New Roman" panose="02020603050405020304" pitchFamily="18" charset="0"/>
                      </a:endParaRPr>
                    </a:p>
                  </a:txBody>
                  <a:tcPr marL="68580" marR="68580" marT="0" marB="0"/>
                </a:tc>
                <a:tc>
                  <a:txBody>
                    <a:bodyPr/>
                    <a:lstStyle/>
                    <a:p>
                      <a:pPr marL="0" marR="0">
                        <a:spcBef>
                          <a:spcPts val="0"/>
                        </a:spcBef>
                        <a:spcAft>
                          <a:spcPts val="0"/>
                        </a:spcAft>
                      </a:pPr>
                      <a:r>
                        <a:rPr lang="en-GB" sz="1600" dirty="0">
                          <a:effectLst/>
                          <a:latin typeface="+mn-lt"/>
                        </a:rPr>
                        <a:t>Subject’s gender</a:t>
                      </a:r>
                      <a:endParaRPr lang="en-US" sz="1600" dirty="0">
                        <a:effectLst/>
                        <a:latin typeface="+mn-lt"/>
                        <a:ea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600">
                          <a:effectLst/>
                          <a:latin typeface="+mn-lt"/>
                        </a:rPr>
                        <a:t>0/1</a:t>
                      </a:r>
                      <a:endParaRPr lang="en-US" sz="1600">
                        <a:effectLst/>
                        <a:latin typeface="+mn-lt"/>
                        <a:ea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600">
                          <a:effectLst/>
                          <a:latin typeface="+mn-lt"/>
                        </a:rPr>
                        <a:t>none</a:t>
                      </a:r>
                      <a:endParaRPr lang="en-US" sz="1600">
                        <a:effectLst/>
                        <a:latin typeface="+mn-lt"/>
                        <a:ea typeface="Times New Roman" panose="02020603050405020304" pitchFamily="18" charset="0"/>
                      </a:endParaRPr>
                    </a:p>
                  </a:txBody>
                  <a:tcPr marL="68580" marR="68580" marT="0" marB="0"/>
                </a:tc>
                <a:tc gridSpan="2">
                  <a:txBody>
                    <a:bodyPr/>
                    <a:lstStyle/>
                    <a:p>
                      <a:pPr marL="0" marR="0" algn="ctr">
                        <a:spcBef>
                          <a:spcPts val="0"/>
                        </a:spcBef>
                        <a:spcAft>
                          <a:spcPts val="0"/>
                        </a:spcAft>
                      </a:pPr>
                      <a:r>
                        <a:rPr lang="en-GB" sz="1600">
                          <a:effectLst/>
                          <a:latin typeface="+mn-lt"/>
                        </a:rPr>
                        <a:t> </a:t>
                      </a:r>
                      <a:endParaRPr lang="en-US" sz="1600">
                        <a:effectLst/>
                        <a:latin typeface="+mn-lt"/>
                        <a:ea typeface="Times New Roman" panose="02020603050405020304" pitchFamily="18" charset="0"/>
                      </a:endParaRPr>
                    </a:p>
                  </a:txBody>
                  <a:tcPr marL="68580" marR="68580" marT="0" marB="0"/>
                </a:tc>
                <a:tc hMerge="1">
                  <a:txBody>
                    <a:bodyPr/>
                    <a:lstStyle/>
                    <a:p>
                      <a:pPr marL="0" marR="0">
                        <a:spcBef>
                          <a:spcPts val="0"/>
                        </a:spcBef>
                        <a:spcAft>
                          <a:spcPts val="0"/>
                        </a:spcAft>
                      </a:pP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GB" sz="1600" dirty="0">
                          <a:effectLst/>
                          <a:latin typeface="+mn-lt"/>
                        </a:rPr>
                        <a:t>0 – male, </a:t>
                      </a:r>
                      <a:endParaRPr lang="en-GB" sz="1600" dirty="0" smtClean="0">
                        <a:effectLst/>
                        <a:latin typeface="+mn-lt"/>
                      </a:endParaRPr>
                    </a:p>
                    <a:p>
                      <a:pPr marL="0" marR="0">
                        <a:spcBef>
                          <a:spcPts val="0"/>
                        </a:spcBef>
                        <a:spcAft>
                          <a:spcPts val="0"/>
                        </a:spcAft>
                      </a:pPr>
                      <a:r>
                        <a:rPr lang="en-GB" sz="1600" dirty="0" smtClean="0">
                          <a:effectLst/>
                          <a:latin typeface="+mn-lt"/>
                        </a:rPr>
                        <a:t>1 </a:t>
                      </a:r>
                      <a:r>
                        <a:rPr lang="en-GB" sz="1600" dirty="0">
                          <a:effectLst/>
                          <a:latin typeface="+mn-lt"/>
                        </a:rPr>
                        <a:t>- female</a:t>
                      </a:r>
                      <a:endParaRPr lang="en-US" sz="1600" dirty="0">
                        <a:effectLst/>
                        <a:latin typeface="+mn-lt"/>
                        <a:ea typeface="Times New Roman" panose="02020603050405020304" pitchFamily="18" charset="0"/>
                      </a:endParaRPr>
                    </a:p>
                  </a:txBody>
                  <a:tcPr marL="68580" marR="68580" marT="0" marB="0"/>
                </a:tc>
              </a:tr>
              <a:tr h="727234">
                <a:tc>
                  <a:txBody>
                    <a:bodyPr/>
                    <a:lstStyle/>
                    <a:p>
                      <a:pPr marL="0" marR="0">
                        <a:spcBef>
                          <a:spcPts val="0"/>
                        </a:spcBef>
                        <a:spcAft>
                          <a:spcPts val="0"/>
                        </a:spcAft>
                      </a:pPr>
                      <a:r>
                        <a:rPr lang="en-GB" sz="1600" dirty="0">
                          <a:effectLst/>
                          <a:latin typeface="+mn-lt"/>
                        </a:rPr>
                        <a:t>q3</a:t>
                      </a:r>
                      <a:endParaRPr lang="en-US" sz="1600" dirty="0">
                        <a:effectLst/>
                        <a:latin typeface="+mn-lt"/>
                        <a:ea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effectLst/>
                          <a:latin typeface="+mn-lt"/>
                        </a:rPr>
                        <a:t>Have you had pain in the face, jaw, temple, in front of the ear or in the ear in the past month?</a:t>
                      </a:r>
                      <a:endParaRPr lang="en-US" sz="1600" dirty="0">
                        <a:effectLst/>
                        <a:latin typeface="+mn-lt"/>
                        <a:ea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600">
                          <a:effectLst/>
                          <a:latin typeface="+mn-lt"/>
                        </a:rPr>
                        <a:t>0/1</a:t>
                      </a:r>
                      <a:endParaRPr lang="en-US" sz="1600">
                        <a:effectLst/>
                        <a:latin typeface="+mn-lt"/>
                        <a:ea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600">
                          <a:effectLst/>
                          <a:latin typeface="+mn-lt"/>
                        </a:rPr>
                        <a:t>none</a:t>
                      </a:r>
                      <a:endParaRPr lang="en-US" sz="1600">
                        <a:effectLst/>
                        <a:latin typeface="+mn-lt"/>
                        <a:ea typeface="Times New Roman" panose="02020603050405020304" pitchFamily="18" charset="0"/>
                      </a:endParaRPr>
                    </a:p>
                  </a:txBody>
                  <a:tcPr marL="68580" marR="68580" marT="0" marB="0"/>
                </a:tc>
                <a:tc gridSpan="2">
                  <a:txBody>
                    <a:bodyPr/>
                    <a:lstStyle/>
                    <a:p>
                      <a:pPr marL="0" marR="0" algn="ctr">
                        <a:spcBef>
                          <a:spcPts val="0"/>
                        </a:spcBef>
                        <a:spcAft>
                          <a:spcPts val="0"/>
                        </a:spcAft>
                      </a:pPr>
                      <a:r>
                        <a:rPr lang="en-GB" sz="1600">
                          <a:effectLst/>
                          <a:latin typeface="+mn-lt"/>
                        </a:rPr>
                        <a:t> </a:t>
                      </a:r>
                      <a:endParaRPr lang="en-US" sz="1600">
                        <a:effectLst/>
                        <a:latin typeface="+mn-lt"/>
                        <a:ea typeface="Times New Roman" panose="02020603050405020304" pitchFamily="18" charset="0"/>
                      </a:endParaRPr>
                    </a:p>
                  </a:txBody>
                  <a:tcPr marL="68580" marR="68580" marT="0" marB="0"/>
                </a:tc>
                <a:tc hMerge="1">
                  <a:txBody>
                    <a:bodyPr/>
                    <a:lstStyle/>
                    <a:p>
                      <a:pPr marL="0" marR="0">
                        <a:spcBef>
                          <a:spcPts val="0"/>
                        </a:spcBef>
                        <a:spcAft>
                          <a:spcPts val="0"/>
                        </a:spcAft>
                      </a:pP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GB" sz="1600" dirty="0">
                          <a:effectLst/>
                          <a:latin typeface="+mn-lt"/>
                        </a:rPr>
                        <a:t>0 – no, </a:t>
                      </a:r>
                      <a:endParaRPr lang="en-GB" sz="1600" dirty="0" smtClean="0">
                        <a:effectLst/>
                        <a:latin typeface="+mn-lt"/>
                      </a:endParaRPr>
                    </a:p>
                    <a:p>
                      <a:pPr marL="0" marR="0">
                        <a:spcBef>
                          <a:spcPts val="0"/>
                        </a:spcBef>
                        <a:spcAft>
                          <a:spcPts val="0"/>
                        </a:spcAft>
                      </a:pPr>
                      <a:r>
                        <a:rPr lang="en-GB" sz="1600" dirty="0" smtClean="0">
                          <a:effectLst/>
                          <a:latin typeface="+mn-lt"/>
                        </a:rPr>
                        <a:t>1 </a:t>
                      </a:r>
                      <a:r>
                        <a:rPr lang="en-GB" sz="1600" dirty="0">
                          <a:effectLst/>
                          <a:latin typeface="+mn-lt"/>
                        </a:rPr>
                        <a:t>- yes</a:t>
                      </a:r>
                      <a:endParaRPr lang="en-US" sz="1600" dirty="0">
                        <a:effectLst/>
                        <a:latin typeface="+mn-lt"/>
                        <a:ea typeface="Times New Roman" panose="02020603050405020304" pitchFamily="18" charset="0"/>
                      </a:endParaRPr>
                    </a:p>
                  </a:txBody>
                  <a:tcPr marL="68580" marR="68580" marT="0" marB="0"/>
                </a:tc>
              </a:tr>
              <a:tr h="181809">
                <a:tc gridSpan="7">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600" dirty="0">
                          <a:effectLst/>
                          <a:latin typeface="+mn-lt"/>
                        </a:rPr>
                        <a:t> </a:t>
                      </a:r>
                      <a:r>
                        <a:rPr lang="en-GB" sz="1600" dirty="0" smtClean="0">
                          <a:effectLst/>
                          <a:latin typeface="+mn-lt"/>
                        </a:rPr>
                        <a:t>The next 12 variables are from the Graded Chronic Pain Status in the RDC/TMD</a:t>
                      </a:r>
                      <a:endParaRPr lang="en-US" sz="1600" dirty="0" smtClean="0">
                        <a:effectLst/>
                        <a:latin typeface="+mn-lt"/>
                        <a:ea typeface="Times New Roman" panose="02020603050405020304" pitchFamily="18" charset="0"/>
                      </a:endParaRPr>
                    </a:p>
                  </a:txBody>
                  <a:tcPr marL="68580" marR="68580" marT="0" marB="0"/>
                </a:tc>
                <a:tc h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600" dirty="0" smtClean="0">
                        <a:effectLst/>
                        <a:latin typeface="Times New Roman" panose="02020603050405020304" pitchFamily="18" charset="0"/>
                        <a:ea typeface="Times New Roman" panose="02020603050405020304" pitchFamily="18" charset="0"/>
                      </a:endParaRPr>
                    </a:p>
                  </a:txBody>
                  <a:tcPr marL="68580" marR="68580" marT="0" marB="0"/>
                </a:tc>
                <a:tc hMerge="1">
                  <a:txBody>
                    <a:bodyPr/>
                    <a:lstStyle/>
                    <a:p>
                      <a:pPr marL="0" marR="0" algn="ctr">
                        <a:spcBef>
                          <a:spcPts val="0"/>
                        </a:spcBef>
                        <a:spcAft>
                          <a:spcPts val="0"/>
                        </a:spcAft>
                      </a:pPr>
                      <a:endParaRPr lang="en-US" sz="10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pPr marL="0" marR="0" algn="ctr">
                        <a:spcBef>
                          <a:spcPts val="0"/>
                        </a:spcBef>
                        <a:spcAft>
                          <a:spcPts val="0"/>
                        </a:spcAft>
                      </a:pPr>
                      <a:endParaRPr lang="en-US" sz="10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pPr marL="0" marR="0" algn="ctr">
                        <a:spcBef>
                          <a:spcPts val="0"/>
                        </a:spcBef>
                        <a:spcAft>
                          <a:spcPts val="0"/>
                        </a:spcAft>
                      </a:pPr>
                      <a:endParaRPr lang="en-US" sz="10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pPr marL="0" marR="0">
                        <a:spcBef>
                          <a:spcPts val="0"/>
                        </a:spcBef>
                        <a:spcAft>
                          <a:spcPts val="0"/>
                        </a:spcAft>
                      </a:pPr>
                      <a:endParaRPr lang="en-US" sz="1000" dirty="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tr>
              <a:tr h="1272660">
                <a:tc>
                  <a:txBody>
                    <a:bodyPr/>
                    <a:lstStyle/>
                    <a:p>
                      <a:pPr marL="0" marR="0">
                        <a:spcBef>
                          <a:spcPts val="0"/>
                        </a:spcBef>
                        <a:spcAft>
                          <a:spcPts val="0"/>
                        </a:spcAft>
                      </a:pPr>
                      <a:r>
                        <a:rPr lang="en-GB" sz="1600" dirty="0">
                          <a:effectLst/>
                          <a:latin typeface="+mn-lt"/>
                        </a:rPr>
                        <a:t>an_8_gcps_1</a:t>
                      </a:r>
                      <a:endParaRPr lang="en-US" sz="1600" dirty="0">
                        <a:effectLst/>
                        <a:latin typeface="+mn-lt"/>
                        <a:ea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effectLst/>
                          <a:latin typeface="+mn-lt"/>
                        </a:rPr>
                        <a:t>How would you rate your facial pain on a 0 to 10 scale at the present time, that </a:t>
                      </a:r>
                      <a:r>
                        <a:rPr lang="en-US" sz="1600" dirty="0" smtClean="0">
                          <a:effectLst/>
                          <a:latin typeface="+mn-lt"/>
                        </a:rPr>
                        <a:t>is right </a:t>
                      </a:r>
                      <a:r>
                        <a:rPr lang="en-US" sz="1600" dirty="0">
                          <a:effectLst/>
                          <a:latin typeface="+mn-lt"/>
                        </a:rPr>
                        <a:t>now, where 0 is "no pain" and 10 is "pain as bad as could be"?</a:t>
                      </a:r>
                      <a:endParaRPr lang="en-US" sz="1600" dirty="0">
                        <a:effectLst/>
                        <a:latin typeface="+mn-lt"/>
                        <a:ea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600" dirty="0">
                          <a:effectLst/>
                          <a:latin typeface="+mn-lt"/>
                        </a:rPr>
                        <a:t>numeric</a:t>
                      </a:r>
                      <a:endParaRPr lang="en-US" sz="1600" dirty="0">
                        <a:effectLst/>
                        <a:latin typeface="+mn-lt"/>
                        <a:ea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600" dirty="0">
                          <a:effectLst/>
                          <a:latin typeface="+mn-lt"/>
                        </a:rPr>
                        <a:t>“.”</a:t>
                      </a:r>
                      <a:endParaRPr lang="en-US" sz="1600" dirty="0">
                        <a:effectLst/>
                        <a:latin typeface="+mn-lt"/>
                        <a:ea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600">
                          <a:effectLst/>
                          <a:latin typeface="+mn-lt"/>
                        </a:rPr>
                        <a:t>0-10</a:t>
                      </a:r>
                      <a:endParaRPr lang="en-US" sz="1600">
                        <a:effectLst/>
                        <a:latin typeface="+mn-lt"/>
                        <a:ea typeface="Times New Roman" panose="02020603050405020304" pitchFamily="18" charset="0"/>
                      </a:endParaRPr>
                    </a:p>
                  </a:txBody>
                  <a:tcPr marL="68580" marR="68580" marT="0" marB="0"/>
                </a:tc>
                <a:tc gridSpan="2">
                  <a:txBody>
                    <a:bodyPr/>
                    <a:lstStyle/>
                    <a:p>
                      <a:pPr marL="0" marR="0">
                        <a:spcBef>
                          <a:spcPts val="0"/>
                        </a:spcBef>
                        <a:spcAft>
                          <a:spcPts val="0"/>
                        </a:spcAft>
                      </a:pPr>
                      <a:r>
                        <a:rPr lang="en-GB" sz="1600" dirty="0">
                          <a:effectLst/>
                          <a:latin typeface="+mn-lt"/>
                        </a:rPr>
                        <a:t>0 – no pain </a:t>
                      </a:r>
                      <a:endParaRPr lang="en-GB" sz="1600" dirty="0" smtClean="0">
                        <a:effectLst/>
                        <a:latin typeface="+mn-lt"/>
                      </a:endParaRPr>
                    </a:p>
                    <a:p>
                      <a:pPr marL="0" marR="0">
                        <a:spcBef>
                          <a:spcPts val="0"/>
                        </a:spcBef>
                        <a:spcAft>
                          <a:spcPts val="0"/>
                        </a:spcAft>
                      </a:pPr>
                      <a:r>
                        <a:rPr lang="en-GB" sz="1600" dirty="0" smtClean="0">
                          <a:effectLst/>
                          <a:latin typeface="+mn-lt"/>
                        </a:rPr>
                        <a:t>   to </a:t>
                      </a:r>
                    </a:p>
                    <a:p>
                      <a:pPr marL="0" marR="0">
                        <a:spcBef>
                          <a:spcPts val="0"/>
                        </a:spcBef>
                        <a:spcAft>
                          <a:spcPts val="0"/>
                        </a:spcAft>
                      </a:pPr>
                      <a:r>
                        <a:rPr lang="en-GB" sz="1600" dirty="0" smtClean="0">
                          <a:effectLst/>
                          <a:latin typeface="+mn-lt"/>
                        </a:rPr>
                        <a:t>10 </a:t>
                      </a:r>
                      <a:r>
                        <a:rPr lang="en-GB" sz="1600" dirty="0">
                          <a:effectLst/>
                          <a:latin typeface="+mn-lt"/>
                        </a:rPr>
                        <a:t>- Pain as bad as could be</a:t>
                      </a:r>
                      <a:endParaRPr lang="en-US" sz="1600" dirty="0">
                        <a:effectLst/>
                        <a:latin typeface="+mn-lt"/>
                        <a:ea typeface="Times New Roman" panose="02020603050405020304" pitchFamily="18" charset="0"/>
                      </a:endParaRPr>
                    </a:p>
                  </a:txBody>
                  <a:tcPr marL="68580" marR="68580" marT="0" marB="0"/>
                </a:tc>
                <a:tc hMerge="1">
                  <a:txBody>
                    <a:bodyPr/>
                    <a:lstStyle/>
                    <a:p>
                      <a:endParaRPr lang="en-US"/>
                    </a:p>
                  </a:txBody>
                  <a:tcPr/>
                </a:tc>
              </a:tr>
              <a:tr h="1272660">
                <a:tc>
                  <a:txBody>
                    <a:bodyPr/>
                    <a:lstStyle/>
                    <a:p>
                      <a:pPr marL="0" marR="0">
                        <a:spcBef>
                          <a:spcPts val="0"/>
                        </a:spcBef>
                        <a:spcAft>
                          <a:spcPts val="0"/>
                        </a:spcAft>
                      </a:pPr>
                      <a:r>
                        <a:rPr lang="en-GB" sz="1600" dirty="0">
                          <a:effectLst/>
                          <a:latin typeface="+mn-lt"/>
                          <a:ea typeface="Times New Roman" panose="02020603050405020304" pitchFamily="18" charset="0"/>
                        </a:rPr>
                        <a:t>an_9_gcps_2</a:t>
                      </a:r>
                      <a:endParaRPr lang="en-US" sz="1600" dirty="0">
                        <a:effectLst/>
                        <a:latin typeface="+mn-lt"/>
                        <a:ea typeface="Times New Roman" panose="02020603050405020304" pitchFamily="18" charset="0"/>
                      </a:endParaRPr>
                    </a:p>
                  </a:txBody>
                  <a:tcPr marL="68580" marR="68580" marT="0" marB="0"/>
                </a:tc>
                <a:tc>
                  <a:txBody>
                    <a:bodyPr/>
                    <a:lstStyle/>
                    <a:p>
                      <a:pPr marL="0" marR="0">
                        <a:spcBef>
                          <a:spcPts val="0"/>
                        </a:spcBef>
                        <a:spcAft>
                          <a:spcPts val="0"/>
                        </a:spcAft>
                      </a:pPr>
                      <a:r>
                        <a:rPr lang="en-US" sz="1600">
                          <a:effectLst/>
                          <a:latin typeface="+mn-lt"/>
                          <a:ea typeface="Times New Roman" panose="02020603050405020304" pitchFamily="18" charset="0"/>
                        </a:rPr>
                        <a:t>In the past six months, how intense was your worst pain rated on a 0 to 10 scale</a:t>
                      </a:r>
                    </a:p>
                    <a:p>
                      <a:pPr marL="0" marR="0">
                        <a:spcBef>
                          <a:spcPts val="0"/>
                        </a:spcBef>
                        <a:spcAft>
                          <a:spcPts val="0"/>
                        </a:spcAft>
                      </a:pPr>
                      <a:r>
                        <a:rPr lang="en-US" sz="1600">
                          <a:effectLst/>
                          <a:latin typeface="+mn-lt"/>
                          <a:ea typeface="Times New Roman" panose="02020603050405020304" pitchFamily="18" charset="0"/>
                        </a:rPr>
                        <a:t>where 0 is "no pain" and 10 is "pain as bad as could be"?</a:t>
                      </a:r>
                    </a:p>
                  </a:txBody>
                  <a:tcPr marL="68580" marR="68580" marT="0" marB="0"/>
                </a:tc>
                <a:tc>
                  <a:txBody>
                    <a:bodyPr/>
                    <a:lstStyle/>
                    <a:p>
                      <a:pPr marL="0" marR="0" algn="ctr">
                        <a:spcBef>
                          <a:spcPts val="0"/>
                        </a:spcBef>
                        <a:spcAft>
                          <a:spcPts val="0"/>
                        </a:spcAft>
                      </a:pPr>
                      <a:r>
                        <a:rPr lang="en-GB" sz="1600">
                          <a:effectLst/>
                          <a:latin typeface="+mn-lt"/>
                          <a:ea typeface="Times New Roman" panose="02020603050405020304" pitchFamily="18" charset="0"/>
                        </a:rPr>
                        <a:t>numeric</a:t>
                      </a:r>
                      <a:endParaRPr lang="en-US" sz="1600">
                        <a:effectLst/>
                        <a:latin typeface="+mn-lt"/>
                        <a:ea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600" dirty="0">
                          <a:effectLst/>
                          <a:latin typeface="+mn-lt"/>
                          <a:ea typeface="Times New Roman" panose="02020603050405020304" pitchFamily="18" charset="0"/>
                        </a:rPr>
                        <a:t>“.”</a:t>
                      </a:r>
                      <a:endParaRPr lang="en-US" sz="1600" dirty="0">
                        <a:effectLst/>
                        <a:latin typeface="+mn-lt"/>
                        <a:ea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600" dirty="0">
                          <a:effectLst/>
                          <a:latin typeface="+mn-lt"/>
                          <a:ea typeface="Times New Roman" panose="02020603050405020304" pitchFamily="18" charset="0"/>
                        </a:rPr>
                        <a:t>0-10</a:t>
                      </a:r>
                      <a:endParaRPr lang="en-US" sz="1600" dirty="0">
                        <a:effectLst/>
                        <a:latin typeface="+mn-lt"/>
                        <a:ea typeface="Times New Roman" panose="02020603050405020304" pitchFamily="18" charset="0"/>
                      </a:endParaRPr>
                    </a:p>
                  </a:txBody>
                  <a:tcPr marL="68580" marR="68580" marT="0" marB="0"/>
                </a:tc>
                <a:tc gridSpan="2">
                  <a:txBody>
                    <a:bodyPr/>
                    <a:lstStyle/>
                    <a:p>
                      <a:pPr marL="0" marR="0">
                        <a:spcBef>
                          <a:spcPts val="0"/>
                        </a:spcBef>
                        <a:spcAft>
                          <a:spcPts val="0"/>
                        </a:spcAft>
                      </a:pPr>
                      <a:r>
                        <a:rPr lang="en-GB" sz="1600" dirty="0">
                          <a:effectLst/>
                          <a:latin typeface="+mn-lt"/>
                          <a:ea typeface="Times New Roman" panose="02020603050405020304" pitchFamily="18" charset="0"/>
                        </a:rPr>
                        <a:t>0 – no pain </a:t>
                      </a:r>
                      <a:endParaRPr lang="en-GB" sz="1600" dirty="0" smtClean="0">
                        <a:effectLst/>
                        <a:latin typeface="+mn-lt"/>
                        <a:ea typeface="Times New Roman" panose="02020603050405020304" pitchFamily="18" charset="0"/>
                      </a:endParaRPr>
                    </a:p>
                    <a:p>
                      <a:pPr marL="0" marR="0">
                        <a:spcBef>
                          <a:spcPts val="0"/>
                        </a:spcBef>
                        <a:spcAft>
                          <a:spcPts val="0"/>
                        </a:spcAft>
                      </a:pPr>
                      <a:r>
                        <a:rPr lang="en-GB" sz="1600" dirty="0" smtClean="0">
                          <a:effectLst/>
                          <a:latin typeface="+mn-lt"/>
                          <a:ea typeface="Times New Roman" panose="02020603050405020304" pitchFamily="18" charset="0"/>
                        </a:rPr>
                        <a:t>   to </a:t>
                      </a:r>
                    </a:p>
                    <a:p>
                      <a:pPr marL="0" marR="0">
                        <a:spcBef>
                          <a:spcPts val="0"/>
                        </a:spcBef>
                        <a:spcAft>
                          <a:spcPts val="0"/>
                        </a:spcAft>
                      </a:pPr>
                      <a:r>
                        <a:rPr lang="en-GB" sz="1600" dirty="0" smtClean="0">
                          <a:effectLst/>
                          <a:latin typeface="+mn-lt"/>
                          <a:ea typeface="Times New Roman" panose="02020603050405020304" pitchFamily="18" charset="0"/>
                        </a:rPr>
                        <a:t>10 </a:t>
                      </a:r>
                      <a:r>
                        <a:rPr lang="en-GB" sz="1600" dirty="0">
                          <a:effectLst/>
                          <a:latin typeface="+mn-lt"/>
                          <a:ea typeface="Times New Roman" panose="02020603050405020304" pitchFamily="18" charset="0"/>
                        </a:rPr>
                        <a:t>- Pain as bad as could be</a:t>
                      </a:r>
                      <a:endParaRPr lang="en-US" sz="1600" dirty="0">
                        <a:effectLst/>
                        <a:latin typeface="+mn-lt"/>
                        <a:ea typeface="Times New Roman" panose="02020603050405020304" pitchFamily="18" charset="0"/>
                      </a:endParaRPr>
                    </a:p>
                  </a:txBody>
                  <a:tcPr marL="68580" marR="68580" marT="0" marB="0"/>
                </a:tc>
                <a:tc hMerge="1">
                  <a:txBody>
                    <a:bodyPr/>
                    <a:lstStyle/>
                    <a:p>
                      <a:endParaRPr lang="en-US"/>
                    </a:p>
                  </a:txBody>
                  <a:tcPr/>
                </a:tc>
              </a:tr>
            </a:tbl>
          </a:graphicData>
        </a:graphic>
      </p:graphicFrame>
      <p:sp>
        <p:nvSpPr>
          <p:cNvPr id="3" name="TextBox 2"/>
          <p:cNvSpPr txBox="1"/>
          <p:nvPr/>
        </p:nvSpPr>
        <p:spPr>
          <a:xfrm>
            <a:off x="5477164" y="2667000"/>
            <a:ext cx="3429000" cy="1200329"/>
          </a:xfrm>
          <a:prstGeom prst="rect">
            <a:avLst/>
          </a:prstGeom>
          <a:solidFill>
            <a:schemeClr val="bg1"/>
          </a:solidFill>
        </p:spPr>
        <p:txBody>
          <a:bodyPr wrap="square" rtlCol="0">
            <a:spAutoFit/>
          </a:bodyPr>
          <a:lstStyle/>
          <a:p>
            <a:r>
              <a:rPr lang="en-US" dirty="0" smtClean="0">
                <a:solidFill>
                  <a:srgbClr val="FF0000"/>
                </a:solidFill>
              </a:rPr>
              <a:t>Is this accidental or a consequence of inclusion criteria ?</a:t>
            </a:r>
            <a:endParaRPr lang="en-US" dirty="0">
              <a:solidFill>
                <a:srgbClr val="FF0000"/>
              </a:solidFill>
            </a:endParaRPr>
          </a:p>
        </p:txBody>
      </p:sp>
    </p:spTree>
    <p:extLst>
      <p:ext uri="{BB962C8B-B14F-4D97-AF65-F5344CB8AC3E}">
        <p14:creationId xmlns:p14="http://schemas.microsoft.com/office/powerpoint/2010/main" val="12074359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8714</TotalTime>
  <Words>4961</Words>
  <Application>Microsoft Office PowerPoint</Application>
  <PresentationFormat>On-screen Show (4:3)</PresentationFormat>
  <Paragraphs>2296</Paragraphs>
  <Slides>56</Slides>
  <Notes>10</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56</vt:i4>
      </vt:variant>
    </vt:vector>
  </HeadingPairs>
  <TitlesOfParts>
    <vt:vector size="69" baseType="lpstr">
      <vt:lpstr>Batang</vt:lpstr>
      <vt:lpstr>ＭＳ 明朝</vt:lpstr>
      <vt:lpstr>ＭＳ Ｐゴシック</vt:lpstr>
      <vt:lpstr>Arial</vt:lpstr>
      <vt:lpstr>Calibri</vt:lpstr>
      <vt:lpstr>Georgia</vt:lpstr>
      <vt:lpstr>Times</vt:lpstr>
      <vt:lpstr>Times New Roman</vt:lpstr>
      <vt:lpstr>Trebuchet MS</vt:lpstr>
      <vt:lpstr>Verdana</vt:lpstr>
      <vt:lpstr>Wingdings</vt:lpstr>
      <vt:lpstr>Office Theme</vt:lpstr>
      <vt:lpstr>Photo Editor-foto</vt:lpstr>
      <vt:lpstr>Clinical Data Wrangling using  Ontological Realism and Referent Tracking  International Conference on Biomedical Ontology October 6-9, 2014 – Cooley Center, Houston, TX   </vt:lpstr>
      <vt:lpstr>Data and Reality</vt:lpstr>
      <vt:lpstr>A non-trivial relation</vt:lpstr>
      <vt:lpstr>What makes it non-trivial?</vt:lpstr>
      <vt:lpstr>What makes it non-trivial?</vt:lpstr>
      <vt:lpstr>A colleague shares his research data set</vt:lpstr>
      <vt:lpstr>A closer look</vt:lpstr>
      <vt:lpstr>Supporting documentation: ‘codebook’</vt:lpstr>
      <vt:lpstr>Further questions</vt:lpstr>
      <vt:lpstr>Further questions</vt:lpstr>
      <vt:lpstr>Les rigorous codebook</vt:lpstr>
      <vt:lpstr>Lost in translation</vt:lpstr>
      <vt:lpstr>Dependencies in SAS files </vt:lpstr>
      <vt:lpstr>Dependencies in SAS files </vt:lpstr>
      <vt:lpstr>Vision</vt:lpstr>
      <vt:lpstr>Step 1: ‘meaning’ of values in data collections</vt:lpstr>
      <vt:lpstr>Step 2 (1): list the entities denoted and assign Instance Unique Identifiers (IUI)</vt:lpstr>
      <vt:lpstr>Step 2 (2): provide directly referential descriptions</vt:lpstr>
      <vt:lpstr>Step 3: identify further entities that ontologically must exist for each entity under scrutiny to exist.</vt:lpstr>
      <vt:lpstr>Step 3: some remarks</vt:lpstr>
      <vt:lpstr>Step 4: classify all entities in terms of – ideally but not necessary – realism-based ontologies  </vt:lpstr>
      <vt:lpstr>Step 5: specify relationships between these entities</vt:lpstr>
      <vt:lpstr>Step 6: outline all possible configurations of such entities for the sentence to be true</vt:lpstr>
      <vt:lpstr>Then for each dataset</vt:lpstr>
      <vt:lpstr>The template for one specific dataset</vt:lpstr>
      <vt:lpstr>RT compatible part of the template</vt:lpstr>
      <vt:lpstr>Instantiated RT-part of the template</vt:lpstr>
      <vt:lpstr>Data versus what it is about</vt:lpstr>
      <vt:lpstr>Data versus what it is about</vt:lpstr>
      <vt:lpstr>Data versus what it is about</vt:lpstr>
      <vt:lpstr>Data versus what it is about</vt:lpstr>
      <vt:lpstr>Data versus what it is about</vt:lpstr>
      <vt:lpstr>Interpretation of instantiated template</vt:lpstr>
      <vt:lpstr>Interpretation of instantiated template</vt:lpstr>
      <vt:lpstr>Interpretation of instantiated template</vt:lpstr>
      <vt:lpstr>Conditional part of template for 3 variables</vt:lpstr>
      <vt:lpstr>Names of variables</vt:lpstr>
      <vt:lpstr>Variable descriptions and dependencies</vt:lpstr>
      <vt:lpstr>Variable names and value ranges</vt:lpstr>
      <vt:lpstr>Information Types for variable/value combinations</vt:lpstr>
      <vt:lpstr>Implicit information</vt:lpstr>
      <vt:lpstr>Condition-based IT determination (1)</vt:lpstr>
      <vt:lpstr>Condition-based IT determination (2)</vt:lpstr>
      <vt:lpstr>Condition-based IT determination (2)</vt:lpstr>
      <vt:lpstr>Condition-based IT determination (2)</vt:lpstr>
      <vt:lpstr>Condition-based IT determination (2)</vt:lpstr>
      <vt:lpstr>Generating the appropriate RT assertions</vt:lpstr>
      <vt:lpstr>Generating the appropriate RT assertions</vt:lpstr>
      <vt:lpstr>Unconditional generation</vt:lpstr>
      <vt:lpstr>Unconditional generation</vt:lpstr>
      <vt:lpstr>No generation: condition not satisfied</vt:lpstr>
      <vt:lpstr>Conditional generation</vt:lpstr>
      <vt:lpstr>No generation: condition not satisfied</vt:lpstr>
      <vt:lpstr>We are talking BIG data</vt:lpstr>
      <vt:lpstr>Future work</vt:lpstr>
      <vt:lpstr>Acknowledgement</vt:lpstr>
    </vt:vector>
  </TitlesOfParts>
  <Company>SUNY at Buffalo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Creative/News Services</dc:creator>
  <cp:lastModifiedBy>Werner Ceusters</cp:lastModifiedBy>
  <cp:revision>424</cp:revision>
  <dcterms:created xsi:type="dcterms:W3CDTF">2011-06-07T20:07:59Z</dcterms:created>
  <dcterms:modified xsi:type="dcterms:W3CDTF">2014-10-06T14:10:10Z</dcterms:modified>
</cp:coreProperties>
</file>