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830" r:id="rId2"/>
  </p:sldMasterIdLst>
  <p:notesMasterIdLst>
    <p:notesMasterId r:id="rId85"/>
  </p:notesMasterIdLst>
  <p:sldIdLst>
    <p:sldId id="705" r:id="rId3"/>
    <p:sldId id="834" r:id="rId4"/>
    <p:sldId id="740" r:id="rId5"/>
    <p:sldId id="741" r:id="rId6"/>
    <p:sldId id="833" r:id="rId7"/>
    <p:sldId id="749" r:id="rId8"/>
    <p:sldId id="752" r:id="rId9"/>
    <p:sldId id="742" r:id="rId10"/>
    <p:sldId id="743" r:id="rId11"/>
    <p:sldId id="800" r:id="rId12"/>
    <p:sldId id="802" r:id="rId13"/>
    <p:sldId id="801" r:id="rId14"/>
    <p:sldId id="750" r:id="rId15"/>
    <p:sldId id="805" r:id="rId16"/>
    <p:sldId id="808" r:id="rId17"/>
    <p:sldId id="809" r:id="rId18"/>
    <p:sldId id="810" r:id="rId19"/>
    <p:sldId id="811" r:id="rId20"/>
    <p:sldId id="807" r:id="rId21"/>
    <p:sldId id="778" r:id="rId22"/>
    <p:sldId id="779" r:id="rId23"/>
    <p:sldId id="791" r:id="rId24"/>
    <p:sldId id="794" r:id="rId25"/>
    <p:sldId id="795" r:id="rId26"/>
    <p:sldId id="796" r:id="rId27"/>
    <p:sldId id="797" r:id="rId28"/>
    <p:sldId id="798" r:id="rId29"/>
    <p:sldId id="785" r:id="rId30"/>
    <p:sldId id="804" r:id="rId31"/>
    <p:sldId id="803" r:id="rId32"/>
    <p:sldId id="788" r:id="rId33"/>
    <p:sldId id="799" r:id="rId34"/>
    <p:sldId id="789" r:id="rId35"/>
    <p:sldId id="756" r:id="rId36"/>
    <p:sldId id="757" r:id="rId37"/>
    <p:sldId id="753" r:id="rId38"/>
    <p:sldId id="759" r:id="rId39"/>
    <p:sldId id="754" r:id="rId40"/>
    <p:sldId id="758" r:id="rId41"/>
    <p:sldId id="760" r:id="rId42"/>
    <p:sldId id="766" r:id="rId43"/>
    <p:sldId id="768" r:id="rId44"/>
    <p:sldId id="762" r:id="rId45"/>
    <p:sldId id="763" r:id="rId46"/>
    <p:sldId id="723" r:id="rId47"/>
    <p:sldId id="761" r:id="rId48"/>
    <p:sldId id="769" r:id="rId49"/>
    <p:sldId id="744" r:id="rId50"/>
    <p:sldId id="745" r:id="rId51"/>
    <p:sldId id="747" r:id="rId52"/>
    <p:sldId id="748" r:id="rId53"/>
    <p:sldId id="746" r:id="rId54"/>
    <p:sldId id="771" r:id="rId55"/>
    <p:sldId id="770" r:id="rId56"/>
    <p:sldId id="772" r:id="rId57"/>
    <p:sldId id="806" r:id="rId58"/>
    <p:sldId id="774" r:id="rId59"/>
    <p:sldId id="775" r:id="rId60"/>
    <p:sldId id="813" r:id="rId61"/>
    <p:sldId id="814" r:id="rId62"/>
    <p:sldId id="812" r:id="rId63"/>
    <p:sldId id="835" r:id="rId64"/>
    <p:sldId id="755" r:id="rId65"/>
    <p:sldId id="815" r:id="rId66"/>
    <p:sldId id="816" r:id="rId67"/>
    <p:sldId id="817" r:id="rId68"/>
    <p:sldId id="818" r:id="rId69"/>
    <p:sldId id="823" r:id="rId70"/>
    <p:sldId id="822" r:id="rId71"/>
    <p:sldId id="820" r:id="rId72"/>
    <p:sldId id="821" r:id="rId73"/>
    <p:sldId id="728" r:id="rId74"/>
    <p:sldId id="729" r:id="rId75"/>
    <p:sldId id="730" r:id="rId76"/>
    <p:sldId id="736" r:id="rId77"/>
    <p:sldId id="824" r:id="rId78"/>
    <p:sldId id="829" r:id="rId79"/>
    <p:sldId id="830" r:id="rId80"/>
    <p:sldId id="827" r:id="rId81"/>
    <p:sldId id="831" r:id="rId82"/>
    <p:sldId id="832" r:id="rId83"/>
    <p:sldId id="825" r:id="rId8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C00"/>
    <a:srgbClr val="BBE0E3"/>
    <a:srgbClr val="ECD63F"/>
    <a:srgbClr val="F6D5A8"/>
    <a:srgbClr val="FF0000"/>
    <a:srgbClr val="000D26"/>
    <a:srgbClr val="D5C139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4660"/>
  </p:normalViewPr>
  <p:slideViewPr>
    <p:cSldViewPr>
      <p:cViewPr varScale="1">
        <p:scale>
          <a:sx n="84" d="100"/>
          <a:sy n="84" d="100"/>
        </p:scale>
        <p:origin x="15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6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22/07/2019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079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137900C-FA14-4CF8-B5B8-DB753F4C6AB5}" type="slidenum">
              <a:rPr lang="en-US" altLang="en-US" sz="1200" b="0"/>
              <a:pPr eaLnBrk="1" hangingPunct="1"/>
              <a:t>43</a:t>
            </a:fld>
            <a:endParaRPr lang="en-US" altLang="en-US" sz="1200" b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5058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B80ADB-6E9C-40AE-B158-1E0577B341B3}" type="slidenum">
              <a:rPr lang="en-US" altLang="en-US" sz="1200" b="0"/>
              <a:pPr eaLnBrk="1" hangingPunct="1"/>
              <a:t>44</a:t>
            </a:fld>
            <a:endParaRPr lang="en-US" altLang="en-US" sz="1200" b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1859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D6B4F-7539-4210-B0FF-8BD84F1271A4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52038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C6953-9AD3-44C6-A0AE-8CEE9BD7D6B2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440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B2B8E-C326-4B2B-BA48-B5BD4CED8682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08254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3DC634C-875C-48A1-880A-C0045C31B29D}" type="slidenum">
              <a:rPr lang="en-US" altLang="en-US" sz="1200" b="0"/>
              <a:pPr eaLnBrk="1" hangingPunct="1"/>
              <a:t>79</a:t>
            </a:fld>
            <a:endParaRPr lang="en-US" altLang="en-US" sz="1200" b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616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BC782-4282-49D8-A8D4-FFDCD843705C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127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91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855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648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577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7340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52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BF833-872B-4EF7-A959-302E96ECED5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61465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8259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886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8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7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1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2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6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2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0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Slide Number Placeholder 3"/>
          <p:cNvSpPr txBox="1">
            <a:spLocks/>
          </p:cNvSpPr>
          <p:nvPr userDrawn="1"/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2551" y="6553200"/>
            <a:ext cx="469751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3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ncor.us/oic200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219200"/>
            <a:ext cx="89916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 smtClean="0"/>
              <a:t>International Conference on Biomedical Ontology (ICBO) 2019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Buffalo NY, July 30 – August 2, 2019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Tutorial: An Introduction to Referent Tracking</a:t>
            </a:r>
            <a:br>
              <a:rPr lang="en-US" sz="2400" dirty="0" smtClean="0"/>
            </a:br>
            <a:r>
              <a:rPr lang="en-US" sz="2400" dirty="0" smtClean="0"/>
              <a:t>July 30, 2019</a:t>
            </a:r>
            <a:br>
              <a:rPr lang="en-US" sz="2400" dirty="0" smtClean="0"/>
            </a:br>
            <a:r>
              <a:rPr lang="en-US" sz="1800" i="1" dirty="0" smtClean="0"/>
              <a:t>Bill Hogan, Werner Ceusters, David Limbaugh</a:t>
            </a:r>
            <a:br>
              <a:rPr lang="en-US" sz="1800" i="1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 smtClean="0"/>
              <a:t>Introduction to </a:t>
            </a:r>
            <a:r>
              <a:rPr lang="en-US" dirty="0"/>
              <a:t>Referent Tracking </a:t>
            </a:r>
            <a:r>
              <a:rPr lang="en-US" dirty="0" smtClean="0"/>
              <a:t>Theory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 smtClean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 smtClean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 smtClean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 smtClean="0"/>
              <a:t>1</a:t>
            </a:r>
            <a:r>
              <a:rPr lang="en-GB" sz="1800" i="1" dirty="0" smtClean="0"/>
              <a:t> Department </a:t>
            </a:r>
            <a:r>
              <a:rPr lang="en-GB" sz="1800" i="1" dirty="0"/>
              <a:t>of </a:t>
            </a:r>
            <a:r>
              <a:rPr lang="en-GB" sz="1800" i="1" dirty="0" smtClean="0"/>
              <a:t>Biomedical Informatics, University at Buffalo, USA</a:t>
            </a:r>
          </a:p>
          <a:p>
            <a:pPr defTabSz="566738"/>
            <a:r>
              <a:rPr lang="en-GB" sz="1800" i="1" baseline="30000" dirty="0" smtClean="0"/>
              <a:t>2</a:t>
            </a:r>
            <a:r>
              <a:rPr lang="en-GB" sz="1800" i="1" dirty="0" smtClean="0"/>
              <a:t> Department </a:t>
            </a:r>
            <a:r>
              <a:rPr lang="en-GB" sz="1800" i="1" dirty="0"/>
              <a:t>of Psychiatry</a:t>
            </a:r>
            <a:r>
              <a:rPr lang="en-GB" sz="1800" i="1" dirty="0" smtClean="0"/>
              <a:t>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181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Ontology is primarily about universals</a:t>
            </a:r>
            <a:endParaRPr lang="en-US" altLang="en-US" sz="3200" dirty="0" smtClean="0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137294" y="3189684"/>
            <a:ext cx="197314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Headache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3199102" y="3163859"/>
            <a:ext cx="2067168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Reviewing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770858" y="2622599"/>
            <a:ext cx="1988890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Temporal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region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2060362" y="2113181"/>
            <a:ext cx="155938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Process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5562732" y="1466195"/>
            <a:ext cx="2059514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Occurrent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75781" idx="0"/>
            <a:endCxn id="19" idx="2"/>
          </p:cNvCxnSpPr>
          <p:nvPr/>
        </p:nvCxnSpPr>
        <p:spPr bwMode="auto">
          <a:xfrm flipV="1">
            <a:off x="1123867" y="2760167"/>
            <a:ext cx="1716188" cy="42951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17" idx="0"/>
            <a:endCxn id="19" idx="2"/>
          </p:cNvCxnSpPr>
          <p:nvPr/>
        </p:nvCxnSpPr>
        <p:spPr bwMode="auto">
          <a:xfrm flipH="1" flipV="1">
            <a:off x="2840055" y="2760167"/>
            <a:ext cx="1392631" cy="4036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19" idx="0"/>
            <a:endCxn id="20" idx="1"/>
          </p:cNvCxnSpPr>
          <p:nvPr/>
        </p:nvCxnSpPr>
        <p:spPr bwMode="auto">
          <a:xfrm flipV="1">
            <a:off x="2840055" y="1789688"/>
            <a:ext cx="2722677" cy="3234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>
            <a:stCxn id="18" idx="0"/>
            <a:endCxn id="20" idx="2"/>
          </p:cNvCxnSpPr>
          <p:nvPr/>
        </p:nvCxnSpPr>
        <p:spPr bwMode="auto">
          <a:xfrm flipH="1" flipV="1">
            <a:off x="6592489" y="2113181"/>
            <a:ext cx="1172814" cy="509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stCxn id="18" idx="1"/>
            <a:endCxn id="19" idx="3"/>
          </p:cNvCxnSpPr>
          <p:nvPr/>
        </p:nvCxnSpPr>
        <p:spPr bwMode="auto">
          <a:xfrm flipH="1" flipV="1">
            <a:off x="3619748" y="2436674"/>
            <a:ext cx="3151110" cy="7818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618341" y="2227571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occupies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507481" y="141913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23867" y="2566670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67084" y="260461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73366" y="204499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>
          <a:xfrm>
            <a:off x="-1" y="762000"/>
            <a:ext cx="9123245" cy="762000"/>
          </a:xfrm>
        </p:spPr>
        <p:txBody>
          <a:bodyPr/>
          <a:lstStyle/>
          <a:p>
            <a:r>
              <a:rPr lang="en-US" sz="3200" dirty="0" smtClean="0"/>
              <a:t>Referent Tracking is primarily about particulars</a:t>
            </a:r>
            <a:endParaRPr lang="en-US" altLang="en-US" sz="3200" dirty="0" smtClean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118164" y="5251946"/>
            <a:ext cx="1989084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That headache on July 24 2019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3305738" y="4987805"/>
            <a:ext cx="1853897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My most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recent ontology paper reviewing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6592489" y="4944170"/>
            <a:ext cx="2345628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Temporal region denoted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 smtClean="0">
                <a:solidFill>
                  <a:srgbClr val="000000"/>
                </a:solidFill>
              </a:rPr>
              <a:t>‘July 24 2019, 1-5pm ECT’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37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>
          <a:xfrm>
            <a:off x="-1" y="762000"/>
            <a:ext cx="9123245" cy="762000"/>
          </a:xfrm>
        </p:spPr>
        <p:txBody>
          <a:bodyPr/>
          <a:lstStyle/>
          <a:p>
            <a:r>
              <a:rPr lang="en-US" sz="3200" dirty="0" smtClean="0"/>
              <a:t>Referent Tracking is primarily about particulars</a:t>
            </a:r>
            <a:endParaRPr lang="en-US" altLang="en-US" sz="3200" dirty="0" smtClean="0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18164" y="5251946"/>
            <a:ext cx="1989084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That headache on July 24 2019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305738" y="4987805"/>
            <a:ext cx="1853897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My most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recent ontology paper reviewing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592489" y="4944170"/>
            <a:ext cx="2345628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Temporal region denoted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 smtClean="0">
                <a:solidFill>
                  <a:srgbClr val="000000"/>
                </a:solidFill>
              </a:rPr>
              <a:t>‘July 24 2019, 1-5pm ECT’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>
            <a:off x="2129692" y="5449014"/>
            <a:ext cx="115635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5125394" y="5449014"/>
            <a:ext cx="146709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5208363" y="5867400"/>
            <a:ext cx="1384126" cy="101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5367466" y="5956806"/>
            <a:ext cx="106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92D050"/>
                </a:solidFill>
              </a:rPr>
              <a:t>occupiedBy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25732" y="5025965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92D050"/>
                </a:solidFill>
              </a:rPr>
              <a:t>occupies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36830" y="489896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92D050"/>
                </a:solidFill>
              </a:rPr>
              <a:t>Occurrent</a:t>
            </a:r>
            <a:endParaRPr lang="en-US" sz="1400" dirty="0" smtClean="0">
              <a:solidFill>
                <a:srgbClr val="92D050"/>
              </a:solidFill>
            </a:endParaRPr>
          </a:p>
          <a:p>
            <a:pPr algn="ctr"/>
            <a:r>
              <a:rPr lang="en-US" sz="1400" dirty="0" err="1" smtClean="0">
                <a:solidFill>
                  <a:srgbClr val="92D050"/>
                </a:solidFill>
              </a:rPr>
              <a:t>PartOf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426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they relate to each other: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/>
              <a:t>Referent Tracking is primarily about particulars</a:t>
            </a:r>
            <a:endParaRPr lang="en-US" altLang="en-US" sz="3200" dirty="0" smtClean="0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137294" y="3189684"/>
            <a:ext cx="197314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Headache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3199102" y="3163859"/>
            <a:ext cx="2067168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Reviewing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770858" y="2622599"/>
            <a:ext cx="1988890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Temporal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region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18164" y="5251946"/>
            <a:ext cx="1989084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That headache on July 24 2019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112836" y="4057998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75783" name="AutoShape 7"/>
          <p:cNvCxnSpPr>
            <a:cxnSpLocks noChangeShapeType="1"/>
            <a:stCxn id="75780" idx="0"/>
            <a:endCxn id="75781" idx="2"/>
          </p:cNvCxnSpPr>
          <p:nvPr/>
        </p:nvCxnSpPr>
        <p:spPr bwMode="auto">
          <a:xfrm flipV="1">
            <a:off x="1112706" y="3836670"/>
            <a:ext cx="11161" cy="1415276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305738" y="4987805"/>
            <a:ext cx="1853897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My most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recent ontology paper reviewing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592489" y="4944170"/>
            <a:ext cx="2345628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Temporal region denoted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 smtClean="0">
                <a:solidFill>
                  <a:srgbClr val="000000"/>
                </a:solidFill>
              </a:rPr>
              <a:t>‘July 24 2019, 1-5pm ECT’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2" name="AutoShape 7"/>
          <p:cNvCxnSpPr>
            <a:cxnSpLocks noChangeShapeType="1"/>
            <a:stCxn id="14" idx="0"/>
            <a:endCxn id="17" idx="2"/>
          </p:cNvCxnSpPr>
          <p:nvPr/>
        </p:nvCxnSpPr>
        <p:spPr bwMode="auto">
          <a:xfrm flipH="1" flipV="1">
            <a:off x="4232686" y="3810845"/>
            <a:ext cx="1" cy="117696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7"/>
          <p:cNvCxnSpPr>
            <a:cxnSpLocks noChangeShapeType="1"/>
            <a:stCxn id="15" idx="0"/>
            <a:endCxn id="18" idx="2"/>
          </p:cNvCxnSpPr>
          <p:nvPr/>
        </p:nvCxnSpPr>
        <p:spPr bwMode="auto">
          <a:xfrm flipV="1">
            <a:off x="7765303" y="3814415"/>
            <a:ext cx="0" cy="1129755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255964" y="4086796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7816477" y="4081652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>
            <a:off x="2129692" y="5449014"/>
            <a:ext cx="115635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5125394" y="5449014"/>
            <a:ext cx="146709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5208363" y="5867400"/>
            <a:ext cx="1384126" cy="101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5367466" y="5956806"/>
            <a:ext cx="106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92D050"/>
                </a:solidFill>
              </a:rPr>
              <a:t>occupiedBy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25732" y="5025965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92D050"/>
                </a:solidFill>
              </a:rPr>
              <a:t>occupies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36830" y="489896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92D050"/>
                </a:solidFill>
              </a:rPr>
              <a:t>Occurrent</a:t>
            </a:r>
            <a:endParaRPr lang="en-US" sz="1400" dirty="0" smtClean="0">
              <a:solidFill>
                <a:srgbClr val="92D050"/>
              </a:solidFill>
            </a:endParaRPr>
          </a:p>
          <a:p>
            <a:pPr algn="ctr"/>
            <a:r>
              <a:rPr lang="en-US" sz="1400" dirty="0" err="1" smtClean="0">
                <a:solidFill>
                  <a:srgbClr val="92D050"/>
                </a:solidFill>
              </a:rPr>
              <a:t>PartOf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26195" y="215262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they are instances of 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 / Ontology collaboration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37294" y="3189684"/>
            <a:ext cx="197314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Headache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199102" y="3163859"/>
            <a:ext cx="2067168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Reviewing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770858" y="2622599"/>
            <a:ext cx="1988890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Temporal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region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60362" y="2113181"/>
            <a:ext cx="155938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Process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562732" y="1466195"/>
            <a:ext cx="2059514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Occurrent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stCxn id="5" idx="0"/>
            <a:endCxn id="8" idx="2"/>
          </p:cNvCxnSpPr>
          <p:nvPr/>
        </p:nvCxnSpPr>
        <p:spPr bwMode="auto">
          <a:xfrm flipV="1">
            <a:off x="1123867" y="2760167"/>
            <a:ext cx="1716188" cy="42951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6" idx="0"/>
            <a:endCxn id="8" idx="2"/>
          </p:cNvCxnSpPr>
          <p:nvPr/>
        </p:nvCxnSpPr>
        <p:spPr bwMode="auto">
          <a:xfrm flipH="1" flipV="1">
            <a:off x="2840055" y="2760167"/>
            <a:ext cx="1392631" cy="4036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8" idx="0"/>
            <a:endCxn id="9" idx="1"/>
          </p:cNvCxnSpPr>
          <p:nvPr/>
        </p:nvCxnSpPr>
        <p:spPr bwMode="auto">
          <a:xfrm flipV="1">
            <a:off x="2840055" y="1789688"/>
            <a:ext cx="2722677" cy="3234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0"/>
            <a:endCxn id="9" idx="2"/>
          </p:cNvCxnSpPr>
          <p:nvPr/>
        </p:nvCxnSpPr>
        <p:spPr bwMode="auto">
          <a:xfrm flipH="1" flipV="1">
            <a:off x="6592489" y="2113181"/>
            <a:ext cx="1172814" cy="509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7" idx="1"/>
            <a:endCxn id="8" idx="3"/>
          </p:cNvCxnSpPr>
          <p:nvPr/>
        </p:nvCxnSpPr>
        <p:spPr bwMode="auto">
          <a:xfrm flipH="1" flipV="1">
            <a:off x="3619748" y="2436674"/>
            <a:ext cx="3151110" cy="7818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618341" y="2227571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occupies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7481" y="141913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3867" y="2566670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7084" y="260461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3366" y="204499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137294" y="3189684"/>
            <a:ext cx="197314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Headache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3199102" y="3163859"/>
            <a:ext cx="2067168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Reviewing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6770858" y="2622599"/>
            <a:ext cx="1988890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Temporal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region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18164" y="5251946"/>
            <a:ext cx="1989084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That headache on July 24 2019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112836" y="4057998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26" name="AutoShape 7"/>
          <p:cNvCxnSpPr>
            <a:cxnSpLocks noChangeShapeType="1"/>
            <a:stCxn id="23" idx="0"/>
            <a:endCxn id="20" idx="2"/>
          </p:cNvCxnSpPr>
          <p:nvPr/>
        </p:nvCxnSpPr>
        <p:spPr bwMode="auto">
          <a:xfrm flipV="1">
            <a:off x="1112706" y="3836670"/>
            <a:ext cx="11161" cy="1415276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305738" y="4987805"/>
            <a:ext cx="1853897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My most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recent ontology paper reviewing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592489" y="4944170"/>
            <a:ext cx="2345628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Temporal region denoted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 smtClean="0">
                <a:solidFill>
                  <a:srgbClr val="000000"/>
                </a:solidFill>
              </a:rPr>
              <a:t>‘July 24 2019, 1-5pm ECT’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9" name="AutoShape 7"/>
          <p:cNvCxnSpPr>
            <a:cxnSpLocks noChangeShapeType="1"/>
            <a:stCxn id="27" idx="0"/>
            <a:endCxn id="21" idx="2"/>
          </p:cNvCxnSpPr>
          <p:nvPr/>
        </p:nvCxnSpPr>
        <p:spPr bwMode="auto">
          <a:xfrm flipH="1" flipV="1">
            <a:off x="4232686" y="3810845"/>
            <a:ext cx="1" cy="117696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7"/>
          <p:cNvCxnSpPr>
            <a:cxnSpLocks noChangeShapeType="1"/>
            <a:stCxn id="28" idx="0"/>
            <a:endCxn id="22" idx="2"/>
          </p:cNvCxnSpPr>
          <p:nvPr/>
        </p:nvCxnSpPr>
        <p:spPr bwMode="auto">
          <a:xfrm flipV="1">
            <a:off x="7765303" y="3814415"/>
            <a:ext cx="0" cy="1129755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255964" y="4086796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7816477" y="4081652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2129692" y="5449014"/>
            <a:ext cx="115635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5125394" y="5449014"/>
            <a:ext cx="146709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208363" y="5867400"/>
            <a:ext cx="1384126" cy="101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367466" y="5956806"/>
            <a:ext cx="106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92D050"/>
                </a:solidFill>
              </a:rPr>
              <a:t>occupiedBy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25732" y="5025965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92D050"/>
                </a:solidFill>
              </a:rPr>
              <a:t>occupies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36830" y="489896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92D050"/>
                </a:solidFill>
              </a:rPr>
              <a:t>Occurrent</a:t>
            </a:r>
            <a:endParaRPr lang="en-US" sz="1400" dirty="0" smtClean="0">
              <a:solidFill>
                <a:srgbClr val="92D050"/>
              </a:solidFill>
            </a:endParaRPr>
          </a:p>
          <a:p>
            <a:pPr algn="ctr"/>
            <a:r>
              <a:rPr lang="en-US" sz="1400" dirty="0" err="1" smtClean="0">
                <a:solidFill>
                  <a:srgbClr val="92D050"/>
                </a:solidFill>
              </a:rPr>
              <a:t>PartOf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the particular/universal distinction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Ignoring the distinction may lead to assertions in which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Different interpretations are possible depending on which terms intend particulars and which universals,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Importance of being clear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International Classification of Headache Disorders has</a:t>
            </a:r>
            <a:endParaRPr lang="en-US" altLang="en-US" dirty="0"/>
          </a:p>
          <a:p>
            <a:r>
              <a:rPr lang="en-US" altLang="en-US" dirty="0" smtClean="0"/>
              <a:t>‘</a:t>
            </a:r>
            <a:r>
              <a:rPr lang="en-US" altLang="en-US" i="1" dirty="0" smtClean="0"/>
              <a:t>Persistent idiopathic facial pain (PIFP)</a:t>
            </a:r>
            <a:r>
              <a:rPr lang="en-US" altLang="en-US" dirty="0" smtClean="0"/>
              <a:t>’ </a:t>
            </a:r>
          </a:p>
          <a:p>
            <a:pPr lvl="1">
              <a:buFontTx/>
              <a:buNone/>
            </a:pPr>
            <a:r>
              <a:rPr lang="en-US" altLang="en-US" dirty="0" smtClean="0"/>
              <a:t>= ‘</a:t>
            </a:r>
            <a:r>
              <a:rPr lang="en-US" altLang="en-US" i="1" dirty="0" smtClean="0"/>
              <a:t>persistent facial pain with varying presentations …’</a:t>
            </a:r>
          </a:p>
          <a:p>
            <a:pPr lvl="1">
              <a:buFontTx/>
              <a:buNone/>
            </a:pPr>
            <a:endParaRPr lang="en-US" altLang="en-US" i="1" dirty="0"/>
          </a:p>
          <a:p>
            <a:pPr lvl="1" indent="-742950">
              <a:buFontTx/>
              <a:buNone/>
            </a:pPr>
            <a:r>
              <a:rPr lang="en-US" altLang="en-US" dirty="0" smtClean="0"/>
              <a:t>Imagine three patients: </a:t>
            </a:r>
          </a:p>
          <a:p>
            <a:pPr lvl="1" indent="-396875"/>
            <a:r>
              <a:rPr lang="en-US" altLang="en-US" sz="2000" dirty="0" smtClean="0"/>
              <a:t>all three have continuously pain,</a:t>
            </a:r>
          </a:p>
          <a:p>
            <a:pPr lvl="1" indent="-396875"/>
            <a:r>
              <a:rPr lang="en-US" altLang="en-US" sz="2000" dirty="0"/>
              <a:t>t</a:t>
            </a:r>
            <a:r>
              <a:rPr lang="en-US" altLang="en-US" sz="2000" dirty="0" smtClean="0"/>
              <a:t>he first one has always pain which presents itself in the same way,</a:t>
            </a:r>
          </a:p>
          <a:p>
            <a:pPr lvl="1" indent="-396875"/>
            <a:r>
              <a:rPr lang="en-US" altLang="en-US" sz="2000" dirty="0" smtClean="0"/>
              <a:t>the second one has also always pain which presents itself in the same way, but in a different way than </a:t>
            </a:r>
            <a:r>
              <a:rPr lang="en-US" altLang="en-US" sz="2000" dirty="0" smtClean="0"/>
              <a:t>in the </a:t>
            </a:r>
            <a:r>
              <a:rPr lang="en-US" altLang="en-US" sz="2000" dirty="0" smtClean="0"/>
              <a:t>first </a:t>
            </a:r>
            <a:r>
              <a:rPr lang="en-US" altLang="en-US" sz="2000" dirty="0" smtClean="0"/>
              <a:t>patient,</a:t>
            </a:r>
            <a:endParaRPr lang="en-US" altLang="en-US" sz="2000" dirty="0" smtClean="0"/>
          </a:p>
          <a:p>
            <a:pPr lvl="1" indent="-396875"/>
            <a:r>
              <a:rPr lang="en-US" altLang="en-US" sz="2000" dirty="0" smtClean="0"/>
              <a:t>the third one’s pain presents itself sometimes like </a:t>
            </a:r>
            <a:r>
              <a:rPr lang="en-US" altLang="en-US" sz="2000" dirty="0" smtClean="0"/>
              <a:t>in the </a:t>
            </a:r>
            <a:r>
              <a:rPr lang="en-US" altLang="en-US" sz="2000" dirty="0" smtClean="0"/>
              <a:t>first </a:t>
            </a:r>
            <a:r>
              <a:rPr lang="en-US" altLang="en-US" sz="2000" dirty="0" smtClean="0"/>
              <a:t>patient, </a:t>
            </a:r>
            <a:r>
              <a:rPr lang="en-US" altLang="en-US" sz="2000" dirty="0" smtClean="0"/>
              <a:t>sometimes like </a:t>
            </a:r>
            <a:r>
              <a:rPr lang="en-US" altLang="en-US" sz="2000" dirty="0" smtClean="0"/>
              <a:t>in the </a:t>
            </a:r>
            <a:r>
              <a:rPr lang="en-US" altLang="en-US" sz="2000" dirty="0" smtClean="0"/>
              <a:t>second </a:t>
            </a:r>
            <a:r>
              <a:rPr lang="en-US" altLang="en-US" sz="2000" dirty="0" smtClean="0"/>
              <a:t>patient</a:t>
            </a:r>
            <a:r>
              <a:rPr lang="en-US" altLang="en-US" sz="2000" dirty="0" smtClean="0"/>
              <a:t>, </a:t>
            </a:r>
            <a:r>
              <a:rPr lang="en-US" altLang="en-US" sz="2000" dirty="0" smtClean="0"/>
              <a:t>and sometimes different from those.</a:t>
            </a:r>
          </a:p>
          <a:p>
            <a:pPr lvl="1" indent="-742950">
              <a:buFontTx/>
              <a:buNone/>
            </a:pPr>
            <a:r>
              <a:rPr lang="en-US" altLang="en-US" dirty="0" smtClean="0"/>
              <a:t>Which </a:t>
            </a:r>
            <a:r>
              <a:rPr lang="en-US" altLang="en-US" dirty="0" smtClean="0"/>
              <a:t>patients satisfy the definition for PIFP ?</a:t>
            </a:r>
            <a:endParaRPr lang="en-US" altLang="en-US" dirty="0"/>
          </a:p>
          <a:p>
            <a:pPr lvl="1" indent="-742950">
              <a:buFontTx/>
              <a:buNone/>
            </a:pPr>
            <a:endParaRPr lang="en-US" altLang="en-US" dirty="0" smtClean="0"/>
          </a:p>
          <a:p>
            <a:pPr lvl="1" indent="-742950">
              <a:buFontTx/>
              <a:buNone/>
            </a:pPr>
            <a:endParaRPr lang="en-US" altLang="en-US" dirty="0" smtClean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1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Talking about particulars or types?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‘</a:t>
            </a:r>
            <a:r>
              <a:rPr lang="en-US" altLang="en-US" i="1" smtClean="0"/>
              <a:t>Persistent idiopathic facial pain (PIFP)</a:t>
            </a:r>
            <a:r>
              <a:rPr lang="en-US" altLang="en-US" smtClean="0"/>
              <a:t>’ </a:t>
            </a:r>
          </a:p>
          <a:p>
            <a:pPr lvl="1">
              <a:buFontTx/>
              <a:buNone/>
            </a:pPr>
            <a:r>
              <a:rPr lang="en-US" altLang="en-US" smtClean="0"/>
              <a:t>= ‘</a:t>
            </a:r>
            <a:r>
              <a:rPr lang="en-US" altLang="en-US" i="1" smtClean="0"/>
              <a:t>persistent facial pain with varying presentations …’</a:t>
            </a:r>
            <a:endParaRPr lang="en-US" alt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928688" y="4171950"/>
            <a:ext cx="2366962" cy="2073275"/>
            <a:chOff x="929479" y="4171346"/>
            <a:chExt cx="2366416" cy="2073486"/>
          </a:xfrm>
        </p:grpSpPr>
        <p:cxnSp>
          <p:nvCxnSpPr>
            <p:cNvPr id="32806" name="Straight Arrow Connector 15"/>
            <p:cNvCxnSpPr>
              <a:cxnSpLocks noChangeShapeType="1"/>
              <a:stCxn id="32778" idx="0"/>
              <a:endCxn id="32783" idx="2"/>
            </p:cNvCxnSpPr>
            <p:nvPr/>
          </p:nvCxnSpPr>
          <p:spPr bwMode="auto">
            <a:xfrm flipH="1" flipV="1">
              <a:off x="1305363" y="4171346"/>
              <a:ext cx="195948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07" name="Straight Arrow Connector 16"/>
            <p:cNvCxnSpPr>
              <a:cxnSpLocks noChangeShapeType="1"/>
              <a:stCxn id="32778" idx="0"/>
              <a:endCxn id="32784" idx="2"/>
            </p:cNvCxnSpPr>
            <p:nvPr/>
          </p:nvCxnSpPr>
          <p:spPr bwMode="auto">
            <a:xfrm flipV="1">
              <a:off x="1501311" y="4171346"/>
              <a:ext cx="1794584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8" name="TextBox 37"/>
            <p:cNvSpPr txBox="1">
              <a:spLocks noChangeArrowheads="1"/>
            </p:cNvSpPr>
            <p:nvPr/>
          </p:nvSpPr>
          <p:spPr bwMode="auto">
            <a:xfrm>
              <a:off x="929479" y="4572000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2809" name="TextBox 38"/>
            <p:cNvSpPr txBox="1">
              <a:spLocks noChangeArrowheads="1"/>
            </p:cNvSpPr>
            <p:nvPr/>
          </p:nvSpPr>
          <p:spPr bwMode="auto">
            <a:xfrm>
              <a:off x="951251" y="4920343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2810" name="TextBox 39"/>
            <p:cNvSpPr txBox="1">
              <a:spLocks noChangeArrowheads="1"/>
            </p:cNvSpPr>
            <p:nvPr/>
          </p:nvSpPr>
          <p:spPr bwMode="auto">
            <a:xfrm>
              <a:off x="963691" y="521270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2811" name="TextBox 40"/>
            <p:cNvSpPr txBox="1">
              <a:spLocks noChangeArrowheads="1"/>
            </p:cNvSpPr>
            <p:nvPr/>
          </p:nvSpPr>
          <p:spPr bwMode="auto">
            <a:xfrm>
              <a:off x="2248205" y="5340221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2812" name="TextBox 41"/>
            <p:cNvSpPr txBox="1">
              <a:spLocks noChangeArrowheads="1"/>
            </p:cNvSpPr>
            <p:nvPr/>
          </p:nvSpPr>
          <p:spPr bwMode="auto">
            <a:xfrm>
              <a:off x="1971397" y="560458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2813" name="TextBox 42"/>
            <p:cNvSpPr txBox="1">
              <a:spLocks noChangeArrowheads="1"/>
            </p:cNvSpPr>
            <p:nvPr/>
          </p:nvSpPr>
          <p:spPr bwMode="auto">
            <a:xfrm>
              <a:off x="1694588" y="590627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304825" y="4170905"/>
            <a:ext cx="6884609" cy="2018272"/>
            <a:chOff x="1305263" y="4170301"/>
            <a:chExt cx="6884302" cy="2019451"/>
          </a:xfrm>
        </p:grpSpPr>
        <p:cxnSp>
          <p:nvCxnSpPr>
            <p:cNvPr id="32796" name="Straight Arrow Connector 19"/>
            <p:cNvCxnSpPr>
              <a:cxnSpLocks noChangeShapeType="1"/>
              <a:stCxn id="32780" idx="0"/>
              <a:endCxn id="32783" idx="2"/>
            </p:cNvCxnSpPr>
            <p:nvPr/>
          </p:nvCxnSpPr>
          <p:spPr bwMode="auto">
            <a:xfrm flipH="1" flipV="1">
              <a:off x="1305263" y="4170301"/>
              <a:ext cx="6672417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7" name="Straight Arrow Connector 22"/>
            <p:cNvCxnSpPr>
              <a:cxnSpLocks noChangeShapeType="1"/>
              <a:stCxn id="32780" idx="0"/>
              <a:endCxn id="32784" idx="2"/>
            </p:cNvCxnSpPr>
            <p:nvPr/>
          </p:nvCxnSpPr>
          <p:spPr bwMode="auto">
            <a:xfrm flipH="1" flipV="1">
              <a:off x="3295963" y="4170301"/>
              <a:ext cx="4681717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8" name="Straight Arrow Connector 25"/>
            <p:cNvCxnSpPr>
              <a:cxnSpLocks noChangeShapeType="1"/>
              <a:stCxn id="32780" idx="0"/>
              <a:endCxn id="32786" idx="2"/>
            </p:cNvCxnSpPr>
            <p:nvPr/>
          </p:nvCxnSpPr>
          <p:spPr bwMode="auto">
            <a:xfrm flipH="1" flipV="1">
              <a:off x="5541720" y="4170301"/>
              <a:ext cx="2435960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9" name="Straight Arrow Connector 28"/>
            <p:cNvCxnSpPr>
              <a:cxnSpLocks noChangeShapeType="1"/>
              <a:stCxn id="32780" idx="0"/>
              <a:endCxn id="32785" idx="2"/>
            </p:cNvCxnSpPr>
            <p:nvPr/>
          </p:nvCxnSpPr>
          <p:spPr bwMode="auto">
            <a:xfrm flipH="1" flipV="1">
              <a:off x="7796810" y="4170301"/>
              <a:ext cx="180870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0" name="TextBox 43"/>
            <p:cNvSpPr txBox="1">
              <a:spLocks noChangeArrowheads="1"/>
            </p:cNvSpPr>
            <p:nvPr/>
          </p:nvSpPr>
          <p:spPr bwMode="auto">
            <a:xfrm>
              <a:off x="3046146" y="4647875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C000"/>
                  </a:solidFill>
                </a:rPr>
                <a:t>1</a:t>
              </a:r>
            </a:p>
          </p:txBody>
        </p:sp>
        <p:sp>
          <p:nvSpPr>
            <p:cNvPr id="32801" name="TextBox 44"/>
            <p:cNvSpPr txBox="1">
              <a:spLocks noChangeArrowheads="1"/>
            </p:cNvSpPr>
            <p:nvPr/>
          </p:nvSpPr>
          <p:spPr bwMode="auto">
            <a:xfrm>
              <a:off x="3347836" y="476678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32802" name="TextBox 45"/>
            <p:cNvSpPr txBox="1">
              <a:spLocks noChangeArrowheads="1"/>
            </p:cNvSpPr>
            <p:nvPr/>
          </p:nvSpPr>
          <p:spPr bwMode="auto">
            <a:xfrm>
              <a:off x="3640195" y="487660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32803" name="TextBox 46"/>
            <p:cNvSpPr txBox="1">
              <a:spLocks noChangeArrowheads="1"/>
            </p:cNvSpPr>
            <p:nvPr/>
          </p:nvSpPr>
          <p:spPr bwMode="auto">
            <a:xfrm>
              <a:off x="3884184" y="4448039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1</a:t>
              </a:r>
            </a:p>
          </p:txBody>
        </p:sp>
        <p:sp>
          <p:nvSpPr>
            <p:cNvPr id="32804" name="TextBox 47"/>
            <p:cNvSpPr txBox="1">
              <a:spLocks noChangeArrowheads="1"/>
            </p:cNvSpPr>
            <p:nvPr/>
          </p:nvSpPr>
          <p:spPr bwMode="auto">
            <a:xfrm>
              <a:off x="5583846" y="433251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32805" name="TextBox 48"/>
            <p:cNvSpPr txBox="1">
              <a:spLocks noChangeArrowheads="1"/>
            </p:cNvSpPr>
            <p:nvPr/>
          </p:nvSpPr>
          <p:spPr bwMode="auto">
            <a:xfrm>
              <a:off x="7867040" y="4312724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304825" y="4170905"/>
            <a:ext cx="6491838" cy="2035236"/>
            <a:chOff x="1305263" y="4170300"/>
            <a:chExt cx="6491525" cy="2035765"/>
          </a:xfrm>
        </p:grpSpPr>
        <p:cxnSp>
          <p:nvCxnSpPr>
            <p:cNvPr id="32788" name="Straight Arrow Connector 31"/>
            <p:cNvCxnSpPr>
              <a:cxnSpLocks noChangeShapeType="1"/>
              <a:stCxn id="32779" idx="0"/>
              <a:endCxn id="32783" idx="2"/>
            </p:cNvCxnSpPr>
            <p:nvPr/>
          </p:nvCxnSpPr>
          <p:spPr bwMode="auto">
            <a:xfrm flipH="1" flipV="1">
              <a:off x="1305263" y="4170301"/>
              <a:ext cx="3310462" cy="2035764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Straight Arrow Connector 34"/>
            <p:cNvCxnSpPr>
              <a:cxnSpLocks noChangeShapeType="1"/>
              <a:stCxn id="32779" idx="0"/>
              <a:endCxn id="32785" idx="2"/>
            </p:cNvCxnSpPr>
            <p:nvPr/>
          </p:nvCxnSpPr>
          <p:spPr bwMode="auto">
            <a:xfrm flipV="1">
              <a:off x="4615725" y="4170300"/>
              <a:ext cx="3181063" cy="2035764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0" name="TextBox 53"/>
            <p:cNvSpPr txBox="1">
              <a:spLocks noChangeArrowheads="1"/>
            </p:cNvSpPr>
            <p:nvPr/>
          </p:nvSpPr>
          <p:spPr bwMode="auto">
            <a:xfrm>
              <a:off x="3048354" y="5486137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1</a:t>
              </a:r>
            </a:p>
          </p:txBody>
        </p:sp>
        <p:sp>
          <p:nvSpPr>
            <p:cNvPr id="32791" name="TextBox 54"/>
            <p:cNvSpPr txBox="1">
              <a:spLocks noChangeArrowheads="1"/>
            </p:cNvSpPr>
            <p:nvPr/>
          </p:nvSpPr>
          <p:spPr bwMode="auto">
            <a:xfrm>
              <a:off x="3359375" y="5629206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2</a:t>
              </a:r>
            </a:p>
          </p:txBody>
        </p:sp>
        <p:sp>
          <p:nvSpPr>
            <p:cNvPr id="32792" name="TextBox 55"/>
            <p:cNvSpPr txBox="1">
              <a:spLocks noChangeArrowheads="1"/>
            </p:cNvSpPr>
            <p:nvPr/>
          </p:nvSpPr>
          <p:spPr bwMode="auto">
            <a:xfrm>
              <a:off x="3726378" y="575361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3</a:t>
              </a:r>
            </a:p>
          </p:txBody>
        </p:sp>
        <p:sp>
          <p:nvSpPr>
            <p:cNvPr id="32793" name="TextBox 56"/>
            <p:cNvSpPr txBox="1">
              <a:spLocks noChangeArrowheads="1"/>
            </p:cNvSpPr>
            <p:nvPr/>
          </p:nvSpPr>
          <p:spPr bwMode="auto">
            <a:xfrm>
              <a:off x="7410111" y="4338001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00FF00"/>
                  </a:solidFill>
                </a:rPr>
                <a:t>1</a:t>
              </a:r>
            </a:p>
          </p:txBody>
        </p:sp>
        <p:sp>
          <p:nvSpPr>
            <p:cNvPr id="32794" name="TextBox 57"/>
            <p:cNvSpPr txBox="1">
              <a:spLocks noChangeArrowheads="1"/>
            </p:cNvSpPr>
            <p:nvPr/>
          </p:nvSpPr>
          <p:spPr bwMode="auto">
            <a:xfrm>
              <a:off x="7224091" y="4481899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00FF00"/>
                  </a:solidFill>
                </a:rPr>
                <a:t>2</a:t>
              </a:r>
            </a:p>
          </p:txBody>
        </p:sp>
        <p:sp>
          <p:nvSpPr>
            <p:cNvPr id="32795" name="TextBox 58"/>
            <p:cNvSpPr txBox="1">
              <a:spLocks noChangeArrowheads="1"/>
            </p:cNvSpPr>
            <p:nvPr/>
          </p:nvSpPr>
          <p:spPr bwMode="auto">
            <a:xfrm>
              <a:off x="7043431" y="460659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00FF00"/>
                  </a:solidFill>
                </a:rPr>
                <a:t>3</a:t>
              </a:r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114300" y="3200400"/>
            <a:ext cx="8704397" cy="1422400"/>
            <a:chOff x="114992" y="3340349"/>
            <a:chExt cx="8703272" cy="1422728"/>
          </a:xfrm>
        </p:grpSpPr>
        <p:sp>
          <p:nvSpPr>
            <p:cNvPr id="32783" name="TextBox 4"/>
            <p:cNvSpPr txBox="1">
              <a:spLocks noChangeArrowheads="1"/>
            </p:cNvSpPr>
            <p:nvPr/>
          </p:nvSpPr>
          <p:spPr bwMode="auto">
            <a:xfrm>
              <a:off x="525342" y="3340349"/>
              <a:ext cx="1635269" cy="91961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persistent</a:t>
              </a:r>
            </a:p>
            <a:p>
              <a:pPr eaLnBrk="1" hangingPunct="1"/>
              <a:r>
                <a:rPr lang="en-US" altLang="en-US" dirty="0"/>
                <a:t>facial pain</a:t>
              </a:r>
            </a:p>
          </p:txBody>
        </p:sp>
        <p:sp>
          <p:nvSpPr>
            <p:cNvPr id="32784" name="TextBox 5"/>
            <p:cNvSpPr txBox="1">
              <a:spLocks noChangeArrowheads="1"/>
            </p:cNvSpPr>
            <p:nvPr/>
          </p:nvSpPr>
          <p:spPr bwMode="auto">
            <a:xfrm>
              <a:off x="2347141" y="3340349"/>
              <a:ext cx="1970657" cy="91961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type1</a:t>
              </a:r>
            </a:p>
          </p:txBody>
        </p:sp>
        <p:sp>
          <p:nvSpPr>
            <p:cNvPr id="32785" name="TextBox 6"/>
            <p:cNvSpPr txBox="1">
              <a:spLocks noChangeArrowheads="1"/>
            </p:cNvSpPr>
            <p:nvPr/>
          </p:nvSpPr>
          <p:spPr bwMode="auto">
            <a:xfrm>
              <a:off x="6847607" y="3340349"/>
              <a:ext cx="1970657" cy="91961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type3</a:t>
              </a:r>
            </a:p>
          </p:txBody>
        </p:sp>
        <p:sp>
          <p:nvSpPr>
            <p:cNvPr id="32786" name="TextBox 7"/>
            <p:cNvSpPr txBox="1">
              <a:spLocks noChangeArrowheads="1"/>
            </p:cNvSpPr>
            <p:nvPr/>
          </p:nvSpPr>
          <p:spPr bwMode="auto">
            <a:xfrm>
              <a:off x="4592708" y="3340349"/>
              <a:ext cx="1970657" cy="91961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type2</a:t>
              </a:r>
            </a:p>
          </p:txBody>
        </p:sp>
        <p:sp>
          <p:nvSpPr>
            <p:cNvPr id="32787" name="TextBox 65"/>
            <p:cNvSpPr txBox="1">
              <a:spLocks noChangeArrowheads="1"/>
            </p:cNvSpPr>
            <p:nvPr/>
          </p:nvSpPr>
          <p:spPr bwMode="auto">
            <a:xfrm>
              <a:off x="114992" y="4301412"/>
              <a:ext cx="8691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types</a:t>
              </a: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0" y="5291139"/>
            <a:ext cx="9149159" cy="1376666"/>
            <a:chOff x="0" y="5290457"/>
            <a:chExt cx="9149860" cy="1377365"/>
          </a:xfrm>
        </p:grpSpPr>
        <p:sp>
          <p:nvSpPr>
            <p:cNvPr id="32778" name="TextBox 11"/>
            <p:cNvSpPr txBox="1">
              <a:spLocks noChangeArrowheads="1"/>
            </p:cNvSpPr>
            <p:nvPr/>
          </p:nvSpPr>
          <p:spPr bwMode="auto">
            <a:xfrm>
              <a:off x="874376" y="6158204"/>
              <a:ext cx="1784600" cy="4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0000"/>
                  </a:solidFill>
                </a:rPr>
                <a:t>my </a:t>
              </a:r>
              <a:r>
                <a:rPr lang="en-US" altLang="en-US" dirty="0" err="1" smtClean="0">
                  <a:solidFill>
                    <a:srgbClr val="FF0000"/>
                  </a:solidFill>
                </a:rPr>
                <a:t>painings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2779" name="TextBox 12"/>
            <p:cNvSpPr txBox="1">
              <a:spLocks noChangeArrowheads="1"/>
            </p:cNvSpPr>
            <p:nvPr/>
          </p:nvSpPr>
          <p:spPr bwMode="auto">
            <a:xfrm>
              <a:off x="4005696" y="6205923"/>
              <a:ext cx="1750934" cy="4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FF00"/>
                  </a:solidFill>
                </a:rPr>
                <a:t>his </a:t>
              </a:r>
              <a:r>
                <a:rPr lang="en-US" altLang="en-US" dirty="0" err="1" smtClean="0">
                  <a:solidFill>
                    <a:srgbClr val="00FF00"/>
                  </a:solidFill>
                </a:rPr>
                <a:t>painings</a:t>
              </a:r>
              <a:endParaRPr lang="en-US" altLang="en-US" dirty="0">
                <a:solidFill>
                  <a:srgbClr val="00FF00"/>
                </a:solidFill>
              </a:endParaRPr>
            </a:p>
          </p:txBody>
        </p:sp>
        <p:sp>
          <p:nvSpPr>
            <p:cNvPr id="32780" name="TextBox 13"/>
            <p:cNvSpPr txBox="1">
              <a:spLocks noChangeArrowheads="1"/>
            </p:cNvSpPr>
            <p:nvPr/>
          </p:nvSpPr>
          <p:spPr bwMode="auto">
            <a:xfrm>
              <a:off x="7337174" y="6188951"/>
              <a:ext cx="1812686" cy="4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C000"/>
                  </a:solidFill>
                </a:rPr>
                <a:t>her </a:t>
              </a:r>
              <a:r>
                <a:rPr lang="en-US" altLang="en-US" dirty="0" err="1" smtClean="0">
                  <a:solidFill>
                    <a:srgbClr val="FFC000"/>
                  </a:solidFill>
                </a:rPr>
                <a:t>painings</a:t>
              </a:r>
              <a:endParaRPr lang="en-US" altLang="en-US" dirty="0">
                <a:solidFill>
                  <a:srgbClr val="FFC000"/>
                </a:solidFill>
              </a:endParaRPr>
            </a:p>
          </p:txBody>
        </p:sp>
        <p:cxnSp>
          <p:nvCxnSpPr>
            <p:cNvPr id="32781" name="Straight Connector 63"/>
            <p:cNvCxnSpPr>
              <a:cxnSpLocks noChangeShapeType="1"/>
            </p:cNvCxnSpPr>
            <p:nvPr/>
          </p:nvCxnSpPr>
          <p:spPr bwMode="auto">
            <a:xfrm>
              <a:off x="205273" y="5290457"/>
              <a:ext cx="8677470" cy="47889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2" name="TextBox 66"/>
            <p:cNvSpPr txBox="1">
              <a:spLocks noChangeArrowheads="1"/>
            </p:cNvSpPr>
            <p:nvPr/>
          </p:nvSpPr>
          <p:spPr bwMode="auto">
            <a:xfrm>
              <a:off x="0" y="5508171"/>
              <a:ext cx="98777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chemeClr val="bg1"/>
                  </a:solidFill>
                </a:rPr>
                <a:t>parti</a:t>
              </a:r>
              <a:r>
                <a:rPr lang="en-US" altLang="en-US" dirty="0">
                  <a:solidFill>
                    <a:schemeClr val="bg1"/>
                  </a:solidFill>
                </a:rPr>
                <a:t>-</a:t>
              </a:r>
            </a:p>
            <a:p>
              <a:pPr eaLnBrk="1" hangingPunct="1"/>
              <a:r>
                <a:rPr lang="en-US" altLang="en-US" dirty="0" err="1">
                  <a:solidFill>
                    <a:schemeClr val="bg1"/>
                  </a:solidFill>
                </a:rPr>
                <a:t>culars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5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‘</a:t>
            </a:r>
            <a:r>
              <a:rPr lang="en-US" altLang="en-US" i="1" dirty="0" smtClean="0"/>
              <a:t>Persistent idiopathic facial pain (PIFP)</a:t>
            </a:r>
            <a:r>
              <a:rPr lang="en-US" altLang="en-US" dirty="0" smtClean="0"/>
              <a:t>’ </a:t>
            </a:r>
          </a:p>
          <a:p>
            <a:pPr lvl="1">
              <a:buFontTx/>
              <a:buNone/>
            </a:pPr>
            <a:r>
              <a:rPr lang="en-US" altLang="en-US" dirty="0" smtClean="0"/>
              <a:t>= ‘</a:t>
            </a:r>
            <a:r>
              <a:rPr lang="en-US" altLang="en-US" i="1" dirty="0" smtClean="0"/>
              <a:t>persistent facial pain with varying presentations </a:t>
            </a:r>
            <a:r>
              <a:rPr lang="en-US" altLang="en-US" i="1" dirty="0" smtClean="0"/>
              <a:t>…’</a:t>
            </a:r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/>
            <a:r>
              <a:rPr lang="en-US" altLang="en-US" sz="2400" i="1" dirty="0" smtClean="0"/>
              <a:t>if the description is about types, then the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three</a:t>
            </a:r>
            <a:r>
              <a:rPr lang="en-US" altLang="en-US" sz="2400" i="1" dirty="0" smtClean="0"/>
              <a:t> </a:t>
            </a:r>
            <a:r>
              <a:rPr lang="en-US" altLang="en-US" sz="2400" i="1" dirty="0" smtClean="0">
                <a:solidFill>
                  <a:srgbClr val="FFC000"/>
                </a:solidFill>
              </a:rPr>
              <a:t>particular</a:t>
            </a:r>
            <a:r>
              <a:rPr lang="en-US" altLang="en-US" sz="2400" i="1" dirty="0" smtClean="0"/>
              <a:t> </a:t>
            </a:r>
            <a:r>
              <a:rPr lang="en-US" altLang="en-US" sz="2400" i="1" dirty="0" smtClean="0">
                <a:solidFill>
                  <a:srgbClr val="00FF00"/>
                </a:solidFill>
              </a:rPr>
              <a:t>pains</a:t>
            </a:r>
            <a:r>
              <a:rPr lang="en-US" altLang="en-US" sz="2400" i="1" dirty="0" smtClean="0"/>
              <a:t> fall under PIFP.</a:t>
            </a:r>
          </a:p>
          <a:p>
            <a:pPr lvl="1"/>
            <a:r>
              <a:rPr lang="en-US" altLang="en-US" sz="2400" i="1" dirty="0" smtClean="0"/>
              <a:t>if the description is about (arbitrary) particulars, then only </a:t>
            </a:r>
            <a:r>
              <a:rPr lang="en-US" altLang="en-US" sz="2400" i="1" dirty="0" smtClean="0">
                <a:solidFill>
                  <a:srgbClr val="FFC000"/>
                </a:solidFill>
              </a:rPr>
              <a:t>her pain</a:t>
            </a:r>
            <a:r>
              <a:rPr lang="en-US" altLang="en-US" sz="2400" i="1" dirty="0" smtClean="0"/>
              <a:t> falls under PIFP.</a:t>
            </a:r>
            <a:endParaRPr lang="en-US" alt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67000"/>
            <a:ext cx="6497319" cy="2514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altLang="en-US" dirty="0" smtClean="0"/>
              <a:t>Talking about particulars or types?</a:t>
            </a:r>
          </a:p>
        </p:txBody>
      </p:sp>
    </p:spTree>
    <p:extLst>
      <p:ext uri="{BB962C8B-B14F-4D97-AF65-F5344CB8AC3E}">
        <p14:creationId xmlns:p14="http://schemas.microsoft.com/office/powerpoint/2010/main" val="1310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the particular/universal distinction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Ignoring the distinction may lead to assertions in which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 interpretations are possible depending on which terms intend particulars and which universals,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the authors run together forms </a:t>
            </a:r>
            <a:r>
              <a:rPr lang="en-US" dirty="0"/>
              <a:t>of speech governed by different logical </a:t>
            </a:r>
            <a:r>
              <a:rPr lang="en-US" dirty="0" smtClean="0"/>
              <a:t>rules.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Basic principles governing reality relevant to Referent Tracking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Representing portions of reality through Referent Tracking assertions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analyze these assertions?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Examples</a:t>
            </a:r>
            <a:r>
              <a:rPr lang="en-US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i="1" dirty="0" smtClean="0"/>
              <a:t>‘Stating </a:t>
            </a:r>
            <a:r>
              <a:rPr lang="en-US" i="1" dirty="0"/>
              <a:t>that (sleep) bruxism is a </a:t>
            </a:r>
            <a:r>
              <a:rPr lang="en-US" i="1" dirty="0" smtClean="0"/>
              <a:t>behavior </a:t>
            </a:r>
            <a:r>
              <a:rPr lang="en-US" i="1" dirty="0"/>
              <a:t>in no way precludes </a:t>
            </a:r>
            <a:r>
              <a:rPr lang="en-US" i="1" dirty="0" smtClean="0"/>
              <a:t>the possibility </a:t>
            </a:r>
            <a:r>
              <a:rPr lang="en-US" i="1" dirty="0"/>
              <a:t>(at some to-be-specified and validated cut point) of it being more than </a:t>
            </a:r>
            <a:r>
              <a:rPr lang="en-US" i="1" dirty="0" smtClean="0"/>
              <a:t>a behavior</a:t>
            </a:r>
            <a:r>
              <a:rPr lang="en-US" i="1" dirty="0"/>
              <a:t>, either a risk factor or </a:t>
            </a:r>
            <a:r>
              <a:rPr lang="en-US" i="1" dirty="0" smtClean="0"/>
              <a:t>disorder’.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i="1" dirty="0" smtClean="0"/>
              <a:t>‘Bruxism </a:t>
            </a:r>
            <a:r>
              <a:rPr lang="en-US" i="1" dirty="0"/>
              <a:t>is a continuously distributed </a:t>
            </a:r>
            <a:r>
              <a:rPr lang="en-US" i="1" dirty="0" smtClean="0"/>
              <a:t>behavior’</a:t>
            </a:r>
            <a:endParaRPr lang="en-US" dirty="0" smtClean="0"/>
          </a:p>
          <a:p>
            <a:pPr marL="1657350" lvl="4" indent="0"/>
            <a:endParaRPr lang="en-US" sz="1800" i="0" dirty="0" smtClean="0"/>
          </a:p>
          <a:p>
            <a:pPr marL="1657350" lvl="4" indent="0"/>
            <a:endParaRPr lang="en-US" sz="1800" i="0" dirty="0"/>
          </a:p>
          <a:p>
            <a:pPr marL="1657350" lvl="4" indent="0"/>
            <a:r>
              <a:rPr lang="en-US" sz="1400" i="0" dirty="0" smtClean="0"/>
              <a:t>Raphael </a:t>
            </a:r>
            <a:r>
              <a:rPr lang="en-US" sz="1400" i="0" dirty="0"/>
              <a:t>KG, Santiago V, </a:t>
            </a:r>
            <a:r>
              <a:rPr lang="en-US" sz="1400" i="0" dirty="0" err="1"/>
              <a:t>Lobbezoo</a:t>
            </a:r>
            <a:r>
              <a:rPr lang="en-US" sz="1400" i="0" dirty="0"/>
              <a:t> F. Bruxism is a continuously distributed </a:t>
            </a:r>
            <a:r>
              <a:rPr lang="en-US" sz="1400" i="0" dirty="0" err="1"/>
              <a:t>behaviour</a:t>
            </a:r>
            <a:r>
              <a:rPr lang="en-US" sz="1400" i="0" dirty="0"/>
              <a:t>, but </a:t>
            </a:r>
            <a:r>
              <a:rPr lang="en-US" sz="1400" i="0" dirty="0" smtClean="0"/>
              <a:t>disorder decisions </a:t>
            </a:r>
            <a:r>
              <a:rPr lang="en-US" sz="1400" i="0" dirty="0"/>
              <a:t>are dichotomous (Response to letter by </a:t>
            </a:r>
            <a:r>
              <a:rPr lang="en-US" sz="1400" i="0" dirty="0" err="1"/>
              <a:t>Manfredini</a:t>
            </a:r>
            <a:r>
              <a:rPr lang="en-US" sz="1400" i="0" dirty="0"/>
              <a:t>, De </a:t>
            </a:r>
            <a:r>
              <a:rPr lang="en-US" sz="1400" i="0" dirty="0" err="1"/>
              <a:t>Laat</a:t>
            </a:r>
            <a:r>
              <a:rPr lang="en-US" sz="1400" i="0" dirty="0"/>
              <a:t>, </a:t>
            </a:r>
            <a:r>
              <a:rPr lang="en-US" sz="1400" i="0" dirty="0" err="1"/>
              <a:t>Winocur</a:t>
            </a:r>
            <a:r>
              <a:rPr lang="en-US" sz="1400" i="0" dirty="0"/>
              <a:t>, &amp; </a:t>
            </a:r>
            <a:r>
              <a:rPr lang="en-US" sz="1400" i="0" dirty="0" err="1"/>
              <a:t>Ahlberg</a:t>
            </a:r>
            <a:r>
              <a:rPr lang="en-US" sz="1400" i="0" dirty="0"/>
              <a:t> (2016)). </a:t>
            </a:r>
            <a:r>
              <a:rPr lang="en-US" sz="1400" i="0" dirty="0" smtClean="0"/>
              <a:t>J Oral </a:t>
            </a:r>
            <a:r>
              <a:rPr lang="en-US" sz="1400" i="0" dirty="0" err="1"/>
              <a:t>Rehabil</a:t>
            </a:r>
            <a:r>
              <a:rPr lang="en-US" sz="1400" i="0" dirty="0"/>
              <a:t>. 2016 Oct;43(10):802-3. </a:t>
            </a:r>
            <a:endParaRPr lang="en-US" sz="1400" i="0" dirty="0" smtClean="0"/>
          </a:p>
          <a:p>
            <a:pPr marL="571500" lvl="1" indent="-228600">
              <a:buFont typeface="Arial" panose="020B0604020202020204" pitchFamily="34" charset="0"/>
              <a:buChar char="•"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 smtClean="0"/>
              <a:t>‘ … bruxism </a:t>
            </a:r>
            <a:r>
              <a:rPr lang="en-US" sz="3200" i="1" dirty="0"/>
              <a:t>is a </a:t>
            </a:r>
            <a:r>
              <a:rPr lang="en-US" sz="3200" i="1" dirty="0" smtClean="0"/>
              <a:t>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 smtClean="0"/>
              <a:t>This is a statement </a:t>
            </a:r>
            <a:r>
              <a:rPr lang="en-US" dirty="0" smtClean="0"/>
              <a:t>about </a:t>
            </a:r>
            <a:r>
              <a:rPr lang="en-US" dirty="0" smtClean="0"/>
              <a:t>universals: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21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" pitchFamily="122" charset="0"/>
              </a:rPr>
              <a:t>Behavior</a:t>
            </a:r>
            <a:endParaRPr kumimoji="0" lang="en-US" b="0" i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" pitchFamily="122" charset="0"/>
              </a:rPr>
              <a:t>Bruxism</a:t>
            </a:r>
            <a:endParaRPr kumimoji="0" lang="en-US" b="0" i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 smtClean="0"/>
              <a:t>‘ … bruxism </a:t>
            </a:r>
            <a:r>
              <a:rPr lang="en-US" sz="3200" i="1" dirty="0"/>
              <a:t>is a </a:t>
            </a:r>
            <a:r>
              <a:rPr lang="en-US" sz="3200" i="1" dirty="0" smtClean="0"/>
              <a:t>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 smtClean="0"/>
              <a:t>This is a statement </a:t>
            </a:r>
            <a:r>
              <a:rPr lang="en-US" dirty="0" smtClean="0"/>
              <a:t>about </a:t>
            </a:r>
            <a:r>
              <a:rPr lang="en-US" dirty="0" smtClean="0"/>
              <a:t>universals: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/>
            <a:r>
              <a:rPr lang="en-US" dirty="0"/>
              <a:t> </a:t>
            </a:r>
            <a:r>
              <a:rPr lang="en-US" dirty="0" smtClean="0"/>
              <a:t>                  here is an instance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  <a:endParaRPr lang="en-US" sz="2800" dirty="0"/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" pitchFamily="122" charset="0"/>
              </a:rPr>
              <a:t>Behavior</a:t>
            </a:r>
            <a:endParaRPr kumimoji="0" lang="en-US" b="0" i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25" name="Straight Arrow Connector 24"/>
          <p:cNvCxnSpPr>
            <a:stCxn id="27" idx="3"/>
            <a:endCxn id="24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" pitchFamily="122" charset="0"/>
              </a:rPr>
              <a:t>Bruxism</a:t>
            </a:r>
            <a:endParaRPr kumimoji="0" lang="en-US" b="0" i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 smtClean="0"/>
              <a:t>‘ … bruxism </a:t>
            </a:r>
            <a:r>
              <a:rPr lang="en-US" sz="3200" i="1" dirty="0"/>
              <a:t>is a </a:t>
            </a:r>
            <a:r>
              <a:rPr lang="en-US" sz="3200" i="1" dirty="0" smtClean="0"/>
              <a:t>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 smtClean="0"/>
              <a:t>This is a statement </a:t>
            </a:r>
            <a:r>
              <a:rPr lang="en-US" dirty="0" smtClean="0"/>
              <a:t>about </a:t>
            </a:r>
            <a:r>
              <a:rPr lang="en-US" dirty="0" smtClean="0"/>
              <a:t>universals: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dirty="0"/>
              <a:t>here is an instance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" pitchFamily="122" charset="0"/>
              </a:rPr>
              <a:t>Behavior</a:t>
            </a:r>
            <a:endParaRPr kumimoji="0" lang="en-US" b="0" i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5" name="Straight Arrow Connector 4"/>
          <p:cNvCxnSpPr>
            <a:stCxn id="7" idx="3"/>
            <a:endCxn id="4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" pitchFamily="122" charset="0"/>
              </a:rPr>
              <a:t>Bruxism</a:t>
            </a:r>
            <a:endParaRPr kumimoji="0" lang="en-US" b="0" i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  <a:endParaRPr lang="en-US" sz="2800" dirty="0"/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Instance of</a:t>
            </a:r>
          </a:p>
        </p:txBody>
      </p:sp>
    </p:spTree>
    <p:extLst>
      <p:ext uri="{BB962C8B-B14F-4D97-AF65-F5344CB8AC3E}">
        <p14:creationId xmlns:p14="http://schemas.microsoft.com/office/powerpoint/2010/main" val="30140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 smtClean="0"/>
              <a:t>‘ … bruxism </a:t>
            </a:r>
            <a:r>
              <a:rPr lang="en-US" sz="3200" i="1" dirty="0"/>
              <a:t>is a </a:t>
            </a:r>
            <a:r>
              <a:rPr lang="en-US" sz="3200" i="1" dirty="0" smtClean="0"/>
              <a:t>behavior …’</a:t>
            </a:r>
            <a:br>
              <a:rPr lang="en-US" sz="3200" i="1" dirty="0" smtClean="0"/>
            </a:br>
            <a:r>
              <a:rPr lang="en-US" sz="3200" i="1" dirty="0"/>
              <a:t>‘Bruxism is a continuously distributed behavior’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re these statements </a:t>
            </a:r>
            <a:r>
              <a:rPr lang="en-US" dirty="0" smtClean="0"/>
              <a:t>about </a:t>
            </a:r>
            <a:r>
              <a:rPr lang="en-US" dirty="0" smtClean="0"/>
              <a:t>universals 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" pitchFamily="122" charset="0"/>
              </a:rPr>
              <a:t>Behavior</a:t>
            </a:r>
            <a:endParaRPr kumimoji="0" lang="en-US" b="0" i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" pitchFamily="122" charset="0"/>
              </a:rPr>
              <a:t>Bruxism</a:t>
            </a:r>
            <a:endParaRPr kumimoji="0" lang="en-US" b="0" i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  <a:endParaRPr lang="en-US" sz="2800" dirty="0"/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continuously distributed behavior</a:t>
            </a:r>
            <a:endParaRPr kumimoji="0" lang="en-US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???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 smtClean="0"/>
              <a:t>‘ … bruxism </a:t>
            </a:r>
            <a:r>
              <a:rPr lang="en-US" sz="3200" i="1" dirty="0"/>
              <a:t>is a </a:t>
            </a:r>
            <a:r>
              <a:rPr lang="en-US" sz="3200" i="1" dirty="0" smtClean="0"/>
              <a:t>behavior …’</a:t>
            </a:r>
            <a:br>
              <a:rPr lang="en-US" sz="3200" i="1" dirty="0" smtClean="0"/>
            </a:br>
            <a:r>
              <a:rPr lang="en-US" sz="3200" i="1" dirty="0"/>
              <a:t>‘Bruxism is a continuously distributed behavior’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" pitchFamily="122" charset="0"/>
              </a:rPr>
              <a:t>Behavior</a:t>
            </a:r>
            <a:endParaRPr kumimoji="0" lang="en-US" b="0" i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" pitchFamily="122" charset="0"/>
              </a:rPr>
              <a:t>Bruxism</a:t>
            </a:r>
            <a:endParaRPr kumimoji="0" lang="en-US" b="0" i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  <a:endParaRPr lang="en-US" sz="2800" dirty="0"/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continuously distributed behavior</a:t>
            </a:r>
            <a:endParaRPr kumimoji="0" lang="en-US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Instance </a:t>
            </a:r>
            <a:r>
              <a:rPr lang="en-US" sz="2400" dirty="0" smtClean="0">
                <a:solidFill>
                  <a:schemeClr val="bg1"/>
                </a:solidFill>
              </a:rPr>
              <a:t>of   ???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???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 smtClean="0"/>
              <a:t>‘ … bruxism </a:t>
            </a:r>
            <a:r>
              <a:rPr lang="en-US" sz="3200" i="1" dirty="0"/>
              <a:t>is a </a:t>
            </a:r>
            <a:r>
              <a:rPr lang="en-US" sz="3200" i="1" dirty="0" smtClean="0"/>
              <a:t>behavior …’</a:t>
            </a:r>
            <a:br>
              <a:rPr lang="en-US" sz="3200" i="1" dirty="0" smtClean="0"/>
            </a:br>
            <a:r>
              <a:rPr lang="en-US" sz="3200" i="1" dirty="0"/>
              <a:t>‘Bruxism is a continuously distributed behavior’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" pitchFamily="122" charset="0"/>
              </a:rPr>
              <a:t>Behavior</a:t>
            </a:r>
            <a:endParaRPr kumimoji="0" lang="en-US" b="0" i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" pitchFamily="122" charset="0"/>
              </a:rPr>
              <a:t>Bruxism</a:t>
            </a:r>
            <a:endParaRPr kumimoji="0" lang="en-US" b="0" i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  <a:endParaRPr lang="en-US" sz="2800" dirty="0"/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continuously distributed behavior</a:t>
            </a:r>
            <a:endParaRPr kumimoji="0" lang="en-US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Instance </a:t>
            </a:r>
            <a:r>
              <a:rPr lang="en-US" sz="2400" dirty="0" smtClean="0">
                <a:solidFill>
                  <a:schemeClr val="bg1"/>
                </a:solidFill>
              </a:rPr>
              <a:t>of   ???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87578" y="2423160"/>
            <a:ext cx="2189391" cy="1240483"/>
          </a:xfrm>
          <a:prstGeom prst="ellipse">
            <a:avLst/>
          </a:prstGeom>
          <a:noFill/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752007" y="2399030"/>
            <a:ext cx="2189391" cy="1240483"/>
          </a:xfrm>
          <a:prstGeom prst="ellipse">
            <a:avLst/>
          </a:prstGeom>
          <a:noFill/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4734" y="4903112"/>
            <a:ext cx="4194969" cy="830997"/>
          </a:xfrm>
          <a:prstGeom prst="rect">
            <a:avLst/>
          </a:prstGeom>
          <a:solidFill>
            <a:srgbClr val="1FE115"/>
          </a:solidFill>
          <a:ln>
            <a:solidFill>
              <a:srgbClr val="1FE1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‘in’ all particulars that are </a:t>
            </a:r>
            <a:r>
              <a:rPr lang="en-US" dirty="0" smtClean="0">
                <a:solidFill>
                  <a:schemeClr val="tx1"/>
                </a:solidFill>
              </a:rPr>
              <a:t>instances of bruxism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5" idx="1"/>
          </p:cNvCxnSpPr>
          <p:nvPr/>
        </p:nvCxnSpPr>
        <p:spPr bwMode="auto">
          <a:xfrm flipH="1" flipV="1">
            <a:off x="2656340" y="3481978"/>
            <a:ext cx="1468394" cy="18366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>
            <a:stCxn id="35" idx="3"/>
          </p:cNvCxnSpPr>
          <p:nvPr/>
        </p:nvCxnSpPr>
        <p:spPr bwMode="auto">
          <a:xfrm flipV="1">
            <a:off x="8319703" y="3457848"/>
            <a:ext cx="301066" cy="18607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???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 smtClean="0"/>
              <a:t>‘ … bruxism </a:t>
            </a:r>
            <a:r>
              <a:rPr lang="en-US" sz="3200" i="1" dirty="0"/>
              <a:t>is a </a:t>
            </a:r>
            <a:r>
              <a:rPr lang="en-US" sz="3200" i="1" dirty="0" smtClean="0"/>
              <a:t>behavior …’</a:t>
            </a:r>
            <a:br>
              <a:rPr lang="en-US" sz="3200" i="1" dirty="0" smtClean="0"/>
            </a:br>
            <a:r>
              <a:rPr lang="en-US" sz="3200" i="1" dirty="0"/>
              <a:t>‘Bruxism is a continuously distributed behavior’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" pitchFamily="122" charset="0"/>
              </a:rPr>
              <a:t>Behavior</a:t>
            </a:r>
            <a:endParaRPr kumimoji="0" lang="en-US" b="0" i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" pitchFamily="122" charset="0"/>
              </a:rPr>
              <a:t>Bruxism</a:t>
            </a:r>
            <a:endParaRPr kumimoji="0" lang="en-US" b="0" i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  <a:endParaRPr lang="en-US" sz="2800" dirty="0"/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continuously distributed behavior</a:t>
            </a:r>
            <a:endParaRPr kumimoji="0" lang="en-US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Instance </a:t>
            </a:r>
            <a:r>
              <a:rPr lang="en-US" sz="2400" dirty="0" smtClean="0">
                <a:solidFill>
                  <a:schemeClr val="bg1"/>
                </a:solidFill>
              </a:rPr>
              <a:t>of   ???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786392" y="2324393"/>
            <a:ext cx="2189391" cy="151100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98988" y="4953000"/>
            <a:ext cx="4711611" cy="15696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Is ‘in’ no particular at all!!!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Is rather a ‘type of universal’, a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onstruct outside the particular/universal realm.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Elbow Connector 30"/>
          <p:cNvCxnSpPr>
            <a:stCxn id="26" idx="3"/>
            <a:endCxn id="27" idx="1"/>
          </p:cNvCxnSpPr>
          <p:nvPr/>
        </p:nvCxnSpPr>
        <p:spPr bwMode="auto">
          <a:xfrm rot="5400000">
            <a:off x="2941149" y="4571958"/>
            <a:ext cx="2123712" cy="208033"/>
          </a:xfrm>
          <a:prstGeom prst="bentConnector4">
            <a:avLst>
              <a:gd name="adj1" fmla="val 478"/>
              <a:gd name="adj2" fmla="val 209886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???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universal </a:t>
            </a:r>
            <a:r>
              <a:rPr lang="en-US" dirty="0" smtClean="0"/>
              <a:t>whose particulars </a:t>
            </a:r>
            <a:r>
              <a:rPr lang="en-US" dirty="0" smtClean="0"/>
              <a:t>‘</a:t>
            </a:r>
            <a:r>
              <a:rPr lang="en-US" i="1" dirty="0" smtClean="0"/>
              <a:t>are </a:t>
            </a:r>
            <a:r>
              <a:rPr lang="en-US" i="1" dirty="0" smtClean="0"/>
              <a:t>distributed over a </a:t>
            </a:r>
            <a:r>
              <a:rPr lang="en-US" i="1" dirty="0" smtClean="0"/>
              <a:t>continuum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651727" y="3449695"/>
            <a:ext cx="1696428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Body temperature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47934" y="4742874"/>
            <a:ext cx="1783452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low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95272" y="4729216"/>
            <a:ext cx="1693654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Normal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34581" y="4727094"/>
            <a:ext cx="1842836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high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704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35.2°C BT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7551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35.8°C BT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5398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36.9°C </a:t>
            </a:r>
            <a:r>
              <a:rPr lang="en-US" sz="1600" dirty="0"/>
              <a:t>BT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3245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37.2°C BT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11092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38.9°C </a:t>
            </a:r>
            <a:r>
              <a:rPr lang="en-US" sz="1600" dirty="0"/>
              <a:t>BT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04225" y="6021931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40.2°C </a:t>
            </a:r>
            <a:r>
              <a:rPr lang="en-US" sz="1600" dirty="0"/>
              <a:t>BT</a:t>
            </a:r>
          </a:p>
        </p:txBody>
      </p:sp>
      <p:cxnSp>
        <p:nvCxnSpPr>
          <p:cNvPr id="45" name="Straight Arrow Connector 44"/>
          <p:cNvCxnSpPr>
            <a:stCxn id="31" idx="0"/>
            <a:endCxn id="30" idx="2"/>
          </p:cNvCxnSpPr>
          <p:nvPr/>
        </p:nvCxnSpPr>
        <p:spPr>
          <a:xfrm flipV="1">
            <a:off x="2239660" y="3788249"/>
            <a:ext cx="2304042" cy="9546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0"/>
            <a:endCxn id="31" idx="2"/>
          </p:cNvCxnSpPr>
          <p:nvPr/>
        </p:nvCxnSpPr>
        <p:spPr>
          <a:xfrm flipV="1">
            <a:off x="1588092" y="5327649"/>
            <a:ext cx="651568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0"/>
            <a:endCxn id="31" idx="2"/>
          </p:cNvCxnSpPr>
          <p:nvPr/>
        </p:nvCxnSpPr>
        <p:spPr>
          <a:xfrm flipH="1" flipV="1">
            <a:off x="2239660" y="5327649"/>
            <a:ext cx="516279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0"/>
            <a:endCxn id="32" idx="2"/>
          </p:cNvCxnSpPr>
          <p:nvPr/>
        </p:nvCxnSpPr>
        <p:spPr>
          <a:xfrm flipV="1">
            <a:off x="3923786" y="5313991"/>
            <a:ext cx="618313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0"/>
            <a:endCxn id="32" idx="2"/>
          </p:cNvCxnSpPr>
          <p:nvPr/>
        </p:nvCxnSpPr>
        <p:spPr>
          <a:xfrm flipH="1" flipV="1">
            <a:off x="4542099" y="5313991"/>
            <a:ext cx="549534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1" idx="0"/>
            <a:endCxn id="33" idx="2"/>
          </p:cNvCxnSpPr>
          <p:nvPr/>
        </p:nvCxnSpPr>
        <p:spPr>
          <a:xfrm flipV="1">
            <a:off x="6259480" y="5311869"/>
            <a:ext cx="596519" cy="71436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0"/>
            <a:endCxn id="33" idx="2"/>
          </p:cNvCxnSpPr>
          <p:nvPr/>
        </p:nvCxnSpPr>
        <p:spPr>
          <a:xfrm flipH="1" flipV="1">
            <a:off x="6855999" y="5311869"/>
            <a:ext cx="596614" cy="7100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3" idx="0"/>
            <a:endCxn id="30" idx="2"/>
          </p:cNvCxnSpPr>
          <p:nvPr/>
        </p:nvCxnSpPr>
        <p:spPr>
          <a:xfrm flipH="1" flipV="1">
            <a:off x="4543702" y="3788249"/>
            <a:ext cx="2312297" cy="9388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2" idx="0"/>
            <a:endCxn id="30" idx="2"/>
          </p:cNvCxnSpPr>
          <p:nvPr/>
        </p:nvCxnSpPr>
        <p:spPr>
          <a:xfrm flipV="1">
            <a:off x="4542099" y="3788249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547892" y="403565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618" y="5327649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universal </a:t>
            </a:r>
            <a:r>
              <a:rPr lang="en-US" dirty="0" smtClean="0"/>
              <a:t>whose particulars </a:t>
            </a:r>
            <a:r>
              <a:rPr lang="en-US" dirty="0" smtClean="0"/>
              <a:t>‘</a:t>
            </a:r>
            <a:r>
              <a:rPr lang="en-US" i="1" dirty="0" smtClean="0"/>
              <a:t>are </a:t>
            </a:r>
            <a:r>
              <a:rPr lang="en-US" i="1" dirty="0" smtClean="0"/>
              <a:t>distributed over a </a:t>
            </a:r>
            <a:r>
              <a:rPr lang="en-US" i="1" dirty="0" smtClean="0"/>
              <a:t>continuum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651727" y="3449695"/>
            <a:ext cx="1696428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Body temperature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47934" y="4742874"/>
            <a:ext cx="1783452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low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95272" y="4729216"/>
            <a:ext cx="1693654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Normal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34581" y="4727094"/>
            <a:ext cx="1842836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high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704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35.2°C BT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7551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35.8°C BT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5398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36.9°C </a:t>
            </a:r>
            <a:r>
              <a:rPr lang="en-US" sz="1600" dirty="0"/>
              <a:t>BT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3245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37.2°C BT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11092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38.9°C </a:t>
            </a:r>
            <a:r>
              <a:rPr lang="en-US" sz="1600" dirty="0"/>
              <a:t>BT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04225" y="6021931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40.2°C </a:t>
            </a:r>
            <a:r>
              <a:rPr lang="en-US" sz="1600" dirty="0"/>
              <a:t>BT</a:t>
            </a:r>
          </a:p>
        </p:txBody>
      </p:sp>
      <p:cxnSp>
        <p:nvCxnSpPr>
          <p:cNvPr id="45" name="Straight Arrow Connector 44"/>
          <p:cNvCxnSpPr>
            <a:stCxn id="31" idx="0"/>
            <a:endCxn id="30" idx="2"/>
          </p:cNvCxnSpPr>
          <p:nvPr/>
        </p:nvCxnSpPr>
        <p:spPr>
          <a:xfrm flipV="1">
            <a:off x="2239660" y="3788249"/>
            <a:ext cx="2304042" cy="9546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0"/>
            <a:endCxn id="31" idx="2"/>
          </p:cNvCxnSpPr>
          <p:nvPr/>
        </p:nvCxnSpPr>
        <p:spPr>
          <a:xfrm flipV="1">
            <a:off x="1588092" y="5327649"/>
            <a:ext cx="651568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0"/>
            <a:endCxn id="31" idx="2"/>
          </p:cNvCxnSpPr>
          <p:nvPr/>
        </p:nvCxnSpPr>
        <p:spPr>
          <a:xfrm flipH="1" flipV="1">
            <a:off x="2239660" y="5327649"/>
            <a:ext cx="516279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0"/>
            <a:endCxn id="32" idx="2"/>
          </p:cNvCxnSpPr>
          <p:nvPr/>
        </p:nvCxnSpPr>
        <p:spPr>
          <a:xfrm flipV="1">
            <a:off x="3923786" y="5313991"/>
            <a:ext cx="618313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0"/>
            <a:endCxn id="32" idx="2"/>
          </p:cNvCxnSpPr>
          <p:nvPr/>
        </p:nvCxnSpPr>
        <p:spPr>
          <a:xfrm flipH="1" flipV="1">
            <a:off x="4542099" y="5313991"/>
            <a:ext cx="549534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1" idx="0"/>
            <a:endCxn id="33" idx="2"/>
          </p:cNvCxnSpPr>
          <p:nvPr/>
        </p:nvCxnSpPr>
        <p:spPr>
          <a:xfrm flipV="1">
            <a:off x="6259480" y="5311869"/>
            <a:ext cx="596519" cy="71436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0"/>
            <a:endCxn id="33" idx="2"/>
          </p:cNvCxnSpPr>
          <p:nvPr/>
        </p:nvCxnSpPr>
        <p:spPr>
          <a:xfrm flipH="1" flipV="1">
            <a:off x="6855999" y="5311869"/>
            <a:ext cx="596614" cy="7100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3" idx="0"/>
            <a:endCxn id="30" idx="2"/>
          </p:cNvCxnSpPr>
          <p:nvPr/>
        </p:nvCxnSpPr>
        <p:spPr>
          <a:xfrm flipH="1" flipV="1">
            <a:off x="4543702" y="3788249"/>
            <a:ext cx="2312297" cy="9388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2" idx="0"/>
            <a:endCxn id="30" idx="2"/>
          </p:cNvCxnSpPr>
          <p:nvPr/>
        </p:nvCxnSpPr>
        <p:spPr>
          <a:xfrm flipV="1">
            <a:off x="4542099" y="3788249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547892" y="403565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618" y="5327649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29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3080" y="2231592"/>
            <a:ext cx="2398038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Continuously distributed</a:t>
            </a:r>
          </a:p>
          <a:p>
            <a:pPr algn="ctr"/>
            <a:r>
              <a:rPr lang="en-US" sz="1600" dirty="0"/>
              <a:t>q</a:t>
            </a:r>
            <a:r>
              <a:rPr lang="en-US" sz="1600" dirty="0" smtClean="0"/>
              <a:t>uality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536306" y="2760061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42900" y="2915101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9480" y="2618698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Looks fine at first glance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9850" y="2131368"/>
            <a:ext cx="776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}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 smtClean="0"/>
              <a:t>RT’s foundation: Ontological Realism</a:t>
            </a:r>
            <a:br>
              <a:rPr lang="en-US" altLang="en-US" sz="3500" dirty="0" smtClean="0"/>
            </a:br>
            <a:r>
              <a:rPr lang="en-US" altLang="en-US" sz="3500" dirty="0" smtClean="0"/>
              <a:t>what it commits to</a:t>
            </a:r>
            <a:endParaRPr lang="en-US" altLang="en-US" sz="3500" dirty="0" smtClean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3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portions of reality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301047" y="37338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8059" y="3744277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universals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181600" y="23622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configurations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124200" y="2362200"/>
            <a:ext cx="13236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f</a:t>
            </a:r>
            <a:r>
              <a:rPr lang="en-US" altLang="en-US" dirty="0" smtClean="0">
                <a:solidFill>
                  <a:schemeClr val="bg1"/>
                </a:solidFill>
              </a:rPr>
              <a:t>ormal 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r</a:t>
            </a:r>
            <a:r>
              <a:rPr lang="en-US" altLang="en-US" dirty="0" smtClean="0">
                <a:solidFill>
                  <a:schemeClr val="bg1"/>
                </a:solidFill>
              </a:rPr>
              <a:t>elations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352800" y="4261766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continuants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5583237" y="4262437"/>
            <a:ext cx="157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</a:rPr>
              <a:t>occurrents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81600" y="2362200"/>
            <a:ext cx="3505200" cy="1137566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124200" y="2362200"/>
            <a:ext cx="1828800" cy="1137566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399" y="4234591"/>
            <a:ext cx="2230435" cy="2090142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583236" y="4235378"/>
            <a:ext cx="2798763" cy="2089222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33400" y="3657599"/>
            <a:ext cx="2458088" cy="2819400"/>
          </a:xfrm>
          <a:prstGeom prst="rect">
            <a:avLst/>
          </a:prstGeom>
          <a:noFill/>
          <a:ln w="9525" algn="ctr">
            <a:solidFill>
              <a:schemeClr val="bg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124200" y="3657600"/>
            <a:ext cx="5410200" cy="2819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3352800" y="310515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participation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5653088" y="3105150"/>
            <a:ext cx="308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me participating in my life</a:t>
            </a: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1524000" y="5791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organism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4610100" y="5480980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me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6921500" y="54864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my life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33400" y="2693987"/>
            <a:ext cx="2438400" cy="689649"/>
            <a:chOff x="533400" y="2694560"/>
            <a:chExt cx="2438400" cy="461665"/>
          </a:xfrm>
        </p:grpSpPr>
        <p:sp>
          <p:nvSpPr>
            <p:cNvPr id="19484" name="Rectangle 24"/>
            <p:cNvSpPr>
              <a:spLocks noChangeArrowheads="1"/>
            </p:cNvSpPr>
            <p:nvPr/>
          </p:nvSpPr>
          <p:spPr bwMode="auto">
            <a:xfrm>
              <a:off x="533400" y="2743200"/>
              <a:ext cx="24384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5" name="TextBox 26"/>
            <p:cNvSpPr txBox="1">
              <a:spLocks noChangeArrowheads="1"/>
            </p:cNvSpPr>
            <p:nvPr/>
          </p:nvSpPr>
          <p:spPr bwMode="auto">
            <a:xfrm>
              <a:off x="533400" y="269456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966970" y="3757108"/>
            <a:ext cx="3415029" cy="460375"/>
            <a:chOff x="5029200" y="3385623"/>
            <a:chExt cx="3505200" cy="461665"/>
          </a:xfrm>
        </p:grpSpPr>
        <p:sp>
          <p:nvSpPr>
            <p:cNvPr id="19482" name="Rectangle 25"/>
            <p:cNvSpPr>
              <a:spLocks noChangeArrowheads="1"/>
            </p:cNvSpPr>
            <p:nvPr/>
          </p:nvSpPr>
          <p:spPr bwMode="auto">
            <a:xfrm>
              <a:off x="5029200" y="3429000"/>
              <a:ext cx="35052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3" name="TextBox 27"/>
            <p:cNvSpPr txBox="1">
              <a:spLocks noChangeArrowheads="1"/>
            </p:cNvSpPr>
            <p:nvPr/>
          </p:nvSpPr>
          <p:spPr bwMode="auto">
            <a:xfrm>
              <a:off x="5032734" y="338562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4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universal </a:t>
            </a:r>
            <a:r>
              <a:rPr lang="en-US" dirty="0" smtClean="0"/>
              <a:t>whose particulars </a:t>
            </a:r>
            <a:r>
              <a:rPr lang="en-US" dirty="0" smtClean="0"/>
              <a:t>‘</a:t>
            </a:r>
            <a:r>
              <a:rPr lang="en-US" i="1" dirty="0" smtClean="0"/>
              <a:t>are </a:t>
            </a:r>
            <a:r>
              <a:rPr lang="en-US" i="1" dirty="0" smtClean="0"/>
              <a:t>distributed over a </a:t>
            </a:r>
            <a:r>
              <a:rPr lang="en-US" i="1" dirty="0" smtClean="0"/>
              <a:t>continuum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651727" y="3449695"/>
            <a:ext cx="1696428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Body temperature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47934" y="4742874"/>
            <a:ext cx="1783452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low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95272" y="4729216"/>
            <a:ext cx="1693654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Normal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34581" y="4727094"/>
            <a:ext cx="1842836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high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704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35.2°C BT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7551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35.8°C BT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5398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36.9°C </a:t>
            </a:r>
            <a:r>
              <a:rPr lang="en-US" sz="1600" dirty="0"/>
              <a:t>BT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3245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37.2°C BT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11092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38.9°C </a:t>
            </a:r>
            <a:r>
              <a:rPr lang="en-US" sz="1600" dirty="0"/>
              <a:t>BT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04225" y="6021931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40.2°C </a:t>
            </a:r>
            <a:r>
              <a:rPr lang="en-US" sz="1600" dirty="0"/>
              <a:t>BT</a:t>
            </a:r>
          </a:p>
        </p:txBody>
      </p:sp>
      <p:cxnSp>
        <p:nvCxnSpPr>
          <p:cNvPr id="45" name="Straight Arrow Connector 44"/>
          <p:cNvCxnSpPr>
            <a:stCxn id="31" idx="0"/>
            <a:endCxn id="30" idx="2"/>
          </p:cNvCxnSpPr>
          <p:nvPr/>
        </p:nvCxnSpPr>
        <p:spPr>
          <a:xfrm flipV="1">
            <a:off x="2239660" y="3788249"/>
            <a:ext cx="2304042" cy="9546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0"/>
            <a:endCxn id="31" idx="2"/>
          </p:cNvCxnSpPr>
          <p:nvPr/>
        </p:nvCxnSpPr>
        <p:spPr>
          <a:xfrm flipV="1">
            <a:off x="1588092" y="5327649"/>
            <a:ext cx="651568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0"/>
            <a:endCxn id="31" idx="2"/>
          </p:cNvCxnSpPr>
          <p:nvPr/>
        </p:nvCxnSpPr>
        <p:spPr>
          <a:xfrm flipH="1" flipV="1">
            <a:off x="2239660" y="5327649"/>
            <a:ext cx="516279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0"/>
            <a:endCxn id="32" idx="2"/>
          </p:cNvCxnSpPr>
          <p:nvPr/>
        </p:nvCxnSpPr>
        <p:spPr>
          <a:xfrm flipV="1">
            <a:off x="3923786" y="5313991"/>
            <a:ext cx="618313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0"/>
            <a:endCxn id="32" idx="2"/>
          </p:cNvCxnSpPr>
          <p:nvPr/>
        </p:nvCxnSpPr>
        <p:spPr>
          <a:xfrm flipH="1" flipV="1">
            <a:off x="4542099" y="5313991"/>
            <a:ext cx="549534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1" idx="0"/>
            <a:endCxn id="33" idx="2"/>
          </p:cNvCxnSpPr>
          <p:nvPr/>
        </p:nvCxnSpPr>
        <p:spPr>
          <a:xfrm flipV="1">
            <a:off x="6259480" y="5311869"/>
            <a:ext cx="596519" cy="71436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0"/>
            <a:endCxn id="33" idx="2"/>
          </p:cNvCxnSpPr>
          <p:nvPr/>
        </p:nvCxnSpPr>
        <p:spPr>
          <a:xfrm flipH="1" flipV="1">
            <a:off x="6855999" y="5311869"/>
            <a:ext cx="596614" cy="7100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3" idx="0"/>
            <a:endCxn id="30" idx="2"/>
          </p:cNvCxnSpPr>
          <p:nvPr/>
        </p:nvCxnSpPr>
        <p:spPr>
          <a:xfrm flipH="1" flipV="1">
            <a:off x="4543702" y="3788249"/>
            <a:ext cx="2312297" cy="9388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2" idx="0"/>
            <a:endCxn id="30" idx="2"/>
          </p:cNvCxnSpPr>
          <p:nvPr/>
        </p:nvCxnSpPr>
        <p:spPr>
          <a:xfrm flipV="1">
            <a:off x="4542099" y="3788249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547892" y="403565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618" y="5327649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30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3080" y="2231592"/>
            <a:ext cx="2398038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Continuously distributed</a:t>
            </a:r>
          </a:p>
          <a:p>
            <a:pPr algn="ctr"/>
            <a:r>
              <a:rPr lang="en-US" sz="1600" dirty="0"/>
              <a:t>q</a:t>
            </a:r>
            <a:r>
              <a:rPr lang="en-US" sz="1600" dirty="0" smtClean="0"/>
              <a:t>uality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536306" y="2760061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42900" y="2915101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131386" y="2158663"/>
            <a:ext cx="2803195" cy="12038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3124200" y="2133600"/>
            <a:ext cx="2803195" cy="12038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Elbow Connector 9"/>
          <p:cNvCxnSpPr>
            <a:stCxn id="34" idx="1"/>
            <a:endCxn id="25" idx="1"/>
          </p:cNvCxnSpPr>
          <p:nvPr/>
        </p:nvCxnSpPr>
        <p:spPr bwMode="auto">
          <a:xfrm rot="10800000" flipH="1">
            <a:off x="1039704" y="2555085"/>
            <a:ext cx="2303376" cy="3658430"/>
          </a:xfrm>
          <a:prstGeom prst="bentConnector3">
            <a:avLst>
              <a:gd name="adj1" fmla="val -9925"/>
            </a:avLst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855194" y="3534834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isa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88607" y="3337407"/>
            <a:ext cx="1104436" cy="50930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414107" y="3347549"/>
            <a:ext cx="1159088" cy="4767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242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Similarly</a:t>
            </a:r>
            <a:endParaRPr lang="en-US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31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981079" y="2813982"/>
            <a:ext cx="1371601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40970" y="3934361"/>
            <a:ext cx="2982897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 without </a:t>
            </a:r>
          </a:p>
          <a:p>
            <a:pPr algn="ctr"/>
            <a:r>
              <a:rPr lang="en-US" dirty="0"/>
              <a:t>clinical consequences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314290" y="3948348"/>
            <a:ext cx="2705178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Prevention</a:t>
            </a:r>
            <a:endParaRPr lang="en-US" dirty="0"/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64" name="Straight Arrow Connector 63"/>
          <p:cNvCxnSpPr>
            <a:stCxn id="62" idx="0"/>
            <a:endCxn id="60" idx="2"/>
          </p:cNvCxnSpPr>
          <p:nvPr/>
        </p:nvCxnSpPr>
        <p:spPr>
          <a:xfrm flipV="1">
            <a:off x="1632419" y="3324760"/>
            <a:ext cx="3034461" cy="6096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3" idx="0"/>
            <a:endCxn id="60" idx="2"/>
          </p:cNvCxnSpPr>
          <p:nvPr/>
        </p:nvCxnSpPr>
        <p:spPr>
          <a:xfrm flipV="1">
            <a:off x="4666879" y="3324760"/>
            <a:ext cx="1" cy="6235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678680" y="2316718"/>
            <a:ext cx="0" cy="49726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981079" y="1805940"/>
            <a:ext cx="1371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6206081" y="3934360"/>
            <a:ext cx="27432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Treatment</a:t>
            </a:r>
            <a:endParaRPr lang="en-US" dirty="0"/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69" name="Straight Arrow Connector 68"/>
          <p:cNvCxnSpPr>
            <a:stCxn id="68" idx="0"/>
            <a:endCxn id="60" idx="2"/>
          </p:cNvCxnSpPr>
          <p:nvPr/>
        </p:nvCxnSpPr>
        <p:spPr>
          <a:xfrm flipH="1" flipV="1">
            <a:off x="4666880" y="3324760"/>
            <a:ext cx="2910801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93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9791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664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350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341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0271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712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398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236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6922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6085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8294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81079" y="2813982"/>
            <a:ext cx="1371601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970" y="3934361"/>
            <a:ext cx="2982897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 without </a:t>
            </a:r>
          </a:p>
          <a:p>
            <a:pPr algn="ctr"/>
            <a:r>
              <a:rPr lang="en-US" dirty="0"/>
              <a:t>clinical consequences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14290" y="3948348"/>
            <a:ext cx="2705178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Prevention</a:t>
            </a:r>
            <a:endParaRPr lang="en-US" dirty="0"/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9" name="Straight Arrow Connector 8"/>
          <p:cNvCxnSpPr>
            <a:stCxn id="6" idx="0"/>
            <a:endCxn id="5" idx="2"/>
          </p:cNvCxnSpPr>
          <p:nvPr/>
        </p:nvCxnSpPr>
        <p:spPr>
          <a:xfrm flipV="1">
            <a:off x="1632419" y="3324760"/>
            <a:ext cx="3034461" cy="6096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  <a:endCxn id="5" idx="2"/>
          </p:cNvCxnSpPr>
          <p:nvPr/>
        </p:nvCxnSpPr>
        <p:spPr>
          <a:xfrm flipV="1">
            <a:off x="4666879" y="3324760"/>
            <a:ext cx="1" cy="6235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678680" y="2316718"/>
            <a:ext cx="0" cy="49726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81079" y="1805940"/>
            <a:ext cx="1371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32</a:t>
            </a:fld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206081" y="3934360"/>
            <a:ext cx="27432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Treatment</a:t>
            </a:r>
            <a:endParaRPr lang="en-US" dirty="0"/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33" name="Straight Arrow Connector 32"/>
          <p:cNvCxnSpPr>
            <a:stCxn id="30" idx="0"/>
            <a:endCxn id="5" idx="2"/>
          </p:cNvCxnSpPr>
          <p:nvPr/>
        </p:nvCxnSpPr>
        <p:spPr>
          <a:xfrm flipH="1" flipV="1">
            <a:off x="4666880" y="3324760"/>
            <a:ext cx="2910801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3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791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664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350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341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271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712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398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236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22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6085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294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 bwMode="auto">
          <a:xfrm>
            <a:off x="699135" y="5675707"/>
            <a:ext cx="1779270" cy="730986"/>
          </a:xfrm>
          <a:prstGeom prst="rect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</a:t>
            </a:r>
            <a:r>
              <a:rPr lang="en-US" sz="1400" dirty="0" smtClean="0"/>
              <a:t>activities </a:t>
            </a:r>
            <a:r>
              <a:rPr lang="en-US" sz="1400" dirty="0"/>
              <a:t>of last </a:t>
            </a:r>
            <a:r>
              <a:rPr lang="en-US" sz="1400" dirty="0" smtClean="0"/>
              <a:t>year</a:t>
            </a:r>
            <a:endParaRPr lang="en-US" sz="14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3777244" y="5668087"/>
            <a:ext cx="1779270" cy="730986"/>
          </a:xfrm>
          <a:prstGeom prst="rect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</a:t>
            </a:r>
            <a:r>
              <a:rPr lang="en-US" sz="1400" dirty="0" smtClean="0"/>
              <a:t>activities </a:t>
            </a:r>
            <a:r>
              <a:rPr lang="en-US" sz="1400" dirty="0"/>
              <a:t>of last </a:t>
            </a:r>
            <a:r>
              <a:rPr lang="en-US" sz="1400" dirty="0" smtClean="0"/>
              <a:t>month</a:t>
            </a:r>
            <a:endParaRPr lang="en-US" sz="1400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6688046" y="5668087"/>
            <a:ext cx="1779270" cy="730986"/>
          </a:xfrm>
          <a:prstGeom prst="rect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</a:t>
            </a:r>
            <a:r>
              <a:rPr lang="en-US" sz="1400" dirty="0" smtClean="0"/>
              <a:t>activities </a:t>
            </a:r>
            <a:r>
              <a:rPr lang="en-US" sz="1400" dirty="0"/>
              <a:t>of last </a:t>
            </a:r>
            <a:r>
              <a:rPr lang="en-US" sz="1400" dirty="0" smtClean="0"/>
              <a:t>week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30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the particular/universal distinction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Ignoring the distinction may lead to assertions in which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 interpretations are possible depending on which terms intend particulars and which universals,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authors run together forms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 speech governed by different logical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rules.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Representing data by using names of universals (types, classes, ‘concepts’, … in general) without identifying the particulars that are instances of these universals induces ambiguities.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 interpretation of ‘diagnoses’ in EHRs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most (probably all) EHRs: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There is </a:t>
            </a:r>
            <a:r>
              <a:rPr lang="en-US" b="1" i="1" u="sng" dirty="0" smtClean="0">
                <a:solidFill>
                  <a:srgbClr val="FFFF00"/>
                </a:solidFill>
              </a:rPr>
              <a:t>some</a:t>
            </a:r>
            <a:r>
              <a:rPr lang="en-US" dirty="0" smtClean="0"/>
              <a:t> disorder/disease/disease-course in the patient which on </a:t>
            </a:r>
            <a:r>
              <a:rPr lang="en-US" dirty="0" smtClean="0">
                <a:solidFill>
                  <a:srgbClr val="FFFF00"/>
                </a:solidFill>
              </a:rPr>
              <a:t>this</a:t>
            </a:r>
            <a:r>
              <a:rPr lang="en-US" dirty="0" smtClean="0"/>
              <a:t> date-time was diagnosed by </a:t>
            </a:r>
            <a:r>
              <a:rPr lang="en-US" dirty="0" smtClean="0">
                <a:solidFill>
                  <a:srgbClr val="FFFF00"/>
                </a:solidFill>
              </a:rPr>
              <a:t>this</a:t>
            </a:r>
            <a:r>
              <a:rPr lang="en-US" dirty="0" smtClean="0"/>
              <a:t> clinician as being of a sort described by </a:t>
            </a:r>
            <a:r>
              <a:rPr lang="en-US" dirty="0" smtClean="0">
                <a:solidFill>
                  <a:srgbClr val="FFFF00"/>
                </a:solidFill>
              </a:rPr>
              <a:t>this</a:t>
            </a:r>
            <a:r>
              <a:rPr lang="en-US" dirty="0" smtClean="0"/>
              <a:t> ICD/SNOMED code.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some (probably most), but rarely used by clinicians: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This</a:t>
            </a:r>
            <a:r>
              <a:rPr lang="en-US" dirty="0" smtClean="0"/>
              <a:t> date-time that ‘some d/d/dc’ is assumed to have started.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consequence: several ambiguities!</a:t>
            </a:r>
            <a:endParaRPr lang="en-US" dirty="0" smtClean="0"/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914400" y="1903413"/>
            <a:ext cx="7848600" cy="4816475"/>
            <a:chOff x="576" y="1104"/>
            <a:chExt cx="4944" cy="3034"/>
          </a:xfrm>
        </p:grpSpPr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36940" name="Text Box 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41" name="Text Box 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42" name="Text Box 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6943" name="Text Box 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6869" name="Group 9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36936" name="Text Box 1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7" name="Text Box 1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8" name="Text Box 1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81134009</a:t>
                </a:r>
              </a:p>
            </p:txBody>
          </p:sp>
          <p:sp>
            <p:nvSpPr>
              <p:cNvPr id="36939" name="Text Box 1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Fracture, closed, spiral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70" name="Group 14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36932" name="Text Box 1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3" name="Text Box 1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4" name="Text Box 1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6935" name="Text Box 1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6871" name="Group 19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36928" name="Text Box 2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9" name="Text Box 2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0" name="Text Box 2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1" name="Text Box 2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6872" name="Text Box 24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5572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3" name="Text Box 25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04/07/1990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4" name="Text Box 26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79001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5" name="Text Box 27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Essential hypertension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6" name="Text Box 28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 dirty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7" name="Text Box 29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24/12/1991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8" name="Text Box 30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255174002</a:t>
              </a:r>
            </a:p>
          </p:txBody>
        </p:sp>
        <p:sp>
          <p:nvSpPr>
            <p:cNvPr id="36879" name="Text Box 31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benign polyp of biliary tract</a:t>
              </a:r>
            </a:p>
          </p:txBody>
        </p:sp>
        <p:sp>
          <p:nvSpPr>
            <p:cNvPr id="36880" name="Text Box 32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2309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81" name="Text Box 33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21/03/1992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82" name="Text Box 34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26442006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83" name="Text Box 35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closed fracture of shaft of femur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36884" name="Group 36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36924" name="Text Box 3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2309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5" name="Text Box 3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21/03/1992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6" name="Text Box 3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7" name="Text Box 4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5" name="Group 41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36920" name="Text Box 4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47804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1" name="Text Box 4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03/04/1993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2" name="Text Box 4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58298795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3" name="Text Box 4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Other lesion on other specified region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6" name="Group 46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36916" name="Text Box 4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7" name="Text Box 4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17/05/1993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8" name="Text Box 4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9" name="Text Box 5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7" name="Group 51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36912" name="Text Box 5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3" name="Text Box 5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4" name="Text Box 5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2909872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5" name="Text Box 5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radial head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8" name="Group 56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36908" name="Text Box 5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9" name="Text Box 5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0" name="Text Box 5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1" name="Text Box 6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9" name="Group 61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36904" name="Text Box 6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5" name="Text Box 6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6" name="Text Box 6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6907" name="Text Box 6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6890" name="Group 66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36900" name="Text Box 6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1" name="Text Box 6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2" name="Text Box 6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3" name="Text Box 7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91" name="Group 71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36896" name="Text Box 72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/>
              <a:p>
                <a:r>
                  <a:rPr lang="nl-BE" sz="1800" dirty="0">
                    <a:solidFill>
                      <a:schemeClr val="bg1"/>
                    </a:solidFill>
                    <a:cs typeface="Times New Roman" pitchFamily="18" charset="0"/>
                  </a:rPr>
                  <a:t>PtID</a:t>
                </a:r>
                <a:endParaRPr lang="nl-NL" sz="1800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897" name="Text Box 73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Date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898" name="Text Box 74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ObsCode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899" name="Text Box 75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Narrative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6892" name="Text Box 76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93" name="Text Box 77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20/12/1998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94" name="Text Box 78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255087006</a:t>
              </a:r>
            </a:p>
          </p:txBody>
        </p:sp>
        <p:sp>
          <p:nvSpPr>
            <p:cNvPr id="36895" name="Text Box 79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malignant polyp of biliary tract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</a:t>
            </a:r>
            <a:r>
              <a:rPr lang="en-US" dirty="0" smtClean="0"/>
              <a:t>of Referent Tracking </a:t>
            </a:r>
            <a:r>
              <a:rPr lang="en-US" dirty="0" smtClean="0"/>
              <a:t>(</a:t>
            </a:r>
            <a:r>
              <a:rPr lang="en-US" dirty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Identification of </a:t>
            </a:r>
            <a:r>
              <a:rPr lang="en-US" sz="2800" b="1" i="1" u="sng" dirty="0" smtClean="0"/>
              <a:t>particulars</a:t>
            </a:r>
            <a:r>
              <a:rPr lang="en-US" sz="2800" dirty="0" smtClean="0"/>
              <a:t> </a:t>
            </a:r>
            <a:r>
              <a:rPr lang="en-US" sz="2800" dirty="0" smtClean="0"/>
              <a:t>‘of </a:t>
            </a:r>
            <a:r>
              <a:rPr lang="en-US" sz="2800" dirty="0" smtClean="0"/>
              <a:t>interest’;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</a:t>
            </a:r>
            <a:r>
              <a:rPr lang="en-US" dirty="0" smtClean="0"/>
              <a:t>of Referent Tracking </a:t>
            </a:r>
            <a:r>
              <a:rPr lang="en-US" dirty="0" smtClean="0"/>
              <a:t>(</a:t>
            </a:r>
            <a:r>
              <a:rPr lang="en-US" dirty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Identification of </a:t>
            </a:r>
            <a:r>
              <a:rPr lang="en-US" sz="2800" b="1" i="1" u="sng" dirty="0" smtClean="0"/>
              <a:t>particulars</a:t>
            </a:r>
            <a:r>
              <a:rPr lang="en-US" sz="2800" dirty="0" smtClean="0"/>
              <a:t> </a:t>
            </a:r>
            <a:r>
              <a:rPr lang="en-US" sz="2800" dirty="0" smtClean="0"/>
              <a:t>‘of </a:t>
            </a:r>
            <a:r>
              <a:rPr lang="en-US" sz="2800" dirty="0" smtClean="0"/>
              <a:t>interest’;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0" indent="0"/>
            <a:r>
              <a:rPr lang="en-US" sz="2800" dirty="0" smtClean="0"/>
              <a:t>EHRs do this for patients, clinicians, encounters, diagnoses, but … </a:t>
            </a:r>
            <a:r>
              <a:rPr lang="en-US" sz="2800" dirty="0" smtClean="0">
                <a:solidFill>
                  <a:srgbClr val="FFFF00"/>
                </a:solidFill>
              </a:rPr>
              <a:t>NOT for disorders, diseases, or disease courses</a:t>
            </a:r>
            <a:r>
              <a:rPr lang="en-US" sz="2800" dirty="0" smtClean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 smtClean="0"/>
              <a:t>Ontological Realism:</a:t>
            </a:r>
            <a:br>
              <a:rPr lang="en-US" altLang="en-US" sz="3500" dirty="0" smtClean="0"/>
            </a:br>
            <a:r>
              <a:rPr lang="en-US" altLang="en-US" sz="3500" dirty="0" smtClean="0">
                <a:solidFill>
                  <a:srgbClr val="92D050"/>
                </a:solidFill>
              </a:rPr>
              <a:t>Basic Formal Ontology</a:t>
            </a:r>
            <a:endParaRPr lang="en-US" altLang="en-US" sz="3500" dirty="0" smtClean="0">
              <a:solidFill>
                <a:srgbClr val="92D050"/>
              </a:solidFill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3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portions of reality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301047" y="37338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8059" y="3744277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2D050"/>
                </a:solidFill>
              </a:rPr>
              <a:t>universals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181600" y="23622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configurations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124200" y="2362200"/>
            <a:ext cx="13236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f</a:t>
            </a:r>
            <a:r>
              <a:rPr lang="en-US" altLang="en-US" dirty="0" smtClean="0">
                <a:solidFill>
                  <a:schemeClr val="bg1"/>
                </a:solidFill>
              </a:rPr>
              <a:t>ormal 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r</a:t>
            </a:r>
            <a:r>
              <a:rPr lang="en-US" altLang="en-US" dirty="0" smtClean="0">
                <a:solidFill>
                  <a:schemeClr val="bg1"/>
                </a:solidFill>
              </a:rPr>
              <a:t>elations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352800" y="4261766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2D050"/>
                </a:solidFill>
              </a:rPr>
              <a:t>continuants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5583237" y="4262437"/>
            <a:ext cx="157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92D050"/>
                </a:solidFill>
              </a:rPr>
              <a:t>occurrents</a:t>
            </a:r>
            <a:endParaRPr lang="en-US" altLang="en-US" dirty="0">
              <a:solidFill>
                <a:srgbClr val="92D050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81600" y="2362200"/>
            <a:ext cx="3505200" cy="1137566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124200" y="2362200"/>
            <a:ext cx="1828800" cy="1137566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399" y="4234591"/>
            <a:ext cx="2230435" cy="2090142"/>
          </a:xfrm>
          <a:prstGeom prst="rect">
            <a:avLst/>
          </a:prstGeom>
          <a:noFill/>
          <a:ln w="28575" algn="ctr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583236" y="4235378"/>
            <a:ext cx="2798763" cy="2089222"/>
          </a:xfrm>
          <a:prstGeom prst="rect">
            <a:avLst/>
          </a:prstGeom>
          <a:noFill/>
          <a:ln w="28575" algn="ctr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33400" y="3657599"/>
            <a:ext cx="2458088" cy="2819400"/>
          </a:xfrm>
          <a:prstGeom prst="rect">
            <a:avLst/>
          </a:prstGeom>
          <a:noFill/>
          <a:ln w="28575" algn="ctr">
            <a:solidFill>
              <a:srgbClr val="92D05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124200" y="3657600"/>
            <a:ext cx="5410200" cy="2819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3352800" y="310515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participation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5653088" y="3105150"/>
            <a:ext cx="308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me participating in my life</a:t>
            </a: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1524000" y="5791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organism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4610100" y="5480980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me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6921500" y="54864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my life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33400" y="2693987"/>
            <a:ext cx="2438400" cy="689649"/>
            <a:chOff x="533400" y="2694560"/>
            <a:chExt cx="2438400" cy="461665"/>
          </a:xfrm>
        </p:grpSpPr>
        <p:sp>
          <p:nvSpPr>
            <p:cNvPr id="19484" name="Rectangle 24"/>
            <p:cNvSpPr>
              <a:spLocks noChangeArrowheads="1"/>
            </p:cNvSpPr>
            <p:nvPr/>
          </p:nvSpPr>
          <p:spPr bwMode="auto">
            <a:xfrm>
              <a:off x="533400" y="2743200"/>
              <a:ext cx="24384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5" name="TextBox 26"/>
            <p:cNvSpPr txBox="1">
              <a:spLocks noChangeArrowheads="1"/>
            </p:cNvSpPr>
            <p:nvPr/>
          </p:nvSpPr>
          <p:spPr bwMode="auto">
            <a:xfrm>
              <a:off x="533400" y="269456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966970" y="3757108"/>
            <a:ext cx="3415029" cy="460375"/>
            <a:chOff x="5029200" y="3385623"/>
            <a:chExt cx="3505200" cy="461665"/>
          </a:xfrm>
        </p:grpSpPr>
        <p:sp>
          <p:nvSpPr>
            <p:cNvPr id="19482" name="Rectangle 25"/>
            <p:cNvSpPr>
              <a:spLocks noChangeArrowheads="1"/>
            </p:cNvSpPr>
            <p:nvPr/>
          </p:nvSpPr>
          <p:spPr bwMode="auto">
            <a:xfrm>
              <a:off x="5029200" y="3429000"/>
              <a:ext cx="35052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3" name="TextBox 27"/>
            <p:cNvSpPr txBox="1">
              <a:spLocks noChangeArrowheads="1"/>
            </p:cNvSpPr>
            <p:nvPr/>
          </p:nvSpPr>
          <p:spPr bwMode="auto">
            <a:xfrm>
              <a:off x="5032734" y="338562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26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 interpretation of ‘diagnoses’ in EHRs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most (probably all) EHRs: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There is </a:t>
            </a:r>
            <a:r>
              <a:rPr lang="en-US" b="1" i="1" u="sng" dirty="0" smtClean="0">
                <a:solidFill>
                  <a:srgbClr val="FFFF00"/>
                </a:solidFill>
              </a:rPr>
              <a:t>some</a:t>
            </a:r>
            <a:r>
              <a:rPr lang="en-US" dirty="0" smtClean="0"/>
              <a:t> disorder/disease/disease-course in the patient which on this date-time was diagnosed by this clinician as being of a sort described by this ICD/SNOMED code.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some (probably most), but rarely used by clinicians: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Date-time that ‘some d/d/dc’ is assumed to have started.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In RT-systems: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There is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this</a:t>
            </a:r>
            <a:r>
              <a:rPr lang="en-US" sz="2800" b="1" dirty="0" smtClean="0"/>
              <a:t> d/d/dc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in the patient which 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Universals versus particulars: a sad example</a:t>
            </a:r>
            <a:endParaRPr lang="en-US" altLang="en-US" sz="3200" dirty="0" smtClean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1294" y="6198853"/>
            <a:ext cx="656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Linguistic denotations (names) are too cumbersome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4989710">
            <a:off x="1544886" y="5421949"/>
            <a:ext cx="838200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16200000">
            <a:off x="3843330" y="5611638"/>
            <a:ext cx="838200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16200000">
            <a:off x="6443896" y="5611638"/>
            <a:ext cx="838200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1" y="1557218"/>
            <a:ext cx="7086600" cy="39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1" y="1557218"/>
            <a:ext cx="7086600" cy="3914244"/>
          </a:xfrm>
          <a:prstGeom prst="rect">
            <a:avLst/>
          </a:prstGeom>
        </p:spPr>
      </p:pic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Solution: use IUIs to denote particulars</a:t>
            </a:r>
            <a:endParaRPr lang="en-US" altLang="en-US" sz="3200" dirty="0" smtClean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06132" y="6329346"/>
            <a:ext cx="353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Instance Unique Identifiers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3475844">
            <a:off x="1556982" y="5644379"/>
            <a:ext cx="1267641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16200000">
            <a:off x="3843330" y="5611638"/>
            <a:ext cx="838200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18237220">
            <a:off x="5988150" y="5695451"/>
            <a:ext cx="1231353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90600" y="4572000"/>
            <a:ext cx="15240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#1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00430" y="4371271"/>
            <a:ext cx="1376370" cy="9898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#2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62382" y="4343775"/>
            <a:ext cx="1710018" cy="9898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#3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dirty="0" err="1" smtClean="0"/>
              <a:t>Key</a:t>
            </a:r>
            <a:r>
              <a:rPr lang="nl-BE" altLang="en-US" dirty="0" smtClean="0"/>
              <a:t> RT </a:t>
            </a:r>
            <a:r>
              <a:rPr lang="nl-BE" altLang="en-US" dirty="0" err="1" smtClean="0"/>
              <a:t>mechanism</a:t>
            </a:r>
            <a:r>
              <a:rPr lang="nl-BE" altLang="en-US" dirty="0" smtClean="0"/>
              <a:t>: IUI </a:t>
            </a:r>
            <a:r>
              <a:rPr lang="nl-BE" altLang="en-US" i="1" dirty="0" err="1" smtClean="0"/>
              <a:t>assignment</a:t>
            </a:r>
            <a:endParaRPr lang="nl-NL" altLang="en-US" i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altLang="en-US" dirty="0" smtClean="0"/>
              <a:t>= </a:t>
            </a:r>
            <a:r>
              <a:rPr lang="nl-BE" altLang="en-US" dirty="0" err="1" smtClean="0"/>
              <a:t>an</a:t>
            </a:r>
            <a:r>
              <a:rPr lang="nl-BE" altLang="en-US" dirty="0" smtClean="0"/>
              <a:t> </a:t>
            </a:r>
            <a:r>
              <a:rPr lang="nl-BE" altLang="en-US" b="1" u="sng" dirty="0" smtClean="0"/>
              <a:t>a</a:t>
            </a:r>
            <a:r>
              <a:rPr lang="nl-NL" altLang="en-US" b="1" u="sng" dirty="0" err="1" smtClean="0"/>
              <a:t>ct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carried</a:t>
            </a:r>
            <a:r>
              <a:rPr lang="nl-NL" altLang="en-US" dirty="0" smtClean="0"/>
              <a:t> out </a:t>
            </a:r>
            <a:r>
              <a:rPr lang="nl-NL" altLang="en-US" dirty="0" err="1" smtClean="0"/>
              <a:t>by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the</a:t>
            </a:r>
            <a:r>
              <a:rPr lang="nl-NL" altLang="en-US" dirty="0" smtClean="0"/>
              <a:t> first </a:t>
            </a:r>
            <a:r>
              <a:rPr lang="nl-BE" altLang="en-US" dirty="0" smtClean="0"/>
              <a:t>‘</a:t>
            </a:r>
            <a:r>
              <a:rPr lang="nl-NL" altLang="en-US" dirty="0" err="1" smtClean="0"/>
              <a:t>cognitive</a:t>
            </a:r>
            <a:r>
              <a:rPr lang="nl-NL" altLang="en-US" dirty="0" smtClean="0"/>
              <a:t> agent</a:t>
            </a:r>
            <a:r>
              <a:rPr lang="nl-BE" altLang="en-US" dirty="0" smtClean="0"/>
              <a:t>’</a:t>
            </a:r>
            <a:r>
              <a:rPr lang="nl-NL" altLang="en-US" dirty="0" smtClean="0"/>
              <a:t> feel</a:t>
            </a:r>
            <a:r>
              <a:rPr lang="nl-BE" altLang="en-US" dirty="0" err="1" smtClean="0"/>
              <a:t>ing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the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need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acknowledge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the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existence</a:t>
            </a:r>
            <a:r>
              <a:rPr lang="nl-NL" altLang="en-US" dirty="0" smtClean="0"/>
              <a:t> of a </a:t>
            </a:r>
            <a:r>
              <a:rPr lang="nl-NL" altLang="en-US" dirty="0" err="1" smtClean="0"/>
              <a:t>particular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it</a:t>
            </a:r>
            <a:r>
              <a:rPr lang="nl-NL" altLang="en-US" dirty="0" smtClean="0"/>
              <a:t> has </a:t>
            </a:r>
            <a:r>
              <a:rPr lang="nl-BE" altLang="en-US" dirty="0" smtClean="0"/>
              <a:t>information </a:t>
            </a:r>
            <a:r>
              <a:rPr lang="nl-BE" altLang="en-US" dirty="0" err="1" smtClean="0"/>
              <a:t>about</a:t>
            </a:r>
            <a:r>
              <a:rPr lang="nl-BE" altLang="en-US" dirty="0" smtClean="0"/>
              <a:t> </a:t>
            </a:r>
            <a:r>
              <a:rPr lang="nl-NL" altLang="en-US" dirty="0" err="1" smtClean="0"/>
              <a:t>by</a:t>
            </a:r>
            <a:r>
              <a:rPr lang="nl-NL" altLang="en-US" dirty="0" smtClean="0"/>
              <a:t> </a:t>
            </a:r>
            <a:r>
              <a:rPr lang="nl-BE" altLang="en-US" dirty="0" err="1" smtClean="0"/>
              <a:t>labelling</a:t>
            </a:r>
            <a:r>
              <a:rPr lang="nl-NL" altLang="en-US" dirty="0" smtClean="0"/>
              <a:t> </a:t>
            </a:r>
            <a:r>
              <a:rPr lang="nl-BE" altLang="en-US" dirty="0" err="1" smtClean="0"/>
              <a:t>it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with</a:t>
            </a:r>
            <a:r>
              <a:rPr lang="nl-BE" altLang="en-US" dirty="0" smtClean="0"/>
              <a:t> a </a:t>
            </a:r>
            <a:r>
              <a:rPr lang="nl-BE" altLang="en-US" dirty="0" err="1" smtClean="0"/>
              <a:t>universally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unique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singular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identifier</a:t>
            </a:r>
            <a:r>
              <a:rPr lang="nl-NL" altLang="en-US" dirty="0" smtClean="0"/>
              <a:t>. </a:t>
            </a:r>
            <a:endParaRPr lang="nl-NL" altLang="en-US" dirty="0" smtClean="0"/>
          </a:p>
          <a:p>
            <a:pPr eaLnBrk="1" hangingPunct="1"/>
            <a:r>
              <a:rPr lang="nl-NL" altLang="en-US" dirty="0"/>
              <a:t>	</a:t>
            </a:r>
            <a:r>
              <a:rPr lang="nl-NL" altLang="en-US" dirty="0" smtClean="0"/>
              <a:t>	IUI = Instance Unique Identifier</a:t>
            </a:r>
            <a:endParaRPr lang="nl-NL" altLang="en-US" dirty="0" smtClean="0"/>
          </a:p>
          <a:p>
            <a:pPr eaLnBrk="1" hangingPunct="1"/>
            <a:endParaRPr lang="nl-BE" altLang="en-US" dirty="0" smtClean="0"/>
          </a:p>
          <a:p>
            <a:pPr eaLnBrk="1" hangingPunct="1"/>
            <a:r>
              <a:rPr lang="nl-BE" altLang="en-US" dirty="0" smtClean="0"/>
              <a:t>‘</a:t>
            </a:r>
            <a:r>
              <a:rPr lang="nl-BE" altLang="en-US" dirty="0" err="1" smtClean="0"/>
              <a:t>cognitive</a:t>
            </a:r>
            <a:r>
              <a:rPr lang="nl-BE" altLang="en-US" dirty="0" smtClean="0"/>
              <a:t> agent’:</a:t>
            </a:r>
          </a:p>
          <a:p>
            <a:pPr lvl="1" eaLnBrk="1" hangingPunct="1"/>
            <a:r>
              <a:rPr lang="nl-BE" altLang="en-US" dirty="0" smtClean="0"/>
              <a:t>A person;</a:t>
            </a:r>
          </a:p>
          <a:p>
            <a:pPr lvl="1" eaLnBrk="1" hangingPunct="1"/>
            <a:r>
              <a:rPr lang="nl-BE" altLang="en-US" dirty="0" smtClean="0"/>
              <a:t>An </a:t>
            </a:r>
            <a:r>
              <a:rPr lang="nl-BE" altLang="en-US" dirty="0" err="1" smtClean="0"/>
              <a:t>organization</a:t>
            </a:r>
            <a:r>
              <a:rPr lang="nl-BE" altLang="en-US" dirty="0" smtClean="0"/>
              <a:t>;</a:t>
            </a:r>
          </a:p>
          <a:p>
            <a:pPr lvl="1" eaLnBrk="1" hangingPunct="1"/>
            <a:r>
              <a:rPr lang="nl-BE" altLang="en-US" dirty="0" smtClean="0"/>
              <a:t>A device or software agent, e.g.</a:t>
            </a:r>
          </a:p>
          <a:p>
            <a:pPr lvl="2" eaLnBrk="1" hangingPunct="1"/>
            <a:r>
              <a:rPr lang="nl-BE" altLang="en-US" dirty="0" smtClean="0"/>
              <a:t>Bank </a:t>
            </a:r>
            <a:r>
              <a:rPr lang="nl-BE" altLang="en-US" dirty="0" err="1" smtClean="0"/>
              <a:t>note</a:t>
            </a:r>
            <a:r>
              <a:rPr lang="nl-BE" altLang="en-US" dirty="0" smtClean="0"/>
              <a:t> printer,</a:t>
            </a:r>
          </a:p>
          <a:p>
            <a:pPr lvl="2" eaLnBrk="1" hangingPunct="1"/>
            <a:r>
              <a:rPr lang="nl-BE" altLang="en-US" dirty="0" smtClean="0"/>
              <a:t>Image analysis software.</a:t>
            </a:r>
            <a:endParaRPr lang="nl-NL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dirty="0" smtClean="0"/>
              <a:t>Criteria </a:t>
            </a:r>
            <a:r>
              <a:rPr lang="nl-BE" altLang="en-US" dirty="0" err="1" smtClean="0"/>
              <a:t>for</a:t>
            </a:r>
            <a:r>
              <a:rPr lang="nl-BE" altLang="en-US" dirty="0" smtClean="0"/>
              <a:t> IUI </a:t>
            </a:r>
            <a:r>
              <a:rPr lang="nl-BE" altLang="en-US" dirty="0" err="1" smtClean="0"/>
              <a:t>assignment</a:t>
            </a:r>
            <a:endParaRPr lang="nl-NL" alt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4163" indent="-284163" eaLnBrk="1" hangingPunct="1">
              <a:buFont typeface="Arial" panose="020B0604020202020204" pitchFamily="34" charset="0"/>
              <a:buChar char="•"/>
            </a:pPr>
            <a:r>
              <a:rPr lang="nl-BE" altLang="en-US" b="1" dirty="0" smtClean="0"/>
              <a:t>The </a:t>
            </a:r>
            <a:r>
              <a:rPr lang="nl-BE" altLang="en-US" b="1" dirty="0" err="1" smtClean="0"/>
              <a:t>particular’s</a:t>
            </a:r>
            <a:r>
              <a:rPr lang="nl-BE" altLang="en-US" b="1" dirty="0" smtClean="0"/>
              <a:t> </a:t>
            </a:r>
            <a:r>
              <a:rPr lang="nl-BE" altLang="en-US" b="1" dirty="0" err="1" smtClean="0"/>
              <a:t>existence</a:t>
            </a:r>
            <a:r>
              <a:rPr lang="nl-BE" altLang="en-US" b="1" dirty="0" smtClean="0"/>
              <a:t> must </a:t>
            </a:r>
            <a:r>
              <a:rPr lang="nl-BE" altLang="en-US" b="1" dirty="0" err="1" smtClean="0"/>
              <a:t>be</a:t>
            </a:r>
            <a:r>
              <a:rPr lang="nl-BE" altLang="en-US" b="1" dirty="0" smtClean="0"/>
              <a:t> </a:t>
            </a:r>
            <a:r>
              <a:rPr lang="nl-BE" altLang="en-US" b="1" dirty="0" err="1" smtClean="0"/>
              <a:t>determined</a:t>
            </a:r>
            <a:r>
              <a:rPr lang="nl-BE" altLang="en-US" dirty="0" smtClean="0"/>
              <a:t>:</a:t>
            </a:r>
          </a:p>
          <a:p>
            <a:pPr lvl="1"/>
            <a:r>
              <a:rPr lang="nl-BE" altLang="en-US" sz="2400" dirty="0" err="1" smtClean="0"/>
              <a:t>However</a:t>
            </a:r>
            <a:r>
              <a:rPr lang="nl-BE" altLang="en-US" sz="2400" dirty="0" smtClean="0"/>
              <a:t>: </a:t>
            </a:r>
          </a:p>
          <a:p>
            <a:pPr lvl="2"/>
            <a:r>
              <a:rPr lang="nl-BE" altLang="en-US" sz="2000" dirty="0" smtClean="0"/>
              <a:t>no </a:t>
            </a:r>
            <a:r>
              <a:rPr lang="nl-BE" altLang="en-US" sz="2000" dirty="0" err="1" smtClean="0"/>
              <a:t>need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to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know</a:t>
            </a:r>
            <a:r>
              <a:rPr lang="nl-BE" altLang="en-US" sz="2000" dirty="0" smtClean="0"/>
              <a:t> </a:t>
            </a:r>
            <a:r>
              <a:rPr lang="nl-BE" altLang="en-US" sz="2000" b="1" i="1" u="sng" dirty="0" err="1" smtClean="0"/>
              <a:t>what</a:t>
            </a:r>
            <a:r>
              <a:rPr lang="nl-BE" altLang="en-US" sz="2000" dirty="0" smtClean="0"/>
              <a:t> the </a:t>
            </a:r>
            <a:r>
              <a:rPr lang="nl-BE" altLang="en-US" sz="2000" dirty="0" err="1" smtClean="0"/>
              <a:t>particular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exactly</a:t>
            </a:r>
            <a:r>
              <a:rPr lang="nl-BE" altLang="en-US" sz="2000" dirty="0" smtClean="0"/>
              <a:t> is, i.e. which universal it </a:t>
            </a:r>
            <a:r>
              <a:rPr lang="nl-BE" altLang="en-US" sz="2000" dirty="0" smtClean="0"/>
              <a:t>instantiates;</a:t>
            </a:r>
            <a:endParaRPr lang="nl-BE" altLang="en-US" sz="2000" dirty="0" smtClean="0"/>
          </a:p>
          <a:p>
            <a:pPr lvl="2"/>
            <a:r>
              <a:rPr lang="nl-BE" altLang="en-US" sz="2000" dirty="0" smtClean="0"/>
              <a:t>No need to be able to point to it </a:t>
            </a:r>
            <a:r>
              <a:rPr lang="nl-BE" altLang="en-US" sz="2000" dirty="0" smtClean="0"/>
              <a:t>precisely:</a:t>
            </a:r>
            <a:endParaRPr lang="nl-BE" altLang="en-US" sz="2000" dirty="0" smtClean="0"/>
          </a:p>
          <a:p>
            <a:pPr lvl="3"/>
            <a:r>
              <a:rPr lang="nl-BE" altLang="en-US" sz="1800" dirty="0" smtClean="0"/>
              <a:t>A member of a </a:t>
            </a:r>
            <a:r>
              <a:rPr lang="nl-BE" altLang="en-US" sz="1800" dirty="0" err="1" smtClean="0"/>
              <a:t>specific</a:t>
            </a:r>
            <a:r>
              <a:rPr lang="nl-BE" altLang="en-US" sz="1800" dirty="0" smtClean="0"/>
              <a:t> </a:t>
            </a:r>
            <a:r>
              <a:rPr lang="nl-BE" altLang="en-US" sz="1800" dirty="0" err="1" smtClean="0"/>
              <a:t>organization</a:t>
            </a:r>
            <a:endParaRPr lang="nl-BE" altLang="en-US" sz="1800" dirty="0" smtClean="0"/>
          </a:p>
          <a:p>
            <a:pPr lvl="3"/>
            <a:r>
              <a:rPr lang="nl-BE" altLang="en-US" sz="1800" dirty="0" smtClean="0"/>
              <a:t>But: </a:t>
            </a:r>
            <a:r>
              <a:rPr lang="nl-BE" altLang="en-US" sz="1800" dirty="0" err="1" smtClean="0"/>
              <a:t>this</a:t>
            </a:r>
            <a:r>
              <a:rPr lang="nl-BE" altLang="en-US" sz="1800" dirty="0" smtClean="0"/>
              <a:t> is </a:t>
            </a:r>
            <a:r>
              <a:rPr lang="nl-BE" altLang="en-US" sz="1800" dirty="0" err="1" smtClean="0"/>
              <a:t>not</a:t>
            </a:r>
            <a:r>
              <a:rPr lang="nl-BE" altLang="en-US" sz="1800" dirty="0" smtClean="0"/>
              <a:t> a matter of </a:t>
            </a:r>
            <a:r>
              <a:rPr lang="nl-BE" altLang="en-US" sz="1800" dirty="0" err="1" smtClean="0"/>
              <a:t>choice</a:t>
            </a:r>
            <a:r>
              <a:rPr lang="nl-BE" altLang="en-US" sz="1800" dirty="0" smtClean="0"/>
              <a:t>, </a:t>
            </a:r>
            <a:r>
              <a:rPr lang="nl-BE" altLang="en-US" sz="1800" dirty="0" err="1" smtClean="0"/>
              <a:t>not</a:t>
            </a:r>
            <a:r>
              <a:rPr lang="nl-BE" altLang="en-US" sz="1800" dirty="0" smtClean="0"/>
              <a:t> ‘</a:t>
            </a:r>
            <a:r>
              <a:rPr lang="nl-BE" altLang="en-US" sz="1800" dirty="0" err="1" smtClean="0"/>
              <a:t>any</a:t>
            </a:r>
            <a:r>
              <a:rPr lang="nl-BE" altLang="en-US" sz="1800" dirty="0" smtClean="0"/>
              <a:t>’ out of ...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BE" altLang="en-US" b="1" dirty="0" smtClean="0"/>
              <a:t>The </a:t>
            </a:r>
            <a:r>
              <a:rPr lang="nl-BE" altLang="en-US" b="1" dirty="0" err="1" smtClean="0"/>
              <a:t>particular</a:t>
            </a:r>
            <a:r>
              <a:rPr lang="nl-BE" altLang="en-US" b="1" dirty="0" smtClean="0"/>
              <a:t> </a:t>
            </a:r>
            <a:r>
              <a:rPr lang="nl-BE" altLang="en-US" b="1" dirty="0" err="1" smtClean="0"/>
              <a:t>may</a:t>
            </a:r>
            <a:r>
              <a:rPr lang="nl-BE" altLang="en-US" b="1" dirty="0" smtClean="0"/>
              <a:t> </a:t>
            </a:r>
            <a:r>
              <a:rPr lang="nl-BE" altLang="en-US" b="1" dirty="0" err="1"/>
              <a:t>not</a:t>
            </a:r>
            <a:r>
              <a:rPr lang="nl-BE" altLang="en-US" b="1" dirty="0"/>
              <a:t> have </a:t>
            </a:r>
            <a:r>
              <a:rPr lang="nl-BE" altLang="en-US" b="1" dirty="0" err="1"/>
              <a:t>already</a:t>
            </a:r>
            <a:r>
              <a:rPr lang="nl-BE" altLang="en-US" b="1" dirty="0"/>
              <a:t> been </a:t>
            </a:r>
            <a:r>
              <a:rPr lang="nl-BE" altLang="en-US" b="1" dirty="0" err="1"/>
              <a:t>assigned</a:t>
            </a:r>
            <a:r>
              <a:rPr lang="nl-BE" altLang="en-US" b="1" dirty="0"/>
              <a:t> a IUI</a:t>
            </a:r>
            <a:r>
              <a:rPr lang="nl-BE" altLang="en-US" b="1" dirty="0" smtClean="0"/>
              <a:t>.</a:t>
            </a:r>
            <a:endParaRPr lang="nl-BE" altLang="en-US" b="1" dirty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nl-BE" altLang="en-US" b="1" dirty="0"/>
              <a:t>It must be relevant </a:t>
            </a:r>
            <a:r>
              <a:rPr lang="nl-BE" altLang="en-US" b="1" dirty="0" smtClean="0"/>
              <a:t>(‘of interest’) to </a:t>
            </a:r>
            <a:r>
              <a:rPr lang="nl-BE" altLang="en-US" b="1" dirty="0"/>
              <a:t>do so:</a:t>
            </a:r>
          </a:p>
          <a:p>
            <a:pPr lvl="2"/>
            <a:r>
              <a:rPr lang="nl-BE" altLang="en-US" dirty="0"/>
              <a:t>Personal </a:t>
            </a:r>
            <a:r>
              <a:rPr lang="nl-BE" altLang="en-US" dirty="0" err="1"/>
              <a:t>decision</a:t>
            </a:r>
            <a:r>
              <a:rPr lang="nl-BE" altLang="en-US" dirty="0"/>
              <a:t>, (</a:t>
            </a:r>
            <a:r>
              <a:rPr lang="nl-BE" altLang="en-US" dirty="0" err="1"/>
              <a:t>scientific</a:t>
            </a:r>
            <a:r>
              <a:rPr lang="nl-BE" altLang="en-US" dirty="0"/>
              <a:t>) community guideline, ... </a:t>
            </a:r>
          </a:p>
          <a:p>
            <a:pPr lvl="2"/>
            <a:r>
              <a:rPr lang="nl-BE" altLang="en-US" dirty="0"/>
              <a:t>Possibilities offered by the annotation </a:t>
            </a:r>
            <a:r>
              <a:rPr lang="nl-BE" altLang="en-US" dirty="0" smtClean="0"/>
              <a:t>system, </a:t>
            </a:r>
            <a:endParaRPr lang="nl-BE" altLang="en-US" dirty="0"/>
          </a:p>
          <a:p>
            <a:pPr lvl="2"/>
            <a:r>
              <a:rPr lang="nl-BE" altLang="en-US" dirty="0"/>
              <a:t>If a IUI has been assigned by somebody, everybody else making statements about the particular should use </a:t>
            </a:r>
            <a:r>
              <a:rPr lang="nl-BE" altLang="en-US" dirty="0" smtClean="0"/>
              <a:t>it.</a:t>
            </a:r>
            <a:endParaRPr lang="nl-NL" altLang="en-US" dirty="0"/>
          </a:p>
          <a:p>
            <a:pPr marL="457200">
              <a:buFont typeface="Arial" panose="020B0604020202020204" pitchFamily="34" charset="0"/>
              <a:buChar char="•"/>
            </a:pPr>
            <a:endParaRPr lang="nl-NL" altLang="en-US" sz="2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9812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 smtClean="0"/>
              <a:t>There is for any particular only one identifier within all systems in which the entity is represented</a:t>
            </a:r>
          </a:p>
          <a:p>
            <a:endParaRPr lang="en-US" kern="0" dirty="0" smtClean="0"/>
          </a:p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55940"/>
            <a:ext cx="8001000" cy="992460"/>
          </a:xfrm>
        </p:spPr>
        <p:txBody>
          <a:bodyPr/>
          <a:lstStyle/>
          <a:p>
            <a:r>
              <a:rPr lang="en-US" dirty="0" smtClean="0"/>
              <a:t>             there is for any particular only one</a:t>
            </a:r>
            <a:r>
              <a:rPr lang="en-US" dirty="0"/>
              <a:t>	</a:t>
            </a:r>
            <a:r>
              <a:rPr lang="en-US" dirty="0" smtClean="0"/>
              <a:t>   identifier within a given representation system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 bwMode="auto">
          <a:xfrm rot="5400000">
            <a:off x="3074018" y="3248723"/>
            <a:ext cx="1319564" cy="2438400"/>
          </a:xfrm>
          <a:prstGeom prst="rightBrace">
            <a:avLst>
              <a:gd name="adj1" fmla="val 35833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 rot="16200000" flipV="1">
            <a:off x="2667000" y="1066800"/>
            <a:ext cx="381000" cy="4191000"/>
          </a:xfrm>
          <a:prstGeom prst="rightBrace">
            <a:avLst>
              <a:gd name="adj1" fmla="val 35833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3350940"/>
            <a:ext cx="8686800" cy="4572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kern="0" dirty="0" smtClean="0"/>
              <a:t>Globally and Singularly Unique Identifier for a Particular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05400" y="3808140"/>
            <a:ext cx="3817620" cy="1335915"/>
            <a:chOff x="5105400" y="3808140"/>
            <a:chExt cx="3817620" cy="1335915"/>
          </a:xfrm>
        </p:grpSpPr>
        <p:sp>
          <p:nvSpPr>
            <p:cNvPr id="8" name="Right Brace 7"/>
            <p:cNvSpPr/>
            <p:nvPr/>
          </p:nvSpPr>
          <p:spPr bwMode="auto">
            <a:xfrm rot="5400000">
              <a:off x="5523570" y="3389970"/>
              <a:ext cx="306660" cy="1143000"/>
            </a:xfrm>
            <a:prstGeom prst="rightBrace">
              <a:avLst>
                <a:gd name="adj1" fmla="val 35833"/>
                <a:gd name="adj2" fmla="val 49063"/>
              </a:avLst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5113020" y="4151595"/>
              <a:ext cx="3810000" cy="99246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0" indent="0"/>
              <a:r>
                <a:rPr lang="en-US" kern="0" dirty="0" smtClean="0"/>
                <a:t>No two particulars have the same identifier</a:t>
              </a:r>
              <a:endParaRPr lang="en-US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00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914400" y="1905000"/>
            <a:ext cx="7848600" cy="4816475"/>
            <a:chOff x="576" y="1104"/>
            <a:chExt cx="4944" cy="3034"/>
          </a:xfrm>
        </p:grpSpPr>
        <p:grpSp>
          <p:nvGrpSpPr>
            <p:cNvPr id="37914" name="Group 3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37986" name="Text Box 4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7" name="Text Box 5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8" name="Text Box 6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7989" name="Text Box 7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7915" name="Group 8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37982" name="Text Box 9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3" name="Text Box 10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4" name="Text Box 11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81134009</a:t>
                </a:r>
              </a:p>
            </p:txBody>
          </p:sp>
          <p:sp>
            <p:nvSpPr>
              <p:cNvPr id="37985" name="Text Box 12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Fracture, closed, spiral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16" name="Group 13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37978" name="Text Box 14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9" name="Text Box 15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0" name="Text Box 16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7981" name="Text Box 17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7917" name="Group 18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37974" name="Text Box 19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5" name="Text Box 20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6" name="Text Box 21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7" name="Text Box 22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918" name="Text Box 23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5572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19" name="Text Box 24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04/07/1990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0" name="Text Box 25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79001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1" name="Text Box 26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Essential hypertension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2" name="Text Box 27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3" name="Text Box 28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24/12/1991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4" name="Text Box 29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255174002</a:t>
              </a:r>
            </a:p>
          </p:txBody>
        </p:sp>
        <p:sp>
          <p:nvSpPr>
            <p:cNvPr id="37925" name="Text Box 30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benign polyp of biliary tract</a:t>
              </a:r>
            </a:p>
          </p:txBody>
        </p:sp>
        <p:sp>
          <p:nvSpPr>
            <p:cNvPr id="37926" name="Text Box 31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2309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7" name="Text Box 32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21/03/1992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8" name="Text Box 33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26442006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9" name="Text Box 34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closed fracture of shaft of femur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37930" name="Group 35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37970" name="Text Box 3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2309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1" name="Text Box 3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21/03/1992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2" name="Text Box 3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3" name="Text Box 3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1" name="Group 40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37966" name="Text Box 4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47804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7" name="Text Box 4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03/04/1993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8" name="Text Box 4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58298795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9" name="Text Box 4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Other lesion on other specified region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2" name="Group 45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37962" name="Text Box 4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3" name="Text Box 4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17/05/1993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4" name="Text Box 4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5" name="Text Box 4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3" name="Group 50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37958" name="Text Box 5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9" name="Text Box 5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0" name="Text Box 5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2909872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1" name="Text Box 5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radial head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4" name="Group 55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37954" name="Text Box 5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5" name="Text Box 5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6" name="Text Box 5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7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5" name="Group 60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37950" name="Text Box 6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1" name="Text Box 6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2" name="Text Box 6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7953" name="Text Box 6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7936" name="Group 65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37946" name="Text Box 6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7" name="Text Box 6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8" name="Text Box 6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9" name="Text Box 6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7" name="Group 70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37942" name="Text Box 71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PtID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3" name="Text Box 72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Date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4" name="Text Box 73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ObsCode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5" name="Text Box 74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Narrative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938" name="Text Box 75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39" name="Text Box 76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20/12/1998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40" name="Text Box 77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255087006</a:t>
              </a:r>
            </a:p>
          </p:txBody>
        </p:sp>
        <p:sp>
          <p:nvSpPr>
            <p:cNvPr id="37941" name="Text Box 78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malignant polyp of biliary tract</a:t>
              </a: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4191000" y="2209800"/>
            <a:ext cx="838200" cy="4495800"/>
            <a:chOff x="2640" y="1296"/>
            <a:chExt cx="528" cy="2832"/>
          </a:xfrm>
        </p:grpSpPr>
        <p:grpSp>
          <p:nvGrpSpPr>
            <p:cNvPr id="37894" name="Group 80"/>
            <p:cNvGrpSpPr>
              <a:grpSpLocks/>
            </p:cNvGrpSpPr>
            <p:nvPr/>
          </p:nvGrpSpPr>
          <p:grpSpPr bwMode="auto">
            <a:xfrm>
              <a:off x="2640" y="1296"/>
              <a:ext cx="528" cy="528"/>
              <a:chOff x="2640" y="1296"/>
              <a:chExt cx="528" cy="528"/>
            </a:xfrm>
          </p:grpSpPr>
          <p:sp>
            <p:nvSpPr>
              <p:cNvPr id="37911" name="Rectangle 81"/>
              <p:cNvSpPr>
                <a:spLocks noChangeArrowheads="1"/>
              </p:cNvSpPr>
              <p:nvPr/>
            </p:nvSpPr>
            <p:spPr bwMode="auto">
              <a:xfrm>
                <a:off x="2640" y="1296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IUI-001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12" name="Rectangle 82"/>
              <p:cNvSpPr>
                <a:spLocks noChangeArrowheads="1"/>
              </p:cNvSpPr>
              <p:nvPr/>
            </p:nvSpPr>
            <p:spPr bwMode="auto">
              <a:xfrm>
                <a:off x="2640" y="1488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IUI-001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13" name="Rectangle 83"/>
              <p:cNvSpPr>
                <a:spLocks noChangeArrowheads="1"/>
              </p:cNvSpPr>
              <p:nvPr/>
            </p:nvSpPr>
            <p:spPr bwMode="auto">
              <a:xfrm>
                <a:off x="2640" y="1680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IUI-001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895" name="Rectangle 84"/>
            <p:cNvSpPr>
              <a:spLocks noChangeArrowheads="1"/>
            </p:cNvSpPr>
            <p:nvPr/>
          </p:nvSpPr>
          <p:spPr bwMode="auto">
            <a:xfrm>
              <a:off x="2640" y="3216"/>
              <a:ext cx="528" cy="144"/>
            </a:xfrm>
            <a:prstGeom prst="rect">
              <a:avLst/>
            </a:prstGeom>
            <a:solidFill>
              <a:srgbClr val="FFAD5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l-BE" sz="1400">
                  <a:solidFill>
                    <a:schemeClr val="tx1"/>
                  </a:solidFill>
                  <a:cs typeface="Times New Roman" pitchFamily="18" charset="0"/>
                </a:rPr>
                <a:t>IUI-003</a:t>
              </a:r>
              <a:endParaRPr lang="nl-NL" sz="14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37896" name="Group 85"/>
            <p:cNvGrpSpPr>
              <a:grpSpLocks/>
            </p:cNvGrpSpPr>
            <p:nvPr/>
          </p:nvGrpSpPr>
          <p:grpSpPr bwMode="auto">
            <a:xfrm>
              <a:off x="2640" y="2256"/>
              <a:ext cx="528" cy="1872"/>
              <a:chOff x="2640" y="2256"/>
              <a:chExt cx="528" cy="1872"/>
            </a:xfrm>
          </p:grpSpPr>
          <p:sp>
            <p:nvSpPr>
              <p:cNvPr id="37909" name="Rectangle 86"/>
              <p:cNvSpPr>
                <a:spLocks noChangeArrowheads="1"/>
              </p:cNvSpPr>
              <p:nvPr/>
            </p:nvSpPr>
            <p:spPr bwMode="auto">
              <a:xfrm>
                <a:off x="2640" y="2256"/>
                <a:ext cx="52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IUI-004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10" name="Rectangle 87"/>
              <p:cNvSpPr>
                <a:spLocks noChangeArrowheads="1"/>
              </p:cNvSpPr>
              <p:nvPr/>
            </p:nvSpPr>
            <p:spPr bwMode="auto">
              <a:xfrm>
                <a:off x="2640" y="3984"/>
                <a:ext cx="52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IUI-004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897" name="Group 88"/>
            <p:cNvGrpSpPr>
              <a:grpSpLocks/>
            </p:cNvGrpSpPr>
            <p:nvPr/>
          </p:nvGrpSpPr>
          <p:grpSpPr bwMode="auto">
            <a:xfrm>
              <a:off x="2640" y="2064"/>
              <a:ext cx="528" cy="1872"/>
              <a:chOff x="2640" y="2064"/>
              <a:chExt cx="528" cy="1872"/>
            </a:xfrm>
          </p:grpSpPr>
          <p:sp>
            <p:nvSpPr>
              <p:cNvPr id="37906" name="Rectangle 89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IUI-005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7" name="Rectangle 90"/>
              <p:cNvSpPr>
                <a:spLocks noChangeArrowheads="1"/>
              </p:cNvSpPr>
              <p:nvPr/>
            </p:nvSpPr>
            <p:spPr bwMode="auto">
              <a:xfrm>
                <a:off x="2640" y="3024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IUI-005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8" name="Rectangle 91"/>
              <p:cNvSpPr>
                <a:spLocks noChangeArrowheads="1"/>
              </p:cNvSpPr>
              <p:nvPr/>
            </p:nvSpPr>
            <p:spPr bwMode="auto">
              <a:xfrm>
                <a:off x="2640" y="3792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IUI-005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898" name="Group 92"/>
            <p:cNvGrpSpPr>
              <a:grpSpLocks/>
            </p:cNvGrpSpPr>
            <p:nvPr/>
          </p:nvGrpSpPr>
          <p:grpSpPr bwMode="auto">
            <a:xfrm>
              <a:off x="2640" y="1872"/>
              <a:ext cx="528" cy="1680"/>
              <a:chOff x="4992" y="1776"/>
              <a:chExt cx="528" cy="1680"/>
            </a:xfrm>
          </p:grpSpPr>
          <p:sp>
            <p:nvSpPr>
              <p:cNvPr id="37903" name="Rectangle 93"/>
              <p:cNvSpPr>
                <a:spLocks noChangeArrowheads="1"/>
              </p:cNvSpPr>
              <p:nvPr/>
            </p:nvSpPr>
            <p:spPr bwMode="auto">
              <a:xfrm>
                <a:off x="4992" y="1776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IUI-007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4" name="Rectangle 94"/>
              <p:cNvSpPr>
                <a:spLocks noChangeArrowheads="1"/>
              </p:cNvSpPr>
              <p:nvPr/>
            </p:nvSpPr>
            <p:spPr bwMode="auto">
              <a:xfrm>
                <a:off x="4992" y="2544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IUI-007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5" name="Rectangle 95"/>
              <p:cNvSpPr>
                <a:spLocks noChangeArrowheads="1"/>
              </p:cNvSpPr>
              <p:nvPr/>
            </p:nvSpPr>
            <p:spPr bwMode="auto">
              <a:xfrm>
                <a:off x="4992" y="3312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IUI-007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899" name="Group 96"/>
            <p:cNvGrpSpPr>
              <a:grpSpLocks/>
            </p:cNvGrpSpPr>
            <p:nvPr/>
          </p:nvGrpSpPr>
          <p:grpSpPr bwMode="auto">
            <a:xfrm>
              <a:off x="2640" y="2448"/>
              <a:ext cx="528" cy="1296"/>
              <a:chOff x="2640" y="2448"/>
              <a:chExt cx="528" cy="1296"/>
            </a:xfrm>
          </p:grpSpPr>
          <p:sp>
            <p:nvSpPr>
              <p:cNvPr id="37901" name="Rectangle 97"/>
              <p:cNvSpPr>
                <a:spLocks noChangeArrowheads="1"/>
              </p:cNvSpPr>
              <p:nvPr/>
            </p:nvSpPr>
            <p:spPr bwMode="auto">
              <a:xfrm>
                <a:off x="2640" y="2448"/>
                <a:ext cx="528" cy="14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IUI-002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2" name="Rectangle 98"/>
              <p:cNvSpPr>
                <a:spLocks noChangeArrowheads="1"/>
              </p:cNvSpPr>
              <p:nvPr/>
            </p:nvSpPr>
            <p:spPr bwMode="auto">
              <a:xfrm>
                <a:off x="2640" y="3600"/>
                <a:ext cx="528" cy="144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IUI-012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900" name="Rectangle 99"/>
            <p:cNvSpPr>
              <a:spLocks noChangeArrowheads="1"/>
            </p:cNvSpPr>
            <p:nvPr/>
          </p:nvSpPr>
          <p:spPr bwMode="auto">
            <a:xfrm>
              <a:off x="2640" y="2832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l-BE" sz="1400">
                  <a:solidFill>
                    <a:schemeClr val="tx1"/>
                  </a:solidFill>
                  <a:cs typeface="Times New Roman" pitchFamily="18" charset="0"/>
                </a:rPr>
                <a:t>IUI-006</a:t>
              </a:r>
              <a:endParaRPr lang="nl-NL" sz="14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sp>
        <p:nvSpPr>
          <p:cNvPr id="1020004" name="Text Box 100"/>
          <p:cNvSpPr txBox="1">
            <a:spLocks noChangeArrowheads="1"/>
          </p:cNvSpPr>
          <p:nvPr/>
        </p:nvSpPr>
        <p:spPr bwMode="auto">
          <a:xfrm>
            <a:off x="0" y="6278563"/>
            <a:ext cx="3503613" cy="579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7 distinct disorders</a:t>
            </a:r>
          </a:p>
        </p:txBody>
      </p:sp>
      <p:sp>
        <p:nvSpPr>
          <p:cNvPr id="37893" name="AutoShape 101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nl-BE" dirty="0" smtClean="0"/>
              <a:t>Codes </a:t>
            </a:r>
            <a:r>
              <a:rPr lang="nl-BE" dirty="0" err="1" smtClean="0"/>
              <a:t>for</a:t>
            </a:r>
            <a:r>
              <a:rPr lang="nl-BE" dirty="0" smtClean="0"/>
              <a:t> ‘types’ AND </a:t>
            </a:r>
            <a:r>
              <a:rPr lang="nl-BE" dirty="0" err="1" smtClean="0"/>
              <a:t>identifiers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instances</a:t>
            </a:r>
            <a:r>
              <a:rPr lang="nl-BE" dirty="0" smtClean="0"/>
              <a:t> … </a:t>
            </a:r>
            <a:r>
              <a:rPr lang="nl-BE" dirty="0" err="1" smtClean="0"/>
              <a:t>one</a:t>
            </a:r>
            <a:r>
              <a:rPr lang="nl-BE" dirty="0" smtClean="0"/>
              <a:t> of a few </a:t>
            </a:r>
            <a:r>
              <a:rPr lang="nl-BE" dirty="0" err="1" smtClean="0"/>
              <a:t>possibilities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00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Referent Tracking has its basis in three distinctions made in Ontological Realism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particulars </a:t>
            </a:r>
            <a:r>
              <a:rPr lang="en-US" sz="4000" dirty="0" smtClean="0">
                <a:sym typeface="Wingdings" panose="05000000000000000000" pitchFamily="2" charset="2"/>
              </a:rPr>
              <a:t>	 universals</a:t>
            </a:r>
            <a:endParaRPr lang="en-US" sz="4000" dirty="0">
              <a:sym typeface="Wingdings" panose="05000000000000000000" pitchFamily="2" charset="2"/>
            </a:endParaRPr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continuants 	 </a:t>
            </a:r>
            <a:r>
              <a:rPr lang="en-US" sz="4000" dirty="0" err="1">
                <a:sym typeface="Wingdings" panose="05000000000000000000" pitchFamily="2" charset="2"/>
              </a:rPr>
              <a:t>occurrents</a:t>
            </a:r>
            <a:endParaRPr lang="en-US" sz="4000" dirty="0"/>
          </a:p>
          <a:p>
            <a:pPr marL="688975" indent="-688975">
              <a:buFont typeface="+mj-lt"/>
              <a:buAutoNum type="arabicPeriod"/>
            </a:pPr>
            <a:r>
              <a:rPr lang="en-US" sz="4000" dirty="0" smtClean="0">
                <a:sym typeface="Wingdings" panose="05000000000000000000" pitchFamily="2" charset="2"/>
              </a:rPr>
              <a:t>reality 		 </a:t>
            </a:r>
            <a:r>
              <a:rPr lang="en-US" sz="4000" dirty="0">
                <a:sym typeface="Wingdings" panose="05000000000000000000" pitchFamily="2" charset="2"/>
              </a:rPr>
              <a:t>representation</a:t>
            </a:r>
          </a:p>
          <a:p>
            <a:pPr algn="ctr"/>
            <a:endParaRPr lang="en-US" sz="4000" dirty="0"/>
          </a:p>
          <a:p>
            <a:endParaRPr lang="en-US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3429000"/>
            <a:ext cx="8610600" cy="6858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Continuants </a:t>
            </a:r>
            <a:r>
              <a:rPr lang="en-US" dirty="0" smtClean="0">
                <a:sym typeface="Wingdings" panose="05000000000000000000" pitchFamily="2" charset="2"/>
              </a:rPr>
              <a:t> </a:t>
            </a:r>
            <a:r>
              <a:rPr lang="en-US" dirty="0" err="1" smtClean="0">
                <a:sym typeface="Wingdings" panose="05000000000000000000" pitchFamily="2" charset="2"/>
              </a:rPr>
              <a:t>Occurrents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Continuant</a:t>
                      </a: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2321560" y="2362200"/>
            <a:ext cx="67360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0270834" y="12954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43150" y="2644170"/>
            <a:ext cx="312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Entities that at any time they exist,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exist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total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53100" y="2638425"/>
            <a:ext cx="312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Entities that at any time they exist,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exist only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partially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361" y="6520190"/>
            <a:ext cx="898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Smith B, Ceusters W. Ontological Realism as a Methodology for Coordinated Evolution of Scientific Ontologies. Applied Ontology, 2010;5(3-4):139-188.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5631815" y="5334000"/>
            <a:ext cx="3425825" cy="99060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5334000"/>
            <a:ext cx="2895600" cy="99060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867400" y="2667000"/>
            <a:ext cx="2895600" cy="838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19400" y="2667000"/>
            <a:ext cx="2133600" cy="838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Continuants </a:t>
            </a:r>
            <a:r>
              <a:rPr lang="en-US" dirty="0">
                <a:sym typeface="Wingdings" panose="05000000000000000000" pitchFamily="2" charset="2"/>
              </a:rPr>
              <a:t> </a:t>
            </a:r>
            <a:r>
              <a:rPr lang="en-US" dirty="0" err="1">
                <a:sym typeface="Wingdings" panose="05000000000000000000" pitchFamily="2" charset="2"/>
              </a:rPr>
              <a:t>Occurrents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28750"/>
              </p:ext>
            </p:extLst>
          </p:nvPr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Continuant</a:t>
                      </a: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Universals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Tooth</a:t>
                      </a: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Teeth grinding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Particulars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My left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maxillary first molar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My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teeth grinding during my most recent ontology paper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reviewing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76200" y="2362200"/>
            <a:ext cx="89814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86360" y="3962400"/>
            <a:ext cx="8981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Principles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Simple, yet seemingly hard to grasp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1524000"/>
            <a:ext cx="9144000" cy="1943273"/>
            <a:chOff x="0" y="2933527"/>
            <a:chExt cx="9144000" cy="1943273"/>
          </a:xfrm>
        </p:grpSpPr>
        <p:sp>
          <p:nvSpPr>
            <p:cNvPr id="11" name="Rectangle 10"/>
            <p:cNvSpPr/>
            <p:nvPr/>
          </p:nvSpPr>
          <p:spPr bwMode="auto">
            <a:xfrm>
              <a:off x="0" y="2933527"/>
              <a:ext cx="9144000" cy="194327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0" y="2933527"/>
              <a:ext cx="9144000" cy="1857548"/>
              <a:chOff x="0" y="2933527"/>
              <a:chExt cx="9144000" cy="185754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933527"/>
                <a:ext cx="9144000" cy="99094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2525" y="3502561"/>
                <a:ext cx="2595562" cy="38363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800" y="3924300"/>
                <a:ext cx="7048500" cy="335211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1556" y="3929150"/>
                <a:ext cx="1431443" cy="29897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4800" y="4257675"/>
                <a:ext cx="6086475" cy="5334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228065" y="2959298"/>
                <a:ext cx="278313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0" dirty="0" smtClean="0">
                    <a:solidFill>
                      <a:schemeClr val="tx1"/>
                    </a:solidFill>
                    <a:latin typeface="AVGmdBU" panose="02000600000000000000" pitchFamily="2" charset="-128"/>
                    <a:ea typeface="AVGmdBU" panose="02000600000000000000" pitchFamily="2" charset="-128"/>
                  </a:rPr>
                  <a:t>Methods </a:t>
                </a:r>
                <a:r>
                  <a:rPr lang="en-US" sz="1300" b="0" dirty="0" err="1" smtClean="0">
                    <a:solidFill>
                      <a:schemeClr val="tx1"/>
                    </a:solidFill>
                    <a:latin typeface="AVGmdBU" panose="02000600000000000000" pitchFamily="2" charset="-128"/>
                    <a:ea typeface="AVGmdBU" panose="02000600000000000000" pitchFamily="2" charset="-128"/>
                  </a:rPr>
                  <a:t>Inf</a:t>
                </a:r>
                <a:r>
                  <a:rPr lang="en-US" sz="1300" b="0" dirty="0" smtClean="0">
                    <a:solidFill>
                      <a:schemeClr val="tx1"/>
                    </a:solidFill>
                    <a:latin typeface="AVGmdBU" panose="02000600000000000000" pitchFamily="2" charset="-128"/>
                    <a:ea typeface="AVGmdBU" panose="02000600000000000000" pitchFamily="2" charset="-128"/>
                  </a:rPr>
                  <a:t> Med 2011; 50: 203-216</a:t>
                </a:r>
                <a:endParaRPr lang="en-US" sz="1300" b="0" dirty="0">
                  <a:solidFill>
                    <a:schemeClr val="tx1"/>
                  </a:solidFill>
                  <a:latin typeface="AVGmdBU" panose="02000600000000000000" pitchFamily="2" charset="-128"/>
                  <a:ea typeface="AVGmdBU" panose="02000600000000000000" pitchFamily="2" charset="-128"/>
                </a:endParaRPr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60938"/>
            <a:ext cx="9191632" cy="337554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0" y="3460938"/>
            <a:ext cx="1981200" cy="6486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213" y="3471319"/>
            <a:ext cx="1841787" cy="529896"/>
            <a:chOff x="63213" y="3604669"/>
            <a:chExt cx="1841787" cy="529896"/>
          </a:xfrm>
        </p:grpSpPr>
        <p:sp>
          <p:nvSpPr>
            <p:cNvPr id="14" name="TextBox 13"/>
            <p:cNvSpPr txBox="1"/>
            <p:nvPr/>
          </p:nvSpPr>
          <p:spPr>
            <a:xfrm>
              <a:off x="63213" y="3604669"/>
              <a:ext cx="13548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Page 205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 bwMode="auto">
            <a:xfrm>
              <a:off x="152400" y="4023890"/>
              <a:ext cx="1752600" cy="110675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could the distinction account for it ?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771774" y="1752600"/>
          <a:ext cx="6296025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Continuant</a:t>
                      </a: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2771774" y="2362200"/>
            <a:ext cx="62858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771774" y="1752600"/>
            <a:ext cx="1" cy="609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ounded Rectangle 20"/>
          <p:cNvSpPr/>
          <p:nvPr/>
        </p:nvSpPr>
        <p:spPr bwMode="auto">
          <a:xfrm>
            <a:off x="6498748" y="4953000"/>
            <a:ext cx="2097088" cy="1192529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" pitchFamily="122" charset="0"/>
              </a:rPr>
              <a:t>Reversible Process</a:t>
            </a:r>
            <a:endParaRPr kumimoji="0" lang="en-US" sz="2800" b="1" i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400800" y="2748973"/>
            <a:ext cx="2195036" cy="1230629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" pitchFamily="122" charset="0"/>
              </a:rPr>
              <a:t>Irreversible Process</a:t>
            </a:r>
            <a:endParaRPr kumimoji="0" lang="en-US" sz="2800" b="1" i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198" y="2748973"/>
            <a:ext cx="51662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0" i="1" dirty="0" smtClean="0">
                <a:solidFill>
                  <a:schemeClr val="bg1"/>
                </a:solidFill>
                <a:latin typeface="Minion-Regular"/>
              </a:rPr>
              <a:t>‘the </a:t>
            </a:r>
            <a:r>
              <a:rPr lang="en-US" b="0" i="1" dirty="0">
                <a:solidFill>
                  <a:schemeClr val="bg1"/>
                </a:solidFill>
                <a:latin typeface="Minion-Regular"/>
              </a:rPr>
              <a:t>distinction between</a:t>
            </a:r>
          </a:p>
          <a:p>
            <a:pPr algn="l"/>
            <a:r>
              <a:rPr lang="en-US" b="0" i="1" dirty="0">
                <a:solidFill>
                  <a:schemeClr val="bg1"/>
                </a:solidFill>
                <a:latin typeface="Minion-Regular"/>
              </a:rPr>
              <a:t>continuants and </a:t>
            </a:r>
            <a:r>
              <a:rPr lang="en-US" b="0" i="1" dirty="0" err="1">
                <a:solidFill>
                  <a:schemeClr val="bg1"/>
                </a:solidFill>
                <a:latin typeface="Minion-Regular"/>
              </a:rPr>
              <a:t>occurrents</a:t>
            </a:r>
            <a:r>
              <a:rPr lang="en-US" b="0" i="1" dirty="0">
                <a:solidFill>
                  <a:schemeClr val="bg1"/>
                </a:solidFill>
                <a:latin typeface="Minion-Regular"/>
              </a:rPr>
              <a:t> does </a:t>
            </a:r>
            <a:r>
              <a:rPr lang="en-US" b="0" i="1" dirty="0" smtClean="0">
                <a:solidFill>
                  <a:schemeClr val="bg1"/>
                </a:solidFill>
                <a:latin typeface="Minion-Regular"/>
              </a:rPr>
              <a:t>not account </a:t>
            </a:r>
            <a:r>
              <a:rPr lang="en-US" b="0" i="1" dirty="0">
                <a:solidFill>
                  <a:schemeClr val="bg1"/>
                </a:solidFill>
                <a:latin typeface="Minion-Regular"/>
              </a:rPr>
              <a:t>for the contrast between reversible</a:t>
            </a:r>
          </a:p>
          <a:p>
            <a:pPr algn="l"/>
            <a:r>
              <a:rPr lang="en-US" b="0" i="1" dirty="0">
                <a:solidFill>
                  <a:schemeClr val="bg1"/>
                </a:solidFill>
                <a:latin typeface="Minion-Regular"/>
              </a:rPr>
              <a:t>and irreversible </a:t>
            </a:r>
            <a:r>
              <a:rPr lang="en-US" b="0" i="1" dirty="0" smtClean="0">
                <a:solidFill>
                  <a:schemeClr val="bg1"/>
                </a:solidFill>
                <a:latin typeface="Minion-Regular"/>
              </a:rPr>
              <a:t>processes’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422106"/>
            <a:ext cx="541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Maojo</a:t>
            </a:r>
            <a:r>
              <a:rPr lang="en-US" sz="1400" dirty="0">
                <a:solidFill>
                  <a:schemeClr val="bg1"/>
                </a:solidFill>
                <a:ea typeface="Times New Roman" panose="02020603050405020304" pitchFamily="18" charset="0"/>
              </a:rPr>
              <a:t> V, Crespo J, Garcia-</a:t>
            </a:r>
            <a:r>
              <a:rPr lang="en-US" sz="1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Remesal</a:t>
            </a:r>
            <a:r>
              <a:rPr lang="en-US" sz="1400" dirty="0">
                <a:solidFill>
                  <a:schemeClr val="bg1"/>
                </a:solidFill>
                <a:ea typeface="Times New Roman" panose="02020603050405020304" pitchFamily="18" charset="0"/>
              </a:rPr>
              <a:t> M, de la </a:t>
            </a:r>
            <a:r>
              <a:rPr lang="en-US" sz="1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Iglesia</a:t>
            </a:r>
            <a:r>
              <a:rPr lang="en-US" sz="1400" dirty="0">
                <a:solidFill>
                  <a:schemeClr val="bg1"/>
                </a:solidFill>
                <a:ea typeface="Times New Roman" panose="02020603050405020304" pitchFamily="18" charset="0"/>
              </a:rPr>
              <a:t> D, Pérez-Rey D, </a:t>
            </a:r>
            <a:r>
              <a:rPr lang="en-US" sz="1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Kulikowski</a:t>
            </a:r>
            <a:r>
              <a:rPr lang="en-US" sz="1400" dirty="0">
                <a:solidFill>
                  <a:schemeClr val="bg1"/>
                </a:solidFill>
                <a:ea typeface="Times New Roman" panose="02020603050405020304" pitchFamily="18" charset="0"/>
              </a:rPr>
              <a:t> C. </a:t>
            </a:r>
            <a:endParaRPr lang="en-US" sz="14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Biomedical </a:t>
            </a:r>
            <a:r>
              <a:rPr lang="en-US" sz="1400" dirty="0">
                <a:solidFill>
                  <a:schemeClr val="bg1"/>
                </a:solidFill>
                <a:ea typeface="Times New Roman" panose="02020603050405020304" pitchFamily="18" charset="0"/>
              </a:rPr>
              <a:t>Ontologies: Toward scientific debate. </a:t>
            </a:r>
            <a:endParaRPr lang="en-US" sz="14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r"/>
            <a:r>
              <a:rPr lang="de-DE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Methods </a:t>
            </a:r>
            <a:r>
              <a:rPr lang="de-DE" sz="1400" dirty="0">
                <a:solidFill>
                  <a:schemeClr val="bg1"/>
                </a:solidFill>
                <a:ea typeface="Times New Roman" panose="02020603050405020304" pitchFamily="18" charset="0"/>
              </a:rPr>
              <a:t>Inf Med 2011; 50 (3</a:t>
            </a:r>
            <a:r>
              <a:rPr lang="de-DE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):203-216.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5635186" y="5334000"/>
            <a:ext cx="3388164" cy="99060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5334000"/>
            <a:ext cx="2895600" cy="99060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867400" y="2667000"/>
            <a:ext cx="2895600" cy="838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19400" y="2667000"/>
            <a:ext cx="2133600" cy="838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Continuants </a:t>
            </a:r>
            <a:r>
              <a:rPr lang="en-US" dirty="0">
                <a:sym typeface="Wingdings" panose="05000000000000000000" pitchFamily="2" charset="2"/>
              </a:rPr>
              <a:t> </a:t>
            </a:r>
            <a:r>
              <a:rPr lang="en-US" dirty="0" err="1">
                <a:sym typeface="Wingdings" panose="05000000000000000000" pitchFamily="2" charset="2"/>
              </a:rPr>
              <a:t>Occurrents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788917"/>
              </p:ext>
            </p:extLst>
          </p:nvPr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Continuant</a:t>
                      </a: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Universals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Tooth</a:t>
                      </a: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Teeth grinding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Particulars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My left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maxillary first molar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My teeth grinding during my most recent ontology paper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reviewing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3962400" y="3505200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7315200" y="3505200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341880" y="4028182"/>
            <a:ext cx="1770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Instance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</a:t>
            </a:r>
            <a:r>
              <a:rPr kumimoji="0" lang="en-US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 t</a:t>
            </a:r>
            <a:endParaRPr kumimoji="0" lang="en-US" sz="3200" b="1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9476" y="4028182"/>
            <a:ext cx="1770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Instance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76200" y="2362200"/>
            <a:ext cx="89814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86360" y="3962400"/>
            <a:ext cx="8981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3048000" y="4572000"/>
            <a:ext cx="990600" cy="609600"/>
          </a:xfrm>
          <a:prstGeom prst="ellipse">
            <a:avLst/>
          </a:prstGeom>
          <a:noFill/>
          <a:ln w="38100" cap="flat" cmpd="sng" algn="ctr">
            <a:solidFill>
              <a:srgbClr val="E59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3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NEVER FORGET!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648200" cy="4953000"/>
          </a:xfrm>
        </p:spPr>
        <p:txBody>
          <a:bodyPr/>
          <a:lstStyle/>
          <a:p>
            <a:pPr marL="0" indent="0" algn="ctr"/>
            <a:r>
              <a:rPr lang="en-US" sz="3200" dirty="0" smtClean="0"/>
              <a:t>Whenever a continuant particular is described to stand in some relation to something else – another particular or a universal – time indexing is required !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454444"/>
            <a:ext cx="3581400" cy="51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time indexing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BFO definition for ISA: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fundamentally different from the </a:t>
            </a:r>
            <a:r>
              <a:rPr lang="en-US" dirty="0" err="1" smtClean="0"/>
              <a:t>SubClassOf</a:t>
            </a:r>
            <a:r>
              <a:rPr lang="en-US" dirty="0" smtClean="0"/>
              <a:t> in OWL,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s different for continuants and particulars.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 </a:t>
            </a:r>
            <a:r>
              <a:rPr lang="en-US" dirty="0" err="1" smtClean="0"/>
              <a:t>isa</a:t>
            </a:r>
            <a:r>
              <a:rPr lang="en-US" dirty="0" smtClean="0"/>
              <a:t> </a:t>
            </a:r>
            <a:r>
              <a:rPr lang="en-US" dirty="0"/>
              <a:t>C1 =def.:</a:t>
            </a:r>
          </a:p>
          <a:p>
            <a:pPr marL="914400" lvl="2" indent="0">
              <a:buNone/>
            </a:pPr>
            <a:r>
              <a:rPr lang="en-US" dirty="0"/>
              <a:t>C and C1  are continuant universals, and </a:t>
            </a:r>
          </a:p>
          <a:p>
            <a:pPr marL="914400" lvl="2" indent="0">
              <a:buNone/>
            </a:pPr>
            <a:r>
              <a:rPr lang="en-US" dirty="0"/>
              <a:t>for all c, </a:t>
            </a: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/>
              <a:t>, if c </a:t>
            </a:r>
            <a:r>
              <a:rPr lang="en-US" dirty="0" err="1" smtClean="0"/>
              <a:t>instanceOf</a:t>
            </a:r>
            <a:r>
              <a:rPr lang="en-US" dirty="0" smtClean="0"/>
              <a:t> </a:t>
            </a:r>
            <a:r>
              <a:rPr lang="en-US" dirty="0"/>
              <a:t>C </a:t>
            </a:r>
            <a:r>
              <a:rPr lang="en-US" dirty="0">
                <a:solidFill>
                  <a:srgbClr val="FFFF00"/>
                </a:solidFill>
              </a:rPr>
              <a:t>at t</a:t>
            </a:r>
            <a:r>
              <a:rPr lang="en-US" dirty="0"/>
              <a:t> then c </a:t>
            </a:r>
            <a:r>
              <a:rPr lang="en-US" dirty="0" err="1" smtClean="0"/>
              <a:t>instanceOf</a:t>
            </a:r>
            <a:r>
              <a:rPr lang="en-US" dirty="0" smtClean="0"/>
              <a:t> </a:t>
            </a:r>
            <a:r>
              <a:rPr lang="en-US" dirty="0"/>
              <a:t>C1 </a:t>
            </a:r>
            <a:r>
              <a:rPr lang="en-US" dirty="0">
                <a:solidFill>
                  <a:srgbClr val="FFFF00"/>
                </a:solidFill>
              </a:rPr>
              <a:t>at 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P </a:t>
            </a:r>
            <a:r>
              <a:rPr lang="en-US" dirty="0" err="1" smtClean="0"/>
              <a:t>isa</a:t>
            </a:r>
            <a:r>
              <a:rPr lang="en-US" dirty="0" smtClean="0"/>
              <a:t> </a:t>
            </a:r>
            <a:r>
              <a:rPr lang="en-US" dirty="0"/>
              <a:t>P1 =def.:</a:t>
            </a:r>
          </a:p>
          <a:p>
            <a:pPr marL="914400" lvl="2" indent="0">
              <a:buNone/>
            </a:pPr>
            <a:r>
              <a:rPr lang="en-US" dirty="0"/>
              <a:t>P and P1  are </a:t>
            </a:r>
            <a:r>
              <a:rPr lang="en-US" dirty="0" err="1"/>
              <a:t>occurrent</a:t>
            </a:r>
            <a:r>
              <a:rPr lang="en-US" dirty="0"/>
              <a:t> universals, and </a:t>
            </a:r>
          </a:p>
          <a:p>
            <a:pPr marL="914400" lvl="2" indent="0">
              <a:buNone/>
            </a:pPr>
            <a:r>
              <a:rPr lang="en-US" dirty="0"/>
              <a:t>for all p, if p </a:t>
            </a:r>
            <a:r>
              <a:rPr lang="en-US" dirty="0" err="1" smtClean="0"/>
              <a:t>instanceOf</a:t>
            </a:r>
            <a:r>
              <a:rPr lang="en-US" dirty="0" smtClean="0"/>
              <a:t> </a:t>
            </a:r>
            <a:r>
              <a:rPr lang="en-US" dirty="0"/>
              <a:t>P then p </a:t>
            </a:r>
            <a:r>
              <a:rPr lang="en-US" dirty="0" err="1" smtClean="0"/>
              <a:t>instanceOf</a:t>
            </a:r>
            <a:r>
              <a:rPr lang="en-US" dirty="0" smtClean="0"/>
              <a:t> </a:t>
            </a:r>
            <a:r>
              <a:rPr lang="en-US" dirty="0"/>
              <a:t>P1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time indexing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85800" y="18288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447800" y="18288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 smtClean="0">
                <a:cs typeface="Times New Roman" pitchFamily="18" charset="0"/>
              </a:rPr>
              <a:t>12</a:t>
            </a:r>
            <a:r>
              <a:rPr lang="nl-BE" sz="1400" b="0" dirty="0" smtClean="0">
                <a:solidFill>
                  <a:schemeClr val="tx1"/>
                </a:solidFill>
                <a:cs typeface="Times New Roman" pitchFamily="18" charset="0"/>
              </a:rPr>
              <a:t>/24/1991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590800" y="18288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255174002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876800" y="18288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benign </a:t>
            </a:r>
            <a:r>
              <a:rPr lang="nl-NL" sz="1400" b="0" dirty="0" smtClean="0">
                <a:solidFill>
                  <a:schemeClr val="tx1"/>
                </a:solidFill>
                <a:cs typeface="Times New Roman" pitchFamily="18" charset="0"/>
              </a:rPr>
              <a:t>tumor </a:t>
            </a:r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of </a:t>
            </a:r>
            <a:r>
              <a:rPr lang="nl-NL" sz="1400" b="0" dirty="0" smtClean="0">
                <a:solidFill>
                  <a:schemeClr val="tx1"/>
                </a:solidFill>
                <a:cs typeface="Times New Roman" pitchFamily="18" charset="0"/>
              </a:rPr>
              <a:t>left </a:t>
            </a:r>
            <a:r>
              <a:rPr lang="nl-NL" sz="1400" dirty="0" smtClean="0">
                <a:cs typeface="Times New Roman" pitchFamily="18" charset="0"/>
              </a:rPr>
              <a:t>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685800" y="1524000"/>
            <a:ext cx="663575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nl-BE" sz="1800" dirty="0">
                <a:solidFill>
                  <a:schemeClr val="bg1"/>
                </a:solidFill>
                <a:cs typeface="Times New Roman" pitchFamily="18" charset="0"/>
              </a:rPr>
              <a:t>PtID</a:t>
            </a:r>
            <a:endParaRPr lang="nl-NL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447800" y="1524000"/>
            <a:ext cx="1066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Date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90800" y="1524000"/>
            <a:ext cx="2209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ObsCode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876800" y="1524000"/>
            <a:ext cx="36576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Narrative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685800" y="20574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1447800" y="20574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 smtClean="0">
                <a:cs typeface="Times New Roman" pitchFamily="18" charset="0"/>
              </a:rPr>
              <a:t>09</a:t>
            </a:r>
            <a:r>
              <a:rPr lang="nl-BE" sz="1400" b="0" dirty="0" smtClean="0">
                <a:solidFill>
                  <a:schemeClr val="tx1"/>
                </a:solidFill>
                <a:cs typeface="Times New Roman" pitchFamily="18" charset="0"/>
              </a:rPr>
              <a:t>/17/1998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2590800" y="20574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255087006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4876800" y="20574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malignant </a:t>
            </a:r>
            <a:r>
              <a:rPr lang="nl-NL" sz="1400" dirty="0" smtClean="0">
                <a:cs typeface="Times New Roman" pitchFamily="18" charset="0"/>
              </a:rPr>
              <a:t>tumor of left 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27447" y="2462235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may be the case?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time indexing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85800" y="18288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447800" y="18288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 smtClean="0">
                <a:cs typeface="Times New Roman" pitchFamily="18" charset="0"/>
              </a:rPr>
              <a:t>12</a:t>
            </a:r>
            <a:r>
              <a:rPr lang="nl-BE" sz="1400" b="0" dirty="0" smtClean="0">
                <a:solidFill>
                  <a:schemeClr val="tx1"/>
                </a:solidFill>
                <a:cs typeface="Times New Roman" pitchFamily="18" charset="0"/>
              </a:rPr>
              <a:t>/24/1991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590800" y="18288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255174002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876800" y="18288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benign </a:t>
            </a:r>
            <a:r>
              <a:rPr lang="nl-NL" sz="1400" b="0" dirty="0" smtClean="0">
                <a:solidFill>
                  <a:schemeClr val="tx1"/>
                </a:solidFill>
                <a:cs typeface="Times New Roman" pitchFamily="18" charset="0"/>
              </a:rPr>
              <a:t>tumor </a:t>
            </a:r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of </a:t>
            </a:r>
            <a:r>
              <a:rPr lang="nl-NL" sz="1400" b="0" dirty="0" smtClean="0">
                <a:solidFill>
                  <a:schemeClr val="tx1"/>
                </a:solidFill>
                <a:cs typeface="Times New Roman" pitchFamily="18" charset="0"/>
              </a:rPr>
              <a:t>left </a:t>
            </a:r>
            <a:r>
              <a:rPr lang="nl-NL" sz="1400" dirty="0" smtClean="0">
                <a:cs typeface="Times New Roman" pitchFamily="18" charset="0"/>
              </a:rPr>
              <a:t>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685800" y="1524000"/>
            <a:ext cx="663575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nl-BE" sz="1800" dirty="0">
                <a:solidFill>
                  <a:schemeClr val="bg1"/>
                </a:solidFill>
                <a:cs typeface="Times New Roman" pitchFamily="18" charset="0"/>
              </a:rPr>
              <a:t>PtID</a:t>
            </a:r>
            <a:endParaRPr lang="nl-NL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447800" y="1524000"/>
            <a:ext cx="1066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Date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90800" y="1524000"/>
            <a:ext cx="2209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ObsCode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876800" y="1524000"/>
            <a:ext cx="36576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Narrative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685800" y="20574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1447800" y="20574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 smtClean="0">
                <a:cs typeface="Times New Roman" pitchFamily="18" charset="0"/>
              </a:rPr>
              <a:t>09</a:t>
            </a:r>
            <a:r>
              <a:rPr lang="nl-BE" sz="1400" b="0" dirty="0" smtClean="0">
                <a:solidFill>
                  <a:schemeClr val="tx1"/>
                </a:solidFill>
                <a:cs typeface="Times New Roman" pitchFamily="18" charset="0"/>
              </a:rPr>
              <a:t>/17/1998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2590800" y="20574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255087006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4876800" y="20574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malignant </a:t>
            </a:r>
            <a:r>
              <a:rPr lang="nl-NL" sz="1400" dirty="0" smtClean="0">
                <a:cs typeface="Times New Roman" pitchFamily="18" charset="0"/>
              </a:rPr>
              <a:t>tumor of left 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682098" y="6258580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#30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42950" y="3220106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4958418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038538" y="5872818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#40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3200400" y="3218518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27" name="AutoShape 13"/>
          <p:cNvCxnSpPr>
            <a:cxnSpLocks noChangeShapeType="1"/>
            <a:stCxn id="33" idx="0"/>
            <a:endCxn id="26" idx="2"/>
          </p:cNvCxnSpPr>
          <p:nvPr/>
        </p:nvCxnSpPr>
        <p:spPr bwMode="auto">
          <a:xfrm flipH="1" flipV="1">
            <a:off x="4114800" y="4266268"/>
            <a:ext cx="1" cy="137795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332038" y="574185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154488" y="3510618"/>
            <a:ext cx="1778504" cy="57888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l</a:t>
            </a:r>
            <a:r>
              <a:rPr lang="en-US" altLang="en-US" sz="2800" dirty="0" smtClean="0">
                <a:solidFill>
                  <a:srgbClr val="000066"/>
                </a:solidFill>
              </a:rPr>
              <a:t>eft kidney</a:t>
            </a:r>
            <a:endParaRPr lang="en-US" altLang="en-US" sz="2800" dirty="0">
              <a:solidFill>
                <a:srgbClr val="000066"/>
              </a:solidFill>
            </a:endParaRPr>
          </a:p>
        </p:txBody>
      </p:sp>
      <p:cxnSp>
        <p:nvCxnSpPr>
          <p:cNvPr id="30" name="AutoShape 16"/>
          <p:cNvCxnSpPr>
            <a:cxnSpLocks noChangeShapeType="1"/>
            <a:stCxn id="25" idx="3"/>
            <a:endCxn id="20" idx="1"/>
          </p:cNvCxnSpPr>
          <p:nvPr/>
        </p:nvCxnSpPr>
        <p:spPr bwMode="auto">
          <a:xfrm>
            <a:off x="1761813" y="6134428"/>
            <a:ext cx="4920285" cy="385762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5299866" y="5796618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2</a:t>
            </a:r>
          </a:p>
        </p:txBody>
      </p:sp>
      <p:cxnSp>
        <p:nvCxnSpPr>
          <p:cNvPr id="32" name="AutoShape 18"/>
          <p:cNvCxnSpPr>
            <a:cxnSpLocks noChangeShapeType="1"/>
            <a:stCxn id="25" idx="0"/>
          </p:cNvCxnSpPr>
          <p:nvPr/>
        </p:nvCxnSpPr>
        <p:spPr bwMode="auto">
          <a:xfrm flipV="1">
            <a:off x="1400176" y="4267857"/>
            <a:ext cx="0" cy="1604961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753163" y="5644218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#41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cxnSp>
        <p:nvCxnSpPr>
          <p:cNvPr id="34" name="AutoShape 16"/>
          <p:cNvCxnSpPr>
            <a:cxnSpLocks noChangeShapeType="1"/>
            <a:stCxn id="33" idx="3"/>
            <a:endCxn id="20" idx="1"/>
          </p:cNvCxnSpPr>
          <p:nvPr/>
        </p:nvCxnSpPr>
        <p:spPr bwMode="auto">
          <a:xfrm>
            <a:off x="4476438" y="5905828"/>
            <a:ext cx="2205660" cy="614362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310858" y="5110818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206458" y="5201306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206458" y="4872693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405733" y="5107643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23" name="AutoShape 9"/>
          <p:cNvCxnSpPr>
            <a:cxnSpLocks noChangeShapeType="1"/>
            <a:stCxn id="20" idx="0"/>
            <a:endCxn id="29" idx="2"/>
          </p:cNvCxnSpPr>
          <p:nvPr/>
        </p:nvCxnSpPr>
        <p:spPr bwMode="auto">
          <a:xfrm flipV="1">
            <a:off x="7043736" y="4089500"/>
            <a:ext cx="4" cy="216908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427447" y="2462235"/>
            <a:ext cx="644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possibility: two distinct tumors were diagnosed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time indexing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85800" y="18288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447800" y="18288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 smtClean="0">
                <a:cs typeface="Times New Roman" pitchFamily="18" charset="0"/>
              </a:rPr>
              <a:t>12</a:t>
            </a:r>
            <a:r>
              <a:rPr lang="nl-BE" sz="1400" b="0" dirty="0" smtClean="0">
                <a:solidFill>
                  <a:schemeClr val="tx1"/>
                </a:solidFill>
                <a:cs typeface="Times New Roman" pitchFamily="18" charset="0"/>
              </a:rPr>
              <a:t>/24/1991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590800" y="18288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255174002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876800" y="18288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benign </a:t>
            </a:r>
            <a:r>
              <a:rPr lang="nl-NL" sz="1400" b="0" dirty="0" smtClean="0">
                <a:solidFill>
                  <a:schemeClr val="tx1"/>
                </a:solidFill>
                <a:cs typeface="Times New Roman" pitchFamily="18" charset="0"/>
              </a:rPr>
              <a:t>tumor </a:t>
            </a:r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of </a:t>
            </a:r>
            <a:r>
              <a:rPr lang="nl-NL" sz="1400" b="0" dirty="0" smtClean="0">
                <a:solidFill>
                  <a:schemeClr val="tx1"/>
                </a:solidFill>
                <a:cs typeface="Times New Roman" pitchFamily="18" charset="0"/>
              </a:rPr>
              <a:t>left </a:t>
            </a:r>
            <a:r>
              <a:rPr lang="nl-NL" sz="1400" dirty="0" smtClean="0">
                <a:cs typeface="Times New Roman" pitchFamily="18" charset="0"/>
              </a:rPr>
              <a:t>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685800" y="1524000"/>
            <a:ext cx="663575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nl-BE" sz="1800" dirty="0">
                <a:solidFill>
                  <a:schemeClr val="bg1"/>
                </a:solidFill>
                <a:cs typeface="Times New Roman" pitchFamily="18" charset="0"/>
              </a:rPr>
              <a:t>PtID</a:t>
            </a:r>
            <a:endParaRPr lang="nl-NL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447800" y="1524000"/>
            <a:ext cx="1066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Date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90800" y="1524000"/>
            <a:ext cx="2209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ObsCode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876800" y="1524000"/>
            <a:ext cx="36576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Narrative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685800" y="20574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1447800" y="20574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 smtClean="0">
                <a:cs typeface="Times New Roman" pitchFamily="18" charset="0"/>
              </a:rPr>
              <a:t>09</a:t>
            </a:r>
            <a:r>
              <a:rPr lang="nl-BE" sz="1400" b="0" dirty="0" smtClean="0">
                <a:solidFill>
                  <a:schemeClr val="tx1"/>
                </a:solidFill>
                <a:cs typeface="Times New Roman" pitchFamily="18" charset="0"/>
              </a:rPr>
              <a:t>/17/1998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2590800" y="20574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255087006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4876800" y="20574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malignant </a:t>
            </a:r>
            <a:r>
              <a:rPr lang="nl-NL" sz="1400" dirty="0" smtClean="0">
                <a:cs typeface="Times New Roman" pitchFamily="18" charset="0"/>
              </a:rPr>
              <a:t>tumor of left 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673523" y="6005596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#30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42950" y="3220106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4958418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301222" y="5996186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#40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3200400" y="3218518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27" name="AutoShape 13"/>
          <p:cNvCxnSpPr>
            <a:cxnSpLocks noChangeShapeType="1"/>
            <a:stCxn id="25" idx="0"/>
            <a:endCxn id="26" idx="2"/>
          </p:cNvCxnSpPr>
          <p:nvPr/>
        </p:nvCxnSpPr>
        <p:spPr bwMode="auto">
          <a:xfrm flipV="1">
            <a:off x="2662860" y="4266268"/>
            <a:ext cx="1451940" cy="1729918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561833" y="5734887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154488" y="3510618"/>
            <a:ext cx="1778504" cy="57888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l</a:t>
            </a:r>
            <a:r>
              <a:rPr lang="en-US" altLang="en-US" sz="2800" dirty="0" smtClean="0">
                <a:solidFill>
                  <a:srgbClr val="000066"/>
                </a:solidFill>
              </a:rPr>
              <a:t>eft kidney</a:t>
            </a:r>
            <a:endParaRPr lang="en-US" altLang="en-US" sz="2800" dirty="0">
              <a:solidFill>
                <a:srgbClr val="000066"/>
              </a:solidFill>
            </a:endParaRPr>
          </a:p>
        </p:txBody>
      </p:sp>
      <p:cxnSp>
        <p:nvCxnSpPr>
          <p:cNvPr id="30" name="AutoShape 16"/>
          <p:cNvCxnSpPr>
            <a:cxnSpLocks noChangeShapeType="1"/>
          </p:cNvCxnSpPr>
          <p:nvPr/>
        </p:nvCxnSpPr>
        <p:spPr bwMode="auto">
          <a:xfrm>
            <a:off x="3024497" y="6363530"/>
            <a:ext cx="3637596" cy="6790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572000" y="6354359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2</a:t>
            </a:r>
          </a:p>
        </p:txBody>
      </p:sp>
      <p:cxnSp>
        <p:nvCxnSpPr>
          <p:cNvPr id="32" name="AutoShape 18"/>
          <p:cNvCxnSpPr>
            <a:cxnSpLocks noChangeShapeType="1"/>
            <a:stCxn id="25" idx="0"/>
            <a:endCxn id="21" idx="2"/>
          </p:cNvCxnSpPr>
          <p:nvPr/>
        </p:nvCxnSpPr>
        <p:spPr bwMode="auto">
          <a:xfrm flipH="1" flipV="1">
            <a:off x="1400175" y="4267856"/>
            <a:ext cx="1262685" cy="172833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6"/>
          <p:cNvCxnSpPr>
            <a:cxnSpLocks noChangeShapeType="1"/>
          </p:cNvCxnSpPr>
          <p:nvPr/>
        </p:nvCxnSpPr>
        <p:spPr bwMode="auto">
          <a:xfrm>
            <a:off x="3024497" y="6196972"/>
            <a:ext cx="3637596" cy="9410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310733" y="5110818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206458" y="5201306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206458" y="4872693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33400" y="5110818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23" name="AutoShape 9"/>
          <p:cNvCxnSpPr>
            <a:cxnSpLocks noChangeShapeType="1"/>
            <a:stCxn id="20" idx="0"/>
            <a:endCxn id="29" idx="2"/>
          </p:cNvCxnSpPr>
          <p:nvPr/>
        </p:nvCxnSpPr>
        <p:spPr bwMode="auto">
          <a:xfrm flipV="1">
            <a:off x="7035161" y="4089500"/>
            <a:ext cx="8579" cy="1916096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007751" y="2462235"/>
            <a:ext cx="7221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possibility: one tumor was diagnosed to have evolved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time indexing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85800" y="18288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447800" y="18288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 smtClean="0">
                <a:cs typeface="Times New Roman" pitchFamily="18" charset="0"/>
              </a:rPr>
              <a:t>12</a:t>
            </a:r>
            <a:r>
              <a:rPr lang="nl-BE" sz="1400" b="0" dirty="0" smtClean="0">
                <a:solidFill>
                  <a:schemeClr val="tx1"/>
                </a:solidFill>
                <a:cs typeface="Times New Roman" pitchFamily="18" charset="0"/>
              </a:rPr>
              <a:t>/24/1991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590800" y="18288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255174002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876800" y="18288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benign </a:t>
            </a:r>
            <a:r>
              <a:rPr lang="nl-NL" sz="1400" b="0" dirty="0" smtClean="0">
                <a:solidFill>
                  <a:schemeClr val="tx1"/>
                </a:solidFill>
                <a:cs typeface="Times New Roman" pitchFamily="18" charset="0"/>
              </a:rPr>
              <a:t>tumor </a:t>
            </a:r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of </a:t>
            </a:r>
            <a:r>
              <a:rPr lang="nl-NL" sz="1400" b="0" dirty="0" smtClean="0">
                <a:solidFill>
                  <a:schemeClr val="tx1"/>
                </a:solidFill>
                <a:cs typeface="Times New Roman" pitchFamily="18" charset="0"/>
              </a:rPr>
              <a:t>left </a:t>
            </a:r>
            <a:r>
              <a:rPr lang="nl-NL" sz="1400" dirty="0" smtClean="0">
                <a:cs typeface="Times New Roman" pitchFamily="18" charset="0"/>
              </a:rPr>
              <a:t>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685800" y="1524000"/>
            <a:ext cx="663575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nl-BE" sz="1800" dirty="0">
                <a:solidFill>
                  <a:schemeClr val="bg1"/>
                </a:solidFill>
                <a:cs typeface="Times New Roman" pitchFamily="18" charset="0"/>
              </a:rPr>
              <a:t>PtID</a:t>
            </a:r>
            <a:endParaRPr lang="nl-NL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447800" y="1524000"/>
            <a:ext cx="1066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Date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90800" y="1524000"/>
            <a:ext cx="2209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ObsCode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876800" y="1524000"/>
            <a:ext cx="36576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Narrative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685800" y="20574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1447800" y="20574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 smtClean="0">
                <a:cs typeface="Times New Roman" pitchFamily="18" charset="0"/>
              </a:rPr>
              <a:t>09</a:t>
            </a:r>
            <a:r>
              <a:rPr lang="nl-BE" sz="1400" b="0" dirty="0" smtClean="0">
                <a:solidFill>
                  <a:schemeClr val="tx1"/>
                </a:solidFill>
                <a:cs typeface="Times New Roman" pitchFamily="18" charset="0"/>
              </a:rPr>
              <a:t>/17/1998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2590800" y="20574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255087006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4876800" y="20574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malignant </a:t>
            </a:r>
            <a:r>
              <a:rPr lang="nl-NL" sz="1400" dirty="0" smtClean="0">
                <a:cs typeface="Times New Roman" pitchFamily="18" charset="0"/>
              </a:rPr>
              <a:t>tumor of left 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040366" y="5474951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#30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81759" y="3220106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47244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77347" y="6193810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#40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1752600" y="3218518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27" name="AutoShape 13"/>
          <p:cNvCxnSpPr>
            <a:cxnSpLocks noChangeShapeType="1"/>
            <a:stCxn id="33" idx="0"/>
            <a:endCxn id="26" idx="2"/>
          </p:cNvCxnSpPr>
          <p:nvPr/>
        </p:nvCxnSpPr>
        <p:spPr bwMode="auto">
          <a:xfrm flipH="1" flipV="1">
            <a:off x="2667000" y="4266268"/>
            <a:ext cx="1" cy="137795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897587" y="64008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4512756" y="3276600"/>
            <a:ext cx="1778504" cy="57888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l</a:t>
            </a:r>
            <a:r>
              <a:rPr lang="en-US" altLang="en-US" sz="2800" dirty="0" smtClean="0">
                <a:solidFill>
                  <a:srgbClr val="000066"/>
                </a:solidFill>
              </a:rPr>
              <a:t>eft kidney</a:t>
            </a:r>
            <a:endParaRPr lang="en-US" altLang="en-US" sz="2800" dirty="0">
              <a:solidFill>
                <a:srgbClr val="000066"/>
              </a:solidFill>
            </a:endParaRPr>
          </a:p>
        </p:txBody>
      </p:sp>
      <p:cxnSp>
        <p:nvCxnSpPr>
          <p:cNvPr id="30" name="AutoShape 16"/>
          <p:cNvCxnSpPr>
            <a:cxnSpLocks noChangeShapeType="1"/>
            <a:stCxn id="25" idx="3"/>
            <a:endCxn id="55" idx="1"/>
          </p:cNvCxnSpPr>
          <p:nvPr/>
        </p:nvCxnSpPr>
        <p:spPr bwMode="auto">
          <a:xfrm>
            <a:off x="1100622" y="6455420"/>
            <a:ext cx="3166578" cy="9405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3371293" y="5372245"/>
            <a:ext cx="1326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</a:t>
            </a:r>
            <a:r>
              <a:rPr lang="en-US" altLang="en-US" sz="1800" dirty="0" smtClean="0">
                <a:solidFill>
                  <a:srgbClr val="92D050"/>
                </a:solidFill>
              </a:rPr>
              <a:t>t</a:t>
            </a:r>
            <a:r>
              <a:rPr lang="en-US" altLang="en-US" sz="1800" baseline="-25000" dirty="0" smtClean="0">
                <a:solidFill>
                  <a:srgbClr val="92D050"/>
                </a:solidFill>
              </a:rPr>
              <a:t>1,2</a:t>
            </a:r>
            <a:endParaRPr lang="en-US" altLang="en-US" sz="1800" baseline="-25000" dirty="0">
              <a:solidFill>
                <a:srgbClr val="92D050"/>
              </a:solidFill>
            </a:endParaRPr>
          </a:p>
        </p:txBody>
      </p:sp>
      <p:cxnSp>
        <p:nvCxnSpPr>
          <p:cNvPr id="32" name="AutoShape 18"/>
          <p:cNvCxnSpPr>
            <a:cxnSpLocks noChangeShapeType="1"/>
            <a:stCxn id="25" idx="0"/>
          </p:cNvCxnSpPr>
          <p:nvPr/>
        </p:nvCxnSpPr>
        <p:spPr bwMode="auto">
          <a:xfrm flipV="1">
            <a:off x="738985" y="4267858"/>
            <a:ext cx="0" cy="1925952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2305363" y="5474951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#41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cxnSp>
        <p:nvCxnSpPr>
          <p:cNvPr id="34" name="AutoShape 16"/>
          <p:cNvCxnSpPr>
            <a:cxnSpLocks noChangeShapeType="1"/>
            <a:stCxn id="33" idx="3"/>
            <a:endCxn id="20" idx="1"/>
          </p:cNvCxnSpPr>
          <p:nvPr/>
        </p:nvCxnSpPr>
        <p:spPr bwMode="auto">
          <a:xfrm>
            <a:off x="3028638" y="5736561"/>
            <a:ext cx="2011728" cy="0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625060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solidFill>
                  <a:schemeClr val="bg1"/>
                </a:solidFill>
              </a:rPr>
              <a:t>instanceOf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>
                <a:solidFill>
                  <a:schemeClr val="bg1"/>
                </a:solidFill>
              </a:rPr>
              <a:t>at </a:t>
            </a:r>
            <a:r>
              <a:rPr lang="en-US" altLang="en-US" sz="1800" dirty="0" smtClean="0">
                <a:solidFill>
                  <a:schemeClr val="bg1"/>
                </a:solidFill>
              </a:rPr>
              <a:t>t</a:t>
            </a:r>
            <a:r>
              <a:rPr lang="en-US" altLang="en-US" sz="1800" baseline="-25000" dirty="0" smtClean="0">
                <a:solidFill>
                  <a:schemeClr val="bg1"/>
                </a:solidFill>
              </a:rPr>
              <a:t>1,2</a:t>
            </a:r>
            <a:endParaRPr lang="en-US" altLang="en-US" sz="1800" baseline="-25000" dirty="0">
              <a:solidFill>
                <a:schemeClr val="bg1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593849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solidFill>
                  <a:schemeClr val="bg1"/>
                </a:solidFill>
              </a:rPr>
              <a:t>instanceOf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>
                <a:solidFill>
                  <a:schemeClr val="bg1"/>
                </a:solidFill>
              </a:rPr>
              <a:t>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784238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solidFill>
                  <a:schemeClr val="bg1"/>
                </a:solidFill>
              </a:rPr>
              <a:t>instanceOf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>
                <a:solidFill>
                  <a:schemeClr val="bg1"/>
                </a:solidFill>
              </a:rPr>
              <a:t>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92212" y="4676992"/>
            <a:ext cx="11849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nstanceOf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>
                <a:solidFill>
                  <a:schemeClr val="bg1"/>
                </a:solidFill>
              </a:rPr>
              <a:t>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23" name="AutoShape 9"/>
          <p:cNvCxnSpPr>
            <a:cxnSpLocks noChangeShapeType="1"/>
            <a:stCxn id="20" idx="0"/>
            <a:endCxn id="29" idx="2"/>
          </p:cNvCxnSpPr>
          <p:nvPr/>
        </p:nvCxnSpPr>
        <p:spPr bwMode="auto">
          <a:xfrm flipV="1">
            <a:off x="5402004" y="3855482"/>
            <a:ext cx="4" cy="1619469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914400" y="2462235"/>
            <a:ext cx="7486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(Exotic) 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possibility: two distinct tumors were diagnosed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468352" y="3102342"/>
            <a:ext cx="1261940" cy="105560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h</a:t>
            </a:r>
            <a:r>
              <a:rPr lang="en-US" altLang="en-US" sz="2800" dirty="0" smtClean="0">
                <a:solidFill>
                  <a:srgbClr val="000066"/>
                </a:solidFill>
              </a:rPr>
              <a:t>uman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66"/>
                </a:solidFill>
              </a:rPr>
              <a:t>being</a:t>
            </a:r>
            <a:endParaRPr lang="en-US" altLang="en-US" sz="2800" dirty="0">
              <a:solidFill>
                <a:srgbClr val="000066"/>
              </a:solidFill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7157078" y="5474951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#80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7819238" y="6201579"/>
            <a:ext cx="1082349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#0939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cxnSp>
        <p:nvCxnSpPr>
          <p:cNvPr id="39" name="AutoShape 9"/>
          <p:cNvCxnSpPr>
            <a:cxnSpLocks noChangeShapeType="1"/>
            <a:stCxn id="37" idx="0"/>
          </p:cNvCxnSpPr>
          <p:nvPr/>
        </p:nvCxnSpPr>
        <p:spPr bwMode="auto">
          <a:xfrm flipV="1">
            <a:off x="7518716" y="4157950"/>
            <a:ext cx="383759" cy="1317001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9"/>
          <p:cNvCxnSpPr>
            <a:cxnSpLocks noChangeShapeType="1"/>
            <a:stCxn id="38" idx="0"/>
          </p:cNvCxnSpPr>
          <p:nvPr/>
        </p:nvCxnSpPr>
        <p:spPr bwMode="auto">
          <a:xfrm flipH="1" flipV="1">
            <a:off x="7902477" y="4157951"/>
            <a:ext cx="457936" cy="2043628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16"/>
          <p:cNvCxnSpPr>
            <a:cxnSpLocks noChangeShapeType="1"/>
            <a:stCxn id="20" idx="3"/>
            <a:endCxn id="37" idx="1"/>
          </p:cNvCxnSpPr>
          <p:nvPr/>
        </p:nvCxnSpPr>
        <p:spPr bwMode="auto">
          <a:xfrm>
            <a:off x="5763641" y="5736561"/>
            <a:ext cx="1393437" cy="0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5975353" y="54102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cxnSp>
        <p:nvCxnSpPr>
          <p:cNvPr id="49" name="AutoShape 16"/>
          <p:cNvCxnSpPr>
            <a:cxnSpLocks noChangeShapeType="1"/>
            <a:stCxn id="20" idx="3"/>
            <a:endCxn id="38" idx="1"/>
          </p:cNvCxnSpPr>
          <p:nvPr/>
        </p:nvCxnSpPr>
        <p:spPr bwMode="auto">
          <a:xfrm>
            <a:off x="5763641" y="5736561"/>
            <a:ext cx="2055597" cy="726628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6682867" y="5999171"/>
            <a:ext cx="1210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</a:t>
            </a:r>
            <a:r>
              <a:rPr lang="en-US" altLang="en-US" sz="1800" dirty="0" smtClean="0">
                <a:solidFill>
                  <a:srgbClr val="92D050"/>
                </a:solidFill>
              </a:rPr>
              <a:t>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2</a:t>
            </a:r>
            <a:endParaRPr lang="en-US" altLang="en-US" sz="1800" baseline="-25000" dirty="0">
              <a:solidFill>
                <a:srgbClr val="92D050"/>
              </a:solidFill>
            </a:endParaRP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4267200" y="6203215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#31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cxnSp>
        <p:nvCxnSpPr>
          <p:cNvPr id="56" name="AutoShape 9"/>
          <p:cNvCxnSpPr>
            <a:cxnSpLocks noChangeShapeType="1"/>
            <a:stCxn id="55" idx="0"/>
            <a:endCxn id="29" idx="2"/>
          </p:cNvCxnSpPr>
          <p:nvPr/>
        </p:nvCxnSpPr>
        <p:spPr bwMode="auto">
          <a:xfrm flipV="1">
            <a:off x="4628838" y="3855482"/>
            <a:ext cx="773170" cy="2347733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16"/>
          <p:cNvCxnSpPr>
            <a:cxnSpLocks noChangeShapeType="1"/>
            <a:stCxn id="55" idx="3"/>
            <a:endCxn id="38" idx="1"/>
          </p:cNvCxnSpPr>
          <p:nvPr/>
        </p:nvCxnSpPr>
        <p:spPr bwMode="auto">
          <a:xfrm flipV="1">
            <a:off x="4990475" y="6463189"/>
            <a:ext cx="2828763" cy="1636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5963560" y="6375119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3962400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solidFill>
                  <a:schemeClr val="bg1"/>
                </a:solidFill>
              </a:rPr>
              <a:t>instanceOf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>
                <a:solidFill>
                  <a:schemeClr val="bg1"/>
                </a:solidFill>
              </a:rPr>
              <a:t>at </a:t>
            </a:r>
            <a:r>
              <a:rPr lang="en-US" altLang="en-US" sz="1800" dirty="0" smtClean="0">
                <a:solidFill>
                  <a:schemeClr val="bg1"/>
                </a:solidFill>
              </a:rPr>
              <a:t>t</a:t>
            </a:r>
            <a:r>
              <a:rPr lang="en-US" altLang="en-US" sz="1800" baseline="-25000" dirty="0" smtClean="0">
                <a:solidFill>
                  <a:schemeClr val="bg1"/>
                </a:solidFill>
              </a:rPr>
              <a:t>1,2</a:t>
            </a:r>
            <a:endParaRPr lang="en-US" altLang="en-US" sz="1800" baseline="-25000" dirty="0">
              <a:solidFill>
                <a:schemeClr val="bg1"/>
              </a:solidFill>
            </a:endParaRP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5323813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solidFill>
                  <a:schemeClr val="bg1"/>
                </a:solidFill>
              </a:rPr>
              <a:t>instanceOf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>
                <a:solidFill>
                  <a:schemeClr val="bg1"/>
                </a:solidFill>
              </a:rPr>
              <a:t>at </a:t>
            </a:r>
            <a:r>
              <a:rPr lang="en-US" altLang="en-US" sz="1800" dirty="0" smtClean="0">
                <a:solidFill>
                  <a:schemeClr val="bg1"/>
                </a:solidFill>
              </a:rPr>
              <a:t>t</a:t>
            </a:r>
            <a:r>
              <a:rPr lang="en-US" altLang="en-US" sz="1800" baseline="-25000" dirty="0" smtClean="0">
                <a:solidFill>
                  <a:schemeClr val="bg1"/>
                </a:solidFill>
              </a:rPr>
              <a:t>1,2</a:t>
            </a:r>
            <a:endParaRPr lang="en-US" altLang="en-US" sz="18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this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81079" y="2455842"/>
            <a:ext cx="1371601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970" y="3576221"/>
            <a:ext cx="2982897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 without </a:t>
            </a:r>
          </a:p>
          <a:p>
            <a:pPr algn="ctr"/>
            <a:r>
              <a:rPr lang="en-US" dirty="0"/>
              <a:t>clinical consequences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14290" y="3590208"/>
            <a:ext cx="2705178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Prevention</a:t>
            </a:r>
            <a:endParaRPr lang="en-US" dirty="0"/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8" name="Straight Arrow Connector 7"/>
          <p:cNvCxnSpPr>
            <a:stCxn id="6" idx="0"/>
            <a:endCxn id="5" idx="2"/>
          </p:cNvCxnSpPr>
          <p:nvPr/>
        </p:nvCxnSpPr>
        <p:spPr>
          <a:xfrm flipV="1">
            <a:off x="1632419" y="2966620"/>
            <a:ext cx="3034461" cy="6096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  <a:endCxn id="5" idx="2"/>
          </p:cNvCxnSpPr>
          <p:nvPr/>
        </p:nvCxnSpPr>
        <p:spPr>
          <a:xfrm flipV="1">
            <a:off x="4666879" y="2966620"/>
            <a:ext cx="1" cy="6235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78680" y="1958578"/>
            <a:ext cx="0" cy="49726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81079" y="1447800"/>
            <a:ext cx="1371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06081" y="3576220"/>
            <a:ext cx="27432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Treatment</a:t>
            </a:r>
            <a:endParaRPr lang="en-US" dirty="0"/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13" name="Straight Arrow Connector 12"/>
          <p:cNvCxnSpPr>
            <a:stCxn id="12" idx="0"/>
            <a:endCxn id="5" idx="2"/>
          </p:cNvCxnSpPr>
          <p:nvPr/>
        </p:nvCxnSpPr>
        <p:spPr>
          <a:xfrm flipH="1" flipV="1">
            <a:off x="4666880" y="2966620"/>
            <a:ext cx="2910801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923678" y="6275070"/>
            <a:ext cx="5486401" cy="50673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</a:t>
            </a:r>
            <a:r>
              <a:rPr lang="en-US" sz="2800" dirty="0" smtClean="0"/>
              <a:t>activity</a:t>
            </a:r>
            <a:endParaRPr lang="en-US" sz="2800" dirty="0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4718468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784238" y="4671060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solidFill>
                  <a:schemeClr val="bg1"/>
                </a:solidFill>
              </a:rPr>
              <a:t>instanceOf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>
                <a:solidFill>
                  <a:schemeClr val="bg1"/>
                </a:solidFill>
              </a:rPr>
              <a:t>at </a:t>
            </a:r>
            <a:r>
              <a:rPr lang="en-US" altLang="en-US" sz="1800" dirty="0" smtClean="0">
                <a:solidFill>
                  <a:schemeClr val="bg1"/>
                </a:solidFill>
              </a:rPr>
              <a:t>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3</a:t>
            </a:r>
            <a:endParaRPr lang="en-US" altLang="en-US" sz="1800" baseline="-25000" dirty="0">
              <a:solidFill>
                <a:schemeClr val="bg1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92212" y="4671060"/>
            <a:ext cx="11849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nstanceOf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>
                <a:solidFill>
                  <a:schemeClr val="bg1"/>
                </a:solidFill>
              </a:rPr>
              <a:t>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509572" y="4659630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solidFill>
                  <a:schemeClr val="bg1"/>
                </a:solidFill>
              </a:rPr>
              <a:t>instanceOf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>
                <a:solidFill>
                  <a:schemeClr val="bg1"/>
                </a:solidFill>
              </a:rPr>
              <a:t>at </a:t>
            </a:r>
            <a:r>
              <a:rPr lang="en-US" altLang="en-US" sz="1800" dirty="0" smtClean="0">
                <a:solidFill>
                  <a:schemeClr val="bg1"/>
                </a:solidFill>
              </a:rPr>
              <a:t>t</a:t>
            </a:r>
            <a:r>
              <a:rPr lang="en-US" altLang="en-US" sz="1800" baseline="-25000" dirty="0" smtClean="0">
                <a:solidFill>
                  <a:schemeClr val="bg1"/>
                </a:solidFill>
              </a:rPr>
              <a:t>2</a:t>
            </a:r>
            <a:endParaRPr lang="en-US" altLang="en-US" sz="1800" baseline="-25000" dirty="0">
              <a:solidFill>
                <a:schemeClr val="bg1"/>
              </a:solidFill>
            </a:endParaRPr>
          </a:p>
        </p:txBody>
      </p:sp>
      <p:cxnSp>
        <p:nvCxnSpPr>
          <p:cNvPr id="22" name="AutoShape 18"/>
          <p:cNvCxnSpPr>
            <a:cxnSpLocks noChangeShapeType="1"/>
            <a:stCxn id="14" idx="0"/>
            <a:endCxn id="6" idx="2"/>
          </p:cNvCxnSpPr>
          <p:nvPr/>
        </p:nvCxnSpPr>
        <p:spPr bwMode="auto">
          <a:xfrm flipH="1" flipV="1">
            <a:off x="1632419" y="4495622"/>
            <a:ext cx="3034460" cy="1779448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8"/>
          <p:cNvCxnSpPr>
            <a:cxnSpLocks noChangeShapeType="1"/>
            <a:stCxn id="14" idx="0"/>
            <a:endCxn id="7" idx="2"/>
          </p:cNvCxnSpPr>
          <p:nvPr/>
        </p:nvCxnSpPr>
        <p:spPr bwMode="auto">
          <a:xfrm flipV="1">
            <a:off x="4666879" y="4509609"/>
            <a:ext cx="0" cy="1765461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8"/>
          <p:cNvCxnSpPr>
            <a:cxnSpLocks noChangeShapeType="1"/>
            <a:stCxn id="14" idx="0"/>
            <a:endCxn id="12" idx="2"/>
          </p:cNvCxnSpPr>
          <p:nvPr/>
        </p:nvCxnSpPr>
        <p:spPr bwMode="auto">
          <a:xfrm flipV="1">
            <a:off x="4666879" y="4495621"/>
            <a:ext cx="2910802" cy="1779449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979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Referent Tracking has its basis in three distinctions made in Ontological Realism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particulars </a:t>
            </a:r>
            <a:r>
              <a:rPr lang="en-US" sz="4000" dirty="0" smtClean="0">
                <a:sym typeface="Wingdings" panose="05000000000000000000" pitchFamily="2" charset="2"/>
              </a:rPr>
              <a:t>	 universals</a:t>
            </a:r>
            <a:endParaRPr lang="en-US" sz="4000" dirty="0">
              <a:sym typeface="Wingdings" panose="05000000000000000000" pitchFamily="2" charset="2"/>
            </a:endParaRPr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continuants 	 </a:t>
            </a:r>
            <a:r>
              <a:rPr lang="en-US" sz="4000" dirty="0" err="1">
                <a:sym typeface="Wingdings" panose="05000000000000000000" pitchFamily="2" charset="2"/>
              </a:rPr>
              <a:t>occurrents</a:t>
            </a:r>
            <a:endParaRPr lang="en-US" sz="4000" dirty="0"/>
          </a:p>
          <a:p>
            <a:pPr marL="688975" indent="-688975">
              <a:buFont typeface="+mj-lt"/>
              <a:buAutoNum type="arabicPeriod"/>
            </a:pPr>
            <a:r>
              <a:rPr lang="en-US" sz="4000" dirty="0" smtClean="0">
                <a:sym typeface="Wingdings" panose="05000000000000000000" pitchFamily="2" charset="2"/>
              </a:rPr>
              <a:t>reality 		 </a:t>
            </a:r>
            <a:r>
              <a:rPr lang="en-US" sz="4000" dirty="0">
                <a:sym typeface="Wingdings" panose="05000000000000000000" pitchFamily="2" charset="2"/>
              </a:rPr>
              <a:t>representation</a:t>
            </a:r>
          </a:p>
          <a:p>
            <a:pPr algn="ctr"/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22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time indexing for </a:t>
            </a:r>
            <a:r>
              <a:rPr lang="en-US" dirty="0" err="1" smtClean="0"/>
              <a:t>occurrents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81078" y="2455842"/>
            <a:ext cx="1371601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970" y="3576221"/>
            <a:ext cx="2982897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 without </a:t>
            </a:r>
          </a:p>
          <a:p>
            <a:pPr algn="ctr"/>
            <a:r>
              <a:rPr lang="en-US" dirty="0"/>
              <a:t>clinical consequences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14289" y="3590208"/>
            <a:ext cx="2705178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Prevention</a:t>
            </a:r>
            <a:endParaRPr lang="en-US" dirty="0"/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8" name="Straight Arrow Connector 7"/>
          <p:cNvCxnSpPr>
            <a:stCxn id="6" idx="0"/>
            <a:endCxn id="5" idx="2"/>
          </p:cNvCxnSpPr>
          <p:nvPr/>
        </p:nvCxnSpPr>
        <p:spPr>
          <a:xfrm flipV="1">
            <a:off x="1632419" y="2966620"/>
            <a:ext cx="3034461" cy="6096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  <a:endCxn id="5" idx="2"/>
          </p:cNvCxnSpPr>
          <p:nvPr/>
        </p:nvCxnSpPr>
        <p:spPr>
          <a:xfrm flipV="1">
            <a:off x="4666879" y="2966620"/>
            <a:ext cx="1" cy="6235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78680" y="1958578"/>
            <a:ext cx="0" cy="49726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81078" y="1447800"/>
            <a:ext cx="1371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06081" y="3576220"/>
            <a:ext cx="27432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Treatment</a:t>
            </a:r>
            <a:endParaRPr lang="en-US" dirty="0"/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13" name="Straight Arrow Connector 12"/>
          <p:cNvCxnSpPr>
            <a:stCxn id="12" idx="0"/>
            <a:endCxn id="5" idx="2"/>
          </p:cNvCxnSpPr>
          <p:nvPr/>
        </p:nvCxnSpPr>
        <p:spPr>
          <a:xfrm flipH="1" flipV="1">
            <a:off x="4666880" y="2966620"/>
            <a:ext cx="2910801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4718468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410702" y="4833410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solidFill>
                  <a:schemeClr val="bg1"/>
                </a:solidFill>
              </a:rPr>
              <a:t>instanceOf</a:t>
            </a:r>
            <a:endParaRPr lang="en-US" altLang="en-US" sz="1800" dirty="0" smtClean="0">
              <a:solidFill>
                <a:schemeClr val="bg1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77526" y="4742541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nstanceOf</a:t>
            </a:r>
            <a:endParaRPr lang="en-US" altLang="en-US" sz="1800" dirty="0" smtClean="0">
              <a:solidFill>
                <a:schemeClr val="bg1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431622" y="4796059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solidFill>
                  <a:schemeClr val="bg1"/>
                </a:solidFill>
              </a:rPr>
              <a:t>instanceOf</a:t>
            </a:r>
            <a:endParaRPr lang="en-US" altLang="en-US" sz="1800" dirty="0" smtClean="0">
              <a:solidFill>
                <a:schemeClr val="bg1"/>
              </a:solidFill>
            </a:endParaRPr>
          </a:p>
        </p:txBody>
      </p:sp>
      <p:cxnSp>
        <p:nvCxnSpPr>
          <p:cNvPr id="22" name="AutoShape 18"/>
          <p:cNvCxnSpPr>
            <a:cxnSpLocks noChangeShapeType="1"/>
            <a:stCxn id="23" idx="0"/>
            <a:endCxn id="6" idx="2"/>
          </p:cNvCxnSpPr>
          <p:nvPr/>
        </p:nvCxnSpPr>
        <p:spPr bwMode="auto">
          <a:xfrm flipV="1">
            <a:off x="1369136" y="4495622"/>
            <a:ext cx="263283" cy="863171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8"/>
          <p:cNvCxnSpPr>
            <a:cxnSpLocks noChangeShapeType="1"/>
            <a:stCxn id="24" idx="0"/>
            <a:endCxn id="7" idx="2"/>
          </p:cNvCxnSpPr>
          <p:nvPr/>
        </p:nvCxnSpPr>
        <p:spPr bwMode="auto">
          <a:xfrm flipH="1" flipV="1">
            <a:off x="4666878" y="4509609"/>
            <a:ext cx="1" cy="872488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8"/>
          <p:cNvCxnSpPr>
            <a:cxnSpLocks noChangeShapeType="1"/>
            <a:stCxn id="26" idx="0"/>
            <a:endCxn id="12" idx="2"/>
          </p:cNvCxnSpPr>
          <p:nvPr/>
        </p:nvCxnSpPr>
        <p:spPr bwMode="auto">
          <a:xfrm flipH="1" flipV="1">
            <a:off x="7577681" y="4495621"/>
            <a:ext cx="91138" cy="876424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/>
          <p:cNvSpPr/>
          <p:nvPr/>
        </p:nvSpPr>
        <p:spPr bwMode="auto">
          <a:xfrm>
            <a:off x="260819" y="5358793"/>
            <a:ext cx="2216633" cy="600433"/>
          </a:xfrm>
          <a:prstGeom prst="rect">
            <a:avLst/>
          </a:prstGeom>
          <a:solidFill>
            <a:srgbClr val="BBE0E3"/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</a:t>
            </a:r>
            <a:r>
              <a:rPr lang="en-US" sz="1400" dirty="0" smtClean="0"/>
              <a:t>activities </a:t>
            </a:r>
            <a:r>
              <a:rPr lang="en-US" sz="1400" dirty="0"/>
              <a:t>of last </a:t>
            </a:r>
            <a:r>
              <a:rPr lang="en-US" sz="1400" dirty="0" smtClean="0"/>
              <a:t>year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3516112" y="5382097"/>
            <a:ext cx="2301533" cy="561503"/>
          </a:xfrm>
          <a:prstGeom prst="rect">
            <a:avLst/>
          </a:prstGeom>
          <a:solidFill>
            <a:srgbClr val="BBE0E3"/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</a:t>
            </a:r>
            <a:r>
              <a:rPr lang="en-US" sz="1400" dirty="0" smtClean="0"/>
              <a:t>activities </a:t>
            </a:r>
            <a:r>
              <a:rPr lang="en-US" sz="1400" dirty="0"/>
              <a:t>of last </a:t>
            </a:r>
            <a:r>
              <a:rPr lang="en-US" sz="1400" dirty="0" smtClean="0"/>
              <a:t>month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6501839" y="5372045"/>
            <a:ext cx="2333959" cy="547272"/>
          </a:xfrm>
          <a:prstGeom prst="rect">
            <a:avLst/>
          </a:prstGeom>
          <a:solidFill>
            <a:srgbClr val="BBE0E3"/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</a:t>
            </a:r>
            <a:r>
              <a:rPr lang="en-US" sz="1400" dirty="0" smtClean="0"/>
              <a:t>activities </a:t>
            </a:r>
            <a:r>
              <a:rPr lang="en-US" sz="1400" dirty="0"/>
              <a:t>of last </a:t>
            </a:r>
            <a:r>
              <a:rPr lang="en-US" sz="1400" dirty="0" smtClean="0"/>
              <a:t>week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1923678" y="6275070"/>
            <a:ext cx="5486401" cy="50673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</a:t>
            </a:r>
            <a:r>
              <a:rPr lang="en-US" sz="2800" dirty="0" smtClean="0"/>
              <a:t>activity</a:t>
            </a:r>
            <a:endParaRPr lang="en-US" sz="2800" dirty="0"/>
          </a:p>
        </p:txBody>
      </p:sp>
      <p:cxnSp>
        <p:nvCxnSpPr>
          <p:cNvPr id="32" name="Elbow Connector 31"/>
          <p:cNvCxnSpPr>
            <a:stCxn id="23" idx="2"/>
            <a:endCxn id="30" idx="1"/>
          </p:cNvCxnSpPr>
          <p:nvPr/>
        </p:nvCxnSpPr>
        <p:spPr bwMode="auto">
          <a:xfrm rot="16200000" flipH="1">
            <a:off x="1361803" y="5966559"/>
            <a:ext cx="569209" cy="5545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Elbow Connector 32"/>
          <p:cNvCxnSpPr>
            <a:stCxn id="26" idx="2"/>
            <a:endCxn id="30" idx="3"/>
          </p:cNvCxnSpPr>
          <p:nvPr/>
        </p:nvCxnSpPr>
        <p:spPr bwMode="auto">
          <a:xfrm rot="5400000">
            <a:off x="7234890" y="6094506"/>
            <a:ext cx="609118" cy="25874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 bwMode="auto">
          <a:xfrm>
            <a:off x="4666879" y="5943600"/>
            <a:ext cx="0" cy="3314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322509" y="6091713"/>
            <a:ext cx="1066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92D050"/>
                </a:solidFill>
              </a:rPr>
              <a:t>Temporal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solidFill>
                  <a:srgbClr val="92D050"/>
                </a:solidFill>
              </a:rPr>
              <a:t>PartOf</a:t>
            </a:r>
            <a:endParaRPr lang="en-US" altLang="en-US" sz="1800" baseline="-25000" dirty="0">
              <a:solidFill>
                <a:srgbClr val="92D050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7772947" y="6096000"/>
            <a:ext cx="1066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92D050"/>
                </a:solidFill>
              </a:rPr>
              <a:t>Temporal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solidFill>
                  <a:srgbClr val="92D050"/>
                </a:solidFill>
              </a:rPr>
              <a:t>PartOf</a:t>
            </a:r>
            <a:endParaRPr lang="en-US" altLang="en-US" sz="1800" baseline="-25000" dirty="0">
              <a:solidFill>
                <a:srgbClr val="92D050"/>
              </a:solidFill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3551479" y="5876630"/>
            <a:ext cx="1976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92D050"/>
                </a:solidFill>
              </a:rPr>
              <a:t>Temporal </a:t>
            </a:r>
            <a:r>
              <a:rPr lang="en-US" altLang="en-US" sz="1800" b="0" dirty="0" err="1" smtClean="0">
                <a:solidFill>
                  <a:srgbClr val="92D050"/>
                </a:solidFill>
              </a:rPr>
              <a:t>PartOf</a:t>
            </a:r>
            <a:endParaRPr lang="en-US" altLang="en-US" sz="1800" baseline="-25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Referent Tracking has its basis in three distinctions made in Ontological Realism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particulars </a:t>
            </a:r>
            <a:r>
              <a:rPr lang="en-US" sz="4000" dirty="0" smtClean="0">
                <a:sym typeface="Wingdings" panose="05000000000000000000" pitchFamily="2" charset="2"/>
              </a:rPr>
              <a:t>	 universals</a:t>
            </a:r>
            <a:endParaRPr lang="en-US" sz="4000" dirty="0">
              <a:sym typeface="Wingdings" panose="05000000000000000000" pitchFamily="2" charset="2"/>
            </a:endParaRPr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continuants 	 </a:t>
            </a:r>
            <a:r>
              <a:rPr lang="en-US" sz="4000" dirty="0" err="1">
                <a:sym typeface="Wingdings" panose="05000000000000000000" pitchFamily="2" charset="2"/>
              </a:rPr>
              <a:t>occurrents</a:t>
            </a:r>
            <a:endParaRPr lang="en-US" sz="4000" dirty="0"/>
          </a:p>
          <a:p>
            <a:pPr marL="688975" indent="-688975">
              <a:buFont typeface="+mj-lt"/>
              <a:buAutoNum type="arabicPeriod"/>
            </a:pPr>
            <a:r>
              <a:rPr lang="en-US" sz="4000" dirty="0" smtClean="0">
                <a:sym typeface="Wingdings" panose="05000000000000000000" pitchFamily="2" charset="2"/>
              </a:rPr>
              <a:t>reality 		 </a:t>
            </a:r>
            <a:r>
              <a:rPr lang="en-US" sz="4000" dirty="0">
                <a:sym typeface="Wingdings" panose="05000000000000000000" pitchFamily="2" charset="2"/>
              </a:rPr>
              <a:t>representation</a:t>
            </a:r>
          </a:p>
          <a:p>
            <a:pPr algn="ctr"/>
            <a:endParaRPr lang="en-US" sz="4000" dirty="0"/>
          </a:p>
          <a:p>
            <a:endParaRPr lang="en-US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4114800"/>
            <a:ext cx="8610600" cy="6858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Representing portions of reality</a:t>
            </a:r>
            <a:br>
              <a:rPr lang="en-US" dirty="0" smtClean="0"/>
            </a:br>
            <a:r>
              <a:rPr lang="en-US" dirty="0" smtClean="0"/>
              <a:t>through Referent Tracking assertions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</a:t>
            </a:r>
            <a:r>
              <a:rPr lang="en-US" dirty="0" smtClean="0"/>
              <a:t>of Referent Tracking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Identification of </a:t>
            </a:r>
            <a:r>
              <a:rPr lang="en-US" sz="28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particulars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‘of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interest’;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Faithful representation of how these </a:t>
            </a:r>
            <a:r>
              <a:rPr lang="en-US" sz="2800" b="1" i="1" u="sng" dirty="0" smtClean="0"/>
              <a:t>particulars</a:t>
            </a:r>
            <a:r>
              <a:rPr lang="en-US" sz="2800" dirty="0" smtClean="0"/>
              <a:t> ‘of interest’ </a:t>
            </a:r>
            <a:r>
              <a:rPr lang="en-US" sz="2800" dirty="0" smtClean="0"/>
              <a:t>relate </a:t>
            </a:r>
            <a:r>
              <a:rPr lang="en-US" sz="2800" dirty="0" smtClean="0"/>
              <a:t>to other Portions of Reality (</a:t>
            </a:r>
            <a:r>
              <a:rPr lang="en-US" sz="2800" dirty="0" err="1" smtClean="0"/>
              <a:t>PoR</a:t>
            </a:r>
            <a:r>
              <a:rPr lang="en-US" sz="2800" dirty="0" smtClean="0"/>
              <a:t>) ‘of interest</a:t>
            </a:r>
            <a:r>
              <a:rPr lang="en-US" sz="2800" dirty="0" smtClean="0"/>
              <a:t>’.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Reality</a:t>
            </a:r>
            <a:r>
              <a:rPr lang="en-US" dirty="0" smtClean="0"/>
              <a:t>             </a:t>
            </a:r>
            <a:r>
              <a:rPr lang="en-US" sz="1400" dirty="0" smtClean="0"/>
              <a:t> </a:t>
            </a:r>
            <a:r>
              <a:rPr lang="en-US" sz="1400" dirty="0"/>
              <a:t> </a:t>
            </a:r>
            <a:r>
              <a:rPr lang="en-US" dirty="0" smtClean="0"/>
              <a:t>         representation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568479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10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0149433">
            <a:off x="5430268" y="4096700"/>
            <a:ext cx="26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https://www.statnews.com/2016/03/24/appendix-cancer-treatment/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Reality</a:t>
            </a:r>
            <a:r>
              <a:rPr lang="en-US" dirty="0" smtClean="0"/>
              <a:t>    through    representation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568479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10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0149433">
            <a:off x="5430268" y="4096700"/>
            <a:ext cx="26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https://www.statnews.com/2016/03/24/appendix-cancer-treatment/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668809" y="45720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908799" y="4038600"/>
            <a:ext cx="314984" cy="4572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6" name="Straight Arrow Connector 15"/>
          <p:cNvCxnSpPr>
            <a:stCxn id="17" idx="0"/>
            <a:endCxn id="3" idx="4"/>
          </p:cNvCxnSpPr>
          <p:nvPr/>
        </p:nvCxnSpPr>
        <p:spPr bwMode="auto">
          <a:xfrm flipV="1">
            <a:off x="2844304" y="5105400"/>
            <a:ext cx="15005" cy="49554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226987" y="5600943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dirty="0" smtClean="0">
                <a:solidFill>
                  <a:srgbClr val="FFC000"/>
                </a:solidFill>
              </a:rPr>
              <a:t>his man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078883" y="4521200"/>
            <a:ext cx="7717" cy="101888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1567" y="5564977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his man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7366" y="60266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#1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40378" y="599966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#1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Reality</a:t>
            </a:r>
            <a:r>
              <a:rPr lang="en-US" dirty="0" smtClean="0"/>
              <a:t>         and </a:t>
            </a:r>
            <a:r>
              <a:rPr lang="en-US" sz="3200" dirty="0" smtClean="0"/>
              <a:t> </a:t>
            </a:r>
            <a:r>
              <a:rPr lang="en-US" dirty="0" smtClean="0"/>
              <a:t>     representation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568479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10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0149433">
            <a:off x="5430268" y="4096700"/>
            <a:ext cx="26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https://www.statnews.com/2016/03/24/appendix-cancer-treatment/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908799" y="4038600"/>
            <a:ext cx="314984" cy="4572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2" name="Straight Arrow Connector 11"/>
          <p:cNvCxnSpPr>
            <a:stCxn id="14" idx="0"/>
            <a:endCxn id="24" idx="5"/>
          </p:cNvCxnSpPr>
          <p:nvPr/>
        </p:nvCxnSpPr>
        <p:spPr bwMode="auto">
          <a:xfrm flipH="1" flipV="1">
            <a:off x="7200138" y="4462014"/>
            <a:ext cx="1189579" cy="116101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772400" y="5623028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his man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8489" y="6015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#1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3049810" y="6322975"/>
            <a:ext cx="3105565" cy="162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486400" y="5613884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dirty="0" smtClean="0">
                <a:solidFill>
                  <a:srgbClr val="FFC000"/>
                </a:solidFill>
              </a:rPr>
              <a:t>his picture part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6719" y="599324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#2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874934" y="4006729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5" name="Straight Arrow Connector 24"/>
          <p:cNvCxnSpPr>
            <a:endCxn id="24" idx="3"/>
          </p:cNvCxnSpPr>
          <p:nvPr/>
        </p:nvCxnSpPr>
        <p:spPr bwMode="auto">
          <a:xfrm flipV="1">
            <a:off x="6611915" y="4462014"/>
            <a:ext cx="318815" cy="125040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954683" y="6252428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isAbout</a:t>
            </a:r>
            <a:r>
              <a:rPr lang="en-US" dirty="0" smtClean="0">
                <a:solidFill>
                  <a:srgbClr val="92D050"/>
                </a:solidFill>
              </a:rPr>
              <a:t> at t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668809" y="45720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6" name="Straight Arrow Connector 25"/>
          <p:cNvCxnSpPr>
            <a:stCxn id="28" idx="0"/>
            <a:endCxn id="20" idx="4"/>
          </p:cNvCxnSpPr>
          <p:nvPr/>
        </p:nvCxnSpPr>
        <p:spPr bwMode="auto">
          <a:xfrm flipV="1">
            <a:off x="2844304" y="5105400"/>
            <a:ext cx="15005" cy="49554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26987" y="5600943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dirty="0" smtClean="0">
                <a:solidFill>
                  <a:srgbClr val="FFC000"/>
                </a:solidFill>
              </a:rPr>
              <a:t>his man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7366" y="60266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#1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60" y="1436426"/>
            <a:ext cx="4762500" cy="397192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4" y="1700879"/>
            <a:ext cx="4526186" cy="409563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Reality</a:t>
            </a:r>
            <a:r>
              <a:rPr lang="en-US" dirty="0" smtClean="0"/>
              <a:t>         and </a:t>
            </a:r>
            <a:r>
              <a:rPr lang="en-US" sz="3200" dirty="0" smtClean="0"/>
              <a:t> </a:t>
            </a:r>
            <a:r>
              <a:rPr lang="en-US" dirty="0" smtClean="0"/>
              <a:t>     representation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01267" y="5613883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dirty="0" smtClean="0">
                <a:solidFill>
                  <a:srgbClr val="FFC000"/>
                </a:solidFill>
              </a:rPr>
              <a:t>his heart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905000" y="3215298"/>
            <a:ext cx="1295399" cy="1585302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908799" y="2971801"/>
            <a:ext cx="990600" cy="14478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2" name="Straight Arrow Connector 11"/>
          <p:cNvCxnSpPr>
            <a:stCxn id="14" idx="0"/>
            <a:endCxn id="24" idx="5"/>
          </p:cNvCxnSpPr>
          <p:nvPr/>
        </p:nvCxnSpPr>
        <p:spPr bwMode="auto">
          <a:xfrm flipH="1" flipV="1">
            <a:off x="7771051" y="4207576"/>
            <a:ext cx="661145" cy="141545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772400" y="5623028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his heart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3479" y="60153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#12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8489" y="60153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#12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3049810" y="6322975"/>
            <a:ext cx="3105565" cy="162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8" idx="4"/>
          </p:cNvCxnSpPr>
          <p:nvPr/>
        </p:nvCxnSpPr>
        <p:spPr bwMode="auto">
          <a:xfrm flipH="1" flipV="1">
            <a:off x="2552700" y="4800600"/>
            <a:ext cx="291604" cy="80034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486400" y="5613884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dirty="0" smtClean="0">
                <a:solidFill>
                  <a:srgbClr val="FFC000"/>
                </a:solidFill>
              </a:rPr>
              <a:t>his picture part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6719" y="599324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#245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874934" y="2971801"/>
            <a:ext cx="1049866" cy="14478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5" name="Straight Arrow Connector 24"/>
          <p:cNvCxnSpPr>
            <a:endCxn id="24" idx="3"/>
          </p:cNvCxnSpPr>
          <p:nvPr/>
        </p:nvCxnSpPr>
        <p:spPr bwMode="auto">
          <a:xfrm flipV="1">
            <a:off x="6611915" y="4207576"/>
            <a:ext cx="416768" cy="150484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954683" y="6252428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isAbout</a:t>
            </a:r>
            <a:r>
              <a:rPr lang="en-US" dirty="0" smtClean="0">
                <a:solidFill>
                  <a:srgbClr val="92D050"/>
                </a:solidFill>
              </a:rPr>
              <a:t> at t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Referent Tracking Assertion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4649519"/>
            <a:ext cx="8686800" cy="197988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Reality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Representation: 	#245 isAbout #12 at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38959"/>
            <a:ext cx="2741007" cy="228600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72" y="2058719"/>
            <a:ext cx="2442102" cy="220980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439719"/>
            <a:ext cx="4894920" cy="297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Reality</a:t>
            </a:r>
            <a:r>
              <a:rPr lang="en-US" dirty="0"/>
              <a:t>    through   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x or y is a continuant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Through:	x </a:t>
            </a:r>
            <a:r>
              <a:rPr lang="en-US" b="1" dirty="0" smtClean="0"/>
              <a:t>relation</a:t>
            </a:r>
            <a:r>
              <a:rPr lang="en-US" dirty="0" smtClean="0"/>
              <a:t> y </a:t>
            </a:r>
            <a:r>
              <a:rPr lang="en-US" b="1" dirty="0" smtClean="0"/>
              <a:t>at </a:t>
            </a:r>
            <a:r>
              <a:rPr lang="en-US" dirty="0" smtClean="0"/>
              <a:t>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One sees:	</a:t>
            </a:r>
            <a:r>
              <a:rPr lang="en-US" dirty="0" smtClean="0">
                <a:solidFill>
                  <a:srgbClr val="FFC000"/>
                </a:solidFill>
              </a:rPr>
              <a:t>x </a:t>
            </a:r>
            <a:r>
              <a:rPr lang="en-US" b="1" dirty="0" smtClean="0">
                <a:solidFill>
                  <a:srgbClr val="FFC000"/>
                </a:solidFill>
              </a:rPr>
              <a:t>relation</a:t>
            </a:r>
            <a:r>
              <a:rPr lang="en-US" dirty="0" smtClean="0">
                <a:solidFill>
                  <a:srgbClr val="FFC000"/>
                </a:solidFill>
              </a:rPr>
              <a:t> y </a:t>
            </a:r>
            <a:r>
              <a:rPr lang="en-US" b="1" dirty="0" smtClean="0">
                <a:solidFill>
                  <a:srgbClr val="FFC000"/>
                </a:solidFill>
              </a:rPr>
              <a:t>at </a:t>
            </a:r>
            <a:r>
              <a:rPr lang="en-US" dirty="0" smtClean="0">
                <a:solidFill>
                  <a:srgbClr val="FFC000"/>
                </a:solidFill>
              </a:rPr>
              <a:t>t</a:t>
            </a:r>
            <a:endParaRPr lang="en-US" dirty="0">
              <a:solidFill>
                <a:srgbClr val="FFC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Otherwise: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Through:	x </a:t>
            </a:r>
            <a:r>
              <a:rPr lang="en-US" b="1" dirty="0" smtClean="0"/>
              <a:t>relation</a:t>
            </a:r>
            <a:r>
              <a:rPr lang="en-US" dirty="0" smtClean="0"/>
              <a:t> y</a:t>
            </a:r>
            <a:r>
              <a:rPr lang="en-US" dirty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sees:	</a:t>
            </a:r>
            <a:r>
              <a:rPr lang="en-US" dirty="0">
                <a:solidFill>
                  <a:srgbClr val="FFC000"/>
                </a:solidFill>
              </a:rPr>
              <a:t>x </a:t>
            </a:r>
            <a:r>
              <a:rPr lang="en-US" b="1" dirty="0" smtClean="0">
                <a:solidFill>
                  <a:srgbClr val="FFC000"/>
                </a:solidFill>
              </a:rPr>
              <a:t>relation</a:t>
            </a:r>
            <a:r>
              <a:rPr lang="en-US" dirty="0" smtClean="0">
                <a:solidFill>
                  <a:srgbClr val="FFC000"/>
                </a:solidFill>
              </a:rPr>
              <a:t> y</a:t>
            </a:r>
            <a:r>
              <a:rPr lang="en-US" dirty="0">
                <a:solidFill>
                  <a:srgbClr val="FFFF00"/>
                </a:solidFill>
              </a:rPr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Referent Tracking has its basis in three distinctions made in Ontological Realism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particulars </a:t>
            </a:r>
            <a:r>
              <a:rPr lang="en-US" sz="4000" dirty="0" smtClean="0">
                <a:sym typeface="Wingdings" panose="05000000000000000000" pitchFamily="2" charset="2"/>
              </a:rPr>
              <a:t>	 universals</a:t>
            </a:r>
            <a:endParaRPr lang="en-US" sz="4000" dirty="0">
              <a:sym typeface="Wingdings" panose="05000000000000000000" pitchFamily="2" charset="2"/>
            </a:endParaRPr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continuants 	 </a:t>
            </a:r>
            <a:r>
              <a:rPr lang="en-US" sz="4000" dirty="0" err="1">
                <a:sym typeface="Wingdings" panose="05000000000000000000" pitchFamily="2" charset="2"/>
              </a:rPr>
              <a:t>occurrents</a:t>
            </a:r>
            <a:endParaRPr lang="en-US" sz="4000" dirty="0"/>
          </a:p>
          <a:p>
            <a:pPr marL="688975" indent="-688975">
              <a:buFont typeface="+mj-lt"/>
              <a:buAutoNum type="arabicPeriod"/>
            </a:pPr>
            <a:r>
              <a:rPr lang="en-US" sz="4000" dirty="0" smtClean="0">
                <a:sym typeface="Wingdings" panose="05000000000000000000" pitchFamily="2" charset="2"/>
              </a:rPr>
              <a:t>reality 		 </a:t>
            </a:r>
            <a:r>
              <a:rPr lang="en-US" sz="4000" dirty="0">
                <a:sym typeface="Wingdings" panose="05000000000000000000" pitchFamily="2" charset="2"/>
              </a:rPr>
              <a:t>representation</a:t>
            </a:r>
          </a:p>
          <a:p>
            <a:pPr algn="ctr"/>
            <a:endParaRPr lang="en-US" sz="4000" dirty="0"/>
          </a:p>
          <a:p>
            <a:endParaRPr lang="en-US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2667000"/>
            <a:ext cx="8610600" cy="6858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Basic Referent Tracking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When x or y is a continuant:</a:t>
            </a:r>
          </a:p>
          <a:p>
            <a:pPr marL="457200" lvl="1" indent="0">
              <a:buNone/>
            </a:pPr>
            <a:r>
              <a:rPr lang="en-US" dirty="0" smtClean="0"/>
              <a:t>	x 	</a:t>
            </a:r>
            <a:r>
              <a:rPr lang="en-US" b="1" dirty="0" smtClean="0"/>
              <a:t>relation</a:t>
            </a:r>
            <a:r>
              <a:rPr lang="en-US" dirty="0" smtClean="0"/>
              <a:t> 	y	</a:t>
            </a:r>
            <a:r>
              <a:rPr lang="en-US" b="1" dirty="0" smtClean="0"/>
              <a:t>at</a:t>
            </a:r>
            <a:r>
              <a:rPr lang="en-US" dirty="0" smtClean="0"/>
              <a:t>		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Otherwise:</a:t>
            </a:r>
          </a:p>
          <a:p>
            <a:pPr marL="0" indent="0"/>
            <a:r>
              <a:rPr lang="en-US" dirty="0" smtClean="0"/>
              <a:t>	x </a:t>
            </a:r>
            <a:r>
              <a:rPr lang="en-US" dirty="0"/>
              <a:t>	</a:t>
            </a:r>
            <a:r>
              <a:rPr lang="en-US" b="1" dirty="0"/>
              <a:t>relation</a:t>
            </a:r>
            <a:r>
              <a:rPr lang="en-US" dirty="0"/>
              <a:t> 	</a:t>
            </a:r>
            <a:r>
              <a:rPr lang="en-US" dirty="0" smtClean="0"/>
              <a:t>y</a:t>
            </a:r>
            <a:r>
              <a:rPr lang="en-US" dirty="0"/>
              <a:t>	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Where:</a:t>
            </a:r>
          </a:p>
          <a:p>
            <a:pPr lvl="1" defTabSz="641350">
              <a:buFont typeface="Arial" panose="020B0604020202020204" pitchFamily="34" charset="0"/>
              <a:buChar char="•"/>
            </a:pPr>
            <a:r>
              <a:rPr lang="en-US" dirty="0" smtClean="0"/>
              <a:t>x 				</a:t>
            </a:r>
            <a:r>
              <a:rPr lang="en-US" dirty="0" smtClean="0"/>
              <a:t>denotes</a:t>
            </a:r>
            <a:r>
              <a:rPr lang="en-US" dirty="0" smtClean="0"/>
              <a:t> </a:t>
            </a:r>
            <a:r>
              <a:rPr lang="en-US" dirty="0" smtClean="0"/>
              <a:t>a particular,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relation (at)</a:t>
            </a:r>
            <a:r>
              <a:rPr lang="en-US" dirty="0" smtClean="0"/>
              <a:t>		</a:t>
            </a:r>
            <a:r>
              <a:rPr lang="en-US" dirty="0" smtClean="0"/>
              <a:t>denotes</a:t>
            </a:r>
            <a:r>
              <a:rPr lang="en-US" dirty="0" smtClean="0"/>
              <a:t> </a:t>
            </a:r>
            <a:r>
              <a:rPr lang="en-US" dirty="0" smtClean="0"/>
              <a:t>a relation between x, y (and t),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y 				</a:t>
            </a:r>
            <a:r>
              <a:rPr lang="en-US" dirty="0" smtClean="0"/>
              <a:t>denotes</a:t>
            </a:r>
            <a:r>
              <a:rPr lang="en-US" dirty="0" smtClean="0"/>
              <a:t> </a:t>
            </a:r>
            <a:r>
              <a:rPr lang="en-US" dirty="0" smtClean="0"/>
              <a:t>a particular or a type,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				</a:t>
            </a:r>
            <a:r>
              <a:rPr lang="en-US" dirty="0" smtClean="0"/>
              <a:t>denotes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BFO:temporal_region</a:t>
            </a:r>
            <a:r>
              <a:rPr lang="en-US" dirty="0" smtClean="0"/>
              <a:t>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x </a:t>
            </a:r>
            <a:r>
              <a:rPr lang="en-US" b="1" dirty="0" smtClean="0"/>
              <a:t>relation </a:t>
            </a:r>
            <a:r>
              <a:rPr lang="en-US" dirty="0" smtClean="0"/>
              <a:t>y </a:t>
            </a:r>
            <a:r>
              <a:rPr lang="en-US" b="1" dirty="0" smtClean="0"/>
              <a:t>at </a:t>
            </a:r>
            <a:r>
              <a:rPr lang="en-US" dirty="0" smtClean="0"/>
              <a:t>t	</a:t>
            </a:r>
            <a:r>
              <a:rPr lang="en-US" dirty="0" smtClean="0"/>
              <a:t>denotes</a:t>
            </a:r>
            <a:r>
              <a:rPr lang="en-US" dirty="0" smtClean="0"/>
              <a:t> </a:t>
            </a:r>
            <a:r>
              <a:rPr lang="en-US" dirty="0" smtClean="0"/>
              <a:t>a configuration,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x </a:t>
            </a:r>
            <a:r>
              <a:rPr lang="en-US" b="1" dirty="0" smtClean="0"/>
              <a:t>relation</a:t>
            </a:r>
            <a:r>
              <a:rPr lang="en-US" dirty="0" smtClean="0"/>
              <a:t> y		</a:t>
            </a:r>
            <a:r>
              <a:rPr lang="en-US" dirty="0" smtClean="0"/>
              <a:t>denotes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configuration.</a:t>
            </a:r>
            <a:endParaRPr lang="en-US" dirty="0"/>
          </a:p>
          <a:p>
            <a:pPr lvl="1" defTabSz="6413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Left Brace 3"/>
          <p:cNvSpPr/>
          <p:nvPr/>
        </p:nvSpPr>
        <p:spPr bwMode="auto">
          <a:xfrm rot="16200000">
            <a:off x="1808021" y="5126182"/>
            <a:ext cx="422564" cy="2362201"/>
          </a:xfrm>
          <a:prstGeom prst="leftBrace">
            <a:avLst>
              <a:gd name="adj1" fmla="val 35874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133600" y="6629400"/>
            <a:ext cx="1295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3446878" y="6346457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enote portions </a:t>
            </a:r>
            <a:r>
              <a:rPr lang="en-US" dirty="0" smtClean="0">
                <a:solidFill>
                  <a:schemeClr val="bg1"/>
                </a:solidFill>
              </a:rPr>
              <a:t>of reality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‘at’ with other time-specifiers</a:t>
            </a: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09" y="1409007"/>
            <a:ext cx="8227391" cy="516081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RT-compatible </a:t>
            </a:r>
            <a:r>
              <a:rPr lang="en-US" dirty="0" smtClean="0"/>
              <a:t>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	#1	</a:t>
            </a:r>
            <a:r>
              <a:rPr lang="en-US" dirty="0" err="1" smtClean="0"/>
              <a:t>participantOf</a:t>
            </a:r>
            <a:r>
              <a:rPr lang="en-US" dirty="0" smtClean="0"/>
              <a:t>   	#2</a:t>
            </a:r>
            <a:r>
              <a:rPr lang="en-US" dirty="0"/>
              <a:t>	</a:t>
            </a:r>
            <a:r>
              <a:rPr lang="en-US" dirty="0" smtClean="0"/>
              <a:t>at		t</a:t>
            </a:r>
            <a:r>
              <a:rPr lang="en-US" baseline="-25000" dirty="0" smtClean="0"/>
              <a:t>1</a:t>
            </a:r>
          </a:p>
          <a:p>
            <a:pPr marL="0" lvl="1" indent="0">
              <a:buNone/>
            </a:pPr>
            <a:r>
              <a:rPr lang="en-US" dirty="0" smtClean="0"/>
              <a:t>	#2	</a:t>
            </a:r>
            <a:r>
              <a:rPr lang="en-US" dirty="0" err="1" smtClean="0"/>
              <a:t>instanceOf</a:t>
            </a:r>
            <a:r>
              <a:rPr lang="en-US" dirty="0" smtClean="0"/>
              <a:t>		</a:t>
            </a:r>
            <a:r>
              <a:rPr lang="en-US" dirty="0" err="1" smtClean="0"/>
              <a:t>DiagnosticProcess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r>
              <a:rPr lang="en-US" dirty="0"/>
              <a:t>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#3</a:t>
            </a:r>
            <a:r>
              <a:rPr lang="en-US" dirty="0"/>
              <a:t>	at		</a:t>
            </a:r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  <a:p>
            <a:pPr marL="0" lvl="1" indent="0">
              <a:buNone/>
            </a:pPr>
            <a:r>
              <a:rPr lang="en-US" dirty="0" smtClean="0"/>
              <a:t>	#3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smtClean="0"/>
              <a:t>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#4</a:t>
            </a:r>
            <a:r>
              <a:rPr lang="en-US" dirty="0"/>
              <a:t>	at		</a:t>
            </a:r>
            <a:r>
              <a:rPr lang="en-US" dirty="0" smtClean="0"/>
              <a:t>t</a:t>
            </a:r>
            <a:r>
              <a:rPr lang="en-US" baseline="-25000" dirty="0" smtClean="0"/>
              <a:t>3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#4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 smtClean="0"/>
              <a:t>SurgicalProcedure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precededBy</a:t>
            </a:r>
            <a:r>
              <a:rPr lang="en-US" dirty="0" smtClean="0"/>
              <a:t>		#2</a:t>
            </a:r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partOf</a:t>
            </a:r>
            <a:r>
              <a:rPr lang="en-US" dirty="0" smtClean="0"/>
              <a:t>			#3</a:t>
            </a:r>
          </a:p>
          <a:p>
            <a:pPr marL="0" lvl="1" indent="0">
              <a:buNone/>
            </a:pPr>
            <a:r>
              <a:rPr lang="en-US" dirty="0" smtClean="0"/>
              <a:t>	t</a:t>
            </a:r>
            <a:r>
              <a:rPr lang="en-US" baseline="-25000" dirty="0" smtClean="0"/>
              <a:t>3</a:t>
            </a:r>
            <a:r>
              <a:rPr lang="en-US" dirty="0" smtClean="0"/>
              <a:t>	</a:t>
            </a:r>
            <a:r>
              <a:rPr lang="en-US" dirty="0" err="1" smtClean="0"/>
              <a:t>partOf</a:t>
            </a:r>
            <a:r>
              <a:rPr lang="en-US" dirty="0" smtClean="0"/>
              <a:t>			t</a:t>
            </a:r>
            <a:r>
              <a:rPr lang="en-US" baseline="-25000" dirty="0" smtClean="0"/>
              <a:t>2</a:t>
            </a:r>
          </a:p>
          <a:p>
            <a:pPr marL="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37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‘#n’:  (globally) </a:t>
            </a:r>
            <a:r>
              <a:rPr lang="en-US" sz="3200" b="1" i="1" u="sng" dirty="0"/>
              <a:t>singularly</a:t>
            </a:r>
            <a:r>
              <a:rPr lang="en-US" sz="3200" dirty="0"/>
              <a:t> unique identifiers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143000" y="1676400"/>
            <a:ext cx="533400" cy="3505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86773" y="1676400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86773" y="2590800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6773" y="3435927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86773" y="4296294"/>
            <a:ext cx="533400" cy="885306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	#1	</a:t>
            </a:r>
            <a:r>
              <a:rPr lang="en-US" dirty="0" err="1" smtClean="0"/>
              <a:t>participantOf</a:t>
            </a:r>
            <a:r>
              <a:rPr lang="en-US" dirty="0" smtClean="0"/>
              <a:t>   	#2</a:t>
            </a:r>
            <a:r>
              <a:rPr lang="en-US" dirty="0"/>
              <a:t>	</a:t>
            </a:r>
            <a:r>
              <a:rPr lang="en-US" dirty="0" smtClean="0"/>
              <a:t>at		t</a:t>
            </a:r>
            <a:r>
              <a:rPr lang="en-US" baseline="-25000" dirty="0" smtClean="0"/>
              <a:t>1</a:t>
            </a:r>
          </a:p>
          <a:p>
            <a:pPr marL="0" lvl="1" indent="0">
              <a:buNone/>
            </a:pPr>
            <a:r>
              <a:rPr lang="en-US" dirty="0" smtClean="0"/>
              <a:t>	#2	</a:t>
            </a:r>
            <a:r>
              <a:rPr lang="en-US" dirty="0" err="1" smtClean="0"/>
              <a:t>instanceOf</a:t>
            </a:r>
            <a:r>
              <a:rPr lang="en-US" dirty="0" smtClean="0"/>
              <a:t>		</a:t>
            </a:r>
            <a:r>
              <a:rPr lang="en-US" dirty="0" err="1" smtClean="0"/>
              <a:t>DiagnosticProcess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r>
              <a:rPr lang="en-US" dirty="0"/>
              <a:t>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#3</a:t>
            </a:r>
            <a:r>
              <a:rPr lang="en-US" dirty="0"/>
              <a:t>	at		</a:t>
            </a:r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  <a:p>
            <a:pPr marL="0" lvl="1" indent="0">
              <a:buNone/>
            </a:pPr>
            <a:r>
              <a:rPr lang="en-US" dirty="0" smtClean="0"/>
              <a:t>	#3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smtClean="0"/>
              <a:t>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#4</a:t>
            </a:r>
            <a:r>
              <a:rPr lang="en-US" dirty="0"/>
              <a:t>	at		</a:t>
            </a:r>
            <a:r>
              <a:rPr lang="en-US" dirty="0" smtClean="0"/>
              <a:t>t</a:t>
            </a:r>
            <a:r>
              <a:rPr lang="en-US" baseline="-25000" dirty="0" smtClean="0"/>
              <a:t>3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#4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 smtClean="0"/>
              <a:t>SurgicalProcedure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precededBy</a:t>
            </a:r>
            <a:r>
              <a:rPr lang="en-US" dirty="0" smtClean="0"/>
              <a:t>		#2</a:t>
            </a:r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partOf</a:t>
            </a:r>
            <a:r>
              <a:rPr lang="en-US" dirty="0" smtClean="0"/>
              <a:t>			#3</a:t>
            </a:r>
          </a:p>
          <a:p>
            <a:pPr marL="0" lvl="1" indent="0">
              <a:buNone/>
            </a:pPr>
            <a:r>
              <a:rPr lang="en-US" dirty="0" smtClean="0"/>
              <a:t>	t</a:t>
            </a:r>
            <a:r>
              <a:rPr lang="en-US" baseline="-25000" dirty="0" smtClean="0"/>
              <a:t>3</a:t>
            </a:r>
            <a:r>
              <a:rPr lang="en-US" dirty="0" smtClean="0"/>
              <a:t>	</a:t>
            </a:r>
            <a:r>
              <a:rPr lang="en-US" dirty="0" err="1" smtClean="0"/>
              <a:t>partOf</a:t>
            </a:r>
            <a:r>
              <a:rPr lang="en-US" dirty="0" smtClean="0"/>
              <a:t>			t</a:t>
            </a:r>
            <a:r>
              <a:rPr lang="en-US" baseline="-25000" dirty="0" smtClean="0"/>
              <a:t>2</a:t>
            </a:r>
          </a:p>
          <a:p>
            <a:pPr marL="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52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n-US" dirty="0"/>
              <a:t>’:  (globally) unique identifiers</a:t>
            </a:r>
          </a:p>
        </p:txBody>
      </p:sp>
      <p:sp>
        <p:nvSpPr>
          <p:cNvPr id="4" name="Rectangle 3"/>
          <p:cNvSpPr/>
          <p:nvPr/>
        </p:nvSpPr>
        <p:spPr bwMode="auto">
          <a:xfrm flipV="1">
            <a:off x="1143000" y="5206539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475940" y="1701339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475940" y="2615739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5940" y="3492039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flipV="1">
            <a:off x="4786773" y="5206539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	#1	</a:t>
            </a:r>
            <a:r>
              <a:rPr lang="en-US" dirty="0" err="1" smtClean="0"/>
              <a:t>participantOf</a:t>
            </a:r>
            <a:r>
              <a:rPr lang="en-US" dirty="0" smtClean="0"/>
              <a:t>   	#2</a:t>
            </a:r>
            <a:r>
              <a:rPr lang="en-US" dirty="0"/>
              <a:t>	</a:t>
            </a:r>
            <a:r>
              <a:rPr lang="en-US" dirty="0" smtClean="0"/>
              <a:t>at		t</a:t>
            </a:r>
            <a:r>
              <a:rPr lang="en-US" baseline="-25000" dirty="0" smtClean="0"/>
              <a:t>1</a:t>
            </a:r>
          </a:p>
          <a:p>
            <a:pPr marL="0" lvl="1" indent="0">
              <a:buNone/>
            </a:pPr>
            <a:r>
              <a:rPr lang="en-US" dirty="0" smtClean="0"/>
              <a:t>	#2	</a:t>
            </a:r>
            <a:r>
              <a:rPr lang="en-US" dirty="0" err="1" smtClean="0"/>
              <a:t>instanceOf</a:t>
            </a:r>
            <a:r>
              <a:rPr lang="en-US" dirty="0" smtClean="0"/>
              <a:t>		</a:t>
            </a:r>
            <a:r>
              <a:rPr lang="en-US" dirty="0" err="1" smtClean="0"/>
              <a:t>DiagnosticProcess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r>
              <a:rPr lang="en-US" dirty="0"/>
              <a:t>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#3</a:t>
            </a:r>
            <a:r>
              <a:rPr lang="en-US" dirty="0"/>
              <a:t>	at		</a:t>
            </a:r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  <a:p>
            <a:pPr marL="0" lvl="1" indent="0">
              <a:buNone/>
            </a:pPr>
            <a:r>
              <a:rPr lang="en-US" dirty="0" smtClean="0"/>
              <a:t>	#3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smtClean="0"/>
              <a:t>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#4</a:t>
            </a:r>
            <a:r>
              <a:rPr lang="en-US" dirty="0"/>
              <a:t>	at		</a:t>
            </a:r>
            <a:r>
              <a:rPr lang="en-US" dirty="0" smtClean="0"/>
              <a:t>t</a:t>
            </a:r>
            <a:r>
              <a:rPr lang="en-US" baseline="-25000" dirty="0" smtClean="0"/>
              <a:t>3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#4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 smtClean="0"/>
              <a:t>SurgicalProcedure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precededBy</a:t>
            </a:r>
            <a:r>
              <a:rPr lang="en-US" dirty="0" smtClean="0"/>
              <a:t>		#2</a:t>
            </a:r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partOf</a:t>
            </a:r>
            <a:r>
              <a:rPr lang="en-US" dirty="0" smtClean="0"/>
              <a:t>			#3</a:t>
            </a:r>
          </a:p>
          <a:p>
            <a:pPr marL="0" lvl="1" indent="0">
              <a:buNone/>
            </a:pPr>
            <a:r>
              <a:rPr lang="en-US" dirty="0" smtClean="0"/>
              <a:t>	t</a:t>
            </a:r>
            <a:r>
              <a:rPr lang="en-US" baseline="-25000" dirty="0" smtClean="0"/>
              <a:t>3</a:t>
            </a:r>
            <a:r>
              <a:rPr lang="en-US" dirty="0" smtClean="0"/>
              <a:t>	</a:t>
            </a:r>
            <a:r>
              <a:rPr lang="en-US" dirty="0" err="1" smtClean="0"/>
              <a:t>partOf</a:t>
            </a:r>
            <a:r>
              <a:rPr lang="en-US" dirty="0" smtClean="0"/>
              <a:t>			t</a:t>
            </a:r>
            <a:r>
              <a:rPr lang="en-US" baseline="-25000" dirty="0" smtClean="0"/>
              <a:t>2</a:t>
            </a:r>
          </a:p>
          <a:p>
            <a:pPr marL="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3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Capacities for reasoners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 flipV="1">
            <a:off x="1447800" y="4889269"/>
            <a:ext cx="42672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1447800" y="3593869"/>
            <a:ext cx="68580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V="1">
            <a:off x="1447800" y="2745971"/>
            <a:ext cx="68580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flipV="1">
            <a:off x="1447800" y="3203171"/>
            <a:ext cx="6858000" cy="390698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V="1">
            <a:off x="1447800" y="5334000"/>
            <a:ext cx="42672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Left Brace 13"/>
          <p:cNvSpPr/>
          <p:nvPr/>
        </p:nvSpPr>
        <p:spPr bwMode="auto">
          <a:xfrm>
            <a:off x="868680" y="2755669"/>
            <a:ext cx="422564" cy="1742902"/>
          </a:xfrm>
          <a:prstGeom prst="leftBrace">
            <a:avLst>
              <a:gd name="adj1" fmla="val 35874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Left Brace 14"/>
          <p:cNvSpPr/>
          <p:nvPr/>
        </p:nvSpPr>
        <p:spPr bwMode="auto">
          <a:xfrm>
            <a:off x="832891" y="4889269"/>
            <a:ext cx="422564" cy="901931"/>
          </a:xfrm>
          <a:prstGeom prst="leftBrace">
            <a:avLst>
              <a:gd name="adj1" fmla="val 35874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Curved Right Arrow 20"/>
          <p:cNvSpPr/>
          <p:nvPr/>
        </p:nvSpPr>
        <p:spPr bwMode="auto">
          <a:xfrm>
            <a:off x="80356" y="3289069"/>
            <a:ext cx="533400" cy="2133600"/>
          </a:xfrm>
          <a:prstGeom prst="curvedRightArrow">
            <a:avLst>
              <a:gd name="adj1" fmla="val 21833"/>
              <a:gd name="adj2" fmla="val 50000"/>
              <a:gd name="adj3" fmla="val 25000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33400" y="1831571"/>
            <a:ext cx="83058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	#1	</a:t>
            </a:r>
            <a:r>
              <a:rPr lang="en-US" dirty="0" err="1" smtClean="0"/>
              <a:t>participantOf</a:t>
            </a:r>
            <a:r>
              <a:rPr lang="en-US" dirty="0" smtClean="0"/>
              <a:t>   	#2</a:t>
            </a:r>
            <a:r>
              <a:rPr lang="en-US" dirty="0"/>
              <a:t>	</a:t>
            </a:r>
            <a:r>
              <a:rPr lang="en-US" dirty="0" smtClean="0"/>
              <a:t>at		t</a:t>
            </a:r>
            <a:r>
              <a:rPr lang="en-US" baseline="-25000" dirty="0" smtClean="0"/>
              <a:t>1</a:t>
            </a:r>
          </a:p>
          <a:p>
            <a:pPr marL="0" lvl="1" indent="0">
              <a:buNone/>
            </a:pPr>
            <a:r>
              <a:rPr lang="en-US" dirty="0" smtClean="0"/>
              <a:t>	#2	</a:t>
            </a:r>
            <a:r>
              <a:rPr lang="en-US" dirty="0" err="1" smtClean="0"/>
              <a:t>instanceOf</a:t>
            </a:r>
            <a:r>
              <a:rPr lang="en-US" dirty="0" smtClean="0"/>
              <a:t>		</a:t>
            </a:r>
            <a:r>
              <a:rPr lang="en-US" dirty="0" err="1" smtClean="0"/>
              <a:t>DiagnosticProcess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r>
              <a:rPr lang="en-US" dirty="0"/>
              <a:t>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#3</a:t>
            </a:r>
            <a:r>
              <a:rPr lang="en-US" dirty="0"/>
              <a:t>	at		</a:t>
            </a:r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  <a:p>
            <a:pPr marL="0" lvl="1" indent="0">
              <a:buNone/>
            </a:pPr>
            <a:r>
              <a:rPr lang="en-US" dirty="0" smtClean="0"/>
              <a:t>	#3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smtClean="0"/>
              <a:t>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#4</a:t>
            </a:r>
            <a:r>
              <a:rPr lang="en-US" dirty="0"/>
              <a:t>	at		</a:t>
            </a:r>
            <a:r>
              <a:rPr lang="en-US" dirty="0" smtClean="0"/>
              <a:t>t</a:t>
            </a:r>
            <a:r>
              <a:rPr lang="en-US" baseline="-25000" dirty="0" smtClean="0"/>
              <a:t>3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#4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 smtClean="0"/>
              <a:t>SurgicalProcedure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precededBy</a:t>
            </a:r>
            <a:r>
              <a:rPr lang="en-US" dirty="0" smtClean="0"/>
              <a:t>		#2</a:t>
            </a:r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partOf</a:t>
            </a:r>
            <a:r>
              <a:rPr lang="en-US" dirty="0" smtClean="0"/>
              <a:t>			#3</a:t>
            </a:r>
          </a:p>
          <a:p>
            <a:pPr marL="0" lvl="1" indent="0">
              <a:buNone/>
            </a:pPr>
            <a:r>
              <a:rPr lang="en-US" dirty="0" smtClean="0"/>
              <a:t>	t</a:t>
            </a:r>
            <a:r>
              <a:rPr lang="en-US" baseline="-25000" dirty="0" smtClean="0"/>
              <a:t>3</a:t>
            </a:r>
            <a:r>
              <a:rPr lang="en-US" dirty="0" smtClean="0"/>
              <a:t>	</a:t>
            </a:r>
            <a:r>
              <a:rPr lang="en-US" dirty="0" err="1" smtClean="0"/>
              <a:t>partOf</a:t>
            </a:r>
            <a:r>
              <a:rPr lang="en-US" dirty="0" smtClean="0"/>
              <a:t>			t</a:t>
            </a:r>
            <a:r>
              <a:rPr lang="en-US" baseline="-25000" dirty="0" smtClean="0"/>
              <a:t>2</a:t>
            </a:r>
          </a:p>
          <a:p>
            <a:pPr marL="0" lvl="1" indent="0">
              <a:buNone/>
            </a:pPr>
            <a:endParaRPr lang="en-US" dirty="0" smtClean="0"/>
          </a:p>
        </p:txBody>
      </p:sp>
      <p:sp>
        <p:nvSpPr>
          <p:cNvPr id="17" name="Rectangle 16"/>
          <p:cNvSpPr/>
          <p:nvPr/>
        </p:nvSpPr>
        <p:spPr bwMode="auto">
          <a:xfrm flipV="1">
            <a:off x="1447800" y="4041371"/>
            <a:ext cx="68580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assertions are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Through:	#1 </a:t>
            </a:r>
            <a:r>
              <a:rPr lang="en-US" b="1" dirty="0" err="1" smtClean="0"/>
              <a:t>partOf</a:t>
            </a:r>
            <a:r>
              <a:rPr lang="en-US" dirty="0" smtClean="0"/>
              <a:t> #2 </a:t>
            </a:r>
            <a:r>
              <a:rPr lang="en-US" b="1" dirty="0" smtClean="0"/>
              <a:t>at </a:t>
            </a:r>
            <a:r>
              <a:rPr lang="en-US" dirty="0" smtClean="0"/>
              <a:t>t1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One sees:	</a:t>
            </a:r>
            <a:r>
              <a:rPr lang="en-US" dirty="0" smtClean="0">
                <a:solidFill>
                  <a:srgbClr val="FFC000"/>
                </a:solidFill>
              </a:rPr>
              <a:t>#1 </a:t>
            </a:r>
            <a:r>
              <a:rPr lang="en-US" b="1" dirty="0" err="1" smtClean="0">
                <a:solidFill>
                  <a:srgbClr val="FFC000"/>
                </a:solidFill>
              </a:rPr>
              <a:t>partOf</a:t>
            </a:r>
            <a:r>
              <a:rPr lang="en-US" dirty="0" smtClean="0">
                <a:solidFill>
                  <a:srgbClr val="FFC000"/>
                </a:solidFill>
              </a:rPr>
              <a:t> #2 </a:t>
            </a:r>
            <a:r>
              <a:rPr lang="en-US" b="1" dirty="0" smtClean="0">
                <a:solidFill>
                  <a:srgbClr val="FFC000"/>
                </a:solidFill>
              </a:rPr>
              <a:t>at </a:t>
            </a:r>
            <a:r>
              <a:rPr lang="en-US" dirty="0" smtClean="0">
                <a:solidFill>
                  <a:srgbClr val="FFC000"/>
                </a:solidFill>
              </a:rPr>
              <a:t>t1</a:t>
            </a:r>
            <a:endParaRPr lang="en-US" dirty="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Thus we can assign identifiers to these assertions: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#3 stands proxy for </a:t>
            </a:r>
            <a:r>
              <a:rPr lang="en-US" dirty="0"/>
              <a:t>#1 </a:t>
            </a:r>
            <a:r>
              <a:rPr lang="en-US" b="1" dirty="0" err="1"/>
              <a:t>partOf</a:t>
            </a:r>
            <a:r>
              <a:rPr lang="en-US" dirty="0"/>
              <a:t> #2 </a:t>
            </a:r>
            <a:r>
              <a:rPr lang="en-US" b="1" dirty="0"/>
              <a:t>at </a:t>
            </a:r>
            <a:r>
              <a:rPr lang="en-US" dirty="0"/>
              <a:t>t1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And we can write: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#3 </a:t>
            </a:r>
            <a:r>
              <a:rPr lang="en-US" dirty="0" err="1" smtClean="0"/>
              <a:t>isAbout</a:t>
            </a:r>
            <a:r>
              <a:rPr lang="en-US" dirty="0" smtClean="0"/>
              <a:t> #1 at t3,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#3 </a:t>
            </a:r>
            <a:r>
              <a:rPr lang="en-US" dirty="0" err="1"/>
              <a:t>isAbout</a:t>
            </a:r>
            <a:r>
              <a:rPr lang="en-US" dirty="0"/>
              <a:t> </a:t>
            </a:r>
            <a:r>
              <a:rPr lang="en-US" dirty="0" smtClean="0"/>
              <a:t>#2 </a:t>
            </a:r>
            <a:r>
              <a:rPr lang="en-US" dirty="0"/>
              <a:t>at t3</a:t>
            </a:r>
            <a:r>
              <a:rPr lang="en-US" dirty="0" smtClean="0"/>
              <a:t>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is important for referent tracking systems which keep track of the faithfulness of its representations, but not for today’s exercise (and the assignment).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Referent Tracking System Components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Referent Tracking </a:t>
            </a:r>
            <a:r>
              <a:rPr lang="en-US" altLang="en-US" b="1" dirty="0" smtClean="0"/>
              <a:t>Software:</a:t>
            </a:r>
            <a:endParaRPr lang="en-US" altLang="en-US" b="1" dirty="0"/>
          </a:p>
          <a:p>
            <a:pPr lvl="2">
              <a:buFontTx/>
              <a:buNone/>
            </a:pPr>
            <a:r>
              <a:rPr lang="en-US" altLang="en-US" dirty="0"/>
              <a:t>		Manipulation of assertions about </a:t>
            </a:r>
            <a:r>
              <a:rPr lang="en-US" altLang="en-US" dirty="0" smtClean="0"/>
              <a:t>particulars.</a:t>
            </a:r>
            <a:endParaRPr lang="en-US" altLang="en-US" dirty="0"/>
          </a:p>
          <a:p>
            <a:r>
              <a:rPr lang="en-US" altLang="en-US" b="1" dirty="0" smtClean="0"/>
              <a:t>Referent </a:t>
            </a:r>
            <a:r>
              <a:rPr lang="en-US" altLang="en-US" b="1" dirty="0"/>
              <a:t>Tracking </a:t>
            </a:r>
            <a:r>
              <a:rPr lang="en-US" altLang="en-US" b="1" dirty="0" err="1"/>
              <a:t>Datastore</a:t>
            </a:r>
            <a:r>
              <a:rPr lang="en-US" altLang="en-US" b="1" dirty="0"/>
              <a:t>:</a:t>
            </a:r>
          </a:p>
          <a:p>
            <a:pPr lvl="2"/>
            <a:r>
              <a:rPr lang="en-US" altLang="en-US" u="sng" dirty="0"/>
              <a:t>IUI </a:t>
            </a:r>
            <a:r>
              <a:rPr lang="en-US" altLang="en-US" u="sng" dirty="0" smtClean="0"/>
              <a:t>repository:</a:t>
            </a:r>
            <a:endParaRPr lang="en-US" altLang="en-US" u="sng" dirty="0"/>
          </a:p>
          <a:p>
            <a:pPr lvl="2">
              <a:buFontTx/>
              <a:buNone/>
            </a:pPr>
            <a:r>
              <a:rPr lang="en-US" altLang="en-US" dirty="0"/>
              <a:t>		A collection </a:t>
            </a:r>
            <a:r>
              <a:rPr lang="en-US" altLang="en-US" dirty="0" smtClean="0"/>
              <a:t>of:</a:t>
            </a:r>
          </a:p>
          <a:p>
            <a:pPr lvl="3"/>
            <a:r>
              <a:rPr lang="en-US" altLang="en-US" dirty="0" smtClean="0"/>
              <a:t>A-tuples, each one representing the assignment of a globally </a:t>
            </a:r>
            <a:r>
              <a:rPr lang="en-US" altLang="en-US" dirty="0"/>
              <a:t>unique singular </a:t>
            </a:r>
            <a:r>
              <a:rPr lang="en-US" altLang="en-US" dirty="0" smtClean="0"/>
              <a:t>identifier to some particular.</a:t>
            </a:r>
          </a:p>
          <a:p>
            <a:pPr lvl="3"/>
            <a:r>
              <a:rPr lang="en-US" altLang="en-US" dirty="0" smtClean="0"/>
              <a:t>N-tuples, each one providing a name for a particular.</a:t>
            </a:r>
            <a:endParaRPr lang="en-US" altLang="en-US" dirty="0"/>
          </a:p>
          <a:p>
            <a:pPr lvl="2"/>
            <a:r>
              <a:rPr lang="en-US" altLang="en-US" u="sng" dirty="0"/>
              <a:t>Referent Tracking </a:t>
            </a:r>
            <a:r>
              <a:rPr lang="en-US" altLang="en-US" u="sng" dirty="0" smtClean="0"/>
              <a:t>Database:</a:t>
            </a:r>
            <a:endParaRPr lang="en-US" altLang="en-US" u="sng" dirty="0"/>
          </a:p>
          <a:p>
            <a:pPr lvl="2">
              <a:buFontTx/>
              <a:buNone/>
            </a:pPr>
            <a:r>
              <a:rPr lang="en-US" altLang="en-US" dirty="0"/>
              <a:t>		A collection of </a:t>
            </a:r>
            <a:r>
              <a:rPr lang="en-US" altLang="en-US" dirty="0" smtClean="0"/>
              <a:t>assertions in the form of tuples of various sorts </a:t>
            </a:r>
            <a:r>
              <a:rPr lang="en-US" altLang="en-US" dirty="0"/>
              <a:t>about the particulars </a:t>
            </a:r>
            <a:r>
              <a:rPr lang="en-US" altLang="en-US" dirty="0" smtClean="0"/>
              <a:t>denoted through A-tuples in </a:t>
            </a:r>
            <a:r>
              <a:rPr lang="en-US" altLang="en-US" dirty="0"/>
              <a:t>the IUI </a:t>
            </a:r>
            <a:r>
              <a:rPr lang="en-US" altLang="en-US" dirty="0" smtClean="0"/>
              <a:t>repository.</a:t>
            </a:r>
          </a:p>
          <a:p>
            <a:pPr lvl="2"/>
            <a:r>
              <a:rPr lang="en-US" altLang="en-US" u="sng" dirty="0" smtClean="0"/>
              <a:t>Belief assertions and revisions:</a:t>
            </a:r>
          </a:p>
          <a:p>
            <a:pPr marL="914400" lvl="2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 collection of D-tuples.</a:t>
            </a:r>
            <a:endParaRPr lang="en-US" altLang="en-US" dirty="0"/>
          </a:p>
          <a:p>
            <a:pPr lvl="2"/>
            <a:endParaRPr lang="en-US" altLang="en-US" u="sng" dirty="0"/>
          </a:p>
          <a:p>
            <a:pPr lvl="2">
              <a:buFontTx/>
              <a:buNone/>
            </a:pPr>
            <a:endParaRPr lang="en-US" altLang="en-US" dirty="0"/>
          </a:p>
        </p:txBody>
      </p:sp>
      <p:sp>
        <p:nvSpPr>
          <p:cNvPr id="1133572" name="AutoShape 4"/>
          <p:cNvSpPr>
            <a:spLocks noChangeArrowheads="1"/>
          </p:cNvSpPr>
          <p:nvPr/>
        </p:nvSpPr>
        <p:spPr bwMode="auto">
          <a:xfrm>
            <a:off x="1208088" y="2224088"/>
            <a:ext cx="652462" cy="138113"/>
          </a:xfrm>
          <a:prstGeom prst="rightArrow">
            <a:avLst>
              <a:gd name="adj1" fmla="val 50000"/>
              <a:gd name="adj2" fmla="val 118103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73" name="AutoShape 5"/>
          <p:cNvSpPr>
            <a:spLocks noChangeArrowheads="1"/>
          </p:cNvSpPr>
          <p:nvPr/>
        </p:nvSpPr>
        <p:spPr bwMode="auto">
          <a:xfrm>
            <a:off x="1213168" y="3436463"/>
            <a:ext cx="652462" cy="138112"/>
          </a:xfrm>
          <a:prstGeom prst="rightArrow">
            <a:avLst>
              <a:gd name="adj1" fmla="val 50000"/>
              <a:gd name="adj2" fmla="val 118104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74" name="AutoShape 6"/>
          <p:cNvSpPr>
            <a:spLocks noChangeArrowheads="1"/>
          </p:cNvSpPr>
          <p:nvPr/>
        </p:nvSpPr>
        <p:spPr bwMode="auto">
          <a:xfrm>
            <a:off x="1208088" y="5181600"/>
            <a:ext cx="652462" cy="138112"/>
          </a:xfrm>
          <a:prstGeom prst="rightArrow">
            <a:avLst>
              <a:gd name="adj1" fmla="val 50000"/>
              <a:gd name="adj2" fmla="val 118104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181100" y="6491288"/>
            <a:ext cx="652462" cy="138112"/>
          </a:xfrm>
          <a:prstGeom prst="rightArrow">
            <a:avLst>
              <a:gd name="adj1" fmla="val 50000"/>
              <a:gd name="adj2" fmla="val 118104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257800" y="6150114"/>
            <a:ext cx="3886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n-US" altLang="en-US" sz="1000" b="0" dirty="0" err="1">
                <a:solidFill>
                  <a:schemeClr val="bg1"/>
                </a:solidFill>
              </a:rPr>
              <a:t>Manzoor</a:t>
            </a:r>
            <a:r>
              <a:rPr lang="en-US" altLang="en-US" sz="1000" b="0" dirty="0">
                <a:solidFill>
                  <a:schemeClr val="bg1"/>
                </a:solidFill>
              </a:rPr>
              <a:t> S, Ceusters W, </a:t>
            </a:r>
            <a:r>
              <a:rPr lang="en-US" altLang="en-US" sz="1000" b="0" dirty="0" err="1">
                <a:solidFill>
                  <a:schemeClr val="bg1"/>
                </a:solidFill>
              </a:rPr>
              <a:t>Rudnicki</a:t>
            </a:r>
            <a:r>
              <a:rPr lang="en-US" altLang="en-US" sz="1000" b="0" dirty="0">
                <a:solidFill>
                  <a:schemeClr val="bg1"/>
                </a:solidFill>
              </a:rPr>
              <a:t> R. </a:t>
            </a:r>
            <a:endParaRPr lang="en-US" altLang="en-US" sz="1000" b="0" dirty="0" smtClean="0">
              <a:solidFill>
                <a:schemeClr val="bg1"/>
              </a:solidFill>
            </a:endParaRPr>
          </a:p>
          <a:p>
            <a:pPr algn="r"/>
            <a:r>
              <a:rPr lang="en-US" altLang="en-US" sz="1000" b="0" dirty="0" smtClean="0">
                <a:solidFill>
                  <a:schemeClr val="bg1"/>
                </a:solidFill>
              </a:rPr>
              <a:t>Implementation </a:t>
            </a:r>
            <a:r>
              <a:rPr lang="en-US" altLang="en-US" sz="1000" b="0" dirty="0">
                <a:solidFill>
                  <a:schemeClr val="bg1"/>
                </a:solidFill>
              </a:rPr>
              <a:t>of a Referent Tracking System. </a:t>
            </a:r>
            <a:endParaRPr lang="en-US" altLang="en-US" sz="1000" b="0" dirty="0" smtClean="0">
              <a:solidFill>
                <a:schemeClr val="bg1"/>
              </a:solidFill>
            </a:endParaRPr>
          </a:p>
          <a:p>
            <a:pPr algn="r"/>
            <a:r>
              <a:rPr lang="en-US" altLang="en-US" sz="1000" b="0" dirty="0" smtClean="0">
                <a:solidFill>
                  <a:schemeClr val="bg1"/>
                </a:solidFill>
              </a:rPr>
              <a:t>International </a:t>
            </a:r>
            <a:r>
              <a:rPr lang="en-US" altLang="en-US" sz="1000" b="0" dirty="0">
                <a:solidFill>
                  <a:schemeClr val="bg1"/>
                </a:solidFill>
              </a:rPr>
              <a:t>Journal of Healthcare Information Systems and Informatics 2007;2(4):41-58. </a:t>
            </a:r>
          </a:p>
        </p:txBody>
      </p:sp>
    </p:spTree>
    <p:extLst>
      <p:ext uri="{BB962C8B-B14F-4D97-AF65-F5344CB8AC3E}">
        <p14:creationId xmlns:p14="http://schemas.microsoft.com/office/powerpoint/2010/main" val="3137037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1" grpId="0" build="p"/>
      <p:bldP spid="1133572" grpId="0" animBg="1"/>
      <p:bldP spid="1133573" grpId="0" animBg="1"/>
      <p:bldP spid="1133574" grpId="0" animBg="1"/>
      <p:bldP spid="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Essentials of Referent Tracking  </a:t>
            </a:r>
            <a:endParaRPr lang="nl-NL" altLang="en-US"/>
          </a:p>
        </p:txBody>
      </p:sp>
      <p:sp>
        <p:nvSpPr>
          <p:cNvPr id="1168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Deciding what particulars should receive </a:t>
            </a:r>
            <a:r>
              <a:rPr lang="en-GB" altLang="en-US" dirty="0" smtClean="0"/>
              <a:t>a universally </a:t>
            </a:r>
            <a:r>
              <a:rPr lang="en-GB" altLang="en-US" dirty="0"/>
              <a:t>unique </a:t>
            </a:r>
            <a:r>
              <a:rPr lang="en-GB" altLang="en-US" dirty="0" smtClean="0"/>
              <a:t>identifier (IUI);</a:t>
            </a:r>
            <a:endParaRPr lang="en-GB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Finding out whether or not a particular has already been assigned a IUI (each particular should receive maximally one IUI);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 smtClean="0"/>
              <a:t>Generating an IUI;</a:t>
            </a:r>
            <a:endParaRPr lang="en-GB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 smtClean="0"/>
              <a:t>Using </a:t>
            </a:r>
            <a:r>
              <a:rPr lang="en-GB" altLang="en-US" dirty="0"/>
              <a:t>IUIs in </a:t>
            </a:r>
            <a:r>
              <a:rPr lang="en-GB" altLang="en-US" dirty="0" smtClean="0"/>
              <a:t>information systems, </a:t>
            </a:r>
            <a:r>
              <a:rPr lang="en-GB" altLang="en-US" dirty="0"/>
              <a:t>i.e. issues concerning the syntax and semantics of statements containing IUIs;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 smtClean="0"/>
              <a:t>Determining </a:t>
            </a:r>
            <a:r>
              <a:rPr lang="en-GB" altLang="en-US" dirty="0"/>
              <a:t>the truth values of statements in which IUIs are used;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 smtClean="0"/>
              <a:t>Correcting </a:t>
            </a:r>
            <a:r>
              <a:rPr lang="en-GB" altLang="en-US" dirty="0"/>
              <a:t>errors in the assignment of </a:t>
            </a:r>
            <a:r>
              <a:rPr lang="en-GB" altLang="en-US" dirty="0" smtClean="0"/>
              <a:t>IUIs and in other assertions in tuples..</a:t>
            </a:r>
            <a:endParaRPr lang="en-GB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943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84502"/>
            <a:ext cx="9144001" cy="4992498"/>
          </a:xfrm>
          <a:prstGeom prst="rect">
            <a:avLst/>
          </a:prstGeom>
        </p:spPr>
      </p:pic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Towards formalization: RT tuple </a:t>
            </a:r>
            <a:r>
              <a:rPr lang="en-US" altLang="en-US" dirty="0" smtClean="0"/>
              <a:t>types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2331310"/>
            <a:ext cx="7931150" cy="822325"/>
            <a:chOff x="0" y="1652"/>
            <a:chExt cx="4996" cy="518"/>
          </a:xfrm>
        </p:grpSpPr>
        <p:grpSp>
          <p:nvGrpSpPr>
            <p:cNvPr id="35862" name="Group 21"/>
            <p:cNvGrpSpPr>
              <a:grpSpLocks/>
            </p:cNvGrpSpPr>
            <p:nvPr/>
          </p:nvGrpSpPr>
          <p:grpSpPr bwMode="auto">
            <a:xfrm>
              <a:off x="0" y="1800"/>
              <a:ext cx="1452" cy="144"/>
              <a:chOff x="0" y="1800"/>
              <a:chExt cx="1452" cy="144"/>
            </a:xfrm>
          </p:grpSpPr>
          <p:sp>
            <p:nvSpPr>
              <p:cNvPr id="35864" name="Rectangle 6"/>
              <p:cNvSpPr>
                <a:spLocks noChangeArrowheads="1"/>
              </p:cNvSpPr>
              <p:nvPr/>
            </p:nvSpPr>
            <p:spPr bwMode="auto">
              <a:xfrm>
                <a:off x="0" y="1800"/>
                <a:ext cx="960" cy="144"/>
              </a:xfrm>
              <a:prstGeom prst="rect">
                <a:avLst/>
              </a:prstGeom>
              <a:solidFill>
                <a:srgbClr val="FF33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865" name="Line 7"/>
              <p:cNvSpPr>
                <a:spLocks noChangeShapeType="1"/>
              </p:cNvSpPr>
              <p:nvPr/>
            </p:nvSpPr>
            <p:spPr bwMode="auto">
              <a:xfrm flipH="1">
                <a:off x="1164" y="1884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63" name="Text Box 8"/>
            <p:cNvSpPr txBox="1">
              <a:spLocks noChangeArrowheads="1"/>
            </p:cNvSpPr>
            <p:nvPr/>
          </p:nvSpPr>
          <p:spPr bwMode="auto">
            <a:xfrm>
              <a:off x="1462" y="1652"/>
              <a:ext cx="3534" cy="5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dirty="0">
                  <a:solidFill>
                    <a:schemeClr val="bg1"/>
                  </a:solidFill>
                </a:rPr>
                <a:t>Relationships between particulars taken from a realism-based relation ontology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3108464"/>
            <a:ext cx="7931150" cy="463550"/>
            <a:chOff x="0" y="2031"/>
            <a:chExt cx="4996" cy="292"/>
          </a:xfrm>
        </p:grpSpPr>
        <p:sp>
          <p:nvSpPr>
            <p:cNvPr id="35859" name="Rectangle 9"/>
            <p:cNvSpPr>
              <a:spLocks noChangeArrowheads="1"/>
            </p:cNvSpPr>
            <p:nvPr/>
          </p:nvSpPr>
          <p:spPr bwMode="auto">
            <a:xfrm>
              <a:off x="0" y="2179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60" name="Line 10"/>
            <p:cNvSpPr>
              <a:spLocks noChangeShapeType="1"/>
            </p:cNvSpPr>
            <p:nvPr/>
          </p:nvSpPr>
          <p:spPr bwMode="auto">
            <a:xfrm flipH="1">
              <a:off x="1164" y="2263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Text Box 11"/>
            <p:cNvSpPr txBox="1">
              <a:spLocks noChangeArrowheads="1"/>
            </p:cNvSpPr>
            <p:nvPr/>
          </p:nvSpPr>
          <p:spPr bwMode="auto">
            <a:xfrm>
              <a:off x="1462" y="2031"/>
              <a:ext cx="3534" cy="28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Instantiation of a universal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3894147"/>
            <a:ext cx="7931150" cy="822325"/>
            <a:chOff x="0" y="2427"/>
            <a:chExt cx="4996" cy="518"/>
          </a:xfrm>
        </p:grpSpPr>
        <p:sp>
          <p:nvSpPr>
            <p:cNvPr id="35856" name="Rectangle 12"/>
            <p:cNvSpPr>
              <a:spLocks noChangeArrowheads="1"/>
            </p:cNvSpPr>
            <p:nvPr/>
          </p:nvSpPr>
          <p:spPr bwMode="auto">
            <a:xfrm>
              <a:off x="0" y="2575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7" name="Line 13"/>
            <p:cNvSpPr>
              <a:spLocks noChangeShapeType="1"/>
            </p:cNvSpPr>
            <p:nvPr/>
          </p:nvSpPr>
          <p:spPr bwMode="auto">
            <a:xfrm flipH="1">
              <a:off x="1164" y="2659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Text Box 14"/>
            <p:cNvSpPr txBox="1">
              <a:spLocks noChangeArrowheads="1"/>
            </p:cNvSpPr>
            <p:nvPr/>
          </p:nvSpPr>
          <p:spPr bwMode="auto">
            <a:xfrm>
              <a:off x="1462" y="2427"/>
              <a:ext cx="3534" cy="5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Annotation using terms from a non-realist terminology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0" y="4672147"/>
            <a:ext cx="7931150" cy="822325"/>
            <a:chOff x="0" y="2824"/>
            <a:chExt cx="4996" cy="518"/>
          </a:xfrm>
        </p:grpSpPr>
        <p:sp>
          <p:nvSpPr>
            <p:cNvPr id="35853" name="Rectangle 15"/>
            <p:cNvSpPr>
              <a:spLocks noChangeArrowheads="1"/>
            </p:cNvSpPr>
            <p:nvPr/>
          </p:nvSpPr>
          <p:spPr bwMode="auto">
            <a:xfrm>
              <a:off x="0" y="2972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4" name="Line 16"/>
            <p:cNvSpPr>
              <a:spLocks noChangeShapeType="1"/>
            </p:cNvSpPr>
            <p:nvPr/>
          </p:nvSpPr>
          <p:spPr bwMode="auto">
            <a:xfrm flipH="1">
              <a:off x="1164" y="3056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Text Box 17"/>
            <p:cNvSpPr txBox="1">
              <a:spLocks noChangeArrowheads="1"/>
            </p:cNvSpPr>
            <p:nvPr/>
          </p:nvSpPr>
          <p:spPr bwMode="auto">
            <a:xfrm>
              <a:off x="1462" y="2824"/>
              <a:ext cx="3534" cy="5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‘Negative findings’ such as absences, missing parts, preventions, …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0" y="5447144"/>
            <a:ext cx="7931150" cy="463550"/>
            <a:chOff x="0" y="3208"/>
            <a:chExt cx="4996" cy="292"/>
          </a:xfrm>
        </p:grpSpPr>
        <p:sp>
          <p:nvSpPr>
            <p:cNvPr id="35850" name="Rectangle 18"/>
            <p:cNvSpPr>
              <a:spLocks noChangeArrowheads="1"/>
            </p:cNvSpPr>
            <p:nvPr/>
          </p:nvSpPr>
          <p:spPr bwMode="auto">
            <a:xfrm>
              <a:off x="0" y="3356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1" name="Line 19"/>
            <p:cNvSpPr>
              <a:spLocks noChangeShapeType="1"/>
            </p:cNvSpPr>
            <p:nvPr/>
          </p:nvSpPr>
          <p:spPr bwMode="auto">
            <a:xfrm flipH="1">
              <a:off x="1164" y="3440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Text Box 20"/>
            <p:cNvSpPr txBox="1">
              <a:spLocks noChangeArrowheads="1"/>
            </p:cNvSpPr>
            <p:nvPr/>
          </p:nvSpPr>
          <p:spPr bwMode="auto">
            <a:xfrm>
              <a:off x="1462" y="3208"/>
              <a:ext cx="3534" cy="28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Names for a particular</a:t>
              </a:r>
            </a:p>
          </p:txBody>
        </p:sp>
      </p:grp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0" y="1828802"/>
            <a:ext cx="7931150" cy="830263"/>
            <a:chOff x="0" y="1652"/>
            <a:chExt cx="4996" cy="523"/>
          </a:xfrm>
        </p:grpSpPr>
        <p:grpSp>
          <p:nvGrpSpPr>
            <p:cNvPr id="29" name="Group 21"/>
            <p:cNvGrpSpPr>
              <a:grpSpLocks/>
            </p:cNvGrpSpPr>
            <p:nvPr/>
          </p:nvGrpSpPr>
          <p:grpSpPr bwMode="auto">
            <a:xfrm>
              <a:off x="0" y="1800"/>
              <a:ext cx="1452" cy="144"/>
              <a:chOff x="0" y="1800"/>
              <a:chExt cx="1452" cy="144"/>
            </a:xfrm>
          </p:grpSpPr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0" y="1800"/>
                <a:ext cx="960" cy="144"/>
              </a:xfrm>
              <a:prstGeom prst="rect">
                <a:avLst/>
              </a:prstGeom>
              <a:solidFill>
                <a:srgbClr val="FF33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 flipH="1">
                <a:off x="1164" y="1884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1462" y="1652"/>
              <a:ext cx="3534" cy="52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dirty="0" smtClean="0">
                  <a:solidFill>
                    <a:schemeClr val="bg1"/>
                  </a:solidFill>
                </a:rPr>
                <a:t>Assignment of unique identifier to a particular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44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 bwMode="auto">
          <a:xfrm flipH="1">
            <a:off x="86360" y="3962400"/>
            <a:ext cx="8981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Universals </a:t>
            </a:r>
            <a:r>
              <a:rPr lang="en-US" dirty="0"/>
              <a:t>versus particulars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90707"/>
              </p:ext>
            </p:extLst>
          </p:nvPr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Universals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Particulars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76200" y="2362200"/>
            <a:ext cx="89814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2200275" y="2313653"/>
            <a:ext cx="6771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counterparts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in reality of (some of)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general terms used in the formulation of scientific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theories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6717" y="4698682"/>
            <a:ext cx="67009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Specific individual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entities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entities that exist in space and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time, carry identity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and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exist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only once)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361" y="6520190"/>
            <a:ext cx="898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Smith B, Ceusters W. Ontological Realism as a Methodology for Coordinated Evolution of Scientific Ontologies. Applied Ontology, 2010;5(3-4):139-188.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 smtClean="0"/>
              <a:t>D-tuples</a:t>
            </a:r>
            <a:r>
              <a:rPr lang="en-US" altLang="en-US" sz="3000" dirty="0"/>
              <a:t>:  Validity and availability of information</a:t>
            </a:r>
            <a:br>
              <a:rPr lang="en-US" altLang="en-US" sz="3000" dirty="0"/>
            </a:br>
            <a:endParaRPr lang="en-US" altLang="en-US" sz="3000" i="1" dirty="0"/>
          </a:p>
        </p:txBody>
      </p:sp>
      <p:sp>
        <p:nvSpPr>
          <p:cNvPr id="1272848" name="Rectangle 16"/>
          <p:cNvSpPr>
            <a:spLocks noChangeArrowheads="1"/>
          </p:cNvSpPr>
          <p:nvPr/>
        </p:nvSpPr>
        <p:spPr bwMode="auto">
          <a:xfrm>
            <a:off x="304800" y="4953000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4163" indent="-284163">
              <a:buFont typeface="Arial" panose="020B0604020202020204" pitchFamily="34" charset="0"/>
              <a:buChar char="•"/>
            </a:pPr>
            <a:r>
              <a:rPr lang="en-GB" altLang="en-US" sz="2000" b="0" dirty="0">
                <a:solidFill>
                  <a:schemeClr val="bg1"/>
                </a:solidFill>
              </a:rPr>
              <a:t>A </a:t>
            </a:r>
            <a:r>
              <a:rPr lang="en-GB" altLang="en-US" sz="2000" b="0" dirty="0">
                <a:solidFill>
                  <a:srgbClr val="FFC000"/>
                </a:solidFill>
              </a:rPr>
              <a:t>D-tuple</a:t>
            </a:r>
            <a:r>
              <a:rPr lang="en-GB" altLang="en-US" sz="2000" b="0" dirty="0">
                <a:solidFill>
                  <a:schemeClr val="bg1"/>
                </a:solidFill>
              </a:rPr>
              <a:t> is inserted: </a:t>
            </a:r>
          </a:p>
          <a:p>
            <a:pPr lvl="1">
              <a:buFontTx/>
              <a:buAutoNum type="arabicParenBoth"/>
            </a:pPr>
            <a:r>
              <a:rPr lang="en-GB" altLang="en-US" sz="2000" b="0" dirty="0">
                <a:solidFill>
                  <a:schemeClr val="bg1"/>
                </a:solidFill>
              </a:rPr>
              <a:t>to resolve mistakes in RTS, and </a:t>
            </a:r>
          </a:p>
          <a:p>
            <a:pPr lvl="1">
              <a:buFontTx/>
              <a:buAutoNum type="arabicParenBoth"/>
            </a:pPr>
            <a:r>
              <a:rPr lang="en-GB" altLang="en-US" sz="2000" b="0" dirty="0">
                <a:solidFill>
                  <a:schemeClr val="bg1"/>
                </a:solidFill>
              </a:rPr>
              <a:t>whenever a new tuple other than a D-tuple is inserted in the RTS.</a:t>
            </a:r>
            <a:endParaRPr lang="en-US" altLang="en-US" sz="2000" b="0" dirty="0">
              <a:solidFill>
                <a:schemeClr val="bg1"/>
              </a:solidFill>
            </a:endParaRPr>
          </a:p>
        </p:txBody>
      </p:sp>
      <p:sp>
        <p:nvSpPr>
          <p:cNvPr id="1272849" name="Rectangle 17"/>
          <p:cNvSpPr>
            <a:spLocks noChangeArrowheads="1"/>
          </p:cNvSpPr>
          <p:nvPr/>
        </p:nvSpPr>
        <p:spPr bwMode="auto">
          <a:xfrm>
            <a:off x="1752600" y="6306235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altLang="en-US" sz="1200" b="0" dirty="0" smtClean="0">
                <a:solidFill>
                  <a:schemeClr val="bg1"/>
                </a:solidFill>
              </a:rPr>
              <a:t>Corrected from:   </a:t>
            </a:r>
            <a:r>
              <a:rPr lang="en-US" altLang="en-US" sz="1200" b="0" dirty="0">
                <a:solidFill>
                  <a:schemeClr val="bg1"/>
                </a:solidFill>
              </a:rPr>
              <a:t>Ceusters W. Dealing with Mistakes in a Referent Tracking System. In: Hornsby KS (eds.) Proceedings of Ontology for the Intelligence Community 2007 (</a:t>
            </a:r>
            <a:r>
              <a:rPr lang="en-US" altLang="en-US" sz="1200" b="0" dirty="0">
                <a:solidFill>
                  <a:schemeClr val="bg1"/>
                </a:solidFill>
                <a:hlinkClick r:id="rId3"/>
              </a:rPr>
              <a:t>OIC-2007</a:t>
            </a:r>
            <a:r>
              <a:rPr lang="en-US" altLang="en-US" sz="1200" b="0" dirty="0">
                <a:solidFill>
                  <a:schemeClr val="bg1"/>
                </a:solidFill>
              </a:rPr>
              <a:t>), Columbia MA, 28-29 November 2007;:5-8.</a:t>
            </a:r>
            <a:r>
              <a:rPr lang="en-US" alt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335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i="1" dirty="0"/>
              <a:t>&lt; </a:t>
            </a:r>
            <a:r>
              <a:rPr lang="en-US" sz="2000" i="1" dirty="0" err="1"/>
              <a:t>IUI</a:t>
            </a:r>
            <a:r>
              <a:rPr lang="en-US" sz="2000" i="1" baseline="-25000" dirty="0" err="1"/>
              <a:t>d</a:t>
            </a:r>
            <a:r>
              <a:rPr lang="en-US" sz="2000" i="1" dirty="0"/>
              <a:t>, IUI</a:t>
            </a:r>
            <a:r>
              <a:rPr lang="en-US" sz="2000" i="1" baseline="-25000" dirty="0"/>
              <a:t>T</a:t>
            </a:r>
            <a:r>
              <a:rPr lang="en-US" sz="2000" i="1" dirty="0"/>
              <a:t>, t</a:t>
            </a:r>
            <a:r>
              <a:rPr lang="en-US" sz="2000" i="1" baseline="-25000" dirty="0"/>
              <a:t>d</a:t>
            </a:r>
            <a:r>
              <a:rPr lang="en-US" sz="2000" i="1" dirty="0"/>
              <a:t>, E</a:t>
            </a:r>
            <a:r>
              <a:rPr lang="en-US" sz="2000" i="1" dirty="0" smtClean="0"/>
              <a:t>, C, S </a:t>
            </a:r>
            <a:r>
              <a:rPr lang="en-US" sz="2000" i="1" dirty="0"/>
              <a:t>&gt;,</a:t>
            </a:r>
            <a:r>
              <a:rPr lang="en-US" sz="2000" dirty="0"/>
              <a:t> where: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err="1"/>
              <a:t>IUI</a:t>
            </a:r>
            <a:r>
              <a:rPr lang="en-US" sz="2000" i="1" baseline="-25000" dirty="0" err="1"/>
              <a:t>d</a:t>
            </a:r>
            <a:r>
              <a:rPr lang="en-US" sz="2000" dirty="0"/>
              <a:t>: is the IUI of the entity annotating </a:t>
            </a:r>
            <a:r>
              <a:rPr lang="en-US" sz="2000" i="1" dirty="0"/>
              <a:t>IUI</a:t>
            </a:r>
            <a:r>
              <a:rPr lang="en-US" sz="2000" i="1" baseline="-25000" dirty="0"/>
              <a:t>T</a:t>
            </a:r>
            <a:r>
              <a:rPr lang="en-US" sz="2000" dirty="0"/>
              <a:t> by means of this D-tuple,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IUI</a:t>
            </a:r>
            <a:r>
              <a:rPr lang="en-US" sz="2000" i="1" baseline="-25000" dirty="0" smtClean="0"/>
              <a:t>T</a:t>
            </a:r>
            <a:r>
              <a:rPr lang="en-US" sz="2000" dirty="0" smtClean="0"/>
              <a:t> </a:t>
            </a:r>
            <a:r>
              <a:rPr lang="en-US" sz="2000" dirty="0"/>
              <a:t>is the IUI of the tuple about which the D-tuple contains </a:t>
            </a:r>
            <a:r>
              <a:rPr lang="en-US" sz="2000" dirty="0" smtClean="0"/>
              <a:t>information,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E</a:t>
            </a:r>
            <a:r>
              <a:rPr lang="en-US" sz="2000" dirty="0" smtClean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any of the configuration symbols ‘P+1’, ‘P-1’, …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C</a:t>
            </a:r>
            <a:r>
              <a:rPr lang="en-US" sz="2000" dirty="0" smtClean="0"/>
              <a:t> is indication for the reason of change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t</a:t>
            </a:r>
            <a:r>
              <a:rPr lang="en-US" sz="2000" i="1" baseline="-25000" dirty="0" smtClean="0"/>
              <a:t>d</a:t>
            </a:r>
            <a:r>
              <a:rPr lang="en-US" sz="2000" dirty="0" smtClean="0"/>
              <a:t> </a:t>
            </a:r>
            <a:r>
              <a:rPr lang="en-US" sz="2000" dirty="0"/>
              <a:t>is the time the tuple denoted by </a:t>
            </a:r>
            <a:r>
              <a:rPr lang="en-US" sz="2000" i="1" dirty="0"/>
              <a:t>IUI</a:t>
            </a:r>
            <a:r>
              <a:rPr lang="en-US" sz="2000" i="1" baseline="-25000" dirty="0"/>
              <a:t>T</a:t>
            </a:r>
            <a:r>
              <a:rPr lang="en-US" sz="2000" dirty="0"/>
              <a:t> is inserted or ‘retired’,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S</a:t>
            </a:r>
            <a:r>
              <a:rPr lang="en-US" sz="2000" dirty="0" smtClean="0"/>
              <a:t> </a:t>
            </a:r>
            <a:r>
              <a:rPr lang="en-US" sz="2000" dirty="0"/>
              <a:t>is a list of IUIs denoting the tuples, if any, that replace the retired one.</a:t>
            </a:r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69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types for representations in RTS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8686804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2760472"/>
            <a:ext cx="739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US" sz="2400" u="sng" dirty="0" smtClean="0">
                <a:solidFill>
                  <a:srgbClr val="FFFFFF"/>
                </a:solidFill>
                <a:latin typeface="Times" charset="0"/>
              </a:rPr>
              <a:t>Reality</a:t>
            </a:r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:</a:t>
            </a:r>
          </a:p>
          <a:p>
            <a:pPr lvl="1" algn="l" eaLnBrk="0" hangingPunct="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OE: Objective existence</a:t>
            </a:r>
          </a:p>
          <a:p>
            <a:pPr lvl="1" algn="l" eaLnBrk="0" hangingPunct="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OR: Objective relevance</a:t>
            </a:r>
          </a:p>
          <a:p>
            <a:pPr algn="l" eaLnBrk="0" hangingPunct="0"/>
            <a:endParaRPr lang="en-US" sz="2400" b="0" dirty="0" smtClean="0">
              <a:solidFill>
                <a:srgbClr val="FFFFFF"/>
              </a:solidFill>
              <a:latin typeface="Times" charset="0"/>
            </a:endParaRPr>
          </a:p>
          <a:p>
            <a:pPr lvl="5" defTabSz="457200"/>
            <a:r>
              <a:rPr lang="en-US" sz="2400" u="sng" dirty="0" smtClean="0">
                <a:solidFill>
                  <a:srgbClr val="FFFFFF"/>
                </a:solidFill>
                <a:latin typeface="Times" charset="0"/>
              </a:rPr>
              <a:t>Representation</a:t>
            </a:r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:</a:t>
            </a:r>
            <a:endParaRPr lang="en-US" sz="2400" b="0" dirty="0">
              <a:solidFill>
                <a:srgbClr val="FFFFFF"/>
              </a:solidFill>
              <a:latin typeface="Times" charset="0"/>
            </a:endParaRPr>
          </a:p>
          <a:p>
            <a:pPr lvl="6" defTabSz="45720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BE: Author’s belief in existence</a:t>
            </a:r>
          </a:p>
          <a:p>
            <a:pPr lvl="6" defTabSz="45720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BR: Author’s belief in relevance</a:t>
            </a:r>
          </a:p>
          <a:p>
            <a:pPr lvl="5" defTabSz="457200"/>
            <a:endParaRPr lang="en-US" sz="2400" b="0" dirty="0">
              <a:solidFill>
                <a:srgbClr val="FFFFFF"/>
              </a:solidFill>
              <a:latin typeface="Times" charset="0"/>
            </a:endParaRPr>
          </a:p>
          <a:p>
            <a:pPr lvl="7" defTabSz="45720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IE: Author’s intended encoding</a:t>
            </a:r>
          </a:p>
          <a:p>
            <a:pPr lvl="7" defTabSz="45720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TR: Type of reference</a:t>
            </a:r>
          </a:p>
          <a:p>
            <a:pPr lvl="7" defTabSz="45720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ME: Magnitude of error</a:t>
            </a:r>
            <a:endParaRPr lang="en-US" sz="2400" b="0" dirty="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6200" y="608076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5563" indent="0"/>
            <a:r>
              <a:rPr lang="en-US" sz="1050" b="0" kern="0" dirty="0" err="1">
                <a:solidFill>
                  <a:schemeClr val="bg1"/>
                </a:solidFill>
              </a:rPr>
              <a:t>Seppãlã</a:t>
            </a:r>
            <a:r>
              <a:rPr lang="en-US" sz="1050" b="0" kern="0" dirty="0">
                <a:solidFill>
                  <a:schemeClr val="bg1"/>
                </a:solidFill>
              </a:rPr>
              <a:t> S, Smith B, Ceusters W. </a:t>
            </a:r>
            <a:r>
              <a:rPr lang="en-US" sz="1050" b="0" i="1" kern="0" dirty="0">
                <a:solidFill>
                  <a:schemeClr val="bg1"/>
                </a:solidFill>
              </a:rPr>
              <a:t>Applying the realism-based ontology versioning method for tracking changes in the Basic Formal Ontology</a:t>
            </a:r>
            <a:r>
              <a:rPr lang="en-US" sz="1050" b="0" kern="0" dirty="0">
                <a:solidFill>
                  <a:schemeClr val="bg1"/>
                </a:solidFill>
              </a:rPr>
              <a:t>. Formal Ontology in Information Systems. Proceedings of the Eight International Conference (FOIS 2014), Amsterdam: IOS Press, 2014;:227-240.</a:t>
            </a:r>
          </a:p>
        </p:txBody>
      </p:sp>
    </p:spTree>
    <p:extLst>
      <p:ext uri="{BB962C8B-B14F-4D97-AF65-F5344CB8AC3E}">
        <p14:creationId xmlns:p14="http://schemas.microsoft.com/office/powerpoint/2010/main" val="19666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use </a:t>
            </a:r>
            <a:r>
              <a:rPr lang="en-US" dirty="0" smtClean="0"/>
              <a:t>of Referent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Above all: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Representation of what is the case for particulars in some portion of reality: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Electronic healthcare systems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Gazetteers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Product or system maintenance systems.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But also: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As an aid to build application ontologies.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Forces you to think better about temporal aspects!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Universals </a:t>
            </a:r>
            <a:r>
              <a:rPr lang="en-US" dirty="0"/>
              <a:t>versus particulars</a:t>
            </a:r>
            <a:endParaRPr lang="en-US" altLang="en-US" dirty="0" smtClean="0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3337482" y="2463800"/>
            <a:ext cx="2850039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some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universal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75785" name="Group 9"/>
          <p:cNvGrpSpPr>
            <a:grpSpLocks/>
          </p:cNvGrpSpPr>
          <p:nvPr/>
        </p:nvGrpSpPr>
        <p:grpSpPr bwMode="auto">
          <a:xfrm>
            <a:off x="228600" y="4444999"/>
            <a:ext cx="2362200" cy="2032001"/>
            <a:chOff x="144" y="3120"/>
            <a:chExt cx="814" cy="2111"/>
          </a:xfrm>
        </p:grpSpPr>
        <p:sp>
          <p:nvSpPr>
            <p:cNvPr id="75788" name="Text Box 10"/>
            <p:cNvSpPr txBox="1">
              <a:spLocks noChangeArrowheads="1"/>
            </p:cNvSpPr>
            <p:nvPr/>
          </p:nvSpPr>
          <p:spPr bwMode="auto">
            <a:xfrm>
              <a:off x="144" y="3312"/>
              <a:ext cx="814" cy="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entities on either site cannot ‘cross’ this boundary</a:t>
              </a:r>
            </a:p>
          </p:txBody>
        </p:sp>
        <p:sp>
          <p:nvSpPr>
            <p:cNvPr id="75789" name="Line 11"/>
            <p:cNvSpPr>
              <a:spLocks noChangeShapeType="1"/>
            </p:cNvSpPr>
            <p:nvPr/>
          </p:nvSpPr>
          <p:spPr bwMode="auto">
            <a:xfrm flipV="1">
              <a:off x="624" y="3120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949708" name="Text Box 12"/>
          <p:cNvSpPr txBox="1">
            <a:spLocks noChangeArrowheads="1"/>
          </p:cNvSpPr>
          <p:nvPr/>
        </p:nvSpPr>
        <p:spPr bwMode="auto">
          <a:xfrm>
            <a:off x="6705600" y="4790470"/>
            <a:ext cx="21351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every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particular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is an instance of at least one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universal</a:t>
            </a:r>
          </a:p>
        </p:txBody>
      </p:sp>
      <p:sp>
        <p:nvSpPr>
          <p:cNvPr id="1949709" name="Text Box 13"/>
          <p:cNvSpPr txBox="1">
            <a:spLocks noChangeArrowheads="1"/>
          </p:cNvSpPr>
          <p:nvPr/>
        </p:nvSpPr>
        <p:spPr bwMode="auto">
          <a:xfrm>
            <a:off x="6856411" y="1727012"/>
            <a:ext cx="198437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 every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universal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there is or has been at least one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294063" y="5511800"/>
            <a:ext cx="2936875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some particular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62501" y="3110786"/>
            <a:ext cx="1562099" cy="2401014"/>
            <a:chOff x="4762501" y="3110786"/>
            <a:chExt cx="1562099" cy="2401014"/>
          </a:xfrm>
        </p:grpSpPr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4800600" y="4064000"/>
              <a:ext cx="1524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instanceOf …</a:t>
              </a:r>
            </a:p>
          </p:txBody>
        </p:sp>
        <p:cxnSp>
          <p:nvCxnSpPr>
            <p:cNvPr id="75783" name="AutoShape 7"/>
            <p:cNvCxnSpPr>
              <a:cxnSpLocks noChangeShapeType="1"/>
              <a:stCxn id="75780" idx="0"/>
              <a:endCxn id="75781" idx="2"/>
            </p:cNvCxnSpPr>
            <p:nvPr/>
          </p:nvCxnSpPr>
          <p:spPr bwMode="auto">
            <a:xfrm flipV="1">
              <a:off x="4762501" y="3110786"/>
              <a:ext cx="0" cy="2401014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4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708" grpId="0"/>
      <p:bldP spid="194970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12175</TotalTime>
  <Words>3577</Words>
  <Application>Microsoft Office PowerPoint</Application>
  <PresentationFormat>On-screen Show (4:3)</PresentationFormat>
  <Paragraphs>1133</Paragraphs>
  <Slides>82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9" baseType="lpstr">
      <vt:lpstr>AVGmdBU</vt:lpstr>
      <vt:lpstr>Batang</vt:lpstr>
      <vt:lpstr>MS Mincho</vt:lpstr>
      <vt:lpstr>MS Mincho</vt:lpstr>
      <vt:lpstr>MS PGothic</vt:lpstr>
      <vt:lpstr>Arial</vt:lpstr>
      <vt:lpstr>Calibri</vt:lpstr>
      <vt:lpstr>Georgia</vt:lpstr>
      <vt:lpstr>Minion-Regular</vt:lpstr>
      <vt:lpstr>Times</vt:lpstr>
      <vt:lpstr>Times New Roman</vt:lpstr>
      <vt:lpstr>Trebuchet MS</vt:lpstr>
      <vt:lpstr>Verdana</vt:lpstr>
      <vt:lpstr>Wingdings</vt:lpstr>
      <vt:lpstr>Office Theme</vt:lpstr>
      <vt:lpstr>2014-Indianapolis</vt:lpstr>
      <vt:lpstr>Photo Editor-foto</vt:lpstr>
      <vt:lpstr>International Conference on Biomedical Ontology (ICBO) 2019 Buffalo NY, July 30 – August 2, 2019  Tutorial: An Introduction to Referent Tracking July 30, 2019 Bill Hogan, Werner Ceusters, David Limbaugh  Introduction to Referent Tracking Theory  </vt:lpstr>
      <vt:lpstr>Outline</vt:lpstr>
      <vt:lpstr>RT’s foundation: Ontological Realism what it commits to</vt:lpstr>
      <vt:lpstr>Ontological Realism: Basic Formal Ontology</vt:lpstr>
      <vt:lpstr>Basic Principles</vt:lpstr>
      <vt:lpstr>Referent Tracking has its basis in three distinctions made in Ontological Realism</vt:lpstr>
      <vt:lpstr>Referent Tracking has its basis in three distinctions made in Ontological Realism</vt:lpstr>
      <vt:lpstr>Universals versus particulars</vt:lpstr>
      <vt:lpstr>Universals versus particulars</vt:lpstr>
      <vt:lpstr>Ontology is primarily about universals</vt:lpstr>
      <vt:lpstr>Referent Tracking is primarily about particulars</vt:lpstr>
      <vt:lpstr>Referent Tracking is primarily about particulars</vt:lpstr>
      <vt:lpstr>Referent Tracking is primarily about particulars</vt:lpstr>
      <vt:lpstr>RT / Ontology collaboration</vt:lpstr>
      <vt:lpstr>Importance of the particular/universal distinction (1)</vt:lpstr>
      <vt:lpstr>Importance of being clear</vt:lpstr>
      <vt:lpstr>Talking about particulars or types?</vt:lpstr>
      <vt:lpstr>Talking about particulars or types?</vt:lpstr>
      <vt:lpstr>Importance of the particular/universal distinction (2)</vt:lpstr>
      <vt:lpstr>How to analyze these assertions?</vt:lpstr>
      <vt:lpstr>‘ … bruxism is a behavior …’</vt:lpstr>
      <vt:lpstr>‘ … bruxism is a behavior …’</vt:lpstr>
      <vt:lpstr>‘ … bruxism is a behavior …’</vt:lpstr>
      <vt:lpstr>‘ … bruxism is a behavior …’ ‘Bruxism is a continuously distributed behavior’ </vt:lpstr>
      <vt:lpstr>‘ … bruxism is a behavior …’ ‘Bruxism is a continuously distributed behavior’ </vt:lpstr>
      <vt:lpstr>‘ … bruxism is a behavior …’ ‘Bruxism is a continuously distributed behavior’ </vt:lpstr>
      <vt:lpstr>‘ … bruxism is a behavior …’ ‘Bruxism is a continuously distributed behavior’ </vt:lpstr>
      <vt:lpstr>A universal whose particulars ‘are distributed over a continuum’</vt:lpstr>
      <vt:lpstr>A universal whose particulars ‘are distributed over a continuum’</vt:lpstr>
      <vt:lpstr>A universal whose particulars ‘are distributed over a continuum’</vt:lpstr>
      <vt:lpstr>Similarly</vt:lpstr>
      <vt:lpstr>Similarly</vt:lpstr>
      <vt:lpstr>Importance of the particular/universal distinction (3)</vt:lpstr>
      <vt:lpstr>PowerPoint Presentation</vt:lpstr>
      <vt:lpstr>PowerPoint Presentation</vt:lpstr>
      <vt:lpstr>RT interpretation of ‘diagnoses’ in EHRs</vt:lpstr>
      <vt:lpstr>The consequence: several ambiguities!</vt:lpstr>
      <vt:lpstr>Focus of Referent Tracking (1)</vt:lpstr>
      <vt:lpstr>Focus of Referent Tracking (1)</vt:lpstr>
      <vt:lpstr>RT interpretation of ‘diagnoses’ in EHRs</vt:lpstr>
      <vt:lpstr>Universals versus particulars: a sad example</vt:lpstr>
      <vt:lpstr>Solution: use IUIs to denote particulars</vt:lpstr>
      <vt:lpstr>Key RT mechanism: IUI assignment</vt:lpstr>
      <vt:lpstr>Criteria for IUI assignment</vt:lpstr>
      <vt:lpstr>IUI</vt:lpstr>
      <vt:lpstr>Codes for ‘types’ AND identifiers for instances … one of a few possibilities</vt:lpstr>
      <vt:lpstr>Referent Tracking has its basis in three distinctions made in Ontological Realism</vt:lpstr>
      <vt:lpstr>Continuants  Occurrents</vt:lpstr>
      <vt:lpstr>Continuants  Occurrents</vt:lpstr>
      <vt:lpstr>Simple, yet seemingly hard to grasp …</vt:lpstr>
      <vt:lpstr>How could the distinction account for it ?</vt:lpstr>
      <vt:lpstr>Continuants  Occurrents</vt:lpstr>
      <vt:lpstr>NEVER FORGET!</vt:lpstr>
      <vt:lpstr>Importance of time indexing (1)</vt:lpstr>
      <vt:lpstr>Importance of time indexing (2)</vt:lpstr>
      <vt:lpstr>Importance of time indexing (2)</vt:lpstr>
      <vt:lpstr>Importance of time indexing (2)</vt:lpstr>
      <vt:lpstr>Importance of time indexing (2)</vt:lpstr>
      <vt:lpstr>Would this work?</vt:lpstr>
      <vt:lpstr>NO time indexing for occurrents!</vt:lpstr>
      <vt:lpstr>Referent Tracking has its basis in three distinctions made in Ontological Realism</vt:lpstr>
      <vt:lpstr>Representing portions of reality through Referent Tracking assertions</vt:lpstr>
      <vt:lpstr>Focus of Referent Tracking (2)</vt:lpstr>
      <vt:lpstr>Reality                        representation</vt:lpstr>
      <vt:lpstr>Reality    through    representation</vt:lpstr>
      <vt:lpstr>Reality         and       representation</vt:lpstr>
      <vt:lpstr>Reality         and       representation</vt:lpstr>
      <vt:lpstr>Basic Referent Tracking Assertion</vt:lpstr>
      <vt:lpstr>Reality    through    representation</vt:lpstr>
      <vt:lpstr>Basic Referent Tracking Assertions</vt:lpstr>
      <vt:lpstr>Extending ‘at’ with other time-specifiers</vt:lpstr>
      <vt:lpstr>Simple RT-compatible assertions</vt:lpstr>
      <vt:lpstr>‘#n’:  (globally) singularly unique identifiers</vt:lpstr>
      <vt:lpstr>‘tn’:  (globally) unique identifiers</vt:lpstr>
      <vt:lpstr>Capacities for reasoners</vt:lpstr>
      <vt:lpstr>Referent tracking assertions are real</vt:lpstr>
      <vt:lpstr>Referent Tracking System Components</vt:lpstr>
      <vt:lpstr>Essentials of Referent Tracking  </vt:lpstr>
      <vt:lpstr>Towards formalization: RT tuple types</vt:lpstr>
      <vt:lpstr>D-tuples:  Validity and availability of information </vt:lpstr>
      <vt:lpstr>Error types for representations in RTS</vt:lpstr>
      <vt:lpstr>Summary: use of Referent Tracking</vt:lpstr>
    </vt:vector>
  </TitlesOfParts>
  <Company>SUNY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 CEUSTERS</cp:lastModifiedBy>
  <cp:revision>478</cp:revision>
  <dcterms:created xsi:type="dcterms:W3CDTF">2011-06-07T20:07:59Z</dcterms:created>
  <dcterms:modified xsi:type="dcterms:W3CDTF">2019-07-26T19:05:30Z</dcterms:modified>
</cp:coreProperties>
</file>