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57"/>
  </p:notesMasterIdLst>
  <p:sldIdLst>
    <p:sldId id="1339" r:id="rId2"/>
    <p:sldId id="1377" r:id="rId3"/>
    <p:sldId id="1384" r:id="rId4"/>
    <p:sldId id="1385" r:id="rId5"/>
    <p:sldId id="1388" r:id="rId6"/>
    <p:sldId id="1386" r:id="rId7"/>
    <p:sldId id="1378" r:id="rId8"/>
    <p:sldId id="1390" r:id="rId9"/>
    <p:sldId id="949" r:id="rId10"/>
    <p:sldId id="1363" r:id="rId11"/>
    <p:sldId id="1364" r:id="rId12"/>
    <p:sldId id="989" r:id="rId13"/>
    <p:sldId id="1369" r:id="rId14"/>
    <p:sldId id="1411" r:id="rId15"/>
    <p:sldId id="1279" r:id="rId16"/>
    <p:sldId id="1379" r:id="rId17"/>
    <p:sldId id="1359" r:id="rId18"/>
    <p:sldId id="1391" r:id="rId19"/>
    <p:sldId id="1365" r:id="rId20"/>
    <p:sldId id="1366" r:id="rId21"/>
    <p:sldId id="1371" r:id="rId22"/>
    <p:sldId id="1396" r:id="rId23"/>
    <p:sldId id="1397" r:id="rId24"/>
    <p:sldId id="1392" r:id="rId25"/>
    <p:sldId id="1403" r:id="rId26"/>
    <p:sldId id="1404" r:id="rId27"/>
    <p:sldId id="1358" r:id="rId28"/>
    <p:sldId id="1360" r:id="rId29"/>
    <p:sldId id="1393" r:id="rId30"/>
    <p:sldId id="1395" r:id="rId31"/>
    <p:sldId id="1400" r:id="rId32"/>
    <p:sldId id="1278" r:id="rId33"/>
    <p:sldId id="1401" r:id="rId34"/>
    <p:sldId id="1348" r:id="rId35"/>
    <p:sldId id="1347" r:id="rId36"/>
    <p:sldId id="1349" r:id="rId37"/>
    <p:sldId id="1405" r:id="rId38"/>
    <p:sldId id="1381" r:id="rId39"/>
    <p:sldId id="1368" r:id="rId40"/>
    <p:sldId id="1382" r:id="rId41"/>
    <p:sldId id="1383" r:id="rId42"/>
    <p:sldId id="1346" r:id="rId43"/>
    <p:sldId id="1372" r:id="rId44"/>
    <p:sldId id="1407" r:id="rId45"/>
    <p:sldId id="1406" r:id="rId46"/>
    <p:sldId id="1335" r:id="rId47"/>
    <p:sldId id="1408" r:id="rId48"/>
    <p:sldId id="1409" r:id="rId49"/>
    <p:sldId id="1344" r:id="rId50"/>
    <p:sldId id="1345" r:id="rId51"/>
    <p:sldId id="1334" r:id="rId52"/>
    <p:sldId id="1341" r:id="rId53"/>
    <p:sldId id="1342" r:id="rId54"/>
    <p:sldId id="1343" r:id="rId55"/>
    <p:sldId id="1331" r:id="rId56"/>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CE8"/>
    <a:srgbClr val="AAE600"/>
    <a:srgbClr val="E94437"/>
    <a:srgbClr val="1FE115"/>
    <a:srgbClr val="FF0000"/>
    <a:srgbClr val="FF6600"/>
    <a:srgbClr val="000000"/>
    <a:srgbClr val="16165D"/>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1" autoAdjust="0"/>
    <p:restoredTop sz="85952" autoAdjust="0"/>
  </p:normalViewPr>
  <p:slideViewPr>
    <p:cSldViewPr>
      <p:cViewPr varScale="1">
        <p:scale>
          <a:sx n="94" d="100"/>
          <a:sy n="94" d="100"/>
        </p:scale>
        <p:origin x="11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70743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9</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47593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10</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7491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11</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7706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12</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68847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13</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7490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14</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52567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44</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font was too small, color inside green boxes was hardly readable</a:t>
            </a:r>
          </a:p>
        </p:txBody>
      </p:sp>
    </p:spTree>
    <p:extLst>
      <p:ext uri="{BB962C8B-B14F-4D97-AF65-F5344CB8AC3E}">
        <p14:creationId xmlns:p14="http://schemas.microsoft.com/office/powerpoint/2010/main" val="257287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8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8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cdn.clinicalkey.com/rss/issue/10423699.xml"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cdn.clinicalkey.com/rss/issue/10423699.x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ummit2009.amia.org/"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cdn.clinicalkey.com/rss/issue/10423699.xml"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sz="3200" dirty="0"/>
              <a:t>An Ontological Approach </a:t>
            </a:r>
            <a:r>
              <a:rPr lang="en-US" sz="3200" dirty="0" smtClean="0"/>
              <a:t>for </a:t>
            </a:r>
            <a:br>
              <a:rPr lang="en-US" sz="3200" dirty="0" smtClean="0"/>
            </a:br>
            <a:r>
              <a:rPr lang="en-US" sz="3200" dirty="0" smtClean="0"/>
              <a:t>Developing Orofacial </a:t>
            </a:r>
            <a:r>
              <a:rPr lang="en-US" sz="3200" dirty="0"/>
              <a:t>Pain </a:t>
            </a:r>
            <a:r>
              <a:rPr lang="en-US" sz="3200" dirty="0" smtClean="0"/>
              <a:t>Taxonomies</a:t>
            </a:r>
            <a:r>
              <a:rPr lang="en-US" sz="2800" dirty="0"/>
              <a:t/>
            </a:r>
            <a:br>
              <a:rPr lang="en-US" sz="2800" dirty="0"/>
            </a:br>
            <a:r>
              <a:rPr lang="en-US" sz="1400" dirty="0"/>
              <a:t/>
            </a:r>
            <a:br>
              <a:rPr lang="en-US" sz="1400" dirty="0"/>
            </a:br>
            <a:r>
              <a:rPr lang="en-US" sz="1400" dirty="0" smtClean="0"/>
              <a:t>Workshop on: Oral </a:t>
            </a:r>
            <a:r>
              <a:rPr lang="en-US" sz="1400" dirty="0"/>
              <a:t>Neuropathic Pain: Consensus Guidelines: Can PDAP be improved?</a:t>
            </a:r>
            <a:br>
              <a:rPr lang="en-US" sz="1400" dirty="0"/>
            </a:br>
            <a:r>
              <a:rPr lang="en-US" sz="1400" dirty="0" smtClean="0"/>
              <a:t>March 21, 2017,  </a:t>
            </a:r>
            <a:r>
              <a:rPr lang="en-US" sz="1400" dirty="0"/>
              <a:t>San Francisco, Calif., USA</a:t>
            </a: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648200"/>
            <a:ext cx="9144000" cy="1981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CEUSTERS, MD</a:t>
            </a:r>
            <a:endParaRPr lang="en-US" altLang="ja-JP" sz="1800" i="1" dirty="0" smtClean="0">
              <a:ea typeface="ＭＳ 明朝" panose="02020609040205080304" pitchFamily="49" charset="-128"/>
            </a:endParaRPr>
          </a:p>
          <a:p>
            <a:pPr defTabSz="566738"/>
            <a:r>
              <a:rPr lang="en-GB" sz="1800" i="1" dirty="0" smtClean="0"/>
              <a:t>Department </a:t>
            </a:r>
            <a:r>
              <a:rPr lang="en-GB" sz="1800" i="1" dirty="0"/>
              <a:t>of </a:t>
            </a:r>
            <a:r>
              <a:rPr lang="en-GB" sz="1800" i="1" dirty="0" smtClean="0"/>
              <a:t>Biomedical Informatics, Division of Biomedical Ontology,</a:t>
            </a:r>
          </a:p>
          <a:p>
            <a:pPr defTabSz="566738"/>
            <a:r>
              <a:rPr lang="en-GB" sz="1800" i="1" dirty="0"/>
              <a:t>Department of Psychiatry,</a:t>
            </a:r>
          </a:p>
          <a:p>
            <a:pPr defTabSz="566738"/>
            <a:r>
              <a:rPr lang="en-GB" sz="1200" i="1" dirty="0" smtClean="0"/>
              <a:t>and</a:t>
            </a:r>
          </a:p>
          <a:p>
            <a:pPr defTabSz="566738"/>
            <a:r>
              <a:rPr lang="en-GB" sz="1800" i="1" dirty="0" smtClean="0"/>
              <a:t>UB Institute for Healthcare Informatics,</a:t>
            </a:r>
          </a:p>
          <a:p>
            <a:pPr defTabSz="566738"/>
            <a:r>
              <a:rPr lang="en-GB" sz="1800" i="1" dirty="0" smtClean="0"/>
              <a:t>University </a:t>
            </a:r>
            <a:r>
              <a:rPr lang="en-GB" sz="1800" i="1" dirty="0"/>
              <a:t>at </a:t>
            </a:r>
            <a:r>
              <a:rPr lang="en-GB" sz="1800" i="1" dirty="0" smtClean="0"/>
              <a:t>Buffalo</a:t>
            </a:r>
            <a:endParaRPr lang="en-US" altLang="ja-JP" sz="1800" i="1" dirty="0" smtClean="0">
              <a:ea typeface="ＭＳ 明朝" panose="02020609040205080304" pitchFamily="49" charset="-128"/>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3733800" y="2590801"/>
            <a:ext cx="1564241" cy="1828800"/>
          </a:xfrm>
          <a:prstGeom prst="rect">
            <a:avLst/>
          </a:prstGeom>
        </p:spPr>
      </p:pic>
    </p:spTree>
    <p:extLst>
      <p:ext uri="{BB962C8B-B14F-4D97-AF65-F5344CB8AC3E}">
        <p14:creationId xmlns:p14="http://schemas.microsoft.com/office/powerpoint/2010/main" val="163681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dirty="0"/>
              <a:t>Because there is a non-trivial relation between representations and what they are about</a:t>
            </a:r>
            <a:endParaRPr lang="en-US" sz="3200" dirty="0" smtClean="0"/>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3" name="Text Box 40"/>
          <p:cNvSpPr txBox="1">
            <a:spLocks noChangeArrowheads="1"/>
          </p:cNvSpPr>
          <p:nvPr/>
        </p:nvSpPr>
        <p:spPr bwMode="auto">
          <a:xfrm>
            <a:off x="5902415" y="6278563"/>
            <a:ext cx="2082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smtClean="0">
                <a:solidFill>
                  <a:srgbClr val="FFFF00"/>
                </a:solidFill>
              </a:rPr>
              <a:t>Classifications</a:t>
            </a:r>
            <a:endParaRPr lang="en-US" dirty="0">
              <a:solidFill>
                <a:srgbClr val="FFFF00"/>
              </a:solidFill>
            </a:endParaRP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2386948"/>
            <a:ext cx="2729609" cy="3777315"/>
          </a:xfrm>
          <a:prstGeom prst="rect">
            <a:avLst/>
          </a:prstGeom>
        </p:spPr>
      </p:pic>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53620"/>
            <a:ext cx="144462" cy="181768"/>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88763"/>
            <a:ext cx="119062" cy="89562"/>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5" name="Text Box 39"/>
          <p:cNvSpPr txBox="1">
            <a:spLocks noChangeArrowheads="1"/>
          </p:cNvSpPr>
          <p:nvPr/>
        </p:nvSpPr>
        <p:spPr bwMode="auto">
          <a:xfrm>
            <a:off x="965200" y="1976438"/>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a:solidFill>
                  <a:srgbClr val="FFFF00"/>
                </a:solidFill>
              </a:rPr>
              <a:t>Referents</a:t>
            </a:r>
          </a:p>
        </p:txBody>
      </p:sp>
      <p:sp>
        <p:nvSpPr>
          <p:cNvPr id="26" name="Text Box 40"/>
          <p:cNvSpPr txBox="1">
            <a:spLocks noChangeArrowheads="1"/>
          </p:cNvSpPr>
          <p:nvPr/>
        </p:nvSpPr>
        <p:spPr bwMode="auto">
          <a:xfrm>
            <a:off x="6136837" y="1976438"/>
            <a:ext cx="1613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smtClean="0">
                <a:solidFill>
                  <a:srgbClr val="FFFF00"/>
                </a:solidFill>
              </a:rPr>
              <a:t>References</a:t>
            </a:r>
            <a:endParaRPr lang="en-US" dirty="0">
              <a:solidFill>
                <a:srgbClr val="FFFF00"/>
              </a:solidFill>
            </a:endParaRPr>
          </a:p>
        </p:txBody>
      </p:sp>
      <p:sp>
        <p:nvSpPr>
          <p:cNvPr id="27" name="Text Box 39"/>
          <p:cNvSpPr txBox="1">
            <a:spLocks noChangeArrowheads="1"/>
          </p:cNvSpPr>
          <p:nvPr/>
        </p:nvSpPr>
        <p:spPr bwMode="auto">
          <a:xfrm>
            <a:off x="3399467" y="1981200"/>
            <a:ext cx="1806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smtClean="0">
                <a:solidFill>
                  <a:srgbClr val="FFFF00"/>
                </a:solidFill>
              </a:rPr>
              <a:t>Perspectives</a:t>
            </a:r>
            <a:endParaRPr lang="en-US" dirty="0">
              <a:solidFill>
                <a:srgbClr val="FFFF00"/>
              </a:solidFill>
            </a:endParaRPr>
          </a:p>
        </p:txBody>
      </p:sp>
    </p:spTree>
    <p:extLst>
      <p:ext uri="{BB962C8B-B14F-4D97-AF65-F5344CB8AC3E}">
        <p14:creationId xmlns:p14="http://schemas.microsoft.com/office/powerpoint/2010/main" val="3726618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dirty="0"/>
              <a:t>Because there is a non-trivial relation between representations and what they are about</a:t>
            </a:r>
            <a:endParaRPr lang="en-US" sz="3200" dirty="0" smtClean="0"/>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3" name="Text Box 40"/>
          <p:cNvSpPr txBox="1">
            <a:spLocks noChangeArrowheads="1"/>
          </p:cNvSpPr>
          <p:nvPr/>
        </p:nvSpPr>
        <p:spPr bwMode="auto">
          <a:xfrm>
            <a:off x="6438327" y="6278563"/>
            <a:ext cx="1010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smtClean="0">
                <a:solidFill>
                  <a:srgbClr val="FFFF00"/>
                </a:solidFill>
              </a:rPr>
              <a:t>Terms</a:t>
            </a:r>
            <a:endParaRPr lang="en-US" dirty="0">
              <a:solidFill>
                <a:srgbClr val="FFFF00"/>
              </a:solidFill>
            </a:endParaRP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26"/>
          <p:cNvPicPr>
            <a:picLocks noChangeAspect="1"/>
          </p:cNvPicPr>
          <p:nvPr/>
        </p:nvPicPr>
        <p:blipFill>
          <a:blip r:embed="rId6"/>
          <a:stretch>
            <a:fillRect/>
          </a:stretch>
        </p:blipFill>
        <p:spPr>
          <a:xfrm>
            <a:off x="5727675" y="2387235"/>
            <a:ext cx="2723474" cy="3777028"/>
          </a:xfrm>
          <a:prstGeom prst="rect">
            <a:avLst/>
          </a:prstGeom>
        </p:spPr>
      </p:pic>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902692" y="3582987"/>
            <a:ext cx="1106246" cy="171451"/>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248400" y="4157663"/>
            <a:ext cx="762000" cy="2032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8" name="Text Box 39"/>
          <p:cNvSpPr txBox="1">
            <a:spLocks noChangeArrowheads="1"/>
          </p:cNvSpPr>
          <p:nvPr/>
        </p:nvSpPr>
        <p:spPr bwMode="auto">
          <a:xfrm>
            <a:off x="965200" y="1976438"/>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a:solidFill>
                  <a:srgbClr val="FFFF00"/>
                </a:solidFill>
              </a:rPr>
              <a:t>Referents</a:t>
            </a:r>
          </a:p>
        </p:txBody>
      </p:sp>
      <p:sp>
        <p:nvSpPr>
          <p:cNvPr id="29" name="Text Box 40"/>
          <p:cNvSpPr txBox="1">
            <a:spLocks noChangeArrowheads="1"/>
          </p:cNvSpPr>
          <p:nvPr/>
        </p:nvSpPr>
        <p:spPr bwMode="auto">
          <a:xfrm>
            <a:off x="6136837" y="1976438"/>
            <a:ext cx="1613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smtClean="0">
                <a:solidFill>
                  <a:srgbClr val="FFFF00"/>
                </a:solidFill>
              </a:rPr>
              <a:t>References</a:t>
            </a:r>
            <a:endParaRPr lang="en-US" dirty="0">
              <a:solidFill>
                <a:srgbClr val="FFFF00"/>
              </a:solidFill>
            </a:endParaRPr>
          </a:p>
        </p:txBody>
      </p:sp>
      <p:sp>
        <p:nvSpPr>
          <p:cNvPr id="30" name="Text Box 39"/>
          <p:cNvSpPr txBox="1">
            <a:spLocks noChangeArrowheads="1"/>
          </p:cNvSpPr>
          <p:nvPr/>
        </p:nvSpPr>
        <p:spPr bwMode="auto">
          <a:xfrm>
            <a:off x="3399467" y="1981200"/>
            <a:ext cx="1806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smtClean="0">
                <a:solidFill>
                  <a:srgbClr val="FFFF00"/>
                </a:solidFill>
              </a:rPr>
              <a:t>Perspectives</a:t>
            </a:r>
            <a:endParaRPr lang="en-US" dirty="0">
              <a:solidFill>
                <a:srgbClr val="FFFF00"/>
              </a:solidFill>
            </a:endParaRPr>
          </a:p>
        </p:txBody>
      </p:sp>
    </p:spTree>
    <p:extLst>
      <p:ext uri="{BB962C8B-B14F-4D97-AF65-F5344CB8AC3E}">
        <p14:creationId xmlns:p14="http://schemas.microsoft.com/office/powerpoint/2010/main" val="426553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smtClean="0">
                <a:solidFill>
                  <a:srgbClr val="FFFF00"/>
                </a:solidFill>
              </a:rPr>
              <a:t>Referents</a:t>
            </a:r>
          </a:p>
          <a:p>
            <a:pPr marL="401638" lvl="1" indent="-233363"/>
            <a:endParaRPr lang="en-US" altLang="en-US" sz="1600" dirty="0" smtClean="0"/>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smtClean="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eaLnBrk="0" hangingPunct="0">
              <a:spcBef>
                <a:spcPct val="20000"/>
              </a:spcBef>
              <a:defRPr/>
            </a:pPr>
            <a:r>
              <a:rPr lang="en-US" sz="2400" b="0" kern="0" dirty="0" smtClean="0">
                <a:solidFill>
                  <a:srgbClr val="FFFF00"/>
                </a:solidFill>
                <a:latin typeface="+mn-lt"/>
              </a:rPr>
              <a:t>Perspectives </a:t>
            </a:r>
          </a:p>
          <a:p>
            <a:pPr eaLnBrk="0" hangingPunct="0">
              <a:spcBef>
                <a:spcPct val="20000"/>
              </a:spcBef>
              <a:defRPr/>
            </a:pPr>
            <a:r>
              <a:rPr lang="en-US" sz="1600" b="0" kern="0" dirty="0" smtClean="0">
                <a:solidFill>
                  <a:schemeClr val="bg1"/>
                </a:solidFill>
                <a:latin typeface="+mn-lt"/>
              </a:rPr>
              <a:t>restricted </a:t>
            </a:r>
            <a:r>
              <a:rPr lang="en-US" sz="1600" b="0" kern="0" dirty="0">
                <a:solidFill>
                  <a:schemeClr val="bg1"/>
                </a:solidFill>
                <a:latin typeface="+mn-lt"/>
              </a:rPr>
              <a:t>by</a:t>
            </a:r>
            <a:r>
              <a:rPr lang="en-US" sz="1600" b="0" kern="0" dirty="0" smtClean="0">
                <a:solidFill>
                  <a:schemeClr val="bg1"/>
                </a:solidFill>
                <a:latin typeface="+mn-lt"/>
              </a:rPr>
              <a:t>:</a:t>
            </a:r>
            <a:endParaRPr lang="en-US" sz="1600" b="0" kern="0" dirty="0">
              <a:solidFill>
                <a:schemeClr val="bg1"/>
              </a:solidFill>
              <a:latin typeface="+mn-lt"/>
            </a:endParaRPr>
          </a:p>
        </p:txBody>
      </p:sp>
      <p:sp>
        <p:nvSpPr>
          <p:cNvPr id="10" name="Content Placeholder 23"/>
          <p:cNvSpPr txBox="1">
            <a:spLocks/>
          </p:cNvSpPr>
          <p:nvPr/>
        </p:nvSpPr>
        <p:spPr>
          <a:xfrm>
            <a:off x="228600" y="3194050"/>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smtClean="0">
              <a:latin typeface="+mn-lt"/>
            </a:endParaRPr>
          </a:p>
          <a:p>
            <a:pPr marL="401638" lvl="1" indent="-233363"/>
            <a:r>
              <a:rPr lang="en-US" altLang="en-US" sz="1600" kern="0" dirty="0" smtClean="0">
                <a:latin typeface="+mn-lt"/>
              </a:rPr>
              <a:t>are (meta-) physically the way they are,</a:t>
            </a:r>
          </a:p>
          <a:p>
            <a:pPr marL="401638" lvl="1" indent="-233363"/>
            <a:r>
              <a:rPr lang="en-US" altLang="en-US" sz="1600" kern="0" dirty="0" smtClean="0">
                <a:latin typeface="+mn-lt"/>
              </a:rPr>
              <a:t>relate to each other in an objective way,</a:t>
            </a:r>
          </a:p>
          <a:p>
            <a:pPr marL="401638" lvl="1" indent="-233363"/>
            <a:r>
              <a:rPr lang="en-US" altLang="en-US" sz="1600" kern="0" dirty="0" smtClean="0">
                <a:latin typeface="+mn-lt"/>
              </a:rPr>
              <a:t>follow laws of nature.</a:t>
            </a:r>
            <a:endParaRPr lang="en-US" altLang="en-US" sz="1600" kern="0" dirty="0">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31825">
              <a:buClrTx/>
              <a:buFont typeface="Arial" panose="020B0604020202020204" pitchFamily="34" charset="0"/>
              <a:buChar char="•"/>
            </a:pPr>
            <a:endParaRPr lang="en-US" altLang="en-US" b="0" kern="0" dirty="0" smtClean="0"/>
          </a:p>
          <a:p>
            <a:pPr marL="519112" lvl="1">
              <a:buClrTx/>
            </a:pPr>
            <a:r>
              <a:rPr lang="en-US" altLang="en-US" sz="1600" b="0" kern="0" dirty="0" smtClean="0"/>
              <a:t>follow, ideally, the syntactic-semantic conventions of some representation language,</a:t>
            </a:r>
          </a:p>
          <a:p>
            <a:pPr marL="519112" lvl="1">
              <a:buClrTx/>
            </a:pPr>
            <a:r>
              <a:rPr lang="en-US" altLang="en-US" sz="1600" b="0" kern="0" dirty="0" smtClean="0"/>
              <a:t>are restricted by the expressivity of that language,</a:t>
            </a:r>
          </a:p>
          <a:p>
            <a:pPr marL="519112" lvl="1">
              <a:buClrTx/>
            </a:pPr>
            <a:r>
              <a:rPr lang="en-US" altLang="en-US" sz="1600" b="0" kern="0" dirty="0" smtClean="0"/>
              <a:t>to be interpreted correctly, reference collections need external documentation.</a:t>
            </a:r>
            <a:endParaRPr lang="en-US" altLang="en-US" sz="1600" b="0" kern="0" dirty="0"/>
          </a:p>
        </p:txBody>
      </p:sp>
      <p:sp>
        <p:nvSpPr>
          <p:cNvPr id="12" name="Content Placeholder 24"/>
          <p:cNvSpPr txBox="1">
            <a:spLocks/>
          </p:cNvSpPr>
          <p:nvPr/>
        </p:nvSpPr>
        <p:spPr bwMode="auto">
          <a:xfrm>
            <a:off x="2908618" y="3194050"/>
            <a:ext cx="3051175" cy="3282950"/>
          </a:xfrm>
          <a:prstGeom prst="rect">
            <a:avLst/>
          </a:prstGeom>
          <a:noFill/>
          <a:ln w="9525">
            <a:noFill/>
            <a:miter lim="800000"/>
            <a:headEnd/>
            <a:tailEnd/>
          </a:ln>
        </p:spPr>
        <p:txBody>
          <a:bodyPr/>
          <a:lstStyle/>
          <a:p>
            <a:pPr algn="l" eaLnBrk="0" hangingPunct="0">
              <a:spcBef>
                <a:spcPct val="20000"/>
              </a:spcBef>
              <a:defRPr/>
            </a:pPr>
            <a:endParaRPr lang="en-US" sz="2400" b="0" kern="0" dirty="0">
              <a:solidFill>
                <a:schemeClr val="bg1"/>
              </a:solidFill>
              <a:latin typeface="+mn-lt"/>
            </a:endParaRPr>
          </a:p>
          <a:p>
            <a:pPr marL="401638" lvl="1" indent="-233363" algn="l" eaLnBrk="0" hangingPunct="0">
              <a:spcBef>
                <a:spcPct val="20000"/>
              </a:spcBef>
              <a:defRPr/>
            </a:pPr>
            <a:endParaRPr lang="en-US" sz="1600" b="0" kern="0" dirty="0">
              <a:solidFill>
                <a:schemeClr val="bg1"/>
              </a:solidFill>
              <a:latin typeface="+mn-lt"/>
            </a:endParaRPr>
          </a:p>
          <a:p>
            <a:pPr marL="401638" lvl="1" indent="-233363" algn="l" eaLnBrk="0" hangingPunct="0">
              <a:spcBef>
                <a:spcPct val="20000"/>
              </a:spcBef>
              <a:buFont typeface="Times New Roman" pitchFamily="18" charset="0"/>
              <a:buChar char="−"/>
              <a:defRPr/>
            </a:pPr>
            <a:r>
              <a:rPr lang="en-US" sz="1600" b="0" kern="0" dirty="0">
                <a:solidFill>
                  <a:schemeClr val="bg1"/>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chemeClr val="bg1"/>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chemeClr val="bg1"/>
                </a:solidFill>
                <a:latin typeface="+mn-lt"/>
              </a:rPr>
              <a:t>fit between established knowledge and </a:t>
            </a:r>
            <a:r>
              <a:rPr lang="en-US" sz="1600" b="0" kern="0" dirty="0" smtClean="0">
                <a:solidFill>
                  <a:schemeClr val="bg1"/>
                </a:solidFill>
                <a:latin typeface="+mn-lt"/>
              </a:rPr>
              <a:t>laws </a:t>
            </a:r>
            <a:r>
              <a:rPr lang="en-US" sz="1600" b="0" kern="0" dirty="0">
                <a:solidFill>
                  <a:schemeClr val="bg1"/>
                </a:solidFill>
                <a:latin typeface="+mn-lt"/>
              </a:rPr>
              <a:t>of </a:t>
            </a:r>
            <a:r>
              <a:rPr lang="en-US" sz="1600" b="0" kern="0" dirty="0" smtClean="0">
                <a:solidFill>
                  <a:schemeClr val="bg1"/>
                </a:solidFill>
                <a:latin typeface="+mn-lt"/>
              </a:rPr>
              <a:t>nature.</a:t>
            </a:r>
            <a:endParaRPr lang="en-US" sz="1600" b="0" kern="0" dirty="0">
              <a:solidFill>
                <a:schemeClr val="bg1"/>
              </a:solidFill>
              <a:latin typeface="+mn-lt"/>
            </a:endParaRPr>
          </a:p>
        </p:txBody>
      </p:sp>
    </p:spTree>
    <p:extLst>
      <p:ext uri="{BB962C8B-B14F-4D97-AF65-F5344CB8AC3E}">
        <p14:creationId xmlns:p14="http://schemas.microsoft.com/office/powerpoint/2010/main" val="5200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algn="l" eaLnBrk="1" hangingPunct="1"/>
            <a:r>
              <a:rPr lang="en-US" altLang="en-US" dirty="0" smtClean="0"/>
              <a:t>Ontology</a:t>
            </a:r>
          </a:p>
        </p:txBody>
      </p:sp>
      <p:sp>
        <p:nvSpPr>
          <p:cNvPr id="11267" name="Content Placeholder 23"/>
          <p:cNvSpPr>
            <a:spLocks noGrp="1"/>
          </p:cNvSpPr>
          <p:nvPr>
            <p:ph idx="1"/>
          </p:nvPr>
        </p:nvSpPr>
        <p:spPr>
          <a:xfrm>
            <a:off x="838200" y="1631672"/>
            <a:ext cx="1752600" cy="457200"/>
          </a:xfrm>
        </p:spPr>
        <p:txBody>
          <a:bodyPr/>
          <a:lstStyle/>
          <a:p>
            <a:pPr marL="233363" indent="-233363" algn="ctr"/>
            <a:r>
              <a:rPr lang="en-US" altLang="en-US" sz="2400" dirty="0" smtClean="0">
                <a:solidFill>
                  <a:srgbClr val="FFFF00"/>
                </a:solidFill>
              </a:rPr>
              <a:t>Referents</a:t>
            </a:r>
          </a:p>
          <a:p>
            <a:pPr marL="401638" lvl="1" indent="-233363"/>
            <a:endParaRPr lang="en-US" altLang="en-US" sz="1600" dirty="0" smtClean="0"/>
          </a:p>
        </p:txBody>
      </p:sp>
      <p:sp>
        <p:nvSpPr>
          <p:cNvPr id="25" name="Content Placeholder 24"/>
          <p:cNvSpPr>
            <a:spLocks noGrp="1"/>
          </p:cNvSpPr>
          <p:nvPr>
            <p:ph sz="half" idx="4294967295"/>
          </p:nvPr>
        </p:nvSpPr>
        <p:spPr>
          <a:xfrm>
            <a:off x="5791200" y="1631672"/>
            <a:ext cx="1905000" cy="457200"/>
          </a:xfrm>
          <a:prstGeom prst="rect">
            <a:avLst/>
          </a:prstGeom>
        </p:spPr>
        <p:txBody>
          <a:bodyPr/>
          <a:lstStyle/>
          <a:p>
            <a:pPr marL="0" indent="0" algn="ctr"/>
            <a:r>
              <a:rPr lang="en-US" altLang="en-US" sz="2400" dirty="0" smtClean="0">
                <a:solidFill>
                  <a:srgbClr val="FFFF00"/>
                </a:solidFill>
              </a:rPr>
              <a:t>References</a:t>
            </a:r>
          </a:p>
        </p:txBody>
      </p:sp>
      <p:sp>
        <p:nvSpPr>
          <p:cNvPr id="26" name="Content Placeholder 24"/>
          <p:cNvSpPr txBox="1">
            <a:spLocks/>
          </p:cNvSpPr>
          <p:nvPr/>
        </p:nvSpPr>
        <p:spPr bwMode="auto">
          <a:xfrm>
            <a:off x="3038296" y="1600200"/>
            <a:ext cx="2000608" cy="520145"/>
          </a:xfrm>
          <a:prstGeom prst="rect">
            <a:avLst/>
          </a:prstGeom>
          <a:noFill/>
          <a:ln w="9525">
            <a:noFill/>
            <a:miter lim="800000"/>
            <a:headEnd/>
            <a:tailEnd/>
          </a:ln>
        </p:spPr>
        <p:txBody>
          <a:bodyPr/>
          <a:lstStyle/>
          <a:p>
            <a:pPr eaLnBrk="0" hangingPunct="0">
              <a:spcBef>
                <a:spcPct val="20000"/>
              </a:spcBef>
              <a:defRPr/>
            </a:pPr>
            <a:r>
              <a:rPr lang="en-US" sz="2400" b="0" kern="0" dirty="0" smtClean="0">
                <a:solidFill>
                  <a:srgbClr val="FFFF00"/>
                </a:solidFill>
                <a:latin typeface="+mn-lt"/>
              </a:rPr>
              <a:t>Perspectives </a:t>
            </a:r>
          </a:p>
        </p:txBody>
      </p:sp>
      <p:pic>
        <p:nvPicPr>
          <p:cNvPr id="2" name="Picture 1"/>
          <p:cNvPicPr>
            <a:picLocks noChangeAspect="1"/>
          </p:cNvPicPr>
          <p:nvPr/>
        </p:nvPicPr>
        <p:blipFill>
          <a:blip r:embed="rId3"/>
          <a:stretch>
            <a:fillRect/>
          </a:stretch>
        </p:blipFill>
        <p:spPr>
          <a:xfrm rot="20778688">
            <a:off x="3336298" y="2655248"/>
            <a:ext cx="5181600" cy="935947"/>
          </a:xfrm>
          <a:prstGeom prst="rect">
            <a:avLst/>
          </a:prstGeom>
        </p:spPr>
      </p:pic>
      <p:pic>
        <p:nvPicPr>
          <p:cNvPr id="3" name="Picture 2"/>
          <p:cNvPicPr>
            <a:picLocks noChangeAspect="1"/>
          </p:cNvPicPr>
          <p:nvPr/>
        </p:nvPicPr>
        <p:blipFill>
          <a:blip r:embed="rId4"/>
          <a:stretch>
            <a:fillRect/>
          </a:stretch>
        </p:blipFill>
        <p:spPr>
          <a:xfrm>
            <a:off x="609600" y="3483226"/>
            <a:ext cx="2584291" cy="1562100"/>
          </a:xfrm>
          <a:prstGeom prst="rect">
            <a:avLst/>
          </a:prstGeom>
        </p:spPr>
      </p:pic>
      <p:pic>
        <p:nvPicPr>
          <p:cNvPr id="17" name="Picture 16"/>
          <p:cNvPicPr>
            <a:picLocks noChangeAspect="1"/>
          </p:cNvPicPr>
          <p:nvPr/>
        </p:nvPicPr>
        <p:blipFill>
          <a:blip r:embed="rId3"/>
          <a:stretch>
            <a:fillRect/>
          </a:stretch>
        </p:blipFill>
        <p:spPr>
          <a:xfrm rot="954647">
            <a:off x="3250090" y="5086130"/>
            <a:ext cx="5181600" cy="935947"/>
          </a:xfrm>
          <a:prstGeom prst="rect">
            <a:avLst/>
          </a:prstGeom>
        </p:spPr>
      </p:pic>
      <p:pic>
        <p:nvPicPr>
          <p:cNvPr id="18" name="Picture 17"/>
          <p:cNvPicPr>
            <a:picLocks noChangeAspect="1"/>
          </p:cNvPicPr>
          <p:nvPr/>
        </p:nvPicPr>
        <p:blipFill>
          <a:blip r:embed="rId3"/>
          <a:stretch>
            <a:fillRect/>
          </a:stretch>
        </p:blipFill>
        <p:spPr>
          <a:xfrm>
            <a:off x="3478705" y="3796303"/>
            <a:ext cx="5181600" cy="935947"/>
          </a:xfrm>
          <a:prstGeom prst="rect">
            <a:avLst/>
          </a:prstGeom>
        </p:spPr>
      </p:pic>
      <p:grpSp>
        <p:nvGrpSpPr>
          <p:cNvPr id="7" name="Group 6"/>
          <p:cNvGrpSpPr/>
          <p:nvPr/>
        </p:nvGrpSpPr>
        <p:grpSpPr>
          <a:xfrm>
            <a:off x="4572001" y="2209800"/>
            <a:ext cx="4146378" cy="4419600"/>
            <a:chOff x="4572001" y="2209800"/>
            <a:chExt cx="4146378" cy="4419600"/>
          </a:xfrm>
        </p:grpSpPr>
        <p:sp>
          <p:nvSpPr>
            <p:cNvPr id="5" name="Rounded Rectangle 4"/>
            <p:cNvSpPr/>
            <p:nvPr/>
          </p:nvSpPr>
          <p:spPr bwMode="auto">
            <a:xfrm>
              <a:off x="4572001" y="2209800"/>
              <a:ext cx="4146378" cy="4419600"/>
            </a:xfrm>
            <a:prstGeom prst="roundRect">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p:cNvSpPr txBox="1"/>
            <p:nvPr/>
          </p:nvSpPr>
          <p:spPr>
            <a:xfrm>
              <a:off x="4866640" y="2235200"/>
              <a:ext cx="1694695" cy="400110"/>
            </a:xfrm>
            <a:prstGeom prst="rect">
              <a:avLst/>
            </a:prstGeom>
            <a:noFill/>
          </p:spPr>
          <p:txBody>
            <a:bodyPr wrap="none" rtlCol="0">
              <a:spAutoFit/>
            </a:bodyPr>
            <a:lstStyle/>
            <a:p>
              <a:r>
                <a:rPr lang="en-US" sz="2000" dirty="0" smtClean="0">
                  <a:solidFill>
                    <a:srgbClr val="1FE115"/>
                  </a:solidFill>
                </a:rPr>
                <a:t>Lexicography</a:t>
              </a:r>
              <a:endParaRPr lang="en-US" sz="2000" dirty="0">
                <a:solidFill>
                  <a:srgbClr val="1FE115"/>
                </a:solidFill>
              </a:endParaRPr>
            </a:p>
          </p:txBody>
        </p:sp>
      </p:grpSp>
      <p:grpSp>
        <p:nvGrpSpPr>
          <p:cNvPr id="8" name="Group 7"/>
          <p:cNvGrpSpPr/>
          <p:nvPr/>
        </p:nvGrpSpPr>
        <p:grpSpPr>
          <a:xfrm>
            <a:off x="3299142" y="2921000"/>
            <a:ext cx="4146378" cy="2590800"/>
            <a:chOff x="3299142" y="2921000"/>
            <a:chExt cx="4146378" cy="2590800"/>
          </a:xfrm>
        </p:grpSpPr>
        <p:sp>
          <p:nvSpPr>
            <p:cNvPr id="22" name="Rounded Rectangle 21"/>
            <p:cNvSpPr/>
            <p:nvPr/>
          </p:nvSpPr>
          <p:spPr bwMode="auto">
            <a:xfrm>
              <a:off x="3299142" y="2921000"/>
              <a:ext cx="4146378" cy="25908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TextBox 22"/>
            <p:cNvSpPr txBox="1"/>
            <p:nvPr/>
          </p:nvSpPr>
          <p:spPr>
            <a:xfrm>
              <a:off x="5776250" y="4739208"/>
              <a:ext cx="1570173" cy="400110"/>
            </a:xfrm>
            <a:prstGeom prst="rect">
              <a:avLst/>
            </a:prstGeom>
            <a:noFill/>
          </p:spPr>
          <p:txBody>
            <a:bodyPr wrap="none" rtlCol="0">
              <a:spAutoFit/>
            </a:bodyPr>
            <a:lstStyle/>
            <a:p>
              <a:r>
                <a:rPr lang="en-US" sz="2000" dirty="0" smtClean="0">
                  <a:solidFill>
                    <a:srgbClr val="FF0000"/>
                  </a:solidFill>
                </a:rPr>
                <a:t>Terminology</a:t>
              </a:r>
              <a:endParaRPr lang="en-US" sz="2000" dirty="0">
                <a:solidFill>
                  <a:srgbClr val="FF0000"/>
                </a:solidFill>
              </a:endParaRPr>
            </a:p>
          </p:txBody>
        </p:sp>
      </p:grpSp>
      <p:grpSp>
        <p:nvGrpSpPr>
          <p:cNvPr id="9" name="Group 8"/>
          <p:cNvGrpSpPr/>
          <p:nvPr/>
        </p:nvGrpSpPr>
        <p:grpSpPr>
          <a:xfrm>
            <a:off x="533400" y="3073400"/>
            <a:ext cx="2660491" cy="2065918"/>
            <a:chOff x="533400" y="3073400"/>
            <a:chExt cx="2660491" cy="2065918"/>
          </a:xfrm>
        </p:grpSpPr>
        <p:sp>
          <p:nvSpPr>
            <p:cNvPr id="24" name="Rounded Rectangle 23"/>
            <p:cNvSpPr/>
            <p:nvPr/>
          </p:nvSpPr>
          <p:spPr bwMode="auto">
            <a:xfrm>
              <a:off x="533400" y="3073400"/>
              <a:ext cx="2660491" cy="2065918"/>
            </a:xfrm>
            <a:prstGeom prst="roundRect">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TextBox 26"/>
            <p:cNvSpPr txBox="1"/>
            <p:nvPr/>
          </p:nvSpPr>
          <p:spPr>
            <a:xfrm>
              <a:off x="629311" y="3083116"/>
              <a:ext cx="1550425" cy="400110"/>
            </a:xfrm>
            <a:prstGeom prst="rect">
              <a:avLst/>
            </a:prstGeom>
            <a:noFill/>
          </p:spPr>
          <p:txBody>
            <a:bodyPr wrap="none" rtlCol="0">
              <a:spAutoFit/>
            </a:bodyPr>
            <a:lstStyle/>
            <a:p>
              <a:r>
                <a:rPr lang="en-US" sz="2000" dirty="0" smtClean="0">
                  <a:solidFill>
                    <a:srgbClr val="FFC000"/>
                  </a:solidFill>
                </a:rPr>
                <a:t>Metaphysics</a:t>
              </a:r>
              <a:endParaRPr lang="en-US" sz="2000" dirty="0">
                <a:solidFill>
                  <a:srgbClr val="FFC000"/>
                </a:solidFill>
              </a:endParaRPr>
            </a:p>
          </p:txBody>
        </p:sp>
      </p:grpSp>
      <p:sp>
        <p:nvSpPr>
          <p:cNvPr id="28" name="Rounded Rectangle 27"/>
          <p:cNvSpPr/>
          <p:nvPr/>
        </p:nvSpPr>
        <p:spPr bwMode="auto">
          <a:xfrm>
            <a:off x="313502" y="1524000"/>
            <a:ext cx="8601898" cy="5229005"/>
          </a:xfrm>
          <a:prstGeom prst="roundRect">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0" name="Group 19"/>
          <p:cNvGrpSpPr/>
          <p:nvPr/>
        </p:nvGrpSpPr>
        <p:grpSpPr>
          <a:xfrm>
            <a:off x="397988" y="2512644"/>
            <a:ext cx="4068762" cy="3202356"/>
            <a:chOff x="533400" y="3073400"/>
            <a:chExt cx="2660491" cy="2065918"/>
          </a:xfrm>
        </p:grpSpPr>
        <p:sp>
          <p:nvSpPr>
            <p:cNvPr id="21" name="Rounded Rectangle 20"/>
            <p:cNvSpPr/>
            <p:nvPr/>
          </p:nvSpPr>
          <p:spPr bwMode="auto">
            <a:xfrm>
              <a:off x="533400" y="3073400"/>
              <a:ext cx="2660491" cy="2065918"/>
            </a:xfrm>
            <a:prstGeom prst="roundRect">
              <a:avLst/>
            </a:prstGeom>
            <a:noFill/>
            <a:ln w="57150"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1078959" y="3083116"/>
              <a:ext cx="651127" cy="258121"/>
            </a:xfrm>
            <a:prstGeom prst="rect">
              <a:avLst/>
            </a:prstGeom>
            <a:noFill/>
            <a:ln>
              <a:noFill/>
            </a:ln>
          </p:spPr>
          <p:txBody>
            <a:bodyPr wrap="none" rtlCol="0">
              <a:spAutoFit/>
            </a:bodyPr>
            <a:lstStyle/>
            <a:p>
              <a:r>
                <a:rPr lang="en-US" sz="2000" dirty="0" smtClean="0">
                  <a:solidFill>
                    <a:srgbClr val="A2CCE8"/>
                  </a:solidFill>
                </a:rPr>
                <a:t>Science</a:t>
              </a:r>
              <a:endParaRPr lang="en-US" sz="2000" dirty="0">
                <a:solidFill>
                  <a:srgbClr val="A2CCE8"/>
                </a:solidFill>
              </a:endParaRPr>
            </a:p>
          </p:txBody>
        </p:sp>
      </p:grpSp>
    </p:spTree>
    <p:extLst>
      <p:ext uri="{BB962C8B-B14F-4D97-AF65-F5344CB8AC3E}">
        <p14:creationId xmlns:p14="http://schemas.microsoft.com/office/powerpoint/2010/main" val="396116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057400" y="4343400"/>
            <a:ext cx="5576888" cy="2095500"/>
          </a:xfrm>
          <a:prstGeom prst="rect">
            <a:avLst/>
          </a:prstGeom>
        </p:spPr>
      </p:pic>
      <p:sp>
        <p:nvSpPr>
          <p:cNvPr id="12" name="Content Placeholder 11"/>
          <p:cNvSpPr>
            <a:spLocks noGrp="1"/>
          </p:cNvSpPr>
          <p:nvPr>
            <p:ph idx="1"/>
          </p:nvPr>
        </p:nvSpPr>
        <p:spPr/>
        <p:txBody>
          <a:bodyPr/>
          <a:lstStyle/>
          <a:p>
            <a:r>
              <a:rPr lang="en-US" b="1" u="sng" dirty="0" smtClean="0"/>
              <a:t>Ontology</a:t>
            </a:r>
            <a:r>
              <a:rPr lang="en-US" dirty="0" smtClean="0"/>
              <a:t>: holistic view on </a:t>
            </a:r>
            <a:r>
              <a:rPr lang="en-US" dirty="0" err="1" smtClean="0"/>
              <a:t>eveything</a:t>
            </a:r>
            <a:endParaRPr lang="en-US" dirty="0" smtClean="0"/>
          </a:p>
          <a:p>
            <a:endParaRPr lang="en-US" dirty="0"/>
          </a:p>
          <a:p>
            <a:endParaRPr lang="en-US" dirty="0" smtClean="0"/>
          </a:p>
          <a:p>
            <a:endParaRPr lang="en-US" dirty="0"/>
          </a:p>
          <a:p>
            <a:endParaRPr lang="en-US" dirty="0" smtClean="0"/>
          </a:p>
          <a:p>
            <a:endParaRPr lang="en-US" dirty="0"/>
          </a:p>
          <a:p>
            <a:r>
              <a:rPr lang="en-US" b="1" u="sng" dirty="0" smtClean="0"/>
              <a:t>Traditional classification</a:t>
            </a:r>
            <a:r>
              <a:rPr lang="en-US" dirty="0" smtClean="0"/>
              <a:t>:</a:t>
            </a:r>
          </a:p>
          <a:p>
            <a:endParaRPr lang="en-US" dirty="0"/>
          </a:p>
          <a:p>
            <a:endParaRPr lang="en-US" sz="3200" dirty="0" smtClean="0"/>
          </a:p>
          <a:p>
            <a:endParaRPr lang="en-US" dirty="0"/>
          </a:p>
          <a:p>
            <a:r>
              <a:rPr lang="en-US" dirty="0" smtClean="0"/>
              <a:t>  science + terminology with disconnects</a:t>
            </a:r>
            <a:endParaRPr lang="en-US" dirty="0"/>
          </a:p>
        </p:txBody>
      </p:sp>
      <p:sp>
        <p:nvSpPr>
          <p:cNvPr id="11266" name="AutoShape 2"/>
          <p:cNvSpPr>
            <a:spLocks noGrp="1" noChangeArrowheads="1"/>
          </p:cNvSpPr>
          <p:nvPr>
            <p:ph type="title"/>
          </p:nvPr>
        </p:nvSpPr>
        <p:spPr/>
        <p:txBody>
          <a:bodyPr/>
          <a:lstStyle/>
          <a:p>
            <a:pPr eaLnBrk="1" hangingPunct="1"/>
            <a:r>
              <a:rPr lang="en-US" altLang="en-US" dirty="0" smtClean="0"/>
              <a:t>Ontology versus traditional classification</a:t>
            </a:r>
          </a:p>
        </p:txBody>
      </p:sp>
      <p:pic>
        <p:nvPicPr>
          <p:cNvPr id="11" name="Picture 10"/>
          <p:cNvPicPr>
            <a:picLocks noChangeAspect="1"/>
          </p:cNvPicPr>
          <p:nvPr/>
        </p:nvPicPr>
        <p:blipFill>
          <a:blip r:embed="rId4"/>
          <a:stretch>
            <a:fillRect/>
          </a:stretch>
        </p:blipFill>
        <p:spPr>
          <a:xfrm>
            <a:off x="990600" y="2362200"/>
            <a:ext cx="6848960" cy="1524000"/>
          </a:xfrm>
          <a:prstGeom prst="rect">
            <a:avLst/>
          </a:prstGeom>
        </p:spPr>
      </p:pic>
    </p:spTree>
    <p:extLst>
      <p:ext uri="{BB962C8B-B14F-4D97-AF65-F5344CB8AC3E}">
        <p14:creationId xmlns:p14="http://schemas.microsoft.com/office/powerpoint/2010/main" val="3990624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and interpretation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35372" y="1524000"/>
            <a:ext cx="6873256" cy="4771390"/>
          </a:xfrm>
          <a:prstGeom prst="rect">
            <a:avLst/>
          </a:prstGeom>
        </p:spPr>
      </p:pic>
      <p:sp>
        <p:nvSpPr>
          <p:cNvPr id="5" name="Rectangle 4"/>
          <p:cNvSpPr/>
          <p:nvPr/>
        </p:nvSpPr>
        <p:spPr>
          <a:xfrm>
            <a:off x="228600" y="6320135"/>
            <a:ext cx="8839200" cy="523220"/>
          </a:xfrm>
          <a:prstGeom prst="rect">
            <a:avLst/>
          </a:prstGeom>
        </p:spPr>
        <p:txBody>
          <a:bodyPr wrap="square">
            <a:spAutoFit/>
          </a:bodyPr>
          <a:lstStyle/>
          <a:p>
            <a:pPr marL="0" marR="0" algn="r">
              <a:spcBef>
                <a:spcPts val="0"/>
              </a:spcBef>
              <a:spcAft>
                <a:spcPts val="0"/>
              </a:spcAft>
            </a:pPr>
            <a:r>
              <a:rPr lang="en-US" sz="1400" dirty="0" err="1">
                <a:solidFill>
                  <a:schemeClr val="bg1"/>
                </a:solidFill>
                <a:ea typeface="SimSun" panose="02010600030101010101" pitchFamily="2" charset="-122"/>
              </a:rPr>
              <a:t>Kirsti</a:t>
            </a:r>
            <a:r>
              <a:rPr lang="en-US" sz="1400" dirty="0">
                <a:solidFill>
                  <a:schemeClr val="bg1"/>
                </a:solidFill>
                <a:ea typeface="SimSun" panose="02010600030101010101" pitchFamily="2" charset="-122"/>
              </a:rPr>
              <a:t> </a:t>
            </a:r>
            <a:r>
              <a:rPr lang="en-US" sz="1400" dirty="0" err="1" smtClean="0">
                <a:solidFill>
                  <a:schemeClr val="bg1"/>
                </a:solidFill>
                <a:ea typeface="SimSun" panose="02010600030101010101" pitchFamily="2" charset="-122"/>
              </a:rPr>
              <a:t>Malterud</a:t>
            </a:r>
            <a:r>
              <a:rPr lang="en-US" sz="1400" dirty="0" smtClean="0">
                <a:solidFill>
                  <a:schemeClr val="bg1"/>
                </a:solidFill>
                <a:ea typeface="SimSun" panose="02010600030101010101" pitchFamily="2" charset="-122"/>
              </a:rPr>
              <a:t>. Theory </a:t>
            </a:r>
            <a:r>
              <a:rPr lang="en-US" sz="1400" dirty="0">
                <a:solidFill>
                  <a:schemeClr val="bg1"/>
                </a:solidFill>
                <a:ea typeface="SimSun" panose="02010600030101010101" pitchFamily="2" charset="-122"/>
              </a:rPr>
              <a:t>and interpretation in qualitative studies from general </a:t>
            </a:r>
            <a:r>
              <a:rPr lang="en-US" sz="1400" dirty="0" smtClean="0">
                <a:solidFill>
                  <a:schemeClr val="bg1"/>
                </a:solidFill>
                <a:ea typeface="SimSun" panose="02010600030101010101" pitchFamily="2" charset="-122"/>
              </a:rPr>
              <a:t>practice: Why </a:t>
            </a:r>
            <a:r>
              <a:rPr lang="en-US" sz="1400" dirty="0">
                <a:solidFill>
                  <a:schemeClr val="bg1"/>
                </a:solidFill>
                <a:ea typeface="SimSun" panose="02010600030101010101" pitchFamily="2" charset="-122"/>
              </a:rPr>
              <a:t>and how?</a:t>
            </a:r>
          </a:p>
          <a:p>
            <a:pPr algn="r"/>
            <a:r>
              <a:rPr lang="en-US" sz="1400" dirty="0">
                <a:solidFill>
                  <a:schemeClr val="bg1"/>
                </a:solidFill>
                <a:ea typeface="SimSun" panose="02010600030101010101" pitchFamily="2" charset="-122"/>
              </a:rPr>
              <a:t>		Scandinavian Journal of Public Health, 2016; 44: 120–129</a:t>
            </a:r>
            <a:endParaRPr lang="en-US" sz="1400" dirty="0">
              <a:solidFill>
                <a:schemeClr val="bg1"/>
              </a:solidFill>
            </a:endParaRPr>
          </a:p>
        </p:txBody>
      </p:sp>
    </p:spTree>
    <p:extLst>
      <p:ext uri="{BB962C8B-B14F-4D97-AF65-F5344CB8AC3E}">
        <p14:creationId xmlns:p14="http://schemas.microsoft.com/office/powerpoint/2010/main" val="207668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dirty="0" smtClean="0"/>
              <a:t>Questions that unarguably can be answered through </a:t>
            </a:r>
            <a:r>
              <a:rPr lang="en-US" b="1" i="1" u="sng" dirty="0" smtClean="0">
                <a:solidFill>
                  <a:srgbClr val="92D050"/>
                </a:solidFill>
              </a:rPr>
              <a:t>terminology</a:t>
            </a:r>
            <a:endParaRPr lang="en-US" dirty="0"/>
          </a:p>
        </p:txBody>
      </p:sp>
      <p:sp>
        <p:nvSpPr>
          <p:cNvPr id="5" name="Content Placeholder 4"/>
          <p:cNvSpPr>
            <a:spLocks noGrp="1"/>
          </p:cNvSpPr>
          <p:nvPr>
            <p:ph idx="1"/>
          </p:nvPr>
        </p:nvSpPr>
        <p:spPr/>
        <p:txBody>
          <a:bodyPr/>
          <a:lstStyle/>
          <a:p>
            <a:pPr marL="0" indent="0"/>
            <a:endParaRPr lang="en-US" sz="2000" dirty="0" smtClean="0">
              <a:solidFill>
                <a:srgbClr val="FFC000"/>
              </a:solidFill>
            </a:endParaRPr>
          </a:p>
          <a:p>
            <a:pPr marL="0" indent="0"/>
            <a:r>
              <a:rPr lang="en-US" sz="2000" dirty="0" smtClean="0">
                <a:solidFill>
                  <a:srgbClr val="FFC000"/>
                </a:solidFill>
              </a:rPr>
              <a:t>Is the </a:t>
            </a:r>
            <a:r>
              <a:rPr lang="en-US" sz="2000" dirty="0">
                <a:solidFill>
                  <a:srgbClr val="FFC000"/>
                </a:solidFill>
              </a:rPr>
              <a:t>term PDAP, and associated ontological process</a:t>
            </a:r>
            <a:r>
              <a:rPr lang="en-US" sz="2000" dirty="0" smtClean="0">
                <a:solidFill>
                  <a:srgbClr val="FFC000"/>
                </a:solidFill>
              </a:rPr>
              <a:t>, appropriate because </a:t>
            </a:r>
            <a:r>
              <a:rPr lang="en-US" sz="2000" dirty="0">
                <a:solidFill>
                  <a:srgbClr val="FFC000"/>
                </a:solidFill>
              </a:rPr>
              <a:t>of the opinion that sufficient evidence exists to consider this disorder neuropathic </a:t>
            </a:r>
            <a:r>
              <a:rPr lang="en-US" sz="2000" dirty="0" smtClean="0">
                <a:solidFill>
                  <a:srgbClr val="FFC000"/>
                </a:solidFill>
              </a:rPr>
              <a:t>in origin </a:t>
            </a:r>
            <a:r>
              <a:rPr lang="en-US" sz="2000" dirty="0">
                <a:solidFill>
                  <a:srgbClr val="FFC000"/>
                </a:solidFill>
              </a:rPr>
              <a:t>and therefore to classify it </a:t>
            </a:r>
            <a:r>
              <a:rPr lang="en-US" sz="2000" dirty="0" smtClean="0">
                <a:solidFill>
                  <a:srgbClr val="FFC000"/>
                </a:solidFill>
              </a:rPr>
              <a:t>accordingly?</a:t>
            </a:r>
          </a:p>
          <a:p>
            <a:pPr marL="457200" indent="-457200">
              <a:buFontTx/>
              <a:buAutoNum type="arabicParenR"/>
            </a:pPr>
            <a:r>
              <a:rPr lang="en-US" sz="2000" dirty="0" smtClean="0"/>
              <a:t>What </a:t>
            </a:r>
            <a:r>
              <a:rPr lang="en-US" sz="2000" dirty="0"/>
              <a:t>is denoted by ‘this disorder’?</a:t>
            </a:r>
          </a:p>
          <a:p>
            <a:pPr marL="457200" indent="-457200">
              <a:buAutoNum type="arabicParenR"/>
            </a:pPr>
            <a:r>
              <a:rPr lang="en-US" sz="2000" dirty="0" smtClean="0">
                <a:solidFill>
                  <a:srgbClr val="92D050"/>
                </a:solidFill>
              </a:rPr>
              <a:t>Is PDAP an appropriate term for what is denoted by ‘this disorder’?</a:t>
            </a:r>
          </a:p>
          <a:p>
            <a:pPr marL="457200" indent="-457200">
              <a:buAutoNum type="arabicParenR"/>
            </a:pPr>
            <a:r>
              <a:rPr lang="en-US" sz="2000" dirty="0" smtClean="0"/>
              <a:t>Is the ontological process used appropriate:</a:t>
            </a:r>
          </a:p>
          <a:p>
            <a:pPr marL="1257300" lvl="2" indent="-457200">
              <a:buFont typeface="+mj-lt"/>
              <a:buAutoNum type="alphaLcParenR"/>
            </a:pPr>
            <a:r>
              <a:rPr lang="en-US" sz="1800" dirty="0"/>
              <a:t>i</a:t>
            </a:r>
            <a:r>
              <a:rPr lang="en-US" sz="1800" dirty="0" smtClean="0"/>
              <a:t>n itself?</a:t>
            </a:r>
          </a:p>
          <a:p>
            <a:pPr marL="1257300" lvl="2" indent="-457200">
              <a:spcBef>
                <a:spcPts val="0"/>
              </a:spcBef>
              <a:buFont typeface="+mj-lt"/>
              <a:buAutoNum type="alphaLcParenR"/>
            </a:pPr>
            <a:r>
              <a:rPr lang="en-US" sz="1800" dirty="0"/>
              <a:t>f</a:t>
            </a:r>
            <a:r>
              <a:rPr lang="en-US" sz="1800" dirty="0" smtClean="0"/>
              <a:t>or the purposes of providing names</a:t>
            </a:r>
          </a:p>
          <a:p>
            <a:pPr marL="1714500" lvl="3" indent="-457200">
              <a:spcBef>
                <a:spcPts val="0"/>
              </a:spcBef>
              <a:buFont typeface="+mj-lt"/>
              <a:buAutoNum type="romanLcPeriod"/>
            </a:pPr>
            <a:r>
              <a:rPr lang="en-US" sz="1800" dirty="0" smtClean="0"/>
              <a:t>to what is denoted by ‘this disorder’?</a:t>
            </a:r>
          </a:p>
          <a:p>
            <a:pPr marL="1714500" lvl="3" indent="-457200">
              <a:spcBef>
                <a:spcPts val="0"/>
              </a:spcBef>
              <a:buFont typeface="+mj-lt"/>
              <a:buAutoNum type="romanLcPeriod"/>
            </a:pPr>
            <a:r>
              <a:rPr lang="en-US" sz="1800" dirty="0"/>
              <a:t>to ‘things’ in </a:t>
            </a:r>
            <a:r>
              <a:rPr lang="en-US" sz="1800" dirty="0" smtClean="0"/>
              <a:t>general?</a:t>
            </a:r>
          </a:p>
          <a:p>
            <a:pPr marL="1257300" lvl="2" indent="-457200">
              <a:spcBef>
                <a:spcPts val="0"/>
              </a:spcBef>
              <a:buFont typeface="+mj-lt"/>
              <a:buAutoNum type="alphaLcParenR"/>
            </a:pPr>
            <a:r>
              <a:rPr lang="en-US" sz="1800" dirty="0"/>
              <a:t>to classify what is denoted by ‘this disorder</a:t>
            </a:r>
            <a:r>
              <a:rPr lang="en-US" sz="1800" dirty="0" smtClean="0"/>
              <a:t>’?</a:t>
            </a:r>
          </a:p>
          <a:p>
            <a:pPr marL="457200" indent="-457200">
              <a:buAutoNum type="arabicParenR"/>
            </a:pPr>
            <a:r>
              <a:rPr lang="en-US" sz="2000" dirty="0" smtClean="0"/>
              <a:t>Has the mentioned opinion the power of a scientific theory to the effect that what is denoted by ‘this disorder’ is neuropathic in origin?</a:t>
            </a:r>
          </a:p>
          <a:p>
            <a:pPr marL="457200" indent="-457200">
              <a:buAutoNum type="arabicParenR"/>
            </a:pPr>
            <a:r>
              <a:rPr lang="en-US" sz="2000" dirty="0" smtClean="0">
                <a:solidFill>
                  <a:srgbClr val="92D050"/>
                </a:solidFill>
              </a:rPr>
              <a:t>What other term would be more appropriate?</a:t>
            </a:r>
          </a:p>
        </p:txBody>
      </p:sp>
    </p:spTree>
    <p:extLst>
      <p:ext uri="{BB962C8B-B14F-4D97-AF65-F5344CB8AC3E}">
        <p14:creationId xmlns:p14="http://schemas.microsoft.com/office/powerpoint/2010/main" val="580974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228600" y="1676400"/>
            <a:ext cx="8686800" cy="4495800"/>
          </a:xfrm>
        </p:spPr>
        <p:txBody>
          <a:bodyPr/>
          <a:lstStyle/>
          <a:p>
            <a:pPr marL="457200" indent="-457200">
              <a:buFont typeface="+mj-lt"/>
              <a:buAutoNum type="arabicPeriod"/>
            </a:pPr>
            <a:r>
              <a:rPr lang="en-US" sz="2800" dirty="0" smtClean="0"/>
              <a:t>the </a:t>
            </a:r>
            <a:r>
              <a:rPr lang="en-US" sz="2800" dirty="0"/>
              <a:t>set of practices and methods used for the collection, description and </a:t>
            </a:r>
            <a:r>
              <a:rPr lang="en-US" sz="2800" dirty="0" smtClean="0"/>
              <a:t>presentation of </a:t>
            </a:r>
            <a:r>
              <a:rPr lang="en-US" sz="2800" dirty="0">
                <a:solidFill>
                  <a:srgbClr val="AAE600"/>
                </a:solidFill>
              </a:rPr>
              <a:t>terms</a:t>
            </a:r>
            <a:r>
              <a:rPr lang="en-US" sz="2800" dirty="0" smtClean="0"/>
              <a:t>;</a:t>
            </a:r>
          </a:p>
          <a:p>
            <a:pPr marL="457200" indent="-457200">
              <a:buFont typeface="+mj-lt"/>
              <a:buAutoNum type="arabicPeriod"/>
            </a:pPr>
            <a:endParaRPr lang="en-US" sz="2800" dirty="0" smtClean="0"/>
          </a:p>
          <a:p>
            <a:pPr marL="457200" indent="-457200">
              <a:buFont typeface="+mj-lt"/>
              <a:buAutoNum type="arabicPeriod"/>
            </a:pPr>
            <a:r>
              <a:rPr lang="en-US" sz="2800" dirty="0" smtClean="0"/>
              <a:t>a </a:t>
            </a:r>
            <a:r>
              <a:rPr lang="en-US" sz="2800" dirty="0"/>
              <a:t>vocabulary of a special subject </a:t>
            </a:r>
            <a:r>
              <a:rPr lang="en-US" sz="2800" dirty="0" smtClean="0"/>
              <a:t>field;</a:t>
            </a:r>
          </a:p>
          <a:p>
            <a:pPr marL="457200" indent="-457200">
              <a:buFont typeface="+mj-lt"/>
              <a:buAutoNum type="arabicPeriod"/>
            </a:pPr>
            <a:endParaRPr lang="en-US" sz="2800" dirty="0"/>
          </a:p>
          <a:p>
            <a:pPr marL="0" indent="0"/>
            <a:endParaRPr lang="en-US" sz="800" dirty="0"/>
          </a:p>
        </p:txBody>
      </p:sp>
      <p:sp>
        <p:nvSpPr>
          <p:cNvPr id="4" name="Rectangle 3"/>
          <p:cNvSpPr/>
          <p:nvPr/>
        </p:nvSpPr>
        <p:spPr>
          <a:xfrm>
            <a:off x="3378200" y="6182380"/>
            <a:ext cx="5613400" cy="523220"/>
          </a:xfrm>
          <a:prstGeom prst="rect">
            <a:avLst/>
          </a:prstGeom>
        </p:spPr>
        <p:txBody>
          <a:bodyPr wrap="square">
            <a:spAutoFit/>
          </a:bodyPr>
          <a:lstStyle/>
          <a:p>
            <a:pPr algn="r"/>
            <a:r>
              <a:rPr lang="en-US" sz="1400" b="0" dirty="0">
                <a:solidFill>
                  <a:schemeClr val="bg1"/>
                </a:solidFill>
                <a:latin typeface="+mj-lt"/>
              </a:rPr>
              <a:t>Sager, Juan (1990): </a:t>
            </a:r>
            <a:r>
              <a:rPr lang="en-US" sz="1400" b="0" i="1" dirty="0">
                <a:solidFill>
                  <a:schemeClr val="bg1"/>
                </a:solidFill>
                <a:latin typeface="+mj-lt"/>
              </a:rPr>
              <a:t>A Practical Course in Terminology Processing</a:t>
            </a:r>
            <a:r>
              <a:rPr lang="en-US" sz="1400" b="0" dirty="0">
                <a:solidFill>
                  <a:schemeClr val="bg1"/>
                </a:solidFill>
                <a:latin typeface="+mj-lt"/>
              </a:rPr>
              <a:t>. </a:t>
            </a:r>
            <a:r>
              <a:rPr lang="en-US" sz="1400" b="0" dirty="0" smtClean="0">
                <a:solidFill>
                  <a:schemeClr val="bg1"/>
                </a:solidFill>
                <a:latin typeface="+mj-lt"/>
              </a:rPr>
              <a:t>Amsterdam/Philadelphia: Benjamins</a:t>
            </a:r>
            <a:endParaRPr lang="en-US" sz="1400" dirty="0">
              <a:solidFill>
                <a:schemeClr val="bg1"/>
              </a:solidFill>
              <a:latin typeface="+mj-lt"/>
            </a:endParaRPr>
          </a:p>
        </p:txBody>
      </p:sp>
    </p:spTree>
    <p:extLst>
      <p:ext uri="{BB962C8B-B14F-4D97-AF65-F5344CB8AC3E}">
        <p14:creationId xmlns:p14="http://schemas.microsoft.com/office/powerpoint/2010/main" val="1211754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dimensions of terminology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u="sng" dirty="0"/>
              <a:t>Linguistic dimension</a:t>
            </a:r>
          </a:p>
          <a:p>
            <a:pPr lvl="1">
              <a:buFont typeface="Arial" panose="020B0604020202020204" pitchFamily="34" charset="0"/>
              <a:buChar char="•"/>
            </a:pPr>
            <a:r>
              <a:rPr lang="en-US" sz="2000" dirty="0"/>
              <a:t>existing linguistic forms as well as potential linguistic forms that can be created </a:t>
            </a:r>
            <a:r>
              <a:rPr lang="en-US" sz="2000" dirty="0" smtClean="0"/>
              <a:t>… ; </a:t>
            </a:r>
            <a:endParaRPr lang="en-US" sz="2000" dirty="0"/>
          </a:p>
          <a:p>
            <a:pPr marL="457200" indent="-457200">
              <a:buFont typeface="+mj-lt"/>
              <a:buAutoNum type="arabicPeriod"/>
            </a:pPr>
            <a:r>
              <a:rPr lang="en-US" b="1" u="sng" dirty="0"/>
              <a:t>Communicative dimension</a:t>
            </a:r>
          </a:p>
          <a:p>
            <a:pPr lvl="1">
              <a:buFont typeface="Arial" panose="020B0604020202020204" pitchFamily="34" charset="0"/>
              <a:buChar char="•"/>
            </a:pPr>
            <a:r>
              <a:rPr lang="en-US" sz="2000" dirty="0"/>
              <a:t>use of terms as a means of transferring knowledge to different categories of recipients in a variety of communicative situations,</a:t>
            </a:r>
          </a:p>
          <a:p>
            <a:pPr lvl="1">
              <a:buFont typeface="Arial" panose="020B0604020202020204" pitchFamily="34" charset="0"/>
              <a:buChar char="•"/>
            </a:pPr>
            <a:r>
              <a:rPr lang="en-US" sz="2000" dirty="0"/>
              <a:t>compilation, processing and dissemination of terminological data in the form of specialized dictionaries, glossaries or terminological </a:t>
            </a:r>
            <a:r>
              <a:rPr lang="en-US" sz="2000" dirty="0" smtClean="0"/>
              <a:t>databases;</a:t>
            </a:r>
            <a:endParaRPr lang="en-US" sz="2000" dirty="0"/>
          </a:p>
          <a:p>
            <a:pPr marL="457200" indent="-457200">
              <a:buFont typeface="+mj-lt"/>
              <a:buAutoNum type="arabicPeriod"/>
            </a:pPr>
            <a:r>
              <a:rPr lang="en-US" b="1" u="sng" dirty="0" smtClean="0"/>
              <a:t>…</a:t>
            </a:r>
            <a:endParaRPr lang="en-US" sz="2000" dirty="0"/>
          </a:p>
        </p:txBody>
      </p:sp>
      <p:sp>
        <p:nvSpPr>
          <p:cNvPr id="4" name="Rectangle 3"/>
          <p:cNvSpPr/>
          <p:nvPr/>
        </p:nvSpPr>
        <p:spPr>
          <a:xfrm>
            <a:off x="3378200" y="6182380"/>
            <a:ext cx="5613400" cy="523220"/>
          </a:xfrm>
          <a:prstGeom prst="rect">
            <a:avLst/>
          </a:prstGeom>
        </p:spPr>
        <p:txBody>
          <a:bodyPr wrap="square">
            <a:spAutoFit/>
          </a:bodyPr>
          <a:lstStyle/>
          <a:p>
            <a:pPr algn="r"/>
            <a:r>
              <a:rPr lang="en-US" sz="1400" b="0" dirty="0">
                <a:solidFill>
                  <a:schemeClr val="bg1"/>
                </a:solidFill>
                <a:latin typeface="+mj-lt"/>
              </a:rPr>
              <a:t>Sager, Juan (1990): </a:t>
            </a:r>
            <a:r>
              <a:rPr lang="en-US" sz="1400" b="0" i="1" dirty="0">
                <a:solidFill>
                  <a:schemeClr val="bg1"/>
                </a:solidFill>
                <a:latin typeface="+mj-lt"/>
              </a:rPr>
              <a:t>A Practical Course in Terminology Processing</a:t>
            </a:r>
            <a:r>
              <a:rPr lang="en-US" sz="1400" b="0" dirty="0">
                <a:solidFill>
                  <a:schemeClr val="bg1"/>
                </a:solidFill>
                <a:latin typeface="+mj-lt"/>
              </a:rPr>
              <a:t>. </a:t>
            </a:r>
            <a:r>
              <a:rPr lang="en-US" sz="1400" b="0" dirty="0" smtClean="0">
                <a:solidFill>
                  <a:schemeClr val="bg1"/>
                </a:solidFill>
                <a:latin typeface="+mj-lt"/>
              </a:rPr>
              <a:t>Amsterdam/Philadelphia: Benjamins</a:t>
            </a:r>
            <a:endParaRPr lang="en-US" sz="1400" dirty="0">
              <a:solidFill>
                <a:schemeClr val="bg1"/>
              </a:solidFill>
              <a:latin typeface="+mj-lt"/>
            </a:endParaRPr>
          </a:p>
        </p:txBody>
      </p:sp>
    </p:spTree>
    <p:extLst>
      <p:ext uri="{BB962C8B-B14F-4D97-AF65-F5344CB8AC3E}">
        <p14:creationId xmlns:p14="http://schemas.microsoft.com/office/powerpoint/2010/main" val="4293366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2800" dirty="0" smtClean="0"/>
              <a:t>PDAP(D)</a:t>
            </a:r>
            <a:r>
              <a:rPr lang="en-US" sz="3400" dirty="0" smtClean="0"/>
              <a:t>: </a:t>
            </a:r>
            <a:r>
              <a:rPr lang="en-US" sz="3300" dirty="0" smtClean="0"/>
              <a:t>persistent </a:t>
            </a:r>
            <a:r>
              <a:rPr lang="en-US" sz="3300" dirty="0" err="1"/>
              <a:t>dento</a:t>
            </a:r>
            <a:r>
              <a:rPr lang="en-US" sz="3300" dirty="0"/>
              <a:t>-alveolar pain </a:t>
            </a:r>
            <a:r>
              <a:rPr lang="en-US" sz="3300" dirty="0" smtClean="0"/>
              <a:t>disorder</a:t>
            </a:r>
            <a:endParaRPr lang="en-US" sz="33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676400"/>
            <a:ext cx="6229255" cy="4953000"/>
          </a:xfrm>
        </p:spPr>
      </p:pic>
      <p:sp>
        <p:nvSpPr>
          <p:cNvPr id="7" name="Freeform 6"/>
          <p:cNvSpPr/>
          <p:nvPr/>
        </p:nvSpPr>
        <p:spPr bwMode="auto">
          <a:xfrm>
            <a:off x="1717411" y="4886960"/>
            <a:ext cx="3119337" cy="863600"/>
          </a:xfrm>
          <a:custGeom>
            <a:avLst/>
            <a:gdLst>
              <a:gd name="connsiteX0" fmla="*/ 325337 w 3119337"/>
              <a:gd name="connsiteY0" fmla="*/ 81280 h 863600"/>
              <a:gd name="connsiteX1" fmla="*/ 376137 w 3119337"/>
              <a:gd name="connsiteY1" fmla="*/ 71120 h 863600"/>
              <a:gd name="connsiteX2" fmla="*/ 406617 w 3119337"/>
              <a:gd name="connsiteY2" fmla="*/ 50800 h 863600"/>
              <a:gd name="connsiteX3" fmla="*/ 437097 w 3119337"/>
              <a:gd name="connsiteY3" fmla="*/ 40640 h 863600"/>
              <a:gd name="connsiteX4" fmla="*/ 467577 w 3119337"/>
              <a:gd name="connsiteY4" fmla="*/ 20320 h 863600"/>
              <a:gd name="connsiteX5" fmla="*/ 508217 w 3119337"/>
              <a:gd name="connsiteY5" fmla="*/ 10160 h 863600"/>
              <a:gd name="connsiteX6" fmla="*/ 538697 w 3119337"/>
              <a:gd name="connsiteY6" fmla="*/ 0 h 863600"/>
              <a:gd name="connsiteX7" fmla="*/ 691097 w 3119337"/>
              <a:gd name="connsiteY7" fmla="*/ 10160 h 863600"/>
              <a:gd name="connsiteX8" fmla="*/ 721577 w 3119337"/>
              <a:gd name="connsiteY8" fmla="*/ 20320 h 863600"/>
              <a:gd name="connsiteX9" fmla="*/ 752057 w 3119337"/>
              <a:gd name="connsiteY9" fmla="*/ 10160 h 863600"/>
              <a:gd name="connsiteX10" fmla="*/ 823177 w 3119337"/>
              <a:gd name="connsiteY10" fmla="*/ 0 h 863600"/>
              <a:gd name="connsiteX11" fmla="*/ 1087337 w 3119337"/>
              <a:gd name="connsiteY11" fmla="*/ 10160 h 863600"/>
              <a:gd name="connsiteX12" fmla="*/ 1168617 w 3119337"/>
              <a:gd name="connsiteY12" fmla="*/ 20320 h 863600"/>
              <a:gd name="connsiteX13" fmla="*/ 1524217 w 3119337"/>
              <a:gd name="connsiteY13" fmla="*/ 30480 h 863600"/>
              <a:gd name="connsiteX14" fmla="*/ 1646137 w 3119337"/>
              <a:gd name="connsiteY14" fmla="*/ 20320 h 863600"/>
              <a:gd name="connsiteX15" fmla="*/ 1686777 w 3119337"/>
              <a:gd name="connsiteY15" fmla="*/ 30480 h 863600"/>
              <a:gd name="connsiteX16" fmla="*/ 1869657 w 3119337"/>
              <a:gd name="connsiteY16" fmla="*/ 40640 h 863600"/>
              <a:gd name="connsiteX17" fmla="*/ 2022057 w 3119337"/>
              <a:gd name="connsiteY17" fmla="*/ 60960 h 863600"/>
              <a:gd name="connsiteX18" fmla="*/ 2062697 w 3119337"/>
              <a:gd name="connsiteY18" fmla="*/ 71120 h 863600"/>
              <a:gd name="connsiteX19" fmla="*/ 2397977 w 3119337"/>
              <a:gd name="connsiteY19" fmla="*/ 81280 h 863600"/>
              <a:gd name="connsiteX20" fmla="*/ 2530057 w 3119337"/>
              <a:gd name="connsiteY20" fmla="*/ 172720 h 863600"/>
              <a:gd name="connsiteX21" fmla="*/ 2570697 w 3119337"/>
              <a:gd name="connsiteY21" fmla="*/ 182880 h 863600"/>
              <a:gd name="connsiteX22" fmla="*/ 2601177 w 3119337"/>
              <a:gd name="connsiteY22" fmla="*/ 203200 h 863600"/>
              <a:gd name="connsiteX23" fmla="*/ 2631657 w 3119337"/>
              <a:gd name="connsiteY23" fmla="*/ 213360 h 863600"/>
              <a:gd name="connsiteX24" fmla="*/ 2855177 w 3119337"/>
              <a:gd name="connsiteY24" fmla="*/ 233680 h 863600"/>
              <a:gd name="connsiteX25" fmla="*/ 2895817 w 3119337"/>
              <a:gd name="connsiteY25" fmla="*/ 254000 h 863600"/>
              <a:gd name="connsiteX26" fmla="*/ 2946617 w 3119337"/>
              <a:gd name="connsiteY26" fmla="*/ 284480 h 863600"/>
              <a:gd name="connsiteX27" fmla="*/ 2997417 w 3119337"/>
              <a:gd name="connsiteY27" fmla="*/ 304800 h 863600"/>
              <a:gd name="connsiteX28" fmla="*/ 3027897 w 3119337"/>
              <a:gd name="connsiteY28" fmla="*/ 314960 h 863600"/>
              <a:gd name="connsiteX29" fmla="*/ 3058377 w 3119337"/>
              <a:gd name="connsiteY29" fmla="*/ 335280 h 863600"/>
              <a:gd name="connsiteX30" fmla="*/ 3099017 w 3119337"/>
              <a:gd name="connsiteY30" fmla="*/ 396240 h 863600"/>
              <a:gd name="connsiteX31" fmla="*/ 3119337 w 3119337"/>
              <a:gd name="connsiteY31" fmla="*/ 457200 h 863600"/>
              <a:gd name="connsiteX32" fmla="*/ 3099017 w 3119337"/>
              <a:gd name="connsiteY32" fmla="*/ 518160 h 863600"/>
              <a:gd name="connsiteX33" fmla="*/ 3068537 w 3119337"/>
              <a:gd name="connsiteY33" fmla="*/ 640080 h 863600"/>
              <a:gd name="connsiteX34" fmla="*/ 3048217 w 3119337"/>
              <a:gd name="connsiteY34" fmla="*/ 670560 h 863600"/>
              <a:gd name="connsiteX35" fmla="*/ 3038057 w 3119337"/>
              <a:gd name="connsiteY35" fmla="*/ 701040 h 863600"/>
              <a:gd name="connsiteX36" fmla="*/ 2977097 w 3119337"/>
              <a:gd name="connsiteY36" fmla="*/ 721360 h 863600"/>
              <a:gd name="connsiteX37" fmla="*/ 2956777 w 3119337"/>
              <a:gd name="connsiteY37" fmla="*/ 751840 h 863600"/>
              <a:gd name="connsiteX38" fmla="*/ 2895817 w 3119337"/>
              <a:gd name="connsiteY38" fmla="*/ 782320 h 863600"/>
              <a:gd name="connsiteX39" fmla="*/ 2865337 w 3119337"/>
              <a:gd name="connsiteY39" fmla="*/ 802640 h 863600"/>
              <a:gd name="connsiteX40" fmla="*/ 2804377 w 3119337"/>
              <a:gd name="connsiteY40" fmla="*/ 822960 h 863600"/>
              <a:gd name="connsiteX41" fmla="*/ 2773897 w 3119337"/>
              <a:gd name="connsiteY41" fmla="*/ 833120 h 863600"/>
              <a:gd name="connsiteX42" fmla="*/ 2641817 w 3119337"/>
              <a:gd name="connsiteY42" fmla="*/ 822960 h 863600"/>
              <a:gd name="connsiteX43" fmla="*/ 2611337 w 3119337"/>
              <a:gd name="connsiteY43" fmla="*/ 833120 h 863600"/>
              <a:gd name="connsiteX44" fmla="*/ 2570697 w 3119337"/>
              <a:gd name="connsiteY44" fmla="*/ 843280 h 863600"/>
              <a:gd name="connsiteX45" fmla="*/ 2448777 w 3119337"/>
              <a:gd name="connsiteY45" fmla="*/ 833120 h 863600"/>
              <a:gd name="connsiteX46" fmla="*/ 2408137 w 3119337"/>
              <a:gd name="connsiteY46" fmla="*/ 822960 h 863600"/>
              <a:gd name="connsiteX47" fmla="*/ 2347177 w 3119337"/>
              <a:gd name="connsiteY47" fmla="*/ 812800 h 863600"/>
              <a:gd name="connsiteX48" fmla="*/ 2245577 w 3119337"/>
              <a:gd name="connsiteY48" fmla="*/ 822960 h 863600"/>
              <a:gd name="connsiteX49" fmla="*/ 2174457 w 3119337"/>
              <a:gd name="connsiteY49" fmla="*/ 822960 h 863600"/>
              <a:gd name="connsiteX50" fmla="*/ 2093177 w 3119337"/>
              <a:gd name="connsiteY50" fmla="*/ 812800 h 863600"/>
              <a:gd name="connsiteX51" fmla="*/ 2032217 w 3119337"/>
              <a:gd name="connsiteY51" fmla="*/ 772160 h 863600"/>
              <a:gd name="connsiteX52" fmla="*/ 1950937 w 3119337"/>
              <a:gd name="connsiteY52" fmla="*/ 741680 h 863600"/>
              <a:gd name="connsiteX53" fmla="*/ 1879817 w 3119337"/>
              <a:gd name="connsiteY53" fmla="*/ 751840 h 863600"/>
              <a:gd name="connsiteX54" fmla="*/ 1818857 w 3119337"/>
              <a:gd name="connsiteY54" fmla="*/ 772160 h 863600"/>
              <a:gd name="connsiteX55" fmla="*/ 1666457 w 3119337"/>
              <a:gd name="connsiteY55" fmla="*/ 792480 h 863600"/>
              <a:gd name="connsiteX56" fmla="*/ 1595337 w 3119337"/>
              <a:gd name="connsiteY56" fmla="*/ 802640 h 863600"/>
              <a:gd name="connsiteX57" fmla="*/ 1554697 w 3119337"/>
              <a:gd name="connsiteY57" fmla="*/ 812800 h 863600"/>
              <a:gd name="connsiteX58" fmla="*/ 1412457 w 3119337"/>
              <a:gd name="connsiteY58" fmla="*/ 833120 h 863600"/>
              <a:gd name="connsiteX59" fmla="*/ 1381977 w 3119337"/>
              <a:gd name="connsiteY59" fmla="*/ 822960 h 863600"/>
              <a:gd name="connsiteX60" fmla="*/ 1310857 w 3119337"/>
              <a:gd name="connsiteY60" fmla="*/ 843280 h 863600"/>
              <a:gd name="connsiteX61" fmla="*/ 1260057 w 3119337"/>
              <a:gd name="connsiteY61" fmla="*/ 853440 h 863600"/>
              <a:gd name="connsiteX62" fmla="*/ 1219417 w 3119337"/>
              <a:gd name="connsiteY62" fmla="*/ 863600 h 863600"/>
              <a:gd name="connsiteX63" fmla="*/ 1056857 w 3119337"/>
              <a:gd name="connsiteY63" fmla="*/ 853440 h 863600"/>
              <a:gd name="connsiteX64" fmla="*/ 985737 w 3119337"/>
              <a:gd name="connsiteY64" fmla="*/ 843280 h 863600"/>
              <a:gd name="connsiteX65" fmla="*/ 772377 w 3119337"/>
              <a:gd name="connsiteY65" fmla="*/ 822960 h 863600"/>
              <a:gd name="connsiteX66" fmla="*/ 640297 w 3119337"/>
              <a:gd name="connsiteY66" fmla="*/ 802640 h 863600"/>
              <a:gd name="connsiteX67" fmla="*/ 579337 w 3119337"/>
              <a:gd name="connsiteY67" fmla="*/ 792480 h 863600"/>
              <a:gd name="connsiteX68" fmla="*/ 508217 w 3119337"/>
              <a:gd name="connsiteY68" fmla="*/ 762000 h 863600"/>
              <a:gd name="connsiteX69" fmla="*/ 477737 w 3119337"/>
              <a:gd name="connsiteY69" fmla="*/ 751840 h 863600"/>
              <a:gd name="connsiteX70" fmla="*/ 437097 w 3119337"/>
              <a:gd name="connsiteY70" fmla="*/ 741680 h 863600"/>
              <a:gd name="connsiteX71" fmla="*/ 406617 w 3119337"/>
              <a:gd name="connsiteY71" fmla="*/ 731520 h 863600"/>
              <a:gd name="connsiteX72" fmla="*/ 355817 w 3119337"/>
              <a:gd name="connsiteY72" fmla="*/ 721360 h 863600"/>
              <a:gd name="connsiteX73" fmla="*/ 274537 w 3119337"/>
              <a:gd name="connsiteY73" fmla="*/ 690880 h 863600"/>
              <a:gd name="connsiteX74" fmla="*/ 213577 w 3119337"/>
              <a:gd name="connsiteY74" fmla="*/ 680720 h 863600"/>
              <a:gd name="connsiteX75" fmla="*/ 142457 w 3119337"/>
              <a:gd name="connsiteY75" fmla="*/ 640080 h 863600"/>
              <a:gd name="connsiteX76" fmla="*/ 40857 w 3119337"/>
              <a:gd name="connsiteY76" fmla="*/ 579120 h 863600"/>
              <a:gd name="connsiteX77" fmla="*/ 20537 w 3119337"/>
              <a:gd name="connsiteY77" fmla="*/ 538480 h 863600"/>
              <a:gd name="connsiteX78" fmla="*/ 217 w 3119337"/>
              <a:gd name="connsiteY78" fmla="*/ 467360 h 863600"/>
              <a:gd name="connsiteX79" fmla="*/ 10377 w 3119337"/>
              <a:gd name="connsiteY79" fmla="*/ 436880 h 863600"/>
              <a:gd name="connsiteX80" fmla="*/ 217 w 3119337"/>
              <a:gd name="connsiteY80" fmla="*/ 396240 h 863600"/>
              <a:gd name="connsiteX81" fmla="*/ 20537 w 3119337"/>
              <a:gd name="connsiteY81" fmla="*/ 365760 h 863600"/>
              <a:gd name="connsiteX82" fmla="*/ 30697 w 3119337"/>
              <a:gd name="connsiteY82" fmla="*/ 335280 h 863600"/>
              <a:gd name="connsiteX83" fmla="*/ 20537 w 3119337"/>
              <a:gd name="connsiteY83" fmla="*/ 304800 h 863600"/>
              <a:gd name="connsiteX84" fmla="*/ 61177 w 3119337"/>
              <a:gd name="connsiteY84" fmla="*/ 254000 h 863600"/>
              <a:gd name="connsiteX85" fmla="*/ 91657 w 3119337"/>
              <a:gd name="connsiteY85" fmla="*/ 223520 h 863600"/>
              <a:gd name="connsiteX86" fmla="*/ 111977 w 3119337"/>
              <a:gd name="connsiteY86" fmla="*/ 193040 h 863600"/>
              <a:gd name="connsiteX87" fmla="*/ 203417 w 3119337"/>
              <a:gd name="connsiteY87" fmla="*/ 142240 h 863600"/>
              <a:gd name="connsiteX88" fmla="*/ 233897 w 3119337"/>
              <a:gd name="connsiteY88" fmla="*/ 121920 h 863600"/>
              <a:gd name="connsiteX89" fmla="*/ 305017 w 3119337"/>
              <a:gd name="connsiteY89" fmla="*/ 101600 h 863600"/>
              <a:gd name="connsiteX90" fmla="*/ 325337 w 3119337"/>
              <a:gd name="connsiteY90" fmla="*/ 8128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19337" h="863600">
                <a:moveTo>
                  <a:pt x="325337" y="81280"/>
                </a:moveTo>
                <a:cubicBezTo>
                  <a:pt x="337190" y="76200"/>
                  <a:pt x="359968" y="77183"/>
                  <a:pt x="376137" y="71120"/>
                </a:cubicBezTo>
                <a:cubicBezTo>
                  <a:pt x="387570" y="66833"/>
                  <a:pt x="395695" y="56261"/>
                  <a:pt x="406617" y="50800"/>
                </a:cubicBezTo>
                <a:cubicBezTo>
                  <a:pt x="416196" y="46011"/>
                  <a:pt x="427518" y="45429"/>
                  <a:pt x="437097" y="40640"/>
                </a:cubicBezTo>
                <a:cubicBezTo>
                  <a:pt x="448019" y="35179"/>
                  <a:pt x="456354" y="25130"/>
                  <a:pt x="467577" y="20320"/>
                </a:cubicBezTo>
                <a:cubicBezTo>
                  <a:pt x="480412" y="14819"/>
                  <a:pt x="494791" y="13996"/>
                  <a:pt x="508217" y="10160"/>
                </a:cubicBezTo>
                <a:cubicBezTo>
                  <a:pt x="518515" y="7218"/>
                  <a:pt x="528537" y="3387"/>
                  <a:pt x="538697" y="0"/>
                </a:cubicBezTo>
                <a:cubicBezTo>
                  <a:pt x="589497" y="3387"/>
                  <a:pt x="640496" y="4538"/>
                  <a:pt x="691097" y="10160"/>
                </a:cubicBezTo>
                <a:cubicBezTo>
                  <a:pt x="701741" y="11343"/>
                  <a:pt x="710867" y="20320"/>
                  <a:pt x="721577" y="20320"/>
                </a:cubicBezTo>
                <a:cubicBezTo>
                  <a:pt x="732287" y="20320"/>
                  <a:pt x="741555" y="12260"/>
                  <a:pt x="752057" y="10160"/>
                </a:cubicBezTo>
                <a:cubicBezTo>
                  <a:pt x="775539" y="5464"/>
                  <a:pt x="799470" y="3387"/>
                  <a:pt x="823177" y="0"/>
                </a:cubicBezTo>
                <a:cubicBezTo>
                  <a:pt x="911230" y="3387"/>
                  <a:pt x="999371" y="4986"/>
                  <a:pt x="1087337" y="10160"/>
                </a:cubicBezTo>
                <a:cubicBezTo>
                  <a:pt x="1114594" y="11763"/>
                  <a:pt x="1141342" y="19051"/>
                  <a:pt x="1168617" y="20320"/>
                </a:cubicBezTo>
                <a:cubicBezTo>
                  <a:pt x="1287071" y="25829"/>
                  <a:pt x="1405684" y="27093"/>
                  <a:pt x="1524217" y="30480"/>
                </a:cubicBezTo>
                <a:cubicBezTo>
                  <a:pt x="1564857" y="27093"/>
                  <a:pt x="1605356" y="20320"/>
                  <a:pt x="1646137" y="20320"/>
                </a:cubicBezTo>
                <a:cubicBezTo>
                  <a:pt x="1660101" y="20320"/>
                  <a:pt x="1672871" y="29216"/>
                  <a:pt x="1686777" y="30480"/>
                </a:cubicBezTo>
                <a:cubicBezTo>
                  <a:pt x="1747580" y="36008"/>
                  <a:pt x="1808697" y="37253"/>
                  <a:pt x="1869657" y="40640"/>
                </a:cubicBezTo>
                <a:cubicBezTo>
                  <a:pt x="1999032" y="66515"/>
                  <a:pt x="1814187" y="31264"/>
                  <a:pt x="2022057" y="60960"/>
                </a:cubicBezTo>
                <a:cubicBezTo>
                  <a:pt x="2035880" y="62935"/>
                  <a:pt x="2048754" y="70366"/>
                  <a:pt x="2062697" y="71120"/>
                </a:cubicBezTo>
                <a:cubicBezTo>
                  <a:pt x="2174345" y="77155"/>
                  <a:pt x="2286217" y="77893"/>
                  <a:pt x="2397977" y="81280"/>
                </a:cubicBezTo>
                <a:cubicBezTo>
                  <a:pt x="2441890" y="115434"/>
                  <a:pt x="2478211" y="153278"/>
                  <a:pt x="2530057" y="172720"/>
                </a:cubicBezTo>
                <a:cubicBezTo>
                  <a:pt x="2543132" y="177623"/>
                  <a:pt x="2557150" y="179493"/>
                  <a:pt x="2570697" y="182880"/>
                </a:cubicBezTo>
                <a:cubicBezTo>
                  <a:pt x="2580857" y="189653"/>
                  <a:pt x="2590255" y="197739"/>
                  <a:pt x="2601177" y="203200"/>
                </a:cubicBezTo>
                <a:cubicBezTo>
                  <a:pt x="2610756" y="207989"/>
                  <a:pt x="2621024" y="212084"/>
                  <a:pt x="2631657" y="213360"/>
                </a:cubicBezTo>
                <a:cubicBezTo>
                  <a:pt x="2705938" y="222274"/>
                  <a:pt x="2780670" y="226907"/>
                  <a:pt x="2855177" y="233680"/>
                </a:cubicBezTo>
                <a:cubicBezTo>
                  <a:pt x="2868724" y="240453"/>
                  <a:pt x="2882577" y="246645"/>
                  <a:pt x="2895817" y="254000"/>
                </a:cubicBezTo>
                <a:cubicBezTo>
                  <a:pt x="2913079" y="263590"/>
                  <a:pt x="2928954" y="275649"/>
                  <a:pt x="2946617" y="284480"/>
                </a:cubicBezTo>
                <a:cubicBezTo>
                  <a:pt x="2962929" y="292636"/>
                  <a:pt x="2980340" y="298396"/>
                  <a:pt x="2997417" y="304800"/>
                </a:cubicBezTo>
                <a:cubicBezTo>
                  <a:pt x="3007445" y="308560"/>
                  <a:pt x="3018318" y="310171"/>
                  <a:pt x="3027897" y="314960"/>
                </a:cubicBezTo>
                <a:cubicBezTo>
                  <a:pt x="3038819" y="320421"/>
                  <a:pt x="3048217" y="328507"/>
                  <a:pt x="3058377" y="335280"/>
                </a:cubicBezTo>
                <a:cubicBezTo>
                  <a:pt x="3071924" y="355600"/>
                  <a:pt x="3091294" y="373072"/>
                  <a:pt x="3099017" y="396240"/>
                </a:cubicBezTo>
                <a:lnTo>
                  <a:pt x="3119337" y="457200"/>
                </a:lnTo>
                <a:cubicBezTo>
                  <a:pt x="3112564" y="477520"/>
                  <a:pt x="3102538" y="497032"/>
                  <a:pt x="3099017" y="518160"/>
                </a:cubicBezTo>
                <a:cubicBezTo>
                  <a:pt x="3093939" y="548631"/>
                  <a:pt x="3086427" y="613246"/>
                  <a:pt x="3068537" y="640080"/>
                </a:cubicBezTo>
                <a:cubicBezTo>
                  <a:pt x="3061764" y="650240"/>
                  <a:pt x="3053678" y="659638"/>
                  <a:pt x="3048217" y="670560"/>
                </a:cubicBezTo>
                <a:cubicBezTo>
                  <a:pt x="3043428" y="680139"/>
                  <a:pt x="3046772" y="694815"/>
                  <a:pt x="3038057" y="701040"/>
                </a:cubicBezTo>
                <a:cubicBezTo>
                  <a:pt x="3020628" y="713490"/>
                  <a:pt x="2977097" y="721360"/>
                  <a:pt x="2977097" y="721360"/>
                </a:cubicBezTo>
                <a:cubicBezTo>
                  <a:pt x="2970324" y="731520"/>
                  <a:pt x="2965411" y="743206"/>
                  <a:pt x="2956777" y="751840"/>
                </a:cubicBezTo>
                <a:cubicBezTo>
                  <a:pt x="2927660" y="780957"/>
                  <a:pt x="2928871" y="765793"/>
                  <a:pt x="2895817" y="782320"/>
                </a:cubicBezTo>
                <a:cubicBezTo>
                  <a:pt x="2884895" y="787781"/>
                  <a:pt x="2876495" y="797681"/>
                  <a:pt x="2865337" y="802640"/>
                </a:cubicBezTo>
                <a:cubicBezTo>
                  <a:pt x="2845764" y="811339"/>
                  <a:pt x="2824697" y="816187"/>
                  <a:pt x="2804377" y="822960"/>
                </a:cubicBezTo>
                <a:lnTo>
                  <a:pt x="2773897" y="833120"/>
                </a:lnTo>
                <a:cubicBezTo>
                  <a:pt x="2729870" y="829733"/>
                  <a:pt x="2685974" y="822960"/>
                  <a:pt x="2641817" y="822960"/>
                </a:cubicBezTo>
                <a:cubicBezTo>
                  <a:pt x="2631107" y="822960"/>
                  <a:pt x="2621635" y="830178"/>
                  <a:pt x="2611337" y="833120"/>
                </a:cubicBezTo>
                <a:cubicBezTo>
                  <a:pt x="2597911" y="836956"/>
                  <a:pt x="2584244" y="839893"/>
                  <a:pt x="2570697" y="843280"/>
                </a:cubicBezTo>
                <a:cubicBezTo>
                  <a:pt x="2530057" y="839893"/>
                  <a:pt x="2489243" y="838178"/>
                  <a:pt x="2448777" y="833120"/>
                </a:cubicBezTo>
                <a:cubicBezTo>
                  <a:pt x="2434921" y="831388"/>
                  <a:pt x="2421829" y="825698"/>
                  <a:pt x="2408137" y="822960"/>
                </a:cubicBezTo>
                <a:cubicBezTo>
                  <a:pt x="2387937" y="818920"/>
                  <a:pt x="2367497" y="816187"/>
                  <a:pt x="2347177" y="812800"/>
                </a:cubicBezTo>
                <a:cubicBezTo>
                  <a:pt x="2313310" y="816187"/>
                  <a:pt x="2279613" y="822960"/>
                  <a:pt x="2245577" y="822960"/>
                </a:cubicBezTo>
                <a:cubicBezTo>
                  <a:pt x="2156275" y="822960"/>
                  <a:pt x="2247538" y="798600"/>
                  <a:pt x="2174457" y="822960"/>
                </a:cubicBezTo>
                <a:cubicBezTo>
                  <a:pt x="2147364" y="819573"/>
                  <a:pt x="2118890" y="821983"/>
                  <a:pt x="2093177" y="812800"/>
                </a:cubicBezTo>
                <a:cubicBezTo>
                  <a:pt x="2070178" y="804586"/>
                  <a:pt x="2055385" y="779883"/>
                  <a:pt x="2032217" y="772160"/>
                </a:cubicBezTo>
                <a:cubicBezTo>
                  <a:pt x="1984435" y="756233"/>
                  <a:pt x="2011681" y="765977"/>
                  <a:pt x="1950937" y="741680"/>
                </a:cubicBezTo>
                <a:cubicBezTo>
                  <a:pt x="1927230" y="745067"/>
                  <a:pt x="1903151" y="746455"/>
                  <a:pt x="1879817" y="751840"/>
                </a:cubicBezTo>
                <a:cubicBezTo>
                  <a:pt x="1858946" y="756656"/>
                  <a:pt x="1840145" y="769795"/>
                  <a:pt x="1818857" y="772160"/>
                </a:cubicBezTo>
                <a:cubicBezTo>
                  <a:pt x="1666207" y="789121"/>
                  <a:pt x="1785030" y="774238"/>
                  <a:pt x="1666457" y="792480"/>
                </a:cubicBezTo>
                <a:cubicBezTo>
                  <a:pt x="1642788" y="796121"/>
                  <a:pt x="1618898" y="798356"/>
                  <a:pt x="1595337" y="802640"/>
                </a:cubicBezTo>
                <a:cubicBezTo>
                  <a:pt x="1581599" y="805138"/>
                  <a:pt x="1568471" y="810504"/>
                  <a:pt x="1554697" y="812800"/>
                </a:cubicBezTo>
                <a:cubicBezTo>
                  <a:pt x="1507454" y="820674"/>
                  <a:pt x="1412457" y="833120"/>
                  <a:pt x="1412457" y="833120"/>
                </a:cubicBezTo>
                <a:cubicBezTo>
                  <a:pt x="1402297" y="829733"/>
                  <a:pt x="1392687" y="822960"/>
                  <a:pt x="1381977" y="822960"/>
                </a:cubicBezTo>
                <a:cubicBezTo>
                  <a:pt x="1362973" y="822960"/>
                  <a:pt x="1330022" y="838489"/>
                  <a:pt x="1310857" y="843280"/>
                </a:cubicBezTo>
                <a:cubicBezTo>
                  <a:pt x="1294104" y="847468"/>
                  <a:pt x="1276914" y="849694"/>
                  <a:pt x="1260057" y="853440"/>
                </a:cubicBezTo>
                <a:cubicBezTo>
                  <a:pt x="1246426" y="856469"/>
                  <a:pt x="1232964" y="860213"/>
                  <a:pt x="1219417" y="863600"/>
                </a:cubicBezTo>
                <a:cubicBezTo>
                  <a:pt x="1165230" y="860213"/>
                  <a:pt x="1110945" y="858143"/>
                  <a:pt x="1056857" y="853440"/>
                </a:cubicBezTo>
                <a:cubicBezTo>
                  <a:pt x="1033000" y="851365"/>
                  <a:pt x="1009576" y="845550"/>
                  <a:pt x="985737" y="843280"/>
                </a:cubicBezTo>
                <a:cubicBezTo>
                  <a:pt x="736547" y="819548"/>
                  <a:pt x="932400" y="845820"/>
                  <a:pt x="772377" y="822960"/>
                </a:cubicBezTo>
                <a:cubicBezTo>
                  <a:pt x="705369" y="800624"/>
                  <a:pt x="766024" y="818356"/>
                  <a:pt x="640297" y="802640"/>
                </a:cubicBezTo>
                <a:cubicBezTo>
                  <a:pt x="619856" y="800085"/>
                  <a:pt x="599657" y="795867"/>
                  <a:pt x="579337" y="792480"/>
                </a:cubicBezTo>
                <a:cubicBezTo>
                  <a:pt x="532936" y="761546"/>
                  <a:pt x="565624" y="778402"/>
                  <a:pt x="508217" y="762000"/>
                </a:cubicBezTo>
                <a:cubicBezTo>
                  <a:pt x="497919" y="759058"/>
                  <a:pt x="488035" y="754782"/>
                  <a:pt x="477737" y="751840"/>
                </a:cubicBezTo>
                <a:cubicBezTo>
                  <a:pt x="464311" y="748004"/>
                  <a:pt x="450523" y="745516"/>
                  <a:pt x="437097" y="741680"/>
                </a:cubicBezTo>
                <a:cubicBezTo>
                  <a:pt x="426799" y="738738"/>
                  <a:pt x="417007" y="734117"/>
                  <a:pt x="406617" y="731520"/>
                </a:cubicBezTo>
                <a:cubicBezTo>
                  <a:pt x="389864" y="727332"/>
                  <a:pt x="372570" y="725548"/>
                  <a:pt x="355817" y="721360"/>
                </a:cubicBezTo>
                <a:cubicBezTo>
                  <a:pt x="283484" y="703277"/>
                  <a:pt x="377090" y="718849"/>
                  <a:pt x="274537" y="690880"/>
                </a:cubicBezTo>
                <a:cubicBezTo>
                  <a:pt x="254663" y="685460"/>
                  <a:pt x="233897" y="684107"/>
                  <a:pt x="213577" y="680720"/>
                </a:cubicBezTo>
                <a:cubicBezTo>
                  <a:pt x="108140" y="610428"/>
                  <a:pt x="271361" y="717423"/>
                  <a:pt x="142457" y="640080"/>
                </a:cubicBezTo>
                <a:cubicBezTo>
                  <a:pt x="19854" y="566518"/>
                  <a:pt x="133754" y="625569"/>
                  <a:pt x="40857" y="579120"/>
                </a:cubicBezTo>
                <a:cubicBezTo>
                  <a:pt x="34084" y="565573"/>
                  <a:pt x="26503" y="552401"/>
                  <a:pt x="20537" y="538480"/>
                </a:cubicBezTo>
                <a:cubicBezTo>
                  <a:pt x="11792" y="518074"/>
                  <a:pt x="5373" y="487983"/>
                  <a:pt x="217" y="467360"/>
                </a:cubicBezTo>
                <a:cubicBezTo>
                  <a:pt x="3604" y="457200"/>
                  <a:pt x="10377" y="447590"/>
                  <a:pt x="10377" y="436880"/>
                </a:cubicBezTo>
                <a:cubicBezTo>
                  <a:pt x="10377" y="422916"/>
                  <a:pt x="-1758" y="410063"/>
                  <a:pt x="217" y="396240"/>
                </a:cubicBezTo>
                <a:cubicBezTo>
                  <a:pt x="1944" y="384152"/>
                  <a:pt x="15076" y="376682"/>
                  <a:pt x="20537" y="365760"/>
                </a:cubicBezTo>
                <a:cubicBezTo>
                  <a:pt x="25326" y="356181"/>
                  <a:pt x="27310" y="345440"/>
                  <a:pt x="30697" y="335280"/>
                </a:cubicBezTo>
                <a:cubicBezTo>
                  <a:pt x="27310" y="325120"/>
                  <a:pt x="20537" y="315510"/>
                  <a:pt x="20537" y="304800"/>
                </a:cubicBezTo>
                <a:cubicBezTo>
                  <a:pt x="20537" y="268662"/>
                  <a:pt x="37773" y="273503"/>
                  <a:pt x="61177" y="254000"/>
                </a:cubicBezTo>
                <a:cubicBezTo>
                  <a:pt x="72215" y="244802"/>
                  <a:pt x="82459" y="234558"/>
                  <a:pt x="91657" y="223520"/>
                </a:cubicBezTo>
                <a:cubicBezTo>
                  <a:pt x="99474" y="214139"/>
                  <a:pt x="102787" y="201081"/>
                  <a:pt x="111977" y="193040"/>
                </a:cubicBezTo>
                <a:cubicBezTo>
                  <a:pt x="197403" y="118292"/>
                  <a:pt x="142947" y="172475"/>
                  <a:pt x="203417" y="142240"/>
                </a:cubicBezTo>
                <a:cubicBezTo>
                  <a:pt x="214339" y="136779"/>
                  <a:pt x="222674" y="126730"/>
                  <a:pt x="233897" y="121920"/>
                </a:cubicBezTo>
                <a:cubicBezTo>
                  <a:pt x="279471" y="102388"/>
                  <a:pt x="265474" y="121371"/>
                  <a:pt x="305017" y="101600"/>
                </a:cubicBezTo>
                <a:cubicBezTo>
                  <a:pt x="309301" y="99458"/>
                  <a:pt x="313484" y="86360"/>
                  <a:pt x="325337" y="8128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4" name="Group 13"/>
          <p:cNvGrpSpPr/>
          <p:nvPr/>
        </p:nvGrpSpPr>
        <p:grpSpPr>
          <a:xfrm>
            <a:off x="2057524" y="2502955"/>
            <a:ext cx="2438940" cy="820275"/>
            <a:chOff x="3286296" y="2502955"/>
            <a:chExt cx="2438940" cy="820275"/>
          </a:xfrm>
        </p:grpSpPr>
        <p:sp>
          <p:nvSpPr>
            <p:cNvPr id="8" name="Freeform 7"/>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4950458" y="2595993"/>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3" name="TextBox 12"/>
            <p:cNvSpPr txBox="1"/>
            <p:nvPr/>
          </p:nvSpPr>
          <p:spPr>
            <a:xfrm>
              <a:off x="3286296" y="2502955"/>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
        <p:nvSpPr>
          <p:cNvPr id="2" name="TextBox 1"/>
          <p:cNvSpPr txBox="1"/>
          <p:nvPr/>
        </p:nvSpPr>
        <p:spPr>
          <a:xfrm>
            <a:off x="2168127" y="2656952"/>
            <a:ext cx="753412" cy="338554"/>
          </a:xfrm>
          <a:prstGeom prst="rect">
            <a:avLst/>
          </a:prstGeom>
          <a:solidFill>
            <a:schemeClr val="bg1"/>
          </a:solidFill>
        </p:spPr>
        <p:txBody>
          <a:bodyPr wrap="none" lIns="0" tIns="0" rIns="0" bIns="0" rtlCol="0">
            <a:spAutoFit/>
          </a:bodyPr>
          <a:lstStyle/>
          <a:p>
            <a:r>
              <a:rPr lang="en-US" sz="2200" dirty="0" smtClean="0">
                <a:solidFill>
                  <a:schemeClr val="tx1"/>
                </a:solidFill>
              </a:rPr>
              <a:t>PDAP</a:t>
            </a:r>
            <a:endParaRPr lang="en-US" sz="2200" dirty="0">
              <a:solidFill>
                <a:schemeClr val="tx1"/>
              </a:solidFill>
            </a:endParaRPr>
          </a:p>
        </p:txBody>
      </p:sp>
      <p:sp>
        <p:nvSpPr>
          <p:cNvPr id="15" name="TextBox 14"/>
          <p:cNvSpPr txBox="1"/>
          <p:nvPr/>
        </p:nvSpPr>
        <p:spPr>
          <a:xfrm>
            <a:off x="3595492" y="2757771"/>
            <a:ext cx="956993" cy="338554"/>
          </a:xfrm>
          <a:prstGeom prst="rect">
            <a:avLst/>
          </a:prstGeom>
          <a:solidFill>
            <a:schemeClr val="bg1"/>
          </a:solidFill>
        </p:spPr>
        <p:txBody>
          <a:bodyPr wrap="none" lIns="0" tIns="0" rIns="0" bIns="0" rtlCol="0">
            <a:spAutoFit/>
          </a:bodyPr>
          <a:lstStyle/>
          <a:p>
            <a:r>
              <a:rPr lang="en-US" sz="2200" dirty="0" smtClean="0">
                <a:solidFill>
                  <a:schemeClr val="tx1"/>
                </a:solidFill>
              </a:rPr>
              <a:t>PNDAP</a:t>
            </a:r>
            <a:endParaRPr lang="en-US" sz="22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228" y="4758023"/>
            <a:ext cx="2895600" cy="1847850"/>
          </a:xfrm>
          <a:prstGeom prst="rect">
            <a:avLst/>
          </a:prstGeom>
        </p:spPr>
      </p:pic>
      <p:sp>
        <p:nvSpPr>
          <p:cNvPr id="16" name="Rectangle 15"/>
          <p:cNvSpPr/>
          <p:nvPr/>
        </p:nvSpPr>
        <p:spPr>
          <a:xfrm>
            <a:off x="3396899" y="6596310"/>
            <a:ext cx="5670901" cy="276999"/>
          </a:xfrm>
          <a:prstGeom prst="rect">
            <a:avLst/>
          </a:prstGeom>
        </p:spPr>
        <p:txBody>
          <a:bodyPr wrap="square">
            <a:spAutoFit/>
          </a:bodyPr>
          <a:lstStyle/>
          <a:p>
            <a:pPr algn="r"/>
            <a:r>
              <a:rPr lang="en-US" sz="1200" dirty="0" smtClean="0">
                <a:solidFill>
                  <a:schemeClr val="bg1"/>
                </a:solidFill>
              </a:rPr>
              <a:t>In part from http</a:t>
            </a:r>
            <a:r>
              <a:rPr lang="en-US" sz="1200" dirty="0">
                <a:solidFill>
                  <a:schemeClr val="bg1"/>
                </a:solidFill>
              </a:rPr>
              <a:t>://www.endodovgan.com/Endoinfo_Toothache.htm</a:t>
            </a:r>
          </a:p>
        </p:txBody>
      </p:sp>
      <p:sp>
        <p:nvSpPr>
          <p:cNvPr id="20" name="Freeform 19"/>
          <p:cNvSpPr/>
          <p:nvPr/>
        </p:nvSpPr>
        <p:spPr bwMode="auto">
          <a:xfrm>
            <a:off x="3333068" y="2367280"/>
            <a:ext cx="2905760" cy="3810000"/>
          </a:xfrm>
          <a:custGeom>
            <a:avLst/>
            <a:gdLst>
              <a:gd name="connsiteX0" fmla="*/ 0 w 2905760"/>
              <a:gd name="connsiteY0" fmla="*/ 0 h 3810000"/>
              <a:gd name="connsiteX1" fmla="*/ 0 w 2905760"/>
              <a:gd name="connsiteY1" fmla="*/ 1869440 h 3810000"/>
              <a:gd name="connsiteX2" fmla="*/ 1422400 w 2905760"/>
              <a:gd name="connsiteY2" fmla="*/ 2621280 h 3810000"/>
              <a:gd name="connsiteX3" fmla="*/ 1280160 w 2905760"/>
              <a:gd name="connsiteY3" fmla="*/ 3362960 h 3810000"/>
              <a:gd name="connsiteX4" fmla="*/ 1656080 w 2905760"/>
              <a:gd name="connsiteY4" fmla="*/ 3810000 h 3810000"/>
              <a:gd name="connsiteX5" fmla="*/ 2865120 w 2905760"/>
              <a:gd name="connsiteY5" fmla="*/ 3789680 h 3810000"/>
              <a:gd name="connsiteX6" fmla="*/ 2905760 w 2905760"/>
              <a:gd name="connsiteY6" fmla="*/ 0 h 3810000"/>
              <a:gd name="connsiteX7" fmla="*/ 0 w 2905760"/>
              <a:gd name="connsiteY7"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5760" h="3810000">
                <a:moveTo>
                  <a:pt x="0" y="0"/>
                </a:moveTo>
                <a:lnTo>
                  <a:pt x="0" y="1869440"/>
                </a:lnTo>
                <a:lnTo>
                  <a:pt x="1422400" y="2621280"/>
                </a:lnTo>
                <a:lnTo>
                  <a:pt x="1280160" y="3362960"/>
                </a:lnTo>
                <a:lnTo>
                  <a:pt x="1656080" y="3810000"/>
                </a:lnTo>
                <a:lnTo>
                  <a:pt x="2865120" y="3789680"/>
                </a:lnTo>
                <a:lnTo>
                  <a:pt x="2905760" y="0"/>
                </a:lnTo>
                <a:lnTo>
                  <a:pt x="0" y="0"/>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8" name="Picture 17"/>
          <p:cNvPicPr>
            <a:picLocks noChangeAspect="1"/>
          </p:cNvPicPr>
          <p:nvPr/>
        </p:nvPicPr>
        <p:blipFill>
          <a:blip r:embed="rId4"/>
          <a:stretch>
            <a:fillRect/>
          </a:stretch>
        </p:blipFill>
        <p:spPr>
          <a:xfrm>
            <a:off x="3520006" y="1686948"/>
            <a:ext cx="5399027" cy="3078028"/>
          </a:xfrm>
          <a:prstGeom prst="rect">
            <a:avLst/>
          </a:prstGeom>
        </p:spPr>
      </p:pic>
      <p:sp>
        <p:nvSpPr>
          <p:cNvPr id="21" name="Rectangle 20"/>
          <p:cNvSpPr/>
          <p:nvPr/>
        </p:nvSpPr>
        <p:spPr>
          <a:xfrm>
            <a:off x="6522720" y="4724400"/>
            <a:ext cx="2438400" cy="1569660"/>
          </a:xfrm>
          <a:prstGeom prst="rect">
            <a:avLst/>
          </a:prstGeom>
        </p:spPr>
        <p:txBody>
          <a:bodyPr wrap="square">
            <a:spAutoFit/>
          </a:bodyPr>
          <a:lstStyle/>
          <a:p>
            <a:pPr algn="r"/>
            <a:r>
              <a:rPr lang="en-US" sz="1200" dirty="0">
                <a:solidFill>
                  <a:schemeClr val="bg1"/>
                </a:solidFill>
              </a:rPr>
              <a:t>Nixdorf D, </a:t>
            </a:r>
            <a:r>
              <a:rPr lang="en-US" sz="1200" dirty="0" err="1">
                <a:solidFill>
                  <a:schemeClr val="bg1"/>
                </a:solidFill>
              </a:rPr>
              <a:t>Drangsholt</a:t>
            </a:r>
            <a:r>
              <a:rPr lang="en-US" sz="1200" dirty="0">
                <a:solidFill>
                  <a:schemeClr val="bg1"/>
                </a:solidFill>
              </a:rPr>
              <a:t> M, </a:t>
            </a:r>
            <a:r>
              <a:rPr lang="en-US" sz="1200" dirty="0" err="1">
                <a:solidFill>
                  <a:schemeClr val="bg1"/>
                </a:solidFill>
              </a:rPr>
              <a:t>Ettlin</a:t>
            </a:r>
            <a:r>
              <a:rPr lang="en-US" sz="1200" dirty="0">
                <a:solidFill>
                  <a:schemeClr val="bg1"/>
                </a:solidFill>
              </a:rPr>
              <a:t> D, Gaul C, de </a:t>
            </a:r>
            <a:r>
              <a:rPr lang="en-US" sz="1200" dirty="0" err="1">
                <a:solidFill>
                  <a:schemeClr val="bg1"/>
                </a:solidFill>
              </a:rPr>
              <a:t>Leeuw</a:t>
            </a:r>
            <a:r>
              <a:rPr lang="en-US" sz="1200" dirty="0">
                <a:solidFill>
                  <a:schemeClr val="bg1"/>
                </a:solidFill>
              </a:rPr>
              <a:t> R, </a:t>
            </a:r>
            <a:r>
              <a:rPr lang="en-US" sz="1200" dirty="0" err="1">
                <a:solidFill>
                  <a:schemeClr val="bg1"/>
                </a:solidFill>
              </a:rPr>
              <a:t>Svensson</a:t>
            </a:r>
            <a:r>
              <a:rPr lang="en-US" sz="1200" dirty="0">
                <a:solidFill>
                  <a:schemeClr val="bg1"/>
                </a:solidFill>
              </a:rPr>
              <a:t> P, </a:t>
            </a:r>
            <a:r>
              <a:rPr lang="en-US" sz="1200" dirty="0" err="1">
                <a:solidFill>
                  <a:schemeClr val="bg1"/>
                </a:solidFill>
              </a:rPr>
              <a:t>Zakrzewska</a:t>
            </a:r>
            <a:r>
              <a:rPr lang="en-US" sz="1200" dirty="0">
                <a:solidFill>
                  <a:schemeClr val="bg1"/>
                </a:solidFill>
              </a:rPr>
              <a:t> J, </a:t>
            </a:r>
            <a:r>
              <a:rPr lang="en-US" sz="1200" dirty="0" err="1">
                <a:solidFill>
                  <a:schemeClr val="bg1"/>
                </a:solidFill>
              </a:rPr>
              <a:t>DeLaat</a:t>
            </a:r>
            <a:r>
              <a:rPr lang="en-US" sz="1200" dirty="0">
                <a:solidFill>
                  <a:schemeClr val="bg1"/>
                </a:solidFill>
              </a:rPr>
              <a:t> A, Ceusters W. Classifying orofacial pains: a new proposal of taxonomy based on ontology. Journal of Oral Rehabilitation 2012;39(3):161-169.</a:t>
            </a:r>
          </a:p>
        </p:txBody>
      </p:sp>
      <p:sp>
        <p:nvSpPr>
          <p:cNvPr id="3" name="TextBox 2"/>
          <p:cNvSpPr txBox="1"/>
          <p:nvPr/>
        </p:nvSpPr>
        <p:spPr>
          <a:xfrm>
            <a:off x="1137689" y="1565282"/>
            <a:ext cx="2153731" cy="830997"/>
          </a:xfrm>
          <a:prstGeom prst="rect">
            <a:avLst/>
          </a:prstGeom>
          <a:noFill/>
        </p:spPr>
        <p:txBody>
          <a:bodyPr wrap="none" rtlCol="0">
            <a:spAutoFit/>
          </a:bodyPr>
          <a:lstStyle/>
          <a:p>
            <a:r>
              <a:rPr lang="en-US" sz="2400" dirty="0" smtClean="0">
                <a:solidFill>
                  <a:schemeClr val="tx1"/>
                </a:solidFill>
              </a:rPr>
              <a:t>Terminological</a:t>
            </a:r>
          </a:p>
          <a:p>
            <a:r>
              <a:rPr lang="en-US" sz="2400" dirty="0">
                <a:solidFill>
                  <a:schemeClr val="tx1"/>
                </a:solidFill>
              </a:rPr>
              <a:t>m</a:t>
            </a:r>
            <a:r>
              <a:rPr lang="en-US" sz="2400" dirty="0" smtClean="0">
                <a:solidFill>
                  <a:schemeClr val="tx1"/>
                </a:solidFill>
              </a:rPr>
              <a:t>otivation:</a:t>
            </a:r>
            <a:endParaRPr lang="en-US" sz="2400" dirty="0">
              <a:solidFill>
                <a:schemeClr val="tx1"/>
              </a:solidFill>
            </a:endParaRPr>
          </a:p>
        </p:txBody>
      </p:sp>
      <p:sp>
        <p:nvSpPr>
          <p:cNvPr id="17" name="Rectangle 16"/>
          <p:cNvSpPr/>
          <p:nvPr/>
        </p:nvSpPr>
        <p:spPr bwMode="auto">
          <a:xfrm>
            <a:off x="7620000" y="2895600"/>
            <a:ext cx="533400" cy="19213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Rectangle 21"/>
          <p:cNvSpPr/>
          <p:nvPr/>
        </p:nvSpPr>
        <p:spPr bwMode="auto">
          <a:xfrm>
            <a:off x="4953000" y="3130190"/>
            <a:ext cx="2895600" cy="19304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Rectangle 22"/>
          <p:cNvSpPr/>
          <p:nvPr/>
        </p:nvSpPr>
        <p:spPr bwMode="auto">
          <a:xfrm>
            <a:off x="4495800" y="3616960"/>
            <a:ext cx="39624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156387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Central </a:t>
            </a:r>
            <a:r>
              <a:rPr lang="en-US" dirty="0" smtClean="0">
                <a:solidFill>
                  <a:srgbClr val="FFC000"/>
                </a:solidFill>
              </a:rPr>
              <a:t>question</a:t>
            </a:r>
            <a:r>
              <a:rPr lang="en-US" dirty="0" smtClean="0"/>
              <a:t> in the workshop brief …</a:t>
            </a:r>
            <a:endParaRPr lang="en-US" dirty="0"/>
          </a:p>
        </p:txBody>
      </p:sp>
      <p:sp>
        <p:nvSpPr>
          <p:cNvPr id="5" name="Content Placeholder 4"/>
          <p:cNvSpPr>
            <a:spLocks noGrp="1"/>
          </p:cNvSpPr>
          <p:nvPr>
            <p:ph idx="1"/>
          </p:nvPr>
        </p:nvSpPr>
        <p:spPr/>
        <p:txBody>
          <a:bodyPr/>
          <a:lstStyle/>
          <a:p>
            <a:pPr marL="0" indent="0"/>
            <a:r>
              <a:rPr lang="en-US" sz="2200" dirty="0" smtClean="0"/>
              <a:t>‘PDAP’ </a:t>
            </a:r>
            <a:r>
              <a:rPr lang="en-US" sz="2200" dirty="0"/>
              <a:t>is a term </a:t>
            </a:r>
            <a:r>
              <a:rPr lang="en-US" sz="2200" dirty="0" smtClean="0"/>
              <a:t>proposed </a:t>
            </a:r>
            <a:r>
              <a:rPr lang="en-US" sz="2200" dirty="0"/>
              <a:t>following the principles of ontology to </a:t>
            </a:r>
            <a:r>
              <a:rPr lang="en-US" sz="2200" dirty="0" smtClean="0"/>
              <a:t>diagnose </a:t>
            </a:r>
            <a:r>
              <a:rPr lang="en-US" sz="2200" dirty="0"/>
              <a:t>patients suffering from chronic intraoral pain. </a:t>
            </a:r>
            <a:r>
              <a:rPr lang="en-US" sz="2200" dirty="0" smtClean="0"/>
              <a:t>Other </a:t>
            </a:r>
            <a:r>
              <a:rPr lang="en-US" sz="2200" dirty="0"/>
              <a:t>terms </a:t>
            </a:r>
            <a:r>
              <a:rPr lang="en-US" sz="2200" dirty="0" smtClean="0"/>
              <a:t>to </a:t>
            </a:r>
            <a:r>
              <a:rPr lang="en-US" sz="2200" dirty="0"/>
              <a:t>describe this disorder with similar </a:t>
            </a:r>
            <a:r>
              <a:rPr lang="en-US" sz="2200" dirty="0" smtClean="0"/>
              <a:t>symptomology were ‘atypical </a:t>
            </a:r>
            <a:r>
              <a:rPr lang="en-US" sz="2200" dirty="0" err="1" smtClean="0"/>
              <a:t>odontalgia</a:t>
            </a:r>
            <a:r>
              <a:rPr lang="en-US" sz="2200" dirty="0" smtClean="0"/>
              <a:t>’ </a:t>
            </a:r>
            <a:r>
              <a:rPr lang="en-US" sz="2200" dirty="0"/>
              <a:t>and </a:t>
            </a:r>
            <a:r>
              <a:rPr lang="en-US" sz="2200" dirty="0" smtClean="0"/>
              <a:t>‘phantom </a:t>
            </a:r>
            <a:r>
              <a:rPr lang="en-US" sz="2200" dirty="0"/>
              <a:t>tooth </a:t>
            </a:r>
            <a:r>
              <a:rPr lang="en-US" sz="2200" dirty="0" smtClean="0"/>
              <a:t>pain’. </a:t>
            </a:r>
            <a:r>
              <a:rPr lang="en-US" sz="2200" dirty="0" smtClean="0">
                <a:solidFill>
                  <a:srgbClr val="FFC000"/>
                </a:solidFill>
              </a:rPr>
              <a:t>Is the </a:t>
            </a:r>
            <a:r>
              <a:rPr lang="en-US" sz="2200" dirty="0">
                <a:solidFill>
                  <a:srgbClr val="FFC000"/>
                </a:solidFill>
              </a:rPr>
              <a:t>term PDAP, and associated ontological process</a:t>
            </a:r>
            <a:r>
              <a:rPr lang="en-US" sz="2200" dirty="0" smtClean="0">
                <a:solidFill>
                  <a:srgbClr val="FFC000"/>
                </a:solidFill>
              </a:rPr>
              <a:t>, appropriate because </a:t>
            </a:r>
            <a:r>
              <a:rPr lang="en-US" sz="2200" dirty="0">
                <a:solidFill>
                  <a:srgbClr val="FFC000"/>
                </a:solidFill>
              </a:rPr>
              <a:t>of the opinion that sufficient evidence exists to consider this disorder neuropathic </a:t>
            </a:r>
            <a:r>
              <a:rPr lang="en-US" sz="2200" dirty="0" smtClean="0">
                <a:solidFill>
                  <a:srgbClr val="FFC000"/>
                </a:solidFill>
              </a:rPr>
              <a:t>in origin </a:t>
            </a:r>
            <a:r>
              <a:rPr lang="en-US" sz="2200" dirty="0">
                <a:solidFill>
                  <a:srgbClr val="FFC000"/>
                </a:solidFill>
              </a:rPr>
              <a:t>and therefore to classify it </a:t>
            </a:r>
            <a:r>
              <a:rPr lang="en-US" sz="2200" dirty="0" smtClean="0">
                <a:solidFill>
                  <a:srgbClr val="FFC000"/>
                </a:solidFill>
              </a:rPr>
              <a:t>accordingly? </a:t>
            </a:r>
          </a:p>
          <a:p>
            <a:pPr marL="0" indent="0"/>
            <a:r>
              <a:rPr lang="en-US" sz="2200" u="sng" dirty="0" smtClean="0"/>
              <a:t>Aim </a:t>
            </a:r>
            <a:r>
              <a:rPr lang="en-US" sz="2200" u="sng" dirty="0"/>
              <a:t>of this </a:t>
            </a:r>
            <a:r>
              <a:rPr lang="en-US" sz="2200" u="sng" dirty="0" smtClean="0"/>
              <a:t>workshop</a:t>
            </a:r>
            <a:r>
              <a:rPr lang="en-US" sz="2200" dirty="0" smtClean="0"/>
              <a:t>: </a:t>
            </a:r>
          </a:p>
          <a:p>
            <a:pPr marL="457200" indent="-457200">
              <a:buAutoNum type="arabicParenR"/>
            </a:pPr>
            <a:r>
              <a:rPr lang="en-US" sz="2200" dirty="0" smtClean="0"/>
              <a:t>pro’s and con’s rationale </a:t>
            </a:r>
            <a:r>
              <a:rPr lang="en-US" sz="2200" dirty="0"/>
              <a:t>for the use of PDAP and ontology verses alternative perspective of neuropathic pain, </a:t>
            </a:r>
            <a:endParaRPr lang="en-US" sz="2200" dirty="0" smtClean="0"/>
          </a:p>
          <a:p>
            <a:pPr marL="457200" indent="-457200">
              <a:buAutoNum type="arabicParenR"/>
            </a:pPr>
            <a:r>
              <a:rPr lang="en-US" sz="2200" dirty="0" smtClean="0"/>
              <a:t>discussion </a:t>
            </a:r>
            <a:r>
              <a:rPr lang="en-US" sz="2200" dirty="0"/>
              <a:t>to develop group consensus on labelling and classifying such patients to allow for more clearly communication, for both patient care and research purposes, regarding this disorder.</a:t>
            </a:r>
          </a:p>
        </p:txBody>
      </p:sp>
    </p:spTree>
    <p:extLst>
      <p:ext uri="{BB962C8B-B14F-4D97-AF65-F5344CB8AC3E}">
        <p14:creationId xmlns:p14="http://schemas.microsoft.com/office/powerpoint/2010/main" val="2313896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dirty="0" smtClean="0"/>
              <a:t>PNP</a:t>
            </a:r>
            <a:r>
              <a:rPr lang="en-US" dirty="0"/>
              <a:t>: </a:t>
            </a:r>
            <a:r>
              <a:rPr lang="en-US" dirty="0" smtClean="0"/>
              <a:t>persistent neuropathic pain</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3092" y="1676400"/>
            <a:ext cx="6229255" cy="4953000"/>
          </a:xfrm>
        </p:spPr>
      </p:pic>
      <p:sp>
        <p:nvSpPr>
          <p:cNvPr id="7" name="Freeform 6"/>
          <p:cNvSpPr/>
          <p:nvPr/>
        </p:nvSpPr>
        <p:spPr bwMode="auto">
          <a:xfrm>
            <a:off x="4261903" y="4886960"/>
            <a:ext cx="3119337" cy="863600"/>
          </a:xfrm>
          <a:custGeom>
            <a:avLst/>
            <a:gdLst>
              <a:gd name="connsiteX0" fmla="*/ 325337 w 3119337"/>
              <a:gd name="connsiteY0" fmla="*/ 81280 h 863600"/>
              <a:gd name="connsiteX1" fmla="*/ 376137 w 3119337"/>
              <a:gd name="connsiteY1" fmla="*/ 71120 h 863600"/>
              <a:gd name="connsiteX2" fmla="*/ 406617 w 3119337"/>
              <a:gd name="connsiteY2" fmla="*/ 50800 h 863600"/>
              <a:gd name="connsiteX3" fmla="*/ 437097 w 3119337"/>
              <a:gd name="connsiteY3" fmla="*/ 40640 h 863600"/>
              <a:gd name="connsiteX4" fmla="*/ 467577 w 3119337"/>
              <a:gd name="connsiteY4" fmla="*/ 20320 h 863600"/>
              <a:gd name="connsiteX5" fmla="*/ 508217 w 3119337"/>
              <a:gd name="connsiteY5" fmla="*/ 10160 h 863600"/>
              <a:gd name="connsiteX6" fmla="*/ 538697 w 3119337"/>
              <a:gd name="connsiteY6" fmla="*/ 0 h 863600"/>
              <a:gd name="connsiteX7" fmla="*/ 691097 w 3119337"/>
              <a:gd name="connsiteY7" fmla="*/ 10160 h 863600"/>
              <a:gd name="connsiteX8" fmla="*/ 721577 w 3119337"/>
              <a:gd name="connsiteY8" fmla="*/ 20320 h 863600"/>
              <a:gd name="connsiteX9" fmla="*/ 752057 w 3119337"/>
              <a:gd name="connsiteY9" fmla="*/ 10160 h 863600"/>
              <a:gd name="connsiteX10" fmla="*/ 823177 w 3119337"/>
              <a:gd name="connsiteY10" fmla="*/ 0 h 863600"/>
              <a:gd name="connsiteX11" fmla="*/ 1087337 w 3119337"/>
              <a:gd name="connsiteY11" fmla="*/ 10160 h 863600"/>
              <a:gd name="connsiteX12" fmla="*/ 1168617 w 3119337"/>
              <a:gd name="connsiteY12" fmla="*/ 20320 h 863600"/>
              <a:gd name="connsiteX13" fmla="*/ 1524217 w 3119337"/>
              <a:gd name="connsiteY13" fmla="*/ 30480 h 863600"/>
              <a:gd name="connsiteX14" fmla="*/ 1646137 w 3119337"/>
              <a:gd name="connsiteY14" fmla="*/ 20320 h 863600"/>
              <a:gd name="connsiteX15" fmla="*/ 1686777 w 3119337"/>
              <a:gd name="connsiteY15" fmla="*/ 30480 h 863600"/>
              <a:gd name="connsiteX16" fmla="*/ 1869657 w 3119337"/>
              <a:gd name="connsiteY16" fmla="*/ 40640 h 863600"/>
              <a:gd name="connsiteX17" fmla="*/ 2022057 w 3119337"/>
              <a:gd name="connsiteY17" fmla="*/ 60960 h 863600"/>
              <a:gd name="connsiteX18" fmla="*/ 2062697 w 3119337"/>
              <a:gd name="connsiteY18" fmla="*/ 71120 h 863600"/>
              <a:gd name="connsiteX19" fmla="*/ 2397977 w 3119337"/>
              <a:gd name="connsiteY19" fmla="*/ 81280 h 863600"/>
              <a:gd name="connsiteX20" fmla="*/ 2530057 w 3119337"/>
              <a:gd name="connsiteY20" fmla="*/ 172720 h 863600"/>
              <a:gd name="connsiteX21" fmla="*/ 2570697 w 3119337"/>
              <a:gd name="connsiteY21" fmla="*/ 182880 h 863600"/>
              <a:gd name="connsiteX22" fmla="*/ 2601177 w 3119337"/>
              <a:gd name="connsiteY22" fmla="*/ 203200 h 863600"/>
              <a:gd name="connsiteX23" fmla="*/ 2631657 w 3119337"/>
              <a:gd name="connsiteY23" fmla="*/ 213360 h 863600"/>
              <a:gd name="connsiteX24" fmla="*/ 2855177 w 3119337"/>
              <a:gd name="connsiteY24" fmla="*/ 233680 h 863600"/>
              <a:gd name="connsiteX25" fmla="*/ 2895817 w 3119337"/>
              <a:gd name="connsiteY25" fmla="*/ 254000 h 863600"/>
              <a:gd name="connsiteX26" fmla="*/ 2946617 w 3119337"/>
              <a:gd name="connsiteY26" fmla="*/ 284480 h 863600"/>
              <a:gd name="connsiteX27" fmla="*/ 2997417 w 3119337"/>
              <a:gd name="connsiteY27" fmla="*/ 304800 h 863600"/>
              <a:gd name="connsiteX28" fmla="*/ 3027897 w 3119337"/>
              <a:gd name="connsiteY28" fmla="*/ 314960 h 863600"/>
              <a:gd name="connsiteX29" fmla="*/ 3058377 w 3119337"/>
              <a:gd name="connsiteY29" fmla="*/ 335280 h 863600"/>
              <a:gd name="connsiteX30" fmla="*/ 3099017 w 3119337"/>
              <a:gd name="connsiteY30" fmla="*/ 396240 h 863600"/>
              <a:gd name="connsiteX31" fmla="*/ 3119337 w 3119337"/>
              <a:gd name="connsiteY31" fmla="*/ 457200 h 863600"/>
              <a:gd name="connsiteX32" fmla="*/ 3099017 w 3119337"/>
              <a:gd name="connsiteY32" fmla="*/ 518160 h 863600"/>
              <a:gd name="connsiteX33" fmla="*/ 3068537 w 3119337"/>
              <a:gd name="connsiteY33" fmla="*/ 640080 h 863600"/>
              <a:gd name="connsiteX34" fmla="*/ 3048217 w 3119337"/>
              <a:gd name="connsiteY34" fmla="*/ 670560 h 863600"/>
              <a:gd name="connsiteX35" fmla="*/ 3038057 w 3119337"/>
              <a:gd name="connsiteY35" fmla="*/ 701040 h 863600"/>
              <a:gd name="connsiteX36" fmla="*/ 2977097 w 3119337"/>
              <a:gd name="connsiteY36" fmla="*/ 721360 h 863600"/>
              <a:gd name="connsiteX37" fmla="*/ 2956777 w 3119337"/>
              <a:gd name="connsiteY37" fmla="*/ 751840 h 863600"/>
              <a:gd name="connsiteX38" fmla="*/ 2895817 w 3119337"/>
              <a:gd name="connsiteY38" fmla="*/ 782320 h 863600"/>
              <a:gd name="connsiteX39" fmla="*/ 2865337 w 3119337"/>
              <a:gd name="connsiteY39" fmla="*/ 802640 h 863600"/>
              <a:gd name="connsiteX40" fmla="*/ 2804377 w 3119337"/>
              <a:gd name="connsiteY40" fmla="*/ 822960 h 863600"/>
              <a:gd name="connsiteX41" fmla="*/ 2773897 w 3119337"/>
              <a:gd name="connsiteY41" fmla="*/ 833120 h 863600"/>
              <a:gd name="connsiteX42" fmla="*/ 2641817 w 3119337"/>
              <a:gd name="connsiteY42" fmla="*/ 822960 h 863600"/>
              <a:gd name="connsiteX43" fmla="*/ 2611337 w 3119337"/>
              <a:gd name="connsiteY43" fmla="*/ 833120 h 863600"/>
              <a:gd name="connsiteX44" fmla="*/ 2570697 w 3119337"/>
              <a:gd name="connsiteY44" fmla="*/ 843280 h 863600"/>
              <a:gd name="connsiteX45" fmla="*/ 2448777 w 3119337"/>
              <a:gd name="connsiteY45" fmla="*/ 833120 h 863600"/>
              <a:gd name="connsiteX46" fmla="*/ 2408137 w 3119337"/>
              <a:gd name="connsiteY46" fmla="*/ 822960 h 863600"/>
              <a:gd name="connsiteX47" fmla="*/ 2347177 w 3119337"/>
              <a:gd name="connsiteY47" fmla="*/ 812800 h 863600"/>
              <a:gd name="connsiteX48" fmla="*/ 2245577 w 3119337"/>
              <a:gd name="connsiteY48" fmla="*/ 822960 h 863600"/>
              <a:gd name="connsiteX49" fmla="*/ 2174457 w 3119337"/>
              <a:gd name="connsiteY49" fmla="*/ 822960 h 863600"/>
              <a:gd name="connsiteX50" fmla="*/ 2093177 w 3119337"/>
              <a:gd name="connsiteY50" fmla="*/ 812800 h 863600"/>
              <a:gd name="connsiteX51" fmla="*/ 2032217 w 3119337"/>
              <a:gd name="connsiteY51" fmla="*/ 772160 h 863600"/>
              <a:gd name="connsiteX52" fmla="*/ 1950937 w 3119337"/>
              <a:gd name="connsiteY52" fmla="*/ 741680 h 863600"/>
              <a:gd name="connsiteX53" fmla="*/ 1879817 w 3119337"/>
              <a:gd name="connsiteY53" fmla="*/ 751840 h 863600"/>
              <a:gd name="connsiteX54" fmla="*/ 1818857 w 3119337"/>
              <a:gd name="connsiteY54" fmla="*/ 772160 h 863600"/>
              <a:gd name="connsiteX55" fmla="*/ 1666457 w 3119337"/>
              <a:gd name="connsiteY55" fmla="*/ 792480 h 863600"/>
              <a:gd name="connsiteX56" fmla="*/ 1595337 w 3119337"/>
              <a:gd name="connsiteY56" fmla="*/ 802640 h 863600"/>
              <a:gd name="connsiteX57" fmla="*/ 1554697 w 3119337"/>
              <a:gd name="connsiteY57" fmla="*/ 812800 h 863600"/>
              <a:gd name="connsiteX58" fmla="*/ 1412457 w 3119337"/>
              <a:gd name="connsiteY58" fmla="*/ 833120 h 863600"/>
              <a:gd name="connsiteX59" fmla="*/ 1381977 w 3119337"/>
              <a:gd name="connsiteY59" fmla="*/ 822960 h 863600"/>
              <a:gd name="connsiteX60" fmla="*/ 1310857 w 3119337"/>
              <a:gd name="connsiteY60" fmla="*/ 843280 h 863600"/>
              <a:gd name="connsiteX61" fmla="*/ 1260057 w 3119337"/>
              <a:gd name="connsiteY61" fmla="*/ 853440 h 863600"/>
              <a:gd name="connsiteX62" fmla="*/ 1219417 w 3119337"/>
              <a:gd name="connsiteY62" fmla="*/ 863600 h 863600"/>
              <a:gd name="connsiteX63" fmla="*/ 1056857 w 3119337"/>
              <a:gd name="connsiteY63" fmla="*/ 853440 h 863600"/>
              <a:gd name="connsiteX64" fmla="*/ 985737 w 3119337"/>
              <a:gd name="connsiteY64" fmla="*/ 843280 h 863600"/>
              <a:gd name="connsiteX65" fmla="*/ 772377 w 3119337"/>
              <a:gd name="connsiteY65" fmla="*/ 822960 h 863600"/>
              <a:gd name="connsiteX66" fmla="*/ 640297 w 3119337"/>
              <a:gd name="connsiteY66" fmla="*/ 802640 h 863600"/>
              <a:gd name="connsiteX67" fmla="*/ 579337 w 3119337"/>
              <a:gd name="connsiteY67" fmla="*/ 792480 h 863600"/>
              <a:gd name="connsiteX68" fmla="*/ 508217 w 3119337"/>
              <a:gd name="connsiteY68" fmla="*/ 762000 h 863600"/>
              <a:gd name="connsiteX69" fmla="*/ 477737 w 3119337"/>
              <a:gd name="connsiteY69" fmla="*/ 751840 h 863600"/>
              <a:gd name="connsiteX70" fmla="*/ 437097 w 3119337"/>
              <a:gd name="connsiteY70" fmla="*/ 741680 h 863600"/>
              <a:gd name="connsiteX71" fmla="*/ 406617 w 3119337"/>
              <a:gd name="connsiteY71" fmla="*/ 731520 h 863600"/>
              <a:gd name="connsiteX72" fmla="*/ 355817 w 3119337"/>
              <a:gd name="connsiteY72" fmla="*/ 721360 h 863600"/>
              <a:gd name="connsiteX73" fmla="*/ 274537 w 3119337"/>
              <a:gd name="connsiteY73" fmla="*/ 690880 h 863600"/>
              <a:gd name="connsiteX74" fmla="*/ 213577 w 3119337"/>
              <a:gd name="connsiteY74" fmla="*/ 680720 h 863600"/>
              <a:gd name="connsiteX75" fmla="*/ 142457 w 3119337"/>
              <a:gd name="connsiteY75" fmla="*/ 640080 h 863600"/>
              <a:gd name="connsiteX76" fmla="*/ 40857 w 3119337"/>
              <a:gd name="connsiteY76" fmla="*/ 579120 h 863600"/>
              <a:gd name="connsiteX77" fmla="*/ 20537 w 3119337"/>
              <a:gd name="connsiteY77" fmla="*/ 538480 h 863600"/>
              <a:gd name="connsiteX78" fmla="*/ 217 w 3119337"/>
              <a:gd name="connsiteY78" fmla="*/ 467360 h 863600"/>
              <a:gd name="connsiteX79" fmla="*/ 10377 w 3119337"/>
              <a:gd name="connsiteY79" fmla="*/ 436880 h 863600"/>
              <a:gd name="connsiteX80" fmla="*/ 217 w 3119337"/>
              <a:gd name="connsiteY80" fmla="*/ 396240 h 863600"/>
              <a:gd name="connsiteX81" fmla="*/ 20537 w 3119337"/>
              <a:gd name="connsiteY81" fmla="*/ 365760 h 863600"/>
              <a:gd name="connsiteX82" fmla="*/ 30697 w 3119337"/>
              <a:gd name="connsiteY82" fmla="*/ 335280 h 863600"/>
              <a:gd name="connsiteX83" fmla="*/ 20537 w 3119337"/>
              <a:gd name="connsiteY83" fmla="*/ 304800 h 863600"/>
              <a:gd name="connsiteX84" fmla="*/ 61177 w 3119337"/>
              <a:gd name="connsiteY84" fmla="*/ 254000 h 863600"/>
              <a:gd name="connsiteX85" fmla="*/ 91657 w 3119337"/>
              <a:gd name="connsiteY85" fmla="*/ 223520 h 863600"/>
              <a:gd name="connsiteX86" fmla="*/ 111977 w 3119337"/>
              <a:gd name="connsiteY86" fmla="*/ 193040 h 863600"/>
              <a:gd name="connsiteX87" fmla="*/ 203417 w 3119337"/>
              <a:gd name="connsiteY87" fmla="*/ 142240 h 863600"/>
              <a:gd name="connsiteX88" fmla="*/ 233897 w 3119337"/>
              <a:gd name="connsiteY88" fmla="*/ 121920 h 863600"/>
              <a:gd name="connsiteX89" fmla="*/ 305017 w 3119337"/>
              <a:gd name="connsiteY89" fmla="*/ 101600 h 863600"/>
              <a:gd name="connsiteX90" fmla="*/ 325337 w 3119337"/>
              <a:gd name="connsiteY90" fmla="*/ 8128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19337" h="863600">
                <a:moveTo>
                  <a:pt x="325337" y="81280"/>
                </a:moveTo>
                <a:cubicBezTo>
                  <a:pt x="337190" y="76200"/>
                  <a:pt x="359968" y="77183"/>
                  <a:pt x="376137" y="71120"/>
                </a:cubicBezTo>
                <a:cubicBezTo>
                  <a:pt x="387570" y="66833"/>
                  <a:pt x="395695" y="56261"/>
                  <a:pt x="406617" y="50800"/>
                </a:cubicBezTo>
                <a:cubicBezTo>
                  <a:pt x="416196" y="46011"/>
                  <a:pt x="427518" y="45429"/>
                  <a:pt x="437097" y="40640"/>
                </a:cubicBezTo>
                <a:cubicBezTo>
                  <a:pt x="448019" y="35179"/>
                  <a:pt x="456354" y="25130"/>
                  <a:pt x="467577" y="20320"/>
                </a:cubicBezTo>
                <a:cubicBezTo>
                  <a:pt x="480412" y="14819"/>
                  <a:pt x="494791" y="13996"/>
                  <a:pt x="508217" y="10160"/>
                </a:cubicBezTo>
                <a:cubicBezTo>
                  <a:pt x="518515" y="7218"/>
                  <a:pt x="528537" y="3387"/>
                  <a:pt x="538697" y="0"/>
                </a:cubicBezTo>
                <a:cubicBezTo>
                  <a:pt x="589497" y="3387"/>
                  <a:pt x="640496" y="4538"/>
                  <a:pt x="691097" y="10160"/>
                </a:cubicBezTo>
                <a:cubicBezTo>
                  <a:pt x="701741" y="11343"/>
                  <a:pt x="710867" y="20320"/>
                  <a:pt x="721577" y="20320"/>
                </a:cubicBezTo>
                <a:cubicBezTo>
                  <a:pt x="732287" y="20320"/>
                  <a:pt x="741555" y="12260"/>
                  <a:pt x="752057" y="10160"/>
                </a:cubicBezTo>
                <a:cubicBezTo>
                  <a:pt x="775539" y="5464"/>
                  <a:pt x="799470" y="3387"/>
                  <a:pt x="823177" y="0"/>
                </a:cubicBezTo>
                <a:cubicBezTo>
                  <a:pt x="911230" y="3387"/>
                  <a:pt x="999371" y="4986"/>
                  <a:pt x="1087337" y="10160"/>
                </a:cubicBezTo>
                <a:cubicBezTo>
                  <a:pt x="1114594" y="11763"/>
                  <a:pt x="1141342" y="19051"/>
                  <a:pt x="1168617" y="20320"/>
                </a:cubicBezTo>
                <a:cubicBezTo>
                  <a:pt x="1287071" y="25829"/>
                  <a:pt x="1405684" y="27093"/>
                  <a:pt x="1524217" y="30480"/>
                </a:cubicBezTo>
                <a:cubicBezTo>
                  <a:pt x="1564857" y="27093"/>
                  <a:pt x="1605356" y="20320"/>
                  <a:pt x="1646137" y="20320"/>
                </a:cubicBezTo>
                <a:cubicBezTo>
                  <a:pt x="1660101" y="20320"/>
                  <a:pt x="1672871" y="29216"/>
                  <a:pt x="1686777" y="30480"/>
                </a:cubicBezTo>
                <a:cubicBezTo>
                  <a:pt x="1747580" y="36008"/>
                  <a:pt x="1808697" y="37253"/>
                  <a:pt x="1869657" y="40640"/>
                </a:cubicBezTo>
                <a:cubicBezTo>
                  <a:pt x="1999032" y="66515"/>
                  <a:pt x="1814187" y="31264"/>
                  <a:pt x="2022057" y="60960"/>
                </a:cubicBezTo>
                <a:cubicBezTo>
                  <a:pt x="2035880" y="62935"/>
                  <a:pt x="2048754" y="70366"/>
                  <a:pt x="2062697" y="71120"/>
                </a:cubicBezTo>
                <a:cubicBezTo>
                  <a:pt x="2174345" y="77155"/>
                  <a:pt x="2286217" y="77893"/>
                  <a:pt x="2397977" y="81280"/>
                </a:cubicBezTo>
                <a:cubicBezTo>
                  <a:pt x="2441890" y="115434"/>
                  <a:pt x="2478211" y="153278"/>
                  <a:pt x="2530057" y="172720"/>
                </a:cubicBezTo>
                <a:cubicBezTo>
                  <a:pt x="2543132" y="177623"/>
                  <a:pt x="2557150" y="179493"/>
                  <a:pt x="2570697" y="182880"/>
                </a:cubicBezTo>
                <a:cubicBezTo>
                  <a:pt x="2580857" y="189653"/>
                  <a:pt x="2590255" y="197739"/>
                  <a:pt x="2601177" y="203200"/>
                </a:cubicBezTo>
                <a:cubicBezTo>
                  <a:pt x="2610756" y="207989"/>
                  <a:pt x="2621024" y="212084"/>
                  <a:pt x="2631657" y="213360"/>
                </a:cubicBezTo>
                <a:cubicBezTo>
                  <a:pt x="2705938" y="222274"/>
                  <a:pt x="2780670" y="226907"/>
                  <a:pt x="2855177" y="233680"/>
                </a:cubicBezTo>
                <a:cubicBezTo>
                  <a:pt x="2868724" y="240453"/>
                  <a:pt x="2882577" y="246645"/>
                  <a:pt x="2895817" y="254000"/>
                </a:cubicBezTo>
                <a:cubicBezTo>
                  <a:pt x="2913079" y="263590"/>
                  <a:pt x="2928954" y="275649"/>
                  <a:pt x="2946617" y="284480"/>
                </a:cubicBezTo>
                <a:cubicBezTo>
                  <a:pt x="2962929" y="292636"/>
                  <a:pt x="2980340" y="298396"/>
                  <a:pt x="2997417" y="304800"/>
                </a:cubicBezTo>
                <a:cubicBezTo>
                  <a:pt x="3007445" y="308560"/>
                  <a:pt x="3018318" y="310171"/>
                  <a:pt x="3027897" y="314960"/>
                </a:cubicBezTo>
                <a:cubicBezTo>
                  <a:pt x="3038819" y="320421"/>
                  <a:pt x="3048217" y="328507"/>
                  <a:pt x="3058377" y="335280"/>
                </a:cubicBezTo>
                <a:cubicBezTo>
                  <a:pt x="3071924" y="355600"/>
                  <a:pt x="3091294" y="373072"/>
                  <a:pt x="3099017" y="396240"/>
                </a:cubicBezTo>
                <a:lnTo>
                  <a:pt x="3119337" y="457200"/>
                </a:lnTo>
                <a:cubicBezTo>
                  <a:pt x="3112564" y="477520"/>
                  <a:pt x="3102538" y="497032"/>
                  <a:pt x="3099017" y="518160"/>
                </a:cubicBezTo>
                <a:cubicBezTo>
                  <a:pt x="3093939" y="548631"/>
                  <a:pt x="3086427" y="613246"/>
                  <a:pt x="3068537" y="640080"/>
                </a:cubicBezTo>
                <a:cubicBezTo>
                  <a:pt x="3061764" y="650240"/>
                  <a:pt x="3053678" y="659638"/>
                  <a:pt x="3048217" y="670560"/>
                </a:cubicBezTo>
                <a:cubicBezTo>
                  <a:pt x="3043428" y="680139"/>
                  <a:pt x="3046772" y="694815"/>
                  <a:pt x="3038057" y="701040"/>
                </a:cubicBezTo>
                <a:cubicBezTo>
                  <a:pt x="3020628" y="713490"/>
                  <a:pt x="2977097" y="721360"/>
                  <a:pt x="2977097" y="721360"/>
                </a:cubicBezTo>
                <a:cubicBezTo>
                  <a:pt x="2970324" y="731520"/>
                  <a:pt x="2965411" y="743206"/>
                  <a:pt x="2956777" y="751840"/>
                </a:cubicBezTo>
                <a:cubicBezTo>
                  <a:pt x="2927660" y="780957"/>
                  <a:pt x="2928871" y="765793"/>
                  <a:pt x="2895817" y="782320"/>
                </a:cubicBezTo>
                <a:cubicBezTo>
                  <a:pt x="2884895" y="787781"/>
                  <a:pt x="2876495" y="797681"/>
                  <a:pt x="2865337" y="802640"/>
                </a:cubicBezTo>
                <a:cubicBezTo>
                  <a:pt x="2845764" y="811339"/>
                  <a:pt x="2824697" y="816187"/>
                  <a:pt x="2804377" y="822960"/>
                </a:cubicBezTo>
                <a:lnTo>
                  <a:pt x="2773897" y="833120"/>
                </a:lnTo>
                <a:cubicBezTo>
                  <a:pt x="2729870" y="829733"/>
                  <a:pt x="2685974" y="822960"/>
                  <a:pt x="2641817" y="822960"/>
                </a:cubicBezTo>
                <a:cubicBezTo>
                  <a:pt x="2631107" y="822960"/>
                  <a:pt x="2621635" y="830178"/>
                  <a:pt x="2611337" y="833120"/>
                </a:cubicBezTo>
                <a:cubicBezTo>
                  <a:pt x="2597911" y="836956"/>
                  <a:pt x="2584244" y="839893"/>
                  <a:pt x="2570697" y="843280"/>
                </a:cubicBezTo>
                <a:cubicBezTo>
                  <a:pt x="2530057" y="839893"/>
                  <a:pt x="2489243" y="838178"/>
                  <a:pt x="2448777" y="833120"/>
                </a:cubicBezTo>
                <a:cubicBezTo>
                  <a:pt x="2434921" y="831388"/>
                  <a:pt x="2421829" y="825698"/>
                  <a:pt x="2408137" y="822960"/>
                </a:cubicBezTo>
                <a:cubicBezTo>
                  <a:pt x="2387937" y="818920"/>
                  <a:pt x="2367497" y="816187"/>
                  <a:pt x="2347177" y="812800"/>
                </a:cubicBezTo>
                <a:cubicBezTo>
                  <a:pt x="2313310" y="816187"/>
                  <a:pt x="2279613" y="822960"/>
                  <a:pt x="2245577" y="822960"/>
                </a:cubicBezTo>
                <a:cubicBezTo>
                  <a:pt x="2156275" y="822960"/>
                  <a:pt x="2247538" y="798600"/>
                  <a:pt x="2174457" y="822960"/>
                </a:cubicBezTo>
                <a:cubicBezTo>
                  <a:pt x="2147364" y="819573"/>
                  <a:pt x="2118890" y="821983"/>
                  <a:pt x="2093177" y="812800"/>
                </a:cubicBezTo>
                <a:cubicBezTo>
                  <a:pt x="2070178" y="804586"/>
                  <a:pt x="2055385" y="779883"/>
                  <a:pt x="2032217" y="772160"/>
                </a:cubicBezTo>
                <a:cubicBezTo>
                  <a:pt x="1984435" y="756233"/>
                  <a:pt x="2011681" y="765977"/>
                  <a:pt x="1950937" y="741680"/>
                </a:cubicBezTo>
                <a:cubicBezTo>
                  <a:pt x="1927230" y="745067"/>
                  <a:pt x="1903151" y="746455"/>
                  <a:pt x="1879817" y="751840"/>
                </a:cubicBezTo>
                <a:cubicBezTo>
                  <a:pt x="1858946" y="756656"/>
                  <a:pt x="1840145" y="769795"/>
                  <a:pt x="1818857" y="772160"/>
                </a:cubicBezTo>
                <a:cubicBezTo>
                  <a:pt x="1666207" y="789121"/>
                  <a:pt x="1785030" y="774238"/>
                  <a:pt x="1666457" y="792480"/>
                </a:cubicBezTo>
                <a:cubicBezTo>
                  <a:pt x="1642788" y="796121"/>
                  <a:pt x="1618898" y="798356"/>
                  <a:pt x="1595337" y="802640"/>
                </a:cubicBezTo>
                <a:cubicBezTo>
                  <a:pt x="1581599" y="805138"/>
                  <a:pt x="1568471" y="810504"/>
                  <a:pt x="1554697" y="812800"/>
                </a:cubicBezTo>
                <a:cubicBezTo>
                  <a:pt x="1507454" y="820674"/>
                  <a:pt x="1412457" y="833120"/>
                  <a:pt x="1412457" y="833120"/>
                </a:cubicBezTo>
                <a:cubicBezTo>
                  <a:pt x="1402297" y="829733"/>
                  <a:pt x="1392687" y="822960"/>
                  <a:pt x="1381977" y="822960"/>
                </a:cubicBezTo>
                <a:cubicBezTo>
                  <a:pt x="1362973" y="822960"/>
                  <a:pt x="1330022" y="838489"/>
                  <a:pt x="1310857" y="843280"/>
                </a:cubicBezTo>
                <a:cubicBezTo>
                  <a:pt x="1294104" y="847468"/>
                  <a:pt x="1276914" y="849694"/>
                  <a:pt x="1260057" y="853440"/>
                </a:cubicBezTo>
                <a:cubicBezTo>
                  <a:pt x="1246426" y="856469"/>
                  <a:pt x="1232964" y="860213"/>
                  <a:pt x="1219417" y="863600"/>
                </a:cubicBezTo>
                <a:cubicBezTo>
                  <a:pt x="1165230" y="860213"/>
                  <a:pt x="1110945" y="858143"/>
                  <a:pt x="1056857" y="853440"/>
                </a:cubicBezTo>
                <a:cubicBezTo>
                  <a:pt x="1033000" y="851365"/>
                  <a:pt x="1009576" y="845550"/>
                  <a:pt x="985737" y="843280"/>
                </a:cubicBezTo>
                <a:cubicBezTo>
                  <a:pt x="736547" y="819548"/>
                  <a:pt x="932400" y="845820"/>
                  <a:pt x="772377" y="822960"/>
                </a:cubicBezTo>
                <a:cubicBezTo>
                  <a:pt x="705369" y="800624"/>
                  <a:pt x="766024" y="818356"/>
                  <a:pt x="640297" y="802640"/>
                </a:cubicBezTo>
                <a:cubicBezTo>
                  <a:pt x="619856" y="800085"/>
                  <a:pt x="599657" y="795867"/>
                  <a:pt x="579337" y="792480"/>
                </a:cubicBezTo>
                <a:cubicBezTo>
                  <a:pt x="532936" y="761546"/>
                  <a:pt x="565624" y="778402"/>
                  <a:pt x="508217" y="762000"/>
                </a:cubicBezTo>
                <a:cubicBezTo>
                  <a:pt x="497919" y="759058"/>
                  <a:pt x="488035" y="754782"/>
                  <a:pt x="477737" y="751840"/>
                </a:cubicBezTo>
                <a:cubicBezTo>
                  <a:pt x="464311" y="748004"/>
                  <a:pt x="450523" y="745516"/>
                  <a:pt x="437097" y="741680"/>
                </a:cubicBezTo>
                <a:cubicBezTo>
                  <a:pt x="426799" y="738738"/>
                  <a:pt x="417007" y="734117"/>
                  <a:pt x="406617" y="731520"/>
                </a:cubicBezTo>
                <a:cubicBezTo>
                  <a:pt x="389864" y="727332"/>
                  <a:pt x="372570" y="725548"/>
                  <a:pt x="355817" y="721360"/>
                </a:cubicBezTo>
                <a:cubicBezTo>
                  <a:pt x="283484" y="703277"/>
                  <a:pt x="377090" y="718849"/>
                  <a:pt x="274537" y="690880"/>
                </a:cubicBezTo>
                <a:cubicBezTo>
                  <a:pt x="254663" y="685460"/>
                  <a:pt x="233897" y="684107"/>
                  <a:pt x="213577" y="680720"/>
                </a:cubicBezTo>
                <a:cubicBezTo>
                  <a:pt x="108140" y="610428"/>
                  <a:pt x="271361" y="717423"/>
                  <a:pt x="142457" y="640080"/>
                </a:cubicBezTo>
                <a:cubicBezTo>
                  <a:pt x="19854" y="566518"/>
                  <a:pt x="133754" y="625569"/>
                  <a:pt x="40857" y="579120"/>
                </a:cubicBezTo>
                <a:cubicBezTo>
                  <a:pt x="34084" y="565573"/>
                  <a:pt x="26503" y="552401"/>
                  <a:pt x="20537" y="538480"/>
                </a:cubicBezTo>
                <a:cubicBezTo>
                  <a:pt x="11792" y="518074"/>
                  <a:pt x="5373" y="487983"/>
                  <a:pt x="217" y="467360"/>
                </a:cubicBezTo>
                <a:cubicBezTo>
                  <a:pt x="3604" y="457200"/>
                  <a:pt x="10377" y="447590"/>
                  <a:pt x="10377" y="436880"/>
                </a:cubicBezTo>
                <a:cubicBezTo>
                  <a:pt x="10377" y="422916"/>
                  <a:pt x="-1758" y="410063"/>
                  <a:pt x="217" y="396240"/>
                </a:cubicBezTo>
                <a:cubicBezTo>
                  <a:pt x="1944" y="384152"/>
                  <a:pt x="15076" y="376682"/>
                  <a:pt x="20537" y="365760"/>
                </a:cubicBezTo>
                <a:cubicBezTo>
                  <a:pt x="25326" y="356181"/>
                  <a:pt x="27310" y="345440"/>
                  <a:pt x="30697" y="335280"/>
                </a:cubicBezTo>
                <a:cubicBezTo>
                  <a:pt x="27310" y="325120"/>
                  <a:pt x="20537" y="315510"/>
                  <a:pt x="20537" y="304800"/>
                </a:cubicBezTo>
                <a:cubicBezTo>
                  <a:pt x="20537" y="268662"/>
                  <a:pt x="37773" y="273503"/>
                  <a:pt x="61177" y="254000"/>
                </a:cubicBezTo>
                <a:cubicBezTo>
                  <a:pt x="72215" y="244802"/>
                  <a:pt x="82459" y="234558"/>
                  <a:pt x="91657" y="223520"/>
                </a:cubicBezTo>
                <a:cubicBezTo>
                  <a:pt x="99474" y="214139"/>
                  <a:pt x="102787" y="201081"/>
                  <a:pt x="111977" y="193040"/>
                </a:cubicBezTo>
                <a:cubicBezTo>
                  <a:pt x="197403" y="118292"/>
                  <a:pt x="142947" y="172475"/>
                  <a:pt x="203417" y="142240"/>
                </a:cubicBezTo>
                <a:cubicBezTo>
                  <a:pt x="214339" y="136779"/>
                  <a:pt x="222674" y="126730"/>
                  <a:pt x="233897" y="121920"/>
                </a:cubicBezTo>
                <a:cubicBezTo>
                  <a:pt x="279471" y="102388"/>
                  <a:pt x="265474" y="121371"/>
                  <a:pt x="305017" y="101600"/>
                </a:cubicBezTo>
                <a:cubicBezTo>
                  <a:pt x="309301" y="99458"/>
                  <a:pt x="313484" y="86360"/>
                  <a:pt x="325337" y="8128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4" name="Group 13"/>
          <p:cNvGrpSpPr/>
          <p:nvPr/>
        </p:nvGrpSpPr>
        <p:grpSpPr>
          <a:xfrm>
            <a:off x="4602016" y="2502955"/>
            <a:ext cx="2438940" cy="820275"/>
            <a:chOff x="3286296" y="2502955"/>
            <a:chExt cx="2438940" cy="820275"/>
          </a:xfrm>
        </p:grpSpPr>
        <p:sp>
          <p:nvSpPr>
            <p:cNvPr id="8" name="Freeform 7"/>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4950458" y="2595993"/>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3" name="TextBox 12"/>
            <p:cNvSpPr txBox="1"/>
            <p:nvPr/>
          </p:nvSpPr>
          <p:spPr>
            <a:xfrm>
              <a:off x="3286296" y="2502955"/>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
        <p:nvSpPr>
          <p:cNvPr id="2" name="TextBox 1"/>
          <p:cNvSpPr txBox="1"/>
          <p:nvPr/>
        </p:nvSpPr>
        <p:spPr>
          <a:xfrm>
            <a:off x="4712619" y="2656952"/>
            <a:ext cx="753412" cy="338554"/>
          </a:xfrm>
          <a:prstGeom prst="rect">
            <a:avLst/>
          </a:prstGeom>
          <a:solidFill>
            <a:schemeClr val="bg1"/>
          </a:solidFill>
        </p:spPr>
        <p:txBody>
          <a:bodyPr wrap="none" lIns="0" tIns="0" rIns="0" bIns="0" rtlCol="0">
            <a:spAutoFit/>
          </a:bodyPr>
          <a:lstStyle/>
          <a:p>
            <a:r>
              <a:rPr lang="en-US" sz="2200" dirty="0" smtClean="0">
                <a:solidFill>
                  <a:schemeClr val="tx1"/>
                </a:solidFill>
              </a:rPr>
              <a:t>PDAP</a:t>
            </a:r>
            <a:endParaRPr lang="en-US" sz="2200" dirty="0">
              <a:solidFill>
                <a:schemeClr val="tx1"/>
              </a:solidFill>
            </a:endParaRPr>
          </a:p>
        </p:txBody>
      </p:sp>
      <p:sp>
        <p:nvSpPr>
          <p:cNvPr id="15" name="TextBox 14"/>
          <p:cNvSpPr txBox="1"/>
          <p:nvPr/>
        </p:nvSpPr>
        <p:spPr>
          <a:xfrm>
            <a:off x="6343565" y="2757771"/>
            <a:ext cx="549831" cy="338554"/>
          </a:xfrm>
          <a:prstGeom prst="rect">
            <a:avLst/>
          </a:prstGeom>
          <a:solidFill>
            <a:schemeClr val="bg1"/>
          </a:solidFill>
        </p:spPr>
        <p:txBody>
          <a:bodyPr wrap="none" lIns="0" tIns="0" rIns="0" bIns="0" rtlCol="0">
            <a:spAutoFit/>
          </a:bodyPr>
          <a:lstStyle/>
          <a:p>
            <a:r>
              <a:rPr lang="en-US" sz="2200" dirty="0" smtClean="0">
                <a:solidFill>
                  <a:schemeClr val="tx1"/>
                </a:solidFill>
              </a:rPr>
              <a:t>PNP</a:t>
            </a:r>
            <a:endParaRPr lang="en-US" sz="22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63720" y="4758023"/>
            <a:ext cx="2895600" cy="1847850"/>
          </a:xfrm>
          <a:prstGeom prst="rect">
            <a:avLst/>
          </a:prstGeom>
        </p:spPr>
      </p:pic>
      <p:sp>
        <p:nvSpPr>
          <p:cNvPr id="16" name="Rectangle 15"/>
          <p:cNvSpPr/>
          <p:nvPr/>
        </p:nvSpPr>
        <p:spPr>
          <a:xfrm>
            <a:off x="3396899" y="6596310"/>
            <a:ext cx="5670901" cy="276999"/>
          </a:xfrm>
          <a:prstGeom prst="rect">
            <a:avLst/>
          </a:prstGeom>
        </p:spPr>
        <p:txBody>
          <a:bodyPr wrap="square">
            <a:spAutoFit/>
          </a:bodyPr>
          <a:lstStyle/>
          <a:p>
            <a:pPr algn="r"/>
            <a:r>
              <a:rPr lang="en-US" sz="1200" dirty="0" smtClean="0">
                <a:solidFill>
                  <a:schemeClr val="bg1"/>
                </a:solidFill>
              </a:rPr>
              <a:t>In part from http</a:t>
            </a:r>
            <a:r>
              <a:rPr lang="en-US" sz="1200" dirty="0">
                <a:solidFill>
                  <a:schemeClr val="bg1"/>
                </a:solidFill>
              </a:rPr>
              <a:t>://www.endodovgan.com/Endoinfo_Toothache.htm</a:t>
            </a:r>
          </a:p>
        </p:txBody>
      </p:sp>
      <p:sp>
        <p:nvSpPr>
          <p:cNvPr id="17" name="Freeform 16"/>
          <p:cNvSpPr/>
          <p:nvPr/>
        </p:nvSpPr>
        <p:spPr bwMode="auto">
          <a:xfrm>
            <a:off x="3271520" y="2184400"/>
            <a:ext cx="2448560" cy="3810000"/>
          </a:xfrm>
          <a:custGeom>
            <a:avLst/>
            <a:gdLst>
              <a:gd name="connsiteX0" fmla="*/ 2448560 w 2448560"/>
              <a:gd name="connsiteY0" fmla="*/ 0 h 3810000"/>
              <a:gd name="connsiteX1" fmla="*/ 2377440 w 2448560"/>
              <a:gd name="connsiteY1" fmla="*/ 2204720 h 3810000"/>
              <a:gd name="connsiteX2" fmla="*/ 1290320 w 2448560"/>
              <a:gd name="connsiteY2" fmla="*/ 3342640 h 3810000"/>
              <a:gd name="connsiteX3" fmla="*/ 1097280 w 2448560"/>
              <a:gd name="connsiteY3" fmla="*/ 3810000 h 3810000"/>
              <a:gd name="connsiteX4" fmla="*/ 0 w 2448560"/>
              <a:gd name="connsiteY4" fmla="*/ 3799840 h 3810000"/>
              <a:gd name="connsiteX5" fmla="*/ 30480 w 2448560"/>
              <a:gd name="connsiteY5" fmla="*/ 50800 h 3810000"/>
              <a:gd name="connsiteX6" fmla="*/ 2448560 w 2448560"/>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8560" h="3810000">
                <a:moveTo>
                  <a:pt x="2448560" y="0"/>
                </a:moveTo>
                <a:lnTo>
                  <a:pt x="2377440" y="2204720"/>
                </a:lnTo>
                <a:lnTo>
                  <a:pt x="1290320" y="3342640"/>
                </a:lnTo>
                <a:lnTo>
                  <a:pt x="1097280" y="3810000"/>
                </a:lnTo>
                <a:lnTo>
                  <a:pt x="0" y="3799840"/>
                </a:lnTo>
                <a:lnTo>
                  <a:pt x="30480" y="50800"/>
                </a:lnTo>
                <a:lnTo>
                  <a:pt x="2448560" y="0"/>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8" name="Picture 17"/>
          <p:cNvPicPr>
            <a:picLocks noChangeAspect="1"/>
          </p:cNvPicPr>
          <p:nvPr/>
        </p:nvPicPr>
        <p:blipFill>
          <a:blip r:embed="rId4"/>
          <a:stretch>
            <a:fillRect/>
          </a:stretch>
        </p:blipFill>
        <p:spPr>
          <a:xfrm>
            <a:off x="119936" y="1676400"/>
            <a:ext cx="4027169" cy="4355045"/>
          </a:xfrm>
          <a:prstGeom prst="rect">
            <a:avLst/>
          </a:prstGeom>
        </p:spPr>
      </p:pic>
      <p:sp>
        <p:nvSpPr>
          <p:cNvPr id="20" name="Rectangle 19"/>
          <p:cNvSpPr/>
          <p:nvPr/>
        </p:nvSpPr>
        <p:spPr>
          <a:xfrm>
            <a:off x="2020" y="6019800"/>
            <a:ext cx="2879008" cy="830997"/>
          </a:xfrm>
          <a:prstGeom prst="rect">
            <a:avLst/>
          </a:prstGeom>
        </p:spPr>
        <p:txBody>
          <a:bodyPr wrap="square">
            <a:spAutoFit/>
          </a:bodyPr>
          <a:lstStyle/>
          <a:p>
            <a:pPr algn="l"/>
            <a:r>
              <a:rPr lang="en-US" sz="1200" dirty="0">
                <a:solidFill>
                  <a:schemeClr val="bg1"/>
                </a:solidFill>
              </a:rPr>
              <a:t>Neuropathic Orofacial Pain </a:t>
            </a:r>
            <a:r>
              <a:rPr lang="en-US" sz="1200" dirty="0">
                <a:solidFill>
                  <a:schemeClr val="bg1"/>
                </a:solidFill>
                <a:hlinkClick r:id="rId5"/>
              </a:rPr>
              <a:t> </a:t>
            </a:r>
            <a:r>
              <a:rPr lang="en-US" sz="1200" dirty="0" smtClean="0">
                <a:solidFill>
                  <a:schemeClr val="bg1"/>
                </a:solidFill>
              </a:rPr>
              <a:t>Rafael </a:t>
            </a:r>
            <a:r>
              <a:rPr lang="en-US" sz="1200" dirty="0" err="1">
                <a:solidFill>
                  <a:schemeClr val="bg1"/>
                </a:solidFill>
              </a:rPr>
              <a:t>Benoliel</a:t>
            </a:r>
            <a:r>
              <a:rPr lang="en-US" sz="1200" dirty="0">
                <a:solidFill>
                  <a:schemeClr val="bg1"/>
                </a:solidFill>
              </a:rPr>
              <a:t> and </a:t>
            </a:r>
            <a:r>
              <a:rPr lang="en-US" sz="1200" dirty="0" smtClean="0">
                <a:solidFill>
                  <a:schemeClr val="bg1"/>
                </a:solidFill>
              </a:rPr>
              <a:t>Eli </a:t>
            </a:r>
            <a:r>
              <a:rPr lang="en-US" sz="1200" dirty="0" err="1">
                <a:solidFill>
                  <a:schemeClr val="bg1"/>
                </a:solidFill>
              </a:rPr>
              <a:t>Eliav</a:t>
            </a:r>
            <a:r>
              <a:rPr lang="en-US" sz="1200" dirty="0">
                <a:solidFill>
                  <a:schemeClr val="bg1"/>
                </a:solidFill>
              </a:rPr>
              <a:t> </a:t>
            </a:r>
            <a:r>
              <a:rPr lang="en-US" sz="1200" dirty="0" smtClean="0">
                <a:solidFill>
                  <a:schemeClr val="bg1"/>
                </a:solidFill>
              </a:rPr>
              <a:t>Oral Maxillofacial </a:t>
            </a:r>
            <a:r>
              <a:rPr lang="en-US" sz="1200" dirty="0">
                <a:solidFill>
                  <a:schemeClr val="bg1"/>
                </a:solidFill>
              </a:rPr>
              <a:t>Surgery Clinics, 2008-05-01, Volume 20, Issue 2, Pages 237-254,</a:t>
            </a:r>
          </a:p>
        </p:txBody>
      </p:sp>
      <p:sp>
        <p:nvSpPr>
          <p:cNvPr id="21" name="Rectangle 20"/>
          <p:cNvSpPr/>
          <p:nvPr/>
        </p:nvSpPr>
        <p:spPr bwMode="auto">
          <a:xfrm>
            <a:off x="372875" y="1676400"/>
            <a:ext cx="1574002"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Rectangle 21"/>
          <p:cNvSpPr/>
          <p:nvPr/>
        </p:nvSpPr>
        <p:spPr bwMode="auto">
          <a:xfrm>
            <a:off x="2672661" y="3281983"/>
            <a:ext cx="1574002"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Rectangle 22"/>
          <p:cNvSpPr/>
          <p:nvPr/>
        </p:nvSpPr>
        <p:spPr bwMode="auto">
          <a:xfrm>
            <a:off x="156254" y="3497732"/>
            <a:ext cx="3729946" cy="236068"/>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4551869" y="1565282"/>
            <a:ext cx="2153731" cy="830997"/>
          </a:xfrm>
          <a:prstGeom prst="rect">
            <a:avLst/>
          </a:prstGeom>
          <a:noFill/>
        </p:spPr>
        <p:txBody>
          <a:bodyPr wrap="none" rtlCol="0">
            <a:spAutoFit/>
          </a:bodyPr>
          <a:lstStyle/>
          <a:p>
            <a:r>
              <a:rPr lang="en-US" sz="2400" dirty="0" smtClean="0">
                <a:solidFill>
                  <a:schemeClr val="tx1"/>
                </a:solidFill>
              </a:rPr>
              <a:t>Terminological</a:t>
            </a:r>
          </a:p>
          <a:p>
            <a:r>
              <a:rPr lang="en-US" sz="2400" dirty="0" smtClean="0">
                <a:solidFill>
                  <a:schemeClr val="tx1"/>
                </a:solidFill>
                <a:sym typeface="Wingdings" panose="05000000000000000000" pitchFamily="2" charset="2"/>
              </a:rPr>
              <a:t> </a:t>
            </a:r>
            <a:r>
              <a:rPr lang="en-US" sz="2400" dirty="0" smtClean="0">
                <a:solidFill>
                  <a:schemeClr val="tx1"/>
                </a:solidFill>
              </a:rPr>
              <a:t>motivation:</a:t>
            </a:r>
            <a:endParaRPr lang="en-US" sz="2400" dirty="0">
              <a:solidFill>
                <a:schemeClr val="tx1"/>
              </a:solidFill>
            </a:endParaRPr>
          </a:p>
        </p:txBody>
      </p:sp>
    </p:spTree>
    <p:extLst>
      <p:ext uri="{BB962C8B-B14F-4D97-AF65-F5344CB8AC3E}">
        <p14:creationId xmlns:p14="http://schemas.microsoft.com/office/powerpoint/2010/main" val="4131689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400" dirty="0" smtClean="0"/>
              <a:t>PNDAP as terminological subtype of PDAP</a:t>
            </a:r>
            <a:endParaRPr lang="en-US" sz="34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676400"/>
            <a:ext cx="6229255" cy="4953000"/>
          </a:xfrm>
        </p:spPr>
      </p:pic>
      <p:sp>
        <p:nvSpPr>
          <p:cNvPr id="7" name="Freeform 6"/>
          <p:cNvSpPr/>
          <p:nvPr/>
        </p:nvSpPr>
        <p:spPr bwMode="auto">
          <a:xfrm>
            <a:off x="1717411" y="4886960"/>
            <a:ext cx="3119337" cy="863600"/>
          </a:xfrm>
          <a:custGeom>
            <a:avLst/>
            <a:gdLst>
              <a:gd name="connsiteX0" fmla="*/ 325337 w 3119337"/>
              <a:gd name="connsiteY0" fmla="*/ 81280 h 863600"/>
              <a:gd name="connsiteX1" fmla="*/ 376137 w 3119337"/>
              <a:gd name="connsiteY1" fmla="*/ 71120 h 863600"/>
              <a:gd name="connsiteX2" fmla="*/ 406617 w 3119337"/>
              <a:gd name="connsiteY2" fmla="*/ 50800 h 863600"/>
              <a:gd name="connsiteX3" fmla="*/ 437097 w 3119337"/>
              <a:gd name="connsiteY3" fmla="*/ 40640 h 863600"/>
              <a:gd name="connsiteX4" fmla="*/ 467577 w 3119337"/>
              <a:gd name="connsiteY4" fmla="*/ 20320 h 863600"/>
              <a:gd name="connsiteX5" fmla="*/ 508217 w 3119337"/>
              <a:gd name="connsiteY5" fmla="*/ 10160 h 863600"/>
              <a:gd name="connsiteX6" fmla="*/ 538697 w 3119337"/>
              <a:gd name="connsiteY6" fmla="*/ 0 h 863600"/>
              <a:gd name="connsiteX7" fmla="*/ 691097 w 3119337"/>
              <a:gd name="connsiteY7" fmla="*/ 10160 h 863600"/>
              <a:gd name="connsiteX8" fmla="*/ 721577 w 3119337"/>
              <a:gd name="connsiteY8" fmla="*/ 20320 h 863600"/>
              <a:gd name="connsiteX9" fmla="*/ 752057 w 3119337"/>
              <a:gd name="connsiteY9" fmla="*/ 10160 h 863600"/>
              <a:gd name="connsiteX10" fmla="*/ 823177 w 3119337"/>
              <a:gd name="connsiteY10" fmla="*/ 0 h 863600"/>
              <a:gd name="connsiteX11" fmla="*/ 1087337 w 3119337"/>
              <a:gd name="connsiteY11" fmla="*/ 10160 h 863600"/>
              <a:gd name="connsiteX12" fmla="*/ 1168617 w 3119337"/>
              <a:gd name="connsiteY12" fmla="*/ 20320 h 863600"/>
              <a:gd name="connsiteX13" fmla="*/ 1524217 w 3119337"/>
              <a:gd name="connsiteY13" fmla="*/ 30480 h 863600"/>
              <a:gd name="connsiteX14" fmla="*/ 1646137 w 3119337"/>
              <a:gd name="connsiteY14" fmla="*/ 20320 h 863600"/>
              <a:gd name="connsiteX15" fmla="*/ 1686777 w 3119337"/>
              <a:gd name="connsiteY15" fmla="*/ 30480 h 863600"/>
              <a:gd name="connsiteX16" fmla="*/ 1869657 w 3119337"/>
              <a:gd name="connsiteY16" fmla="*/ 40640 h 863600"/>
              <a:gd name="connsiteX17" fmla="*/ 2022057 w 3119337"/>
              <a:gd name="connsiteY17" fmla="*/ 60960 h 863600"/>
              <a:gd name="connsiteX18" fmla="*/ 2062697 w 3119337"/>
              <a:gd name="connsiteY18" fmla="*/ 71120 h 863600"/>
              <a:gd name="connsiteX19" fmla="*/ 2397977 w 3119337"/>
              <a:gd name="connsiteY19" fmla="*/ 81280 h 863600"/>
              <a:gd name="connsiteX20" fmla="*/ 2530057 w 3119337"/>
              <a:gd name="connsiteY20" fmla="*/ 172720 h 863600"/>
              <a:gd name="connsiteX21" fmla="*/ 2570697 w 3119337"/>
              <a:gd name="connsiteY21" fmla="*/ 182880 h 863600"/>
              <a:gd name="connsiteX22" fmla="*/ 2601177 w 3119337"/>
              <a:gd name="connsiteY22" fmla="*/ 203200 h 863600"/>
              <a:gd name="connsiteX23" fmla="*/ 2631657 w 3119337"/>
              <a:gd name="connsiteY23" fmla="*/ 213360 h 863600"/>
              <a:gd name="connsiteX24" fmla="*/ 2855177 w 3119337"/>
              <a:gd name="connsiteY24" fmla="*/ 233680 h 863600"/>
              <a:gd name="connsiteX25" fmla="*/ 2895817 w 3119337"/>
              <a:gd name="connsiteY25" fmla="*/ 254000 h 863600"/>
              <a:gd name="connsiteX26" fmla="*/ 2946617 w 3119337"/>
              <a:gd name="connsiteY26" fmla="*/ 284480 h 863600"/>
              <a:gd name="connsiteX27" fmla="*/ 2997417 w 3119337"/>
              <a:gd name="connsiteY27" fmla="*/ 304800 h 863600"/>
              <a:gd name="connsiteX28" fmla="*/ 3027897 w 3119337"/>
              <a:gd name="connsiteY28" fmla="*/ 314960 h 863600"/>
              <a:gd name="connsiteX29" fmla="*/ 3058377 w 3119337"/>
              <a:gd name="connsiteY29" fmla="*/ 335280 h 863600"/>
              <a:gd name="connsiteX30" fmla="*/ 3099017 w 3119337"/>
              <a:gd name="connsiteY30" fmla="*/ 396240 h 863600"/>
              <a:gd name="connsiteX31" fmla="*/ 3119337 w 3119337"/>
              <a:gd name="connsiteY31" fmla="*/ 457200 h 863600"/>
              <a:gd name="connsiteX32" fmla="*/ 3099017 w 3119337"/>
              <a:gd name="connsiteY32" fmla="*/ 518160 h 863600"/>
              <a:gd name="connsiteX33" fmla="*/ 3068537 w 3119337"/>
              <a:gd name="connsiteY33" fmla="*/ 640080 h 863600"/>
              <a:gd name="connsiteX34" fmla="*/ 3048217 w 3119337"/>
              <a:gd name="connsiteY34" fmla="*/ 670560 h 863600"/>
              <a:gd name="connsiteX35" fmla="*/ 3038057 w 3119337"/>
              <a:gd name="connsiteY35" fmla="*/ 701040 h 863600"/>
              <a:gd name="connsiteX36" fmla="*/ 2977097 w 3119337"/>
              <a:gd name="connsiteY36" fmla="*/ 721360 h 863600"/>
              <a:gd name="connsiteX37" fmla="*/ 2956777 w 3119337"/>
              <a:gd name="connsiteY37" fmla="*/ 751840 h 863600"/>
              <a:gd name="connsiteX38" fmla="*/ 2895817 w 3119337"/>
              <a:gd name="connsiteY38" fmla="*/ 782320 h 863600"/>
              <a:gd name="connsiteX39" fmla="*/ 2865337 w 3119337"/>
              <a:gd name="connsiteY39" fmla="*/ 802640 h 863600"/>
              <a:gd name="connsiteX40" fmla="*/ 2804377 w 3119337"/>
              <a:gd name="connsiteY40" fmla="*/ 822960 h 863600"/>
              <a:gd name="connsiteX41" fmla="*/ 2773897 w 3119337"/>
              <a:gd name="connsiteY41" fmla="*/ 833120 h 863600"/>
              <a:gd name="connsiteX42" fmla="*/ 2641817 w 3119337"/>
              <a:gd name="connsiteY42" fmla="*/ 822960 h 863600"/>
              <a:gd name="connsiteX43" fmla="*/ 2611337 w 3119337"/>
              <a:gd name="connsiteY43" fmla="*/ 833120 h 863600"/>
              <a:gd name="connsiteX44" fmla="*/ 2570697 w 3119337"/>
              <a:gd name="connsiteY44" fmla="*/ 843280 h 863600"/>
              <a:gd name="connsiteX45" fmla="*/ 2448777 w 3119337"/>
              <a:gd name="connsiteY45" fmla="*/ 833120 h 863600"/>
              <a:gd name="connsiteX46" fmla="*/ 2408137 w 3119337"/>
              <a:gd name="connsiteY46" fmla="*/ 822960 h 863600"/>
              <a:gd name="connsiteX47" fmla="*/ 2347177 w 3119337"/>
              <a:gd name="connsiteY47" fmla="*/ 812800 h 863600"/>
              <a:gd name="connsiteX48" fmla="*/ 2245577 w 3119337"/>
              <a:gd name="connsiteY48" fmla="*/ 822960 h 863600"/>
              <a:gd name="connsiteX49" fmla="*/ 2174457 w 3119337"/>
              <a:gd name="connsiteY49" fmla="*/ 822960 h 863600"/>
              <a:gd name="connsiteX50" fmla="*/ 2093177 w 3119337"/>
              <a:gd name="connsiteY50" fmla="*/ 812800 h 863600"/>
              <a:gd name="connsiteX51" fmla="*/ 2032217 w 3119337"/>
              <a:gd name="connsiteY51" fmla="*/ 772160 h 863600"/>
              <a:gd name="connsiteX52" fmla="*/ 1950937 w 3119337"/>
              <a:gd name="connsiteY52" fmla="*/ 741680 h 863600"/>
              <a:gd name="connsiteX53" fmla="*/ 1879817 w 3119337"/>
              <a:gd name="connsiteY53" fmla="*/ 751840 h 863600"/>
              <a:gd name="connsiteX54" fmla="*/ 1818857 w 3119337"/>
              <a:gd name="connsiteY54" fmla="*/ 772160 h 863600"/>
              <a:gd name="connsiteX55" fmla="*/ 1666457 w 3119337"/>
              <a:gd name="connsiteY55" fmla="*/ 792480 h 863600"/>
              <a:gd name="connsiteX56" fmla="*/ 1595337 w 3119337"/>
              <a:gd name="connsiteY56" fmla="*/ 802640 h 863600"/>
              <a:gd name="connsiteX57" fmla="*/ 1554697 w 3119337"/>
              <a:gd name="connsiteY57" fmla="*/ 812800 h 863600"/>
              <a:gd name="connsiteX58" fmla="*/ 1412457 w 3119337"/>
              <a:gd name="connsiteY58" fmla="*/ 833120 h 863600"/>
              <a:gd name="connsiteX59" fmla="*/ 1381977 w 3119337"/>
              <a:gd name="connsiteY59" fmla="*/ 822960 h 863600"/>
              <a:gd name="connsiteX60" fmla="*/ 1310857 w 3119337"/>
              <a:gd name="connsiteY60" fmla="*/ 843280 h 863600"/>
              <a:gd name="connsiteX61" fmla="*/ 1260057 w 3119337"/>
              <a:gd name="connsiteY61" fmla="*/ 853440 h 863600"/>
              <a:gd name="connsiteX62" fmla="*/ 1219417 w 3119337"/>
              <a:gd name="connsiteY62" fmla="*/ 863600 h 863600"/>
              <a:gd name="connsiteX63" fmla="*/ 1056857 w 3119337"/>
              <a:gd name="connsiteY63" fmla="*/ 853440 h 863600"/>
              <a:gd name="connsiteX64" fmla="*/ 985737 w 3119337"/>
              <a:gd name="connsiteY64" fmla="*/ 843280 h 863600"/>
              <a:gd name="connsiteX65" fmla="*/ 772377 w 3119337"/>
              <a:gd name="connsiteY65" fmla="*/ 822960 h 863600"/>
              <a:gd name="connsiteX66" fmla="*/ 640297 w 3119337"/>
              <a:gd name="connsiteY66" fmla="*/ 802640 h 863600"/>
              <a:gd name="connsiteX67" fmla="*/ 579337 w 3119337"/>
              <a:gd name="connsiteY67" fmla="*/ 792480 h 863600"/>
              <a:gd name="connsiteX68" fmla="*/ 508217 w 3119337"/>
              <a:gd name="connsiteY68" fmla="*/ 762000 h 863600"/>
              <a:gd name="connsiteX69" fmla="*/ 477737 w 3119337"/>
              <a:gd name="connsiteY69" fmla="*/ 751840 h 863600"/>
              <a:gd name="connsiteX70" fmla="*/ 437097 w 3119337"/>
              <a:gd name="connsiteY70" fmla="*/ 741680 h 863600"/>
              <a:gd name="connsiteX71" fmla="*/ 406617 w 3119337"/>
              <a:gd name="connsiteY71" fmla="*/ 731520 h 863600"/>
              <a:gd name="connsiteX72" fmla="*/ 355817 w 3119337"/>
              <a:gd name="connsiteY72" fmla="*/ 721360 h 863600"/>
              <a:gd name="connsiteX73" fmla="*/ 274537 w 3119337"/>
              <a:gd name="connsiteY73" fmla="*/ 690880 h 863600"/>
              <a:gd name="connsiteX74" fmla="*/ 213577 w 3119337"/>
              <a:gd name="connsiteY74" fmla="*/ 680720 h 863600"/>
              <a:gd name="connsiteX75" fmla="*/ 142457 w 3119337"/>
              <a:gd name="connsiteY75" fmla="*/ 640080 h 863600"/>
              <a:gd name="connsiteX76" fmla="*/ 40857 w 3119337"/>
              <a:gd name="connsiteY76" fmla="*/ 579120 h 863600"/>
              <a:gd name="connsiteX77" fmla="*/ 20537 w 3119337"/>
              <a:gd name="connsiteY77" fmla="*/ 538480 h 863600"/>
              <a:gd name="connsiteX78" fmla="*/ 217 w 3119337"/>
              <a:gd name="connsiteY78" fmla="*/ 467360 h 863600"/>
              <a:gd name="connsiteX79" fmla="*/ 10377 w 3119337"/>
              <a:gd name="connsiteY79" fmla="*/ 436880 h 863600"/>
              <a:gd name="connsiteX80" fmla="*/ 217 w 3119337"/>
              <a:gd name="connsiteY80" fmla="*/ 396240 h 863600"/>
              <a:gd name="connsiteX81" fmla="*/ 20537 w 3119337"/>
              <a:gd name="connsiteY81" fmla="*/ 365760 h 863600"/>
              <a:gd name="connsiteX82" fmla="*/ 30697 w 3119337"/>
              <a:gd name="connsiteY82" fmla="*/ 335280 h 863600"/>
              <a:gd name="connsiteX83" fmla="*/ 20537 w 3119337"/>
              <a:gd name="connsiteY83" fmla="*/ 304800 h 863600"/>
              <a:gd name="connsiteX84" fmla="*/ 61177 w 3119337"/>
              <a:gd name="connsiteY84" fmla="*/ 254000 h 863600"/>
              <a:gd name="connsiteX85" fmla="*/ 91657 w 3119337"/>
              <a:gd name="connsiteY85" fmla="*/ 223520 h 863600"/>
              <a:gd name="connsiteX86" fmla="*/ 111977 w 3119337"/>
              <a:gd name="connsiteY86" fmla="*/ 193040 h 863600"/>
              <a:gd name="connsiteX87" fmla="*/ 203417 w 3119337"/>
              <a:gd name="connsiteY87" fmla="*/ 142240 h 863600"/>
              <a:gd name="connsiteX88" fmla="*/ 233897 w 3119337"/>
              <a:gd name="connsiteY88" fmla="*/ 121920 h 863600"/>
              <a:gd name="connsiteX89" fmla="*/ 305017 w 3119337"/>
              <a:gd name="connsiteY89" fmla="*/ 101600 h 863600"/>
              <a:gd name="connsiteX90" fmla="*/ 325337 w 3119337"/>
              <a:gd name="connsiteY90" fmla="*/ 8128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19337" h="863600">
                <a:moveTo>
                  <a:pt x="325337" y="81280"/>
                </a:moveTo>
                <a:cubicBezTo>
                  <a:pt x="337190" y="76200"/>
                  <a:pt x="359968" y="77183"/>
                  <a:pt x="376137" y="71120"/>
                </a:cubicBezTo>
                <a:cubicBezTo>
                  <a:pt x="387570" y="66833"/>
                  <a:pt x="395695" y="56261"/>
                  <a:pt x="406617" y="50800"/>
                </a:cubicBezTo>
                <a:cubicBezTo>
                  <a:pt x="416196" y="46011"/>
                  <a:pt x="427518" y="45429"/>
                  <a:pt x="437097" y="40640"/>
                </a:cubicBezTo>
                <a:cubicBezTo>
                  <a:pt x="448019" y="35179"/>
                  <a:pt x="456354" y="25130"/>
                  <a:pt x="467577" y="20320"/>
                </a:cubicBezTo>
                <a:cubicBezTo>
                  <a:pt x="480412" y="14819"/>
                  <a:pt x="494791" y="13996"/>
                  <a:pt x="508217" y="10160"/>
                </a:cubicBezTo>
                <a:cubicBezTo>
                  <a:pt x="518515" y="7218"/>
                  <a:pt x="528537" y="3387"/>
                  <a:pt x="538697" y="0"/>
                </a:cubicBezTo>
                <a:cubicBezTo>
                  <a:pt x="589497" y="3387"/>
                  <a:pt x="640496" y="4538"/>
                  <a:pt x="691097" y="10160"/>
                </a:cubicBezTo>
                <a:cubicBezTo>
                  <a:pt x="701741" y="11343"/>
                  <a:pt x="710867" y="20320"/>
                  <a:pt x="721577" y="20320"/>
                </a:cubicBezTo>
                <a:cubicBezTo>
                  <a:pt x="732287" y="20320"/>
                  <a:pt x="741555" y="12260"/>
                  <a:pt x="752057" y="10160"/>
                </a:cubicBezTo>
                <a:cubicBezTo>
                  <a:pt x="775539" y="5464"/>
                  <a:pt x="799470" y="3387"/>
                  <a:pt x="823177" y="0"/>
                </a:cubicBezTo>
                <a:cubicBezTo>
                  <a:pt x="911230" y="3387"/>
                  <a:pt x="999371" y="4986"/>
                  <a:pt x="1087337" y="10160"/>
                </a:cubicBezTo>
                <a:cubicBezTo>
                  <a:pt x="1114594" y="11763"/>
                  <a:pt x="1141342" y="19051"/>
                  <a:pt x="1168617" y="20320"/>
                </a:cubicBezTo>
                <a:cubicBezTo>
                  <a:pt x="1287071" y="25829"/>
                  <a:pt x="1405684" y="27093"/>
                  <a:pt x="1524217" y="30480"/>
                </a:cubicBezTo>
                <a:cubicBezTo>
                  <a:pt x="1564857" y="27093"/>
                  <a:pt x="1605356" y="20320"/>
                  <a:pt x="1646137" y="20320"/>
                </a:cubicBezTo>
                <a:cubicBezTo>
                  <a:pt x="1660101" y="20320"/>
                  <a:pt x="1672871" y="29216"/>
                  <a:pt x="1686777" y="30480"/>
                </a:cubicBezTo>
                <a:cubicBezTo>
                  <a:pt x="1747580" y="36008"/>
                  <a:pt x="1808697" y="37253"/>
                  <a:pt x="1869657" y="40640"/>
                </a:cubicBezTo>
                <a:cubicBezTo>
                  <a:pt x="1999032" y="66515"/>
                  <a:pt x="1814187" y="31264"/>
                  <a:pt x="2022057" y="60960"/>
                </a:cubicBezTo>
                <a:cubicBezTo>
                  <a:pt x="2035880" y="62935"/>
                  <a:pt x="2048754" y="70366"/>
                  <a:pt x="2062697" y="71120"/>
                </a:cubicBezTo>
                <a:cubicBezTo>
                  <a:pt x="2174345" y="77155"/>
                  <a:pt x="2286217" y="77893"/>
                  <a:pt x="2397977" y="81280"/>
                </a:cubicBezTo>
                <a:cubicBezTo>
                  <a:pt x="2441890" y="115434"/>
                  <a:pt x="2478211" y="153278"/>
                  <a:pt x="2530057" y="172720"/>
                </a:cubicBezTo>
                <a:cubicBezTo>
                  <a:pt x="2543132" y="177623"/>
                  <a:pt x="2557150" y="179493"/>
                  <a:pt x="2570697" y="182880"/>
                </a:cubicBezTo>
                <a:cubicBezTo>
                  <a:pt x="2580857" y="189653"/>
                  <a:pt x="2590255" y="197739"/>
                  <a:pt x="2601177" y="203200"/>
                </a:cubicBezTo>
                <a:cubicBezTo>
                  <a:pt x="2610756" y="207989"/>
                  <a:pt x="2621024" y="212084"/>
                  <a:pt x="2631657" y="213360"/>
                </a:cubicBezTo>
                <a:cubicBezTo>
                  <a:pt x="2705938" y="222274"/>
                  <a:pt x="2780670" y="226907"/>
                  <a:pt x="2855177" y="233680"/>
                </a:cubicBezTo>
                <a:cubicBezTo>
                  <a:pt x="2868724" y="240453"/>
                  <a:pt x="2882577" y="246645"/>
                  <a:pt x="2895817" y="254000"/>
                </a:cubicBezTo>
                <a:cubicBezTo>
                  <a:pt x="2913079" y="263590"/>
                  <a:pt x="2928954" y="275649"/>
                  <a:pt x="2946617" y="284480"/>
                </a:cubicBezTo>
                <a:cubicBezTo>
                  <a:pt x="2962929" y="292636"/>
                  <a:pt x="2980340" y="298396"/>
                  <a:pt x="2997417" y="304800"/>
                </a:cubicBezTo>
                <a:cubicBezTo>
                  <a:pt x="3007445" y="308560"/>
                  <a:pt x="3018318" y="310171"/>
                  <a:pt x="3027897" y="314960"/>
                </a:cubicBezTo>
                <a:cubicBezTo>
                  <a:pt x="3038819" y="320421"/>
                  <a:pt x="3048217" y="328507"/>
                  <a:pt x="3058377" y="335280"/>
                </a:cubicBezTo>
                <a:cubicBezTo>
                  <a:pt x="3071924" y="355600"/>
                  <a:pt x="3091294" y="373072"/>
                  <a:pt x="3099017" y="396240"/>
                </a:cubicBezTo>
                <a:lnTo>
                  <a:pt x="3119337" y="457200"/>
                </a:lnTo>
                <a:cubicBezTo>
                  <a:pt x="3112564" y="477520"/>
                  <a:pt x="3102538" y="497032"/>
                  <a:pt x="3099017" y="518160"/>
                </a:cubicBezTo>
                <a:cubicBezTo>
                  <a:pt x="3093939" y="548631"/>
                  <a:pt x="3086427" y="613246"/>
                  <a:pt x="3068537" y="640080"/>
                </a:cubicBezTo>
                <a:cubicBezTo>
                  <a:pt x="3061764" y="650240"/>
                  <a:pt x="3053678" y="659638"/>
                  <a:pt x="3048217" y="670560"/>
                </a:cubicBezTo>
                <a:cubicBezTo>
                  <a:pt x="3043428" y="680139"/>
                  <a:pt x="3046772" y="694815"/>
                  <a:pt x="3038057" y="701040"/>
                </a:cubicBezTo>
                <a:cubicBezTo>
                  <a:pt x="3020628" y="713490"/>
                  <a:pt x="2977097" y="721360"/>
                  <a:pt x="2977097" y="721360"/>
                </a:cubicBezTo>
                <a:cubicBezTo>
                  <a:pt x="2970324" y="731520"/>
                  <a:pt x="2965411" y="743206"/>
                  <a:pt x="2956777" y="751840"/>
                </a:cubicBezTo>
                <a:cubicBezTo>
                  <a:pt x="2927660" y="780957"/>
                  <a:pt x="2928871" y="765793"/>
                  <a:pt x="2895817" y="782320"/>
                </a:cubicBezTo>
                <a:cubicBezTo>
                  <a:pt x="2884895" y="787781"/>
                  <a:pt x="2876495" y="797681"/>
                  <a:pt x="2865337" y="802640"/>
                </a:cubicBezTo>
                <a:cubicBezTo>
                  <a:pt x="2845764" y="811339"/>
                  <a:pt x="2824697" y="816187"/>
                  <a:pt x="2804377" y="822960"/>
                </a:cubicBezTo>
                <a:lnTo>
                  <a:pt x="2773897" y="833120"/>
                </a:lnTo>
                <a:cubicBezTo>
                  <a:pt x="2729870" y="829733"/>
                  <a:pt x="2685974" y="822960"/>
                  <a:pt x="2641817" y="822960"/>
                </a:cubicBezTo>
                <a:cubicBezTo>
                  <a:pt x="2631107" y="822960"/>
                  <a:pt x="2621635" y="830178"/>
                  <a:pt x="2611337" y="833120"/>
                </a:cubicBezTo>
                <a:cubicBezTo>
                  <a:pt x="2597911" y="836956"/>
                  <a:pt x="2584244" y="839893"/>
                  <a:pt x="2570697" y="843280"/>
                </a:cubicBezTo>
                <a:cubicBezTo>
                  <a:pt x="2530057" y="839893"/>
                  <a:pt x="2489243" y="838178"/>
                  <a:pt x="2448777" y="833120"/>
                </a:cubicBezTo>
                <a:cubicBezTo>
                  <a:pt x="2434921" y="831388"/>
                  <a:pt x="2421829" y="825698"/>
                  <a:pt x="2408137" y="822960"/>
                </a:cubicBezTo>
                <a:cubicBezTo>
                  <a:pt x="2387937" y="818920"/>
                  <a:pt x="2367497" y="816187"/>
                  <a:pt x="2347177" y="812800"/>
                </a:cubicBezTo>
                <a:cubicBezTo>
                  <a:pt x="2313310" y="816187"/>
                  <a:pt x="2279613" y="822960"/>
                  <a:pt x="2245577" y="822960"/>
                </a:cubicBezTo>
                <a:cubicBezTo>
                  <a:pt x="2156275" y="822960"/>
                  <a:pt x="2247538" y="798600"/>
                  <a:pt x="2174457" y="822960"/>
                </a:cubicBezTo>
                <a:cubicBezTo>
                  <a:pt x="2147364" y="819573"/>
                  <a:pt x="2118890" y="821983"/>
                  <a:pt x="2093177" y="812800"/>
                </a:cubicBezTo>
                <a:cubicBezTo>
                  <a:pt x="2070178" y="804586"/>
                  <a:pt x="2055385" y="779883"/>
                  <a:pt x="2032217" y="772160"/>
                </a:cubicBezTo>
                <a:cubicBezTo>
                  <a:pt x="1984435" y="756233"/>
                  <a:pt x="2011681" y="765977"/>
                  <a:pt x="1950937" y="741680"/>
                </a:cubicBezTo>
                <a:cubicBezTo>
                  <a:pt x="1927230" y="745067"/>
                  <a:pt x="1903151" y="746455"/>
                  <a:pt x="1879817" y="751840"/>
                </a:cubicBezTo>
                <a:cubicBezTo>
                  <a:pt x="1858946" y="756656"/>
                  <a:pt x="1840145" y="769795"/>
                  <a:pt x="1818857" y="772160"/>
                </a:cubicBezTo>
                <a:cubicBezTo>
                  <a:pt x="1666207" y="789121"/>
                  <a:pt x="1785030" y="774238"/>
                  <a:pt x="1666457" y="792480"/>
                </a:cubicBezTo>
                <a:cubicBezTo>
                  <a:pt x="1642788" y="796121"/>
                  <a:pt x="1618898" y="798356"/>
                  <a:pt x="1595337" y="802640"/>
                </a:cubicBezTo>
                <a:cubicBezTo>
                  <a:pt x="1581599" y="805138"/>
                  <a:pt x="1568471" y="810504"/>
                  <a:pt x="1554697" y="812800"/>
                </a:cubicBezTo>
                <a:cubicBezTo>
                  <a:pt x="1507454" y="820674"/>
                  <a:pt x="1412457" y="833120"/>
                  <a:pt x="1412457" y="833120"/>
                </a:cubicBezTo>
                <a:cubicBezTo>
                  <a:pt x="1402297" y="829733"/>
                  <a:pt x="1392687" y="822960"/>
                  <a:pt x="1381977" y="822960"/>
                </a:cubicBezTo>
                <a:cubicBezTo>
                  <a:pt x="1362973" y="822960"/>
                  <a:pt x="1330022" y="838489"/>
                  <a:pt x="1310857" y="843280"/>
                </a:cubicBezTo>
                <a:cubicBezTo>
                  <a:pt x="1294104" y="847468"/>
                  <a:pt x="1276914" y="849694"/>
                  <a:pt x="1260057" y="853440"/>
                </a:cubicBezTo>
                <a:cubicBezTo>
                  <a:pt x="1246426" y="856469"/>
                  <a:pt x="1232964" y="860213"/>
                  <a:pt x="1219417" y="863600"/>
                </a:cubicBezTo>
                <a:cubicBezTo>
                  <a:pt x="1165230" y="860213"/>
                  <a:pt x="1110945" y="858143"/>
                  <a:pt x="1056857" y="853440"/>
                </a:cubicBezTo>
                <a:cubicBezTo>
                  <a:pt x="1033000" y="851365"/>
                  <a:pt x="1009576" y="845550"/>
                  <a:pt x="985737" y="843280"/>
                </a:cubicBezTo>
                <a:cubicBezTo>
                  <a:pt x="736547" y="819548"/>
                  <a:pt x="932400" y="845820"/>
                  <a:pt x="772377" y="822960"/>
                </a:cubicBezTo>
                <a:cubicBezTo>
                  <a:pt x="705369" y="800624"/>
                  <a:pt x="766024" y="818356"/>
                  <a:pt x="640297" y="802640"/>
                </a:cubicBezTo>
                <a:cubicBezTo>
                  <a:pt x="619856" y="800085"/>
                  <a:pt x="599657" y="795867"/>
                  <a:pt x="579337" y="792480"/>
                </a:cubicBezTo>
                <a:cubicBezTo>
                  <a:pt x="532936" y="761546"/>
                  <a:pt x="565624" y="778402"/>
                  <a:pt x="508217" y="762000"/>
                </a:cubicBezTo>
                <a:cubicBezTo>
                  <a:pt x="497919" y="759058"/>
                  <a:pt x="488035" y="754782"/>
                  <a:pt x="477737" y="751840"/>
                </a:cubicBezTo>
                <a:cubicBezTo>
                  <a:pt x="464311" y="748004"/>
                  <a:pt x="450523" y="745516"/>
                  <a:pt x="437097" y="741680"/>
                </a:cubicBezTo>
                <a:cubicBezTo>
                  <a:pt x="426799" y="738738"/>
                  <a:pt x="417007" y="734117"/>
                  <a:pt x="406617" y="731520"/>
                </a:cubicBezTo>
                <a:cubicBezTo>
                  <a:pt x="389864" y="727332"/>
                  <a:pt x="372570" y="725548"/>
                  <a:pt x="355817" y="721360"/>
                </a:cubicBezTo>
                <a:cubicBezTo>
                  <a:pt x="283484" y="703277"/>
                  <a:pt x="377090" y="718849"/>
                  <a:pt x="274537" y="690880"/>
                </a:cubicBezTo>
                <a:cubicBezTo>
                  <a:pt x="254663" y="685460"/>
                  <a:pt x="233897" y="684107"/>
                  <a:pt x="213577" y="680720"/>
                </a:cubicBezTo>
                <a:cubicBezTo>
                  <a:pt x="108140" y="610428"/>
                  <a:pt x="271361" y="717423"/>
                  <a:pt x="142457" y="640080"/>
                </a:cubicBezTo>
                <a:cubicBezTo>
                  <a:pt x="19854" y="566518"/>
                  <a:pt x="133754" y="625569"/>
                  <a:pt x="40857" y="579120"/>
                </a:cubicBezTo>
                <a:cubicBezTo>
                  <a:pt x="34084" y="565573"/>
                  <a:pt x="26503" y="552401"/>
                  <a:pt x="20537" y="538480"/>
                </a:cubicBezTo>
                <a:cubicBezTo>
                  <a:pt x="11792" y="518074"/>
                  <a:pt x="5373" y="487983"/>
                  <a:pt x="217" y="467360"/>
                </a:cubicBezTo>
                <a:cubicBezTo>
                  <a:pt x="3604" y="457200"/>
                  <a:pt x="10377" y="447590"/>
                  <a:pt x="10377" y="436880"/>
                </a:cubicBezTo>
                <a:cubicBezTo>
                  <a:pt x="10377" y="422916"/>
                  <a:pt x="-1758" y="410063"/>
                  <a:pt x="217" y="396240"/>
                </a:cubicBezTo>
                <a:cubicBezTo>
                  <a:pt x="1944" y="384152"/>
                  <a:pt x="15076" y="376682"/>
                  <a:pt x="20537" y="365760"/>
                </a:cubicBezTo>
                <a:cubicBezTo>
                  <a:pt x="25326" y="356181"/>
                  <a:pt x="27310" y="345440"/>
                  <a:pt x="30697" y="335280"/>
                </a:cubicBezTo>
                <a:cubicBezTo>
                  <a:pt x="27310" y="325120"/>
                  <a:pt x="20537" y="315510"/>
                  <a:pt x="20537" y="304800"/>
                </a:cubicBezTo>
                <a:cubicBezTo>
                  <a:pt x="20537" y="268662"/>
                  <a:pt x="37773" y="273503"/>
                  <a:pt x="61177" y="254000"/>
                </a:cubicBezTo>
                <a:cubicBezTo>
                  <a:pt x="72215" y="244802"/>
                  <a:pt x="82459" y="234558"/>
                  <a:pt x="91657" y="223520"/>
                </a:cubicBezTo>
                <a:cubicBezTo>
                  <a:pt x="99474" y="214139"/>
                  <a:pt x="102787" y="201081"/>
                  <a:pt x="111977" y="193040"/>
                </a:cubicBezTo>
                <a:cubicBezTo>
                  <a:pt x="197403" y="118292"/>
                  <a:pt x="142947" y="172475"/>
                  <a:pt x="203417" y="142240"/>
                </a:cubicBezTo>
                <a:cubicBezTo>
                  <a:pt x="214339" y="136779"/>
                  <a:pt x="222674" y="126730"/>
                  <a:pt x="233897" y="121920"/>
                </a:cubicBezTo>
                <a:cubicBezTo>
                  <a:pt x="279471" y="102388"/>
                  <a:pt x="265474" y="121371"/>
                  <a:pt x="305017" y="101600"/>
                </a:cubicBezTo>
                <a:cubicBezTo>
                  <a:pt x="309301" y="99458"/>
                  <a:pt x="313484" y="86360"/>
                  <a:pt x="325337" y="8128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4" name="Group 13"/>
          <p:cNvGrpSpPr/>
          <p:nvPr/>
        </p:nvGrpSpPr>
        <p:grpSpPr>
          <a:xfrm>
            <a:off x="2057524" y="2502955"/>
            <a:ext cx="2438940" cy="820275"/>
            <a:chOff x="3286296" y="2502955"/>
            <a:chExt cx="2438940" cy="820275"/>
          </a:xfrm>
        </p:grpSpPr>
        <p:sp>
          <p:nvSpPr>
            <p:cNvPr id="8" name="Freeform 7"/>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4950458" y="2595993"/>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3" name="TextBox 12"/>
            <p:cNvSpPr txBox="1"/>
            <p:nvPr/>
          </p:nvSpPr>
          <p:spPr>
            <a:xfrm>
              <a:off x="3286296" y="2502955"/>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
        <p:nvSpPr>
          <p:cNvPr id="2" name="TextBox 1"/>
          <p:cNvSpPr txBox="1"/>
          <p:nvPr/>
        </p:nvSpPr>
        <p:spPr>
          <a:xfrm>
            <a:off x="2168127" y="2656952"/>
            <a:ext cx="753412" cy="338554"/>
          </a:xfrm>
          <a:prstGeom prst="rect">
            <a:avLst/>
          </a:prstGeom>
          <a:solidFill>
            <a:schemeClr val="bg1"/>
          </a:solidFill>
        </p:spPr>
        <p:txBody>
          <a:bodyPr wrap="none" lIns="0" tIns="0" rIns="0" bIns="0" rtlCol="0">
            <a:spAutoFit/>
          </a:bodyPr>
          <a:lstStyle/>
          <a:p>
            <a:r>
              <a:rPr lang="en-US" sz="2200" dirty="0" smtClean="0">
                <a:solidFill>
                  <a:schemeClr val="tx1"/>
                </a:solidFill>
              </a:rPr>
              <a:t>PDAP</a:t>
            </a:r>
            <a:endParaRPr lang="en-US" sz="2200" dirty="0">
              <a:solidFill>
                <a:schemeClr val="tx1"/>
              </a:solidFill>
            </a:endParaRPr>
          </a:p>
        </p:txBody>
      </p:sp>
      <p:sp>
        <p:nvSpPr>
          <p:cNvPr id="15" name="TextBox 14"/>
          <p:cNvSpPr txBox="1"/>
          <p:nvPr/>
        </p:nvSpPr>
        <p:spPr>
          <a:xfrm>
            <a:off x="3595492" y="2757771"/>
            <a:ext cx="956993" cy="338554"/>
          </a:xfrm>
          <a:prstGeom prst="rect">
            <a:avLst/>
          </a:prstGeom>
          <a:solidFill>
            <a:schemeClr val="bg1"/>
          </a:solidFill>
        </p:spPr>
        <p:txBody>
          <a:bodyPr wrap="none" lIns="0" tIns="0" rIns="0" bIns="0" rtlCol="0">
            <a:spAutoFit/>
          </a:bodyPr>
          <a:lstStyle/>
          <a:p>
            <a:r>
              <a:rPr lang="en-US" sz="2200" dirty="0" smtClean="0">
                <a:solidFill>
                  <a:schemeClr val="tx1"/>
                </a:solidFill>
              </a:rPr>
              <a:t>PNDAP</a:t>
            </a:r>
            <a:endParaRPr lang="en-US" sz="22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228" y="4758023"/>
            <a:ext cx="2895600" cy="1847850"/>
          </a:xfrm>
          <a:prstGeom prst="rect">
            <a:avLst/>
          </a:prstGeom>
        </p:spPr>
      </p:pic>
      <p:sp>
        <p:nvSpPr>
          <p:cNvPr id="16" name="Rectangle 15"/>
          <p:cNvSpPr/>
          <p:nvPr/>
        </p:nvSpPr>
        <p:spPr>
          <a:xfrm>
            <a:off x="3396899" y="6596310"/>
            <a:ext cx="5670901" cy="276999"/>
          </a:xfrm>
          <a:prstGeom prst="rect">
            <a:avLst/>
          </a:prstGeom>
        </p:spPr>
        <p:txBody>
          <a:bodyPr wrap="square">
            <a:spAutoFit/>
          </a:bodyPr>
          <a:lstStyle/>
          <a:p>
            <a:pPr algn="r"/>
            <a:r>
              <a:rPr lang="en-US" sz="1200" dirty="0" smtClean="0">
                <a:solidFill>
                  <a:schemeClr val="bg1"/>
                </a:solidFill>
              </a:rPr>
              <a:t>In part from http</a:t>
            </a:r>
            <a:r>
              <a:rPr lang="en-US" sz="1200" dirty="0">
                <a:solidFill>
                  <a:schemeClr val="bg1"/>
                </a:solidFill>
              </a:rPr>
              <a:t>://www.endodovgan.com/Endoinfo_Toothache.htm</a:t>
            </a:r>
          </a:p>
        </p:txBody>
      </p:sp>
      <p:sp>
        <p:nvSpPr>
          <p:cNvPr id="20" name="Freeform 19"/>
          <p:cNvSpPr/>
          <p:nvPr/>
        </p:nvSpPr>
        <p:spPr bwMode="auto">
          <a:xfrm>
            <a:off x="3333068" y="2367280"/>
            <a:ext cx="2905760" cy="3810000"/>
          </a:xfrm>
          <a:custGeom>
            <a:avLst/>
            <a:gdLst>
              <a:gd name="connsiteX0" fmla="*/ 0 w 2905760"/>
              <a:gd name="connsiteY0" fmla="*/ 0 h 3810000"/>
              <a:gd name="connsiteX1" fmla="*/ 0 w 2905760"/>
              <a:gd name="connsiteY1" fmla="*/ 1869440 h 3810000"/>
              <a:gd name="connsiteX2" fmla="*/ 1422400 w 2905760"/>
              <a:gd name="connsiteY2" fmla="*/ 2621280 h 3810000"/>
              <a:gd name="connsiteX3" fmla="*/ 1280160 w 2905760"/>
              <a:gd name="connsiteY3" fmla="*/ 3362960 h 3810000"/>
              <a:gd name="connsiteX4" fmla="*/ 1656080 w 2905760"/>
              <a:gd name="connsiteY4" fmla="*/ 3810000 h 3810000"/>
              <a:gd name="connsiteX5" fmla="*/ 2865120 w 2905760"/>
              <a:gd name="connsiteY5" fmla="*/ 3789680 h 3810000"/>
              <a:gd name="connsiteX6" fmla="*/ 2905760 w 2905760"/>
              <a:gd name="connsiteY6" fmla="*/ 0 h 3810000"/>
              <a:gd name="connsiteX7" fmla="*/ 0 w 2905760"/>
              <a:gd name="connsiteY7"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5760" h="3810000">
                <a:moveTo>
                  <a:pt x="0" y="0"/>
                </a:moveTo>
                <a:lnTo>
                  <a:pt x="0" y="1869440"/>
                </a:lnTo>
                <a:lnTo>
                  <a:pt x="1422400" y="2621280"/>
                </a:lnTo>
                <a:lnTo>
                  <a:pt x="1280160" y="3362960"/>
                </a:lnTo>
                <a:lnTo>
                  <a:pt x="1656080" y="3810000"/>
                </a:lnTo>
                <a:lnTo>
                  <a:pt x="2865120" y="3789680"/>
                </a:lnTo>
                <a:lnTo>
                  <a:pt x="2905760" y="0"/>
                </a:lnTo>
                <a:lnTo>
                  <a:pt x="0" y="0"/>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7" name="Picture 16"/>
          <p:cNvPicPr>
            <a:picLocks noChangeAspect="1"/>
          </p:cNvPicPr>
          <p:nvPr/>
        </p:nvPicPr>
        <p:blipFill>
          <a:blip r:embed="rId4"/>
          <a:stretch>
            <a:fillRect/>
          </a:stretch>
        </p:blipFill>
        <p:spPr>
          <a:xfrm>
            <a:off x="4913376" y="1676401"/>
            <a:ext cx="4002024" cy="4953000"/>
          </a:xfrm>
          <a:prstGeom prst="rect">
            <a:avLst/>
          </a:prstGeom>
        </p:spPr>
      </p:pic>
      <p:sp>
        <p:nvSpPr>
          <p:cNvPr id="3" name="Freeform 2"/>
          <p:cNvSpPr/>
          <p:nvPr/>
        </p:nvSpPr>
        <p:spPr bwMode="auto">
          <a:xfrm>
            <a:off x="4785360" y="2214880"/>
            <a:ext cx="4053840" cy="4368800"/>
          </a:xfrm>
          <a:custGeom>
            <a:avLst/>
            <a:gdLst>
              <a:gd name="connsiteX0" fmla="*/ 0 w 4053840"/>
              <a:gd name="connsiteY0" fmla="*/ 4368800 h 4368800"/>
              <a:gd name="connsiteX1" fmla="*/ 812800 w 4053840"/>
              <a:gd name="connsiteY1" fmla="*/ 0 h 4368800"/>
              <a:gd name="connsiteX2" fmla="*/ 4053840 w 4053840"/>
              <a:gd name="connsiteY2" fmla="*/ 0 h 4368800"/>
              <a:gd name="connsiteX3" fmla="*/ 4053840 w 4053840"/>
              <a:gd name="connsiteY3" fmla="*/ 4348480 h 4368800"/>
              <a:gd name="connsiteX4" fmla="*/ 0 w 4053840"/>
              <a:gd name="connsiteY4" fmla="*/ 4368800 h 43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840" h="4368800">
                <a:moveTo>
                  <a:pt x="0" y="4368800"/>
                </a:moveTo>
                <a:lnTo>
                  <a:pt x="812800" y="0"/>
                </a:lnTo>
                <a:lnTo>
                  <a:pt x="4053840" y="0"/>
                </a:lnTo>
                <a:lnTo>
                  <a:pt x="4053840" y="4348480"/>
                </a:lnTo>
                <a:lnTo>
                  <a:pt x="0" y="4368800"/>
                </a:lnTo>
                <a:close/>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Freeform 17"/>
          <p:cNvSpPr/>
          <p:nvPr/>
        </p:nvSpPr>
        <p:spPr bwMode="auto">
          <a:xfrm>
            <a:off x="701040" y="2204720"/>
            <a:ext cx="6990080" cy="4307840"/>
          </a:xfrm>
          <a:custGeom>
            <a:avLst/>
            <a:gdLst>
              <a:gd name="connsiteX0" fmla="*/ 162560 w 6990080"/>
              <a:gd name="connsiteY0" fmla="*/ 0 h 4307840"/>
              <a:gd name="connsiteX1" fmla="*/ 4673600 w 6990080"/>
              <a:gd name="connsiteY1" fmla="*/ 0 h 4307840"/>
              <a:gd name="connsiteX2" fmla="*/ 6990080 w 6990080"/>
              <a:gd name="connsiteY2" fmla="*/ 4307840 h 4307840"/>
              <a:gd name="connsiteX3" fmla="*/ 0 w 6990080"/>
              <a:gd name="connsiteY3" fmla="*/ 4307840 h 4307840"/>
              <a:gd name="connsiteX4" fmla="*/ 0 w 6990080"/>
              <a:gd name="connsiteY4" fmla="*/ 10160 h 4307840"/>
              <a:gd name="connsiteX5" fmla="*/ 162560 w 6990080"/>
              <a:gd name="connsiteY5" fmla="*/ 0 h 430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0080" h="4307840">
                <a:moveTo>
                  <a:pt x="162560" y="0"/>
                </a:moveTo>
                <a:lnTo>
                  <a:pt x="4673600" y="0"/>
                </a:lnTo>
                <a:lnTo>
                  <a:pt x="6990080" y="4307840"/>
                </a:lnTo>
                <a:lnTo>
                  <a:pt x="0" y="4307840"/>
                </a:lnTo>
                <a:lnTo>
                  <a:pt x="0" y="10160"/>
                </a:lnTo>
                <a:lnTo>
                  <a:pt x="162560" y="0"/>
                </a:lnTo>
                <a:close/>
              </a:path>
            </a:pathLst>
          </a:cu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05141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questions </a:t>
            </a:r>
            <a:r>
              <a:rPr lang="en-US" b="1" i="1" u="sng" dirty="0" smtClean="0">
                <a:solidFill>
                  <a:srgbClr val="92D050"/>
                </a:solidFill>
              </a:rPr>
              <a:t>terminologists</a:t>
            </a:r>
            <a:r>
              <a:rPr lang="en-US" dirty="0" smtClean="0"/>
              <a:t> claim to be answerable through their discipline</a:t>
            </a:r>
            <a:endParaRPr lang="en-US" dirty="0"/>
          </a:p>
        </p:txBody>
      </p:sp>
      <p:sp>
        <p:nvSpPr>
          <p:cNvPr id="5" name="Content Placeholder 4"/>
          <p:cNvSpPr>
            <a:spLocks noGrp="1"/>
          </p:cNvSpPr>
          <p:nvPr>
            <p:ph idx="1"/>
          </p:nvPr>
        </p:nvSpPr>
        <p:spPr/>
        <p:txBody>
          <a:bodyPr/>
          <a:lstStyle/>
          <a:p>
            <a:pPr marL="0" indent="0"/>
            <a:endParaRPr lang="en-US" sz="2000" dirty="0" smtClean="0">
              <a:solidFill>
                <a:srgbClr val="FFC000"/>
              </a:solidFill>
            </a:endParaRPr>
          </a:p>
          <a:p>
            <a:pPr marL="0" indent="0"/>
            <a:r>
              <a:rPr lang="en-US" sz="2000" dirty="0" smtClean="0">
                <a:solidFill>
                  <a:srgbClr val="FFC000"/>
                </a:solidFill>
              </a:rPr>
              <a:t>Is the </a:t>
            </a:r>
            <a:r>
              <a:rPr lang="en-US" sz="2000" dirty="0">
                <a:solidFill>
                  <a:srgbClr val="FFC000"/>
                </a:solidFill>
              </a:rPr>
              <a:t>term PDAP, and associated ontological process</a:t>
            </a:r>
            <a:r>
              <a:rPr lang="en-US" sz="2000" dirty="0" smtClean="0">
                <a:solidFill>
                  <a:srgbClr val="FFC000"/>
                </a:solidFill>
              </a:rPr>
              <a:t>, appropriate because </a:t>
            </a:r>
            <a:r>
              <a:rPr lang="en-US" sz="2000" dirty="0">
                <a:solidFill>
                  <a:srgbClr val="FFC000"/>
                </a:solidFill>
              </a:rPr>
              <a:t>of the opinion that sufficient evidence exists to consider this disorder neuropathic </a:t>
            </a:r>
            <a:r>
              <a:rPr lang="en-US" sz="2000" dirty="0" smtClean="0">
                <a:solidFill>
                  <a:srgbClr val="FFC000"/>
                </a:solidFill>
              </a:rPr>
              <a:t>in origin </a:t>
            </a:r>
            <a:r>
              <a:rPr lang="en-US" sz="2000" dirty="0">
                <a:solidFill>
                  <a:srgbClr val="FFC000"/>
                </a:solidFill>
              </a:rPr>
              <a:t>and therefore to classify it </a:t>
            </a:r>
            <a:r>
              <a:rPr lang="en-US" sz="2000" dirty="0" smtClean="0">
                <a:solidFill>
                  <a:srgbClr val="FFC000"/>
                </a:solidFill>
              </a:rPr>
              <a:t>accordingly?</a:t>
            </a:r>
          </a:p>
          <a:p>
            <a:pPr marL="457200" indent="-457200">
              <a:buFontTx/>
              <a:buAutoNum type="arabicParenR"/>
            </a:pPr>
            <a:r>
              <a:rPr lang="en-US" sz="2000" dirty="0" smtClean="0"/>
              <a:t>What </a:t>
            </a:r>
            <a:r>
              <a:rPr lang="en-US" sz="2000" dirty="0"/>
              <a:t>is denoted by ‘this disorder’?</a:t>
            </a:r>
          </a:p>
          <a:p>
            <a:pPr marL="457200" indent="-457200">
              <a:buAutoNum type="arabicParenR"/>
            </a:pPr>
            <a:r>
              <a:rPr lang="en-US" sz="2000" dirty="0" smtClean="0">
                <a:solidFill>
                  <a:srgbClr val="92D050"/>
                </a:solidFill>
              </a:rPr>
              <a:t>Is PDAP an appropriate term for what is denoted by ‘this disorder’?</a:t>
            </a:r>
          </a:p>
          <a:p>
            <a:pPr marL="457200" indent="-457200">
              <a:buAutoNum type="arabicParenR"/>
            </a:pPr>
            <a:r>
              <a:rPr lang="en-US" sz="2000" dirty="0" smtClean="0"/>
              <a:t>Is the ontological process used appropriate:</a:t>
            </a:r>
          </a:p>
          <a:p>
            <a:pPr marL="1257300" lvl="2" indent="-457200">
              <a:buFont typeface="+mj-lt"/>
              <a:buAutoNum type="alphaLcParenR"/>
            </a:pPr>
            <a:r>
              <a:rPr lang="en-US" sz="1800" dirty="0"/>
              <a:t>i</a:t>
            </a:r>
            <a:r>
              <a:rPr lang="en-US" sz="1800" dirty="0" smtClean="0"/>
              <a:t>n itself?</a:t>
            </a:r>
          </a:p>
          <a:p>
            <a:pPr marL="1257300" lvl="2" indent="-457200">
              <a:spcBef>
                <a:spcPts val="0"/>
              </a:spcBef>
              <a:buFont typeface="+mj-lt"/>
              <a:buAutoNum type="alphaLcParenR"/>
            </a:pPr>
            <a:r>
              <a:rPr lang="en-US" sz="1800" dirty="0"/>
              <a:t>f</a:t>
            </a:r>
            <a:r>
              <a:rPr lang="en-US" sz="1800" dirty="0" smtClean="0"/>
              <a:t>or the purposes of providing names</a:t>
            </a:r>
          </a:p>
          <a:p>
            <a:pPr marL="1714500" lvl="3" indent="-457200">
              <a:spcBef>
                <a:spcPts val="0"/>
              </a:spcBef>
              <a:buFont typeface="+mj-lt"/>
              <a:buAutoNum type="romanLcPeriod"/>
            </a:pPr>
            <a:r>
              <a:rPr lang="en-US" sz="1800" dirty="0" smtClean="0"/>
              <a:t>to what is denoted by ‘this disorder’?</a:t>
            </a:r>
          </a:p>
          <a:p>
            <a:pPr marL="1714500" lvl="3" indent="-457200">
              <a:spcBef>
                <a:spcPts val="0"/>
              </a:spcBef>
              <a:buFont typeface="+mj-lt"/>
              <a:buAutoNum type="romanLcPeriod"/>
            </a:pPr>
            <a:r>
              <a:rPr lang="en-US" sz="1800" dirty="0"/>
              <a:t>to ‘things’ in </a:t>
            </a:r>
            <a:r>
              <a:rPr lang="en-US" sz="1800" dirty="0" smtClean="0"/>
              <a:t>general?</a:t>
            </a:r>
          </a:p>
          <a:p>
            <a:pPr marL="1257300" lvl="2" indent="-457200">
              <a:spcBef>
                <a:spcPts val="0"/>
              </a:spcBef>
              <a:buFont typeface="+mj-lt"/>
              <a:buAutoNum type="alphaLcParenR"/>
            </a:pPr>
            <a:r>
              <a:rPr lang="en-US" sz="1800" dirty="0"/>
              <a:t>to classify what is denoted by ‘this disorder</a:t>
            </a:r>
            <a:r>
              <a:rPr lang="en-US" sz="1800" dirty="0" smtClean="0"/>
              <a:t>’?</a:t>
            </a:r>
          </a:p>
          <a:p>
            <a:pPr marL="457200" indent="-457200">
              <a:buAutoNum type="arabicParenR"/>
            </a:pPr>
            <a:r>
              <a:rPr lang="en-US" sz="2000" dirty="0" smtClean="0"/>
              <a:t>Has the mentioned opinion the power of a scientific theory to the effect that what is denoted by ‘this disorder’ is neuropathic in origin?</a:t>
            </a:r>
          </a:p>
          <a:p>
            <a:pPr marL="457200" indent="-457200">
              <a:buAutoNum type="arabicParenR"/>
            </a:pPr>
            <a:r>
              <a:rPr lang="en-US" sz="2000" dirty="0" smtClean="0">
                <a:solidFill>
                  <a:srgbClr val="92D050"/>
                </a:solidFill>
              </a:rPr>
              <a:t>What other term would be more appropriate?</a:t>
            </a:r>
          </a:p>
        </p:txBody>
      </p:sp>
      <p:sp>
        <p:nvSpPr>
          <p:cNvPr id="2" name="Right Arrow 1"/>
          <p:cNvSpPr/>
          <p:nvPr/>
        </p:nvSpPr>
        <p:spPr bwMode="auto">
          <a:xfrm flipH="1">
            <a:off x="5064760" y="3093720"/>
            <a:ext cx="838200" cy="304800"/>
          </a:xfrm>
          <a:prstGeom prst="rightArrow">
            <a:avLst/>
          </a:prstGeom>
          <a:solidFill>
            <a:srgbClr val="AAE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ight Arrow 5"/>
          <p:cNvSpPr/>
          <p:nvPr/>
        </p:nvSpPr>
        <p:spPr bwMode="auto">
          <a:xfrm flipH="1">
            <a:off x="6410960" y="5237480"/>
            <a:ext cx="838200" cy="304800"/>
          </a:xfrm>
          <a:prstGeom prst="rightArrow">
            <a:avLst/>
          </a:prstGeom>
          <a:solidFill>
            <a:srgbClr val="AAE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75904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228600" y="1676400"/>
            <a:ext cx="8686800" cy="4495800"/>
          </a:xfrm>
        </p:spPr>
        <p:txBody>
          <a:bodyPr/>
          <a:lstStyle/>
          <a:p>
            <a:pPr marL="457200" indent="-457200">
              <a:buFont typeface="+mj-lt"/>
              <a:buAutoNum type="arabicPeriod"/>
            </a:pPr>
            <a:r>
              <a:rPr lang="en-US" sz="2800" dirty="0" smtClean="0">
                <a:solidFill>
                  <a:srgbClr val="0070C0"/>
                </a:solidFill>
              </a:rPr>
              <a:t>the </a:t>
            </a:r>
            <a:r>
              <a:rPr lang="en-US" sz="2800" dirty="0">
                <a:solidFill>
                  <a:srgbClr val="0070C0"/>
                </a:solidFill>
              </a:rPr>
              <a:t>set of practices and methods used for the collection, description and </a:t>
            </a:r>
            <a:r>
              <a:rPr lang="en-US" sz="2800" dirty="0" smtClean="0">
                <a:solidFill>
                  <a:srgbClr val="0070C0"/>
                </a:solidFill>
              </a:rPr>
              <a:t>presentation of </a:t>
            </a:r>
            <a:r>
              <a:rPr lang="en-US" sz="2800" dirty="0">
                <a:solidFill>
                  <a:srgbClr val="0070C0"/>
                </a:solidFill>
              </a:rPr>
              <a:t>terms</a:t>
            </a:r>
            <a:r>
              <a:rPr lang="en-US" sz="2800" dirty="0" smtClean="0">
                <a:solidFill>
                  <a:srgbClr val="0070C0"/>
                </a:solidFill>
              </a:rPr>
              <a:t>;</a:t>
            </a:r>
          </a:p>
          <a:p>
            <a:pPr marL="457200" indent="-457200">
              <a:buFont typeface="+mj-lt"/>
              <a:buAutoNum type="arabicPeriod"/>
            </a:pPr>
            <a:endParaRPr lang="en-US" sz="2800" dirty="0" smtClean="0">
              <a:solidFill>
                <a:srgbClr val="0070C0"/>
              </a:solidFill>
            </a:endParaRPr>
          </a:p>
          <a:p>
            <a:pPr marL="457200" indent="-457200">
              <a:buFont typeface="+mj-lt"/>
              <a:buAutoNum type="arabicPeriod"/>
            </a:pPr>
            <a:r>
              <a:rPr lang="en-US" sz="2800" dirty="0" smtClean="0">
                <a:solidFill>
                  <a:srgbClr val="0070C0"/>
                </a:solidFill>
              </a:rPr>
              <a:t>a </a:t>
            </a:r>
            <a:r>
              <a:rPr lang="en-US" sz="2800" dirty="0">
                <a:solidFill>
                  <a:srgbClr val="0070C0"/>
                </a:solidFill>
              </a:rPr>
              <a:t>vocabulary of a special subject </a:t>
            </a:r>
            <a:r>
              <a:rPr lang="en-US" sz="2800" dirty="0" smtClean="0">
                <a:solidFill>
                  <a:srgbClr val="0070C0"/>
                </a:solidFill>
              </a:rPr>
              <a:t>field;</a:t>
            </a:r>
          </a:p>
          <a:p>
            <a:pPr marL="457200" indent="-457200">
              <a:buFont typeface="+mj-lt"/>
              <a:buAutoNum type="arabicPeriod"/>
            </a:pPr>
            <a:endParaRPr lang="en-US" sz="2800" dirty="0"/>
          </a:p>
          <a:p>
            <a:pPr marL="457200" indent="-457200">
              <a:buFont typeface="+mj-lt"/>
              <a:buAutoNum type="arabicPeriod"/>
            </a:pPr>
            <a:r>
              <a:rPr lang="en-US" sz="2800" dirty="0" smtClean="0"/>
              <a:t>a </a:t>
            </a:r>
            <a:r>
              <a:rPr lang="en-US" sz="2800" dirty="0"/>
              <a:t>theory, i.e. the set of premises, arguments and conclusions required for </a:t>
            </a:r>
            <a:r>
              <a:rPr lang="en-US" sz="2800" dirty="0" smtClean="0"/>
              <a:t>explaining the </a:t>
            </a:r>
            <a:r>
              <a:rPr lang="en-US" sz="2800" dirty="0"/>
              <a:t>relationships between </a:t>
            </a:r>
            <a:r>
              <a:rPr lang="en-US" sz="2800" b="1" i="1" u="sng" dirty="0">
                <a:solidFill>
                  <a:srgbClr val="FFC000"/>
                </a:solidFill>
              </a:rPr>
              <a:t>concepts</a:t>
            </a:r>
            <a:r>
              <a:rPr lang="en-US" sz="2800" dirty="0"/>
              <a:t> and terms which are fundamental for a </a:t>
            </a:r>
            <a:r>
              <a:rPr lang="en-US" sz="2800" dirty="0" smtClean="0"/>
              <a:t>coherent activity </a:t>
            </a:r>
            <a:r>
              <a:rPr lang="en-US" sz="2800" dirty="0"/>
              <a:t>under (1</a:t>
            </a:r>
            <a:r>
              <a:rPr lang="en-US" sz="2800" dirty="0" smtClean="0"/>
              <a:t>).</a:t>
            </a:r>
          </a:p>
          <a:p>
            <a:pPr marL="457200" indent="-457200">
              <a:buFont typeface="+mj-lt"/>
              <a:buAutoNum type="arabicPeriod"/>
            </a:pPr>
            <a:endParaRPr lang="en-US" sz="800" dirty="0"/>
          </a:p>
        </p:txBody>
      </p:sp>
      <p:sp>
        <p:nvSpPr>
          <p:cNvPr id="4" name="Rectangle 3"/>
          <p:cNvSpPr/>
          <p:nvPr/>
        </p:nvSpPr>
        <p:spPr>
          <a:xfrm>
            <a:off x="3378200" y="6182380"/>
            <a:ext cx="5613400" cy="523220"/>
          </a:xfrm>
          <a:prstGeom prst="rect">
            <a:avLst/>
          </a:prstGeom>
        </p:spPr>
        <p:txBody>
          <a:bodyPr wrap="square">
            <a:spAutoFit/>
          </a:bodyPr>
          <a:lstStyle/>
          <a:p>
            <a:pPr algn="r"/>
            <a:r>
              <a:rPr lang="en-US" sz="1400" b="0" dirty="0">
                <a:solidFill>
                  <a:schemeClr val="bg1"/>
                </a:solidFill>
                <a:latin typeface="+mj-lt"/>
              </a:rPr>
              <a:t>Sager, Juan (1990): </a:t>
            </a:r>
            <a:r>
              <a:rPr lang="en-US" sz="1400" b="0" i="1" dirty="0">
                <a:solidFill>
                  <a:schemeClr val="bg1"/>
                </a:solidFill>
                <a:latin typeface="+mj-lt"/>
              </a:rPr>
              <a:t>A Practical Course in Terminology Processing</a:t>
            </a:r>
            <a:r>
              <a:rPr lang="en-US" sz="1400" b="0" dirty="0">
                <a:solidFill>
                  <a:schemeClr val="bg1"/>
                </a:solidFill>
                <a:latin typeface="+mj-lt"/>
              </a:rPr>
              <a:t>. </a:t>
            </a:r>
            <a:r>
              <a:rPr lang="en-US" sz="1400" b="0" dirty="0" smtClean="0">
                <a:solidFill>
                  <a:schemeClr val="bg1"/>
                </a:solidFill>
                <a:latin typeface="+mj-lt"/>
              </a:rPr>
              <a:t>Amsterdam/Philadelphia: Benjamins</a:t>
            </a:r>
            <a:endParaRPr lang="en-US" sz="1400" dirty="0">
              <a:solidFill>
                <a:schemeClr val="bg1"/>
              </a:solidFill>
              <a:latin typeface="+mj-lt"/>
            </a:endParaRPr>
          </a:p>
        </p:txBody>
      </p:sp>
    </p:spTree>
    <p:extLst>
      <p:ext uri="{BB962C8B-B14F-4D97-AF65-F5344CB8AC3E}">
        <p14:creationId xmlns:p14="http://schemas.microsoft.com/office/powerpoint/2010/main" val="3675190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dimensions of terminology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u="sng" dirty="0"/>
              <a:t>Linguistic dimension</a:t>
            </a:r>
          </a:p>
          <a:p>
            <a:pPr lvl="1">
              <a:buFont typeface="Arial" panose="020B0604020202020204" pitchFamily="34" charset="0"/>
              <a:buChar char="•"/>
            </a:pPr>
            <a:r>
              <a:rPr lang="en-US" sz="2000" dirty="0"/>
              <a:t>existing linguistic forms as well as potential linguistic forms that can be created </a:t>
            </a:r>
            <a:r>
              <a:rPr lang="en-US" sz="2000" dirty="0">
                <a:solidFill>
                  <a:srgbClr val="FFC000"/>
                </a:solidFill>
              </a:rPr>
              <a:t>in order to name new </a:t>
            </a:r>
            <a:r>
              <a:rPr lang="en-US" sz="2000" b="1" i="1" u="sng" dirty="0">
                <a:solidFill>
                  <a:srgbClr val="FFC000"/>
                </a:solidFill>
              </a:rPr>
              <a:t>concepts</a:t>
            </a:r>
            <a:r>
              <a:rPr lang="en-US" sz="2000" dirty="0"/>
              <a:t>; </a:t>
            </a:r>
          </a:p>
          <a:p>
            <a:pPr marL="457200" indent="-457200">
              <a:buFont typeface="+mj-lt"/>
              <a:buAutoNum type="arabicPeriod"/>
            </a:pPr>
            <a:r>
              <a:rPr lang="en-US" b="1" u="sng" dirty="0"/>
              <a:t>Communicative dimension</a:t>
            </a:r>
          </a:p>
          <a:p>
            <a:pPr lvl="1">
              <a:buFont typeface="Arial" panose="020B0604020202020204" pitchFamily="34" charset="0"/>
              <a:buChar char="•"/>
            </a:pPr>
            <a:r>
              <a:rPr lang="en-US" sz="2000" dirty="0"/>
              <a:t>use of terms as a means of transferring knowledge to different categories of recipients in a variety of communicative situations,</a:t>
            </a:r>
          </a:p>
          <a:p>
            <a:pPr lvl="1">
              <a:buFont typeface="Arial" panose="020B0604020202020204" pitchFamily="34" charset="0"/>
              <a:buChar char="•"/>
            </a:pPr>
            <a:r>
              <a:rPr lang="en-US" sz="2000" dirty="0"/>
              <a:t>compilation, processing and dissemination of terminological data in the form of specialized dictionaries, glossaries or terminological </a:t>
            </a:r>
            <a:r>
              <a:rPr lang="en-US" sz="2000" dirty="0" smtClean="0"/>
              <a:t>databases;</a:t>
            </a:r>
            <a:endParaRPr lang="en-US" sz="2000" dirty="0"/>
          </a:p>
          <a:p>
            <a:pPr marL="457200" indent="-457200">
              <a:buFont typeface="+mj-lt"/>
              <a:buAutoNum type="arabicPeriod"/>
            </a:pPr>
            <a:r>
              <a:rPr lang="en-US" b="1" u="sng" dirty="0" smtClean="0">
                <a:solidFill>
                  <a:srgbClr val="FFC000"/>
                </a:solidFill>
              </a:rPr>
              <a:t>Cognitive dimension</a:t>
            </a:r>
          </a:p>
          <a:p>
            <a:pPr lvl="1">
              <a:buFont typeface="Arial" panose="020B0604020202020204" pitchFamily="34" charset="0"/>
              <a:buChar char="•"/>
            </a:pPr>
            <a:r>
              <a:rPr lang="en-US" sz="2000" dirty="0" smtClean="0">
                <a:solidFill>
                  <a:srgbClr val="FFC000"/>
                </a:solidFill>
              </a:rPr>
              <a:t>how </a:t>
            </a:r>
            <a:r>
              <a:rPr lang="en-US" sz="2000" b="1" i="1" u="sng" dirty="0" smtClean="0">
                <a:solidFill>
                  <a:srgbClr val="FFC000"/>
                </a:solidFill>
              </a:rPr>
              <a:t>concepts</a:t>
            </a:r>
            <a:r>
              <a:rPr lang="en-US" sz="2000" dirty="0" smtClean="0">
                <a:solidFill>
                  <a:srgbClr val="FFC000"/>
                </a:solidFill>
              </a:rPr>
              <a:t> are related and form </a:t>
            </a:r>
            <a:r>
              <a:rPr lang="en-US" sz="2000" dirty="0">
                <a:solidFill>
                  <a:srgbClr val="FFC000"/>
                </a:solidFill>
              </a:rPr>
              <a:t>structured </a:t>
            </a:r>
            <a:r>
              <a:rPr lang="en-US" sz="2000" dirty="0" smtClean="0">
                <a:solidFill>
                  <a:srgbClr val="FFC000"/>
                </a:solidFill>
              </a:rPr>
              <a:t>knowledge </a:t>
            </a:r>
            <a:r>
              <a:rPr lang="en-US" sz="2000" dirty="0">
                <a:solidFill>
                  <a:srgbClr val="FFC000"/>
                </a:solidFill>
              </a:rPr>
              <a:t>units </a:t>
            </a:r>
            <a:endParaRPr lang="en-US" sz="2000" dirty="0" smtClean="0">
              <a:solidFill>
                <a:srgbClr val="FFC000"/>
              </a:solidFill>
            </a:endParaRPr>
          </a:p>
          <a:p>
            <a:pPr lvl="1">
              <a:buFont typeface="Arial" panose="020B0604020202020204" pitchFamily="34" charset="0"/>
              <a:buChar char="•"/>
            </a:pPr>
            <a:r>
              <a:rPr lang="en-US" sz="2000" dirty="0">
                <a:solidFill>
                  <a:srgbClr val="FFC000"/>
                </a:solidFill>
              </a:rPr>
              <a:t>h</a:t>
            </a:r>
            <a:r>
              <a:rPr lang="en-US" sz="2000" dirty="0" smtClean="0">
                <a:solidFill>
                  <a:srgbClr val="FFC000"/>
                </a:solidFill>
              </a:rPr>
              <a:t>ow </a:t>
            </a:r>
            <a:r>
              <a:rPr lang="en-US" sz="2000" b="1" i="1" u="sng" dirty="0" smtClean="0">
                <a:solidFill>
                  <a:srgbClr val="FFC000"/>
                </a:solidFill>
              </a:rPr>
              <a:t>concepts</a:t>
            </a:r>
            <a:r>
              <a:rPr lang="en-US" sz="2000" dirty="0" smtClean="0">
                <a:solidFill>
                  <a:srgbClr val="FFC000"/>
                </a:solidFill>
              </a:rPr>
              <a:t> are (to be) represented by definitions and terms</a:t>
            </a:r>
            <a:r>
              <a:rPr lang="en-US" sz="2000" dirty="0">
                <a:solidFill>
                  <a:srgbClr val="FFC000"/>
                </a:solidFill>
              </a:rPr>
              <a:t>.</a:t>
            </a:r>
          </a:p>
        </p:txBody>
      </p:sp>
      <p:sp>
        <p:nvSpPr>
          <p:cNvPr id="4" name="Rectangle 3"/>
          <p:cNvSpPr/>
          <p:nvPr/>
        </p:nvSpPr>
        <p:spPr>
          <a:xfrm>
            <a:off x="3378200" y="6182380"/>
            <a:ext cx="5613400" cy="523220"/>
          </a:xfrm>
          <a:prstGeom prst="rect">
            <a:avLst/>
          </a:prstGeom>
        </p:spPr>
        <p:txBody>
          <a:bodyPr wrap="square">
            <a:spAutoFit/>
          </a:bodyPr>
          <a:lstStyle/>
          <a:p>
            <a:pPr algn="r"/>
            <a:r>
              <a:rPr lang="en-US" sz="1400" b="0" dirty="0">
                <a:solidFill>
                  <a:schemeClr val="bg1"/>
                </a:solidFill>
                <a:latin typeface="+mj-lt"/>
              </a:rPr>
              <a:t>Sager, Juan (1990): </a:t>
            </a:r>
            <a:r>
              <a:rPr lang="en-US" sz="1400" b="0" i="1" dirty="0">
                <a:solidFill>
                  <a:schemeClr val="bg1"/>
                </a:solidFill>
                <a:latin typeface="+mj-lt"/>
              </a:rPr>
              <a:t>A Practical Course in Terminology Processing</a:t>
            </a:r>
            <a:r>
              <a:rPr lang="en-US" sz="1400" b="0" dirty="0">
                <a:solidFill>
                  <a:schemeClr val="bg1"/>
                </a:solidFill>
                <a:latin typeface="+mj-lt"/>
              </a:rPr>
              <a:t>. </a:t>
            </a:r>
            <a:r>
              <a:rPr lang="en-US" sz="1400" b="0" dirty="0" smtClean="0">
                <a:solidFill>
                  <a:schemeClr val="bg1"/>
                </a:solidFill>
                <a:latin typeface="+mj-lt"/>
              </a:rPr>
              <a:t>Amsterdam/Philadelphia: Benjamins</a:t>
            </a:r>
            <a:endParaRPr lang="en-US" sz="1400" dirty="0">
              <a:solidFill>
                <a:schemeClr val="bg1"/>
              </a:solidFill>
              <a:latin typeface="+mj-lt"/>
            </a:endParaRPr>
          </a:p>
        </p:txBody>
      </p:sp>
    </p:spTree>
    <p:extLst>
      <p:ext uri="{BB962C8B-B14F-4D97-AF65-F5344CB8AC3E}">
        <p14:creationId xmlns:p14="http://schemas.microsoft.com/office/powerpoint/2010/main" val="2692239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terminologists denote and classify</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sp>
        <p:nvSpPr>
          <p:cNvPr id="7" name="Freeform 6"/>
          <p:cNvSpPr/>
          <p:nvPr/>
        </p:nvSpPr>
        <p:spPr bwMode="auto">
          <a:xfrm>
            <a:off x="2946183" y="4886960"/>
            <a:ext cx="3119337" cy="863600"/>
          </a:xfrm>
          <a:custGeom>
            <a:avLst/>
            <a:gdLst>
              <a:gd name="connsiteX0" fmla="*/ 325337 w 3119337"/>
              <a:gd name="connsiteY0" fmla="*/ 81280 h 863600"/>
              <a:gd name="connsiteX1" fmla="*/ 376137 w 3119337"/>
              <a:gd name="connsiteY1" fmla="*/ 71120 h 863600"/>
              <a:gd name="connsiteX2" fmla="*/ 406617 w 3119337"/>
              <a:gd name="connsiteY2" fmla="*/ 50800 h 863600"/>
              <a:gd name="connsiteX3" fmla="*/ 437097 w 3119337"/>
              <a:gd name="connsiteY3" fmla="*/ 40640 h 863600"/>
              <a:gd name="connsiteX4" fmla="*/ 467577 w 3119337"/>
              <a:gd name="connsiteY4" fmla="*/ 20320 h 863600"/>
              <a:gd name="connsiteX5" fmla="*/ 508217 w 3119337"/>
              <a:gd name="connsiteY5" fmla="*/ 10160 h 863600"/>
              <a:gd name="connsiteX6" fmla="*/ 538697 w 3119337"/>
              <a:gd name="connsiteY6" fmla="*/ 0 h 863600"/>
              <a:gd name="connsiteX7" fmla="*/ 691097 w 3119337"/>
              <a:gd name="connsiteY7" fmla="*/ 10160 h 863600"/>
              <a:gd name="connsiteX8" fmla="*/ 721577 w 3119337"/>
              <a:gd name="connsiteY8" fmla="*/ 20320 h 863600"/>
              <a:gd name="connsiteX9" fmla="*/ 752057 w 3119337"/>
              <a:gd name="connsiteY9" fmla="*/ 10160 h 863600"/>
              <a:gd name="connsiteX10" fmla="*/ 823177 w 3119337"/>
              <a:gd name="connsiteY10" fmla="*/ 0 h 863600"/>
              <a:gd name="connsiteX11" fmla="*/ 1087337 w 3119337"/>
              <a:gd name="connsiteY11" fmla="*/ 10160 h 863600"/>
              <a:gd name="connsiteX12" fmla="*/ 1168617 w 3119337"/>
              <a:gd name="connsiteY12" fmla="*/ 20320 h 863600"/>
              <a:gd name="connsiteX13" fmla="*/ 1524217 w 3119337"/>
              <a:gd name="connsiteY13" fmla="*/ 30480 h 863600"/>
              <a:gd name="connsiteX14" fmla="*/ 1646137 w 3119337"/>
              <a:gd name="connsiteY14" fmla="*/ 20320 h 863600"/>
              <a:gd name="connsiteX15" fmla="*/ 1686777 w 3119337"/>
              <a:gd name="connsiteY15" fmla="*/ 30480 h 863600"/>
              <a:gd name="connsiteX16" fmla="*/ 1869657 w 3119337"/>
              <a:gd name="connsiteY16" fmla="*/ 40640 h 863600"/>
              <a:gd name="connsiteX17" fmla="*/ 2022057 w 3119337"/>
              <a:gd name="connsiteY17" fmla="*/ 60960 h 863600"/>
              <a:gd name="connsiteX18" fmla="*/ 2062697 w 3119337"/>
              <a:gd name="connsiteY18" fmla="*/ 71120 h 863600"/>
              <a:gd name="connsiteX19" fmla="*/ 2397977 w 3119337"/>
              <a:gd name="connsiteY19" fmla="*/ 81280 h 863600"/>
              <a:gd name="connsiteX20" fmla="*/ 2530057 w 3119337"/>
              <a:gd name="connsiteY20" fmla="*/ 172720 h 863600"/>
              <a:gd name="connsiteX21" fmla="*/ 2570697 w 3119337"/>
              <a:gd name="connsiteY21" fmla="*/ 182880 h 863600"/>
              <a:gd name="connsiteX22" fmla="*/ 2601177 w 3119337"/>
              <a:gd name="connsiteY22" fmla="*/ 203200 h 863600"/>
              <a:gd name="connsiteX23" fmla="*/ 2631657 w 3119337"/>
              <a:gd name="connsiteY23" fmla="*/ 213360 h 863600"/>
              <a:gd name="connsiteX24" fmla="*/ 2855177 w 3119337"/>
              <a:gd name="connsiteY24" fmla="*/ 233680 h 863600"/>
              <a:gd name="connsiteX25" fmla="*/ 2895817 w 3119337"/>
              <a:gd name="connsiteY25" fmla="*/ 254000 h 863600"/>
              <a:gd name="connsiteX26" fmla="*/ 2946617 w 3119337"/>
              <a:gd name="connsiteY26" fmla="*/ 284480 h 863600"/>
              <a:gd name="connsiteX27" fmla="*/ 2997417 w 3119337"/>
              <a:gd name="connsiteY27" fmla="*/ 304800 h 863600"/>
              <a:gd name="connsiteX28" fmla="*/ 3027897 w 3119337"/>
              <a:gd name="connsiteY28" fmla="*/ 314960 h 863600"/>
              <a:gd name="connsiteX29" fmla="*/ 3058377 w 3119337"/>
              <a:gd name="connsiteY29" fmla="*/ 335280 h 863600"/>
              <a:gd name="connsiteX30" fmla="*/ 3099017 w 3119337"/>
              <a:gd name="connsiteY30" fmla="*/ 396240 h 863600"/>
              <a:gd name="connsiteX31" fmla="*/ 3119337 w 3119337"/>
              <a:gd name="connsiteY31" fmla="*/ 457200 h 863600"/>
              <a:gd name="connsiteX32" fmla="*/ 3099017 w 3119337"/>
              <a:gd name="connsiteY32" fmla="*/ 518160 h 863600"/>
              <a:gd name="connsiteX33" fmla="*/ 3068537 w 3119337"/>
              <a:gd name="connsiteY33" fmla="*/ 640080 h 863600"/>
              <a:gd name="connsiteX34" fmla="*/ 3048217 w 3119337"/>
              <a:gd name="connsiteY34" fmla="*/ 670560 h 863600"/>
              <a:gd name="connsiteX35" fmla="*/ 3038057 w 3119337"/>
              <a:gd name="connsiteY35" fmla="*/ 701040 h 863600"/>
              <a:gd name="connsiteX36" fmla="*/ 2977097 w 3119337"/>
              <a:gd name="connsiteY36" fmla="*/ 721360 h 863600"/>
              <a:gd name="connsiteX37" fmla="*/ 2956777 w 3119337"/>
              <a:gd name="connsiteY37" fmla="*/ 751840 h 863600"/>
              <a:gd name="connsiteX38" fmla="*/ 2895817 w 3119337"/>
              <a:gd name="connsiteY38" fmla="*/ 782320 h 863600"/>
              <a:gd name="connsiteX39" fmla="*/ 2865337 w 3119337"/>
              <a:gd name="connsiteY39" fmla="*/ 802640 h 863600"/>
              <a:gd name="connsiteX40" fmla="*/ 2804377 w 3119337"/>
              <a:gd name="connsiteY40" fmla="*/ 822960 h 863600"/>
              <a:gd name="connsiteX41" fmla="*/ 2773897 w 3119337"/>
              <a:gd name="connsiteY41" fmla="*/ 833120 h 863600"/>
              <a:gd name="connsiteX42" fmla="*/ 2641817 w 3119337"/>
              <a:gd name="connsiteY42" fmla="*/ 822960 h 863600"/>
              <a:gd name="connsiteX43" fmla="*/ 2611337 w 3119337"/>
              <a:gd name="connsiteY43" fmla="*/ 833120 h 863600"/>
              <a:gd name="connsiteX44" fmla="*/ 2570697 w 3119337"/>
              <a:gd name="connsiteY44" fmla="*/ 843280 h 863600"/>
              <a:gd name="connsiteX45" fmla="*/ 2448777 w 3119337"/>
              <a:gd name="connsiteY45" fmla="*/ 833120 h 863600"/>
              <a:gd name="connsiteX46" fmla="*/ 2408137 w 3119337"/>
              <a:gd name="connsiteY46" fmla="*/ 822960 h 863600"/>
              <a:gd name="connsiteX47" fmla="*/ 2347177 w 3119337"/>
              <a:gd name="connsiteY47" fmla="*/ 812800 h 863600"/>
              <a:gd name="connsiteX48" fmla="*/ 2245577 w 3119337"/>
              <a:gd name="connsiteY48" fmla="*/ 822960 h 863600"/>
              <a:gd name="connsiteX49" fmla="*/ 2174457 w 3119337"/>
              <a:gd name="connsiteY49" fmla="*/ 822960 h 863600"/>
              <a:gd name="connsiteX50" fmla="*/ 2093177 w 3119337"/>
              <a:gd name="connsiteY50" fmla="*/ 812800 h 863600"/>
              <a:gd name="connsiteX51" fmla="*/ 2032217 w 3119337"/>
              <a:gd name="connsiteY51" fmla="*/ 772160 h 863600"/>
              <a:gd name="connsiteX52" fmla="*/ 1950937 w 3119337"/>
              <a:gd name="connsiteY52" fmla="*/ 741680 h 863600"/>
              <a:gd name="connsiteX53" fmla="*/ 1879817 w 3119337"/>
              <a:gd name="connsiteY53" fmla="*/ 751840 h 863600"/>
              <a:gd name="connsiteX54" fmla="*/ 1818857 w 3119337"/>
              <a:gd name="connsiteY54" fmla="*/ 772160 h 863600"/>
              <a:gd name="connsiteX55" fmla="*/ 1666457 w 3119337"/>
              <a:gd name="connsiteY55" fmla="*/ 792480 h 863600"/>
              <a:gd name="connsiteX56" fmla="*/ 1595337 w 3119337"/>
              <a:gd name="connsiteY56" fmla="*/ 802640 h 863600"/>
              <a:gd name="connsiteX57" fmla="*/ 1554697 w 3119337"/>
              <a:gd name="connsiteY57" fmla="*/ 812800 h 863600"/>
              <a:gd name="connsiteX58" fmla="*/ 1412457 w 3119337"/>
              <a:gd name="connsiteY58" fmla="*/ 833120 h 863600"/>
              <a:gd name="connsiteX59" fmla="*/ 1381977 w 3119337"/>
              <a:gd name="connsiteY59" fmla="*/ 822960 h 863600"/>
              <a:gd name="connsiteX60" fmla="*/ 1310857 w 3119337"/>
              <a:gd name="connsiteY60" fmla="*/ 843280 h 863600"/>
              <a:gd name="connsiteX61" fmla="*/ 1260057 w 3119337"/>
              <a:gd name="connsiteY61" fmla="*/ 853440 h 863600"/>
              <a:gd name="connsiteX62" fmla="*/ 1219417 w 3119337"/>
              <a:gd name="connsiteY62" fmla="*/ 863600 h 863600"/>
              <a:gd name="connsiteX63" fmla="*/ 1056857 w 3119337"/>
              <a:gd name="connsiteY63" fmla="*/ 853440 h 863600"/>
              <a:gd name="connsiteX64" fmla="*/ 985737 w 3119337"/>
              <a:gd name="connsiteY64" fmla="*/ 843280 h 863600"/>
              <a:gd name="connsiteX65" fmla="*/ 772377 w 3119337"/>
              <a:gd name="connsiteY65" fmla="*/ 822960 h 863600"/>
              <a:gd name="connsiteX66" fmla="*/ 640297 w 3119337"/>
              <a:gd name="connsiteY66" fmla="*/ 802640 h 863600"/>
              <a:gd name="connsiteX67" fmla="*/ 579337 w 3119337"/>
              <a:gd name="connsiteY67" fmla="*/ 792480 h 863600"/>
              <a:gd name="connsiteX68" fmla="*/ 508217 w 3119337"/>
              <a:gd name="connsiteY68" fmla="*/ 762000 h 863600"/>
              <a:gd name="connsiteX69" fmla="*/ 477737 w 3119337"/>
              <a:gd name="connsiteY69" fmla="*/ 751840 h 863600"/>
              <a:gd name="connsiteX70" fmla="*/ 437097 w 3119337"/>
              <a:gd name="connsiteY70" fmla="*/ 741680 h 863600"/>
              <a:gd name="connsiteX71" fmla="*/ 406617 w 3119337"/>
              <a:gd name="connsiteY71" fmla="*/ 731520 h 863600"/>
              <a:gd name="connsiteX72" fmla="*/ 355817 w 3119337"/>
              <a:gd name="connsiteY72" fmla="*/ 721360 h 863600"/>
              <a:gd name="connsiteX73" fmla="*/ 274537 w 3119337"/>
              <a:gd name="connsiteY73" fmla="*/ 690880 h 863600"/>
              <a:gd name="connsiteX74" fmla="*/ 213577 w 3119337"/>
              <a:gd name="connsiteY74" fmla="*/ 680720 h 863600"/>
              <a:gd name="connsiteX75" fmla="*/ 142457 w 3119337"/>
              <a:gd name="connsiteY75" fmla="*/ 640080 h 863600"/>
              <a:gd name="connsiteX76" fmla="*/ 40857 w 3119337"/>
              <a:gd name="connsiteY76" fmla="*/ 579120 h 863600"/>
              <a:gd name="connsiteX77" fmla="*/ 20537 w 3119337"/>
              <a:gd name="connsiteY77" fmla="*/ 538480 h 863600"/>
              <a:gd name="connsiteX78" fmla="*/ 217 w 3119337"/>
              <a:gd name="connsiteY78" fmla="*/ 467360 h 863600"/>
              <a:gd name="connsiteX79" fmla="*/ 10377 w 3119337"/>
              <a:gd name="connsiteY79" fmla="*/ 436880 h 863600"/>
              <a:gd name="connsiteX80" fmla="*/ 217 w 3119337"/>
              <a:gd name="connsiteY80" fmla="*/ 396240 h 863600"/>
              <a:gd name="connsiteX81" fmla="*/ 20537 w 3119337"/>
              <a:gd name="connsiteY81" fmla="*/ 365760 h 863600"/>
              <a:gd name="connsiteX82" fmla="*/ 30697 w 3119337"/>
              <a:gd name="connsiteY82" fmla="*/ 335280 h 863600"/>
              <a:gd name="connsiteX83" fmla="*/ 20537 w 3119337"/>
              <a:gd name="connsiteY83" fmla="*/ 304800 h 863600"/>
              <a:gd name="connsiteX84" fmla="*/ 61177 w 3119337"/>
              <a:gd name="connsiteY84" fmla="*/ 254000 h 863600"/>
              <a:gd name="connsiteX85" fmla="*/ 91657 w 3119337"/>
              <a:gd name="connsiteY85" fmla="*/ 223520 h 863600"/>
              <a:gd name="connsiteX86" fmla="*/ 111977 w 3119337"/>
              <a:gd name="connsiteY86" fmla="*/ 193040 h 863600"/>
              <a:gd name="connsiteX87" fmla="*/ 203417 w 3119337"/>
              <a:gd name="connsiteY87" fmla="*/ 142240 h 863600"/>
              <a:gd name="connsiteX88" fmla="*/ 233897 w 3119337"/>
              <a:gd name="connsiteY88" fmla="*/ 121920 h 863600"/>
              <a:gd name="connsiteX89" fmla="*/ 305017 w 3119337"/>
              <a:gd name="connsiteY89" fmla="*/ 101600 h 863600"/>
              <a:gd name="connsiteX90" fmla="*/ 325337 w 3119337"/>
              <a:gd name="connsiteY90" fmla="*/ 8128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19337" h="863600">
                <a:moveTo>
                  <a:pt x="325337" y="81280"/>
                </a:moveTo>
                <a:cubicBezTo>
                  <a:pt x="337190" y="76200"/>
                  <a:pt x="359968" y="77183"/>
                  <a:pt x="376137" y="71120"/>
                </a:cubicBezTo>
                <a:cubicBezTo>
                  <a:pt x="387570" y="66833"/>
                  <a:pt x="395695" y="56261"/>
                  <a:pt x="406617" y="50800"/>
                </a:cubicBezTo>
                <a:cubicBezTo>
                  <a:pt x="416196" y="46011"/>
                  <a:pt x="427518" y="45429"/>
                  <a:pt x="437097" y="40640"/>
                </a:cubicBezTo>
                <a:cubicBezTo>
                  <a:pt x="448019" y="35179"/>
                  <a:pt x="456354" y="25130"/>
                  <a:pt x="467577" y="20320"/>
                </a:cubicBezTo>
                <a:cubicBezTo>
                  <a:pt x="480412" y="14819"/>
                  <a:pt x="494791" y="13996"/>
                  <a:pt x="508217" y="10160"/>
                </a:cubicBezTo>
                <a:cubicBezTo>
                  <a:pt x="518515" y="7218"/>
                  <a:pt x="528537" y="3387"/>
                  <a:pt x="538697" y="0"/>
                </a:cubicBezTo>
                <a:cubicBezTo>
                  <a:pt x="589497" y="3387"/>
                  <a:pt x="640496" y="4538"/>
                  <a:pt x="691097" y="10160"/>
                </a:cubicBezTo>
                <a:cubicBezTo>
                  <a:pt x="701741" y="11343"/>
                  <a:pt x="710867" y="20320"/>
                  <a:pt x="721577" y="20320"/>
                </a:cubicBezTo>
                <a:cubicBezTo>
                  <a:pt x="732287" y="20320"/>
                  <a:pt x="741555" y="12260"/>
                  <a:pt x="752057" y="10160"/>
                </a:cubicBezTo>
                <a:cubicBezTo>
                  <a:pt x="775539" y="5464"/>
                  <a:pt x="799470" y="3387"/>
                  <a:pt x="823177" y="0"/>
                </a:cubicBezTo>
                <a:cubicBezTo>
                  <a:pt x="911230" y="3387"/>
                  <a:pt x="999371" y="4986"/>
                  <a:pt x="1087337" y="10160"/>
                </a:cubicBezTo>
                <a:cubicBezTo>
                  <a:pt x="1114594" y="11763"/>
                  <a:pt x="1141342" y="19051"/>
                  <a:pt x="1168617" y="20320"/>
                </a:cubicBezTo>
                <a:cubicBezTo>
                  <a:pt x="1287071" y="25829"/>
                  <a:pt x="1405684" y="27093"/>
                  <a:pt x="1524217" y="30480"/>
                </a:cubicBezTo>
                <a:cubicBezTo>
                  <a:pt x="1564857" y="27093"/>
                  <a:pt x="1605356" y="20320"/>
                  <a:pt x="1646137" y="20320"/>
                </a:cubicBezTo>
                <a:cubicBezTo>
                  <a:pt x="1660101" y="20320"/>
                  <a:pt x="1672871" y="29216"/>
                  <a:pt x="1686777" y="30480"/>
                </a:cubicBezTo>
                <a:cubicBezTo>
                  <a:pt x="1747580" y="36008"/>
                  <a:pt x="1808697" y="37253"/>
                  <a:pt x="1869657" y="40640"/>
                </a:cubicBezTo>
                <a:cubicBezTo>
                  <a:pt x="1999032" y="66515"/>
                  <a:pt x="1814187" y="31264"/>
                  <a:pt x="2022057" y="60960"/>
                </a:cubicBezTo>
                <a:cubicBezTo>
                  <a:pt x="2035880" y="62935"/>
                  <a:pt x="2048754" y="70366"/>
                  <a:pt x="2062697" y="71120"/>
                </a:cubicBezTo>
                <a:cubicBezTo>
                  <a:pt x="2174345" y="77155"/>
                  <a:pt x="2286217" y="77893"/>
                  <a:pt x="2397977" y="81280"/>
                </a:cubicBezTo>
                <a:cubicBezTo>
                  <a:pt x="2441890" y="115434"/>
                  <a:pt x="2478211" y="153278"/>
                  <a:pt x="2530057" y="172720"/>
                </a:cubicBezTo>
                <a:cubicBezTo>
                  <a:pt x="2543132" y="177623"/>
                  <a:pt x="2557150" y="179493"/>
                  <a:pt x="2570697" y="182880"/>
                </a:cubicBezTo>
                <a:cubicBezTo>
                  <a:pt x="2580857" y="189653"/>
                  <a:pt x="2590255" y="197739"/>
                  <a:pt x="2601177" y="203200"/>
                </a:cubicBezTo>
                <a:cubicBezTo>
                  <a:pt x="2610756" y="207989"/>
                  <a:pt x="2621024" y="212084"/>
                  <a:pt x="2631657" y="213360"/>
                </a:cubicBezTo>
                <a:cubicBezTo>
                  <a:pt x="2705938" y="222274"/>
                  <a:pt x="2780670" y="226907"/>
                  <a:pt x="2855177" y="233680"/>
                </a:cubicBezTo>
                <a:cubicBezTo>
                  <a:pt x="2868724" y="240453"/>
                  <a:pt x="2882577" y="246645"/>
                  <a:pt x="2895817" y="254000"/>
                </a:cubicBezTo>
                <a:cubicBezTo>
                  <a:pt x="2913079" y="263590"/>
                  <a:pt x="2928954" y="275649"/>
                  <a:pt x="2946617" y="284480"/>
                </a:cubicBezTo>
                <a:cubicBezTo>
                  <a:pt x="2962929" y="292636"/>
                  <a:pt x="2980340" y="298396"/>
                  <a:pt x="2997417" y="304800"/>
                </a:cubicBezTo>
                <a:cubicBezTo>
                  <a:pt x="3007445" y="308560"/>
                  <a:pt x="3018318" y="310171"/>
                  <a:pt x="3027897" y="314960"/>
                </a:cubicBezTo>
                <a:cubicBezTo>
                  <a:pt x="3038819" y="320421"/>
                  <a:pt x="3048217" y="328507"/>
                  <a:pt x="3058377" y="335280"/>
                </a:cubicBezTo>
                <a:cubicBezTo>
                  <a:pt x="3071924" y="355600"/>
                  <a:pt x="3091294" y="373072"/>
                  <a:pt x="3099017" y="396240"/>
                </a:cubicBezTo>
                <a:lnTo>
                  <a:pt x="3119337" y="457200"/>
                </a:lnTo>
                <a:cubicBezTo>
                  <a:pt x="3112564" y="477520"/>
                  <a:pt x="3102538" y="497032"/>
                  <a:pt x="3099017" y="518160"/>
                </a:cubicBezTo>
                <a:cubicBezTo>
                  <a:pt x="3093939" y="548631"/>
                  <a:pt x="3086427" y="613246"/>
                  <a:pt x="3068537" y="640080"/>
                </a:cubicBezTo>
                <a:cubicBezTo>
                  <a:pt x="3061764" y="650240"/>
                  <a:pt x="3053678" y="659638"/>
                  <a:pt x="3048217" y="670560"/>
                </a:cubicBezTo>
                <a:cubicBezTo>
                  <a:pt x="3043428" y="680139"/>
                  <a:pt x="3046772" y="694815"/>
                  <a:pt x="3038057" y="701040"/>
                </a:cubicBezTo>
                <a:cubicBezTo>
                  <a:pt x="3020628" y="713490"/>
                  <a:pt x="2977097" y="721360"/>
                  <a:pt x="2977097" y="721360"/>
                </a:cubicBezTo>
                <a:cubicBezTo>
                  <a:pt x="2970324" y="731520"/>
                  <a:pt x="2965411" y="743206"/>
                  <a:pt x="2956777" y="751840"/>
                </a:cubicBezTo>
                <a:cubicBezTo>
                  <a:pt x="2927660" y="780957"/>
                  <a:pt x="2928871" y="765793"/>
                  <a:pt x="2895817" y="782320"/>
                </a:cubicBezTo>
                <a:cubicBezTo>
                  <a:pt x="2884895" y="787781"/>
                  <a:pt x="2876495" y="797681"/>
                  <a:pt x="2865337" y="802640"/>
                </a:cubicBezTo>
                <a:cubicBezTo>
                  <a:pt x="2845764" y="811339"/>
                  <a:pt x="2824697" y="816187"/>
                  <a:pt x="2804377" y="822960"/>
                </a:cubicBezTo>
                <a:lnTo>
                  <a:pt x="2773897" y="833120"/>
                </a:lnTo>
                <a:cubicBezTo>
                  <a:pt x="2729870" y="829733"/>
                  <a:pt x="2685974" y="822960"/>
                  <a:pt x="2641817" y="822960"/>
                </a:cubicBezTo>
                <a:cubicBezTo>
                  <a:pt x="2631107" y="822960"/>
                  <a:pt x="2621635" y="830178"/>
                  <a:pt x="2611337" y="833120"/>
                </a:cubicBezTo>
                <a:cubicBezTo>
                  <a:pt x="2597911" y="836956"/>
                  <a:pt x="2584244" y="839893"/>
                  <a:pt x="2570697" y="843280"/>
                </a:cubicBezTo>
                <a:cubicBezTo>
                  <a:pt x="2530057" y="839893"/>
                  <a:pt x="2489243" y="838178"/>
                  <a:pt x="2448777" y="833120"/>
                </a:cubicBezTo>
                <a:cubicBezTo>
                  <a:pt x="2434921" y="831388"/>
                  <a:pt x="2421829" y="825698"/>
                  <a:pt x="2408137" y="822960"/>
                </a:cubicBezTo>
                <a:cubicBezTo>
                  <a:pt x="2387937" y="818920"/>
                  <a:pt x="2367497" y="816187"/>
                  <a:pt x="2347177" y="812800"/>
                </a:cubicBezTo>
                <a:cubicBezTo>
                  <a:pt x="2313310" y="816187"/>
                  <a:pt x="2279613" y="822960"/>
                  <a:pt x="2245577" y="822960"/>
                </a:cubicBezTo>
                <a:cubicBezTo>
                  <a:pt x="2156275" y="822960"/>
                  <a:pt x="2247538" y="798600"/>
                  <a:pt x="2174457" y="822960"/>
                </a:cubicBezTo>
                <a:cubicBezTo>
                  <a:pt x="2147364" y="819573"/>
                  <a:pt x="2118890" y="821983"/>
                  <a:pt x="2093177" y="812800"/>
                </a:cubicBezTo>
                <a:cubicBezTo>
                  <a:pt x="2070178" y="804586"/>
                  <a:pt x="2055385" y="779883"/>
                  <a:pt x="2032217" y="772160"/>
                </a:cubicBezTo>
                <a:cubicBezTo>
                  <a:pt x="1984435" y="756233"/>
                  <a:pt x="2011681" y="765977"/>
                  <a:pt x="1950937" y="741680"/>
                </a:cubicBezTo>
                <a:cubicBezTo>
                  <a:pt x="1927230" y="745067"/>
                  <a:pt x="1903151" y="746455"/>
                  <a:pt x="1879817" y="751840"/>
                </a:cubicBezTo>
                <a:cubicBezTo>
                  <a:pt x="1858946" y="756656"/>
                  <a:pt x="1840145" y="769795"/>
                  <a:pt x="1818857" y="772160"/>
                </a:cubicBezTo>
                <a:cubicBezTo>
                  <a:pt x="1666207" y="789121"/>
                  <a:pt x="1785030" y="774238"/>
                  <a:pt x="1666457" y="792480"/>
                </a:cubicBezTo>
                <a:cubicBezTo>
                  <a:pt x="1642788" y="796121"/>
                  <a:pt x="1618898" y="798356"/>
                  <a:pt x="1595337" y="802640"/>
                </a:cubicBezTo>
                <a:cubicBezTo>
                  <a:pt x="1581599" y="805138"/>
                  <a:pt x="1568471" y="810504"/>
                  <a:pt x="1554697" y="812800"/>
                </a:cubicBezTo>
                <a:cubicBezTo>
                  <a:pt x="1507454" y="820674"/>
                  <a:pt x="1412457" y="833120"/>
                  <a:pt x="1412457" y="833120"/>
                </a:cubicBezTo>
                <a:cubicBezTo>
                  <a:pt x="1402297" y="829733"/>
                  <a:pt x="1392687" y="822960"/>
                  <a:pt x="1381977" y="822960"/>
                </a:cubicBezTo>
                <a:cubicBezTo>
                  <a:pt x="1362973" y="822960"/>
                  <a:pt x="1330022" y="838489"/>
                  <a:pt x="1310857" y="843280"/>
                </a:cubicBezTo>
                <a:cubicBezTo>
                  <a:pt x="1294104" y="847468"/>
                  <a:pt x="1276914" y="849694"/>
                  <a:pt x="1260057" y="853440"/>
                </a:cubicBezTo>
                <a:cubicBezTo>
                  <a:pt x="1246426" y="856469"/>
                  <a:pt x="1232964" y="860213"/>
                  <a:pt x="1219417" y="863600"/>
                </a:cubicBezTo>
                <a:cubicBezTo>
                  <a:pt x="1165230" y="860213"/>
                  <a:pt x="1110945" y="858143"/>
                  <a:pt x="1056857" y="853440"/>
                </a:cubicBezTo>
                <a:cubicBezTo>
                  <a:pt x="1033000" y="851365"/>
                  <a:pt x="1009576" y="845550"/>
                  <a:pt x="985737" y="843280"/>
                </a:cubicBezTo>
                <a:cubicBezTo>
                  <a:pt x="736547" y="819548"/>
                  <a:pt x="932400" y="845820"/>
                  <a:pt x="772377" y="822960"/>
                </a:cubicBezTo>
                <a:cubicBezTo>
                  <a:pt x="705369" y="800624"/>
                  <a:pt x="766024" y="818356"/>
                  <a:pt x="640297" y="802640"/>
                </a:cubicBezTo>
                <a:cubicBezTo>
                  <a:pt x="619856" y="800085"/>
                  <a:pt x="599657" y="795867"/>
                  <a:pt x="579337" y="792480"/>
                </a:cubicBezTo>
                <a:cubicBezTo>
                  <a:pt x="532936" y="761546"/>
                  <a:pt x="565624" y="778402"/>
                  <a:pt x="508217" y="762000"/>
                </a:cubicBezTo>
                <a:cubicBezTo>
                  <a:pt x="497919" y="759058"/>
                  <a:pt x="488035" y="754782"/>
                  <a:pt x="477737" y="751840"/>
                </a:cubicBezTo>
                <a:cubicBezTo>
                  <a:pt x="464311" y="748004"/>
                  <a:pt x="450523" y="745516"/>
                  <a:pt x="437097" y="741680"/>
                </a:cubicBezTo>
                <a:cubicBezTo>
                  <a:pt x="426799" y="738738"/>
                  <a:pt x="417007" y="734117"/>
                  <a:pt x="406617" y="731520"/>
                </a:cubicBezTo>
                <a:cubicBezTo>
                  <a:pt x="389864" y="727332"/>
                  <a:pt x="372570" y="725548"/>
                  <a:pt x="355817" y="721360"/>
                </a:cubicBezTo>
                <a:cubicBezTo>
                  <a:pt x="283484" y="703277"/>
                  <a:pt x="377090" y="718849"/>
                  <a:pt x="274537" y="690880"/>
                </a:cubicBezTo>
                <a:cubicBezTo>
                  <a:pt x="254663" y="685460"/>
                  <a:pt x="233897" y="684107"/>
                  <a:pt x="213577" y="680720"/>
                </a:cubicBezTo>
                <a:cubicBezTo>
                  <a:pt x="108140" y="610428"/>
                  <a:pt x="271361" y="717423"/>
                  <a:pt x="142457" y="640080"/>
                </a:cubicBezTo>
                <a:cubicBezTo>
                  <a:pt x="19854" y="566518"/>
                  <a:pt x="133754" y="625569"/>
                  <a:pt x="40857" y="579120"/>
                </a:cubicBezTo>
                <a:cubicBezTo>
                  <a:pt x="34084" y="565573"/>
                  <a:pt x="26503" y="552401"/>
                  <a:pt x="20537" y="538480"/>
                </a:cubicBezTo>
                <a:cubicBezTo>
                  <a:pt x="11792" y="518074"/>
                  <a:pt x="5373" y="487983"/>
                  <a:pt x="217" y="467360"/>
                </a:cubicBezTo>
                <a:cubicBezTo>
                  <a:pt x="3604" y="457200"/>
                  <a:pt x="10377" y="447590"/>
                  <a:pt x="10377" y="436880"/>
                </a:cubicBezTo>
                <a:cubicBezTo>
                  <a:pt x="10377" y="422916"/>
                  <a:pt x="-1758" y="410063"/>
                  <a:pt x="217" y="396240"/>
                </a:cubicBezTo>
                <a:cubicBezTo>
                  <a:pt x="1944" y="384152"/>
                  <a:pt x="15076" y="376682"/>
                  <a:pt x="20537" y="365760"/>
                </a:cubicBezTo>
                <a:cubicBezTo>
                  <a:pt x="25326" y="356181"/>
                  <a:pt x="27310" y="345440"/>
                  <a:pt x="30697" y="335280"/>
                </a:cubicBezTo>
                <a:cubicBezTo>
                  <a:pt x="27310" y="325120"/>
                  <a:pt x="20537" y="315510"/>
                  <a:pt x="20537" y="304800"/>
                </a:cubicBezTo>
                <a:cubicBezTo>
                  <a:pt x="20537" y="268662"/>
                  <a:pt x="37773" y="273503"/>
                  <a:pt x="61177" y="254000"/>
                </a:cubicBezTo>
                <a:cubicBezTo>
                  <a:pt x="72215" y="244802"/>
                  <a:pt x="82459" y="234558"/>
                  <a:pt x="91657" y="223520"/>
                </a:cubicBezTo>
                <a:cubicBezTo>
                  <a:pt x="99474" y="214139"/>
                  <a:pt x="102787" y="201081"/>
                  <a:pt x="111977" y="193040"/>
                </a:cubicBezTo>
                <a:cubicBezTo>
                  <a:pt x="197403" y="118292"/>
                  <a:pt x="142947" y="172475"/>
                  <a:pt x="203417" y="142240"/>
                </a:cubicBezTo>
                <a:cubicBezTo>
                  <a:pt x="214339" y="136779"/>
                  <a:pt x="222674" y="126730"/>
                  <a:pt x="233897" y="121920"/>
                </a:cubicBezTo>
                <a:cubicBezTo>
                  <a:pt x="279471" y="102388"/>
                  <a:pt x="265474" y="121371"/>
                  <a:pt x="305017" y="101600"/>
                </a:cubicBezTo>
                <a:cubicBezTo>
                  <a:pt x="309301" y="99458"/>
                  <a:pt x="313484" y="86360"/>
                  <a:pt x="325337" y="8128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4" name="Group 13"/>
          <p:cNvGrpSpPr/>
          <p:nvPr/>
        </p:nvGrpSpPr>
        <p:grpSpPr>
          <a:xfrm>
            <a:off x="3286296" y="2502955"/>
            <a:ext cx="2438940" cy="820275"/>
            <a:chOff x="3286296" y="2502955"/>
            <a:chExt cx="2438940" cy="820275"/>
          </a:xfrm>
        </p:grpSpPr>
        <p:sp>
          <p:nvSpPr>
            <p:cNvPr id="8" name="Freeform 7"/>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4950458" y="2595993"/>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3" name="TextBox 12"/>
            <p:cNvSpPr txBox="1"/>
            <p:nvPr/>
          </p:nvSpPr>
          <p:spPr>
            <a:xfrm>
              <a:off x="3286296" y="2502955"/>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
        <p:nvSpPr>
          <p:cNvPr id="2" name="TextBox 1"/>
          <p:cNvSpPr txBox="1"/>
          <p:nvPr/>
        </p:nvSpPr>
        <p:spPr>
          <a:xfrm>
            <a:off x="3396899" y="2656952"/>
            <a:ext cx="753412" cy="338554"/>
          </a:xfrm>
          <a:prstGeom prst="rect">
            <a:avLst/>
          </a:prstGeom>
          <a:solidFill>
            <a:schemeClr val="bg1"/>
          </a:solidFill>
        </p:spPr>
        <p:txBody>
          <a:bodyPr wrap="none" lIns="0" tIns="0" rIns="0" bIns="0" rtlCol="0">
            <a:spAutoFit/>
          </a:bodyPr>
          <a:lstStyle/>
          <a:p>
            <a:r>
              <a:rPr lang="en-US" sz="2200" dirty="0" smtClean="0">
                <a:solidFill>
                  <a:schemeClr val="tx1"/>
                </a:solidFill>
              </a:rPr>
              <a:t>PDAP</a:t>
            </a:r>
            <a:endParaRPr lang="en-US" sz="2200" dirty="0">
              <a:solidFill>
                <a:schemeClr val="tx1"/>
              </a:solidFill>
            </a:endParaRPr>
          </a:p>
        </p:txBody>
      </p:sp>
      <p:sp>
        <p:nvSpPr>
          <p:cNvPr id="15" name="TextBox 14"/>
          <p:cNvSpPr txBox="1"/>
          <p:nvPr/>
        </p:nvSpPr>
        <p:spPr>
          <a:xfrm>
            <a:off x="4824264" y="2757771"/>
            <a:ext cx="956993" cy="338554"/>
          </a:xfrm>
          <a:prstGeom prst="rect">
            <a:avLst/>
          </a:prstGeom>
          <a:solidFill>
            <a:schemeClr val="bg1"/>
          </a:solidFill>
        </p:spPr>
        <p:txBody>
          <a:bodyPr wrap="none" lIns="0" tIns="0" rIns="0" bIns="0" rtlCol="0">
            <a:spAutoFit/>
          </a:bodyPr>
          <a:lstStyle/>
          <a:p>
            <a:r>
              <a:rPr lang="en-US" sz="2200" dirty="0" smtClean="0">
                <a:solidFill>
                  <a:schemeClr val="tx1"/>
                </a:solidFill>
              </a:rPr>
              <a:t>PNDAP</a:t>
            </a:r>
            <a:endParaRPr lang="en-US" sz="2200" dirty="0">
              <a:solidFill>
                <a:schemeClr val="tx1"/>
              </a:solidFill>
            </a:endParaRPr>
          </a:p>
        </p:txBody>
      </p:sp>
      <p:sp>
        <p:nvSpPr>
          <p:cNvPr id="3" name="TextBox 2"/>
          <p:cNvSpPr txBox="1"/>
          <p:nvPr/>
        </p:nvSpPr>
        <p:spPr>
          <a:xfrm>
            <a:off x="1458075" y="1715869"/>
            <a:ext cx="6370205" cy="646331"/>
          </a:xfrm>
          <a:prstGeom prst="rect">
            <a:avLst/>
          </a:prstGeom>
          <a:noFill/>
        </p:spPr>
        <p:txBody>
          <a:bodyPr wrap="none" rtlCol="0">
            <a:spAutoFit/>
          </a:bodyPr>
          <a:lstStyle/>
          <a:p>
            <a:pPr algn="l"/>
            <a:r>
              <a:rPr lang="en-US" sz="1800" dirty="0" smtClean="0"/>
              <a:t>PDAP: ‘persistent </a:t>
            </a:r>
            <a:r>
              <a:rPr lang="en-US" sz="1800" dirty="0" err="1" smtClean="0"/>
              <a:t>dento</a:t>
            </a:r>
            <a:r>
              <a:rPr lang="en-US" sz="1800" dirty="0" smtClean="0"/>
              <a:t>-alveolar pain disorder’</a:t>
            </a:r>
          </a:p>
          <a:p>
            <a:pPr algn="l"/>
            <a:r>
              <a:rPr lang="en-US" sz="1800" dirty="0" smtClean="0"/>
              <a:t>PNDAP: ‘persistent neuropathic </a:t>
            </a:r>
            <a:r>
              <a:rPr lang="en-US" sz="1800" dirty="0" err="1" smtClean="0"/>
              <a:t>dento</a:t>
            </a:r>
            <a:r>
              <a:rPr lang="en-US" sz="1800" dirty="0" smtClean="0"/>
              <a:t>-alveolar pain disorder’ </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758023"/>
            <a:ext cx="2895600" cy="1847850"/>
          </a:xfrm>
          <a:prstGeom prst="rect">
            <a:avLst/>
          </a:prstGeom>
        </p:spPr>
      </p:pic>
      <p:sp>
        <p:nvSpPr>
          <p:cNvPr id="16" name="Rectangle 15"/>
          <p:cNvSpPr/>
          <p:nvPr/>
        </p:nvSpPr>
        <p:spPr>
          <a:xfrm>
            <a:off x="3396899" y="6596310"/>
            <a:ext cx="5670901" cy="276999"/>
          </a:xfrm>
          <a:prstGeom prst="rect">
            <a:avLst/>
          </a:prstGeom>
        </p:spPr>
        <p:txBody>
          <a:bodyPr wrap="square">
            <a:spAutoFit/>
          </a:bodyPr>
          <a:lstStyle/>
          <a:p>
            <a:pPr algn="r"/>
            <a:r>
              <a:rPr lang="en-US" sz="1200" dirty="0" smtClean="0">
                <a:solidFill>
                  <a:schemeClr val="bg1"/>
                </a:solidFill>
              </a:rPr>
              <a:t>In part from http</a:t>
            </a:r>
            <a:r>
              <a:rPr lang="en-US" sz="1200" dirty="0">
                <a:solidFill>
                  <a:schemeClr val="bg1"/>
                </a:solidFill>
              </a:rPr>
              <a:t>://www.endodovgan.com/Endoinfo_Toothache.htm</a:t>
            </a:r>
          </a:p>
        </p:txBody>
      </p:sp>
      <p:cxnSp>
        <p:nvCxnSpPr>
          <p:cNvPr id="18" name="Straight Connector 17"/>
          <p:cNvCxnSpPr/>
          <p:nvPr/>
        </p:nvCxnSpPr>
        <p:spPr bwMode="auto">
          <a:xfrm>
            <a:off x="3442648" y="4886960"/>
            <a:ext cx="2338609" cy="143764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flipV="1">
            <a:off x="3581401" y="4886960"/>
            <a:ext cx="1635458" cy="1566450"/>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912222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terminologists denote and classify</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sp>
        <p:nvSpPr>
          <p:cNvPr id="7" name="Freeform 6"/>
          <p:cNvSpPr/>
          <p:nvPr/>
        </p:nvSpPr>
        <p:spPr bwMode="auto">
          <a:xfrm>
            <a:off x="2946183" y="4886960"/>
            <a:ext cx="3119337" cy="863600"/>
          </a:xfrm>
          <a:custGeom>
            <a:avLst/>
            <a:gdLst>
              <a:gd name="connsiteX0" fmla="*/ 325337 w 3119337"/>
              <a:gd name="connsiteY0" fmla="*/ 81280 h 863600"/>
              <a:gd name="connsiteX1" fmla="*/ 376137 w 3119337"/>
              <a:gd name="connsiteY1" fmla="*/ 71120 h 863600"/>
              <a:gd name="connsiteX2" fmla="*/ 406617 w 3119337"/>
              <a:gd name="connsiteY2" fmla="*/ 50800 h 863600"/>
              <a:gd name="connsiteX3" fmla="*/ 437097 w 3119337"/>
              <a:gd name="connsiteY3" fmla="*/ 40640 h 863600"/>
              <a:gd name="connsiteX4" fmla="*/ 467577 w 3119337"/>
              <a:gd name="connsiteY4" fmla="*/ 20320 h 863600"/>
              <a:gd name="connsiteX5" fmla="*/ 508217 w 3119337"/>
              <a:gd name="connsiteY5" fmla="*/ 10160 h 863600"/>
              <a:gd name="connsiteX6" fmla="*/ 538697 w 3119337"/>
              <a:gd name="connsiteY6" fmla="*/ 0 h 863600"/>
              <a:gd name="connsiteX7" fmla="*/ 691097 w 3119337"/>
              <a:gd name="connsiteY7" fmla="*/ 10160 h 863600"/>
              <a:gd name="connsiteX8" fmla="*/ 721577 w 3119337"/>
              <a:gd name="connsiteY8" fmla="*/ 20320 h 863600"/>
              <a:gd name="connsiteX9" fmla="*/ 752057 w 3119337"/>
              <a:gd name="connsiteY9" fmla="*/ 10160 h 863600"/>
              <a:gd name="connsiteX10" fmla="*/ 823177 w 3119337"/>
              <a:gd name="connsiteY10" fmla="*/ 0 h 863600"/>
              <a:gd name="connsiteX11" fmla="*/ 1087337 w 3119337"/>
              <a:gd name="connsiteY11" fmla="*/ 10160 h 863600"/>
              <a:gd name="connsiteX12" fmla="*/ 1168617 w 3119337"/>
              <a:gd name="connsiteY12" fmla="*/ 20320 h 863600"/>
              <a:gd name="connsiteX13" fmla="*/ 1524217 w 3119337"/>
              <a:gd name="connsiteY13" fmla="*/ 30480 h 863600"/>
              <a:gd name="connsiteX14" fmla="*/ 1646137 w 3119337"/>
              <a:gd name="connsiteY14" fmla="*/ 20320 h 863600"/>
              <a:gd name="connsiteX15" fmla="*/ 1686777 w 3119337"/>
              <a:gd name="connsiteY15" fmla="*/ 30480 h 863600"/>
              <a:gd name="connsiteX16" fmla="*/ 1869657 w 3119337"/>
              <a:gd name="connsiteY16" fmla="*/ 40640 h 863600"/>
              <a:gd name="connsiteX17" fmla="*/ 2022057 w 3119337"/>
              <a:gd name="connsiteY17" fmla="*/ 60960 h 863600"/>
              <a:gd name="connsiteX18" fmla="*/ 2062697 w 3119337"/>
              <a:gd name="connsiteY18" fmla="*/ 71120 h 863600"/>
              <a:gd name="connsiteX19" fmla="*/ 2397977 w 3119337"/>
              <a:gd name="connsiteY19" fmla="*/ 81280 h 863600"/>
              <a:gd name="connsiteX20" fmla="*/ 2530057 w 3119337"/>
              <a:gd name="connsiteY20" fmla="*/ 172720 h 863600"/>
              <a:gd name="connsiteX21" fmla="*/ 2570697 w 3119337"/>
              <a:gd name="connsiteY21" fmla="*/ 182880 h 863600"/>
              <a:gd name="connsiteX22" fmla="*/ 2601177 w 3119337"/>
              <a:gd name="connsiteY22" fmla="*/ 203200 h 863600"/>
              <a:gd name="connsiteX23" fmla="*/ 2631657 w 3119337"/>
              <a:gd name="connsiteY23" fmla="*/ 213360 h 863600"/>
              <a:gd name="connsiteX24" fmla="*/ 2855177 w 3119337"/>
              <a:gd name="connsiteY24" fmla="*/ 233680 h 863600"/>
              <a:gd name="connsiteX25" fmla="*/ 2895817 w 3119337"/>
              <a:gd name="connsiteY25" fmla="*/ 254000 h 863600"/>
              <a:gd name="connsiteX26" fmla="*/ 2946617 w 3119337"/>
              <a:gd name="connsiteY26" fmla="*/ 284480 h 863600"/>
              <a:gd name="connsiteX27" fmla="*/ 2997417 w 3119337"/>
              <a:gd name="connsiteY27" fmla="*/ 304800 h 863600"/>
              <a:gd name="connsiteX28" fmla="*/ 3027897 w 3119337"/>
              <a:gd name="connsiteY28" fmla="*/ 314960 h 863600"/>
              <a:gd name="connsiteX29" fmla="*/ 3058377 w 3119337"/>
              <a:gd name="connsiteY29" fmla="*/ 335280 h 863600"/>
              <a:gd name="connsiteX30" fmla="*/ 3099017 w 3119337"/>
              <a:gd name="connsiteY30" fmla="*/ 396240 h 863600"/>
              <a:gd name="connsiteX31" fmla="*/ 3119337 w 3119337"/>
              <a:gd name="connsiteY31" fmla="*/ 457200 h 863600"/>
              <a:gd name="connsiteX32" fmla="*/ 3099017 w 3119337"/>
              <a:gd name="connsiteY32" fmla="*/ 518160 h 863600"/>
              <a:gd name="connsiteX33" fmla="*/ 3068537 w 3119337"/>
              <a:gd name="connsiteY33" fmla="*/ 640080 h 863600"/>
              <a:gd name="connsiteX34" fmla="*/ 3048217 w 3119337"/>
              <a:gd name="connsiteY34" fmla="*/ 670560 h 863600"/>
              <a:gd name="connsiteX35" fmla="*/ 3038057 w 3119337"/>
              <a:gd name="connsiteY35" fmla="*/ 701040 h 863600"/>
              <a:gd name="connsiteX36" fmla="*/ 2977097 w 3119337"/>
              <a:gd name="connsiteY36" fmla="*/ 721360 h 863600"/>
              <a:gd name="connsiteX37" fmla="*/ 2956777 w 3119337"/>
              <a:gd name="connsiteY37" fmla="*/ 751840 h 863600"/>
              <a:gd name="connsiteX38" fmla="*/ 2895817 w 3119337"/>
              <a:gd name="connsiteY38" fmla="*/ 782320 h 863600"/>
              <a:gd name="connsiteX39" fmla="*/ 2865337 w 3119337"/>
              <a:gd name="connsiteY39" fmla="*/ 802640 h 863600"/>
              <a:gd name="connsiteX40" fmla="*/ 2804377 w 3119337"/>
              <a:gd name="connsiteY40" fmla="*/ 822960 h 863600"/>
              <a:gd name="connsiteX41" fmla="*/ 2773897 w 3119337"/>
              <a:gd name="connsiteY41" fmla="*/ 833120 h 863600"/>
              <a:gd name="connsiteX42" fmla="*/ 2641817 w 3119337"/>
              <a:gd name="connsiteY42" fmla="*/ 822960 h 863600"/>
              <a:gd name="connsiteX43" fmla="*/ 2611337 w 3119337"/>
              <a:gd name="connsiteY43" fmla="*/ 833120 h 863600"/>
              <a:gd name="connsiteX44" fmla="*/ 2570697 w 3119337"/>
              <a:gd name="connsiteY44" fmla="*/ 843280 h 863600"/>
              <a:gd name="connsiteX45" fmla="*/ 2448777 w 3119337"/>
              <a:gd name="connsiteY45" fmla="*/ 833120 h 863600"/>
              <a:gd name="connsiteX46" fmla="*/ 2408137 w 3119337"/>
              <a:gd name="connsiteY46" fmla="*/ 822960 h 863600"/>
              <a:gd name="connsiteX47" fmla="*/ 2347177 w 3119337"/>
              <a:gd name="connsiteY47" fmla="*/ 812800 h 863600"/>
              <a:gd name="connsiteX48" fmla="*/ 2245577 w 3119337"/>
              <a:gd name="connsiteY48" fmla="*/ 822960 h 863600"/>
              <a:gd name="connsiteX49" fmla="*/ 2174457 w 3119337"/>
              <a:gd name="connsiteY49" fmla="*/ 822960 h 863600"/>
              <a:gd name="connsiteX50" fmla="*/ 2093177 w 3119337"/>
              <a:gd name="connsiteY50" fmla="*/ 812800 h 863600"/>
              <a:gd name="connsiteX51" fmla="*/ 2032217 w 3119337"/>
              <a:gd name="connsiteY51" fmla="*/ 772160 h 863600"/>
              <a:gd name="connsiteX52" fmla="*/ 1950937 w 3119337"/>
              <a:gd name="connsiteY52" fmla="*/ 741680 h 863600"/>
              <a:gd name="connsiteX53" fmla="*/ 1879817 w 3119337"/>
              <a:gd name="connsiteY53" fmla="*/ 751840 h 863600"/>
              <a:gd name="connsiteX54" fmla="*/ 1818857 w 3119337"/>
              <a:gd name="connsiteY54" fmla="*/ 772160 h 863600"/>
              <a:gd name="connsiteX55" fmla="*/ 1666457 w 3119337"/>
              <a:gd name="connsiteY55" fmla="*/ 792480 h 863600"/>
              <a:gd name="connsiteX56" fmla="*/ 1595337 w 3119337"/>
              <a:gd name="connsiteY56" fmla="*/ 802640 h 863600"/>
              <a:gd name="connsiteX57" fmla="*/ 1554697 w 3119337"/>
              <a:gd name="connsiteY57" fmla="*/ 812800 h 863600"/>
              <a:gd name="connsiteX58" fmla="*/ 1412457 w 3119337"/>
              <a:gd name="connsiteY58" fmla="*/ 833120 h 863600"/>
              <a:gd name="connsiteX59" fmla="*/ 1381977 w 3119337"/>
              <a:gd name="connsiteY59" fmla="*/ 822960 h 863600"/>
              <a:gd name="connsiteX60" fmla="*/ 1310857 w 3119337"/>
              <a:gd name="connsiteY60" fmla="*/ 843280 h 863600"/>
              <a:gd name="connsiteX61" fmla="*/ 1260057 w 3119337"/>
              <a:gd name="connsiteY61" fmla="*/ 853440 h 863600"/>
              <a:gd name="connsiteX62" fmla="*/ 1219417 w 3119337"/>
              <a:gd name="connsiteY62" fmla="*/ 863600 h 863600"/>
              <a:gd name="connsiteX63" fmla="*/ 1056857 w 3119337"/>
              <a:gd name="connsiteY63" fmla="*/ 853440 h 863600"/>
              <a:gd name="connsiteX64" fmla="*/ 985737 w 3119337"/>
              <a:gd name="connsiteY64" fmla="*/ 843280 h 863600"/>
              <a:gd name="connsiteX65" fmla="*/ 772377 w 3119337"/>
              <a:gd name="connsiteY65" fmla="*/ 822960 h 863600"/>
              <a:gd name="connsiteX66" fmla="*/ 640297 w 3119337"/>
              <a:gd name="connsiteY66" fmla="*/ 802640 h 863600"/>
              <a:gd name="connsiteX67" fmla="*/ 579337 w 3119337"/>
              <a:gd name="connsiteY67" fmla="*/ 792480 h 863600"/>
              <a:gd name="connsiteX68" fmla="*/ 508217 w 3119337"/>
              <a:gd name="connsiteY68" fmla="*/ 762000 h 863600"/>
              <a:gd name="connsiteX69" fmla="*/ 477737 w 3119337"/>
              <a:gd name="connsiteY69" fmla="*/ 751840 h 863600"/>
              <a:gd name="connsiteX70" fmla="*/ 437097 w 3119337"/>
              <a:gd name="connsiteY70" fmla="*/ 741680 h 863600"/>
              <a:gd name="connsiteX71" fmla="*/ 406617 w 3119337"/>
              <a:gd name="connsiteY71" fmla="*/ 731520 h 863600"/>
              <a:gd name="connsiteX72" fmla="*/ 355817 w 3119337"/>
              <a:gd name="connsiteY72" fmla="*/ 721360 h 863600"/>
              <a:gd name="connsiteX73" fmla="*/ 274537 w 3119337"/>
              <a:gd name="connsiteY73" fmla="*/ 690880 h 863600"/>
              <a:gd name="connsiteX74" fmla="*/ 213577 w 3119337"/>
              <a:gd name="connsiteY74" fmla="*/ 680720 h 863600"/>
              <a:gd name="connsiteX75" fmla="*/ 142457 w 3119337"/>
              <a:gd name="connsiteY75" fmla="*/ 640080 h 863600"/>
              <a:gd name="connsiteX76" fmla="*/ 40857 w 3119337"/>
              <a:gd name="connsiteY76" fmla="*/ 579120 h 863600"/>
              <a:gd name="connsiteX77" fmla="*/ 20537 w 3119337"/>
              <a:gd name="connsiteY77" fmla="*/ 538480 h 863600"/>
              <a:gd name="connsiteX78" fmla="*/ 217 w 3119337"/>
              <a:gd name="connsiteY78" fmla="*/ 467360 h 863600"/>
              <a:gd name="connsiteX79" fmla="*/ 10377 w 3119337"/>
              <a:gd name="connsiteY79" fmla="*/ 436880 h 863600"/>
              <a:gd name="connsiteX80" fmla="*/ 217 w 3119337"/>
              <a:gd name="connsiteY80" fmla="*/ 396240 h 863600"/>
              <a:gd name="connsiteX81" fmla="*/ 20537 w 3119337"/>
              <a:gd name="connsiteY81" fmla="*/ 365760 h 863600"/>
              <a:gd name="connsiteX82" fmla="*/ 30697 w 3119337"/>
              <a:gd name="connsiteY82" fmla="*/ 335280 h 863600"/>
              <a:gd name="connsiteX83" fmla="*/ 20537 w 3119337"/>
              <a:gd name="connsiteY83" fmla="*/ 304800 h 863600"/>
              <a:gd name="connsiteX84" fmla="*/ 61177 w 3119337"/>
              <a:gd name="connsiteY84" fmla="*/ 254000 h 863600"/>
              <a:gd name="connsiteX85" fmla="*/ 91657 w 3119337"/>
              <a:gd name="connsiteY85" fmla="*/ 223520 h 863600"/>
              <a:gd name="connsiteX86" fmla="*/ 111977 w 3119337"/>
              <a:gd name="connsiteY86" fmla="*/ 193040 h 863600"/>
              <a:gd name="connsiteX87" fmla="*/ 203417 w 3119337"/>
              <a:gd name="connsiteY87" fmla="*/ 142240 h 863600"/>
              <a:gd name="connsiteX88" fmla="*/ 233897 w 3119337"/>
              <a:gd name="connsiteY88" fmla="*/ 121920 h 863600"/>
              <a:gd name="connsiteX89" fmla="*/ 305017 w 3119337"/>
              <a:gd name="connsiteY89" fmla="*/ 101600 h 863600"/>
              <a:gd name="connsiteX90" fmla="*/ 325337 w 3119337"/>
              <a:gd name="connsiteY90" fmla="*/ 8128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19337" h="863600">
                <a:moveTo>
                  <a:pt x="325337" y="81280"/>
                </a:moveTo>
                <a:cubicBezTo>
                  <a:pt x="337190" y="76200"/>
                  <a:pt x="359968" y="77183"/>
                  <a:pt x="376137" y="71120"/>
                </a:cubicBezTo>
                <a:cubicBezTo>
                  <a:pt x="387570" y="66833"/>
                  <a:pt x="395695" y="56261"/>
                  <a:pt x="406617" y="50800"/>
                </a:cubicBezTo>
                <a:cubicBezTo>
                  <a:pt x="416196" y="46011"/>
                  <a:pt x="427518" y="45429"/>
                  <a:pt x="437097" y="40640"/>
                </a:cubicBezTo>
                <a:cubicBezTo>
                  <a:pt x="448019" y="35179"/>
                  <a:pt x="456354" y="25130"/>
                  <a:pt x="467577" y="20320"/>
                </a:cubicBezTo>
                <a:cubicBezTo>
                  <a:pt x="480412" y="14819"/>
                  <a:pt x="494791" y="13996"/>
                  <a:pt x="508217" y="10160"/>
                </a:cubicBezTo>
                <a:cubicBezTo>
                  <a:pt x="518515" y="7218"/>
                  <a:pt x="528537" y="3387"/>
                  <a:pt x="538697" y="0"/>
                </a:cubicBezTo>
                <a:cubicBezTo>
                  <a:pt x="589497" y="3387"/>
                  <a:pt x="640496" y="4538"/>
                  <a:pt x="691097" y="10160"/>
                </a:cubicBezTo>
                <a:cubicBezTo>
                  <a:pt x="701741" y="11343"/>
                  <a:pt x="710867" y="20320"/>
                  <a:pt x="721577" y="20320"/>
                </a:cubicBezTo>
                <a:cubicBezTo>
                  <a:pt x="732287" y="20320"/>
                  <a:pt x="741555" y="12260"/>
                  <a:pt x="752057" y="10160"/>
                </a:cubicBezTo>
                <a:cubicBezTo>
                  <a:pt x="775539" y="5464"/>
                  <a:pt x="799470" y="3387"/>
                  <a:pt x="823177" y="0"/>
                </a:cubicBezTo>
                <a:cubicBezTo>
                  <a:pt x="911230" y="3387"/>
                  <a:pt x="999371" y="4986"/>
                  <a:pt x="1087337" y="10160"/>
                </a:cubicBezTo>
                <a:cubicBezTo>
                  <a:pt x="1114594" y="11763"/>
                  <a:pt x="1141342" y="19051"/>
                  <a:pt x="1168617" y="20320"/>
                </a:cubicBezTo>
                <a:cubicBezTo>
                  <a:pt x="1287071" y="25829"/>
                  <a:pt x="1405684" y="27093"/>
                  <a:pt x="1524217" y="30480"/>
                </a:cubicBezTo>
                <a:cubicBezTo>
                  <a:pt x="1564857" y="27093"/>
                  <a:pt x="1605356" y="20320"/>
                  <a:pt x="1646137" y="20320"/>
                </a:cubicBezTo>
                <a:cubicBezTo>
                  <a:pt x="1660101" y="20320"/>
                  <a:pt x="1672871" y="29216"/>
                  <a:pt x="1686777" y="30480"/>
                </a:cubicBezTo>
                <a:cubicBezTo>
                  <a:pt x="1747580" y="36008"/>
                  <a:pt x="1808697" y="37253"/>
                  <a:pt x="1869657" y="40640"/>
                </a:cubicBezTo>
                <a:cubicBezTo>
                  <a:pt x="1999032" y="66515"/>
                  <a:pt x="1814187" y="31264"/>
                  <a:pt x="2022057" y="60960"/>
                </a:cubicBezTo>
                <a:cubicBezTo>
                  <a:pt x="2035880" y="62935"/>
                  <a:pt x="2048754" y="70366"/>
                  <a:pt x="2062697" y="71120"/>
                </a:cubicBezTo>
                <a:cubicBezTo>
                  <a:pt x="2174345" y="77155"/>
                  <a:pt x="2286217" y="77893"/>
                  <a:pt x="2397977" y="81280"/>
                </a:cubicBezTo>
                <a:cubicBezTo>
                  <a:pt x="2441890" y="115434"/>
                  <a:pt x="2478211" y="153278"/>
                  <a:pt x="2530057" y="172720"/>
                </a:cubicBezTo>
                <a:cubicBezTo>
                  <a:pt x="2543132" y="177623"/>
                  <a:pt x="2557150" y="179493"/>
                  <a:pt x="2570697" y="182880"/>
                </a:cubicBezTo>
                <a:cubicBezTo>
                  <a:pt x="2580857" y="189653"/>
                  <a:pt x="2590255" y="197739"/>
                  <a:pt x="2601177" y="203200"/>
                </a:cubicBezTo>
                <a:cubicBezTo>
                  <a:pt x="2610756" y="207989"/>
                  <a:pt x="2621024" y="212084"/>
                  <a:pt x="2631657" y="213360"/>
                </a:cubicBezTo>
                <a:cubicBezTo>
                  <a:pt x="2705938" y="222274"/>
                  <a:pt x="2780670" y="226907"/>
                  <a:pt x="2855177" y="233680"/>
                </a:cubicBezTo>
                <a:cubicBezTo>
                  <a:pt x="2868724" y="240453"/>
                  <a:pt x="2882577" y="246645"/>
                  <a:pt x="2895817" y="254000"/>
                </a:cubicBezTo>
                <a:cubicBezTo>
                  <a:pt x="2913079" y="263590"/>
                  <a:pt x="2928954" y="275649"/>
                  <a:pt x="2946617" y="284480"/>
                </a:cubicBezTo>
                <a:cubicBezTo>
                  <a:pt x="2962929" y="292636"/>
                  <a:pt x="2980340" y="298396"/>
                  <a:pt x="2997417" y="304800"/>
                </a:cubicBezTo>
                <a:cubicBezTo>
                  <a:pt x="3007445" y="308560"/>
                  <a:pt x="3018318" y="310171"/>
                  <a:pt x="3027897" y="314960"/>
                </a:cubicBezTo>
                <a:cubicBezTo>
                  <a:pt x="3038819" y="320421"/>
                  <a:pt x="3048217" y="328507"/>
                  <a:pt x="3058377" y="335280"/>
                </a:cubicBezTo>
                <a:cubicBezTo>
                  <a:pt x="3071924" y="355600"/>
                  <a:pt x="3091294" y="373072"/>
                  <a:pt x="3099017" y="396240"/>
                </a:cubicBezTo>
                <a:lnTo>
                  <a:pt x="3119337" y="457200"/>
                </a:lnTo>
                <a:cubicBezTo>
                  <a:pt x="3112564" y="477520"/>
                  <a:pt x="3102538" y="497032"/>
                  <a:pt x="3099017" y="518160"/>
                </a:cubicBezTo>
                <a:cubicBezTo>
                  <a:pt x="3093939" y="548631"/>
                  <a:pt x="3086427" y="613246"/>
                  <a:pt x="3068537" y="640080"/>
                </a:cubicBezTo>
                <a:cubicBezTo>
                  <a:pt x="3061764" y="650240"/>
                  <a:pt x="3053678" y="659638"/>
                  <a:pt x="3048217" y="670560"/>
                </a:cubicBezTo>
                <a:cubicBezTo>
                  <a:pt x="3043428" y="680139"/>
                  <a:pt x="3046772" y="694815"/>
                  <a:pt x="3038057" y="701040"/>
                </a:cubicBezTo>
                <a:cubicBezTo>
                  <a:pt x="3020628" y="713490"/>
                  <a:pt x="2977097" y="721360"/>
                  <a:pt x="2977097" y="721360"/>
                </a:cubicBezTo>
                <a:cubicBezTo>
                  <a:pt x="2970324" y="731520"/>
                  <a:pt x="2965411" y="743206"/>
                  <a:pt x="2956777" y="751840"/>
                </a:cubicBezTo>
                <a:cubicBezTo>
                  <a:pt x="2927660" y="780957"/>
                  <a:pt x="2928871" y="765793"/>
                  <a:pt x="2895817" y="782320"/>
                </a:cubicBezTo>
                <a:cubicBezTo>
                  <a:pt x="2884895" y="787781"/>
                  <a:pt x="2876495" y="797681"/>
                  <a:pt x="2865337" y="802640"/>
                </a:cubicBezTo>
                <a:cubicBezTo>
                  <a:pt x="2845764" y="811339"/>
                  <a:pt x="2824697" y="816187"/>
                  <a:pt x="2804377" y="822960"/>
                </a:cubicBezTo>
                <a:lnTo>
                  <a:pt x="2773897" y="833120"/>
                </a:lnTo>
                <a:cubicBezTo>
                  <a:pt x="2729870" y="829733"/>
                  <a:pt x="2685974" y="822960"/>
                  <a:pt x="2641817" y="822960"/>
                </a:cubicBezTo>
                <a:cubicBezTo>
                  <a:pt x="2631107" y="822960"/>
                  <a:pt x="2621635" y="830178"/>
                  <a:pt x="2611337" y="833120"/>
                </a:cubicBezTo>
                <a:cubicBezTo>
                  <a:pt x="2597911" y="836956"/>
                  <a:pt x="2584244" y="839893"/>
                  <a:pt x="2570697" y="843280"/>
                </a:cubicBezTo>
                <a:cubicBezTo>
                  <a:pt x="2530057" y="839893"/>
                  <a:pt x="2489243" y="838178"/>
                  <a:pt x="2448777" y="833120"/>
                </a:cubicBezTo>
                <a:cubicBezTo>
                  <a:pt x="2434921" y="831388"/>
                  <a:pt x="2421829" y="825698"/>
                  <a:pt x="2408137" y="822960"/>
                </a:cubicBezTo>
                <a:cubicBezTo>
                  <a:pt x="2387937" y="818920"/>
                  <a:pt x="2367497" y="816187"/>
                  <a:pt x="2347177" y="812800"/>
                </a:cubicBezTo>
                <a:cubicBezTo>
                  <a:pt x="2313310" y="816187"/>
                  <a:pt x="2279613" y="822960"/>
                  <a:pt x="2245577" y="822960"/>
                </a:cubicBezTo>
                <a:cubicBezTo>
                  <a:pt x="2156275" y="822960"/>
                  <a:pt x="2247538" y="798600"/>
                  <a:pt x="2174457" y="822960"/>
                </a:cubicBezTo>
                <a:cubicBezTo>
                  <a:pt x="2147364" y="819573"/>
                  <a:pt x="2118890" y="821983"/>
                  <a:pt x="2093177" y="812800"/>
                </a:cubicBezTo>
                <a:cubicBezTo>
                  <a:pt x="2070178" y="804586"/>
                  <a:pt x="2055385" y="779883"/>
                  <a:pt x="2032217" y="772160"/>
                </a:cubicBezTo>
                <a:cubicBezTo>
                  <a:pt x="1984435" y="756233"/>
                  <a:pt x="2011681" y="765977"/>
                  <a:pt x="1950937" y="741680"/>
                </a:cubicBezTo>
                <a:cubicBezTo>
                  <a:pt x="1927230" y="745067"/>
                  <a:pt x="1903151" y="746455"/>
                  <a:pt x="1879817" y="751840"/>
                </a:cubicBezTo>
                <a:cubicBezTo>
                  <a:pt x="1858946" y="756656"/>
                  <a:pt x="1840145" y="769795"/>
                  <a:pt x="1818857" y="772160"/>
                </a:cubicBezTo>
                <a:cubicBezTo>
                  <a:pt x="1666207" y="789121"/>
                  <a:pt x="1785030" y="774238"/>
                  <a:pt x="1666457" y="792480"/>
                </a:cubicBezTo>
                <a:cubicBezTo>
                  <a:pt x="1642788" y="796121"/>
                  <a:pt x="1618898" y="798356"/>
                  <a:pt x="1595337" y="802640"/>
                </a:cubicBezTo>
                <a:cubicBezTo>
                  <a:pt x="1581599" y="805138"/>
                  <a:pt x="1568471" y="810504"/>
                  <a:pt x="1554697" y="812800"/>
                </a:cubicBezTo>
                <a:cubicBezTo>
                  <a:pt x="1507454" y="820674"/>
                  <a:pt x="1412457" y="833120"/>
                  <a:pt x="1412457" y="833120"/>
                </a:cubicBezTo>
                <a:cubicBezTo>
                  <a:pt x="1402297" y="829733"/>
                  <a:pt x="1392687" y="822960"/>
                  <a:pt x="1381977" y="822960"/>
                </a:cubicBezTo>
                <a:cubicBezTo>
                  <a:pt x="1362973" y="822960"/>
                  <a:pt x="1330022" y="838489"/>
                  <a:pt x="1310857" y="843280"/>
                </a:cubicBezTo>
                <a:cubicBezTo>
                  <a:pt x="1294104" y="847468"/>
                  <a:pt x="1276914" y="849694"/>
                  <a:pt x="1260057" y="853440"/>
                </a:cubicBezTo>
                <a:cubicBezTo>
                  <a:pt x="1246426" y="856469"/>
                  <a:pt x="1232964" y="860213"/>
                  <a:pt x="1219417" y="863600"/>
                </a:cubicBezTo>
                <a:cubicBezTo>
                  <a:pt x="1165230" y="860213"/>
                  <a:pt x="1110945" y="858143"/>
                  <a:pt x="1056857" y="853440"/>
                </a:cubicBezTo>
                <a:cubicBezTo>
                  <a:pt x="1033000" y="851365"/>
                  <a:pt x="1009576" y="845550"/>
                  <a:pt x="985737" y="843280"/>
                </a:cubicBezTo>
                <a:cubicBezTo>
                  <a:pt x="736547" y="819548"/>
                  <a:pt x="932400" y="845820"/>
                  <a:pt x="772377" y="822960"/>
                </a:cubicBezTo>
                <a:cubicBezTo>
                  <a:pt x="705369" y="800624"/>
                  <a:pt x="766024" y="818356"/>
                  <a:pt x="640297" y="802640"/>
                </a:cubicBezTo>
                <a:cubicBezTo>
                  <a:pt x="619856" y="800085"/>
                  <a:pt x="599657" y="795867"/>
                  <a:pt x="579337" y="792480"/>
                </a:cubicBezTo>
                <a:cubicBezTo>
                  <a:pt x="532936" y="761546"/>
                  <a:pt x="565624" y="778402"/>
                  <a:pt x="508217" y="762000"/>
                </a:cubicBezTo>
                <a:cubicBezTo>
                  <a:pt x="497919" y="759058"/>
                  <a:pt x="488035" y="754782"/>
                  <a:pt x="477737" y="751840"/>
                </a:cubicBezTo>
                <a:cubicBezTo>
                  <a:pt x="464311" y="748004"/>
                  <a:pt x="450523" y="745516"/>
                  <a:pt x="437097" y="741680"/>
                </a:cubicBezTo>
                <a:cubicBezTo>
                  <a:pt x="426799" y="738738"/>
                  <a:pt x="417007" y="734117"/>
                  <a:pt x="406617" y="731520"/>
                </a:cubicBezTo>
                <a:cubicBezTo>
                  <a:pt x="389864" y="727332"/>
                  <a:pt x="372570" y="725548"/>
                  <a:pt x="355817" y="721360"/>
                </a:cubicBezTo>
                <a:cubicBezTo>
                  <a:pt x="283484" y="703277"/>
                  <a:pt x="377090" y="718849"/>
                  <a:pt x="274537" y="690880"/>
                </a:cubicBezTo>
                <a:cubicBezTo>
                  <a:pt x="254663" y="685460"/>
                  <a:pt x="233897" y="684107"/>
                  <a:pt x="213577" y="680720"/>
                </a:cubicBezTo>
                <a:cubicBezTo>
                  <a:pt x="108140" y="610428"/>
                  <a:pt x="271361" y="717423"/>
                  <a:pt x="142457" y="640080"/>
                </a:cubicBezTo>
                <a:cubicBezTo>
                  <a:pt x="19854" y="566518"/>
                  <a:pt x="133754" y="625569"/>
                  <a:pt x="40857" y="579120"/>
                </a:cubicBezTo>
                <a:cubicBezTo>
                  <a:pt x="34084" y="565573"/>
                  <a:pt x="26503" y="552401"/>
                  <a:pt x="20537" y="538480"/>
                </a:cubicBezTo>
                <a:cubicBezTo>
                  <a:pt x="11792" y="518074"/>
                  <a:pt x="5373" y="487983"/>
                  <a:pt x="217" y="467360"/>
                </a:cubicBezTo>
                <a:cubicBezTo>
                  <a:pt x="3604" y="457200"/>
                  <a:pt x="10377" y="447590"/>
                  <a:pt x="10377" y="436880"/>
                </a:cubicBezTo>
                <a:cubicBezTo>
                  <a:pt x="10377" y="422916"/>
                  <a:pt x="-1758" y="410063"/>
                  <a:pt x="217" y="396240"/>
                </a:cubicBezTo>
                <a:cubicBezTo>
                  <a:pt x="1944" y="384152"/>
                  <a:pt x="15076" y="376682"/>
                  <a:pt x="20537" y="365760"/>
                </a:cubicBezTo>
                <a:cubicBezTo>
                  <a:pt x="25326" y="356181"/>
                  <a:pt x="27310" y="345440"/>
                  <a:pt x="30697" y="335280"/>
                </a:cubicBezTo>
                <a:cubicBezTo>
                  <a:pt x="27310" y="325120"/>
                  <a:pt x="20537" y="315510"/>
                  <a:pt x="20537" y="304800"/>
                </a:cubicBezTo>
                <a:cubicBezTo>
                  <a:pt x="20537" y="268662"/>
                  <a:pt x="37773" y="273503"/>
                  <a:pt x="61177" y="254000"/>
                </a:cubicBezTo>
                <a:cubicBezTo>
                  <a:pt x="72215" y="244802"/>
                  <a:pt x="82459" y="234558"/>
                  <a:pt x="91657" y="223520"/>
                </a:cubicBezTo>
                <a:cubicBezTo>
                  <a:pt x="99474" y="214139"/>
                  <a:pt x="102787" y="201081"/>
                  <a:pt x="111977" y="193040"/>
                </a:cubicBezTo>
                <a:cubicBezTo>
                  <a:pt x="197403" y="118292"/>
                  <a:pt x="142947" y="172475"/>
                  <a:pt x="203417" y="142240"/>
                </a:cubicBezTo>
                <a:cubicBezTo>
                  <a:pt x="214339" y="136779"/>
                  <a:pt x="222674" y="126730"/>
                  <a:pt x="233897" y="121920"/>
                </a:cubicBezTo>
                <a:cubicBezTo>
                  <a:pt x="279471" y="102388"/>
                  <a:pt x="265474" y="121371"/>
                  <a:pt x="305017" y="101600"/>
                </a:cubicBezTo>
                <a:cubicBezTo>
                  <a:pt x="309301" y="99458"/>
                  <a:pt x="313484" y="86360"/>
                  <a:pt x="325337" y="8128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4" name="Group 13"/>
          <p:cNvGrpSpPr/>
          <p:nvPr/>
        </p:nvGrpSpPr>
        <p:grpSpPr>
          <a:xfrm>
            <a:off x="3286296" y="2502955"/>
            <a:ext cx="2438940" cy="820275"/>
            <a:chOff x="3286296" y="2502955"/>
            <a:chExt cx="2438940" cy="820275"/>
          </a:xfrm>
        </p:grpSpPr>
        <p:sp>
          <p:nvSpPr>
            <p:cNvPr id="8" name="Freeform 7"/>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4950458" y="2595993"/>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3" name="TextBox 12"/>
            <p:cNvSpPr txBox="1"/>
            <p:nvPr/>
          </p:nvSpPr>
          <p:spPr>
            <a:xfrm>
              <a:off x="3286296" y="2502955"/>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
        <p:nvSpPr>
          <p:cNvPr id="2" name="TextBox 1"/>
          <p:cNvSpPr txBox="1"/>
          <p:nvPr/>
        </p:nvSpPr>
        <p:spPr>
          <a:xfrm>
            <a:off x="3396899" y="2656952"/>
            <a:ext cx="753412" cy="338554"/>
          </a:xfrm>
          <a:prstGeom prst="rect">
            <a:avLst/>
          </a:prstGeom>
          <a:solidFill>
            <a:schemeClr val="bg1"/>
          </a:solidFill>
        </p:spPr>
        <p:txBody>
          <a:bodyPr wrap="none" lIns="0" tIns="0" rIns="0" bIns="0" rtlCol="0">
            <a:spAutoFit/>
          </a:bodyPr>
          <a:lstStyle/>
          <a:p>
            <a:r>
              <a:rPr lang="en-US" sz="2200" dirty="0" smtClean="0">
                <a:solidFill>
                  <a:schemeClr val="tx1"/>
                </a:solidFill>
              </a:rPr>
              <a:t>PDAP</a:t>
            </a:r>
            <a:endParaRPr lang="en-US" sz="2200" dirty="0">
              <a:solidFill>
                <a:schemeClr val="tx1"/>
              </a:solidFill>
            </a:endParaRPr>
          </a:p>
        </p:txBody>
      </p:sp>
      <p:sp>
        <p:nvSpPr>
          <p:cNvPr id="15" name="TextBox 14"/>
          <p:cNvSpPr txBox="1"/>
          <p:nvPr/>
        </p:nvSpPr>
        <p:spPr>
          <a:xfrm>
            <a:off x="4824264" y="2757771"/>
            <a:ext cx="956993" cy="338554"/>
          </a:xfrm>
          <a:prstGeom prst="rect">
            <a:avLst/>
          </a:prstGeom>
          <a:solidFill>
            <a:schemeClr val="bg1"/>
          </a:solidFill>
        </p:spPr>
        <p:txBody>
          <a:bodyPr wrap="none" lIns="0" tIns="0" rIns="0" bIns="0" rtlCol="0">
            <a:spAutoFit/>
          </a:bodyPr>
          <a:lstStyle/>
          <a:p>
            <a:r>
              <a:rPr lang="en-US" sz="2200" dirty="0" smtClean="0">
                <a:solidFill>
                  <a:schemeClr val="tx1"/>
                </a:solidFill>
              </a:rPr>
              <a:t>PNDAP</a:t>
            </a:r>
            <a:endParaRPr lang="en-US" sz="2200" dirty="0">
              <a:solidFill>
                <a:schemeClr val="tx1"/>
              </a:solidFill>
            </a:endParaRPr>
          </a:p>
        </p:txBody>
      </p:sp>
      <p:sp>
        <p:nvSpPr>
          <p:cNvPr id="3" name="TextBox 2"/>
          <p:cNvSpPr txBox="1"/>
          <p:nvPr/>
        </p:nvSpPr>
        <p:spPr>
          <a:xfrm>
            <a:off x="1458075" y="1715869"/>
            <a:ext cx="6370205" cy="646331"/>
          </a:xfrm>
          <a:prstGeom prst="rect">
            <a:avLst/>
          </a:prstGeom>
          <a:noFill/>
        </p:spPr>
        <p:txBody>
          <a:bodyPr wrap="none" rtlCol="0">
            <a:spAutoFit/>
          </a:bodyPr>
          <a:lstStyle/>
          <a:p>
            <a:pPr algn="l"/>
            <a:r>
              <a:rPr lang="en-US" sz="1800" dirty="0" smtClean="0"/>
              <a:t>PDAP: ‘persistent </a:t>
            </a:r>
            <a:r>
              <a:rPr lang="en-US" sz="1800" dirty="0" err="1" smtClean="0"/>
              <a:t>dento</a:t>
            </a:r>
            <a:r>
              <a:rPr lang="en-US" sz="1800" dirty="0" smtClean="0"/>
              <a:t>-alveolar pain disorder’</a:t>
            </a:r>
          </a:p>
          <a:p>
            <a:pPr algn="l"/>
            <a:r>
              <a:rPr lang="en-US" sz="1800" dirty="0" smtClean="0"/>
              <a:t>PNDAP: ‘persistent neuropathic </a:t>
            </a:r>
            <a:r>
              <a:rPr lang="en-US" sz="1800" dirty="0" err="1" smtClean="0"/>
              <a:t>dento</a:t>
            </a:r>
            <a:r>
              <a:rPr lang="en-US" sz="1800" dirty="0" smtClean="0"/>
              <a:t>-alveolar pain disorder’ </a:t>
            </a:r>
            <a:endParaRPr lang="en-US" sz="1800" dirty="0"/>
          </a:p>
        </p:txBody>
      </p:sp>
      <p:sp>
        <p:nvSpPr>
          <p:cNvPr id="16" name="Rectangle 15"/>
          <p:cNvSpPr/>
          <p:nvPr/>
        </p:nvSpPr>
        <p:spPr>
          <a:xfrm>
            <a:off x="3396899" y="6596310"/>
            <a:ext cx="5670901" cy="276999"/>
          </a:xfrm>
          <a:prstGeom prst="rect">
            <a:avLst/>
          </a:prstGeom>
        </p:spPr>
        <p:txBody>
          <a:bodyPr wrap="square">
            <a:spAutoFit/>
          </a:bodyPr>
          <a:lstStyle/>
          <a:p>
            <a:pPr algn="r"/>
            <a:r>
              <a:rPr lang="en-US" sz="1200" dirty="0" smtClean="0">
                <a:solidFill>
                  <a:schemeClr val="bg1"/>
                </a:solidFill>
              </a:rPr>
              <a:t>In part from http</a:t>
            </a:r>
            <a:r>
              <a:rPr lang="en-US" sz="1200" dirty="0">
                <a:solidFill>
                  <a:schemeClr val="bg1"/>
                </a:solidFill>
              </a:rPr>
              <a:t>://www.endodovgan.com/Endoinfo_Toothache.htm</a:t>
            </a:r>
          </a:p>
        </p:txBody>
      </p:sp>
      <p:sp>
        <p:nvSpPr>
          <p:cNvPr id="18" name="Freeform 17"/>
          <p:cNvSpPr/>
          <p:nvPr/>
        </p:nvSpPr>
        <p:spPr bwMode="auto">
          <a:xfrm>
            <a:off x="2743200" y="5285984"/>
            <a:ext cx="3507288" cy="1227550"/>
          </a:xfrm>
          <a:custGeom>
            <a:avLst/>
            <a:gdLst>
              <a:gd name="connsiteX0" fmla="*/ 0 w 3507288"/>
              <a:gd name="connsiteY0" fmla="*/ 826717 h 1227550"/>
              <a:gd name="connsiteX1" fmla="*/ 0 w 3507288"/>
              <a:gd name="connsiteY1" fmla="*/ 826717 h 1227550"/>
              <a:gd name="connsiteX2" fmla="*/ 150312 w 3507288"/>
              <a:gd name="connsiteY2" fmla="*/ 701457 h 1227550"/>
              <a:gd name="connsiteX3" fmla="*/ 212942 w 3507288"/>
              <a:gd name="connsiteY3" fmla="*/ 626301 h 1227550"/>
              <a:gd name="connsiteX4" fmla="*/ 325677 w 3507288"/>
              <a:gd name="connsiteY4" fmla="*/ 513567 h 1227550"/>
              <a:gd name="connsiteX5" fmla="*/ 375781 w 3507288"/>
              <a:gd name="connsiteY5" fmla="*/ 463463 h 1227550"/>
              <a:gd name="connsiteX6" fmla="*/ 475989 w 3507288"/>
              <a:gd name="connsiteY6" fmla="*/ 388306 h 1227550"/>
              <a:gd name="connsiteX7" fmla="*/ 613775 w 3507288"/>
              <a:gd name="connsiteY7" fmla="*/ 263046 h 1227550"/>
              <a:gd name="connsiteX8" fmla="*/ 651353 w 3507288"/>
              <a:gd name="connsiteY8" fmla="*/ 212942 h 1227550"/>
              <a:gd name="connsiteX9" fmla="*/ 726510 w 3507288"/>
              <a:gd name="connsiteY9" fmla="*/ 100208 h 1227550"/>
              <a:gd name="connsiteX10" fmla="*/ 751562 w 3507288"/>
              <a:gd name="connsiteY10" fmla="*/ 62630 h 1227550"/>
              <a:gd name="connsiteX11" fmla="*/ 764088 w 3507288"/>
              <a:gd name="connsiteY11" fmla="*/ 25052 h 1227550"/>
              <a:gd name="connsiteX12" fmla="*/ 801666 w 3507288"/>
              <a:gd name="connsiteY12" fmla="*/ 0 h 1227550"/>
              <a:gd name="connsiteX13" fmla="*/ 839244 w 3507288"/>
              <a:gd name="connsiteY13" fmla="*/ 12526 h 1227550"/>
              <a:gd name="connsiteX14" fmla="*/ 851770 w 3507288"/>
              <a:gd name="connsiteY14" fmla="*/ 50104 h 1227550"/>
              <a:gd name="connsiteX15" fmla="*/ 826718 w 3507288"/>
              <a:gd name="connsiteY15" fmla="*/ 150312 h 1227550"/>
              <a:gd name="connsiteX16" fmla="*/ 3018773 w 3507288"/>
              <a:gd name="connsiteY16" fmla="*/ 325676 h 1227550"/>
              <a:gd name="connsiteX17" fmla="*/ 3507288 w 3507288"/>
              <a:gd name="connsiteY17" fmla="*/ 1114816 h 1227550"/>
              <a:gd name="connsiteX18" fmla="*/ 826718 w 3507288"/>
              <a:gd name="connsiteY18" fmla="*/ 1227550 h 1227550"/>
              <a:gd name="connsiteX19" fmla="*/ 75156 w 3507288"/>
              <a:gd name="connsiteY19" fmla="*/ 739035 h 1227550"/>
              <a:gd name="connsiteX20" fmla="*/ 150312 w 3507288"/>
              <a:gd name="connsiteY20" fmla="*/ 801665 h 122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7288" h="1227550">
                <a:moveTo>
                  <a:pt x="0" y="826717"/>
                </a:moveTo>
                <a:lnTo>
                  <a:pt x="0" y="826717"/>
                </a:lnTo>
                <a:cubicBezTo>
                  <a:pt x="50104" y="784964"/>
                  <a:pt x="102818" y="746157"/>
                  <a:pt x="150312" y="701457"/>
                </a:cubicBezTo>
                <a:cubicBezTo>
                  <a:pt x="174059" y="679107"/>
                  <a:pt x="190691" y="650141"/>
                  <a:pt x="212942" y="626301"/>
                </a:cubicBezTo>
                <a:cubicBezTo>
                  <a:pt x="249203" y="587450"/>
                  <a:pt x="288099" y="551145"/>
                  <a:pt x="325677" y="513567"/>
                </a:cubicBezTo>
                <a:cubicBezTo>
                  <a:pt x="342378" y="496866"/>
                  <a:pt x="356886" y="477635"/>
                  <a:pt x="375781" y="463463"/>
                </a:cubicBezTo>
                <a:lnTo>
                  <a:pt x="475989" y="388306"/>
                </a:lnTo>
                <a:cubicBezTo>
                  <a:pt x="529594" y="348102"/>
                  <a:pt x="569869" y="321587"/>
                  <a:pt x="613775" y="263046"/>
                </a:cubicBezTo>
                <a:cubicBezTo>
                  <a:pt x="626301" y="246345"/>
                  <a:pt x="639381" y="230045"/>
                  <a:pt x="651353" y="212942"/>
                </a:cubicBezTo>
                <a:cubicBezTo>
                  <a:pt x="651377" y="212907"/>
                  <a:pt x="713972" y="119015"/>
                  <a:pt x="726510" y="100208"/>
                </a:cubicBezTo>
                <a:cubicBezTo>
                  <a:pt x="734861" y="87682"/>
                  <a:pt x="746801" y="76912"/>
                  <a:pt x="751562" y="62630"/>
                </a:cubicBezTo>
                <a:cubicBezTo>
                  <a:pt x="755737" y="50104"/>
                  <a:pt x="755840" y="35362"/>
                  <a:pt x="764088" y="25052"/>
                </a:cubicBezTo>
                <a:cubicBezTo>
                  <a:pt x="773492" y="13297"/>
                  <a:pt x="789140" y="8351"/>
                  <a:pt x="801666" y="0"/>
                </a:cubicBezTo>
                <a:cubicBezTo>
                  <a:pt x="814192" y="4175"/>
                  <a:pt x="829908" y="3190"/>
                  <a:pt x="839244" y="12526"/>
                </a:cubicBezTo>
                <a:cubicBezTo>
                  <a:pt x="848580" y="21862"/>
                  <a:pt x="851770" y="36900"/>
                  <a:pt x="851770" y="50104"/>
                </a:cubicBezTo>
                <a:cubicBezTo>
                  <a:pt x="851770" y="130270"/>
                  <a:pt x="857448" y="119582"/>
                  <a:pt x="826718" y="150312"/>
                </a:cubicBezTo>
                <a:lnTo>
                  <a:pt x="3018773" y="325676"/>
                </a:lnTo>
                <a:lnTo>
                  <a:pt x="3507288" y="1114816"/>
                </a:lnTo>
                <a:lnTo>
                  <a:pt x="826718" y="1227550"/>
                </a:lnTo>
                <a:lnTo>
                  <a:pt x="75156" y="739035"/>
                </a:lnTo>
                <a:lnTo>
                  <a:pt x="150312" y="801665"/>
                </a:ln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864" y="4584146"/>
            <a:ext cx="1611426" cy="1028344"/>
          </a:xfrm>
          <a:prstGeom prst="rect">
            <a:avLst/>
          </a:prstGeom>
        </p:spPr>
      </p:pic>
      <p:sp>
        <p:nvSpPr>
          <p:cNvPr id="19" name="Cloud Callout 18"/>
          <p:cNvSpPr/>
          <p:nvPr/>
        </p:nvSpPr>
        <p:spPr bwMode="auto">
          <a:xfrm>
            <a:off x="3773605" y="4296588"/>
            <a:ext cx="1781667" cy="1807964"/>
          </a:xfrm>
          <a:prstGeom prst="cloudCallout">
            <a:avLst>
              <a:gd name="adj1" fmla="val -14658"/>
              <a:gd name="adj2" fmla="val 4320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55731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Classifying concepts</a:t>
            </a:r>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0"/>
            <a:ext cx="3208757" cy="2905751"/>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370" y="1524001"/>
            <a:ext cx="3908068" cy="2905750"/>
          </a:xfrm>
          <a:prstGeom prst="rect">
            <a:avLst/>
          </a:prstGeom>
        </p:spPr>
      </p:pic>
      <p:sp>
        <p:nvSpPr>
          <p:cNvPr id="10" name="Rectangle 9"/>
          <p:cNvSpPr/>
          <p:nvPr/>
        </p:nvSpPr>
        <p:spPr>
          <a:xfrm>
            <a:off x="457200" y="4589735"/>
            <a:ext cx="8610600" cy="1539652"/>
          </a:xfrm>
          <a:prstGeom prst="rect">
            <a:avLst/>
          </a:prstGeom>
        </p:spPr>
        <p:txBody>
          <a:bodyPr wrap="square">
            <a:spAutoFit/>
          </a:bodyPr>
          <a:lstStyle/>
          <a:p>
            <a:r>
              <a:rPr lang="en-US" u="sng" dirty="0">
                <a:solidFill>
                  <a:schemeClr val="bg1"/>
                </a:solidFill>
              </a:rPr>
              <a:t>Cognitive </a:t>
            </a:r>
            <a:r>
              <a:rPr lang="en-US" u="sng" dirty="0" smtClean="0">
                <a:solidFill>
                  <a:schemeClr val="bg1"/>
                </a:solidFill>
              </a:rPr>
              <a:t>dimension of terminology</a:t>
            </a:r>
            <a:endParaRPr lang="en-US" u="sng" dirty="0">
              <a:solidFill>
                <a:schemeClr val="bg1"/>
              </a:solidFill>
            </a:endParaRPr>
          </a:p>
          <a:p>
            <a:pPr marL="342900" lvl="1" indent="-342900" algn="l">
              <a:lnSpc>
                <a:spcPct val="150000"/>
              </a:lnSpc>
              <a:buFont typeface="Arial" panose="020B0604020202020204" pitchFamily="34" charset="0"/>
              <a:buChar char="•"/>
            </a:pPr>
            <a:r>
              <a:rPr lang="en-US" sz="2200" dirty="0">
                <a:solidFill>
                  <a:schemeClr val="bg1"/>
                </a:solidFill>
              </a:rPr>
              <a:t>how concepts are related and form structured knowledge units </a:t>
            </a:r>
          </a:p>
          <a:p>
            <a:pPr marL="342900" lvl="1" indent="-342900" algn="l">
              <a:lnSpc>
                <a:spcPct val="150000"/>
              </a:lnSpc>
              <a:buFont typeface="Arial" panose="020B0604020202020204" pitchFamily="34" charset="0"/>
              <a:buChar char="•"/>
            </a:pPr>
            <a:r>
              <a:rPr lang="en-US" sz="2200" dirty="0">
                <a:solidFill>
                  <a:schemeClr val="bg1"/>
                </a:solidFill>
              </a:rPr>
              <a:t>how concepts are (to be) represented by definitions and terms.</a:t>
            </a:r>
          </a:p>
        </p:txBody>
      </p:sp>
    </p:spTree>
    <p:extLst>
      <p:ext uri="{BB962C8B-B14F-4D97-AF65-F5344CB8AC3E}">
        <p14:creationId xmlns:p14="http://schemas.microsoft.com/office/powerpoint/2010/main" val="1946379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3560"/>
            <a:ext cx="9144000" cy="762000"/>
          </a:xfrm>
        </p:spPr>
        <p:txBody>
          <a:bodyPr/>
          <a:lstStyle/>
          <a:p>
            <a:r>
              <a:rPr lang="en-US" dirty="0" smtClean="0"/>
              <a:t>‘</a:t>
            </a:r>
            <a:r>
              <a:rPr lang="en-US" i="1" dirty="0" smtClean="0"/>
              <a:t>concepts</a:t>
            </a:r>
            <a:r>
              <a:rPr lang="en-US" dirty="0" smtClean="0"/>
              <a:t>’: the weird things terminologists commit to</a:t>
            </a:r>
            <a:endParaRPr lang="en-US" dirty="0"/>
          </a:p>
        </p:txBody>
      </p:sp>
      <p:sp>
        <p:nvSpPr>
          <p:cNvPr id="3" name="Content Placeholder 2"/>
          <p:cNvSpPr>
            <a:spLocks noGrp="1"/>
          </p:cNvSpPr>
          <p:nvPr>
            <p:ph idx="1"/>
          </p:nvPr>
        </p:nvSpPr>
        <p:spPr>
          <a:xfrm>
            <a:off x="228600" y="1828800"/>
            <a:ext cx="8686800" cy="4800600"/>
          </a:xfrm>
        </p:spPr>
        <p:txBody>
          <a:bodyPr/>
          <a:lstStyle/>
          <a:p>
            <a:pPr>
              <a:buFont typeface="Arial" panose="020B0604020202020204" pitchFamily="34" charset="0"/>
              <a:buChar char="•"/>
            </a:pPr>
            <a:r>
              <a:rPr lang="en-US" u="sng" dirty="0" smtClean="0"/>
              <a:t>‘</a:t>
            </a:r>
            <a:r>
              <a:rPr lang="en-US" b="1" i="1" u="sng" dirty="0" smtClean="0">
                <a:solidFill>
                  <a:srgbClr val="FFC000"/>
                </a:solidFill>
              </a:rPr>
              <a:t>concept</a:t>
            </a:r>
            <a:r>
              <a:rPr lang="en-US" u="sng" dirty="0" smtClean="0"/>
              <a:t>’</a:t>
            </a:r>
            <a:r>
              <a:rPr lang="en-US" u="sng" dirty="0"/>
              <a:t> </a:t>
            </a:r>
            <a:r>
              <a:rPr lang="en-US" u="sng" dirty="0" smtClean="0"/>
              <a:t>(ISO-1087:1990)</a:t>
            </a:r>
          </a:p>
          <a:p>
            <a:pPr lvl="1">
              <a:spcBef>
                <a:spcPts val="300"/>
              </a:spcBef>
              <a:buFont typeface="Arial" panose="020B0604020202020204" pitchFamily="34" charset="0"/>
              <a:buChar char="•"/>
            </a:pPr>
            <a:r>
              <a:rPr lang="en-US" dirty="0" smtClean="0"/>
              <a:t>‘</a:t>
            </a:r>
            <a:r>
              <a:rPr lang="en-US" i="1" dirty="0" smtClean="0"/>
              <a:t>a </a:t>
            </a:r>
            <a:r>
              <a:rPr lang="en-US" i="1" dirty="0">
                <a:solidFill>
                  <a:srgbClr val="FFC000"/>
                </a:solidFill>
              </a:rPr>
              <a:t>unit of thought </a:t>
            </a:r>
            <a:r>
              <a:rPr lang="en-US" i="1" dirty="0"/>
              <a:t>constituted through abstraction on the </a:t>
            </a:r>
            <a:r>
              <a:rPr lang="en-US" i="1" dirty="0" smtClean="0"/>
              <a:t>basis </a:t>
            </a:r>
            <a:r>
              <a:rPr lang="en-US" i="1" dirty="0"/>
              <a:t>of properties common to a set of </a:t>
            </a:r>
            <a:r>
              <a:rPr lang="en-US" i="1" dirty="0" smtClean="0">
                <a:solidFill>
                  <a:srgbClr val="AAE600"/>
                </a:solidFill>
              </a:rPr>
              <a:t>objects</a:t>
            </a:r>
            <a:r>
              <a:rPr lang="en-US" i="1" dirty="0" smtClean="0"/>
              <a:t>,</a:t>
            </a:r>
          </a:p>
          <a:p>
            <a:pPr marL="1371600" lvl="3" indent="0">
              <a:spcBef>
                <a:spcPts val="300"/>
              </a:spcBef>
              <a:buNone/>
            </a:pPr>
            <a:r>
              <a:rPr lang="en-US" dirty="0" smtClean="0"/>
              <a:t>(‘</a:t>
            </a:r>
            <a:r>
              <a:rPr lang="en-US" dirty="0" smtClean="0">
                <a:solidFill>
                  <a:srgbClr val="AAE600"/>
                </a:solidFill>
              </a:rPr>
              <a:t>object</a:t>
            </a:r>
            <a:r>
              <a:rPr lang="en-US" dirty="0" smtClean="0"/>
              <a:t>’ = ‘</a:t>
            </a:r>
            <a:r>
              <a:rPr lang="en-US" i="1" dirty="0" smtClean="0"/>
              <a:t>anything </a:t>
            </a:r>
            <a:r>
              <a:rPr lang="en-US" i="1" dirty="0"/>
              <a:t>perceivable or </a:t>
            </a:r>
            <a:r>
              <a:rPr lang="en-US" i="1" dirty="0" smtClean="0">
                <a:solidFill>
                  <a:srgbClr val="FFC000"/>
                </a:solidFill>
              </a:rPr>
              <a:t>conceivable</a:t>
            </a:r>
            <a:r>
              <a:rPr lang="en-US" dirty="0" smtClean="0"/>
              <a:t>’, </a:t>
            </a:r>
            <a:r>
              <a:rPr lang="en-US" dirty="0"/>
              <a:t>a ‘unicorn’ being given as a specific example of the latter</a:t>
            </a:r>
            <a:r>
              <a:rPr lang="en-US" dirty="0" smtClean="0"/>
              <a:t>) </a:t>
            </a:r>
          </a:p>
          <a:p>
            <a:pPr lvl="1">
              <a:spcBef>
                <a:spcPts val="300"/>
              </a:spcBef>
              <a:buFont typeface="Arial" panose="020B0604020202020204" pitchFamily="34" charset="0"/>
              <a:buChar char="•"/>
            </a:pPr>
            <a:r>
              <a:rPr lang="en-US" i="1" dirty="0" smtClean="0"/>
              <a:t>not </a:t>
            </a:r>
            <a:r>
              <a:rPr lang="en-US" i="1" dirty="0"/>
              <a:t>bound to particular </a:t>
            </a:r>
            <a:r>
              <a:rPr lang="en-US" i="1" dirty="0" smtClean="0"/>
              <a:t>languages;</a:t>
            </a:r>
          </a:p>
          <a:p>
            <a:pPr lvl="1">
              <a:spcBef>
                <a:spcPts val="300"/>
              </a:spcBef>
              <a:buFont typeface="Arial" panose="020B0604020202020204" pitchFamily="34" charset="0"/>
              <a:buChar char="•"/>
            </a:pPr>
            <a:r>
              <a:rPr lang="en-US" i="1" dirty="0" smtClean="0"/>
              <a:t>influenced </a:t>
            </a:r>
            <a:r>
              <a:rPr lang="en-US" i="1" dirty="0"/>
              <a:t>by </a:t>
            </a:r>
            <a:r>
              <a:rPr lang="en-US" i="1" dirty="0" smtClean="0"/>
              <a:t>social </a:t>
            </a:r>
            <a:r>
              <a:rPr lang="en-US" i="1" dirty="0"/>
              <a:t>or cultural </a:t>
            </a:r>
            <a:r>
              <a:rPr lang="en-US" i="1" dirty="0" smtClean="0"/>
              <a:t>background</a:t>
            </a:r>
            <a:r>
              <a:rPr lang="en-US" dirty="0" smtClean="0"/>
              <a:t>’. </a:t>
            </a:r>
          </a:p>
          <a:p>
            <a:pPr lvl="1">
              <a:buFont typeface="Arial" panose="020B0604020202020204" pitchFamily="34" charset="0"/>
              <a:buChar char="•"/>
            </a:pPr>
            <a:endParaRPr lang="en-US" sz="2000" dirty="0" smtClean="0"/>
          </a:p>
          <a:p>
            <a:pPr>
              <a:buFont typeface="Arial" panose="020B0604020202020204" pitchFamily="34" charset="0"/>
              <a:buChar char="•"/>
            </a:pPr>
            <a:r>
              <a:rPr lang="en-US" u="sng" dirty="0"/>
              <a:t>‘</a:t>
            </a:r>
            <a:r>
              <a:rPr lang="en-US" b="1" i="1" u="sng" dirty="0">
                <a:solidFill>
                  <a:srgbClr val="FFC000"/>
                </a:solidFill>
              </a:rPr>
              <a:t>concept</a:t>
            </a:r>
            <a:r>
              <a:rPr lang="en-US" u="sng" dirty="0"/>
              <a:t>’ (</a:t>
            </a:r>
            <a:r>
              <a:rPr lang="en-US" u="sng" dirty="0" smtClean="0"/>
              <a:t>ISO-1087-1:2000</a:t>
            </a:r>
            <a:r>
              <a:rPr lang="en-US" u="sng" dirty="0"/>
              <a:t>)</a:t>
            </a:r>
          </a:p>
          <a:p>
            <a:pPr lvl="1">
              <a:spcBef>
                <a:spcPts val="300"/>
              </a:spcBef>
              <a:buFont typeface="Arial" panose="020B0604020202020204" pitchFamily="34" charset="0"/>
              <a:buChar char="•"/>
            </a:pPr>
            <a:r>
              <a:rPr lang="en-US" dirty="0" smtClean="0"/>
              <a:t>‘</a:t>
            </a:r>
            <a:r>
              <a:rPr lang="en-US" i="1" dirty="0" smtClean="0"/>
              <a:t>a </a:t>
            </a:r>
            <a:r>
              <a:rPr lang="en-US" i="1" dirty="0">
                <a:solidFill>
                  <a:srgbClr val="FFC000"/>
                </a:solidFill>
              </a:rPr>
              <a:t>unit of knowledge </a:t>
            </a:r>
            <a:r>
              <a:rPr lang="en-US" i="1" dirty="0"/>
              <a:t>created by a unique combination of </a:t>
            </a:r>
            <a:r>
              <a:rPr lang="en-US" i="1" dirty="0" smtClean="0"/>
              <a:t>characteristics</a:t>
            </a:r>
            <a:r>
              <a:rPr lang="en-US" dirty="0" smtClean="0"/>
              <a:t>’, </a:t>
            </a:r>
          </a:p>
          <a:p>
            <a:pPr marL="1371600" lvl="3" indent="0">
              <a:spcBef>
                <a:spcPts val="300"/>
              </a:spcBef>
              <a:buNone/>
            </a:pPr>
            <a:r>
              <a:rPr lang="en-US" dirty="0" smtClean="0"/>
              <a:t>‘characteristic’ = ‘</a:t>
            </a:r>
            <a:r>
              <a:rPr lang="en-US" i="1" dirty="0" smtClean="0"/>
              <a:t>abstraction </a:t>
            </a:r>
            <a:r>
              <a:rPr lang="en-US" i="1" dirty="0"/>
              <a:t>of a property of an </a:t>
            </a:r>
            <a:r>
              <a:rPr lang="en-US" i="1" dirty="0">
                <a:solidFill>
                  <a:srgbClr val="AAE600"/>
                </a:solidFill>
              </a:rPr>
              <a:t>object</a:t>
            </a:r>
            <a:r>
              <a:rPr lang="en-US" i="1" dirty="0"/>
              <a:t> or of a set of </a:t>
            </a:r>
            <a:r>
              <a:rPr lang="en-US" i="1" dirty="0" smtClean="0">
                <a:solidFill>
                  <a:srgbClr val="AAE600"/>
                </a:solidFill>
              </a:rPr>
              <a:t>objects</a:t>
            </a:r>
            <a:r>
              <a:rPr lang="en-US" dirty="0" smtClean="0"/>
              <a:t>’.</a:t>
            </a:r>
          </a:p>
        </p:txBody>
      </p:sp>
      <p:sp>
        <p:nvSpPr>
          <p:cNvPr id="4" name="Right Arrow 3"/>
          <p:cNvSpPr/>
          <p:nvPr/>
        </p:nvSpPr>
        <p:spPr bwMode="auto">
          <a:xfrm>
            <a:off x="228600" y="3124200"/>
            <a:ext cx="1295400" cy="5334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Oval 4"/>
          <p:cNvSpPr/>
          <p:nvPr/>
        </p:nvSpPr>
        <p:spPr bwMode="auto">
          <a:xfrm>
            <a:off x="5638800" y="2971800"/>
            <a:ext cx="18288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492662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a:t>
            </a:r>
            <a:r>
              <a:rPr lang="en-US" dirty="0" smtClean="0">
                <a:sym typeface="Wingdings" panose="05000000000000000000" pitchFamily="2" charset="2"/>
              </a:rPr>
              <a:t> </a:t>
            </a:r>
            <a:r>
              <a:rPr lang="en-US" dirty="0" smtClean="0"/>
              <a:t>Star Trek terminology</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b="1" u="sng" dirty="0" smtClean="0"/>
              <a:t>Transporter</a:t>
            </a:r>
            <a:r>
              <a:rPr lang="en-US" dirty="0"/>
              <a:t>, </a:t>
            </a:r>
            <a:r>
              <a:rPr lang="en-US" i="1" dirty="0"/>
              <a:t>n</a:t>
            </a:r>
            <a:r>
              <a:rPr lang="en-US" dirty="0"/>
              <a:t>. Transportation device that converts objects or persons to energy, sends that energy to the destination, and reconstitutes the objects/persons back into matter. </a:t>
            </a:r>
            <a:endParaRPr lang="en-US" dirty="0" smtClean="0"/>
          </a:p>
          <a:p>
            <a:pPr marL="457200" indent="-457200">
              <a:buFont typeface="Arial" panose="020B0604020202020204" pitchFamily="34" charset="0"/>
              <a:buChar char="•"/>
            </a:pPr>
            <a:r>
              <a:rPr lang="en-US" b="1" u="sng" dirty="0" smtClean="0"/>
              <a:t>Tricorder</a:t>
            </a:r>
            <a:r>
              <a:rPr lang="en-US" dirty="0"/>
              <a:t>, </a:t>
            </a:r>
            <a:r>
              <a:rPr lang="en-US" i="1" dirty="0"/>
              <a:t>n</a:t>
            </a:r>
            <a:r>
              <a:rPr lang="en-US" dirty="0"/>
              <a:t>. A hand-held Starfleet device combining sensors, records, and built-in computing capability. </a:t>
            </a:r>
            <a:endParaRPr lang="en-US" dirty="0" smtClean="0"/>
          </a:p>
          <a:p>
            <a:pPr marL="457200" indent="-457200">
              <a:buFont typeface="Arial" panose="020B0604020202020204" pitchFamily="34" charset="0"/>
              <a:buChar char="•"/>
            </a:pPr>
            <a:r>
              <a:rPr lang="en-US" b="1" u="sng" dirty="0" smtClean="0"/>
              <a:t>Mind-meld</a:t>
            </a:r>
            <a:r>
              <a:rPr lang="en-US" dirty="0"/>
              <a:t>, </a:t>
            </a:r>
            <a:r>
              <a:rPr lang="en-US" i="1" dirty="0"/>
              <a:t>n</a:t>
            </a:r>
            <a:r>
              <a:rPr lang="en-US" dirty="0"/>
              <a:t>. </a:t>
            </a:r>
            <a:r>
              <a:rPr lang="en-US" dirty="0" smtClean="0"/>
              <a:t>A </a:t>
            </a:r>
            <a:r>
              <a:rPr lang="en-US" dirty="0"/>
              <a:t>telepathic union between two </a:t>
            </a:r>
            <a:r>
              <a:rPr lang="en-US" dirty="0" smtClean="0"/>
              <a:t>beings. </a:t>
            </a:r>
          </a:p>
          <a:p>
            <a:pPr marL="457200" indent="-457200">
              <a:buFont typeface="Arial" panose="020B0604020202020204" pitchFamily="34" charset="0"/>
              <a:buChar char="•"/>
            </a:pPr>
            <a:r>
              <a:rPr lang="en-US" b="1" u="sng" dirty="0"/>
              <a:t>Cloaking device</a:t>
            </a:r>
            <a:r>
              <a:rPr lang="en-US" dirty="0"/>
              <a:t>, </a:t>
            </a:r>
            <a:r>
              <a:rPr lang="en-US" i="1" dirty="0"/>
              <a:t>n</a:t>
            </a:r>
            <a:r>
              <a:rPr lang="en-US" dirty="0"/>
              <a:t>. A device which renders something invisible or undetectable</a:t>
            </a:r>
            <a:r>
              <a:rPr lang="en-US" dirty="0" smtClean="0"/>
              <a:t>.</a:t>
            </a:r>
          </a:p>
          <a:p>
            <a:pPr marL="457200" indent="-457200">
              <a:buFont typeface="Arial" panose="020B0604020202020204" pitchFamily="34" charset="0"/>
              <a:buChar char="•"/>
            </a:pPr>
            <a:r>
              <a:rPr lang="en-US" dirty="0" smtClean="0"/>
              <a:t>…</a:t>
            </a:r>
            <a:endParaRPr lang="en-US" dirty="0"/>
          </a:p>
        </p:txBody>
      </p:sp>
      <p:sp>
        <p:nvSpPr>
          <p:cNvPr id="4" name="Rectangle 3"/>
          <p:cNvSpPr/>
          <p:nvPr/>
        </p:nvSpPr>
        <p:spPr>
          <a:xfrm>
            <a:off x="4668520" y="6474023"/>
            <a:ext cx="4475480" cy="307777"/>
          </a:xfrm>
          <a:prstGeom prst="rect">
            <a:avLst/>
          </a:prstGeom>
        </p:spPr>
        <p:txBody>
          <a:bodyPr wrap="square">
            <a:spAutoFit/>
          </a:bodyPr>
          <a:lstStyle/>
          <a:p>
            <a:pPr algn="r"/>
            <a:r>
              <a:rPr lang="en-US" sz="1400" dirty="0">
                <a:solidFill>
                  <a:schemeClr val="bg1"/>
                </a:solidFill>
              </a:rPr>
              <a:t>https://blog.oup.com/2009/05/startrek_terminology/</a:t>
            </a:r>
          </a:p>
        </p:txBody>
      </p:sp>
    </p:spTree>
    <p:extLst>
      <p:ext uri="{BB962C8B-B14F-4D97-AF65-F5344CB8AC3E}">
        <p14:creationId xmlns:p14="http://schemas.microsoft.com/office/powerpoint/2010/main" val="1215089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Central </a:t>
            </a:r>
            <a:r>
              <a:rPr lang="en-US" b="1" i="1" dirty="0" smtClean="0">
                <a:solidFill>
                  <a:srgbClr val="FFFF00"/>
                </a:solidFill>
              </a:rPr>
              <a:t>focus</a:t>
            </a:r>
            <a:r>
              <a:rPr lang="en-US" dirty="0" smtClean="0"/>
              <a:t> in the workshop brief …</a:t>
            </a:r>
            <a:endParaRPr lang="en-US" dirty="0"/>
          </a:p>
        </p:txBody>
      </p:sp>
      <p:sp>
        <p:nvSpPr>
          <p:cNvPr id="5" name="Content Placeholder 4"/>
          <p:cNvSpPr>
            <a:spLocks noGrp="1"/>
          </p:cNvSpPr>
          <p:nvPr>
            <p:ph idx="1"/>
          </p:nvPr>
        </p:nvSpPr>
        <p:spPr/>
        <p:txBody>
          <a:bodyPr/>
          <a:lstStyle/>
          <a:p>
            <a:pPr marL="0" indent="0"/>
            <a:r>
              <a:rPr lang="en-US" sz="2200" dirty="0" smtClean="0"/>
              <a:t>‘PDAP’ </a:t>
            </a:r>
            <a:r>
              <a:rPr lang="en-US" sz="2200" dirty="0"/>
              <a:t>is a term </a:t>
            </a:r>
            <a:r>
              <a:rPr lang="en-US" sz="2200" dirty="0" smtClean="0"/>
              <a:t>proposed </a:t>
            </a:r>
            <a:r>
              <a:rPr lang="en-US" sz="2200" dirty="0"/>
              <a:t>following the principles of ontology to </a:t>
            </a:r>
            <a:r>
              <a:rPr lang="en-US" sz="2200" dirty="0" smtClean="0"/>
              <a:t>diagnose </a:t>
            </a:r>
            <a:r>
              <a:rPr lang="en-US" sz="2200" dirty="0"/>
              <a:t>patients suffering from chronic intraoral pain. </a:t>
            </a:r>
            <a:r>
              <a:rPr lang="en-US" sz="2200" dirty="0" smtClean="0"/>
              <a:t>Other </a:t>
            </a:r>
            <a:r>
              <a:rPr lang="en-US" sz="2200" dirty="0"/>
              <a:t>terms </a:t>
            </a:r>
            <a:r>
              <a:rPr lang="en-US" sz="2200" dirty="0" smtClean="0"/>
              <a:t>to </a:t>
            </a:r>
            <a:r>
              <a:rPr lang="en-US" sz="2200" dirty="0"/>
              <a:t>describe </a:t>
            </a:r>
            <a:r>
              <a:rPr lang="en-US" sz="2200" b="1" i="1" u="sng" dirty="0">
                <a:solidFill>
                  <a:srgbClr val="FFFF00"/>
                </a:solidFill>
              </a:rPr>
              <a:t>this</a:t>
            </a:r>
            <a:r>
              <a:rPr lang="en-US" sz="2200" b="1" i="1" dirty="0">
                <a:solidFill>
                  <a:srgbClr val="FFFF00"/>
                </a:solidFill>
              </a:rPr>
              <a:t> disorder </a:t>
            </a:r>
            <a:r>
              <a:rPr lang="en-US" sz="2200" dirty="0"/>
              <a:t>with similar </a:t>
            </a:r>
            <a:r>
              <a:rPr lang="en-US" sz="2200" dirty="0" smtClean="0"/>
              <a:t>symptomology were ‘atypical </a:t>
            </a:r>
            <a:r>
              <a:rPr lang="en-US" sz="2200" dirty="0" err="1" smtClean="0"/>
              <a:t>odontalgia</a:t>
            </a:r>
            <a:r>
              <a:rPr lang="en-US" sz="2200" dirty="0" smtClean="0"/>
              <a:t>’ </a:t>
            </a:r>
            <a:r>
              <a:rPr lang="en-US" sz="2200" dirty="0"/>
              <a:t>and </a:t>
            </a:r>
            <a:r>
              <a:rPr lang="en-US" sz="2200" dirty="0" smtClean="0"/>
              <a:t>‘phantom </a:t>
            </a:r>
            <a:r>
              <a:rPr lang="en-US" sz="2200" dirty="0"/>
              <a:t>tooth </a:t>
            </a:r>
            <a:r>
              <a:rPr lang="en-US" sz="2200" dirty="0" smtClean="0"/>
              <a:t>pain’. </a:t>
            </a:r>
            <a:r>
              <a:rPr lang="en-US" sz="2200" dirty="0" smtClean="0">
                <a:solidFill>
                  <a:srgbClr val="FFC000"/>
                </a:solidFill>
              </a:rPr>
              <a:t>Is the </a:t>
            </a:r>
            <a:r>
              <a:rPr lang="en-US" sz="2200" dirty="0">
                <a:solidFill>
                  <a:srgbClr val="FFC000"/>
                </a:solidFill>
              </a:rPr>
              <a:t>term PDAP, and associated ontological process</a:t>
            </a:r>
            <a:r>
              <a:rPr lang="en-US" sz="2200" dirty="0" smtClean="0">
                <a:solidFill>
                  <a:srgbClr val="FFC000"/>
                </a:solidFill>
              </a:rPr>
              <a:t>, appropriate because </a:t>
            </a:r>
            <a:r>
              <a:rPr lang="en-US" sz="2200" dirty="0">
                <a:solidFill>
                  <a:srgbClr val="FFC000"/>
                </a:solidFill>
              </a:rPr>
              <a:t>of the opinion that sufficient evidence exists to consider </a:t>
            </a:r>
            <a:r>
              <a:rPr lang="en-US" sz="2200" b="1" i="1" u="sng" dirty="0">
                <a:solidFill>
                  <a:srgbClr val="FFFF00"/>
                </a:solidFill>
              </a:rPr>
              <a:t>this</a:t>
            </a:r>
            <a:r>
              <a:rPr lang="en-US" sz="2200" dirty="0">
                <a:solidFill>
                  <a:srgbClr val="FFFF00"/>
                </a:solidFill>
              </a:rPr>
              <a:t> </a:t>
            </a:r>
            <a:r>
              <a:rPr lang="en-US" sz="2200" b="1" i="1" dirty="0">
                <a:solidFill>
                  <a:srgbClr val="FFFF00"/>
                </a:solidFill>
              </a:rPr>
              <a:t>disorder</a:t>
            </a:r>
            <a:r>
              <a:rPr lang="en-US" sz="2200" dirty="0">
                <a:solidFill>
                  <a:srgbClr val="FFFF00"/>
                </a:solidFill>
              </a:rPr>
              <a:t> </a:t>
            </a:r>
            <a:r>
              <a:rPr lang="en-US" sz="2200" dirty="0">
                <a:solidFill>
                  <a:srgbClr val="FFC000"/>
                </a:solidFill>
              </a:rPr>
              <a:t>neuropathic </a:t>
            </a:r>
            <a:r>
              <a:rPr lang="en-US" sz="2200" dirty="0" smtClean="0">
                <a:solidFill>
                  <a:srgbClr val="FFC000"/>
                </a:solidFill>
              </a:rPr>
              <a:t>in origin </a:t>
            </a:r>
            <a:r>
              <a:rPr lang="en-US" sz="2200" dirty="0">
                <a:solidFill>
                  <a:srgbClr val="FFC000"/>
                </a:solidFill>
              </a:rPr>
              <a:t>and therefore to classify it </a:t>
            </a:r>
            <a:r>
              <a:rPr lang="en-US" sz="2200" dirty="0" smtClean="0">
                <a:solidFill>
                  <a:srgbClr val="FFC000"/>
                </a:solidFill>
              </a:rPr>
              <a:t>accordingly? </a:t>
            </a:r>
          </a:p>
          <a:p>
            <a:pPr marL="0" indent="0"/>
            <a:r>
              <a:rPr lang="en-US" sz="2200" u="sng" dirty="0" smtClean="0"/>
              <a:t>Aim </a:t>
            </a:r>
            <a:r>
              <a:rPr lang="en-US" sz="2200" u="sng" dirty="0"/>
              <a:t>of this </a:t>
            </a:r>
            <a:r>
              <a:rPr lang="en-US" sz="2200" u="sng" dirty="0" smtClean="0"/>
              <a:t>workshop</a:t>
            </a:r>
            <a:r>
              <a:rPr lang="en-US" sz="2200" dirty="0" smtClean="0"/>
              <a:t>: </a:t>
            </a:r>
          </a:p>
          <a:p>
            <a:pPr marL="457200" indent="-457200">
              <a:buAutoNum type="arabicParenR"/>
            </a:pPr>
            <a:r>
              <a:rPr lang="en-US" sz="2200" dirty="0" smtClean="0"/>
              <a:t>pro’s and con’s rationale </a:t>
            </a:r>
            <a:r>
              <a:rPr lang="en-US" sz="2200" dirty="0"/>
              <a:t>for the use of PDAP and ontology verses alternative perspective of neuropathic pain, </a:t>
            </a:r>
            <a:endParaRPr lang="en-US" sz="2200" dirty="0" smtClean="0"/>
          </a:p>
          <a:p>
            <a:pPr marL="457200" indent="-457200">
              <a:buAutoNum type="arabicParenR"/>
            </a:pPr>
            <a:r>
              <a:rPr lang="en-US" sz="2200" dirty="0" smtClean="0"/>
              <a:t>discussion </a:t>
            </a:r>
            <a:r>
              <a:rPr lang="en-US" sz="2200" dirty="0"/>
              <a:t>to develop group consensus on labelling and classifying such patients to allow for more clearly communication, for both patient care and research purposes, regarding </a:t>
            </a:r>
            <a:r>
              <a:rPr lang="en-US" sz="2200" b="1" i="1" u="sng" dirty="0">
                <a:solidFill>
                  <a:srgbClr val="FFFF00"/>
                </a:solidFill>
              </a:rPr>
              <a:t>this</a:t>
            </a:r>
            <a:r>
              <a:rPr lang="en-US" sz="2200" b="1" i="1" dirty="0">
                <a:solidFill>
                  <a:srgbClr val="FFFF00"/>
                </a:solidFill>
              </a:rPr>
              <a:t> disorder</a:t>
            </a:r>
            <a:r>
              <a:rPr lang="en-US" sz="2200" dirty="0"/>
              <a:t>.</a:t>
            </a:r>
          </a:p>
        </p:txBody>
      </p:sp>
    </p:spTree>
    <p:extLst>
      <p:ext uri="{BB962C8B-B14F-4D97-AF65-F5344CB8AC3E}">
        <p14:creationId xmlns:p14="http://schemas.microsoft.com/office/powerpoint/2010/main" val="1245134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to be answered by </a:t>
            </a:r>
            <a:r>
              <a:rPr lang="en-US" b="1" i="1" u="sng" dirty="0" smtClean="0">
                <a:solidFill>
                  <a:srgbClr val="92D050"/>
                </a:solidFill>
              </a:rPr>
              <a:t>science</a:t>
            </a:r>
            <a:endParaRPr lang="en-US" b="1" i="1" u="sng" dirty="0">
              <a:solidFill>
                <a:srgbClr val="92D050"/>
              </a:solidFill>
            </a:endParaRPr>
          </a:p>
        </p:txBody>
      </p:sp>
      <p:sp>
        <p:nvSpPr>
          <p:cNvPr id="5" name="Content Placeholder 4"/>
          <p:cNvSpPr>
            <a:spLocks noGrp="1"/>
          </p:cNvSpPr>
          <p:nvPr>
            <p:ph idx="1"/>
          </p:nvPr>
        </p:nvSpPr>
        <p:spPr/>
        <p:txBody>
          <a:bodyPr/>
          <a:lstStyle/>
          <a:p>
            <a:pPr marL="0" indent="0"/>
            <a:r>
              <a:rPr lang="en-US" sz="2000" dirty="0" smtClean="0">
                <a:solidFill>
                  <a:srgbClr val="FFC000"/>
                </a:solidFill>
              </a:rPr>
              <a:t>Is the </a:t>
            </a:r>
            <a:r>
              <a:rPr lang="en-US" sz="2000" dirty="0">
                <a:solidFill>
                  <a:srgbClr val="FFC000"/>
                </a:solidFill>
              </a:rPr>
              <a:t>term PDAP, and associated ontological process</a:t>
            </a:r>
            <a:r>
              <a:rPr lang="en-US" sz="2000" dirty="0" smtClean="0">
                <a:solidFill>
                  <a:srgbClr val="FFC000"/>
                </a:solidFill>
              </a:rPr>
              <a:t>, appropriate because </a:t>
            </a:r>
            <a:r>
              <a:rPr lang="en-US" sz="2000" dirty="0">
                <a:solidFill>
                  <a:srgbClr val="FFC000"/>
                </a:solidFill>
              </a:rPr>
              <a:t>of the opinion that sufficient evidence exists to consider this disorder neuropathic </a:t>
            </a:r>
            <a:r>
              <a:rPr lang="en-US" sz="2000" dirty="0" smtClean="0">
                <a:solidFill>
                  <a:srgbClr val="FFC000"/>
                </a:solidFill>
              </a:rPr>
              <a:t>in origin </a:t>
            </a:r>
            <a:r>
              <a:rPr lang="en-US" sz="2000" dirty="0">
                <a:solidFill>
                  <a:srgbClr val="FFC000"/>
                </a:solidFill>
              </a:rPr>
              <a:t>and therefore to classify it </a:t>
            </a:r>
            <a:r>
              <a:rPr lang="en-US" sz="2000" dirty="0" smtClean="0">
                <a:solidFill>
                  <a:srgbClr val="FFC000"/>
                </a:solidFill>
              </a:rPr>
              <a:t>accordingly?</a:t>
            </a:r>
          </a:p>
          <a:p>
            <a:pPr marL="0" indent="0"/>
            <a:r>
              <a:rPr lang="en-US" sz="2000" dirty="0" smtClean="0">
                <a:solidFill>
                  <a:srgbClr val="FFC000"/>
                </a:solidFill>
              </a:rPr>
              <a:t> </a:t>
            </a:r>
          </a:p>
          <a:p>
            <a:pPr marL="457200" indent="-457200">
              <a:buFontTx/>
              <a:buAutoNum type="arabicParenR"/>
            </a:pPr>
            <a:r>
              <a:rPr lang="en-US" sz="2000" dirty="0"/>
              <a:t>What is denoted by ‘this disorder’?</a:t>
            </a:r>
          </a:p>
          <a:p>
            <a:pPr marL="457200" indent="-457200">
              <a:buAutoNum type="arabicParenR"/>
            </a:pPr>
            <a:r>
              <a:rPr lang="en-US" sz="2000" dirty="0" smtClean="0"/>
              <a:t>Is PDAP an appropriate term for what is denoted by ‘this disorder’?</a:t>
            </a:r>
          </a:p>
          <a:p>
            <a:pPr marL="457200" indent="-457200">
              <a:buAutoNum type="arabicParenR"/>
            </a:pPr>
            <a:r>
              <a:rPr lang="en-US" sz="2000" dirty="0" smtClean="0"/>
              <a:t>Is the ontological process used appropriate:</a:t>
            </a:r>
          </a:p>
          <a:p>
            <a:pPr marL="1257300" lvl="2" indent="-457200">
              <a:buFont typeface="+mj-lt"/>
              <a:buAutoNum type="alphaLcParenR"/>
            </a:pPr>
            <a:r>
              <a:rPr lang="en-US" sz="1800" dirty="0"/>
              <a:t>i</a:t>
            </a:r>
            <a:r>
              <a:rPr lang="en-US" sz="1800" dirty="0" smtClean="0"/>
              <a:t>n itself?</a:t>
            </a:r>
          </a:p>
          <a:p>
            <a:pPr marL="1257300" lvl="2" indent="-457200">
              <a:spcBef>
                <a:spcPts val="0"/>
              </a:spcBef>
              <a:buFont typeface="+mj-lt"/>
              <a:buAutoNum type="alphaLcParenR"/>
            </a:pPr>
            <a:r>
              <a:rPr lang="en-US" sz="1800" dirty="0"/>
              <a:t>f</a:t>
            </a:r>
            <a:r>
              <a:rPr lang="en-US" sz="1800" dirty="0" smtClean="0"/>
              <a:t>or the purposes of providing names</a:t>
            </a:r>
          </a:p>
          <a:p>
            <a:pPr marL="1714500" lvl="3" indent="-457200">
              <a:spcBef>
                <a:spcPts val="0"/>
              </a:spcBef>
              <a:buFont typeface="+mj-lt"/>
              <a:buAutoNum type="romanLcPeriod"/>
            </a:pPr>
            <a:r>
              <a:rPr lang="en-US" sz="1800" dirty="0" smtClean="0"/>
              <a:t>to what is denoted by ‘this disorder’?</a:t>
            </a:r>
          </a:p>
          <a:p>
            <a:pPr marL="1714500" lvl="3" indent="-457200">
              <a:spcBef>
                <a:spcPts val="0"/>
              </a:spcBef>
              <a:buFont typeface="+mj-lt"/>
              <a:buAutoNum type="romanLcPeriod"/>
            </a:pPr>
            <a:r>
              <a:rPr lang="en-US" sz="1800" dirty="0"/>
              <a:t>to ‘things’ in </a:t>
            </a:r>
            <a:r>
              <a:rPr lang="en-US" sz="1800" dirty="0" smtClean="0"/>
              <a:t>general?</a:t>
            </a:r>
            <a:r>
              <a:rPr lang="en-US" sz="1800" dirty="0"/>
              <a:t> </a:t>
            </a:r>
            <a:endParaRPr lang="en-US" sz="1800" dirty="0" smtClean="0"/>
          </a:p>
          <a:p>
            <a:pPr marL="1257300" lvl="2" indent="-457200">
              <a:spcBef>
                <a:spcPts val="0"/>
              </a:spcBef>
              <a:buFont typeface="+mj-lt"/>
              <a:buAutoNum type="alphaLcParenR"/>
            </a:pPr>
            <a:r>
              <a:rPr lang="en-US" sz="1800" dirty="0" smtClean="0">
                <a:solidFill>
                  <a:srgbClr val="AAE600"/>
                </a:solidFill>
              </a:rPr>
              <a:t>to </a:t>
            </a:r>
            <a:r>
              <a:rPr lang="en-US" sz="1800" dirty="0">
                <a:solidFill>
                  <a:srgbClr val="AAE600"/>
                </a:solidFill>
              </a:rPr>
              <a:t>classify what is denoted by ‘this disorder</a:t>
            </a:r>
            <a:r>
              <a:rPr lang="en-US" sz="1800" dirty="0" smtClean="0">
                <a:solidFill>
                  <a:srgbClr val="AAE600"/>
                </a:solidFill>
              </a:rPr>
              <a:t>’?</a:t>
            </a:r>
          </a:p>
          <a:p>
            <a:pPr marL="457200" indent="-457200">
              <a:buAutoNum type="arabicParenR"/>
            </a:pPr>
            <a:r>
              <a:rPr lang="en-US" sz="2000" dirty="0" smtClean="0">
                <a:solidFill>
                  <a:srgbClr val="AAE600"/>
                </a:solidFill>
              </a:rPr>
              <a:t>Has the mentioned opinion the power of a scientific theory to the effect that what is denoted by ‘this disorder’ is neuropathic in origin?</a:t>
            </a:r>
          </a:p>
          <a:p>
            <a:pPr marL="457200" indent="-457200">
              <a:buAutoNum type="arabicParenR"/>
            </a:pPr>
            <a:r>
              <a:rPr lang="en-US" sz="2000" dirty="0" smtClean="0"/>
              <a:t>What other term would be more appropriate?</a:t>
            </a:r>
          </a:p>
        </p:txBody>
      </p:sp>
    </p:spTree>
    <p:extLst>
      <p:ext uri="{BB962C8B-B14F-4D97-AF65-F5344CB8AC3E}">
        <p14:creationId xmlns:p14="http://schemas.microsoft.com/office/powerpoint/2010/main" val="3296734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 science: scientific objectivity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Objectivity </a:t>
            </a:r>
            <a:r>
              <a:rPr lang="en-US" dirty="0"/>
              <a:t>as Faithfulness to </a:t>
            </a:r>
            <a:r>
              <a:rPr lang="en-US" dirty="0" smtClean="0"/>
              <a:t>Facts;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Objectivity </a:t>
            </a:r>
            <a:r>
              <a:rPr lang="en-US" dirty="0"/>
              <a:t>as Absence of Normative Commitments and the Value-Free </a:t>
            </a:r>
            <a:r>
              <a:rPr lang="en-US" dirty="0" smtClean="0"/>
              <a:t>Ideal;</a:t>
            </a:r>
          </a:p>
          <a:p>
            <a:pPr>
              <a:buFont typeface="Arial" panose="020B0604020202020204" pitchFamily="34" charset="0"/>
              <a:buChar char="•"/>
            </a:pPr>
            <a:endParaRPr lang="en-US" dirty="0"/>
          </a:p>
          <a:p>
            <a:pPr>
              <a:buFont typeface="Arial" panose="020B0604020202020204" pitchFamily="34" charset="0"/>
              <a:buChar char="•"/>
            </a:pPr>
            <a:r>
              <a:rPr lang="en-US" dirty="0" smtClean="0"/>
              <a:t>Objectivity </a:t>
            </a:r>
            <a:r>
              <a:rPr lang="en-US" dirty="0"/>
              <a:t>as Freedom from Personal </a:t>
            </a:r>
            <a:r>
              <a:rPr lang="en-US" dirty="0" smtClean="0"/>
              <a:t>Biases: </a:t>
            </a:r>
          </a:p>
          <a:p>
            <a:pPr lvl="1">
              <a:buFont typeface="Arial" panose="020B0604020202020204" pitchFamily="34" charset="0"/>
              <a:buChar char="•"/>
            </a:pPr>
            <a:r>
              <a:rPr lang="en-US" dirty="0" smtClean="0"/>
              <a:t>Measurement </a:t>
            </a:r>
            <a:r>
              <a:rPr lang="en-US" dirty="0"/>
              <a:t>and </a:t>
            </a:r>
            <a:r>
              <a:rPr lang="en-US" dirty="0" smtClean="0"/>
              <a:t>Quantification;</a:t>
            </a:r>
            <a:endParaRPr lang="en-US" dirty="0"/>
          </a:p>
          <a:p>
            <a:pPr lvl="1">
              <a:buFont typeface="Arial" panose="020B0604020202020204" pitchFamily="34" charset="0"/>
              <a:buChar char="•"/>
            </a:pPr>
            <a:r>
              <a:rPr lang="en-US" dirty="0" smtClean="0"/>
              <a:t>Inductive </a:t>
            </a:r>
            <a:r>
              <a:rPr lang="en-US" dirty="0"/>
              <a:t>and Statistical </a:t>
            </a:r>
            <a:r>
              <a:rPr lang="en-US" dirty="0" smtClean="0"/>
              <a:t>Inference. </a:t>
            </a:r>
            <a:endParaRPr lang="en-US" dirty="0"/>
          </a:p>
          <a:p>
            <a:endParaRPr lang="en-US" dirty="0"/>
          </a:p>
          <a:p>
            <a:endParaRPr lang="en-US" dirty="0"/>
          </a:p>
        </p:txBody>
      </p:sp>
    </p:spTree>
    <p:extLst>
      <p:ext uri="{BB962C8B-B14F-4D97-AF65-F5344CB8AC3E}">
        <p14:creationId xmlns:p14="http://schemas.microsoft.com/office/powerpoint/2010/main" val="412399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Why Most Published Research Findings Are False</a:t>
            </a:r>
            <a:r>
              <a:rPr lang="en-US" dirty="0"/>
              <a:t>.</a:t>
            </a:r>
          </a:p>
        </p:txBody>
      </p:sp>
      <p:pic>
        <p:nvPicPr>
          <p:cNvPr id="5" name="Content Placeholder 4"/>
          <p:cNvPicPr>
            <a:picLocks noGrp="1" noChangeAspect="1"/>
          </p:cNvPicPr>
          <p:nvPr>
            <p:ph idx="1"/>
          </p:nvPr>
        </p:nvPicPr>
        <p:blipFill>
          <a:blip r:embed="rId2"/>
          <a:stretch>
            <a:fillRect/>
          </a:stretch>
        </p:blipFill>
        <p:spPr>
          <a:xfrm>
            <a:off x="228600" y="2012950"/>
            <a:ext cx="4467225" cy="4286250"/>
          </a:xfrm>
          <a:prstGeom prst="rect">
            <a:avLst/>
          </a:prstGeom>
        </p:spPr>
      </p:pic>
      <p:sp>
        <p:nvSpPr>
          <p:cNvPr id="4" name="Rectangle 3"/>
          <p:cNvSpPr/>
          <p:nvPr/>
        </p:nvSpPr>
        <p:spPr>
          <a:xfrm>
            <a:off x="4876800" y="2362200"/>
            <a:ext cx="4038600" cy="3970318"/>
          </a:xfrm>
          <a:prstGeom prst="rect">
            <a:avLst/>
          </a:prstGeom>
        </p:spPr>
        <p:txBody>
          <a:bodyPr wrap="square">
            <a:spAutoFit/>
          </a:bodyPr>
          <a:lstStyle/>
          <a:p>
            <a:pPr marL="0" marR="0">
              <a:spcBef>
                <a:spcPts val="0"/>
              </a:spcBef>
              <a:spcAft>
                <a:spcPts val="0"/>
              </a:spcAft>
            </a:pPr>
            <a:r>
              <a:rPr lang="en-US" sz="2800" dirty="0">
                <a:solidFill>
                  <a:schemeClr val="bg1"/>
                </a:solidFill>
                <a:ea typeface="SimSun" panose="02010600030101010101" pitchFamily="2" charset="-122"/>
              </a:rPr>
              <a:t>John P. A. </a:t>
            </a:r>
            <a:r>
              <a:rPr lang="en-US" sz="2800" dirty="0" smtClean="0">
                <a:solidFill>
                  <a:schemeClr val="bg1"/>
                </a:solidFill>
                <a:ea typeface="SimSun" panose="02010600030101010101" pitchFamily="2" charset="-122"/>
              </a:rPr>
              <a:t>Ioannidis</a:t>
            </a:r>
            <a:r>
              <a:rPr lang="en-US" sz="2800" b="0" dirty="0" smtClean="0">
                <a:solidFill>
                  <a:schemeClr val="bg1"/>
                </a:solidFill>
                <a:ea typeface="SimSun" panose="02010600030101010101" pitchFamily="2" charset="-122"/>
              </a:rPr>
              <a:t>. </a:t>
            </a:r>
          </a:p>
          <a:p>
            <a:pPr marL="0" marR="0">
              <a:spcBef>
                <a:spcPts val="0"/>
              </a:spcBef>
              <a:spcAft>
                <a:spcPts val="0"/>
              </a:spcAft>
            </a:pPr>
            <a:r>
              <a:rPr lang="en-US" sz="2800" b="0" dirty="0" smtClean="0">
                <a:solidFill>
                  <a:schemeClr val="bg1"/>
                </a:solidFill>
                <a:ea typeface="SimSun" panose="02010600030101010101" pitchFamily="2" charset="-122"/>
              </a:rPr>
              <a:t>Why </a:t>
            </a:r>
            <a:r>
              <a:rPr lang="en-US" sz="2800" b="0" dirty="0">
                <a:solidFill>
                  <a:schemeClr val="bg1"/>
                </a:solidFill>
                <a:ea typeface="SimSun" panose="02010600030101010101" pitchFamily="2" charset="-122"/>
              </a:rPr>
              <a:t>Most Published Research Findings Are </a:t>
            </a:r>
            <a:r>
              <a:rPr lang="en-US" sz="2800" b="0" dirty="0" smtClean="0">
                <a:solidFill>
                  <a:schemeClr val="bg1"/>
                </a:solidFill>
                <a:ea typeface="SimSun" panose="02010600030101010101" pitchFamily="2" charset="-122"/>
              </a:rPr>
              <a:t>False. </a:t>
            </a:r>
          </a:p>
          <a:p>
            <a:pPr marL="0" marR="0">
              <a:spcBef>
                <a:spcPts val="0"/>
              </a:spcBef>
              <a:spcAft>
                <a:spcPts val="0"/>
              </a:spcAft>
            </a:pPr>
            <a:r>
              <a:rPr lang="en-US" sz="2800" b="0" dirty="0" smtClean="0">
                <a:solidFill>
                  <a:schemeClr val="bg1"/>
                </a:solidFill>
                <a:ea typeface="SimSun" panose="02010600030101010101" pitchFamily="2" charset="-122"/>
              </a:rPr>
              <a:t>PLOS </a:t>
            </a:r>
            <a:r>
              <a:rPr lang="en-US" sz="2800" b="0" dirty="0">
                <a:solidFill>
                  <a:schemeClr val="bg1"/>
                </a:solidFill>
                <a:ea typeface="SimSun" panose="02010600030101010101" pitchFamily="2" charset="-122"/>
              </a:rPr>
              <a:t>Medicine 2005;2(8):e124</a:t>
            </a:r>
          </a:p>
          <a:p>
            <a:r>
              <a:rPr lang="en-US" sz="2800" b="0" dirty="0" smtClean="0">
                <a:solidFill>
                  <a:schemeClr val="bg1"/>
                </a:solidFill>
                <a:ea typeface="SimSun" panose="02010600030101010101" pitchFamily="2" charset="-122"/>
              </a:rPr>
              <a:t>http</a:t>
            </a:r>
            <a:r>
              <a:rPr lang="en-US" sz="2800" b="0" dirty="0">
                <a:solidFill>
                  <a:schemeClr val="bg1"/>
                </a:solidFill>
                <a:ea typeface="SimSun" panose="02010600030101010101" pitchFamily="2" charset="-122"/>
              </a:rPr>
              <a:t>://robotics.cs.tamu.edu/RSS2015NegativeResults/pmed.0020124.pdf</a:t>
            </a:r>
            <a:endParaRPr lang="en-US" sz="2800" b="0" dirty="0">
              <a:solidFill>
                <a:schemeClr val="bg1"/>
              </a:solidFill>
            </a:endParaRPr>
          </a:p>
        </p:txBody>
      </p:sp>
    </p:spTree>
    <p:extLst>
      <p:ext uri="{BB962C8B-B14F-4D97-AF65-F5344CB8AC3E}">
        <p14:creationId xmlns:p14="http://schemas.microsoft.com/office/powerpoint/2010/main" val="132978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a:xfrm>
            <a:off x="228600" y="1676400"/>
            <a:ext cx="8686800" cy="1752600"/>
          </a:xfrm>
        </p:spPr>
        <p:txBody>
          <a:bodyPr/>
          <a:lstStyle/>
          <a:p>
            <a:pPr marL="0" indent="0"/>
            <a:r>
              <a:rPr lang="en-US" b="1" u="sng" dirty="0" smtClean="0"/>
              <a:t>Two </a:t>
            </a:r>
            <a:r>
              <a:rPr lang="en-US" b="1" u="sng" dirty="0"/>
              <a:t>kinds of qualities</a:t>
            </a:r>
            <a:r>
              <a:rPr lang="en-US" dirty="0"/>
              <a:t>: </a:t>
            </a:r>
            <a:endParaRPr lang="en-US" dirty="0" smtClean="0"/>
          </a:p>
          <a:p>
            <a:pPr>
              <a:buFont typeface="Arial" panose="020B0604020202020204" pitchFamily="34" charset="0"/>
              <a:buChar char="•"/>
            </a:pPr>
            <a:r>
              <a:rPr lang="en-US" dirty="0" smtClean="0"/>
              <a:t>ones </a:t>
            </a:r>
            <a:r>
              <a:rPr lang="en-US" dirty="0"/>
              <a:t>that vary with the perspective one has or takes, and </a:t>
            </a:r>
            <a:endParaRPr lang="en-US" dirty="0" smtClean="0"/>
          </a:p>
          <a:p>
            <a:pPr>
              <a:buFont typeface="Arial" panose="020B0604020202020204" pitchFamily="34" charset="0"/>
              <a:buChar char="•"/>
            </a:pPr>
            <a:r>
              <a:rPr lang="en-US" dirty="0" smtClean="0"/>
              <a:t>ones </a:t>
            </a:r>
            <a:r>
              <a:rPr lang="en-US" dirty="0"/>
              <a:t>that remain constant through changes of </a:t>
            </a:r>
            <a:r>
              <a:rPr lang="en-US" dirty="0" smtClean="0"/>
              <a:t>perspective: </a:t>
            </a:r>
            <a:r>
              <a:rPr lang="en-US" dirty="0" smtClean="0">
                <a:sym typeface="Wingdings" panose="05000000000000000000" pitchFamily="2" charset="2"/>
              </a:rPr>
              <a:t> </a:t>
            </a:r>
            <a:r>
              <a:rPr lang="en-US" dirty="0" smtClean="0"/>
              <a:t>the </a:t>
            </a:r>
            <a:r>
              <a:rPr lang="en-US" dirty="0"/>
              <a:t>objective properties.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3090501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 scientific objectivity here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sp>
        <p:nvSpPr>
          <p:cNvPr id="2" name="Freeform 1"/>
          <p:cNvSpPr/>
          <p:nvPr/>
        </p:nvSpPr>
        <p:spPr bwMode="auto">
          <a:xfrm>
            <a:off x="2925691" y="5663901"/>
            <a:ext cx="3087834" cy="852427"/>
          </a:xfrm>
          <a:custGeom>
            <a:avLst/>
            <a:gdLst>
              <a:gd name="connsiteX0" fmla="*/ 688878 w 3087834"/>
              <a:gd name="connsiteY0" fmla="*/ 26894 h 852427"/>
              <a:gd name="connsiteX1" fmla="*/ 721151 w 3087834"/>
              <a:gd name="connsiteY1" fmla="*/ 32273 h 852427"/>
              <a:gd name="connsiteX2" fmla="*/ 737288 w 3087834"/>
              <a:gd name="connsiteY2" fmla="*/ 26894 h 852427"/>
              <a:gd name="connsiteX3" fmla="*/ 834107 w 3087834"/>
              <a:gd name="connsiteY3" fmla="*/ 37652 h 852427"/>
              <a:gd name="connsiteX4" fmla="*/ 877137 w 3087834"/>
              <a:gd name="connsiteY4" fmla="*/ 48410 h 852427"/>
              <a:gd name="connsiteX5" fmla="*/ 925547 w 3087834"/>
              <a:gd name="connsiteY5" fmla="*/ 59167 h 852427"/>
              <a:gd name="connsiteX6" fmla="*/ 947062 w 3087834"/>
              <a:gd name="connsiteY6" fmla="*/ 64546 h 852427"/>
              <a:gd name="connsiteX7" fmla="*/ 1000850 w 3087834"/>
              <a:gd name="connsiteY7" fmla="*/ 69925 h 852427"/>
              <a:gd name="connsiteX8" fmla="*/ 1119184 w 3087834"/>
              <a:gd name="connsiteY8" fmla="*/ 64546 h 852427"/>
              <a:gd name="connsiteX9" fmla="*/ 1194488 w 3087834"/>
              <a:gd name="connsiteY9" fmla="*/ 64546 h 852427"/>
              <a:gd name="connsiteX10" fmla="*/ 1221382 w 3087834"/>
              <a:gd name="connsiteY10" fmla="*/ 69925 h 852427"/>
              <a:gd name="connsiteX11" fmla="*/ 1242897 w 3087834"/>
              <a:gd name="connsiteY11" fmla="*/ 75304 h 852427"/>
              <a:gd name="connsiteX12" fmla="*/ 1269791 w 3087834"/>
              <a:gd name="connsiteY12" fmla="*/ 69925 h 852427"/>
              <a:gd name="connsiteX13" fmla="*/ 1323580 w 3087834"/>
              <a:gd name="connsiteY13" fmla="*/ 64546 h 852427"/>
              <a:gd name="connsiteX14" fmla="*/ 1452671 w 3087834"/>
              <a:gd name="connsiteY14" fmla="*/ 59167 h 852427"/>
              <a:gd name="connsiteX15" fmla="*/ 1506460 w 3087834"/>
              <a:gd name="connsiteY15" fmla="*/ 43031 h 852427"/>
              <a:gd name="connsiteX16" fmla="*/ 1554869 w 3087834"/>
              <a:gd name="connsiteY16" fmla="*/ 37652 h 852427"/>
              <a:gd name="connsiteX17" fmla="*/ 1614036 w 3087834"/>
              <a:gd name="connsiteY17" fmla="*/ 26894 h 852427"/>
              <a:gd name="connsiteX18" fmla="*/ 1662445 w 3087834"/>
              <a:gd name="connsiteY18" fmla="*/ 32273 h 852427"/>
              <a:gd name="connsiteX19" fmla="*/ 1694718 w 3087834"/>
              <a:gd name="connsiteY19" fmla="*/ 32273 h 852427"/>
              <a:gd name="connsiteX20" fmla="*/ 1716234 w 3087834"/>
              <a:gd name="connsiteY20" fmla="*/ 26894 h 852427"/>
              <a:gd name="connsiteX21" fmla="*/ 1753885 w 3087834"/>
              <a:gd name="connsiteY21" fmla="*/ 32273 h 852427"/>
              <a:gd name="connsiteX22" fmla="*/ 1780780 w 3087834"/>
              <a:gd name="connsiteY22" fmla="*/ 37652 h 852427"/>
              <a:gd name="connsiteX23" fmla="*/ 1813053 w 3087834"/>
              <a:gd name="connsiteY23" fmla="*/ 32273 h 852427"/>
              <a:gd name="connsiteX24" fmla="*/ 1877598 w 3087834"/>
              <a:gd name="connsiteY24" fmla="*/ 21515 h 852427"/>
              <a:gd name="connsiteX25" fmla="*/ 1909871 w 3087834"/>
              <a:gd name="connsiteY25" fmla="*/ 10758 h 852427"/>
              <a:gd name="connsiteX26" fmla="*/ 1926008 w 3087834"/>
              <a:gd name="connsiteY26" fmla="*/ 5379 h 852427"/>
              <a:gd name="connsiteX27" fmla="*/ 2006690 w 3087834"/>
              <a:gd name="connsiteY27" fmla="*/ 0 h 852427"/>
              <a:gd name="connsiteX28" fmla="*/ 2087373 w 3087834"/>
              <a:gd name="connsiteY28" fmla="*/ 5379 h 852427"/>
              <a:gd name="connsiteX29" fmla="*/ 2125024 w 3087834"/>
              <a:gd name="connsiteY29" fmla="*/ 5379 h 852427"/>
              <a:gd name="connsiteX30" fmla="*/ 2146540 w 3087834"/>
              <a:gd name="connsiteY30" fmla="*/ 10758 h 852427"/>
              <a:gd name="connsiteX31" fmla="*/ 2237980 w 3087834"/>
              <a:gd name="connsiteY31" fmla="*/ 21515 h 852427"/>
              <a:gd name="connsiteX32" fmla="*/ 2254116 w 3087834"/>
              <a:gd name="connsiteY32" fmla="*/ 32273 h 852427"/>
              <a:gd name="connsiteX33" fmla="*/ 2291768 w 3087834"/>
              <a:gd name="connsiteY33" fmla="*/ 43031 h 852427"/>
              <a:gd name="connsiteX34" fmla="*/ 2356314 w 3087834"/>
              <a:gd name="connsiteY34" fmla="*/ 59167 h 852427"/>
              <a:gd name="connsiteX35" fmla="*/ 2410102 w 3087834"/>
              <a:gd name="connsiteY35" fmla="*/ 75304 h 852427"/>
              <a:gd name="connsiteX36" fmla="*/ 2458511 w 3087834"/>
              <a:gd name="connsiteY36" fmla="*/ 80683 h 852427"/>
              <a:gd name="connsiteX37" fmla="*/ 2528436 w 3087834"/>
              <a:gd name="connsiteY37" fmla="*/ 96819 h 852427"/>
              <a:gd name="connsiteX38" fmla="*/ 2549951 w 3087834"/>
              <a:gd name="connsiteY38" fmla="*/ 102198 h 852427"/>
              <a:gd name="connsiteX39" fmla="*/ 2566088 w 3087834"/>
              <a:gd name="connsiteY39" fmla="*/ 107577 h 852427"/>
              <a:gd name="connsiteX40" fmla="*/ 2695180 w 3087834"/>
              <a:gd name="connsiteY40" fmla="*/ 123713 h 852427"/>
              <a:gd name="connsiteX41" fmla="*/ 2754347 w 3087834"/>
              <a:gd name="connsiteY41" fmla="*/ 139850 h 852427"/>
              <a:gd name="connsiteX42" fmla="*/ 2770483 w 3087834"/>
              <a:gd name="connsiteY42" fmla="*/ 145228 h 852427"/>
              <a:gd name="connsiteX43" fmla="*/ 2797377 w 3087834"/>
              <a:gd name="connsiteY43" fmla="*/ 150607 h 852427"/>
              <a:gd name="connsiteX44" fmla="*/ 2818893 w 3087834"/>
              <a:gd name="connsiteY44" fmla="*/ 155986 h 852427"/>
              <a:gd name="connsiteX45" fmla="*/ 2840408 w 3087834"/>
              <a:gd name="connsiteY45" fmla="*/ 166744 h 852427"/>
              <a:gd name="connsiteX46" fmla="*/ 2878060 w 3087834"/>
              <a:gd name="connsiteY46" fmla="*/ 188259 h 852427"/>
              <a:gd name="connsiteX47" fmla="*/ 2899575 w 3087834"/>
              <a:gd name="connsiteY47" fmla="*/ 193638 h 852427"/>
              <a:gd name="connsiteX48" fmla="*/ 2942605 w 3087834"/>
              <a:gd name="connsiteY48" fmla="*/ 209774 h 852427"/>
              <a:gd name="connsiteX49" fmla="*/ 2964121 w 3087834"/>
              <a:gd name="connsiteY49" fmla="*/ 231290 h 852427"/>
              <a:gd name="connsiteX50" fmla="*/ 3023288 w 3087834"/>
              <a:gd name="connsiteY50" fmla="*/ 258184 h 852427"/>
              <a:gd name="connsiteX51" fmla="*/ 3039424 w 3087834"/>
              <a:gd name="connsiteY51" fmla="*/ 268941 h 852427"/>
              <a:gd name="connsiteX52" fmla="*/ 3066318 w 3087834"/>
              <a:gd name="connsiteY52" fmla="*/ 360381 h 852427"/>
              <a:gd name="connsiteX53" fmla="*/ 3087834 w 3087834"/>
              <a:gd name="connsiteY53" fmla="*/ 408791 h 852427"/>
              <a:gd name="connsiteX54" fmla="*/ 3087834 w 3087834"/>
              <a:gd name="connsiteY54" fmla="*/ 446443 h 852427"/>
              <a:gd name="connsiteX55" fmla="*/ 3082455 w 3087834"/>
              <a:gd name="connsiteY55" fmla="*/ 473337 h 852427"/>
              <a:gd name="connsiteX56" fmla="*/ 3066318 w 3087834"/>
              <a:gd name="connsiteY56" fmla="*/ 527125 h 852427"/>
              <a:gd name="connsiteX57" fmla="*/ 3060940 w 3087834"/>
              <a:gd name="connsiteY57" fmla="*/ 543261 h 852427"/>
              <a:gd name="connsiteX58" fmla="*/ 3055561 w 3087834"/>
              <a:gd name="connsiteY58" fmla="*/ 564777 h 852427"/>
              <a:gd name="connsiteX59" fmla="*/ 3044803 w 3087834"/>
              <a:gd name="connsiteY59" fmla="*/ 640080 h 852427"/>
              <a:gd name="connsiteX60" fmla="*/ 3034045 w 3087834"/>
              <a:gd name="connsiteY60" fmla="*/ 656217 h 852427"/>
              <a:gd name="connsiteX61" fmla="*/ 3012530 w 3087834"/>
              <a:gd name="connsiteY61" fmla="*/ 672353 h 852427"/>
              <a:gd name="connsiteX62" fmla="*/ 2985636 w 3087834"/>
              <a:gd name="connsiteY62" fmla="*/ 699247 h 852427"/>
              <a:gd name="connsiteX63" fmla="*/ 2937227 w 3087834"/>
              <a:gd name="connsiteY63" fmla="*/ 736899 h 852427"/>
              <a:gd name="connsiteX64" fmla="*/ 2921090 w 3087834"/>
              <a:gd name="connsiteY64" fmla="*/ 742278 h 852427"/>
              <a:gd name="connsiteX65" fmla="*/ 2888817 w 3087834"/>
              <a:gd name="connsiteY65" fmla="*/ 763793 h 852427"/>
              <a:gd name="connsiteX66" fmla="*/ 2856544 w 3087834"/>
              <a:gd name="connsiteY66" fmla="*/ 779930 h 852427"/>
              <a:gd name="connsiteX67" fmla="*/ 2840408 w 3087834"/>
              <a:gd name="connsiteY67" fmla="*/ 785308 h 852427"/>
              <a:gd name="connsiteX68" fmla="*/ 2802756 w 3087834"/>
              <a:gd name="connsiteY68" fmla="*/ 801445 h 852427"/>
              <a:gd name="connsiteX69" fmla="*/ 2770483 w 3087834"/>
              <a:gd name="connsiteY69" fmla="*/ 817581 h 852427"/>
              <a:gd name="connsiteX70" fmla="*/ 2754347 w 3087834"/>
              <a:gd name="connsiteY70" fmla="*/ 812203 h 852427"/>
              <a:gd name="connsiteX71" fmla="*/ 2738210 w 3087834"/>
              <a:gd name="connsiteY71" fmla="*/ 817581 h 852427"/>
              <a:gd name="connsiteX72" fmla="*/ 2662907 w 3087834"/>
              <a:gd name="connsiteY72" fmla="*/ 828339 h 852427"/>
              <a:gd name="connsiteX73" fmla="*/ 2625255 w 3087834"/>
              <a:gd name="connsiteY73" fmla="*/ 828339 h 852427"/>
              <a:gd name="connsiteX74" fmla="*/ 2523057 w 3087834"/>
              <a:gd name="connsiteY74" fmla="*/ 833718 h 852427"/>
              <a:gd name="connsiteX75" fmla="*/ 2496163 w 3087834"/>
              <a:gd name="connsiteY75" fmla="*/ 839097 h 852427"/>
              <a:gd name="connsiteX76" fmla="*/ 2480027 w 3087834"/>
              <a:gd name="connsiteY76" fmla="*/ 844475 h 852427"/>
              <a:gd name="connsiteX77" fmla="*/ 2388587 w 3087834"/>
              <a:gd name="connsiteY77" fmla="*/ 849854 h 852427"/>
              <a:gd name="connsiteX78" fmla="*/ 1581763 w 3087834"/>
              <a:gd name="connsiteY78" fmla="*/ 839097 h 852427"/>
              <a:gd name="connsiteX79" fmla="*/ 1393504 w 3087834"/>
              <a:gd name="connsiteY79" fmla="*/ 828339 h 852427"/>
              <a:gd name="connsiteX80" fmla="*/ 1334337 w 3087834"/>
              <a:gd name="connsiteY80" fmla="*/ 817581 h 852427"/>
              <a:gd name="connsiteX81" fmla="*/ 1307443 w 3087834"/>
              <a:gd name="connsiteY81" fmla="*/ 822960 h 852427"/>
              <a:gd name="connsiteX82" fmla="*/ 1210624 w 3087834"/>
              <a:gd name="connsiteY82" fmla="*/ 812203 h 852427"/>
              <a:gd name="connsiteX83" fmla="*/ 1016987 w 3087834"/>
              <a:gd name="connsiteY83" fmla="*/ 801445 h 852427"/>
              <a:gd name="connsiteX84" fmla="*/ 973956 w 3087834"/>
              <a:gd name="connsiteY84" fmla="*/ 790687 h 852427"/>
              <a:gd name="connsiteX85" fmla="*/ 855622 w 3087834"/>
              <a:gd name="connsiteY85" fmla="*/ 779930 h 852427"/>
              <a:gd name="connsiteX86" fmla="*/ 791076 w 3087834"/>
              <a:gd name="connsiteY86" fmla="*/ 769172 h 852427"/>
              <a:gd name="connsiteX87" fmla="*/ 774940 w 3087834"/>
              <a:gd name="connsiteY87" fmla="*/ 763793 h 852427"/>
              <a:gd name="connsiteX88" fmla="*/ 726530 w 3087834"/>
              <a:gd name="connsiteY88" fmla="*/ 758414 h 852427"/>
              <a:gd name="connsiteX89" fmla="*/ 688878 w 3087834"/>
              <a:gd name="connsiteY89" fmla="*/ 747657 h 852427"/>
              <a:gd name="connsiteX90" fmla="*/ 640469 w 3087834"/>
              <a:gd name="connsiteY90" fmla="*/ 720763 h 852427"/>
              <a:gd name="connsiteX91" fmla="*/ 624333 w 3087834"/>
              <a:gd name="connsiteY91" fmla="*/ 710005 h 852427"/>
              <a:gd name="connsiteX92" fmla="*/ 586681 w 3087834"/>
              <a:gd name="connsiteY92" fmla="*/ 699247 h 852427"/>
              <a:gd name="connsiteX93" fmla="*/ 549029 w 3087834"/>
              <a:gd name="connsiteY93" fmla="*/ 683111 h 852427"/>
              <a:gd name="connsiteX94" fmla="*/ 473725 w 3087834"/>
              <a:gd name="connsiteY94" fmla="*/ 683111 h 852427"/>
              <a:gd name="connsiteX95" fmla="*/ 403801 w 3087834"/>
              <a:gd name="connsiteY95" fmla="*/ 672353 h 852427"/>
              <a:gd name="connsiteX96" fmla="*/ 355391 w 3087834"/>
              <a:gd name="connsiteY96" fmla="*/ 656217 h 852427"/>
              <a:gd name="connsiteX97" fmla="*/ 301603 w 3087834"/>
              <a:gd name="connsiteY97" fmla="*/ 629323 h 852427"/>
              <a:gd name="connsiteX98" fmla="*/ 285467 w 3087834"/>
              <a:gd name="connsiteY98" fmla="*/ 623944 h 852427"/>
              <a:gd name="connsiteX99" fmla="*/ 231678 w 3087834"/>
              <a:gd name="connsiteY99" fmla="*/ 597050 h 852427"/>
              <a:gd name="connsiteX100" fmla="*/ 156375 w 3087834"/>
              <a:gd name="connsiteY100" fmla="*/ 554019 h 852427"/>
              <a:gd name="connsiteX101" fmla="*/ 118723 w 3087834"/>
              <a:gd name="connsiteY101" fmla="*/ 521746 h 852427"/>
              <a:gd name="connsiteX102" fmla="*/ 102587 w 3087834"/>
              <a:gd name="connsiteY102" fmla="*/ 510988 h 852427"/>
              <a:gd name="connsiteX103" fmla="*/ 86450 w 3087834"/>
              <a:gd name="connsiteY103" fmla="*/ 494852 h 852427"/>
              <a:gd name="connsiteX104" fmla="*/ 54177 w 3087834"/>
              <a:gd name="connsiteY104" fmla="*/ 473337 h 852427"/>
              <a:gd name="connsiteX105" fmla="*/ 27283 w 3087834"/>
              <a:gd name="connsiteY105" fmla="*/ 441064 h 852427"/>
              <a:gd name="connsiteX106" fmla="*/ 11147 w 3087834"/>
              <a:gd name="connsiteY106" fmla="*/ 419548 h 852427"/>
              <a:gd name="connsiteX107" fmla="*/ 389 w 3087834"/>
              <a:gd name="connsiteY107" fmla="*/ 376518 h 852427"/>
              <a:gd name="connsiteX108" fmla="*/ 11147 w 3087834"/>
              <a:gd name="connsiteY108" fmla="*/ 317351 h 852427"/>
              <a:gd name="connsiteX109" fmla="*/ 21904 w 3087834"/>
              <a:gd name="connsiteY109" fmla="*/ 290457 h 852427"/>
              <a:gd name="connsiteX110" fmla="*/ 27283 w 3087834"/>
              <a:gd name="connsiteY110" fmla="*/ 268941 h 852427"/>
              <a:gd name="connsiteX111" fmla="*/ 43420 w 3087834"/>
              <a:gd name="connsiteY111" fmla="*/ 225911 h 852427"/>
              <a:gd name="connsiteX112" fmla="*/ 48798 w 3087834"/>
              <a:gd name="connsiteY112" fmla="*/ 199017 h 852427"/>
              <a:gd name="connsiteX113" fmla="*/ 64935 w 3087834"/>
              <a:gd name="connsiteY113" fmla="*/ 188259 h 852427"/>
              <a:gd name="connsiteX114" fmla="*/ 81071 w 3087834"/>
              <a:gd name="connsiteY114" fmla="*/ 172123 h 852427"/>
              <a:gd name="connsiteX115" fmla="*/ 113344 w 3087834"/>
              <a:gd name="connsiteY115" fmla="*/ 129092 h 852427"/>
              <a:gd name="connsiteX116" fmla="*/ 140238 w 3087834"/>
              <a:gd name="connsiteY116" fmla="*/ 107577 h 852427"/>
              <a:gd name="connsiteX117" fmla="*/ 188648 w 3087834"/>
              <a:gd name="connsiteY117" fmla="*/ 59167 h 852427"/>
              <a:gd name="connsiteX118" fmla="*/ 263951 w 3087834"/>
              <a:gd name="connsiteY118" fmla="*/ 16137 h 852427"/>
              <a:gd name="connsiteX119" fmla="*/ 296224 w 3087834"/>
              <a:gd name="connsiteY119" fmla="*/ 5379 h 852427"/>
              <a:gd name="connsiteX120" fmla="*/ 355391 w 3087834"/>
              <a:gd name="connsiteY120" fmla="*/ 10758 h 852427"/>
              <a:gd name="connsiteX121" fmla="*/ 489862 w 3087834"/>
              <a:gd name="connsiteY121" fmla="*/ 16137 h 852427"/>
              <a:gd name="connsiteX122" fmla="*/ 511377 w 3087834"/>
              <a:gd name="connsiteY122" fmla="*/ 21515 h 852427"/>
              <a:gd name="connsiteX123" fmla="*/ 554408 w 3087834"/>
              <a:gd name="connsiteY123" fmla="*/ 26894 h 852427"/>
              <a:gd name="connsiteX124" fmla="*/ 570544 w 3087834"/>
              <a:gd name="connsiteY124" fmla="*/ 21515 h 852427"/>
              <a:gd name="connsiteX125" fmla="*/ 688878 w 3087834"/>
              <a:gd name="connsiteY125" fmla="*/ 26894 h 85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087834" h="852427">
                <a:moveTo>
                  <a:pt x="688878" y="26894"/>
                </a:moveTo>
                <a:cubicBezTo>
                  <a:pt x="713979" y="28687"/>
                  <a:pt x="710245" y="32273"/>
                  <a:pt x="721151" y="32273"/>
                </a:cubicBezTo>
                <a:cubicBezTo>
                  <a:pt x="726821" y="32273"/>
                  <a:pt x="731618" y="26894"/>
                  <a:pt x="737288" y="26894"/>
                </a:cubicBezTo>
                <a:cubicBezTo>
                  <a:pt x="757144" y="26894"/>
                  <a:pt x="810100" y="33651"/>
                  <a:pt x="834107" y="37652"/>
                </a:cubicBezTo>
                <a:cubicBezTo>
                  <a:pt x="873489" y="44216"/>
                  <a:pt x="848031" y="40095"/>
                  <a:pt x="877137" y="48410"/>
                </a:cubicBezTo>
                <a:cubicBezTo>
                  <a:pt x="900078" y="54964"/>
                  <a:pt x="900610" y="53625"/>
                  <a:pt x="925547" y="59167"/>
                </a:cubicBezTo>
                <a:cubicBezTo>
                  <a:pt x="932763" y="60771"/>
                  <a:pt x="939744" y="63501"/>
                  <a:pt x="947062" y="64546"/>
                </a:cubicBezTo>
                <a:cubicBezTo>
                  <a:pt x="964900" y="67094"/>
                  <a:pt x="982921" y="68132"/>
                  <a:pt x="1000850" y="69925"/>
                </a:cubicBezTo>
                <a:cubicBezTo>
                  <a:pt x="1040295" y="68132"/>
                  <a:pt x="1079699" y="64546"/>
                  <a:pt x="1119184" y="64546"/>
                </a:cubicBezTo>
                <a:cubicBezTo>
                  <a:pt x="1204786" y="64546"/>
                  <a:pt x="1145458" y="76804"/>
                  <a:pt x="1194488" y="64546"/>
                </a:cubicBezTo>
                <a:cubicBezTo>
                  <a:pt x="1203453" y="66339"/>
                  <a:pt x="1212458" y="67942"/>
                  <a:pt x="1221382" y="69925"/>
                </a:cubicBezTo>
                <a:cubicBezTo>
                  <a:pt x="1228598" y="71529"/>
                  <a:pt x="1235505" y="75304"/>
                  <a:pt x="1242897" y="75304"/>
                </a:cubicBezTo>
                <a:cubicBezTo>
                  <a:pt x="1252039" y="75304"/>
                  <a:pt x="1260729" y="71133"/>
                  <a:pt x="1269791" y="69925"/>
                </a:cubicBezTo>
                <a:cubicBezTo>
                  <a:pt x="1287652" y="67543"/>
                  <a:pt x="1305592" y="65604"/>
                  <a:pt x="1323580" y="64546"/>
                </a:cubicBezTo>
                <a:cubicBezTo>
                  <a:pt x="1366573" y="62017"/>
                  <a:pt x="1409641" y="60960"/>
                  <a:pt x="1452671" y="59167"/>
                </a:cubicBezTo>
                <a:cubicBezTo>
                  <a:pt x="1465235" y="54979"/>
                  <a:pt x="1491364" y="45353"/>
                  <a:pt x="1506460" y="43031"/>
                </a:cubicBezTo>
                <a:cubicBezTo>
                  <a:pt x="1522507" y="40562"/>
                  <a:pt x="1538733" y="39445"/>
                  <a:pt x="1554869" y="37652"/>
                </a:cubicBezTo>
                <a:cubicBezTo>
                  <a:pt x="1577562" y="30087"/>
                  <a:pt x="1583625" y="26894"/>
                  <a:pt x="1614036" y="26894"/>
                </a:cubicBezTo>
                <a:cubicBezTo>
                  <a:pt x="1630272" y="26894"/>
                  <a:pt x="1646309" y="30480"/>
                  <a:pt x="1662445" y="32273"/>
                </a:cubicBezTo>
                <a:cubicBezTo>
                  <a:pt x="1705478" y="17929"/>
                  <a:pt x="1651687" y="32273"/>
                  <a:pt x="1694718" y="32273"/>
                </a:cubicBezTo>
                <a:cubicBezTo>
                  <a:pt x="1702111" y="32273"/>
                  <a:pt x="1709062" y="28687"/>
                  <a:pt x="1716234" y="26894"/>
                </a:cubicBezTo>
                <a:cubicBezTo>
                  <a:pt x="1728784" y="28687"/>
                  <a:pt x="1741380" y="30189"/>
                  <a:pt x="1753885" y="32273"/>
                </a:cubicBezTo>
                <a:cubicBezTo>
                  <a:pt x="1762903" y="33776"/>
                  <a:pt x="1771637" y="37652"/>
                  <a:pt x="1780780" y="37652"/>
                </a:cubicBezTo>
                <a:cubicBezTo>
                  <a:pt x="1791686" y="37652"/>
                  <a:pt x="1802274" y="33931"/>
                  <a:pt x="1813053" y="32273"/>
                </a:cubicBezTo>
                <a:cubicBezTo>
                  <a:pt x="1830712" y="29556"/>
                  <a:pt x="1859215" y="26528"/>
                  <a:pt x="1877598" y="21515"/>
                </a:cubicBezTo>
                <a:cubicBezTo>
                  <a:pt x="1888538" y="18531"/>
                  <a:pt x="1899113" y="14344"/>
                  <a:pt x="1909871" y="10758"/>
                </a:cubicBezTo>
                <a:cubicBezTo>
                  <a:pt x="1915250" y="8965"/>
                  <a:pt x="1920351" y="5756"/>
                  <a:pt x="1926008" y="5379"/>
                </a:cubicBezTo>
                <a:lnTo>
                  <a:pt x="2006690" y="0"/>
                </a:lnTo>
                <a:cubicBezTo>
                  <a:pt x="2033584" y="1793"/>
                  <a:pt x="2060567" y="2557"/>
                  <a:pt x="2087373" y="5379"/>
                </a:cubicBezTo>
                <a:cubicBezTo>
                  <a:pt x="2123303" y="9161"/>
                  <a:pt x="2095037" y="15375"/>
                  <a:pt x="2125024" y="5379"/>
                </a:cubicBezTo>
                <a:cubicBezTo>
                  <a:pt x="2132196" y="7172"/>
                  <a:pt x="2139198" y="9894"/>
                  <a:pt x="2146540" y="10758"/>
                </a:cubicBezTo>
                <a:cubicBezTo>
                  <a:pt x="2247627" y="22651"/>
                  <a:pt x="2186261" y="8588"/>
                  <a:pt x="2237980" y="21515"/>
                </a:cubicBezTo>
                <a:cubicBezTo>
                  <a:pt x="2243359" y="25101"/>
                  <a:pt x="2248334" y="29382"/>
                  <a:pt x="2254116" y="32273"/>
                </a:cubicBezTo>
                <a:cubicBezTo>
                  <a:pt x="2263152" y="36791"/>
                  <a:pt x="2283153" y="40447"/>
                  <a:pt x="2291768" y="43031"/>
                </a:cubicBezTo>
                <a:cubicBezTo>
                  <a:pt x="2345039" y="59012"/>
                  <a:pt x="2302611" y="50216"/>
                  <a:pt x="2356314" y="59167"/>
                </a:cubicBezTo>
                <a:cubicBezTo>
                  <a:pt x="2372225" y="64471"/>
                  <a:pt x="2396025" y="72664"/>
                  <a:pt x="2410102" y="75304"/>
                </a:cubicBezTo>
                <a:cubicBezTo>
                  <a:pt x="2426060" y="78296"/>
                  <a:pt x="2442375" y="78890"/>
                  <a:pt x="2458511" y="80683"/>
                </a:cubicBezTo>
                <a:cubicBezTo>
                  <a:pt x="2514056" y="99197"/>
                  <a:pt x="2466987" y="85646"/>
                  <a:pt x="2528436" y="96819"/>
                </a:cubicBezTo>
                <a:cubicBezTo>
                  <a:pt x="2535709" y="98141"/>
                  <a:pt x="2542843" y="100167"/>
                  <a:pt x="2549951" y="102198"/>
                </a:cubicBezTo>
                <a:cubicBezTo>
                  <a:pt x="2555403" y="103756"/>
                  <a:pt x="2560479" y="106746"/>
                  <a:pt x="2566088" y="107577"/>
                </a:cubicBezTo>
                <a:cubicBezTo>
                  <a:pt x="2608985" y="113932"/>
                  <a:pt x="2652149" y="118334"/>
                  <a:pt x="2695180" y="123713"/>
                </a:cubicBezTo>
                <a:cubicBezTo>
                  <a:pt x="2722120" y="130448"/>
                  <a:pt x="2722367" y="130256"/>
                  <a:pt x="2754347" y="139850"/>
                </a:cubicBezTo>
                <a:cubicBezTo>
                  <a:pt x="2759777" y="141479"/>
                  <a:pt x="2764983" y="143853"/>
                  <a:pt x="2770483" y="145228"/>
                </a:cubicBezTo>
                <a:cubicBezTo>
                  <a:pt x="2779352" y="147445"/>
                  <a:pt x="2788452" y="148624"/>
                  <a:pt x="2797377" y="150607"/>
                </a:cubicBezTo>
                <a:cubicBezTo>
                  <a:pt x="2804594" y="152211"/>
                  <a:pt x="2811721" y="154193"/>
                  <a:pt x="2818893" y="155986"/>
                </a:cubicBezTo>
                <a:cubicBezTo>
                  <a:pt x="2826065" y="159572"/>
                  <a:pt x="2833369" y="162904"/>
                  <a:pt x="2840408" y="166744"/>
                </a:cubicBezTo>
                <a:cubicBezTo>
                  <a:pt x="2853098" y="173666"/>
                  <a:pt x="2864900" y="182277"/>
                  <a:pt x="2878060" y="188259"/>
                </a:cubicBezTo>
                <a:cubicBezTo>
                  <a:pt x="2884790" y="191318"/>
                  <a:pt x="2892653" y="191042"/>
                  <a:pt x="2899575" y="193638"/>
                </a:cubicBezTo>
                <a:cubicBezTo>
                  <a:pt x="2955829" y="214733"/>
                  <a:pt x="2887379" y="195967"/>
                  <a:pt x="2942605" y="209774"/>
                </a:cubicBezTo>
                <a:cubicBezTo>
                  <a:pt x="2949777" y="216946"/>
                  <a:pt x="2955682" y="225664"/>
                  <a:pt x="2964121" y="231290"/>
                </a:cubicBezTo>
                <a:cubicBezTo>
                  <a:pt x="3052774" y="290393"/>
                  <a:pt x="2977600" y="235341"/>
                  <a:pt x="3023288" y="258184"/>
                </a:cubicBezTo>
                <a:cubicBezTo>
                  <a:pt x="3029070" y="261075"/>
                  <a:pt x="3034045" y="265355"/>
                  <a:pt x="3039424" y="268941"/>
                </a:cubicBezTo>
                <a:cubicBezTo>
                  <a:pt x="3055361" y="340658"/>
                  <a:pt x="3042658" y="294132"/>
                  <a:pt x="3066318" y="360381"/>
                </a:cubicBezTo>
                <a:cubicBezTo>
                  <a:pt x="3081089" y="401740"/>
                  <a:pt x="3069664" y="381535"/>
                  <a:pt x="3087834" y="408791"/>
                </a:cubicBezTo>
                <a:cubicBezTo>
                  <a:pt x="3071019" y="476048"/>
                  <a:pt x="3087834" y="392428"/>
                  <a:pt x="3087834" y="446443"/>
                </a:cubicBezTo>
                <a:cubicBezTo>
                  <a:pt x="3087834" y="455585"/>
                  <a:pt x="3084438" y="464413"/>
                  <a:pt x="3082455" y="473337"/>
                </a:cubicBezTo>
                <a:cubicBezTo>
                  <a:pt x="3077035" y="497726"/>
                  <a:pt x="3075258" y="500305"/>
                  <a:pt x="3066318" y="527125"/>
                </a:cubicBezTo>
                <a:cubicBezTo>
                  <a:pt x="3064525" y="532504"/>
                  <a:pt x="3062315" y="537761"/>
                  <a:pt x="3060940" y="543261"/>
                </a:cubicBezTo>
                <a:lnTo>
                  <a:pt x="3055561" y="564777"/>
                </a:lnTo>
                <a:cubicBezTo>
                  <a:pt x="3054186" y="579896"/>
                  <a:pt x="3055151" y="619384"/>
                  <a:pt x="3044803" y="640080"/>
                </a:cubicBezTo>
                <a:cubicBezTo>
                  <a:pt x="3041912" y="645862"/>
                  <a:pt x="3038616" y="651646"/>
                  <a:pt x="3034045" y="656217"/>
                </a:cubicBezTo>
                <a:cubicBezTo>
                  <a:pt x="3027706" y="662556"/>
                  <a:pt x="3019702" y="666974"/>
                  <a:pt x="3012530" y="672353"/>
                </a:cubicBezTo>
                <a:cubicBezTo>
                  <a:pt x="2992808" y="701939"/>
                  <a:pt x="3012532" y="676834"/>
                  <a:pt x="2985636" y="699247"/>
                </a:cubicBezTo>
                <a:cubicBezTo>
                  <a:pt x="2967069" y="714719"/>
                  <a:pt x="2964422" y="727834"/>
                  <a:pt x="2937227" y="736899"/>
                </a:cubicBezTo>
                <a:cubicBezTo>
                  <a:pt x="2931848" y="738692"/>
                  <a:pt x="2926046" y="739524"/>
                  <a:pt x="2921090" y="742278"/>
                </a:cubicBezTo>
                <a:cubicBezTo>
                  <a:pt x="2909788" y="748557"/>
                  <a:pt x="2901082" y="759704"/>
                  <a:pt x="2888817" y="763793"/>
                </a:cubicBezTo>
                <a:cubicBezTo>
                  <a:pt x="2848253" y="777315"/>
                  <a:pt x="2898259" y="759073"/>
                  <a:pt x="2856544" y="779930"/>
                </a:cubicBezTo>
                <a:cubicBezTo>
                  <a:pt x="2851473" y="782465"/>
                  <a:pt x="2845619" y="783075"/>
                  <a:pt x="2840408" y="785308"/>
                </a:cubicBezTo>
                <a:cubicBezTo>
                  <a:pt x="2793874" y="805251"/>
                  <a:pt x="2840606" y="788828"/>
                  <a:pt x="2802756" y="801445"/>
                </a:cubicBezTo>
                <a:cubicBezTo>
                  <a:pt x="2794595" y="806886"/>
                  <a:pt x="2781621" y="817581"/>
                  <a:pt x="2770483" y="817581"/>
                </a:cubicBezTo>
                <a:cubicBezTo>
                  <a:pt x="2764813" y="817581"/>
                  <a:pt x="2759726" y="813996"/>
                  <a:pt x="2754347" y="812203"/>
                </a:cubicBezTo>
                <a:cubicBezTo>
                  <a:pt x="2748968" y="813996"/>
                  <a:pt x="2743794" y="816596"/>
                  <a:pt x="2738210" y="817581"/>
                </a:cubicBezTo>
                <a:cubicBezTo>
                  <a:pt x="2713240" y="821987"/>
                  <a:pt x="2662907" y="828339"/>
                  <a:pt x="2662907" y="828339"/>
                </a:cubicBezTo>
                <a:cubicBezTo>
                  <a:pt x="2614425" y="816218"/>
                  <a:pt x="2664867" y="824738"/>
                  <a:pt x="2625255" y="828339"/>
                </a:cubicBezTo>
                <a:cubicBezTo>
                  <a:pt x="2591282" y="831428"/>
                  <a:pt x="2557123" y="831925"/>
                  <a:pt x="2523057" y="833718"/>
                </a:cubicBezTo>
                <a:cubicBezTo>
                  <a:pt x="2514092" y="835511"/>
                  <a:pt x="2505032" y="836880"/>
                  <a:pt x="2496163" y="839097"/>
                </a:cubicBezTo>
                <a:cubicBezTo>
                  <a:pt x="2490663" y="840472"/>
                  <a:pt x="2485668" y="843911"/>
                  <a:pt x="2480027" y="844475"/>
                </a:cubicBezTo>
                <a:cubicBezTo>
                  <a:pt x="2449646" y="847513"/>
                  <a:pt x="2419067" y="848061"/>
                  <a:pt x="2388587" y="849854"/>
                </a:cubicBezTo>
                <a:cubicBezTo>
                  <a:pt x="2119646" y="846268"/>
                  <a:pt x="1849624" y="863449"/>
                  <a:pt x="1581763" y="839097"/>
                </a:cubicBezTo>
                <a:cubicBezTo>
                  <a:pt x="1479705" y="829819"/>
                  <a:pt x="1542382" y="834542"/>
                  <a:pt x="1393504" y="828339"/>
                </a:cubicBezTo>
                <a:cubicBezTo>
                  <a:pt x="1374673" y="823631"/>
                  <a:pt x="1353610" y="817581"/>
                  <a:pt x="1334337" y="817581"/>
                </a:cubicBezTo>
                <a:cubicBezTo>
                  <a:pt x="1325195" y="817581"/>
                  <a:pt x="1316408" y="821167"/>
                  <a:pt x="1307443" y="822960"/>
                </a:cubicBezTo>
                <a:cubicBezTo>
                  <a:pt x="1262974" y="811842"/>
                  <a:pt x="1288333" y="816865"/>
                  <a:pt x="1210624" y="812203"/>
                </a:cubicBezTo>
                <a:lnTo>
                  <a:pt x="1016987" y="801445"/>
                </a:lnTo>
                <a:cubicBezTo>
                  <a:pt x="1002643" y="797859"/>
                  <a:pt x="988651" y="792320"/>
                  <a:pt x="973956" y="790687"/>
                </a:cubicBezTo>
                <a:cubicBezTo>
                  <a:pt x="902313" y="782726"/>
                  <a:pt x="941735" y="786553"/>
                  <a:pt x="855622" y="779930"/>
                </a:cubicBezTo>
                <a:cubicBezTo>
                  <a:pt x="798619" y="765679"/>
                  <a:pt x="883413" y="785961"/>
                  <a:pt x="791076" y="769172"/>
                </a:cubicBezTo>
                <a:cubicBezTo>
                  <a:pt x="785498" y="768158"/>
                  <a:pt x="780533" y="764725"/>
                  <a:pt x="774940" y="763793"/>
                </a:cubicBezTo>
                <a:cubicBezTo>
                  <a:pt x="758925" y="761124"/>
                  <a:pt x="742667" y="760207"/>
                  <a:pt x="726530" y="758414"/>
                </a:cubicBezTo>
                <a:cubicBezTo>
                  <a:pt x="721473" y="757150"/>
                  <a:pt x="695187" y="751162"/>
                  <a:pt x="688878" y="747657"/>
                </a:cubicBezTo>
                <a:cubicBezTo>
                  <a:pt x="633390" y="716831"/>
                  <a:pt x="676982" y="732933"/>
                  <a:pt x="640469" y="720763"/>
                </a:cubicBezTo>
                <a:cubicBezTo>
                  <a:pt x="635090" y="717177"/>
                  <a:pt x="630275" y="712552"/>
                  <a:pt x="624333" y="710005"/>
                </a:cubicBezTo>
                <a:cubicBezTo>
                  <a:pt x="600188" y="699657"/>
                  <a:pt x="607628" y="709720"/>
                  <a:pt x="586681" y="699247"/>
                </a:cubicBezTo>
                <a:cubicBezTo>
                  <a:pt x="549537" y="680675"/>
                  <a:pt x="593804" y="694305"/>
                  <a:pt x="549029" y="683111"/>
                </a:cubicBezTo>
                <a:cubicBezTo>
                  <a:pt x="510805" y="692667"/>
                  <a:pt x="532988" y="689696"/>
                  <a:pt x="473725" y="683111"/>
                </a:cubicBezTo>
                <a:cubicBezTo>
                  <a:pt x="459832" y="681567"/>
                  <a:pt x="420704" y="677424"/>
                  <a:pt x="403801" y="672353"/>
                </a:cubicBezTo>
                <a:cubicBezTo>
                  <a:pt x="302603" y="641992"/>
                  <a:pt x="437910" y="676843"/>
                  <a:pt x="355391" y="656217"/>
                </a:cubicBezTo>
                <a:cubicBezTo>
                  <a:pt x="337462" y="647252"/>
                  <a:pt x="320620" y="635662"/>
                  <a:pt x="301603" y="629323"/>
                </a:cubicBezTo>
                <a:cubicBezTo>
                  <a:pt x="296224" y="627530"/>
                  <a:pt x="290423" y="626698"/>
                  <a:pt x="285467" y="623944"/>
                </a:cubicBezTo>
                <a:cubicBezTo>
                  <a:pt x="233074" y="594836"/>
                  <a:pt x="273724" y="607560"/>
                  <a:pt x="231678" y="597050"/>
                </a:cubicBezTo>
                <a:cubicBezTo>
                  <a:pt x="210072" y="586247"/>
                  <a:pt x="168507" y="566151"/>
                  <a:pt x="156375" y="554019"/>
                </a:cubicBezTo>
                <a:cubicBezTo>
                  <a:pt x="136827" y="534472"/>
                  <a:pt x="142872" y="538996"/>
                  <a:pt x="118723" y="521746"/>
                </a:cubicBezTo>
                <a:cubicBezTo>
                  <a:pt x="113463" y="517988"/>
                  <a:pt x="107553" y="515126"/>
                  <a:pt x="102587" y="510988"/>
                </a:cubicBezTo>
                <a:cubicBezTo>
                  <a:pt x="96743" y="506118"/>
                  <a:pt x="92455" y="499522"/>
                  <a:pt x="86450" y="494852"/>
                </a:cubicBezTo>
                <a:cubicBezTo>
                  <a:pt x="76244" y="486914"/>
                  <a:pt x="54177" y="473337"/>
                  <a:pt x="54177" y="473337"/>
                </a:cubicBezTo>
                <a:cubicBezTo>
                  <a:pt x="30401" y="437670"/>
                  <a:pt x="58345" y="477304"/>
                  <a:pt x="27283" y="441064"/>
                </a:cubicBezTo>
                <a:cubicBezTo>
                  <a:pt x="21449" y="434257"/>
                  <a:pt x="16526" y="426720"/>
                  <a:pt x="11147" y="419548"/>
                </a:cubicBezTo>
                <a:cubicBezTo>
                  <a:pt x="7561" y="405205"/>
                  <a:pt x="-2042" y="391102"/>
                  <a:pt x="389" y="376518"/>
                </a:cubicBezTo>
                <a:cubicBezTo>
                  <a:pt x="1666" y="368856"/>
                  <a:pt x="8327" y="326750"/>
                  <a:pt x="11147" y="317351"/>
                </a:cubicBezTo>
                <a:cubicBezTo>
                  <a:pt x="13921" y="308103"/>
                  <a:pt x="18851" y="299617"/>
                  <a:pt x="21904" y="290457"/>
                </a:cubicBezTo>
                <a:cubicBezTo>
                  <a:pt x="24242" y="283444"/>
                  <a:pt x="25252" y="276049"/>
                  <a:pt x="27283" y="268941"/>
                </a:cubicBezTo>
                <a:cubicBezTo>
                  <a:pt x="31498" y="254187"/>
                  <a:pt x="37738" y="240116"/>
                  <a:pt x="43420" y="225911"/>
                </a:cubicBezTo>
                <a:cubicBezTo>
                  <a:pt x="45213" y="216946"/>
                  <a:pt x="44262" y="206955"/>
                  <a:pt x="48798" y="199017"/>
                </a:cubicBezTo>
                <a:cubicBezTo>
                  <a:pt x="52005" y="193404"/>
                  <a:pt x="59969" y="192398"/>
                  <a:pt x="64935" y="188259"/>
                </a:cubicBezTo>
                <a:cubicBezTo>
                  <a:pt x="70779" y="183389"/>
                  <a:pt x="76254" y="178010"/>
                  <a:pt x="81071" y="172123"/>
                </a:cubicBezTo>
                <a:cubicBezTo>
                  <a:pt x="92425" y="158246"/>
                  <a:pt x="99343" y="140292"/>
                  <a:pt x="113344" y="129092"/>
                </a:cubicBezTo>
                <a:cubicBezTo>
                  <a:pt x="122309" y="121920"/>
                  <a:pt x="131825" y="115389"/>
                  <a:pt x="140238" y="107577"/>
                </a:cubicBezTo>
                <a:cubicBezTo>
                  <a:pt x="156961" y="92049"/>
                  <a:pt x="169660" y="71826"/>
                  <a:pt x="188648" y="59167"/>
                </a:cubicBezTo>
                <a:cubicBezTo>
                  <a:pt x="212256" y="43428"/>
                  <a:pt x="236654" y="25236"/>
                  <a:pt x="263951" y="16137"/>
                </a:cubicBezTo>
                <a:lnTo>
                  <a:pt x="296224" y="5379"/>
                </a:lnTo>
                <a:cubicBezTo>
                  <a:pt x="315946" y="7172"/>
                  <a:pt x="335618" y="9659"/>
                  <a:pt x="355391" y="10758"/>
                </a:cubicBezTo>
                <a:cubicBezTo>
                  <a:pt x="400181" y="13246"/>
                  <a:pt x="445109" y="13051"/>
                  <a:pt x="489862" y="16137"/>
                </a:cubicBezTo>
                <a:cubicBezTo>
                  <a:pt x="497237" y="16646"/>
                  <a:pt x="504085" y="20300"/>
                  <a:pt x="511377" y="21515"/>
                </a:cubicBezTo>
                <a:cubicBezTo>
                  <a:pt x="525636" y="23891"/>
                  <a:pt x="540064" y="25101"/>
                  <a:pt x="554408" y="26894"/>
                </a:cubicBezTo>
                <a:cubicBezTo>
                  <a:pt x="559787" y="25101"/>
                  <a:pt x="564874" y="21515"/>
                  <a:pt x="570544" y="21515"/>
                </a:cubicBezTo>
                <a:cubicBezTo>
                  <a:pt x="606448" y="21515"/>
                  <a:pt x="663777" y="25101"/>
                  <a:pt x="688878" y="26894"/>
                </a:cubicBez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3" name="Group 2"/>
          <p:cNvGrpSpPr/>
          <p:nvPr/>
        </p:nvGrpSpPr>
        <p:grpSpPr>
          <a:xfrm>
            <a:off x="3429369" y="2483834"/>
            <a:ext cx="2372780" cy="857536"/>
            <a:chOff x="3429369" y="2483834"/>
            <a:chExt cx="2372780" cy="857536"/>
          </a:xfrm>
        </p:grpSpPr>
        <p:sp>
          <p:nvSpPr>
            <p:cNvPr id="8" name="Freeform 7"/>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p:cNvSpPr txBox="1"/>
            <p:nvPr/>
          </p:nvSpPr>
          <p:spPr>
            <a:xfrm>
              <a:off x="3429369" y="2483834"/>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5" name="TextBox 14"/>
            <p:cNvSpPr txBox="1"/>
            <p:nvPr/>
          </p:nvSpPr>
          <p:spPr>
            <a:xfrm>
              <a:off x="4865674" y="2592680"/>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Tree>
    <p:extLst>
      <p:ext uri="{BB962C8B-B14F-4D97-AF65-F5344CB8AC3E}">
        <p14:creationId xmlns:p14="http://schemas.microsoft.com/office/powerpoint/2010/main" val="2971944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 scientific objectivity here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sp>
        <p:nvSpPr>
          <p:cNvPr id="7" name="Freeform 6"/>
          <p:cNvSpPr/>
          <p:nvPr/>
        </p:nvSpPr>
        <p:spPr bwMode="auto">
          <a:xfrm>
            <a:off x="2946183" y="4886960"/>
            <a:ext cx="3119337" cy="863600"/>
          </a:xfrm>
          <a:custGeom>
            <a:avLst/>
            <a:gdLst>
              <a:gd name="connsiteX0" fmla="*/ 325337 w 3119337"/>
              <a:gd name="connsiteY0" fmla="*/ 81280 h 863600"/>
              <a:gd name="connsiteX1" fmla="*/ 376137 w 3119337"/>
              <a:gd name="connsiteY1" fmla="*/ 71120 h 863600"/>
              <a:gd name="connsiteX2" fmla="*/ 406617 w 3119337"/>
              <a:gd name="connsiteY2" fmla="*/ 50800 h 863600"/>
              <a:gd name="connsiteX3" fmla="*/ 437097 w 3119337"/>
              <a:gd name="connsiteY3" fmla="*/ 40640 h 863600"/>
              <a:gd name="connsiteX4" fmla="*/ 467577 w 3119337"/>
              <a:gd name="connsiteY4" fmla="*/ 20320 h 863600"/>
              <a:gd name="connsiteX5" fmla="*/ 508217 w 3119337"/>
              <a:gd name="connsiteY5" fmla="*/ 10160 h 863600"/>
              <a:gd name="connsiteX6" fmla="*/ 538697 w 3119337"/>
              <a:gd name="connsiteY6" fmla="*/ 0 h 863600"/>
              <a:gd name="connsiteX7" fmla="*/ 691097 w 3119337"/>
              <a:gd name="connsiteY7" fmla="*/ 10160 h 863600"/>
              <a:gd name="connsiteX8" fmla="*/ 721577 w 3119337"/>
              <a:gd name="connsiteY8" fmla="*/ 20320 h 863600"/>
              <a:gd name="connsiteX9" fmla="*/ 752057 w 3119337"/>
              <a:gd name="connsiteY9" fmla="*/ 10160 h 863600"/>
              <a:gd name="connsiteX10" fmla="*/ 823177 w 3119337"/>
              <a:gd name="connsiteY10" fmla="*/ 0 h 863600"/>
              <a:gd name="connsiteX11" fmla="*/ 1087337 w 3119337"/>
              <a:gd name="connsiteY11" fmla="*/ 10160 h 863600"/>
              <a:gd name="connsiteX12" fmla="*/ 1168617 w 3119337"/>
              <a:gd name="connsiteY12" fmla="*/ 20320 h 863600"/>
              <a:gd name="connsiteX13" fmla="*/ 1524217 w 3119337"/>
              <a:gd name="connsiteY13" fmla="*/ 30480 h 863600"/>
              <a:gd name="connsiteX14" fmla="*/ 1646137 w 3119337"/>
              <a:gd name="connsiteY14" fmla="*/ 20320 h 863600"/>
              <a:gd name="connsiteX15" fmla="*/ 1686777 w 3119337"/>
              <a:gd name="connsiteY15" fmla="*/ 30480 h 863600"/>
              <a:gd name="connsiteX16" fmla="*/ 1869657 w 3119337"/>
              <a:gd name="connsiteY16" fmla="*/ 40640 h 863600"/>
              <a:gd name="connsiteX17" fmla="*/ 2022057 w 3119337"/>
              <a:gd name="connsiteY17" fmla="*/ 60960 h 863600"/>
              <a:gd name="connsiteX18" fmla="*/ 2062697 w 3119337"/>
              <a:gd name="connsiteY18" fmla="*/ 71120 h 863600"/>
              <a:gd name="connsiteX19" fmla="*/ 2397977 w 3119337"/>
              <a:gd name="connsiteY19" fmla="*/ 81280 h 863600"/>
              <a:gd name="connsiteX20" fmla="*/ 2530057 w 3119337"/>
              <a:gd name="connsiteY20" fmla="*/ 172720 h 863600"/>
              <a:gd name="connsiteX21" fmla="*/ 2570697 w 3119337"/>
              <a:gd name="connsiteY21" fmla="*/ 182880 h 863600"/>
              <a:gd name="connsiteX22" fmla="*/ 2601177 w 3119337"/>
              <a:gd name="connsiteY22" fmla="*/ 203200 h 863600"/>
              <a:gd name="connsiteX23" fmla="*/ 2631657 w 3119337"/>
              <a:gd name="connsiteY23" fmla="*/ 213360 h 863600"/>
              <a:gd name="connsiteX24" fmla="*/ 2855177 w 3119337"/>
              <a:gd name="connsiteY24" fmla="*/ 233680 h 863600"/>
              <a:gd name="connsiteX25" fmla="*/ 2895817 w 3119337"/>
              <a:gd name="connsiteY25" fmla="*/ 254000 h 863600"/>
              <a:gd name="connsiteX26" fmla="*/ 2946617 w 3119337"/>
              <a:gd name="connsiteY26" fmla="*/ 284480 h 863600"/>
              <a:gd name="connsiteX27" fmla="*/ 2997417 w 3119337"/>
              <a:gd name="connsiteY27" fmla="*/ 304800 h 863600"/>
              <a:gd name="connsiteX28" fmla="*/ 3027897 w 3119337"/>
              <a:gd name="connsiteY28" fmla="*/ 314960 h 863600"/>
              <a:gd name="connsiteX29" fmla="*/ 3058377 w 3119337"/>
              <a:gd name="connsiteY29" fmla="*/ 335280 h 863600"/>
              <a:gd name="connsiteX30" fmla="*/ 3099017 w 3119337"/>
              <a:gd name="connsiteY30" fmla="*/ 396240 h 863600"/>
              <a:gd name="connsiteX31" fmla="*/ 3119337 w 3119337"/>
              <a:gd name="connsiteY31" fmla="*/ 457200 h 863600"/>
              <a:gd name="connsiteX32" fmla="*/ 3099017 w 3119337"/>
              <a:gd name="connsiteY32" fmla="*/ 518160 h 863600"/>
              <a:gd name="connsiteX33" fmla="*/ 3068537 w 3119337"/>
              <a:gd name="connsiteY33" fmla="*/ 640080 h 863600"/>
              <a:gd name="connsiteX34" fmla="*/ 3048217 w 3119337"/>
              <a:gd name="connsiteY34" fmla="*/ 670560 h 863600"/>
              <a:gd name="connsiteX35" fmla="*/ 3038057 w 3119337"/>
              <a:gd name="connsiteY35" fmla="*/ 701040 h 863600"/>
              <a:gd name="connsiteX36" fmla="*/ 2977097 w 3119337"/>
              <a:gd name="connsiteY36" fmla="*/ 721360 h 863600"/>
              <a:gd name="connsiteX37" fmla="*/ 2956777 w 3119337"/>
              <a:gd name="connsiteY37" fmla="*/ 751840 h 863600"/>
              <a:gd name="connsiteX38" fmla="*/ 2895817 w 3119337"/>
              <a:gd name="connsiteY38" fmla="*/ 782320 h 863600"/>
              <a:gd name="connsiteX39" fmla="*/ 2865337 w 3119337"/>
              <a:gd name="connsiteY39" fmla="*/ 802640 h 863600"/>
              <a:gd name="connsiteX40" fmla="*/ 2804377 w 3119337"/>
              <a:gd name="connsiteY40" fmla="*/ 822960 h 863600"/>
              <a:gd name="connsiteX41" fmla="*/ 2773897 w 3119337"/>
              <a:gd name="connsiteY41" fmla="*/ 833120 h 863600"/>
              <a:gd name="connsiteX42" fmla="*/ 2641817 w 3119337"/>
              <a:gd name="connsiteY42" fmla="*/ 822960 h 863600"/>
              <a:gd name="connsiteX43" fmla="*/ 2611337 w 3119337"/>
              <a:gd name="connsiteY43" fmla="*/ 833120 h 863600"/>
              <a:gd name="connsiteX44" fmla="*/ 2570697 w 3119337"/>
              <a:gd name="connsiteY44" fmla="*/ 843280 h 863600"/>
              <a:gd name="connsiteX45" fmla="*/ 2448777 w 3119337"/>
              <a:gd name="connsiteY45" fmla="*/ 833120 h 863600"/>
              <a:gd name="connsiteX46" fmla="*/ 2408137 w 3119337"/>
              <a:gd name="connsiteY46" fmla="*/ 822960 h 863600"/>
              <a:gd name="connsiteX47" fmla="*/ 2347177 w 3119337"/>
              <a:gd name="connsiteY47" fmla="*/ 812800 h 863600"/>
              <a:gd name="connsiteX48" fmla="*/ 2245577 w 3119337"/>
              <a:gd name="connsiteY48" fmla="*/ 822960 h 863600"/>
              <a:gd name="connsiteX49" fmla="*/ 2174457 w 3119337"/>
              <a:gd name="connsiteY49" fmla="*/ 822960 h 863600"/>
              <a:gd name="connsiteX50" fmla="*/ 2093177 w 3119337"/>
              <a:gd name="connsiteY50" fmla="*/ 812800 h 863600"/>
              <a:gd name="connsiteX51" fmla="*/ 2032217 w 3119337"/>
              <a:gd name="connsiteY51" fmla="*/ 772160 h 863600"/>
              <a:gd name="connsiteX52" fmla="*/ 1950937 w 3119337"/>
              <a:gd name="connsiteY52" fmla="*/ 741680 h 863600"/>
              <a:gd name="connsiteX53" fmla="*/ 1879817 w 3119337"/>
              <a:gd name="connsiteY53" fmla="*/ 751840 h 863600"/>
              <a:gd name="connsiteX54" fmla="*/ 1818857 w 3119337"/>
              <a:gd name="connsiteY54" fmla="*/ 772160 h 863600"/>
              <a:gd name="connsiteX55" fmla="*/ 1666457 w 3119337"/>
              <a:gd name="connsiteY55" fmla="*/ 792480 h 863600"/>
              <a:gd name="connsiteX56" fmla="*/ 1595337 w 3119337"/>
              <a:gd name="connsiteY56" fmla="*/ 802640 h 863600"/>
              <a:gd name="connsiteX57" fmla="*/ 1554697 w 3119337"/>
              <a:gd name="connsiteY57" fmla="*/ 812800 h 863600"/>
              <a:gd name="connsiteX58" fmla="*/ 1412457 w 3119337"/>
              <a:gd name="connsiteY58" fmla="*/ 833120 h 863600"/>
              <a:gd name="connsiteX59" fmla="*/ 1381977 w 3119337"/>
              <a:gd name="connsiteY59" fmla="*/ 822960 h 863600"/>
              <a:gd name="connsiteX60" fmla="*/ 1310857 w 3119337"/>
              <a:gd name="connsiteY60" fmla="*/ 843280 h 863600"/>
              <a:gd name="connsiteX61" fmla="*/ 1260057 w 3119337"/>
              <a:gd name="connsiteY61" fmla="*/ 853440 h 863600"/>
              <a:gd name="connsiteX62" fmla="*/ 1219417 w 3119337"/>
              <a:gd name="connsiteY62" fmla="*/ 863600 h 863600"/>
              <a:gd name="connsiteX63" fmla="*/ 1056857 w 3119337"/>
              <a:gd name="connsiteY63" fmla="*/ 853440 h 863600"/>
              <a:gd name="connsiteX64" fmla="*/ 985737 w 3119337"/>
              <a:gd name="connsiteY64" fmla="*/ 843280 h 863600"/>
              <a:gd name="connsiteX65" fmla="*/ 772377 w 3119337"/>
              <a:gd name="connsiteY65" fmla="*/ 822960 h 863600"/>
              <a:gd name="connsiteX66" fmla="*/ 640297 w 3119337"/>
              <a:gd name="connsiteY66" fmla="*/ 802640 h 863600"/>
              <a:gd name="connsiteX67" fmla="*/ 579337 w 3119337"/>
              <a:gd name="connsiteY67" fmla="*/ 792480 h 863600"/>
              <a:gd name="connsiteX68" fmla="*/ 508217 w 3119337"/>
              <a:gd name="connsiteY68" fmla="*/ 762000 h 863600"/>
              <a:gd name="connsiteX69" fmla="*/ 477737 w 3119337"/>
              <a:gd name="connsiteY69" fmla="*/ 751840 h 863600"/>
              <a:gd name="connsiteX70" fmla="*/ 437097 w 3119337"/>
              <a:gd name="connsiteY70" fmla="*/ 741680 h 863600"/>
              <a:gd name="connsiteX71" fmla="*/ 406617 w 3119337"/>
              <a:gd name="connsiteY71" fmla="*/ 731520 h 863600"/>
              <a:gd name="connsiteX72" fmla="*/ 355817 w 3119337"/>
              <a:gd name="connsiteY72" fmla="*/ 721360 h 863600"/>
              <a:gd name="connsiteX73" fmla="*/ 274537 w 3119337"/>
              <a:gd name="connsiteY73" fmla="*/ 690880 h 863600"/>
              <a:gd name="connsiteX74" fmla="*/ 213577 w 3119337"/>
              <a:gd name="connsiteY74" fmla="*/ 680720 h 863600"/>
              <a:gd name="connsiteX75" fmla="*/ 142457 w 3119337"/>
              <a:gd name="connsiteY75" fmla="*/ 640080 h 863600"/>
              <a:gd name="connsiteX76" fmla="*/ 40857 w 3119337"/>
              <a:gd name="connsiteY76" fmla="*/ 579120 h 863600"/>
              <a:gd name="connsiteX77" fmla="*/ 20537 w 3119337"/>
              <a:gd name="connsiteY77" fmla="*/ 538480 h 863600"/>
              <a:gd name="connsiteX78" fmla="*/ 217 w 3119337"/>
              <a:gd name="connsiteY78" fmla="*/ 467360 h 863600"/>
              <a:gd name="connsiteX79" fmla="*/ 10377 w 3119337"/>
              <a:gd name="connsiteY79" fmla="*/ 436880 h 863600"/>
              <a:gd name="connsiteX80" fmla="*/ 217 w 3119337"/>
              <a:gd name="connsiteY80" fmla="*/ 396240 h 863600"/>
              <a:gd name="connsiteX81" fmla="*/ 20537 w 3119337"/>
              <a:gd name="connsiteY81" fmla="*/ 365760 h 863600"/>
              <a:gd name="connsiteX82" fmla="*/ 30697 w 3119337"/>
              <a:gd name="connsiteY82" fmla="*/ 335280 h 863600"/>
              <a:gd name="connsiteX83" fmla="*/ 20537 w 3119337"/>
              <a:gd name="connsiteY83" fmla="*/ 304800 h 863600"/>
              <a:gd name="connsiteX84" fmla="*/ 61177 w 3119337"/>
              <a:gd name="connsiteY84" fmla="*/ 254000 h 863600"/>
              <a:gd name="connsiteX85" fmla="*/ 91657 w 3119337"/>
              <a:gd name="connsiteY85" fmla="*/ 223520 h 863600"/>
              <a:gd name="connsiteX86" fmla="*/ 111977 w 3119337"/>
              <a:gd name="connsiteY86" fmla="*/ 193040 h 863600"/>
              <a:gd name="connsiteX87" fmla="*/ 203417 w 3119337"/>
              <a:gd name="connsiteY87" fmla="*/ 142240 h 863600"/>
              <a:gd name="connsiteX88" fmla="*/ 233897 w 3119337"/>
              <a:gd name="connsiteY88" fmla="*/ 121920 h 863600"/>
              <a:gd name="connsiteX89" fmla="*/ 305017 w 3119337"/>
              <a:gd name="connsiteY89" fmla="*/ 101600 h 863600"/>
              <a:gd name="connsiteX90" fmla="*/ 325337 w 3119337"/>
              <a:gd name="connsiteY90" fmla="*/ 8128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19337" h="863600">
                <a:moveTo>
                  <a:pt x="325337" y="81280"/>
                </a:moveTo>
                <a:cubicBezTo>
                  <a:pt x="337190" y="76200"/>
                  <a:pt x="359968" y="77183"/>
                  <a:pt x="376137" y="71120"/>
                </a:cubicBezTo>
                <a:cubicBezTo>
                  <a:pt x="387570" y="66833"/>
                  <a:pt x="395695" y="56261"/>
                  <a:pt x="406617" y="50800"/>
                </a:cubicBezTo>
                <a:cubicBezTo>
                  <a:pt x="416196" y="46011"/>
                  <a:pt x="427518" y="45429"/>
                  <a:pt x="437097" y="40640"/>
                </a:cubicBezTo>
                <a:cubicBezTo>
                  <a:pt x="448019" y="35179"/>
                  <a:pt x="456354" y="25130"/>
                  <a:pt x="467577" y="20320"/>
                </a:cubicBezTo>
                <a:cubicBezTo>
                  <a:pt x="480412" y="14819"/>
                  <a:pt x="494791" y="13996"/>
                  <a:pt x="508217" y="10160"/>
                </a:cubicBezTo>
                <a:cubicBezTo>
                  <a:pt x="518515" y="7218"/>
                  <a:pt x="528537" y="3387"/>
                  <a:pt x="538697" y="0"/>
                </a:cubicBezTo>
                <a:cubicBezTo>
                  <a:pt x="589497" y="3387"/>
                  <a:pt x="640496" y="4538"/>
                  <a:pt x="691097" y="10160"/>
                </a:cubicBezTo>
                <a:cubicBezTo>
                  <a:pt x="701741" y="11343"/>
                  <a:pt x="710867" y="20320"/>
                  <a:pt x="721577" y="20320"/>
                </a:cubicBezTo>
                <a:cubicBezTo>
                  <a:pt x="732287" y="20320"/>
                  <a:pt x="741555" y="12260"/>
                  <a:pt x="752057" y="10160"/>
                </a:cubicBezTo>
                <a:cubicBezTo>
                  <a:pt x="775539" y="5464"/>
                  <a:pt x="799470" y="3387"/>
                  <a:pt x="823177" y="0"/>
                </a:cubicBezTo>
                <a:cubicBezTo>
                  <a:pt x="911230" y="3387"/>
                  <a:pt x="999371" y="4986"/>
                  <a:pt x="1087337" y="10160"/>
                </a:cubicBezTo>
                <a:cubicBezTo>
                  <a:pt x="1114594" y="11763"/>
                  <a:pt x="1141342" y="19051"/>
                  <a:pt x="1168617" y="20320"/>
                </a:cubicBezTo>
                <a:cubicBezTo>
                  <a:pt x="1287071" y="25829"/>
                  <a:pt x="1405684" y="27093"/>
                  <a:pt x="1524217" y="30480"/>
                </a:cubicBezTo>
                <a:cubicBezTo>
                  <a:pt x="1564857" y="27093"/>
                  <a:pt x="1605356" y="20320"/>
                  <a:pt x="1646137" y="20320"/>
                </a:cubicBezTo>
                <a:cubicBezTo>
                  <a:pt x="1660101" y="20320"/>
                  <a:pt x="1672871" y="29216"/>
                  <a:pt x="1686777" y="30480"/>
                </a:cubicBezTo>
                <a:cubicBezTo>
                  <a:pt x="1747580" y="36008"/>
                  <a:pt x="1808697" y="37253"/>
                  <a:pt x="1869657" y="40640"/>
                </a:cubicBezTo>
                <a:cubicBezTo>
                  <a:pt x="1999032" y="66515"/>
                  <a:pt x="1814187" y="31264"/>
                  <a:pt x="2022057" y="60960"/>
                </a:cubicBezTo>
                <a:cubicBezTo>
                  <a:pt x="2035880" y="62935"/>
                  <a:pt x="2048754" y="70366"/>
                  <a:pt x="2062697" y="71120"/>
                </a:cubicBezTo>
                <a:cubicBezTo>
                  <a:pt x="2174345" y="77155"/>
                  <a:pt x="2286217" y="77893"/>
                  <a:pt x="2397977" y="81280"/>
                </a:cubicBezTo>
                <a:cubicBezTo>
                  <a:pt x="2441890" y="115434"/>
                  <a:pt x="2478211" y="153278"/>
                  <a:pt x="2530057" y="172720"/>
                </a:cubicBezTo>
                <a:cubicBezTo>
                  <a:pt x="2543132" y="177623"/>
                  <a:pt x="2557150" y="179493"/>
                  <a:pt x="2570697" y="182880"/>
                </a:cubicBezTo>
                <a:cubicBezTo>
                  <a:pt x="2580857" y="189653"/>
                  <a:pt x="2590255" y="197739"/>
                  <a:pt x="2601177" y="203200"/>
                </a:cubicBezTo>
                <a:cubicBezTo>
                  <a:pt x="2610756" y="207989"/>
                  <a:pt x="2621024" y="212084"/>
                  <a:pt x="2631657" y="213360"/>
                </a:cubicBezTo>
                <a:cubicBezTo>
                  <a:pt x="2705938" y="222274"/>
                  <a:pt x="2780670" y="226907"/>
                  <a:pt x="2855177" y="233680"/>
                </a:cubicBezTo>
                <a:cubicBezTo>
                  <a:pt x="2868724" y="240453"/>
                  <a:pt x="2882577" y="246645"/>
                  <a:pt x="2895817" y="254000"/>
                </a:cubicBezTo>
                <a:cubicBezTo>
                  <a:pt x="2913079" y="263590"/>
                  <a:pt x="2928954" y="275649"/>
                  <a:pt x="2946617" y="284480"/>
                </a:cubicBezTo>
                <a:cubicBezTo>
                  <a:pt x="2962929" y="292636"/>
                  <a:pt x="2980340" y="298396"/>
                  <a:pt x="2997417" y="304800"/>
                </a:cubicBezTo>
                <a:cubicBezTo>
                  <a:pt x="3007445" y="308560"/>
                  <a:pt x="3018318" y="310171"/>
                  <a:pt x="3027897" y="314960"/>
                </a:cubicBezTo>
                <a:cubicBezTo>
                  <a:pt x="3038819" y="320421"/>
                  <a:pt x="3048217" y="328507"/>
                  <a:pt x="3058377" y="335280"/>
                </a:cubicBezTo>
                <a:cubicBezTo>
                  <a:pt x="3071924" y="355600"/>
                  <a:pt x="3091294" y="373072"/>
                  <a:pt x="3099017" y="396240"/>
                </a:cubicBezTo>
                <a:lnTo>
                  <a:pt x="3119337" y="457200"/>
                </a:lnTo>
                <a:cubicBezTo>
                  <a:pt x="3112564" y="477520"/>
                  <a:pt x="3102538" y="497032"/>
                  <a:pt x="3099017" y="518160"/>
                </a:cubicBezTo>
                <a:cubicBezTo>
                  <a:pt x="3093939" y="548631"/>
                  <a:pt x="3086427" y="613246"/>
                  <a:pt x="3068537" y="640080"/>
                </a:cubicBezTo>
                <a:cubicBezTo>
                  <a:pt x="3061764" y="650240"/>
                  <a:pt x="3053678" y="659638"/>
                  <a:pt x="3048217" y="670560"/>
                </a:cubicBezTo>
                <a:cubicBezTo>
                  <a:pt x="3043428" y="680139"/>
                  <a:pt x="3046772" y="694815"/>
                  <a:pt x="3038057" y="701040"/>
                </a:cubicBezTo>
                <a:cubicBezTo>
                  <a:pt x="3020628" y="713490"/>
                  <a:pt x="2977097" y="721360"/>
                  <a:pt x="2977097" y="721360"/>
                </a:cubicBezTo>
                <a:cubicBezTo>
                  <a:pt x="2970324" y="731520"/>
                  <a:pt x="2965411" y="743206"/>
                  <a:pt x="2956777" y="751840"/>
                </a:cubicBezTo>
                <a:cubicBezTo>
                  <a:pt x="2927660" y="780957"/>
                  <a:pt x="2928871" y="765793"/>
                  <a:pt x="2895817" y="782320"/>
                </a:cubicBezTo>
                <a:cubicBezTo>
                  <a:pt x="2884895" y="787781"/>
                  <a:pt x="2876495" y="797681"/>
                  <a:pt x="2865337" y="802640"/>
                </a:cubicBezTo>
                <a:cubicBezTo>
                  <a:pt x="2845764" y="811339"/>
                  <a:pt x="2824697" y="816187"/>
                  <a:pt x="2804377" y="822960"/>
                </a:cubicBezTo>
                <a:lnTo>
                  <a:pt x="2773897" y="833120"/>
                </a:lnTo>
                <a:cubicBezTo>
                  <a:pt x="2729870" y="829733"/>
                  <a:pt x="2685974" y="822960"/>
                  <a:pt x="2641817" y="822960"/>
                </a:cubicBezTo>
                <a:cubicBezTo>
                  <a:pt x="2631107" y="822960"/>
                  <a:pt x="2621635" y="830178"/>
                  <a:pt x="2611337" y="833120"/>
                </a:cubicBezTo>
                <a:cubicBezTo>
                  <a:pt x="2597911" y="836956"/>
                  <a:pt x="2584244" y="839893"/>
                  <a:pt x="2570697" y="843280"/>
                </a:cubicBezTo>
                <a:cubicBezTo>
                  <a:pt x="2530057" y="839893"/>
                  <a:pt x="2489243" y="838178"/>
                  <a:pt x="2448777" y="833120"/>
                </a:cubicBezTo>
                <a:cubicBezTo>
                  <a:pt x="2434921" y="831388"/>
                  <a:pt x="2421829" y="825698"/>
                  <a:pt x="2408137" y="822960"/>
                </a:cubicBezTo>
                <a:cubicBezTo>
                  <a:pt x="2387937" y="818920"/>
                  <a:pt x="2367497" y="816187"/>
                  <a:pt x="2347177" y="812800"/>
                </a:cubicBezTo>
                <a:cubicBezTo>
                  <a:pt x="2313310" y="816187"/>
                  <a:pt x="2279613" y="822960"/>
                  <a:pt x="2245577" y="822960"/>
                </a:cubicBezTo>
                <a:cubicBezTo>
                  <a:pt x="2156275" y="822960"/>
                  <a:pt x="2247538" y="798600"/>
                  <a:pt x="2174457" y="822960"/>
                </a:cubicBezTo>
                <a:cubicBezTo>
                  <a:pt x="2147364" y="819573"/>
                  <a:pt x="2118890" y="821983"/>
                  <a:pt x="2093177" y="812800"/>
                </a:cubicBezTo>
                <a:cubicBezTo>
                  <a:pt x="2070178" y="804586"/>
                  <a:pt x="2055385" y="779883"/>
                  <a:pt x="2032217" y="772160"/>
                </a:cubicBezTo>
                <a:cubicBezTo>
                  <a:pt x="1984435" y="756233"/>
                  <a:pt x="2011681" y="765977"/>
                  <a:pt x="1950937" y="741680"/>
                </a:cubicBezTo>
                <a:cubicBezTo>
                  <a:pt x="1927230" y="745067"/>
                  <a:pt x="1903151" y="746455"/>
                  <a:pt x="1879817" y="751840"/>
                </a:cubicBezTo>
                <a:cubicBezTo>
                  <a:pt x="1858946" y="756656"/>
                  <a:pt x="1840145" y="769795"/>
                  <a:pt x="1818857" y="772160"/>
                </a:cubicBezTo>
                <a:cubicBezTo>
                  <a:pt x="1666207" y="789121"/>
                  <a:pt x="1785030" y="774238"/>
                  <a:pt x="1666457" y="792480"/>
                </a:cubicBezTo>
                <a:cubicBezTo>
                  <a:pt x="1642788" y="796121"/>
                  <a:pt x="1618898" y="798356"/>
                  <a:pt x="1595337" y="802640"/>
                </a:cubicBezTo>
                <a:cubicBezTo>
                  <a:pt x="1581599" y="805138"/>
                  <a:pt x="1568471" y="810504"/>
                  <a:pt x="1554697" y="812800"/>
                </a:cubicBezTo>
                <a:cubicBezTo>
                  <a:pt x="1507454" y="820674"/>
                  <a:pt x="1412457" y="833120"/>
                  <a:pt x="1412457" y="833120"/>
                </a:cubicBezTo>
                <a:cubicBezTo>
                  <a:pt x="1402297" y="829733"/>
                  <a:pt x="1392687" y="822960"/>
                  <a:pt x="1381977" y="822960"/>
                </a:cubicBezTo>
                <a:cubicBezTo>
                  <a:pt x="1362973" y="822960"/>
                  <a:pt x="1330022" y="838489"/>
                  <a:pt x="1310857" y="843280"/>
                </a:cubicBezTo>
                <a:cubicBezTo>
                  <a:pt x="1294104" y="847468"/>
                  <a:pt x="1276914" y="849694"/>
                  <a:pt x="1260057" y="853440"/>
                </a:cubicBezTo>
                <a:cubicBezTo>
                  <a:pt x="1246426" y="856469"/>
                  <a:pt x="1232964" y="860213"/>
                  <a:pt x="1219417" y="863600"/>
                </a:cubicBezTo>
                <a:cubicBezTo>
                  <a:pt x="1165230" y="860213"/>
                  <a:pt x="1110945" y="858143"/>
                  <a:pt x="1056857" y="853440"/>
                </a:cubicBezTo>
                <a:cubicBezTo>
                  <a:pt x="1033000" y="851365"/>
                  <a:pt x="1009576" y="845550"/>
                  <a:pt x="985737" y="843280"/>
                </a:cubicBezTo>
                <a:cubicBezTo>
                  <a:pt x="736547" y="819548"/>
                  <a:pt x="932400" y="845820"/>
                  <a:pt x="772377" y="822960"/>
                </a:cubicBezTo>
                <a:cubicBezTo>
                  <a:pt x="705369" y="800624"/>
                  <a:pt x="766024" y="818356"/>
                  <a:pt x="640297" y="802640"/>
                </a:cubicBezTo>
                <a:cubicBezTo>
                  <a:pt x="619856" y="800085"/>
                  <a:pt x="599657" y="795867"/>
                  <a:pt x="579337" y="792480"/>
                </a:cubicBezTo>
                <a:cubicBezTo>
                  <a:pt x="532936" y="761546"/>
                  <a:pt x="565624" y="778402"/>
                  <a:pt x="508217" y="762000"/>
                </a:cubicBezTo>
                <a:cubicBezTo>
                  <a:pt x="497919" y="759058"/>
                  <a:pt x="488035" y="754782"/>
                  <a:pt x="477737" y="751840"/>
                </a:cubicBezTo>
                <a:cubicBezTo>
                  <a:pt x="464311" y="748004"/>
                  <a:pt x="450523" y="745516"/>
                  <a:pt x="437097" y="741680"/>
                </a:cubicBezTo>
                <a:cubicBezTo>
                  <a:pt x="426799" y="738738"/>
                  <a:pt x="417007" y="734117"/>
                  <a:pt x="406617" y="731520"/>
                </a:cubicBezTo>
                <a:cubicBezTo>
                  <a:pt x="389864" y="727332"/>
                  <a:pt x="372570" y="725548"/>
                  <a:pt x="355817" y="721360"/>
                </a:cubicBezTo>
                <a:cubicBezTo>
                  <a:pt x="283484" y="703277"/>
                  <a:pt x="377090" y="718849"/>
                  <a:pt x="274537" y="690880"/>
                </a:cubicBezTo>
                <a:cubicBezTo>
                  <a:pt x="254663" y="685460"/>
                  <a:pt x="233897" y="684107"/>
                  <a:pt x="213577" y="680720"/>
                </a:cubicBezTo>
                <a:cubicBezTo>
                  <a:pt x="108140" y="610428"/>
                  <a:pt x="271361" y="717423"/>
                  <a:pt x="142457" y="640080"/>
                </a:cubicBezTo>
                <a:cubicBezTo>
                  <a:pt x="19854" y="566518"/>
                  <a:pt x="133754" y="625569"/>
                  <a:pt x="40857" y="579120"/>
                </a:cubicBezTo>
                <a:cubicBezTo>
                  <a:pt x="34084" y="565573"/>
                  <a:pt x="26503" y="552401"/>
                  <a:pt x="20537" y="538480"/>
                </a:cubicBezTo>
                <a:cubicBezTo>
                  <a:pt x="11792" y="518074"/>
                  <a:pt x="5373" y="487983"/>
                  <a:pt x="217" y="467360"/>
                </a:cubicBezTo>
                <a:cubicBezTo>
                  <a:pt x="3604" y="457200"/>
                  <a:pt x="10377" y="447590"/>
                  <a:pt x="10377" y="436880"/>
                </a:cubicBezTo>
                <a:cubicBezTo>
                  <a:pt x="10377" y="422916"/>
                  <a:pt x="-1758" y="410063"/>
                  <a:pt x="217" y="396240"/>
                </a:cubicBezTo>
                <a:cubicBezTo>
                  <a:pt x="1944" y="384152"/>
                  <a:pt x="15076" y="376682"/>
                  <a:pt x="20537" y="365760"/>
                </a:cubicBezTo>
                <a:cubicBezTo>
                  <a:pt x="25326" y="356181"/>
                  <a:pt x="27310" y="345440"/>
                  <a:pt x="30697" y="335280"/>
                </a:cubicBezTo>
                <a:cubicBezTo>
                  <a:pt x="27310" y="325120"/>
                  <a:pt x="20537" y="315510"/>
                  <a:pt x="20537" y="304800"/>
                </a:cubicBezTo>
                <a:cubicBezTo>
                  <a:pt x="20537" y="268662"/>
                  <a:pt x="37773" y="273503"/>
                  <a:pt x="61177" y="254000"/>
                </a:cubicBezTo>
                <a:cubicBezTo>
                  <a:pt x="72215" y="244802"/>
                  <a:pt x="82459" y="234558"/>
                  <a:pt x="91657" y="223520"/>
                </a:cubicBezTo>
                <a:cubicBezTo>
                  <a:pt x="99474" y="214139"/>
                  <a:pt x="102787" y="201081"/>
                  <a:pt x="111977" y="193040"/>
                </a:cubicBezTo>
                <a:cubicBezTo>
                  <a:pt x="197403" y="118292"/>
                  <a:pt x="142947" y="172475"/>
                  <a:pt x="203417" y="142240"/>
                </a:cubicBezTo>
                <a:cubicBezTo>
                  <a:pt x="214339" y="136779"/>
                  <a:pt x="222674" y="126730"/>
                  <a:pt x="233897" y="121920"/>
                </a:cubicBezTo>
                <a:cubicBezTo>
                  <a:pt x="279471" y="102388"/>
                  <a:pt x="265474" y="121371"/>
                  <a:pt x="305017" y="101600"/>
                </a:cubicBezTo>
                <a:cubicBezTo>
                  <a:pt x="309301" y="99458"/>
                  <a:pt x="313484" y="86360"/>
                  <a:pt x="325337" y="8128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4" name="Group 13"/>
          <p:cNvGrpSpPr/>
          <p:nvPr/>
        </p:nvGrpSpPr>
        <p:grpSpPr>
          <a:xfrm>
            <a:off x="3286296" y="2502955"/>
            <a:ext cx="2438940" cy="820275"/>
            <a:chOff x="3286296" y="2502955"/>
            <a:chExt cx="2438940" cy="820275"/>
          </a:xfrm>
        </p:grpSpPr>
        <p:sp>
          <p:nvSpPr>
            <p:cNvPr id="8" name="Freeform 7"/>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4950458" y="2595993"/>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3" name="TextBox 12"/>
            <p:cNvSpPr txBox="1"/>
            <p:nvPr/>
          </p:nvSpPr>
          <p:spPr>
            <a:xfrm>
              <a:off x="3286296" y="2502955"/>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Tree>
    <p:extLst>
      <p:ext uri="{BB962C8B-B14F-4D97-AF65-F5344CB8AC3E}">
        <p14:creationId xmlns:p14="http://schemas.microsoft.com/office/powerpoint/2010/main" val="2931086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there scientific objectivity here?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a:t>
              </a:r>
              <a:r>
                <a:rPr lang="en-US" sz="2800" dirty="0" smtClean="0">
                  <a:solidFill>
                    <a:schemeClr val="tx1"/>
                  </a:solidFill>
                </a:rPr>
                <a:t>ixty</a:t>
              </a:r>
            </a:p>
            <a:p>
              <a:r>
                <a:rPr lang="en-US" sz="2800" dirty="0" smtClean="0">
                  <a:solidFill>
                    <a:schemeClr val="tx1"/>
                  </a:solidFill>
                </a:rPr>
                <a:t>nine</a:t>
              </a:r>
              <a:endParaRPr lang="en-US" sz="2800" dirty="0">
                <a:solidFill>
                  <a:schemeClr val="tx1"/>
                </a:solidFill>
              </a:endParaRP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a:t>
              </a:r>
              <a:r>
                <a:rPr lang="en-US" sz="2800" dirty="0" smtClean="0">
                  <a:solidFill>
                    <a:schemeClr val="tx1"/>
                  </a:solidFill>
                </a:rPr>
                <a:t>ixty</a:t>
              </a:r>
            </a:p>
            <a:p>
              <a:r>
                <a:rPr lang="en-US" sz="2800" dirty="0" smtClean="0">
                  <a:solidFill>
                    <a:schemeClr val="tx1"/>
                  </a:solidFill>
                </a:rPr>
                <a:t>nine</a:t>
              </a:r>
              <a:endParaRPr lang="en-US" sz="2800" dirty="0">
                <a:solidFill>
                  <a:schemeClr val="tx1"/>
                </a:solidFill>
              </a:endParaRPr>
            </a:p>
          </p:txBody>
        </p:sp>
      </p:grpSp>
    </p:spTree>
    <p:extLst>
      <p:ext uri="{BB962C8B-B14F-4D97-AF65-F5344CB8AC3E}">
        <p14:creationId xmlns:p14="http://schemas.microsoft.com/office/powerpoint/2010/main" val="848152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the objective properties?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sp>
        <p:nvSpPr>
          <p:cNvPr id="7" name="Freeform 6"/>
          <p:cNvSpPr/>
          <p:nvPr/>
        </p:nvSpPr>
        <p:spPr bwMode="auto">
          <a:xfrm>
            <a:off x="2946183" y="4886960"/>
            <a:ext cx="3119337" cy="863600"/>
          </a:xfrm>
          <a:custGeom>
            <a:avLst/>
            <a:gdLst>
              <a:gd name="connsiteX0" fmla="*/ 325337 w 3119337"/>
              <a:gd name="connsiteY0" fmla="*/ 81280 h 863600"/>
              <a:gd name="connsiteX1" fmla="*/ 376137 w 3119337"/>
              <a:gd name="connsiteY1" fmla="*/ 71120 h 863600"/>
              <a:gd name="connsiteX2" fmla="*/ 406617 w 3119337"/>
              <a:gd name="connsiteY2" fmla="*/ 50800 h 863600"/>
              <a:gd name="connsiteX3" fmla="*/ 437097 w 3119337"/>
              <a:gd name="connsiteY3" fmla="*/ 40640 h 863600"/>
              <a:gd name="connsiteX4" fmla="*/ 467577 w 3119337"/>
              <a:gd name="connsiteY4" fmla="*/ 20320 h 863600"/>
              <a:gd name="connsiteX5" fmla="*/ 508217 w 3119337"/>
              <a:gd name="connsiteY5" fmla="*/ 10160 h 863600"/>
              <a:gd name="connsiteX6" fmla="*/ 538697 w 3119337"/>
              <a:gd name="connsiteY6" fmla="*/ 0 h 863600"/>
              <a:gd name="connsiteX7" fmla="*/ 691097 w 3119337"/>
              <a:gd name="connsiteY7" fmla="*/ 10160 h 863600"/>
              <a:gd name="connsiteX8" fmla="*/ 721577 w 3119337"/>
              <a:gd name="connsiteY8" fmla="*/ 20320 h 863600"/>
              <a:gd name="connsiteX9" fmla="*/ 752057 w 3119337"/>
              <a:gd name="connsiteY9" fmla="*/ 10160 h 863600"/>
              <a:gd name="connsiteX10" fmla="*/ 823177 w 3119337"/>
              <a:gd name="connsiteY10" fmla="*/ 0 h 863600"/>
              <a:gd name="connsiteX11" fmla="*/ 1087337 w 3119337"/>
              <a:gd name="connsiteY11" fmla="*/ 10160 h 863600"/>
              <a:gd name="connsiteX12" fmla="*/ 1168617 w 3119337"/>
              <a:gd name="connsiteY12" fmla="*/ 20320 h 863600"/>
              <a:gd name="connsiteX13" fmla="*/ 1524217 w 3119337"/>
              <a:gd name="connsiteY13" fmla="*/ 30480 h 863600"/>
              <a:gd name="connsiteX14" fmla="*/ 1646137 w 3119337"/>
              <a:gd name="connsiteY14" fmla="*/ 20320 h 863600"/>
              <a:gd name="connsiteX15" fmla="*/ 1686777 w 3119337"/>
              <a:gd name="connsiteY15" fmla="*/ 30480 h 863600"/>
              <a:gd name="connsiteX16" fmla="*/ 1869657 w 3119337"/>
              <a:gd name="connsiteY16" fmla="*/ 40640 h 863600"/>
              <a:gd name="connsiteX17" fmla="*/ 2022057 w 3119337"/>
              <a:gd name="connsiteY17" fmla="*/ 60960 h 863600"/>
              <a:gd name="connsiteX18" fmla="*/ 2062697 w 3119337"/>
              <a:gd name="connsiteY18" fmla="*/ 71120 h 863600"/>
              <a:gd name="connsiteX19" fmla="*/ 2397977 w 3119337"/>
              <a:gd name="connsiteY19" fmla="*/ 81280 h 863600"/>
              <a:gd name="connsiteX20" fmla="*/ 2530057 w 3119337"/>
              <a:gd name="connsiteY20" fmla="*/ 172720 h 863600"/>
              <a:gd name="connsiteX21" fmla="*/ 2570697 w 3119337"/>
              <a:gd name="connsiteY21" fmla="*/ 182880 h 863600"/>
              <a:gd name="connsiteX22" fmla="*/ 2601177 w 3119337"/>
              <a:gd name="connsiteY22" fmla="*/ 203200 h 863600"/>
              <a:gd name="connsiteX23" fmla="*/ 2631657 w 3119337"/>
              <a:gd name="connsiteY23" fmla="*/ 213360 h 863600"/>
              <a:gd name="connsiteX24" fmla="*/ 2855177 w 3119337"/>
              <a:gd name="connsiteY24" fmla="*/ 233680 h 863600"/>
              <a:gd name="connsiteX25" fmla="*/ 2895817 w 3119337"/>
              <a:gd name="connsiteY25" fmla="*/ 254000 h 863600"/>
              <a:gd name="connsiteX26" fmla="*/ 2946617 w 3119337"/>
              <a:gd name="connsiteY26" fmla="*/ 284480 h 863600"/>
              <a:gd name="connsiteX27" fmla="*/ 2997417 w 3119337"/>
              <a:gd name="connsiteY27" fmla="*/ 304800 h 863600"/>
              <a:gd name="connsiteX28" fmla="*/ 3027897 w 3119337"/>
              <a:gd name="connsiteY28" fmla="*/ 314960 h 863600"/>
              <a:gd name="connsiteX29" fmla="*/ 3058377 w 3119337"/>
              <a:gd name="connsiteY29" fmla="*/ 335280 h 863600"/>
              <a:gd name="connsiteX30" fmla="*/ 3099017 w 3119337"/>
              <a:gd name="connsiteY30" fmla="*/ 396240 h 863600"/>
              <a:gd name="connsiteX31" fmla="*/ 3119337 w 3119337"/>
              <a:gd name="connsiteY31" fmla="*/ 457200 h 863600"/>
              <a:gd name="connsiteX32" fmla="*/ 3099017 w 3119337"/>
              <a:gd name="connsiteY32" fmla="*/ 518160 h 863600"/>
              <a:gd name="connsiteX33" fmla="*/ 3068537 w 3119337"/>
              <a:gd name="connsiteY33" fmla="*/ 640080 h 863600"/>
              <a:gd name="connsiteX34" fmla="*/ 3048217 w 3119337"/>
              <a:gd name="connsiteY34" fmla="*/ 670560 h 863600"/>
              <a:gd name="connsiteX35" fmla="*/ 3038057 w 3119337"/>
              <a:gd name="connsiteY35" fmla="*/ 701040 h 863600"/>
              <a:gd name="connsiteX36" fmla="*/ 2977097 w 3119337"/>
              <a:gd name="connsiteY36" fmla="*/ 721360 h 863600"/>
              <a:gd name="connsiteX37" fmla="*/ 2956777 w 3119337"/>
              <a:gd name="connsiteY37" fmla="*/ 751840 h 863600"/>
              <a:gd name="connsiteX38" fmla="*/ 2895817 w 3119337"/>
              <a:gd name="connsiteY38" fmla="*/ 782320 h 863600"/>
              <a:gd name="connsiteX39" fmla="*/ 2865337 w 3119337"/>
              <a:gd name="connsiteY39" fmla="*/ 802640 h 863600"/>
              <a:gd name="connsiteX40" fmla="*/ 2804377 w 3119337"/>
              <a:gd name="connsiteY40" fmla="*/ 822960 h 863600"/>
              <a:gd name="connsiteX41" fmla="*/ 2773897 w 3119337"/>
              <a:gd name="connsiteY41" fmla="*/ 833120 h 863600"/>
              <a:gd name="connsiteX42" fmla="*/ 2641817 w 3119337"/>
              <a:gd name="connsiteY42" fmla="*/ 822960 h 863600"/>
              <a:gd name="connsiteX43" fmla="*/ 2611337 w 3119337"/>
              <a:gd name="connsiteY43" fmla="*/ 833120 h 863600"/>
              <a:gd name="connsiteX44" fmla="*/ 2570697 w 3119337"/>
              <a:gd name="connsiteY44" fmla="*/ 843280 h 863600"/>
              <a:gd name="connsiteX45" fmla="*/ 2448777 w 3119337"/>
              <a:gd name="connsiteY45" fmla="*/ 833120 h 863600"/>
              <a:gd name="connsiteX46" fmla="*/ 2408137 w 3119337"/>
              <a:gd name="connsiteY46" fmla="*/ 822960 h 863600"/>
              <a:gd name="connsiteX47" fmla="*/ 2347177 w 3119337"/>
              <a:gd name="connsiteY47" fmla="*/ 812800 h 863600"/>
              <a:gd name="connsiteX48" fmla="*/ 2245577 w 3119337"/>
              <a:gd name="connsiteY48" fmla="*/ 822960 h 863600"/>
              <a:gd name="connsiteX49" fmla="*/ 2174457 w 3119337"/>
              <a:gd name="connsiteY49" fmla="*/ 822960 h 863600"/>
              <a:gd name="connsiteX50" fmla="*/ 2093177 w 3119337"/>
              <a:gd name="connsiteY50" fmla="*/ 812800 h 863600"/>
              <a:gd name="connsiteX51" fmla="*/ 2032217 w 3119337"/>
              <a:gd name="connsiteY51" fmla="*/ 772160 h 863600"/>
              <a:gd name="connsiteX52" fmla="*/ 1950937 w 3119337"/>
              <a:gd name="connsiteY52" fmla="*/ 741680 h 863600"/>
              <a:gd name="connsiteX53" fmla="*/ 1879817 w 3119337"/>
              <a:gd name="connsiteY53" fmla="*/ 751840 h 863600"/>
              <a:gd name="connsiteX54" fmla="*/ 1818857 w 3119337"/>
              <a:gd name="connsiteY54" fmla="*/ 772160 h 863600"/>
              <a:gd name="connsiteX55" fmla="*/ 1666457 w 3119337"/>
              <a:gd name="connsiteY55" fmla="*/ 792480 h 863600"/>
              <a:gd name="connsiteX56" fmla="*/ 1595337 w 3119337"/>
              <a:gd name="connsiteY56" fmla="*/ 802640 h 863600"/>
              <a:gd name="connsiteX57" fmla="*/ 1554697 w 3119337"/>
              <a:gd name="connsiteY57" fmla="*/ 812800 h 863600"/>
              <a:gd name="connsiteX58" fmla="*/ 1412457 w 3119337"/>
              <a:gd name="connsiteY58" fmla="*/ 833120 h 863600"/>
              <a:gd name="connsiteX59" fmla="*/ 1381977 w 3119337"/>
              <a:gd name="connsiteY59" fmla="*/ 822960 h 863600"/>
              <a:gd name="connsiteX60" fmla="*/ 1310857 w 3119337"/>
              <a:gd name="connsiteY60" fmla="*/ 843280 h 863600"/>
              <a:gd name="connsiteX61" fmla="*/ 1260057 w 3119337"/>
              <a:gd name="connsiteY61" fmla="*/ 853440 h 863600"/>
              <a:gd name="connsiteX62" fmla="*/ 1219417 w 3119337"/>
              <a:gd name="connsiteY62" fmla="*/ 863600 h 863600"/>
              <a:gd name="connsiteX63" fmla="*/ 1056857 w 3119337"/>
              <a:gd name="connsiteY63" fmla="*/ 853440 h 863600"/>
              <a:gd name="connsiteX64" fmla="*/ 985737 w 3119337"/>
              <a:gd name="connsiteY64" fmla="*/ 843280 h 863600"/>
              <a:gd name="connsiteX65" fmla="*/ 772377 w 3119337"/>
              <a:gd name="connsiteY65" fmla="*/ 822960 h 863600"/>
              <a:gd name="connsiteX66" fmla="*/ 640297 w 3119337"/>
              <a:gd name="connsiteY66" fmla="*/ 802640 h 863600"/>
              <a:gd name="connsiteX67" fmla="*/ 579337 w 3119337"/>
              <a:gd name="connsiteY67" fmla="*/ 792480 h 863600"/>
              <a:gd name="connsiteX68" fmla="*/ 508217 w 3119337"/>
              <a:gd name="connsiteY68" fmla="*/ 762000 h 863600"/>
              <a:gd name="connsiteX69" fmla="*/ 477737 w 3119337"/>
              <a:gd name="connsiteY69" fmla="*/ 751840 h 863600"/>
              <a:gd name="connsiteX70" fmla="*/ 437097 w 3119337"/>
              <a:gd name="connsiteY70" fmla="*/ 741680 h 863600"/>
              <a:gd name="connsiteX71" fmla="*/ 406617 w 3119337"/>
              <a:gd name="connsiteY71" fmla="*/ 731520 h 863600"/>
              <a:gd name="connsiteX72" fmla="*/ 355817 w 3119337"/>
              <a:gd name="connsiteY72" fmla="*/ 721360 h 863600"/>
              <a:gd name="connsiteX73" fmla="*/ 274537 w 3119337"/>
              <a:gd name="connsiteY73" fmla="*/ 690880 h 863600"/>
              <a:gd name="connsiteX74" fmla="*/ 213577 w 3119337"/>
              <a:gd name="connsiteY74" fmla="*/ 680720 h 863600"/>
              <a:gd name="connsiteX75" fmla="*/ 142457 w 3119337"/>
              <a:gd name="connsiteY75" fmla="*/ 640080 h 863600"/>
              <a:gd name="connsiteX76" fmla="*/ 40857 w 3119337"/>
              <a:gd name="connsiteY76" fmla="*/ 579120 h 863600"/>
              <a:gd name="connsiteX77" fmla="*/ 20537 w 3119337"/>
              <a:gd name="connsiteY77" fmla="*/ 538480 h 863600"/>
              <a:gd name="connsiteX78" fmla="*/ 217 w 3119337"/>
              <a:gd name="connsiteY78" fmla="*/ 467360 h 863600"/>
              <a:gd name="connsiteX79" fmla="*/ 10377 w 3119337"/>
              <a:gd name="connsiteY79" fmla="*/ 436880 h 863600"/>
              <a:gd name="connsiteX80" fmla="*/ 217 w 3119337"/>
              <a:gd name="connsiteY80" fmla="*/ 396240 h 863600"/>
              <a:gd name="connsiteX81" fmla="*/ 20537 w 3119337"/>
              <a:gd name="connsiteY81" fmla="*/ 365760 h 863600"/>
              <a:gd name="connsiteX82" fmla="*/ 30697 w 3119337"/>
              <a:gd name="connsiteY82" fmla="*/ 335280 h 863600"/>
              <a:gd name="connsiteX83" fmla="*/ 20537 w 3119337"/>
              <a:gd name="connsiteY83" fmla="*/ 304800 h 863600"/>
              <a:gd name="connsiteX84" fmla="*/ 61177 w 3119337"/>
              <a:gd name="connsiteY84" fmla="*/ 254000 h 863600"/>
              <a:gd name="connsiteX85" fmla="*/ 91657 w 3119337"/>
              <a:gd name="connsiteY85" fmla="*/ 223520 h 863600"/>
              <a:gd name="connsiteX86" fmla="*/ 111977 w 3119337"/>
              <a:gd name="connsiteY86" fmla="*/ 193040 h 863600"/>
              <a:gd name="connsiteX87" fmla="*/ 203417 w 3119337"/>
              <a:gd name="connsiteY87" fmla="*/ 142240 h 863600"/>
              <a:gd name="connsiteX88" fmla="*/ 233897 w 3119337"/>
              <a:gd name="connsiteY88" fmla="*/ 121920 h 863600"/>
              <a:gd name="connsiteX89" fmla="*/ 305017 w 3119337"/>
              <a:gd name="connsiteY89" fmla="*/ 101600 h 863600"/>
              <a:gd name="connsiteX90" fmla="*/ 325337 w 3119337"/>
              <a:gd name="connsiteY90" fmla="*/ 8128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19337" h="863600">
                <a:moveTo>
                  <a:pt x="325337" y="81280"/>
                </a:moveTo>
                <a:cubicBezTo>
                  <a:pt x="337190" y="76200"/>
                  <a:pt x="359968" y="77183"/>
                  <a:pt x="376137" y="71120"/>
                </a:cubicBezTo>
                <a:cubicBezTo>
                  <a:pt x="387570" y="66833"/>
                  <a:pt x="395695" y="56261"/>
                  <a:pt x="406617" y="50800"/>
                </a:cubicBezTo>
                <a:cubicBezTo>
                  <a:pt x="416196" y="46011"/>
                  <a:pt x="427518" y="45429"/>
                  <a:pt x="437097" y="40640"/>
                </a:cubicBezTo>
                <a:cubicBezTo>
                  <a:pt x="448019" y="35179"/>
                  <a:pt x="456354" y="25130"/>
                  <a:pt x="467577" y="20320"/>
                </a:cubicBezTo>
                <a:cubicBezTo>
                  <a:pt x="480412" y="14819"/>
                  <a:pt x="494791" y="13996"/>
                  <a:pt x="508217" y="10160"/>
                </a:cubicBezTo>
                <a:cubicBezTo>
                  <a:pt x="518515" y="7218"/>
                  <a:pt x="528537" y="3387"/>
                  <a:pt x="538697" y="0"/>
                </a:cubicBezTo>
                <a:cubicBezTo>
                  <a:pt x="589497" y="3387"/>
                  <a:pt x="640496" y="4538"/>
                  <a:pt x="691097" y="10160"/>
                </a:cubicBezTo>
                <a:cubicBezTo>
                  <a:pt x="701741" y="11343"/>
                  <a:pt x="710867" y="20320"/>
                  <a:pt x="721577" y="20320"/>
                </a:cubicBezTo>
                <a:cubicBezTo>
                  <a:pt x="732287" y="20320"/>
                  <a:pt x="741555" y="12260"/>
                  <a:pt x="752057" y="10160"/>
                </a:cubicBezTo>
                <a:cubicBezTo>
                  <a:pt x="775539" y="5464"/>
                  <a:pt x="799470" y="3387"/>
                  <a:pt x="823177" y="0"/>
                </a:cubicBezTo>
                <a:cubicBezTo>
                  <a:pt x="911230" y="3387"/>
                  <a:pt x="999371" y="4986"/>
                  <a:pt x="1087337" y="10160"/>
                </a:cubicBezTo>
                <a:cubicBezTo>
                  <a:pt x="1114594" y="11763"/>
                  <a:pt x="1141342" y="19051"/>
                  <a:pt x="1168617" y="20320"/>
                </a:cubicBezTo>
                <a:cubicBezTo>
                  <a:pt x="1287071" y="25829"/>
                  <a:pt x="1405684" y="27093"/>
                  <a:pt x="1524217" y="30480"/>
                </a:cubicBezTo>
                <a:cubicBezTo>
                  <a:pt x="1564857" y="27093"/>
                  <a:pt x="1605356" y="20320"/>
                  <a:pt x="1646137" y="20320"/>
                </a:cubicBezTo>
                <a:cubicBezTo>
                  <a:pt x="1660101" y="20320"/>
                  <a:pt x="1672871" y="29216"/>
                  <a:pt x="1686777" y="30480"/>
                </a:cubicBezTo>
                <a:cubicBezTo>
                  <a:pt x="1747580" y="36008"/>
                  <a:pt x="1808697" y="37253"/>
                  <a:pt x="1869657" y="40640"/>
                </a:cubicBezTo>
                <a:cubicBezTo>
                  <a:pt x="1999032" y="66515"/>
                  <a:pt x="1814187" y="31264"/>
                  <a:pt x="2022057" y="60960"/>
                </a:cubicBezTo>
                <a:cubicBezTo>
                  <a:pt x="2035880" y="62935"/>
                  <a:pt x="2048754" y="70366"/>
                  <a:pt x="2062697" y="71120"/>
                </a:cubicBezTo>
                <a:cubicBezTo>
                  <a:pt x="2174345" y="77155"/>
                  <a:pt x="2286217" y="77893"/>
                  <a:pt x="2397977" y="81280"/>
                </a:cubicBezTo>
                <a:cubicBezTo>
                  <a:pt x="2441890" y="115434"/>
                  <a:pt x="2478211" y="153278"/>
                  <a:pt x="2530057" y="172720"/>
                </a:cubicBezTo>
                <a:cubicBezTo>
                  <a:pt x="2543132" y="177623"/>
                  <a:pt x="2557150" y="179493"/>
                  <a:pt x="2570697" y="182880"/>
                </a:cubicBezTo>
                <a:cubicBezTo>
                  <a:pt x="2580857" y="189653"/>
                  <a:pt x="2590255" y="197739"/>
                  <a:pt x="2601177" y="203200"/>
                </a:cubicBezTo>
                <a:cubicBezTo>
                  <a:pt x="2610756" y="207989"/>
                  <a:pt x="2621024" y="212084"/>
                  <a:pt x="2631657" y="213360"/>
                </a:cubicBezTo>
                <a:cubicBezTo>
                  <a:pt x="2705938" y="222274"/>
                  <a:pt x="2780670" y="226907"/>
                  <a:pt x="2855177" y="233680"/>
                </a:cubicBezTo>
                <a:cubicBezTo>
                  <a:pt x="2868724" y="240453"/>
                  <a:pt x="2882577" y="246645"/>
                  <a:pt x="2895817" y="254000"/>
                </a:cubicBezTo>
                <a:cubicBezTo>
                  <a:pt x="2913079" y="263590"/>
                  <a:pt x="2928954" y="275649"/>
                  <a:pt x="2946617" y="284480"/>
                </a:cubicBezTo>
                <a:cubicBezTo>
                  <a:pt x="2962929" y="292636"/>
                  <a:pt x="2980340" y="298396"/>
                  <a:pt x="2997417" y="304800"/>
                </a:cubicBezTo>
                <a:cubicBezTo>
                  <a:pt x="3007445" y="308560"/>
                  <a:pt x="3018318" y="310171"/>
                  <a:pt x="3027897" y="314960"/>
                </a:cubicBezTo>
                <a:cubicBezTo>
                  <a:pt x="3038819" y="320421"/>
                  <a:pt x="3048217" y="328507"/>
                  <a:pt x="3058377" y="335280"/>
                </a:cubicBezTo>
                <a:cubicBezTo>
                  <a:pt x="3071924" y="355600"/>
                  <a:pt x="3091294" y="373072"/>
                  <a:pt x="3099017" y="396240"/>
                </a:cubicBezTo>
                <a:lnTo>
                  <a:pt x="3119337" y="457200"/>
                </a:lnTo>
                <a:cubicBezTo>
                  <a:pt x="3112564" y="477520"/>
                  <a:pt x="3102538" y="497032"/>
                  <a:pt x="3099017" y="518160"/>
                </a:cubicBezTo>
                <a:cubicBezTo>
                  <a:pt x="3093939" y="548631"/>
                  <a:pt x="3086427" y="613246"/>
                  <a:pt x="3068537" y="640080"/>
                </a:cubicBezTo>
                <a:cubicBezTo>
                  <a:pt x="3061764" y="650240"/>
                  <a:pt x="3053678" y="659638"/>
                  <a:pt x="3048217" y="670560"/>
                </a:cubicBezTo>
                <a:cubicBezTo>
                  <a:pt x="3043428" y="680139"/>
                  <a:pt x="3046772" y="694815"/>
                  <a:pt x="3038057" y="701040"/>
                </a:cubicBezTo>
                <a:cubicBezTo>
                  <a:pt x="3020628" y="713490"/>
                  <a:pt x="2977097" y="721360"/>
                  <a:pt x="2977097" y="721360"/>
                </a:cubicBezTo>
                <a:cubicBezTo>
                  <a:pt x="2970324" y="731520"/>
                  <a:pt x="2965411" y="743206"/>
                  <a:pt x="2956777" y="751840"/>
                </a:cubicBezTo>
                <a:cubicBezTo>
                  <a:pt x="2927660" y="780957"/>
                  <a:pt x="2928871" y="765793"/>
                  <a:pt x="2895817" y="782320"/>
                </a:cubicBezTo>
                <a:cubicBezTo>
                  <a:pt x="2884895" y="787781"/>
                  <a:pt x="2876495" y="797681"/>
                  <a:pt x="2865337" y="802640"/>
                </a:cubicBezTo>
                <a:cubicBezTo>
                  <a:pt x="2845764" y="811339"/>
                  <a:pt x="2824697" y="816187"/>
                  <a:pt x="2804377" y="822960"/>
                </a:cubicBezTo>
                <a:lnTo>
                  <a:pt x="2773897" y="833120"/>
                </a:lnTo>
                <a:cubicBezTo>
                  <a:pt x="2729870" y="829733"/>
                  <a:pt x="2685974" y="822960"/>
                  <a:pt x="2641817" y="822960"/>
                </a:cubicBezTo>
                <a:cubicBezTo>
                  <a:pt x="2631107" y="822960"/>
                  <a:pt x="2621635" y="830178"/>
                  <a:pt x="2611337" y="833120"/>
                </a:cubicBezTo>
                <a:cubicBezTo>
                  <a:pt x="2597911" y="836956"/>
                  <a:pt x="2584244" y="839893"/>
                  <a:pt x="2570697" y="843280"/>
                </a:cubicBezTo>
                <a:cubicBezTo>
                  <a:pt x="2530057" y="839893"/>
                  <a:pt x="2489243" y="838178"/>
                  <a:pt x="2448777" y="833120"/>
                </a:cubicBezTo>
                <a:cubicBezTo>
                  <a:pt x="2434921" y="831388"/>
                  <a:pt x="2421829" y="825698"/>
                  <a:pt x="2408137" y="822960"/>
                </a:cubicBezTo>
                <a:cubicBezTo>
                  <a:pt x="2387937" y="818920"/>
                  <a:pt x="2367497" y="816187"/>
                  <a:pt x="2347177" y="812800"/>
                </a:cubicBezTo>
                <a:cubicBezTo>
                  <a:pt x="2313310" y="816187"/>
                  <a:pt x="2279613" y="822960"/>
                  <a:pt x="2245577" y="822960"/>
                </a:cubicBezTo>
                <a:cubicBezTo>
                  <a:pt x="2156275" y="822960"/>
                  <a:pt x="2247538" y="798600"/>
                  <a:pt x="2174457" y="822960"/>
                </a:cubicBezTo>
                <a:cubicBezTo>
                  <a:pt x="2147364" y="819573"/>
                  <a:pt x="2118890" y="821983"/>
                  <a:pt x="2093177" y="812800"/>
                </a:cubicBezTo>
                <a:cubicBezTo>
                  <a:pt x="2070178" y="804586"/>
                  <a:pt x="2055385" y="779883"/>
                  <a:pt x="2032217" y="772160"/>
                </a:cubicBezTo>
                <a:cubicBezTo>
                  <a:pt x="1984435" y="756233"/>
                  <a:pt x="2011681" y="765977"/>
                  <a:pt x="1950937" y="741680"/>
                </a:cubicBezTo>
                <a:cubicBezTo>
                  <a:pt x="1927230" y="745067"/>
                  <a:pt x="1903151" y="746455"/>
                  <a:pt x="1879817" y="751840"/>
                </a:cubicBezTo>
                <a:cubicBezTo>
                  <a:pt x="1858946" y="756656"/>
                  <a:pt x="1840145" y="769795"/>
                  <a:pt x="1818857" y="772160"/>
                </a:cubicBezTo>
                <a:cubicBezTo>
                  <a:pt x="1666207" y="789121"/>
                  <a:pt x="1785030" y="774238"/>
                  <a:pt x="1666457" y="792480"/>
                </a:cubicBezTo>
                <a:cubicBezTo>
                  <a:pt x="1642788" y="796121"/>
                  <a:pt x="1618898" y="798356"/>
                  <a:pt x="1595337" y="802640"/>
                </a:cubicBezTo>
                <a:cubicBezTo>
                  <a:pt x="1581599" y="805138"/>
                  <a:pt x="1568471" y="810504"/>
                  <a:pt x="1554697" y="812800"/>
                </a:cubicBezTo>
                <a:cubicBezTo>
                  <a:pt x="1507454" y="820674"/>
                  <a:pt x="1412457" y="833120"/>
                  <a:pt x="1412457" y="833120"/>
                </a:cubicBezTo>
                <a:cubicBezTo>
                  <a:pt x="1402297" y="829733"/>
                  <a:pt x="1392687" y="822960"/>
                  <a:pt x="1381977" y="822960"/>
                </a:cubicBezTo>
                <a:cubicBezTo>
                  <a:pt x="1362973" y="822960"/>
                  <a:pt x="1330022" y="838489"/>
                  <a:pt x="1310857" y="843280"/>
                </a:cubicBezTo>
                <a:cubicBezTo>
                  <a:pt x="1294104" y="847468"/>
                  <a:pt x="1276914" y="849694"/>
                  <a:pt x="1260057" y="853440"/>
                </a:cubicBezTo>
                <a:cubicBezTo>
                  <a:pt x="1246426" y="856469"/>
                  <a:pt x="1232964" y="860213"/>
                  <a:pt x="1219417" y="863600"/>
                </a:cubicBezTo>
                <a:cubicBezTo>
                  <a:pt x="1165230" y="860213"/>
                  <a:pt x="1110945" y="858143"/>
                  <a:pt x="1056857" y="853440"/>
                </a:cubicBezTo>
                <a:cubicBezTo>
                  <a:pt x="1033000" y="851365"/>
                  <a:pt x="1009576" y="845550"/>
                  <a:pt x="985737" y="843280"/>
                </a:cubicBezTo>
                <a:cubicBezTo>
                  <a:pt x="736547" y="819548"/>
                  <a:pt x="932400" y="845820"/>
                  <a:pt x="772377" y="822960"/>
                </a:cubicBezTo>
                <a:cubicBezTo>
                  <a:pt x="705369" y="800624"/>
                  <a:pt x="766024" y="818356"/>
                  <a:pt x="640297" y="802640"/>
                </a:cubicBezTo>
                <a:cubicBezTo>
                  <a:pt x="619856" y="800085"/>
                  <a:pt x="599657" y="795867"/>
                  <a:pt x="579337" y="792480"/>
                </a:cubicBezTo>
                <a:cubicBezTo>
                  <a:pt x="532936" y="761546"/>
                  <a:pt x="565624" y="778402"/>
                  <a:pt x="508217" y="762000"/>
                </a:cubicBezTo>
                <a:cubicBezTo>
                  <a:pt x="497919" y="759058"/>
                  <a:pt x="488035" y="754782"/>
                  <a:pt x="477737" y="751840"/>
                </a:cubicBezTo>
                <a:cubicBezTo>
                  <a:pt x="464311" y="748004"/>
                  <a:pt x="450523" y="745516"/>
                  <a:pt x="437097" y="741680"/>
                </a:cubicBezTo>
                <a:cubicBezTo>
                  <a:pt x="426799" y="738738"/>
                  <a:pt x="417007" y="734117"/>
                  <a:pt x="406617" y="731520"/>
                </a:cubicBezTo>
                <a:cubicBezTo>
                  <a:pt x="389864" y="727332"/>
                  <a:pt x="372570" y="725548"/>
                  <a:pt x="355817" y="721360"/>
                </a:cubicBezTo>
                <a:cubicBezTo>
                  <a:pt x="283484" y="703277"/>
                  <a:pt x="377090" y="718849"/>
                  <a:pt x="274537" y="690880"/>
                </a:cubicBezTo>
                <a:cubicBezTo>
                  <a:pt x="254663" y="685460"/>
                  <a:pt x="233897" y="684107"/>
                  <a:pt x="213577" y="680720"/>
                </a:cubicBezTo>
                <a:cubicBezTo>
                  <a:pt x="108140" y="610428"/>
                  <a:pt x="271361" y="717423"/>
                  <a:pt x="142457" y="640080"/>
                </a:cubicBezTo>
                <a:cubicBezTo>
                  <a:pt x="19854" y="566518"/>
                  <a:pt x="133754" y="625569"/>
                  <a:pt x="40857" y="579120"/>
                </a:cubicBezTo>
                <a:cubicBezTo>
                  <a:pt x="34084" y="565573"/>
                  <a:pt x="26503" y="552401"/>
                  <a:pt x="20537" y="538480"/>
                </a:cubicBezTo>
                <a:cubicBezTo>
                  <a:pt x="11792" y="518074"/>
                  <a:pt x="5373" y="487983"/>
                  <a:pt x="217" y="467360"/>
                </a:cubicBezTo>
                <a:cubicBezTo>
                  <a:pt x="3604" y="457200"/>
                  <a:pt x="10377" y="447590"/>
                  <a:pt x="10377" y="436880"/>
                </a:cubicBezTo>
                <a:cubicBezTo>
                  <a:pt x="10377" y="422916"/>
                  <a:pt x="-1758" y="410063"/>
                  <a:pt x="217" y="396240"/>
                </a:cubicBezTo>
                <a:cubicBezTo>
                  <a:pt x="1944" y="384152"/>
                  <a:pt x="15076" y="376682"/>
                  <a:pt x="20537" y="365760"/>
                </a:cubicBezTo>
                <a:cubicBezTo>
                  <a:pt x="25326" y="356181"/>
                  <a:pt x="27310" y="345440"/>
                  <a:pt x="30697" y="335280"/>
                </a:cubicBezTo>
                <a:cubicBezTo>
                  <a:pt x="27310" y="325120"/>
                  <a:pt x="20537" y="315510"/>
                  <a:pt x="20537" y="304800"/>
                </a:cubicBezTo>
                <a:cubicBezTo>
                  <a:pt x="20537" y="268662"/>
                  <a:pt x="37773" y="273503"/>
                  <a:pt x="61177" y="254000"/>
                </a:cubicBezTo>
                <a:cubicBezTo>
                  <a:pt x="72215" y="244802"/>
                  <a:pt x="82459" y="234558"/>
                  <a:pt x="91657" y="223520"/>
                </a:cubicBezTo>
                <a:cubicBezTo>
                  <a:pt x="99474" y="214139"/>
                  <a:pt x="102787" y="201081"/>
                  <a:pt x="111977" y="193040"/>
                </a:cubicBezTo>
                <a:cubicBezTo>
                  <a:pt x="197403" y="118292"/>
                  <a:pt x="142947" y="172475"/>
                  <a:pt x="203417" y="142240"/>
                </a:cubicBezTo>
                <a:cubicBezTo>
                  <a:pt x="214339" y="136779"/>
                  <a:pt x="222674" y="126730"/>
                  <a:pt x="233897" y="121920"/>
                </a:cubicBezTo>
                <a:cubicBezTo>
                  <a:pt x="279471" y="102388"/>
                  <a:pt x="265474" y="121371"/>
                  <a:pt x="305017" y="101600"/>
                </a:cubicBezTo>
                <a:cubicBezTo>
                  <a:pt x="309301" y="99458"/>
                  <a:pt x="313484" y="86360"/>
                  <a:pt x="325337" y="8128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4" name="Group 13"/>
          <p:cNvGrpSpPr/>
          <p:nvPr/>
        </p:nvGrpSpPr>
        <p:grpSpPr>
          <a:xfrm>
            <a:off x="3286296" y="2502955"/>
            <a:ext cx="2438940" cy="820275"/>
            <a:chOff x="3286296" y="2502955"/>
            <a:chExt cx="2438940" cy="820275"/>
          </a:xfrm>
        </p:grpSpPr>
        <p:sp>
          <p:nvSpPr>
            <p:cNvPr id="8" name="Freeform 7"/>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4950458" y="2595993"/>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3" name="TextBox 12"/>
            <p:cNvSpPr txBox="1"/>
            <p:nvPr/>
          </p:nvSpPr>
          <p:spPr>
            <a:xfrm>
              <a:off x="3286296" y="2502955"/>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
        <p:nvSpPr>
          <p:cNvPr id="2" name="TextBox 1"/>
          <p:cNvSpPr txBox="1"/>
          <p:nvPr/>
        </p:nvSpPr>
        <p:spPr>
          <a:xfrm>
            <a:off x="3396899" y="2656952"/>
            <a:ext cx="753412" cy="338554"/>
          </a:xfrm>
          <a:prstGeom prst="rect">
            <a:avLst/>
          </a:prstGeom>
          <a:solidFill>
            <a:schemeClr val="bg1"/>
          </a:solidFill>
        </p:spPr>
        <p:txBody>
          <a:bodyPr wrap="none" lIns="0" tIns="0" rIns="0" bIns="0" rtlCol="0">
            <a:spAutoFit/>
          </a:bodyPr>
          <a:lstStyle/>
          <a:p>
            <a:r>
              <a:rPr lang="en-US" sz="2200" dirty="0" smtClean="0">
                <a:solidFill>
                  <a:schemeClr val="tx1"/>
                </a:solidFill>
              </a:rPr>
              <a:t>PDAP</a:t>
            </a:r>
            <a:endParaRPr lang="en-US" sz="2200" dirty="0">
              <a:solidFill>
                <a:schemeClr val="tx1"/>
              </a:solidFill>
            </a:endParaRPr>
          </a:p>
        </p:txBody>
      </p:sp>
      <p:sp>
        <p:nvSpPr>
          <p:cNvPr id="15" name="TextBox 14"/>
          <p:cNvSpPr txBox="1"/>
          <p:nvPr/>
        </p:nvSpPr>
        <p:spPr>
          <a:xfrm>
            <a:off x="4824264" y="2757771"/>
            <a:ext cx="956993" cy="338554"/>
          </a:xfrm>
          <a:prstGeom prst="rect">
            <a:avLst/>
          </a:prstGeom>
          <a:solidFill>
            <a:schemeClr val="bg1"/>
          </a:solidFill>
        </p:spPr>
        <p:txBody>
          <a:bodyPr wrap="none" lIns="0" tIns="0" rIns="0" bIns="0" rtlCol="0">
            <a:spAutoFit/>
          </a:bodyPr>
          <a:lstStyle/>
          <a:p>
            <a:r>
              <a:rPr lang="en-US" sz="2200" dirty="0" smtClean="0">
                <a:solidFill>
                  <a:schemeClr val="tx1"/>
                </a:solidFill>
              </a:rPr>
              <a:t>PNDAP</a:t>
            </a:r>
            <a:endParaRPr lang="en-US" sz="2200" dirty="0">
              <a:solidFill>
                <a:schemeClr val="tx1"/>
              </a:solidFill>
            </a:endParaRPr>
          </a:p>
        </p:txBody>
      </p:sp>
      <p:sp>
        <p:nvSpPr>
          <p:cNvPr id="3" name="TextBox 2"/>
          <p:cNvSpPr txBox="1"/>
          <p:nvPr/>
        </p:nvSpPr>
        <p:spPr>
          <a:xfrm>
            <a:off x="1458075" y="1715869"/>
            <a:ext cx="6370205" cy="646331"/>
          </a:xfrm>
          <a:prstGeom prst="rect">
            <a:avLst/>
          </a:prstGeom>
          <a:noFill/>
        </p:spPr>
        <p:txBody>
          <a:bodyPr wrap="none" rtlCol="0">
            <a:spAutoFit/>
          </a:bodyPr>
          <a:lstStyle/>
          <a:p>
            <a:pPr algn="l"/>
            <a:r>
              <a:rPr lang="en-US" sz="1800" dirty="0" smtClean="0"/>
              <a:t>PDAP: ‘persistent </a:t>
            </a:r>
            <a:r>
              <a:rPr lang="en-US" sz="1800" dirty="0" err="1" smtClean="0"/>
              <a:t>dento</a:t>
            </a:r>
            <a:r>
              <a:rPr lang="en-US" sz="1800" dirty="0" smtClean="0"/>
              <a:t>-alveolar pain disorder’</a:t>
            </a:r>
          </a:p>
          <a:p>
            <a:pPr algn="l"/>
            <a:r>
              <a:rPr lang="en-US" sz="1800" dirty="0" smtClean="0"/>
              <a:t>PNDAP: ‘persistent neuropathic </a:t>
            </a:r>
            <a:r>
              <a:rPr lang="en-US" sz="1800" dirty="0" err="1" smtClean="0"/>
              <a:t>dento</a:t>
            </a:r>
            <a:r>
              <a:rPr lang="en-US" sz="1800" dirty="0" smtClean="0"/>
              <a:t>-alveolar pain disorder’ </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758023"/>
            <a:ext cx="2895600" cy="1847850"/>
          </a:xfrm>
          <a:prstGeom prst="rect">
            <a:avLst/>
          </a:prstGeom>
        </p:spPr>
      </p:pic>
      <p:sp>
        <p:nvSpPr>
          <p:cNvPr id="16" name="Rectangle 15"/>
          <p:cNvSpPr/>
          <p:nvPr/>
        </p:nvSpPr>
        <p:spPr>
          <a:xfrm>
            <a:off x="3396899" y="6596310"/>
            <a:ext cx="5670901" cy="276999"/>
          </a:xfrm>
          <a:prstGeom prst="rect">
            <a:avLst/>
          </a:prstGeom>
        </p:spPr>
        <p:txBody>
          <a:bodyPr wrap="square">
            <a:spAutoFit/>
          </a:bodyPr>
          <a:lstStyle/>
          <a:p>
            <a:pPr algn="r"/>
            <a:r>
              <a:rPr lang="en-US" sz="1200" dirty="0" smtClean="0">
                <a:solidFill>
                  <a:schemeClr val="bg1"/>
                </a:solidFill>
              </a:rPr>
              <a:t>In part from http</a:t>
            </a:r>
            <a:r>
              <a:rPr lang="en-US" sz="1200" dirty="0">
                <a:solidFill>
                  <a:schemeClr val="bg1"/>
                </a:solidFill>
              </a:rPr>
              <a:t>://www.endodovgan.com/Endoinfo_Toothache.htm</a:t>
            </a:r>
          </a:p>
        </p:txBody>
      </p:sp>
    </p:spTree>
    <p:extLst>
      <p:ext uri="{BB962C8B-B14F-4D97-AF65-F5344CB8AC3E}">
        <p14:creationId xmlns:p14="http://schemas.microsoft.com/office/powerpoint/2010/main" val="3542431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in the domain of </a:t>
            </a:r>
            <a:r>
              <a:rPr lang="en-US" b="1" i="1" u="sng" dirty="0" smtClean="0">
                <a:solidFill>
                  <a:srgbClr val="92D050"/>
                </a:solidFill>
              </a:rPr>
              <a:t>ontology</a:t>
            </a:r>
            <a:endParaRPr lang="en-US" b="1" i="1" u="sng" dirty="0">
              <a:solidFill>
                <a:srgbClr val="92D050"/>
              </a:solidFill>
            </a:endParaRPr>
          </a:p>
        </p:txBody>
      </p:sp>
      <p:sp>
        <p:nvSpPr>
          <p:cNvPr id="5" name="Content Placeholder 4"/>
          <p:cNvSpPr>
            <a:spLocks noGrp="1"/>
          </p:cNvSpPr>
          <p:nvPr>
            <p:ph idx="1"/>
          </p:nvPr>
        </p:nvSpPr>
        <p:spPr/>
        <p:txBody>
          <a:bodyPr/>
          <a:lstStyle/>
          <a:p>
            <a:pPr marL="0" indent="0"/>
            <a:r>
              <a:rPr lang="en-US" sz="2000" dirty="0" smtClean="0">
                <a:solidFill>
                  <a:srgbClr val="FFC000"/>
                </a:solidFill>
              </a:rPr>
              <a:t>Is the </a:t>
            </a:r>
            <a:r>
              <a:rPr lang="en-US" sz="2000" dirty="0">
                <a:solidFill>
                  <a:srgbClr val="FFC000"/>
                </a:solidFill>
              </a:rPr>
              <a:t>term PDAP, and associated ontological process</a:t>
            </a:r>
            <a:r>
              <a:rPr lang="en-US" sz="2000" dirty="0" smtClean="0">
                <a:solidFill>
                  <a:srgbClr val="FFC000"/>
                </a:solidFill>
              </a:rPr>
              <a:t>, appropriate because </a:t>
            </a:r>
            <a:r>
              <a:rPr lang="en-US" sz="2000" dirty="0">
                <a:solidFill>
                  <a:srgbClr val="FFC000"/>
                </a:solidFill>
              </a:rPr>
              <a:t>of the opinion that sufficient evidence exists to consider this disorder neuropathic </a:t>
            </a:r>
            <a:r>
              <a:rPr lang="en-US" sz="2000" dirty="0" smtClean="0">
                <a:solidFill>
                  <a:srgbClr val="FFC000"/>
                </a:solidFill>
              </a:rPr>
              <a:t>in origin </a:t>
            </a:r>
            <a:r>
              <a:rPr lang="en-US" sz="2000" dirty="0">
                <a:solidFill>
                  <a:srgbClr val="FFC000"/>
                </a:solidFill>
              </a:rPr>
              <a:t>and therefore to classify it </a:t>
            </a:r>
            <a:r>
              <a:rPr lang="en-US" sz="2000" dirty="0" smtClean="0">
                <a:solidFill>
                  <a:srgbClr val="FFC000"/>
                </a:solidFill>
              </a:rPr>
              <a:t>accordingly?</a:t>
            </a:r>
          </a:p>
          <a:p>
            <a:pPr marL="0" indent="0"/>
            <a:r>
              <a:rPr lang="en-US" sz="2000" dirty="0" smtClean="0">
                <a:solidFill>
                  <a:srgbClr val="FFC000"/>
                </a:solidFill>
              </a:rPr>
              <a:t> </a:t>
            </a:r>
          </a:p>
          <a:p>
            <a:pPr marL="457200" indent="-457200">
              <a:buFontTx/>
              <a:buAutoNum type="arabicParenR"/>
            </a:pPr>
            <a:r>
              <a:rPr lang="en-US" sz="2000" dirty="0"/>
              <a:t>What is denoted by ‘this disorder’?</a:t>
            </a:r>
          </a:p>
          <a:p>
            <a:pPr marL="457200" indent="-457200">
              <a:buAutoNum type="arabicParenR"/>
            </a:pPr>
            <a:r>
              <a:rPr lang="en-US" sz="2000" dirty="0" smtClean="0"/>
              <a:t>Is PDAP an appropriate term for what is denoted by ‘this disorder’?</a:t>
            </a:r>
          </a:p>
          <a:p>
            <a:pPr marL="457200" indent="-457200">
              <a:buAutoNum type="arabicParenR"/>
            </a:pPr>
            <a:r>
              <a:rPr lang="en-US" sz="2000" dirty="0" smtClean="0">
                <a:solidFill>
                  <a:srgbClr val="AAE600"/>
                </a:solidFill>
              </a:rPr>
              <a:t>Is the ontological process used appropriate:</a:t>
            </a:r>
          </a:p>
          <a:p>
            <a:pPr marL="1257300" lvl="2" indent="-457200">
              <a:buFont typeface="+mj-lt"/>
              <a:buAutoNum type="alphaLcParenR"/>
            </a:pPr>
            <a:r>
              <a:rPr lang="en-US" sz="1800" dirty="0">
                <a:solidFill>
                  <a:srgbClr val="AAE600"/>
                </a:solidFill>
              </a:rPr>
              <a:t>i</a:t>
            </a:r>
            <a:r>
              <a:rPr lang="en-US" sz="1800" dirty="0" smtClean="0">
                <a:solidFill>
                  <a:srgbClr val="AAE600"/>
                </a:solidFill>
              </a:rPr>
              <a:t>n itself?</a:t>
            </a:r>
          </a:p>
          <a:p>
            <a:pPr marL="1257300" lvl="2" indent="-457200">
              <a:spcBef>
                <a:spcPts val="0"/>
              </a:spcBef>
              <a:buFont typeface="+mj-lt"/>
              <a:buAutoNum type="alphaLcParenR"/>
            </a:pPr>
            <a:r>
              <a:rPr lang="en-US" sz="1800" dirty="0">
                <a:solidFill>
                  <a:srgbClr val="AAE600"/>
                </a:solidFill>
              </a:rPr>
              <a:t>f</a:t>
            </a:r>
            <a:r>
              <a:rPr lang="en-US" sz="1800" dirty="0" smtClean="0">
                <a:solidFill>
                  <a:srgbClr val="AAE600"/>
                </a:solidFill>
              </a:rPr>
              <a:t>or the purposes of providing names</a:t>
            </a:r>
          </a:p>
          <a:p>
            <a:pPr marL="1714500" lvl="3" indent="-457200">
              <a:spcBef>
                <a:spcPts val="0"/>
              </a:spcBef>
              <a:buFont typeface="+mj-lt"/>
              <a:buAutoNum type="romanLcPeriod"/>
            </a:pPr>
            <a:r>
              <a:rPr lang="en-US" sz="1800" dirty="0" smtClean="0">
                <a:solidFill>
                  <a:srgbClr val="AAE600"/>
                </a:solidFill>
              </a:rPr>
              <a:t>to what is denoted by ‘this disorder’?</a:t>
            </a:r>
          </a:p>
          <a:p>
            <a:pPr marL="1714500" lvl="3" indent="-457200">
              <a:spcBef>
                <a:spcPts val="0"/>
              </a:spcBef>
              <a:buFont typeface="+mj-lt"/>
              <a:buAutoNum type="romanLcPeriod"/>
            </a:pPr>
            <a:r>
              <a:rPr lang="en-US" sz="1800" dirty="0">
                <a:solidFill>
                  <a:srgbClr val="AAE600"/>
                </a:solidFill>
              </a:rPr>
              <a:t>to ‘things’ in </a:t>
            </a:r>
            <a:r>
              <a:rPr lang="en-US" sz="1800" dirty="0" smtClean="0">
                <a:solidFill>
                  <a:srgbClr val="AAE600"/>
                </a:solidFill>
              </a:rPr>
              <a:t>general?</a:t>
            </a:r>
            <a:r>
              <a:rPr lang="en-US" sz="1800" dirty="0">
                <a:solidFill>
                  <a:srgbClr val="AAE600"/>
                </a:solidFill>
              </a:rPr>
              <a:t> </a:t>
            </a:r>
            <a:endParaRPr lang="en-US" sz="1800" dirty="0" smtClean="0">
              <a:solidFill>
                <a:srgbClr val="AAE600"/>
              </a:solidFill>
            </a:endParaRPr>
          </a:p>
          <a:p>
            <a:pPr marL="1257300" lvl="2" indent="-457200">
              <a:spcBef>
                <a:spcPts val="0"/>
              </a:spcBef>
              <a:buFont typeface="+mj-lt"/>
              <a:buAutoNum type="alphaLcParenR"/>
            </a:pPr>
            <a:r>
              <a:rPr lang="en-US" sz="1800" dirty="0" smtClean="0">
                <a:solidFill>
                  <a:srgbClr val="AAE600"/>
                </a:solidFill>
              </a:rPr>
              <a:t>to </a:t>
            </a:r>
            <a:r>
              <a:rPr lang="en-US" sz="1800" dirty="0">
                <a:solidFill>
                  <a:srgbClr val="AAE600"/>
                </a:solidFill>
              </a:rPr>
              <a:t>classify what is denoted by ‘this disorder</a:t>
            </a:r>
            <a:r>
              <a:rPr lang="en-US" sz="1800" dirty="0" smtClean="0">
                <a:solidFill>
                  <a:srgbClr val="AAE600"/>
                </a:solidFill>
              </a:rPr>
              <a:t>’?</a:t>
            </a:r>
          </a:p>
          <a:p>
            <a:pPr marL="457200" indent="-457200">
              <a:buAutoNum type="arabicParenR"/>
            </a:pPr>
            <a:r>
              <a:rPr lang="en-US" sz="2000" dirty="0" smtClean="0"/>
              <a:t>Has the mentioned opinion the power of a scientific theory to the effect that what is denoted by ‘this disorder’ is neuropathic in origin?</a:t>
            </a:r>
          </a:p>
          <a:p>
            <a:pPr marL="457200" indent="-457200">
              <a:buAutoNum type="arabicParenR"/>
            </a:pPr>
            <a:r>
              <a:rPr lang="en-US" sz="2000" dirty="0" smtClean="0"/>
              <a:t>What other term would be more appropriate?</a:t>
            </a:r>
          </a:p>
        </p:txBody>
      </p:sp>
    </p:spTree>
    <p:extLst>
      <p:ext uri="{BB962C8B-B14F-4D97-AF65-F5344CB8AC3E}">
        <p14:creationId xmlns:p14="http://schemas.microsoft.com/office/powerpoint/2010/main" val="2145983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a:t>
            </a:r>
            <a:r>
              <a:rPr lang="en-US" b="1" i="1" u="sng" dirty="0" smtClean="0"/>
              <a:t>ontology</a:t>
            </a:r>
            <a:r>
              <a:rPr lang="en-US" dirty="0" smtClean="0"/>
              <a:t>’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smtClean="0"/>
              <a:t>(O1) 	the </a:t>
            </a:r>
            <a:r>
              <a:rPr lang="en-US" dirty="0"/>
              <a:t>study of what there is,</a:t>
            </a:r>
          </a:p>
          <a:p>
            <a:pPr marL="803275" indent="-803275"/>
            <a:r>
              <a:rPr lang="en-US" dirty="0"/>
              <a:t>(</a:t>
            </a:r>
            <a:r>
              <a:rPr lang="en-US" dirty="0" smtClean="0"/>
              <a:t>O2) 	the </a:t>
            </a:r>
            <a:r>
              <a:rPr lang="en-US" dirty="0"/>
              <a:t>study of the most general features of what there is, and how the things there are relate to each other in the metaphysically most general ways, </a:t>
            </a:r>
            <a:endParaRPr lang="en-US" dirty="0" smtClean="0"/>
          </a:p>
          <a:p>
            <a:pPr marL="803275" indent="-803275"/>
            <a:r>
              <a:rPr lang="en-US" dirty="0" smtClean="0"/>
              <a:t>(O3)</a:t>
            </a:r>
            <a:r>
              <a:rPr lang="en-US" dirty="0"/>
              <a:t>	the study of ontological commitment, i.e. what we or others are committed to  </a:t>
            </a:r>
            <a:r>
              <a:rPr lang="en-US" dirty="0">
                <a:sym typeface="Wingdings" panose="05000000000000000000" pitchFamily="2" charset="2"/>
              </a:rPr>
              <a:t> creation of ‘</a:t>
            </a:r>
            <a:r>
              <a:rPr lang="en-US" b="1" i="1" u="sng" dirty="0">
                <a:sym typeface="Wingdings" panose="05000000000000000000" pitchFamily="2" charset="2"/>
              </a:rPr>
              <a:t>ontologies</a:t>
            </a:r>
            <a:r>
              <a:rPr lang="en-US" dirty="0">
                <a:sym typeface="Wingdings" panose="05000000000000000000" pitchFamily="2" charset="2"/>
              </a:rPr>
              <a:t>’;</a:t>
            </a:r>
            <a:endParaRPr lang="en-US" dirty="0"/>
          </a:p>
          <a:p>
            <a:pPr marL="803275" indent="-803275"/>
            <a:r>
              <a:rPr lang="en-US" dirty="0" smtClean="0">
                <a:solidFill>
                  <a:srgbClr val="0070C0"/>
                </a:solidFill>
              </a:rPr>
              <a:t>(</a:t>
            </a:r>
            <a:r>
              <a:rPr lang="en-US" dirty="0">
                <a:solidFill>
                  <a:srgbClr val="0070C0"/>
                </a:solidFill>
              </a:rPr>
              <a:t>O4) </a:t>
            </a:r>
            <a:r>
              <a:rPr lang="en-US" dirty="0" smtClean="0">
                <a:solidFill>
                  <a:srgbClr val="0070C0"/>
                </a:solidFill>
              </a:rPr>
              <a:t>	the </a:t>
            </a:r>
            <a:r>
              <a:rPr lang="en-US" dirty="0">
                <a:solidFill>
                  <a:srgbClr val="0070C0"/>
                </a:solidFill>
              </a:rPr>
              <a:t>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Tree>
    <p:extLst>
      <p:ext uri="{BB962C8B-B14F-4D97-AF65-F5344CB8AC3E}">
        <p14:creationId xmlns:p14="http://schemas.microsoft.com/office/powerpoint/2010/main" val="365818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200" dirty="0" smtClean="0"/>
              <a:t>Are we arguing about something like these chaps?</a:t>
            </a:r>
            <a:endParaRPr lang="en-US" sz="3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sp>
        <p:nvSpPr>
          <p:cNvPr id="2" name="Freeform 1"/>
          <p:cNvSpPr/>
          <p:nvPr/>
        </p:nvSpPr>
        <p:spPr bwMode="auto">
          <a:xfrm>
            <a:off x="2925691" y="5663901"/>
            <a:ext cx="3087834" cy="852427"/>
          </a:xfrm>
          <a:custGeom>
            <a:avLst/>
            <a:gdLst>
              <a:gd name="connsiteX0" fmla="*/ 688878 w 3087834"/>
              <a:gd name="connsiteY0" fmla="*/ 26894 h 852427"/>
              <a:gd name="connsiteX1" fmla="*/ 721151 w 3087834"/>
              <a:gd name="connsiteY1" fmla="*/ 32273 h 852427"/>
              <a:gd name="connsiteX2" fmla="*/ 737288 w 3087834"/>
              <a:gd name="connsiteY2" fmla="*/ 26894 h 852427"/>
              <a:gd name="connsiteX3" fmla="*/ 834107 w 3087834"/>
              <a:gd name="connsiteY3" fmla="*/ 37652 h 852427"/>
              <a:gd name="connsiteX4" fmla="*/ 877137 w 3087834"/>
              <a:gd name="connsiteY4" fmla="*/ 48410 h 852427"/>
              <a:gd name="connsiteX5" fmla="*/ 925547 w 3087834"/>
              <a:gd name="connsiteY5" fmla="*/ 59167 h 852427"/>
              <a:gd name="connsiteX6" fmla="*/ 947062 w 3087834"/>
              <a:gd name="connsiteY6" fmla="*/ 64546 h 852427"/>
              <a:gd name="connsiteX7" fmla="*/ 1000850 w 3087834"/>
              <a:gd name="connsiteY7" fmla="*/ 69925 h 852427"/>
              <a:gd name="connsiteX8" fmla="*/ 1119184 w 3087834"/>
              <a:gd name="connsiteY8" fmla="*/ 64546 h 852427"/>
              <a:gd name="connsiteX9" fmla="*/ 1194488 w 3087834"/>
              <a:gd name="connsiteY9" fmla="*/ 64546 h 852427"/>
              <a:gd name="connsiteX10" fmla="*/ 1221382 w 3087834"/>
              <a:gd name="connsiteY10" fmla="*/ 69925 h 852427"/>
              <a:gd name="connsiteX11" fmla="*/ 1242897 w 3087834"/>
              <a:gd name="connsiteY11" fmla="*/ 75304 h 852427"/>
              <a:gd name="connsiteX12" fmla="*/ 1269791 w 3087834"/>
              <a:gd name="connsiteY12" fmla="*/ 69925 h 852427"/>
              <a:gd name="connsiteX13" fmla="*/ 1323580 w 3087834"/>
              <a:gd name="connsiteY13" fmla="*/ 64546 h 852427"/>
              <a:gd name="connsiteX14" fmla="*/ 1452671 w 3087834"/>
              <a:gd name="connsiteY14" fmla="*/ 59167 h 852427"/>
              <a:gd name="connsiteX15" fmla="*/ 1506460 w 3087834"/>
              <a:gd name="connsiteY15" fmla="*/ 43031 h 852427"/>
              <a:gd name="connsiteX16" fmla="*/ 1554869 w 3087834"/>
              <a:gd name="connsiteY16" fmla="*/ 37652 h 852427"/>
              <a:gd name="connsiteX17" fmla="*/ 1614036 w 3087834"/>
              <a:gd name="connsiteY17" fmla="*/ 26894 h 852427"/>
              <a:gd name="connsiteX18" fmla="*/ 1662445 w 3087834"/>
              <a:gd name="connsiteY18" fmla="*/ 32273 h 852427"/>
              <a:gd name="connsiteX19" fmla="*/ 1694718 w 3087834"/>
              <a:gd name="connsiteY19" fmla="*/ 32273 h 852427"/>
              <a:gd name="connsiteX20" fmla="*/ 1716234 w 3087834"/>
              <a:gd name="connsiteY20" fmla="*/ 26894 h 852427"/>
              <a:gd name="connsiteX21" fmla="*/ 1753885 w 3087834"/>
              <a:gd name="connsiteY21" fmla="*/ 32273 h 852427"/>
              <a:gd name="connsiteX22" fmla="*/ 1780780 w 3087834"/>
              <a:gd name="connsiteY22" fmla="*/ 37652 h 852427"/>
              <a:gd name="connsiteX23" fmla="*/ 1813053 w 3087834"/>
              <a:gd name="connsiteY23" fmla="*/ 32273 h 852427"/>
              <a:gd name="connsiteX24" fmla="*/ 1877598 w 3087834"/>
              <a:gd name="connsiteY24" fmla="*/ 21515 h 852427"/>
              <a:gd name="connsiteX25" fmla="*/ 1909871 w 3087834"/>
              <a:gd name="connsiteY25" fmla="*/ 10758 h 852427"/>
              <a:gd name="connsiteX26" fmla="*/ 1926008 w 3087834"/>
              <a:gd name="connsiteY26" fmla="*/ 5379 h 852427"/>
              <a:gd name="connsiteX27" fmla="*/ 2006690 w 3087834"/>
              <a:gd name="connsiteY27" fmla="*/ 0 h 852427"/>
              <a:gd name="connsiteX28" fmla="*/ 2087373 w 3087834"/>
              <a:gd name="connsiteY28" fmla="*/ 5379 h 852427"/>
              <a:gd name="connsiteX29" fmla="*/ 2125024 w 3087834"/>
              <a:gd name="connsiteY29" fmla="*/ 5379 h 852427"/>
              <a:gd name="connsiteX30" fmla="*/ 2146540 w 3087834"/>
              <a:gd name="connsiteY30" fmla="*/ 10758 h 852427"/>
              <a:gd name="connsiteX31" fmla="*/ 2237980 w 3087834"/>
              <a:gd name="connsiteY31" fmla="*/ 21515 h 852427"/>
              <a:gd name="connsiteX32" fmla="*/ 2254116 w 3087834"/>
              <a:gd name="connsiteY32" fmla="*/ 32273 h 852427"/>
              <a:gd name="connsiteX33" fmla="*/ 2291768 w 3087834"/>
              <a:gd name="connsiteY33" fmla="*/ 43031 h 852427"/>
              <a:gd name="connsiteX34" fmla="*/ 2356314 w 3087834"/>
              <a:gd name="connsiteY34" fmla="*/ 59167 h 852427"/>
              <a:gd name="connsiteX35" fmla="*/ 2410102 w 3087834"/>
              <a:gd name="connsiteY35" fmla="*/ 75304 h 852427"/>
              <a:gd name="connsiteX36" fmla="*/ 2458511 w 3087834"/>
              <a:gd name="connsiteY36" fmla="*/ 80683 h 852427"/>
              <a:gd name="connsiteX37" fmla="*/ 2528436 w 3087834"/>
              <a:gd name="connsiteY37" fmla="*/ 96819 h 852427"/>
              <a:gd name="connsiteX38" fmla="*/ 2549951 w 3087834"/>
              <a:gd name="connsiteY38" fmla="*/ 102198 h 852427"/>
              <a:gd name="connsiteX39" fmla="*/ 2566088 w 3087834"/>
              <a:gd name="connsiteY39" fmla="*/ 107577 h 852427"/>
              <a:gd name="connsiteX40" fmla="*/ 2695180 w 3087834"/>
              <a:gd name="connsiteY40" fmla="*/ 123713 h 852427"/>
              <a:gd name="connsiteX41" fmla="*/ 2754347 w 3087834"/>
              <a:gd name="connsiteY41" fmla="*/ 139850 h 852427"/>
              <a:gd name="connsiteX42" fmla="*/ 2770483 w 3087834"/>
              <a:gd name="connsiteY42" fmla="*/ 145228 h 852427"/>
              <a:gd name="connsiteX43" fmla="*/ 2797377 w 3087834"/>
              <a:gd name="connsiteY43" fmla="*/ 150607 h 852427"/>
              <a:gd name="connsiteX44" fmla="*/ 2818893 w 3087834"/>
              <a:gd name="connsiteY44" fmla="*/ 155986 h 852427"/>
              <a:gd name="connsiteX45" fmla="*/ 2840408 w 3087834"/>
              <a:gd name="connsiteY45" fmla="*/ 166744 h 852427"/>
              <a:gd name="connsiteX46" fmla="*/ 2878060 w 3087834"/>
              <a:gd name="connsiteY46" fmla="*/ 188259 h 852427"/>
              <a:gd name="connsiteX47" fmla="*/ 2899575 w 3087834"/>
              <a:gd name="connsiteY47" fmla="*/ 193638 h 852427"/>
              <a:gd name="connsiteX48" fmla="*/ 2942605 w 3087834"/>
              <a:gd name="connsiteY48" fmla="*/ 209774 h 852427"/>
              <a:gd name="connsiteX49" fmla="*/ 2964121 w 3087834"/>
              <a:gd name="connsiteY49" fmla="*/ 231290 h 852427"/>
              <a:gd name="connsiteX50" fmla="*/ 3023288 w 3087834"/>
              <a:gd name="connsiteY50" fmla="*/ 258184 h 852427"/>
              <a:gd name="connsiteX51" fmla="*/ 3039424 w 3087834"/>
              <a:gd name="connsiteY51" fmla="*/ 268941 h 852427"/>
              <a:gd name="connsiteX52" fmla="*/ 3066318 w 3087834"/>
              <a:gd name="connsiteY52" fmla="*/ 360381 h 852427"/>
              <a:gd name="connsiteX53" fmla="*/ 3087834 w 3087834"/>
              <a:gd name="connsiteY53" fmla="*/ 408791 h 852427"/>
              <a:gd name="connsiteX54" fmla="*/ 3087834 w 3087834"/>
              <a:gd name="connsiteY54" fmla="*/ 446443 h 852427"/>
              <a:gd name="connsiteX55" fmla="*/ 3082455 w 3087834"/>
              <a:gd name="connsiteY55" fmla="*/ 473337 h 852427"/>
              <a:gd name="connsiteX56" fmla="*/ 3066318 w 3087834"/>
              <a:gd name="connsiteY56" fmla="*/ 527125 h 852427"/>
              <a:gd name="connsiteX57" fmla="*/ 3060940 w 3087834"/>
              <a:gd name="connsiteY57" fmla="*/ 543261 h 852427"/>
              <a:gd name="connsiteX58" fmla="*/ 3055561 w 3087834"/>
              <a:gd name="connsiteY58" fmla="*/ 564777 h 852427"/>
              <a:gd name="connsiteX59" fmla="*/ 3044803 w 3087834"/>
              <a:gd name="connsiteY59" fmla="*/ 640080 h 852427"/>
              <a:gd name="connsiteX60" fmla="*/ 3034045 w 3087834"/>
              <a:gd name="connsiteY60" fmla="*/ 656217 h 852427"/>
              <a:gd name="connsiteX61" fmla="*/ 3012530 w 3087834"/>
              <a:gd name="connsiteY61" fmla="*/ 672353 h 852427"/>
              <a:gd name="connsiteX62" fmla="*/ 2985636 w 3087834"/>
              <a:gd name="connsiteY62" fmla="*/ 699247 h 852427"/>
              <a:gd name="connsiteX63" fmla="*/ 2937227 w 3087834"/>
              <a:gd name="connsiteY63" fmla="*/ 736899 h 852427"/>
              <a:gd name="connsiteX64" fmla="*/ 2921090 w 3087834"/>
              <a:gd name="connsiteY64" fmla="*/ 742278 h 852427"/>
              <a:gd name="connsiteX65" fmla="*/ 2888817 w 3087834"/>
              <a:gd name="connsiteY65" fmla="*/ 763793 h 852427"/>
              <a:gd name="connsiteX66" fmla="*/ 2856544 w 3087834"/>
              <a:gd name="connsiteY66" fmla="*/ 779930 h 852427"/>
              <a:gd name="connsiteX67" fmla="*/ 2840408 w 3087834"/>
              <a:gd name="connsiteY67" fmla="*/ 785308 h 852427"/>
              <a:gd name="connsiteX68" fmla="*/ 2802756 w 3087834"/>
              <a:gd name="connsiteY68" fmla="*/ 801445 h 852427"/>
              <a:gd name="connsiteX69" fmla="*/ 2770483 w 3087834"/>
              <a:gd name="connsiteY69" fmla="*/ 817581 h 852427"/>
              <a:gd name="connsiteX70" fmla="*/ 2754347 w 3087834"/>
              <a:gd name="connsiteY70" fmla="*/ 812203 h 852427"/>
              <a:gd name="connsiteX71" fmla="*/ 2738210 w 3087834"/>
              <a:gd name="connsiteY71" fmla="*/ 817581 h 852427"/>
              <a:gd name="connsiteX72" fmla="*/ 2662907 w 3087834"/>
              <a:gd name="connsiteY72" fmla="*/ 828339 h 852427"/>
              <a:gd name="connsiteX73" fmla="*/ 2625255 w 3087834"/>
              <a:gd name="connsiteY73" fmla="*/ 828339 h 852427"/>
              <a:gd name="connsiteX74" fmla="*/ 2523057 w 3087834"/>
              <a:gd name="connsiteY74" fmla="*/ 833718 h 852427"/>
              <a:gd name="connsiteX75" fmla="*/ 2496163 w 3087834"/>
              <a:gd name="connsiteY75" fmla="*/ 839097 h 852427"/>
              <a:gd name="connsiteX76" fmla="*/ 2480027 w 3087834"/>
              <a:gd name="connsiteY76" fmla="*/ 844475 h 852427"/>
              <a:gd name="connsiteX77" fmla="*/ 2388587 w 3087834"/>
              <a:gd name="connsiteY77" fmla="*/ 849854 h 852427"/>
              <a:gd name="connsiteX78" fmla="*/ 1581763 w 3087834"/>
              <a:gd name="connsiteY78" fmla="*/ 839097 h 852427"/>
              <a:gd name="connsiteX79" fmla="*/ 1393504 w 3087834"/>
              <a:gd name="connsiteY79" fmla="*/ 828339 h 852427"/>
              <a:gd name="connsiteX80" fmla="*/ 1334337 w 3087834"/>
              <a:gd name="connsiteY80" fmla="*/ 817581 h 852427"/>
              <a:gd name="connsiteX81" fmla="*/ 1307443 w 3087834"/>
              <a:gd name="connsiteY81" fmla="*/ 822960 h 852427"/>
              <a:gd name="connsiteX82" fmla="*/ 1210624 w 3087834"/>
              <a:gd name="connsiteY82" fmla="*/ 812203 h 852427"/>
              <a:gd name="connsiteX83" fmla="*/ 1016987 w 3087834"/>
              <a:gd name="connsiteY83" fmla="*/ 801445 h 852427"/>
              <a:gd name="connsiteX84" fmla="*/ 973956 w 3087834"/>
              <a:gd name="connsiteY84" fmla="*/ 790687 h 852427"/>
              <a:gd name="connsiteX85" fmla="*/ 855622 w 3087834"/>
              <a:gd name="connsiteY85" fmla="*/ 779930 h 852427"/>
              <a:gd name="connsiteX86" fmla="*/ 791076 w 3087834"/>
              <a:gd name="connsiteY86" fmla="*/ 769172 h 852427"/>
              <a:gd name="connsiteX87" fmla="*/ 774940 w 3087834"/>
              <a:gd name="connsiteY87" fmla="*/ 763793 h 852427"/>
              <a:gd name="connsiteX88" fmla="*/ 726530 w 3087834"/>
              <a:gd name="connsiteY88" fmla="*/ 758414 h 852427"/>
              <a:gd name="connsiteX89" fmla="*/ 688878 w 3087834"/>
              <a:gd name="connsiteY89" fmla="*/ 747657 h 852427"/>
              <a:gd name="connsiteX90" fmla="*/ 640469 w 3087834"/>
              <a:gd name="connsiteY90" fmla="*/ 720763 h 852427"/>
              <a:gd name="connsiteX91" fmla="*/ 624333 w 3087834"/>
              <a:gd name="connsiteY91" fmla="*/ 710005 h 852427"/>
              <a:gd name="connsiteX92" fmla="*/ 586681 w 3087834"/>
              <a:gd name="connsiteY92" fmla="*/ 699247 h 852427"/>
              <a:gd name="connsiteX93" fmla="*/ 549029 w 3087834"/>
              <a:gd name="connsiteY93" fmla="*/ 683111 h 852427"/>
              <a:gd name="connsiteX94" fmla="*/ 473725 w 3087834"/>
              <a:gd name="connsiteY94" fmla="*/ 683111 h 852427"/>
              <a:gd name="connsiteX95" fmla="*/ 403801 w 3087834"/>
              <a:gd name="connsiteY95" fmla="*/ 672353 h 852427"/>
              <a:gd name="connsiteX96" fmla="*/ 355391 w 3087834"/>
              <a:gd name="connsiteY96" fmla="*/ 656217 h 852427"/>
              <a:gd name="connsiteX97" fmla="*/ 301603 w 3087834"/>
              <a:gd name="connsiteY97" fmla="*/ 629323 h 852427"/>
              <a:gd name="connsiteX98" fmla="*/ 285467 w 3087834"/>
              <a:gd name="connsiteY98" fmla="*/ 623944 h 852427"/>
              <a:gd name="connsiteX99" fmla="*/ 231678 w 3087834"/>
              <a:gd name="connsiteY99" fmla="*/ 597050 h 852427"/>
              <a:gd name="connsiteX100" fmla="*/ 156375 w 3087834"/>
              <a:gd name="connsiteY100" fmla="*/ 554019 h 852427"/>
              <a:gd name="connsiteX101" fmla="*/ 118723 w 3087834"/>
              <a:gd name="connsiteY101" fmla="*/ 521746 h 852427"/>
              <a:gd name="connsiteX102" fmla="*/ 102587 w 3087834"/>
              <a:gd name="connsiteY102" fmla="*/ 510988 h 852427"/>
              <a:gd name="connsiteX103" fmla="*/ 86450 w 3087834"/>
              <a:gd name="connsiteY103" fmla="*/ 494852 h 852427"/>
              <a:gd name="connsiteX104" fmla="*/ 54177 w 3087834"/>
              <a:gd name="connsiteY104" fmla="*/ 473337 h 852427"/>
              <a:gd name="connsiteX105" fmla="*/ 27283 w 3087834"/>
              <a:gd name="connsiteY105" fmla="*/ 441064 h 852427"/>
              <a:gd name="connsiteX106" fmla="*/ 11147 w 3087834"/>
              <a:gd name="connsiteY106" fmla="*/ 419548 h 852427"/>
              <a:gd name="connsiteX107" fmla="*/ 389 w 3087834"/>
              <a:gd name="connsiteY107" fmla="*/ 376518 h 852427"/>
              <a:gd name="connsiteX108" fmla="*/ 11147 w 3087834"/>
              <a:gd name="connsiteY108" fmla="*/ 317351 h 852427"/>
              <a:gd name="connsiteX109" fmla="*/ 21904 w 3087834"/>
              <a:gd name="connsiteY109" fmla="*/ 290457 h 852427"/>
              <a:gd name="connsiteX110" fmla="*/ 27283 w 3087834"/>
              <a:gd name="connsiteY110" fmla="*/ 268941 h 852427"/>
              <a:gd name="connsiteX111" fmla="*/ 43420 w 3087834"/>
              <a:gd name="connsiteY111" fmla="*/ 225911 h 852427"/>
              <a:gd name="connsiteX112" fmla="*/ 48798 w 3087834"/>
              <a:gd name="connsiteY112" fmla="*/ 199017 h 852427"/>
              <a:gd name="connsiteX113" fmla="*/ 64935 w 3087834"/>
              <a:gd name="connsiteY113" fmla="*/ 188259 h 852427"/>
              <a:gd name="connsiteX114" fmla="*/ 81071 w 3087834"/>
              <a:gd name="connsiteY114" fmla="*/ 172123 h 852427"/>
              <a:gd name="connsiteX115" fmla="*/ 113344 w 3087834"/>
              <a:gd name="connsiteY115" fmla="*/ 129092 h 852427"/>
              <a:gd name="connsiteX116" fmla="*/ 140238 w 3087834"/>
              <a:gd name="connsiteY116" fmla="*/ 107577 h 852427"/>
              <a:gd name="connsiteX117" fmla="*/ 188648 w 3087834"/>
              <a:gd name="connsiteY117" fmla="*/ 59167 h 852427"/>
              <a:gd name="connsiteX118" fmla="*/ 263951 w 3087834"/>
              <a:gd name="connsiteY118" fmla="*/ 16137 h 852427"/>
              <a:gd name="connsiteX119" fmla="*/ 296224 w 3087834"/>
              <a:gd name="connsiteY119" fmla="*/ 5379 h 852427"/>
              <a:gd name="connsiteX120" fmla="*/ 355391 w 3087834"/>
              <a:gd name="connsiteY120" fmla="*/ 10758 h 852427"/>
              <a:gd name="connsiteX121" fmla="*/ 489862 w 3087834"/>
              <a:gd name="connsiteY121" fmla="*/ 16137 h 852427"/>
              <a:gd name="connsiteX122" fmla="*/ 511377 w 3087834"/>
              <a:gd name="connsiteY122" fmla="*/ 21515 h 852427"/>
              <a:gd name="connsiteX123" fmla="*/ 554408 w 3087834"/>
              <a:gd name="connsiteY123" fmla="*/ 26894 h 852427"/>
              <a:gd name="connsiteX124" fmla="*/ 570544 w 3087834"/>
              <a:gd name="connsiteY124" fmla="*/ 21515 h 852427"/>
              <a:gd name="connsiteX125" fmla="*/ 688878 w 3087834"/>
              <a:gd name="connsiteY125" fmla="*/ 26894 h 85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087834" h="852427">
                <a:moveTo>
                  <a:pt x="688878" y="26894"/>
                </a:moveTo>
                <a:cubicBezTo>
                  <a:pt x="713979" y="28687"/>
                  <a:pt x="710245" y="32273"/>
                  <a:pt x="721151" y="32273"/>
                </a:cubicBezTo>
                <a:cubicBezTo>
                  <a:pt x="726821" y="32273"/>
                  <a:pt x="731618" y="26894"/>
                  <a:pt x="737288" y="26894"/>
                </a:cubicBezTo>
                <a:cubicBezTo>
                  <a:pt x="757144" y="26894"/>
                  <a:pt x="810100" y="33651"/>
                  <a:pt x="834107" y="37652"/>
                </a:cubicBezTo>
                <a:cubicBezTo>
                  <a:pt x="873489" y="44216"/>
                  <a:pt x="848031" y="40095"/>
                  <a:pt x="877137" y="48410"/>
                </a:cubicBezTo>
                <a:cubicBezTo>
                  <a:pt x="900078" y="54964"/>
                  <a:pt x="900610" y="53625"/>
                  <a:pt x="925547" y="59167"/>
                </a:cubicBezTo>
                <a:cubicBezTo>
                  <a:pt x="932763" y="60771"/>
                  <a:pt x="939744" y="63501"/>
                  <a:pt x="947062" y="64546"/>
                </a:cubicBezTo>
                <a:cubicBezTo>
                  <a:pt x="964900" y="67094"/>
                  <a:pt x="982921" y="68132"/>
                  <a:pt x="1000850" y="69925"/>
                </a:cubicBezTo>
                <a:cubicBezTo>
                  <a:pt x="1040295" y="68132"/>
                  <a:pt x="1079699" y="64546"/>
                  <a:pt x="1119184" y="64546"/>
                </a:cubicBezTo>
                <a:cubicBezTo>
                  <a:pt x="1204786" y="64546"/>
                  <a:pt x="1145458" y="76804"/>
                  <a:pt x="1194488" y="64546"/>
                </a:cubicBezTo>
                <a:cubicBezTo>
                  <a:pt x="1203453" y="66339"/>
                  <a:pt x="1212458" y="67942"/>
                  <a:pt x="1221382" y="69925"/>
                </a:cubicBezTo>
                <a:cubicBezTo>
                  <a:pt x="1228598" y="71529"/>
                  <a:pt x="1235505" y="75304"/>
                  <a:pt x="1242897" y="75304"/>
                </a:cubicBezTo>
                <a:cubicBezTo>
                  <a:pt x="1252039" y="75304"/>
                  <a:pt x="1260729" y="71133"/>
                  <a:pt x="1269791" y="69925"/>
                </a:cubicBezTo>
                <a:cubicBezTo>
                  <a:pt x="1287652" y="67543"/>
                  <a:pt x="1305592" y="65604"/>
                  <a:pt x="1323580" y="64546"/>
                </a:cubicBezTo>
                <a:cubicBezTo>
                  <a:pt x="1366573" y="62017"/>
                  <a:pt x="1409641" y="60960"/>
                  <a:pt x="1452671" y="59167"/>
                </a:cubicBezTo>
                <a:cubicBezTo>
                  <a:pt x="1465235" y="54979"/>
                  <a:pt x="1491364" y="45353"/>
                  <a:pt x="1506460" y="43031"/>
                </a:cubicBezTo>
                <a:cubicBezTo>
                  <a:pt x="1522507" y="40562"/>
                  <a:pt x="1538733" y="39445"/>
                  <a:pt x="1554869" y="37652"/>
                </a:cubicBezTo>
                <a:cubicBezTo>
                  <a:pt x="1577562" y="30087"/>
                  <a:pt x="1583625" y="26894"/>
                  <a:pt x="1614036" y="26894"/>
                </a:cubicBezTo>
                <a:cubicBezTo>
                  <a:pt x="1630272" y="26894"/>
                  <a:pt x="1646309" y="30480"/>
                  <a:pt x="1662445" y="32273"/>
                </a:cubicBezTo>
                <a:cubicBezTo>
                  <a:pt x="1705478" y="17929"/>
                  <a:pt x="1651687" y="32273"/>
                  <a:pt x="1694718" y="32273"/>
                </a:cubicBezTo>
                <a:cubicBezTo>
                  <a:pt x="1702111" y="32273"/>
                  <a:pt x="1709062" y="28687"/>
                  <a:pt x="1716234" y="26894"/>
                </a:cubicBezTo>
                <a:cubicBezTo>
                  <a:pt x="1728784" y="28687"/>
                  <a:pt x="1741380" y="30189"/>
                  <a:pt x="1753885" y="32273"/>
                </a:cubicBezTo>
                <a:cubicBezTo>
                  <a:pt x="1762903" y="33776"/>
                  <a:pt x="1771637" y="37652"/>
                  <a:pt x="1780780" y="37652"/>
                </a:cubicBezTo>
                <a:cubicBezTo>
                  <a:pt x="1791686" y="37652"/>
                  <a:pt x="1802274" y="33931"/>
                  <a:pt x="1813053" y="32273"/>
                </a:cubicBezTo>
                <a:cubicBezTo>
                  <a:pt x="1830712" y="29556"/>
                  <a:pt x="1859215" y="26528"/>
                  <a:pt x="1877598" y="21515"/>
                </a:cubicBezTo>
                <a:cubicBezTo>
                  <a:pt x="1888538" y="18531"/>
                  <a:pt x="1899113" y="14344"/>
                  <a:pt x="1909871" y="10758"/>
                </a:cubicBezTo>
                <a:cubicBezTo>
                  <a:pt x="1915250" y="8965"/>
                  <a:pt x="1920351" y="5756"/>
                  <a:pt x="1926008" y="5379"/>
                </a:cubicBezTo>
                <a:lnTo>
                  <a:pt x="2006690" y="0"/>
                </a:lnTo>
                <a:cubicBezTo>
                  <a:pt x="2033584" y="1793"/>
                  <a:pt x="2060567" y="2557"/>
                  <a:pt x="2087373" y="5379"/>
                </a:cubicBezTo>
                <a:cubicBezTo>
                  <a:pt x="2123303" y="9161"/>
                  <a:pt x="2095037" y="15375"/>
                  <a:pt x="2125024" y="5379"/>
                </a:cubicBezTo>
                <a:cubicBezTo>
                  <a:pt x="2132196" y="7172"/>
                  <a:pt x="2139198" y="9894"/>
                  <a:pt x="2146540" y="10758"/>
                </a:cubicBezTo>
                <a:cubicBezTo>
                  <a:pt x="2247627" y="22651"/>
                  <a:pt x="2186261" y="8588"/>
                  <a:pt x="2237980" y="21515"/>
                </a:cubicBezTo>
                <a:cubicBezTo>
                  <a:pt x="2243359" y="25101"/>
                  <a:pt x="2248334" y="29382"/>
                  <a:pt x="2254116" y="32273"/>
                </a:cubicBezTo>
                <a:cubicBezTo>
                  <a:pt x="2263152" y="36791"/>
                  <a:pt x="2283153" y="40447"/>
                  <a:pt x="2291768" y="43031"/>
                </a:cubicBezTo>
                <a:cubicBezTo>
                  <a:pt x="2345039" y="59012"/>
                  <a:pt x="2302611" y="50216"/>
                  <a:pt x="2356314" y="59167"/>
                </a:cubicBezTo>
                <a:cubicBezTo>
                  <a:pt x="2372225" y="64471"/>
                  <a:pt x="2396025" y="72664"/>
                  <a:pt x="2410102" y="75304"/>
                </a:cubicBezTo>
                <a:cubicBezTo>
                  <a:pt x="2426060" y="78296"/>
                  <a:pt x="2442375" y="78890"/>
                  <a:pt x="2458511" y="80683"/>
                </a:cubicBezTo>
                <a:cubicBezTo>
                  <a:pt x="2514056" y="99197"/>
                  <a:pt x="2466987" y="85646"/>
                  <a:pt x="2528436" y="96819"/>
                </a:cubicBezTo>
                <a:cubicBezTo>
                  <a:pt x="2535709" y="98141"/>
                  <a:pt x="2542843" y="100167"/>
                  <a:pt x="2549951" y="102198"/>
                </a:cubicBezTo>
                <a:cubicBezTo>
                  <a:pt x="2555403" y="103756"/>
                  <a:pt x="2560479" y="106746"/>
                  <a:pt x="2566088" y="107577"/>
                </a:cubicBezTo>
                <a:cubicBezTo>
                  <a:pt x="2608985" y="113932"/>
                  <a:pt x="2652149" y="118334"/>
                  <a:pt x="2695180" y="123713"/>
                </a:cubicBezTo>
                <a:cubicBezTo>
                  <a:pt x="2722120" y="130448"/>
                  <a:pt x="2722367" y="130256"/>
                  <a:pt x="2754347" y="139850"/>
                </a:cubicBezTo>
                <a:cubicBezTo>
                  <a:pt x="2759777" y="141479"/>
                  <a:pt x="2764983" y="143853"/>
                  <a:pt x="2770483" y="145228"/>
                </a:cubicBezTo>
                <a:cubicBezTo>
                  <a:pt x="2779352" y="147445"/>
                  <a:pt x="2788452" y="148624"/>
                  <a:pt x="2797377" y="150607"/>
                </a:cubicBezTo>
                <a:cubicBezTo>
                  <a:pt x="2804594" y="152211"/>
                  <a:pt x="2811721" y="154193"/>
                  <a:pt x="2818893" y="155986"/>
                </a:cubicBezTo>
                <a:cubicBezTo>
                  <a:pt x="2826065" y="159572"/>
                  <a:pt x="2833369" y="162904"/>
                  <a:pt x="2840408" y="166744"/>
                </a:cubicBezTo>
                <a:cubicBezTo>
                  <a:pt x="2853098" y="173666"/>
                  <a:pt x="2864900" y="182277"/>
                  <a:pt x="2878060" y="188259"/>
                </a:cubicBezTo>
                <a:cubicBezTo>
                  <a:pt x="2884790" y="191318"/>
                  <a:pt x="2892653" y="191042"/>
                  <a:pt x="2899575" y="193638"/>
                </a:cubicBezTo>
                <a:cubicBezTo>
                  <a:pt x="2955829" y="214733"/>
                  <a:pt x="2887379" y="195967"/>
                  <a:pt x="2942605" y="209774"/>
                </a:cubicBezTo>
                <a:cubicBezTo>
                  <a:pt x="2949777" y="216946"/>
                  <a:pt x="2955682" y="225664"/>
                  <a:pt x="2964121" y="231290"/>
                </a:cubicBezTo>
                <a:cubicBezTo>
                  <a:pt x="3052774" y="290393"/>
                  <a:pt x="2977600" y="235341"/>
                  <a:pt x="3023288" y="258184"/>
                </a:cubicBezTo>
                <a:cubicBezTo>
                  <a:pt x="3029070" y="261075"/>
                  <a:pt x="3034045" y="265355"/>
                  <a:pt x="3039424" y="268941"/>
                </a:cubicBezTo>
                <a:cubicBezTo>
                  <a:pt x="3055361" y="340658"/>
                  <a:pt x="3042658" y="294132"/>
                  <a:pt x="3066318" y="360381"/>
                </a:cubicBezTo>
                <a:cubicBezTo>
                  <a:pt x="3081089" y="401740"/>
                  <a:pt x="3069664" y="381535"/>
                  <a:pt x="3087834" y="408791"/>
                </a:cubicBezTo>
                <a:cubicBezTo>
                  <a:pt x="3071019" y="476048"/>
                  <a:pt x="3087834" y="392428"/>
                  <a:pt x="3087834" y="446443"/>
                </a:cubicBezTo>
                <a:cubicBezTo>
                  <a:pt x="3087834" y="455585"/>
                  <a:pt x="3084438" y="464413"/>
                  <a:pt x="3082455" y="473337"/>
                </a:cubicBezTo>
                <a:cubicBezTo>
                  <a:pt x="3077035" y="497726"/>
                  <a:pt x="3075258" y="500305"/>
                  <a:pt x="3066318" y="527125"/>
                </a:cubicBezTo>
                <a:cubicBezTo>
                  <a:pt x="3064525" y="532504"/>
                  <a:pt x="3062315" y="537761"/>
                  <a:pt x="3060940" y="543261"/>
                </a:cubicBezTo>
                <a:lnTo>
                  <a:pt x="3055561" y="564777"/>
                </a:lnTo>
                <a:cubicBezTo>
                  <a:pt x="3054186" y="579896"/>
                  <a:pt x="3055151" y="619384"/>
                  <a:pt x="3044803" y="640080"/>
                </a:cubicBezTo>
                <a:cubicBezTo>
                  <a:pt x="3041912" y="645862"/>
                  <a:pt x="3038616" y="651646"/>
                  <a:pt x="3034045" y="656217"/>
                </a:cubicBezTo>
                <a:cubicBezTo>
                  <a:pt x="3027706" y="662556"/>
                  <a:pt x="3019702" y="666974"/>
                  <a:pt x="3012530" y="672353"/>
                </a:cubicBezTo>
                <a:cubicBezTo>
                  <a:pt x="2992808" y="701939"/>
                  <a:pt x="3012532" y="676834"/>
                  <a:pt x="2985636" y="699247"/>
                </a:cubicBezTo>
                <a:cubicBezTo>
                  <a:pt x="2967069" y="714719"/>
                  <a:pt x="2964422" y="727834"/>
                  <a:pt x="2937227" y="736899"/>
                </a:cubicBezTo>
                <a:cubicBezTo>
                  <a:pt x="2931848" y="738692"/>
                  <a:pt x="2926046" y="739524"/>
                  <a:pt x="2921090" y="742278"/>
                </a:cubicBezTo>
                <a:cubicBezTo>
                  <a:pt x="2909788" y="748557"/>
                  <a:pt x="2901082" y="759704"/>
                  <a:pt x="2888817" y="763793"/>
                </a:cubicBezTo>
                <a:cubicBezTo>
                  <a:pt x="2848253" y="777315"/>
                  <a:pt x="2898259" y="759073"/>
                  <a:pt x="2856544" y="779930"/>
                </a:cubicBezTo>
                <a:cubicBezTo>
                  <a:pt x="2851473" y="782465"/>
                  <a:pt x="2845619" y="783075"/>
                  <a:pt x="2840408" y="785308"/>
                </a:cubicBezTo>
                <a:cubicBezTo>
                  <a:pt x="2793874" y="805251"/>
                  <a:pt x="2840606" y="788828"/>
                  <a:pt x="2802756" y="801445"/>
                </a:cubicBezTo>
                <a:cubicBezTo>
                  <a:pt x="2794595" y="806886"/>
                  <a:pt x="2781621" y="817581"/>
                  <a:pt x="2770483" y="817581"/>
                </a:cubicBezTo>
                <a:cubicBezTo>
                  <a:pt x="2764813" y="817581"/>
                  <a:pt x="2759726" y="813996"/>
                  <a:pt x="2754347" y="812203"/>
                </a:cubicBezTo>
                <a:cubicBezTo>
                  <a:pt x="2748968" y="813996"/>
                  <a:pt x="2743794" y="816596"/>
                  <a:pt x="2738210" y="817581"/>
                </a:cubicBezTo>
                <a:cubicBezTo>
                  <a:pt x="2713240" y="821987"/>
                  <a:pt x="2662907" y="828339"/>
                  <a:pt x="2662907" y="828339"/>
                </a:cubicBezTo>
                <a:cubicBezTo>
                  <a:pt x="2614425" y="816218"/>
                  <a:pt x="2664867" y="824738"/>
                  <a:pt x="2625255" y="828339"/>
                </a:cubicBezTo>
                <a:cubicBezTo>
                  <a:pt x="2591282" y="831428"/>
                  <a:pt x="2557123" y="831925"/>
                  <a:pt x="2523057" y="833718"/>
                </a:cubicBezTo>
                <a:cubicBezTo>
                  <a:pt x="2514092" y="835511"/>
                  <a:pt x="2505032" y="836880"/>
                  <a:pt x="2496163" y="839097"/>
                </a:cubicBezTo>
                <a:cubicBezTo>
                  <a:pt x="2490663" y="840472"/>
                  <a:pt x="2485668" y="843911"/>
                  <a:pt x="2480027" y="844475"/>
                </a:cubicBezTo>
                <a:cubicBezTo>
                  <a:pt x="2449646" y="847513"/>
                  <a:pt x="2419067" y="848061"/>
                  <a:pt x="2388587" y="849854"/>
                </a:cubicBezTo>
                <a:cubicBezTo>
                  <a:pt x="2119646" y="846268"/>
                  <a:pt x="1849624" y="863449"/>
                  <a:pt x="1581763" y="839097"/>
                </a:cubicBezTo>
                <a:cubicBezTo>
                  <a:pt x="1479705" y="829819"/>
                  <a:pt x="1542382" y="834542"/>
                  <a:pt x="1393504" y="828339"/>
                </a:cubicBezTo>
                <a:cubicBezTo>
                  <a:pt x="1374673" y="823631"/>
                  <a:pt x="1353610" y="817581"/>
                  <a:pt x="1334337" y="817581"/>
                </a:cubicBezTo>
                <a:cubicBezTo>
                  <a:pt x="1325195" y="817581"/>
                  <a:pt x="1316408" y="821167"/>
                  <a:pt x="1307443" y="822960"/>
                </a:cubicBezTo>
                <a:cubicBezTo>
                  <a:pt x="1262974" y="811842"/>
                  <a:pt x="1288333" y="816865"/>
                  <a:pt x="1210624" y="812203"/>
                </a:cubicBezTo>
                <a:lnTo>
                  <a:pt x="1016987" y="801445"/>
                </a:lnTo>
                <a:cubicBezTo>
                  <a:pt x="1002643" y="797859"/>
                  <a:pt x="988651" y="792320"/>
                  <a:pt x="973956" y="790687"/>
                </a:cubicBezTo>
                <a:cubicBezTo>
                  <a:pt x="902313" y="782726"/>
                  <a:pt x="941735" y="786553"/>
                  <a:pt x="855622" y="779930"/>
                </a:cubicBezTo>
                <a:cubicBezTo>
                  <a:pt x="798619" y="765679"/>
                  <a:pt x="883413" y="785961"/>
                  <a:pt x="791076" y="769172"/>
                </a:cubicBezTo>
                <a:cubicBezTo>
                  <a:pt x="785498" y="768158"/>
                  <a:pt x="780533" y="764725"/>
                  <a:pt x="774940" y="763793"/>
                </a:cubicBezTo>
                <a:cubicBezTo>
                  <a:pt x="758925" y="761124"/>
                  <a:pt x="742667" y="760207"/>
                  <a:pt x="726530" y="758414"/>
                </a:cubicBezTo>
                <a:cubicBezTo>
                  <a:pt x="721473" y="757150"/>
                  <a:pt x="695187" y="751162"/>
                  <a:pt x="688878" y="747657"/>
                </a:cubicBezTo>
                <a:cubicBezTo>
                  <a:pt x="633390" y="716831"/>
                  <a:pt x="676982" y="732933"/>
                  <a:pt x="640469" y="720763"/>
                </a:cubicBezTo>
                <a:cubicBezTo>
                  <a:pt x="635090" y="717177"/>
                  <a:pt x="630275" y="712552"/>
                  <a:pt x="624333" y="710005"/>
                </a:cubicBezTo>
                <a:cubicBezTo>
                  <a:pt x="600188" y="699657"/>
                  <a:pt x="607628" y="709720"/>
                  <a:pt x="586681" y="699247"/>
                </a:cubicBezTo>
                <a:cubicBezTo>
                  <a:pt x="549537" y="680675"/>
                  <a:pt x="593804" y="694305"/>
                  <a:pt x="549029" y="683111"/>
                </a:cubicBezTo>
                <a:cubicBezTo>
                  <a:pt x="510805" y="692667"/>
                  <a:pt x="532988" y="689696"/>
                  <a:pt x="473725" y="683111"/>
                </a:cubicBezTo>
                <a:cubicBezTo>
                  <a:pt x="459832" y="681567"/>
                  <a:pt x="420704" y="677424"/>
                  <a:pt x="403801" y="672353"/>
                </a:cubicBezTo>
                <a:cubicBezTo>
                  <a:pt x="302603" y="641992"/>
                  <a:pt x="437910" y="676843"/>
                  <a:pt x="355391" y="656217"/>
                </a:cubicBezTo>
                <a:cubicBezTo>
                  <a:pt x="337462" y="647252"/>
                  <a:pt x="320620" y="635662"/>
                  <a:pt x="301603" y="629323"/>
                </a:cubicBezTo>
                <a:cubicBezTo>
                  <a:pt x="296224" y="627530"/>
                  <a:pt x="290423" y="626698"/>
                  <a:pt x="285467" y="623944"/>
                </a:cubicBezTo>
                <a:cubicBezTo>
                  <a:pt x="233074" y="594836"/>
                  <a:pt x="273724" y="607560"/>
                  <a:pt x="231678" y="597050"/>
                </a:cubicBezTo>
                <a:cubicBezTo>
                  <a:pt x="210072" y="586247"/>
                  <a:pt x="168507" y="566151"/>
                  <a:pt x="156375" y="554019"/>
                </a:cubicBezTo>
                <a:cubicBezTo>
                  <a:pt x="136827" y="534472"/>
                  <a:pt x="142872" y="538996"/>
                  <a:pt x="118723" y="521746"/>
                </a:cubicBezTo>
                <a:cubicBezTo>
                  <a:pt x="113463" y="517988"/>
                  <a:pt x="107553" y="515126"/>
                  <a:pt x="102587" y="510988"/>
                </a:cubicBezTo>
                <a:cubicBezTo>
                  <a:pt x="96743" y="506118"/>
                  <a:pt x="92455" y="499522"/>
                  <a:pt x="86450" y="494852"/>
                </a:cubicBezTo>
                <a:cubicBezTo>
                  <a:pt x="76244" y="486914"/>
                  <a:pt x="54177" y="473337"/>
                  <a:pt x="54177" y="473337"/>
                </a:cubicBezTo>
                <a:cubicBezTo>
                  <a:pt x="30401" y="437670"/>
                  <a:pt x="58345" y="477304"/>
                  <a:pt x="27283" y="441064"/>
                </a:cubicBezTo>
                <a:cubicBezTo>
                  <a:pt x="21449" y="434257"/>
                  <a:pt x="16526" y="426720"/>
                  <a:pt x="11147" y="419548"/>
                </a:cubicBezTo>
                <a:cubicBezTo>
                  <a:pt x="7561" y="405205"/>
                  <a:pt x="-2042" y="391102"/>
                  <a:pt x="389" y="376518"/>
                </a:cubicBezTo>
                <a:cubicBezTo>
                  <a:pt x="1666" y="368856"/>
                  <a:pt x="8327" y="326750"/>
                  <a:pt x="11147" y="317351"/>
                </a:cubicBezTo>
                <a:cubicBezTo>
                  <a:pt x="13921" y="308103"/>
                  <a:pt x="18851" y="299617"/>
                  <a:pt x="21904" y="290457"/>
                </a:cubicBezTo>
                <a:cubicBezTo>
                  <a:pt x="24242" y="283444"/>
                  <a:pt x="25252" y="276049"/>
                  <a:pt x="27283" y="268941"/>
                </a:cubicBezTo>
                <a:cubicBezTo>
                  <a:pt x="31498" y="254187"/>
                  <a:pt x="37738" y="240116"/>
                  <a:pt x="43420" y="225911"/>
                </a:cubicBezTo>
                <a:cubicBezTo>
                  <a:pt x="45213" y="216946"/>
                  <a:pt x="44262" y="206955"/>
                  <a:pt x="48798" y="199017"/>
                </a:cubicBezTo>
                <a:cubicBezTo>
                  <a:pt x="52005" y="193404"/>
                  <a:pt x="59969" y="192398"/>
                  <a:pt x="64935" y="188259"/>
                </a:cubicBezTo>
                <a:cubicBezTo>
                  <a:pt x="70779" y="183389"/>
                  <a:pt x="76254" y="178010"/>
                  <a:pt x="81071" y="172123"/>
                </a:cubicBezTo>
                <a:cubicBezTo>
                  <a:pt x="92425" y="158246"/>
                  <a:pt x="99343" y="140292"/>
                  <a:pt x="113344" y="129092"/>
                </a:cubicBezTo>
                <a:cubicBezTo>
                  <a:pt x="122309" y="121920"/>
                  <a:pt x="131825" y="115389"/>
                  <a:pt x="140238" y="107577"/>
                </a:cubicBezTo>
                <a:cubicBezTo>
                  <a:pt x="156961" y="92049"/>
                  <a:pt x="169660" y="71826"/>
                  <a:pt x="188648" y="59167"/>
                </a:cubicBezTo>
                <a:cubicBezTo>
                  <a:pt x="212256" y="43428"/>
                  <a:pt x="236654" y="25236"/>
                  <a:pt x="263951" y="16137"/>
                </a:cubicBezTo>
                <a:lnTo>
                  <a:pt x="296224" y="5379"/>
                </a:lnTo>
                <a:cubicBezTo>
                  <a:pt x="315946" y="7172"/>
                  <a:pt x="335618" y="9659"/>
                  <a:pt x="355391" y="10758"/>
                </a:cubicBezTo>
                <a:cubicBezTo>
                  <a:pt x="400181" y="13246"/>
                  <a:pt x="445109" y="13051"/>
                  <a:pt x="489862" y="16137"/>
                </a:cubicBezTo>
                <a:cubicBezTo>
                  <a:pt x="497237" y="16646"/>
                  <a:pt x="504085" y="20300"/>
                  <a:pt x="511377" y="21515"/>
                </a:cubicBezTo>
                <a:cubicBezTo>
                  <a:pt x="525636" y="23891"/>
                  <a:pt x="540064" y="25101"/>
                  <a:pt x="554408" y="26894"/>
                </a:cubicBezTo>
                <a:cubicBezTo>
                  <a:pt x="559787" y="25101"/>
                  <a:pt x="564874" y="21515"/>
                  <a:pt x="570544" y="21515"/>
                </a:cubicBezTo>
                <a:cubicBezTo>
                  <a:pt x="606448" y="21515"/>
                  <a:pt x="663777" y="25101"/>
                  <a:pt x="688878" y="26894"/>
                </a:cubicBez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3" name="Group 2"/>
          <p:cNvGrpSpPr/>
          <p:nvPr/>
        </p:nvGrpSpPr>
        <p:grpSpPr>
          <a:xfrm>
            <a:off x="3429369" y="2483834"/>
            <a:ext cx="2372780" cy="857536"/>
            <a:chOff x="3429369" y="2483834"/>
            <a:chExt cx="2372780" cy="857536"/>
          </a:xfrm>
        </p:grpSpPr>
        <p:sp>
          <p:nvSpPr>
            <p:cNvPr id="8" name="Freeform 7"/>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p:cNvSpPr txBox="1"/>
            <p:nvPr/>
          </p:nvSpPr>
          <p:spPr>
            <a:xfrm>
              <a:off x="3429369" y="2483834"/>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5" name="TextBox 14"/>
            <p:cNvSpPr txBox="1"/>
            <p:nvPr/>
          </p:nvSpPr>
          <p:spPr>
            <a:xfrm>
              <a:off x="4865674" y="2592680"/>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
        <p:nvSpPr>
          <p:cNvPr id="16" name="Rectangle 15"/>
          <p:cNvSpPr/>
          <p:nvPr/>
        </p:nvSpPr>
        <p:spPr>
          <a:xfrm>
            <a:off x="5302326" y="6563360"/>
            <a:ext cx="3785794" cy="276999"/>
          </a:xfrm>
          <a:prstGeom prst="rect">
            <a:avLst/>
          </a:prstGeom>
        </p:spPr>
        <p:txBody>
          <a:bodyPr wrap="square">
            <a:spAutoFit/>
          </a:bodyPr>
          <a:lstStyle/>
          <a:p>
            <a:pPr algn="r"/>
            <a:r>
              <a:rPr lang="en-US" sz="1200" dirty="0">
                <a:solidFill>
                  <a:schemeClr val="bg1"/>
                </a:solidFill>
              </a:rPr>
              <a:t>http://</a:t>
            </a:r>
            <a:r>
              <a:rPr lang="en-US" sz="1200" dirty="0" smtClean="0">
                <a:solidFill>
                  <a:schemeClr val="bg1"/>
                </a:solidFill>
              </a:rPr>
              <a:t>plato.stanford.edu/entries/scientific-objectivity</a:t>
            </a:r>
            <a:endParaRPr lang="en-US" sz="1200" dirty="0">
              <a:solidFill>
                <a:schemeClr val="bg1"/>
              </a:solidFill>
            </a:endParaRPr>
          </a:p>
        </p:txBody>
      </p:sp>
    </p:spTree>
    <p:extLst>
      <p:ext uri="{BB962C8B-B14F-4D97-AF65-F5344CB8AC3E}">
        <p14:creationId xmlns:p14="http://schemas.microsoft.com/office/powerpoint/2010/main" val="591548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a:t>
            </a:r>
            <a:r>
              <a:rPr lang="en-US" b="1" i="1" u="sng" dirty="0" smtClean="0"/>
              <a:t>ontology</a:t>
            </a:r>
            <a:r>
              <a:rPr lang="en-US" dirty="0" smtClean="0"/>
              <a:t>’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smtClean="0"/>
              <a:t>(O1) 	the </a:t>
            </a:r>
            <a:r>
              <a:rPr lang="en-US" dirty="0"/>
              <a:t>study of what there is,</a:t>
            </a:r>
          </a:p>
          <a:p>
            <a:pPr marL="803275" indent="-803275"/>
            <a:r>
              <a:rPr lang="en-US" dirty="0"/>
              <a:t>(</a:t>
            </a:r>
            <a:r>
              <a:rPr lang="en-US" dirty="0" smtClean="0"/>
              <a:t>O2) 	the </a:t>
            </a:r>
            <a:r>
              <a:rPr lang="en-US" dirty="0"/>
              <a:t>study of the most general features of what there is, and how the things there are relate to each other in the metaphysically most general ways, </a:t>
            </a:r>
            <a:endParaRPr lang="en-US" dirty="0" smtClean="0"/>
          </a:p>
          <a:p>
            <a:pPr marL="803275" indent="-803275"/>
            <a:r>
              <a:rPr lang="en-US" dirty="0" smtClean="0"/>
              <a:t>(O3)</a:t>
            </a:r>
            <a:r>
              <a:rPr lang="en-US" dirty="0"/>
              <a:t>	the study of ontological commitment, i.e. what we or others are committed to  </a:t>
            </a:r>
            <a:r>
              <a:rPr lang="en-US" dirty="0">
                <a:sym typeface="Wingdings" panose="05000000000000000000" pitchFamily="2" charset="2"/>
              </a:rPr>
              <a:t> creation of ‘</a:t>
            </a:r>
            <a:r>
              <a:rPr lang="en-US" b="1" i="1" u="sng" dirty="0">
                <a:sym typeface="Wingdings" panose="05000000000000000000" pitchFamily="2" charset="2"/>
              </a:rPr>
              <a:t>ontologies</a:t>
            </a:r>
            <a:r>
              <a:rPr lang="en-US" dirty="0" smtClean="0">
                <a:sym typeface="Wingdings" panose="05000000000000000000" pitchFamily="2" charset="2"/>
              </a:rPr>
              <a:t>’;</a:t>
            </a:r>
          </a:p>
          <a:p>
            <a:pPr marL="803275" indent="-803275"/>
            <a:endParaRPr lang="en-US" dirty="0">
              <a:sym typeface="Wingdings" panose="05000000000000000000" pitchFamily="2" charset="2"/>
            </a:endParaRPr>
          </a:p>
          <a:p>
            <a:pPr marL="803275" indent="-803275"/>
            <a:r>
              <a:rPr lang="en-US" dirty="0" smtClean="0">
                <a:sym typeface="Wingdings" panose="05000000000000000000" pitchFamily="2" charset="2"/>
              </a:rPr>
              <a:t>Some people commit to </a:t>
            </a:r>
            <a:r>
              <a:rPr lang="en-US" dirty="0" smtClean="0">
                <a:solidFill>
                  <a:srgbClr val="FFC000"/>
                </a:solidFill>
                <a:sym typeface="Wingdings" panose="05000000000000000000" pitchFamily="2" charset="2"/>
              </a:rPr>
              <a:t>weird things </a:t>
            </a:r>
            <a:r>
              <a:rPr lang="en-US" dirty="0" smtClean="0">
                <a:sym typeface="Wingdings" panose="05000000000000000000" pitchFamily="2" charset="2"/>
              </a:rPr>
              <a:t>…</a:t>
            </a:r>
          </a:p>
          <a:p>
            <a:pPr marL="803275" indent="-803275"/>
            <a:r>
              <a:rPr lang="en-US" dirty="0" smtClean="0">
                <a:sym typeface="Wingdings" panose="05000000000000000000" pitchFamily="2" charset="2"/>
              </a:rPr>
              <a:t> </a:t>
            </a:r>
          </a:p>
          <a:p>
            <a:endParaRPr lang="en-US" dirty="0"/>
          </a:p>
        </p:txBody>
      </p:sp>
      <p:sp>
        <p:nvSpPr>
          <p:cNvPr id="5" name="Rectangle 4"/>
          <p:cNvSpPr/>
          <p:nvPr/>
        </p:nvSpPr>
        <p:spPr bwMode="auto">
          <a:xfrm>
            <a:off x="1066800" y="3276600"/>
            <a:ext cx="7696200" cy="9144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39445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a:t>
            </a:r>
            <a:r>
              <a:rPr lang="en-US" b="1" i="1" u="sng" dirty="0" smtClean="0"/>
              <a:t>ontology</a:t>
            </a:r>
            <a:r>
              <a:rPr lang="en-US" dirty="0" smtClean="0"/>
              <a:t>’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smtClean="0"/>
              <a:t>(O1) 	the </a:t>
            </a:r>
            <a:r>
              <a:rPr lang="en-US" dirty="0"/>
              <a:t>study of what there is,</a:t>
            </a:r>
          </a:p>
          <a:p>
            <a:pPr marL="803275" indent="-803275"/>
            <a:r>
              <a:rPr lang="en-US" dirty="0"/>
              <a:t>(</a:t>
            </a:r>
            <a:r>
              <a:rPr lang="en-US" dirty="0" smtClean="0"/>
              <a:t>O2) 	the </a:t>
            </a:r>
            <a:r>
              <a:rPr lang="en-US" dirty="0"/>
              <a:t>study of the most general features of what there is, and how the things there are relate to each other in the metaphysically most general ways, </a:t>
            </a:r>
            <a:endParaRPr lang="en-US" dirty="0" smtClean="0"/>
          </a:p>
          <a:p>
            <a:pPr marL="803275" indent="-803275"/>
            <a:r>
              <a:rPr lang="en-US" dirty="0" smtClean="0"/>
              <a:t>(O3)</a:t>
            </a:r>
            <a:r>
              <a:rPr lang="en-US" dirty="0"/>
              <a:t>	the study of ontological commitment, i.e. what we or others are committed to  </a:t>
            </a:r>
            <a:r>
              <a:rPr lang="en-US" dirty="0">
                <a:sym typeface="Wingdings" panose="05000000000000000000" pitchFamily="2" charset="2"/>
              </a:rPr>
              <a:t> creation of ‘</a:t>
            </a:r>
            <a:r>
              <a:rPr lang="en-US" b="1" i="1" u="sng" dirty="0">
                <a:sym typeface="Wingdings" panose="05000000000000000000" pitchFamily="2" charset="2"/>
              </a:rPr>
              <a:t>ontologies</a:t>
            </a:r>
            <a:r>
              <a:rPr lang="en-US" dirty="0" smtClean="0">
                <a:sym typeface="Wingdings" panose="05000000000000000000" pitchFamily="2" charset="2"/>
              </a:rPr>
              <a:t>’;</a:t>
            </a:r>
          </a:p>
          <a:p>
            <a:pPr marL="803275" indent="-803275"/>
            <a:endParaRPr lang="en-US" dirty="0">
              <a:sym typeface="Wingdings" panose="05000000000000000000" pitchFamily="2" charset="2"/>
            </a:endParaRPr>
          </a:p>
          <a:p>
            <a:pPr marL="803275" indent="-803275"/>
            <a:r>
              <a:rPr lang="en-US" dirty="0" smtClean="0">
                <a:sym typeface="Wingdings" panose="05000000000000000000" pitchFamily="2" charset="2"/>
              </a:rPr>
              <a:t>Some people commit to weird things … (terminologists for instance) </a:t>
            </a:r>
          </a:p>
          <a:p>
            <a:pPr marL="803275" indent="-803275"/>
            <a:r>
              <a:rPr lang="en-US" dirty="0" smtClean="0">
                <a:solidFill>
                  <a:srgbClr val="FFFF00"/>
                </a:solidFill>
                <a:sym typeface="Wingdings" panose="05000000000000000000" pitchFamily="2" charset="2"/>
              </a:rPr>
              <a:t>therefor, and because of our endeavor, we need to be </a:t>
            </a:r>
            <a:r>
              <a:rPr lang="en-US" b="1" i="1" u="sng" dirty="0" smtClean="0">
                <a:solidFill>
                  <a:srgbClr val="FFFF00"/>
                </a:solidFill>
                <a:sym typeface="Wingdings" panose="05000000000000000000" pitchFamily="2" charset="2"/>
              </a:rPr>
              <a:t>scientific realists</a:t>
            </a:r>
            <a:r>
              <a:rPr lang="en-US" dirty="0" smtClean="0">
                <a:solidFill>
                  <a:srgbClr val="FFFF00"/>
                </a:solidFill>
                <a:sym typeface="Wingdings" panose="05000000000000000000" pitchFamily="2" charset="2"/>
              </a:rPr>
              <a:t>.</a:t>
            </a:r>
            <a:endParaRPr lang="en-US" dirty="0">
              <a:solidFill>
                <a:srgbClr val="FFFF00"/>
              </a:solidFill>
            </a:endParaRPr>
          </a:p>
          <a:p>
            <a:endParaRPr lang="en-US" dirty="0"/>
          </a:p>
        </p:txBody>
      </p:sp>
      <p:sp>
        <p:nvSpPr>
          <p:cNvPr id="5" name="Rectangle 4"/>
          <p:cNvSpPr/>
          <p:nvPr/>
        </p:nvSpPr>
        <p:spPr bwMode="auto">
          <a:xfrm>
            <a:off x="1066800" y="3276600"/>
            <a:ext cx="7696200" cy="9144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11438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Scientific </a:t>
            </a:r>
            <a:r>
              <a:rPr lang="en-US" dirty="0"/>
              <a:t>R</a:t>
            </a:r>
            <a:r>
              <a:rPr lang="en-US" dirty="0" smtClean="0"/>
              <a:t>ealism</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b="1" dirty="0" smtClean="0"/>
              <a:t>Positive </a:t>
            </a:r>
            <a:r>
              <a:rPr lang="en-US" b="1" i="1" dirty="0" smtClean="0"/>
              <a:t>epistemic</a:t>
            </a:r>
            <a:r>
              <a:rPr lang="en-US" b="1" dirty="0" smtClean="0"/>
              <a:t> </a:t>
            </a:r>
            <a:r>
              <a:rPr lang="en-US" b="1" dirty="0"/>
              <a:t>status </a:t>
            </a:r>
            <a:r>
              <a:rPr lang="en-US" b="1" dirty="0" smtClean="0"/>
              <a:t>towards certain aspects or components of scientific theories: </a:t>
            </a:r>
          </a:p>
          <a:p>
            <a:pPr lvl="1">
              <a:buFont typeface="Arial" panose="020B0604020202020204" pitchFamily="34" charset="0"/>
              <a:buChar char="•"/>
            </a:pPr>
            <a:r>
              <a:rPr lang="en-US" sz="2200" dirty="0" smtClean="0"/>
              <a:t>strong position: they do have epistemic status;</a:t>
            </a:r>
          </a:p>
          <a:p>
            <a:pPr lvl="1">
              <a:buFont typeface="Arial" panose="020B0604020202020204" pitchFamily="34" charset="0"/>
              <a:buChar char="•"/>
            </a:pPr>
            <a:r>
              <a:rPr lang="en-US" sz="2200" dirty="0" smtClean="0"/>
              <a:t>weak position: they are intended to have such status.</a:t>
            </a:r>
          </a:p>
          <a:p>
            <a:pPr lvl="1">
              <a:buFont typeface="Arial" panose="020B0604020202020204" pitchFamily="34" charset="0"/>
              <a:buChar char="•"/>
            </a:pPr>
            <a:endParaRPr lang="en-US" sz="2200" dirty="0" smtClean="0"/>
          </a:p>
          <a:p>
            <a:pPr>
              <a:buFont typeface="Arial" panose="020B0604020202020204" pitchFamily="34" charset="0"/>
              <a:buChar char="•"/>
            </a:pPr>
            <a:r>
              <a:rPr lang="en-US" b="1" dirty="0" smtClean="0"/>
              <a:t>Aspects or components:</a:t>
            </a:r>
          </a:p>
          <a:p>
            <a:pPr lvl="1">
              <a:buFont typeface="Arial" panose="020B0604020202020204" pitchFamily="34" charset="0"/>
              <a:buChar char="•"/>
            </a:pPr>
            <a:r>
              <a:rPr lang="en-US" sz="2200" dirty="0" smtClean="0"/>
              <a:t>(approximate) truth of (certain aspects of) scientific theories; </a:t>
            </a:r>
          </a:p>
          <a:p>
            <a:pPr lvl="1">
              <a:buFont typeface="Arial" panose="020B0604020202020204" pitchFamily="34" charset="0"/>
              <a:buChar char="•"/>
            </a:pPr>
            <a:r>
              <a:rPr lang="en-US" sz="2200" dirty="0" smtClean="0"/>
              <a:t>successful </a:t>
            </a:r>
            <a:r>
              <a:rPr lang="en-US" sz="2200" dirty="0"/>
              <a:t>reference of </a:t>
            </a:r>
            <a:r>
              <a:rPr lang="en-US" sz="2200" dirty="0" smtClean="0"/>
              <a:t>scientific terms </a:t>
            </a:r>
            <a:r>
              <a:rPr lang="en-US" sz="2200" dirty="0"/>
              <a:t>to </a:t>
            </a:r>
            <a:r>
              <a:rPr lang="en-US" sz="2200" dirty="0" smtClean="0"/>
              <a:t>portions of reality;</a:t>
            </a:r>
          </a:p>
          <a:p>
            <a:pPr lvl="1">
              <a:buFont typeface="Arial" panose="020B0604020202020204" pitchFamily="34" charset="0"/>
              <a:buChar char="•"/>
            </a:pPr>
            <a:r>
              <a:rPr lang="en-US" sz="2200" dirty="0"/>
              <a:t>b</a:t>
            </a:r>
            <a:r>
              <a:rPr lang="en-US" sz="2200" dirty="0" smtClean="0"/>
              <a:t>elief in the </a:t>
            </a:r>
            <a:r>
              <a:rPr lang="en-US" sz="2200" dirty="0" smtClean="0">
                <a:solidFill>
                  <a:srgbClr val="FFFF00"/>
                </a:solidFill>
              </a:rPr>
              <a:t>ontology</a:t>
            </a:r>
            <a:r>
              <a:rPr lang="en-US" sz="2200" dirty="0" smtClean="0"/>
              <a:t> of scientific theories.</a:t>
            </a:r>
            <a:endParaRPr lang="en-US" sz="2200" dirty="0"/>
          </a:p>
        </p:txBody>
      </p:sp>
      <p:sp>
        <p:nvSpPr>
          <p:cNvPr id="6" name="Rectangle 5"/>
          <p:cNvSpPr/>
          <p:nvPr/>
        </p:nvSpPr>
        <p:spPr>
          <a:xfrm>
            <a:off x="838200" y="6324600"/>
            <a:ext cx="8305800" cy="461665"/>
          </a:xfrm>
          <a:prstGeom prst="rect">
            <a:avLst/>
          </a:prstGeom>
        </p:spPr>
        <p:txBody>
          <a:bodyPr wrap="square">
            <a:spAutoFit/>
          </a:bodyPr>
          <a:lstStyle/>
          <a:p>
            <a:pPr algn="r"/>
            <a:r>
              <a:rPr lang="en-US" sz="1200" b="0" dirty="0" err="1">
                <a:solidFill>
                  <a:schemeClr val="bg1"/>
                </a:solidFill>
              </a:rPr>
              <a:t>Chakravartty</a:t>
            </a:r>
            <a:r>
              <a:rPr lang="en-US" sz="1200" b="0" dirty="0">
                <a:solidFill>
                  <a:schemeClr val="bg1"/>
                </a:solidFill>
              </a:rPr>
              <a:t>, </a:t>
            </a:r>
            <a:r>
              <a:rPr lang="en-US" sz="1200" b="0" dirty="0" err="1">
                <a:solidFill>
                  <a:schemeClr val="bg1"/>
                </a:solidFill>
              </a:rPr>
              <a:t>Anjan</a:t>
            </a:r>
            <a:r>
              <a:rPr lang="en-US" sz="1200" b="0" dirty="0">
                <a:solidFill>
                  <a:schemeClr val="bg1"/>
                </a:solidFill>
              </a:rPr>
              <a:t>, "Scientific Realism", </a:t>
            </a:r>
            <a:r>
              <a:rPr lang="en-US" sz="1200" b="0" i="1" dirty="0">
                <a:solidFill>
                  <a:schemeClr val="bg1"/>
                </a:solidFill>
              </a:rPr>
              <a:t>The Stanford Encyclopedia of Philosophy </a:t>
            </a:r>
            <a:r>
              <a:rPr lang="en-US" sz="1200" b="0" dirty="0">
                <a:solidFill>
                  <a:schemeClr val="bg1"/>
                </a:solidFill>
              </a:rPr>
              <a:t>(Winter 2016 Edition), Edward N. </a:t>
            </a:r>
            <a:r>
              <a:rPr lang="en-US" sz="1200" b="0" dirty="0" err="1">
                <a:solidFill>
                  <a:schemeClr val="bg1"/>
                </a:solidFill>
              </a:rPr>
              <a:t>Zalta</a:t>
            </a:r>
            <a:r>
              <a:rPr lang="en-US" sz="1200" b="0" dirty="0">
                <a:solidFill>
                  <a:schemeClr val="bg1"/>
                </a:solidFill>
              </a:rPr>
              <a:t> (ed.), URL = &lt;https://plato.stanford.edu/archives/win2016/entries/scientific-realism/&gt;. </a:t>
            </a:r>
          </a:p>
        </p:txBody>
      </p:sp>
    </p:spTree>
    <p:extLst>
      <p:ext uri="{BB962C8B-B14F-4D97-AF65-F5344CB8AC3E}">
        <p14:creationId xmlns:p14="http://schemas.microsoft.com/office/powerpoint/2010/main" val="19175797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If </a:t>
            </a:r>
            <a:r>
              <a:rPr lang="en-US" dirty="0" smtClean="0"/>
              <a:t>this is </a:t>
            </a:r>
            <a:r>
              <a:rPr lang="en-US" dirty="0"/>
              <a:t>a scientific </a:t>
            </a:r>
            <a:r>
              <a:rPr lang="en-US" dirty="0" smtClean="0"/>
              <a:t>theory:</a:t>
            </a:r>
            <a:endParaRPr lang="en-US" dirty="0"/>
          </a:p>
        </p:txBody>
      </p:sp>
      <p:sp>
        <p:nvSpPr>
          <p:cNvPr id="5" name="Content Placeholder 4"/>
          <p:cNvSpPr>
            <a:spLocks noGrp="1"/>
          </p:cNvSpPr>
          <p:nvPr>
            <p:ph idx="1"/>
          </p:nvPr>
        </p:nvSpPr>
        <p:spPr/>
        <p:txBody>
          <a:bodyPr/>
          <a:lstStyle/>
          <a:p>
            <a:pPr marL="0" indent="0"/>
            <a:r>
              <a:rPr lang="en-US" sz="2200" dirty="0" smtClean="0"/>
              <a:t>‘PDAP’ </a:t>
            </a:r>
            <a:r>
              <a:rPr lang="en-US" sz="2200" dirty="0"/>
              <a:t>is a term </a:t>
            </a:r>
            <a:r>
              <a:rPr lang="en-US" sz="2200" dirty="0" smtClean="0"/>
              <a:t>proposed </a:t>
            </a:r>
            <a:r>
              <a:rPr lang="en-US" sz="2200" dirty="0"/>
              <a:t>following the principles of ontology to </a:t>
            </a:r>
            <a:r>
              <a:rPr lang="en-US" sz="2200" dirty="0" smtClean="0"/>
              <a:t>diagnose </a:t>
            </a:r>
            <a:r>
              <a:rPr lang="en-US" sz="2200" dirty="0"/>
              <a:t>patients suffering from chronic intraoral pain. </a:t>
            </a:r>
            <a:r>
              <a:rPr lang="en-US" sz="2200" dirty="0" smtClean="0"/>
              <a:t>Other </a:t>
            </a:r>
            <a:r>
              <a:rPr lang="en-US" sz="2200" dirty="0"/>
              <a:t>terms </a:t>
            </a:r>
            <a:r>
              <a:rPr lang="en-US" sz="2200" dirty="0" smtClean="0"/>
              <a:t>to </a:t>
            </a:r>
            <a:r>
              <a:rPr lang="en-US" sz="2200" dirty="0"/>
              <a:t>describe this disorder with similar </a:t>
            </a:r>
            <a:r>
              <a:rPr lang="en-US" sz="2200" dirty="0" smtClean="0"/>
              <a:t>symptomology were ‘atypical </a:t>
            </a:r>
            <a:r>
              <a:rPr lang="en-US" sz="2200" dirty="0" err="1" smtClean="0"/>
              <a:t>odontalgia</a:t>
            </a:r>
            <a:r>
              <a:rPr lang="en-US" sz="2200" dirty="0" smtClean="0"/>
              <a:t>’ </a:t>
            </a:r>
            <a:r>
              <a:rPr lang="en-US" sz="2200" dirty="0"/>
              <a:t>and </a:t>
            </a:r>
            <a:r>
              <a:rPr lang="en-US" sz="2200" dirty="0" smtClean="0"/>
              <a:t>‘phantom </a:t>
            </a:r>
            <a:r>
              <a:rPr lang="en-US" sz="2200" dirty="0"/>
              <a:t>tooth </a:t>
            </a:r>
            <a:r>
              <a:rPr lang="en-US" sz="2200" dirty="0" smtClean="0"/>
              <a:t>pain’. Is the </a:t>
            </a:r>
            <a:r>
              <a:rPr lang="en-US" sz="2200" dirty="0"/>
              <a:t>term PDAP, and associated ontological process</a:t>
            </a:r>
            <a:r>
              <a:rPr lang="en-US" sz="2200" dirty="0" smtClean="0"/>
              <a:t>, appropriate because </a:t>
            </a:r>
            <a:r>
              <a:rPr lang="en-US" sz="2200" dirty="0"/>
              <a:t>of the opinion that sufficient evidence exists to consider this disorder neuropathic </a:t>
            </a:r>
            <a:r>
              <a:rPr lang="en-US" sz="2200" dirty="0" smtClean="0"/>
              <a:t>in origin </a:t>
            </a:r>
            <a:r>
              <a:rPr lang="en-US" sz="2200" dirty="0"/>
              <a:t>and therefore to classify it </a:t>
            </a:r>
            <a:r>
              <a:rPr lang="en-US" sz="2200" dirty="0" smtClean="0"/>
              <a:t>accordingly? </a:t>
            </a:r>
          </a:p>
          <a:p>
            <a:pPr marL="0" indent="0">
              <a:spcBef>
                <a:spcPts val="1800"/>
              </a:spcBef>
            </a:pPr>
            <a:r>
              <a:rPr lang="en-US" sz="2000" dirty="0" smtClean="0"/>
              <a:t>					then, for the scientific realist:</a:t>
            </a:r>
            <a:endParaRPr lang="en-US" sz="2000" dirty="0"/>
          </a:p>
          <a:p>
            <a:pPr marL="457200" indent="-457200">
              <a:buClrTx/>
              <a:buFont typeface="+mj-lt"/>
              <a:buAutoNum type="arabicPeriod"/>
            </a:pPr>
            <a:r>
              <a:rPr lang="en-US" sz="2000" dirty="0" smtClean="0"/>
              <a:t>neuropathic disorders exist</a:t>
            </a:r>
          </a:p>
          <a:p>
            <a:pPr marL="457200" indent="-457200">
              <a:buClrTx/>
              <a:buFont typeface="+mj-lt"/>
              <a:buAutoNum type="arabicPeriod"/>
            </a:pPr>
            <a:r>
              <a:rPr lang="en-US" sz="2000" dirty="0" smtClean="0"/>
              <a:t>PDAPs exist</a:t>
            </a:r>
          </a:p>
          <a:p>
            <a:pPr marL="457200" indent="-457200">
              <a:buClrTx/>
              <a:buFont typeface="+mj-lt"/>
              <a:buAutoNum type="arabicPeriod"/>
            </a:pPr>
            <a:r>
              <a:rPr lang="en-US" sz="2000" dirty="0"/>
              <a:t>a</a:t>
            </a:r>
            <a:r>
              <a:rPr lang="en-US" sz="2000" dirty="0" smtClean="0"/>
              <a:t>ll PDAPs are neuropathic disorders</a:t>
            </a:r>
          </a:p>
          <a:p>
            <a:pPr marL="0" indent="0" algn="ctr"/>
            <a:r>
              <a:rPr lang="en-US" sz="2000" dirty="0" smtClean="0">
                <a:solidFill>
                  <a:srgbClr val="FFC000"/>
                </a:solidFill>
              </a:rPr>
              <a:t>ON THE CONDITION </a:t>
            </a:r>
          </a:p>
          <a:p>
            <a:pPr marL="0" indent="0" algn="ctr"/>
            <a:r>
              <a:rPr lang="en-US" sz="2000" dirty="0" smtClean="0">
                <a:solidFill>
                  <a:srgbClr val="FFC000"/>
                </a:solidFill>
              </a:rPr>
              <a:t>that one coherent ontology encompassing all entities used in the argumentation for that theory can be constructed!</a:t>
            </a:r>
            <a:endParaRPr lang="en-US" sz="2200" dirty="0" smtClean="0">
              <a:solidFill>
                <a:srgbClr val="FFC000"/>
              </a:solidFill>
            </a:endParaRPr>
          </a:p>
        </p:txBody>
      </p:sp>
      <p:sp>
        <p:nvSpPr>
          <p:cNvPr id="6" name="Rectangle 36"/>
          <p:cNvSpPr>
            <a:spLocks noChangeArrowheads="1"/>
          </p:cNvSpPr>
          <p:nvPr/>
        </p:nvSpPr>
        <p:spPr bwMode="auto">
          <a:xfrm>
            <a:off x="228600" y="3429000"/>
            <a:ext cx="8229600" cy="6858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 name="Down Arrow 1"/>
          <p:cNvSpPr/>
          <p:nvPr/>
        </p:nvSpPr>
        <p:spPr bwMode="auto">
          <a:xfrm>
            <a:off x="4323080" y="4267200"/>
            <a:ext cx="304800" cy="477520"/>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99544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a:grpSpLocks/>
          </p:cNvGrpSpPr>
          <p:nvPr/>
        </p:nvGrpSpPr>
        <p:grpSpPr bwMode="auto">
          <a:xfrm>
            <a:off x="87313" y="3138488"/>
            <a:ext cx="5800725" cy="2098675"/>
            <a:chOff x="87083" y="3138196"/>
            <a:chExt cx="5800532" cy="2099387"/>
          </a:xfrm>
        </p:grpSpPr>
        <p:sp>
          <p:nvSpPr>
            <p:cNvPr id="29731" name="Rectangle 40"/>
            <p:cNvSpPr>
              <a:spLocks noChangeArrowheads="1"/>
            </p:cNvSpPr>
            <p:nvPr/>
          </p:nvSpPr>
          <p:spPr bwMode="auto">
            <a:xfrm>
              <a:off x="4892350" y="3138196"/>
              <a:ext cx="995265"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2" name="Rectangle 37"/>
            <p:cNvSpPr>
              <a:spLocks noChangeArrowheads="1"/>
            </p:cNvSpPr>
            <p:nvPr/>
          </p:nvSpPr>
          <p:spPr bwMode="auto">
            <a:xfrm>
              <a:off x="87083" y="4771052"/>
              <a:ext cx="1219202"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3" name="Rectangle 36"/>
            <p:cNvSpPr>
              <a:spLocks noChangeArrowheads="1"/>
            </p:cNvSpPr>
            <p:nvPr/>
          </p:nvSpPr>
          <p:spPr bwMode="auto">
            <a:xfrm>
              <a:off x="2883159" y="3144416"/>
              <a:ext cx="1101012"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9734" name="Group 35"/>
            <p:cNvGrpSpPr>
              <a:grpSpLocks/>
            </p:cNvGrpSpPr>
            <p:nvPr/>
          </p:nvGrpSpPr>
          <p:grpSpPr bwMode="auto">
            <a:xfrm rot="-1765470">
              <a:off x="889521" y="3934405"/>
              <a:ext cx="2002969" cy="382555"/>
              <a:chOff x="171061" y="4195665"/>
              <a:chExt cx="2002969" cy="382555"/>
            </a:xfrm>
          </p:grpSpPr>
          <p:sp>
            <p:nvSpPr>
              <p:cNvPr id="29738" name="Right Arrow 3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9" name="Right Arrow 3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29735" name="Group 42"/>
            <p:cNvGrpSpPr>
              <a:grpSpLocks/>
            </p:cNvGrpSpPr>
            <p:nvPr/>
          </p:nvGrpSpPr>
          <p:grpSpPr bwMode="auto">
            <a:xfrm>
              <a:off x="4002833" y="3200396"/>
              <a:ext cx="889517" cy="382559"/>
              <a:chOff x="171061" y="4195665"/>
              <a:chExt cx="2002969" cy="382555"/>
            </a:xfrm>
          </p:grpSpPr>
          <p:sp>
            <p:nvSpPr>
              <p:cNvPr id="29736" name="Right Arrow 4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7" name="Right Arrow 4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29699" name="Rectangle 4"/>
          <p:cNvSpPr>
            <a:spLocks noChangeArrowheads="1"/>
          </p:cNvSpPr>
          <p:nvPr/>
        </p:nvSpPr>
        <p:spPr bwMode="auto">
          <a:xfrm>
            <a:off x="71438" y="3170238"/>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etiological process</a:t>
            </a:r>
          </a:p>
        </p:txBody>
      </p:sp>
      <p:sp>
        <p:nvSpPr>
          <p:cNvPr id="29700" name="Rectangle 6"/>
          <p:cNvSpPr>
            <a:spLocks noChangeArrowheads="1"/>
          </p:cNvSpPr>
          <p:nvPr/>
        </p:nvSpPr>
        <p:spPr bwMode="auto">
          <a:xfrm>
            <a:off x="2924175" y="3170238"/>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disorder</a:t>
            </a:r>
          </a:p>
        </p:txBody>
      </p:sp>
      <p:sp>
        <p:nvSpPr>
          <p:cNvPr id="29701" name="Rectangle 8"/>
          <p:cNvSpPr>
            <a:spLocks noChangeArrowheads="1"/>
          </p:cNvSpPr>
          <p:nvPr/>
        </p:nvSpPr>
        <p:spPr bwMode="auto">
          <a:xfrm>
            <a:off x="4937125" y="3170238"/>
            <a:ext cx="92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disease</a:t>
            </a:r>
          </a:p>
        </p:txBody>
      </p:sp>
      <p:sp>
        <p:nvSpPr>
          <p:cNvPr id="29702" name="Rectangle 10"/>
          <p:cNvSpPr>
            <a:spLocks noChangeArrowheads="1"/>
          </p:cNvSpPr>
          <p:nvPr/>
        </p:nvSpPr>
        <p:spPr bwMode="auto">
          <a:xfrm>
            <a:off x="6783388" y="3170238"/>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pathological process</a:t>
            </a:r>
          </a:p>
        </p:txBody>
      </p:sp>
      <p:sp>
        <p:nvSpPr>
          <p:cNvPr id="29703" name="Rectangle 12"/>
          <p:cNvSpPr>
            <a:spLocks noChangeArrowheads="1"/>
          </p:cNvSpPr>
          <p:nvPr/>
        </p:nvSpPr>
        <p:spPr bwMode="auto">
          <a:xfrm>
            <a:off x="6346825" y="4808538"/>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abnormal bodily features</a:t>
            </a:r>
          </a:p>
        </p:txBody>
      </p:sp>
      <p:sp>
        <p:nvSpPr>
          <p:cNvPr id="29704" name="Rectangle 14"/>
          <p:cNvSpPr>
            <a:spLocks noChangeArrowheads="1"/>
          </p:cNvSpPr>
          <p:nvPr/>
        </p:nvSpPr>
        <p:spPr bwMode="auto">
          <a:xfrm>
            <a:off x="4030663" y="4808538"/>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signs &amp; symptoms</a:t>
            </a:r>
          </a:p>
        </p:txBody>
      </p:sp>
      <p:sp>
        <p:nvSpPr>
          <p:cNvPr id="29705" name="Rectangle 15"/>
          <p:cNvSpPr>
            <a:spLocks noChangeArrowheads="1"/>
          </p:cNvSpPr>
          <p:nvPr/>
        </p:nvSpPr>
        <p:spPr bwMode="auto">
          <a:xfrm>
            <a:off x="1579563" y="4808538"/>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interpretive process</a:t>
            </a:r>
          </a:p>
        </p:txBody>
      </p:sp>
      <p:sp>
        <p:nvSpPr>
          <p:cNvPr id="29706" name="Rectangle 17"/>
          <p:cNvSpPr>
            <a:spLocks noChangeArrowheads="1"/>
          </p:cNvSpPr>
          <p:nvPr/>
        </p:nvSpPr>
        <p:spPr bwMode="auto">
          <a:xfrm>
            <a:off x="120650" y="4808538"/>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diagnosis</a:t>
            </a:r>
          </a:p>
        </p:txBody>
      </p:sp>
      <p:grpSp>
        <p:nvGrpSpPr>
          <p:cNvPr id="29707" name="Group 25"/>
          <p:cNvGrpSpPr>
            <a:grpSpLocks/>
          </p:cNvGrpSpPr>
          <p:nvPr/>
        </p:nvGrpSpPr>
        <p:grpSpPr bwMode="auto">
          <a:xfrm>
            <a:off x="1854200" y="2395538"/>
            <a:ext cx="1346200" cy="749300"/>
            <a:chOff x="1854200" y="2908300"/>
            <a:chExt cx="1346200" cy="749300"/>
          </a:xfrm>
        </p:grpSpPr>
        <p:sp>
          <p:nvSpPr>
            <p:cNvPr id="29729"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8" name="Group 26"/>
          <p:cNvGrpSpPr>
            <a:grpSpLocks/>
          </p:cNvGrpSpPr>
          <p:nvPr/>
        </p:nvGrpSpPr>
        <p:grpSpPr bwMode="auto">
          <a:xfrm>
            <a:off x="3695700" y="2395538"/>
            <a:ext cx="1346200" cy="749300"/>
            <a:chOff x="3695700" y="2908300"/>
            <a:chExt cx="1346200" cy="749300"/>
          </a:xfrm>
        </p:grpSpPr>
        <p:sp>
          <p:nvSpPr>
            <p:cNvPr id="29727"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bears</a:t>
              </a:r>
            </a:p>
          </p:txBody>
        </p:sp>
        <p:sp>
          <p:nvSpPr>
            <p:cNvPr id="29728"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9" name="Group 27"/>
          <p:cNvGrpSpPr>
            <a:grpSpLocks/>
          </p:cNvGrpSpPr>
          <p:nvPr/>
        </p:nvGrpSpPr>
        <p:grpSpPr bwMode="auto">
          <a:xfrm>
            <a:off x="5775325" y="2395538"/>
            <a:ext cx="1387475" cy="749300"/>
            <a:chOff x="5775325" y="2908300"/>
            <a:chExt cx="1387475" cy="749300"/>
          </a:xfrm>
        </p:grpSpPr>
        <p:sp>
          <p:nvSpPr>
            <p:cNvPr id="29725"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realized_in</a:t>
              </a:r>
            </a:p>
          </p:txBody>
        </p:sp>
        <p:sp>
          <p:nvSpPr>
            <p:cNvPr id="29726"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0" name="Group 31"/>
          <p:cNvGrpSpPr>
            <a:grpSpLocks/>
          </p:cNvGrpSpPr>
          <p:nvPr/>
        </p:nvGrpSpPr>
        <p:grpSpPr bwMode="auto">
          <a:xfrm>
            <a:off x="723900" y="5189538"/>
            <a:ext cx="1346200" cy="730250"/>
            <a:chOff x="723900" y="5702300"/>
            <a:chExt cx="1346200" cy="730250"/>
          </a:xfrm>
        </p:grpSpPr>
        <p:sp>
          <p:nvSpPr>
            <p:cNvPr id="29723"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24"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1" name="Group 30"/>
          <p:cNvGrpSpPr>
            <a:grpSpLocks/>
          </p:cNvGrpSpPr>
          <p:nvPr/>
        </p:nvGrpSpPr>
        <p:grpSpPr bwMode="auto">
          <a:xfrm>
            <a:off x="3005138" y="5189538"/>
            <a:ext cx="1733550" cy="730250"/>
            <a:chOff x="3005138" y="5702300"/>
            <a:chExt cx="1733550" cy="730250"/>
          </a:xfrm>
        </p:grpSpPr>
        <p:sp>
          <p:nvSpPr>
            <p:cNvPr id="29721"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participates_in</a:t>
              </a:r>
            </a:p>
          </p:txBody>
        </p:sp>
        <p:sp>
          <p:nvSpPr>
            <p:cNvPr id="29722"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2" name="Group 29"/>
          <p:cNvGrpSpPr>
            <a:grpSpLocks/>
          </p:cNvGrpSpPr>
          <p:nvPr/>
        </p:nvGrpSpPr>
        <p:grpSpPr bwMode="auto">
          <a:xfrm>
            <a:off x="5408613" y="5189538"/>
            <a:ext cx="1654175" cy="730250"/>
            <a:chOff x="5408613" y="5702300"/>
            <a:chExt cx="1654175" cy="730250"/>
          </a:xfrm>
        </p:grpSpPr>
        <p:sp>
          <p:nvSpPr>
            <p:cNvPr id="29719"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recognized_as</a:t>
              </a:r>
            </a:p>
          </p:txBody>
        </p:sp>
        <p:sp>
          <p:nvSpPr>
            <p:cNvPr id="29720"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3" name="Group 28"/>
          <p:cNvGrpSpPr>
            <a:grpSpLocks/>
          </p:cNvGrpSpPr>
          <p:nvPr/>
        </p:nvGrpSpPr>
        <p:grpSpPr bwMode="auto">
          <a:xfrm>
            <a:off x="7200900" y="3538538"/>
            <a:ext cx="1320800" cy="1346200"/>
            <a:chOff x="7200900" y="4051300"/>
            <a:chExt cx="1320800" cy="1346200"/>
          </a:xfrm>
        </p:grpSpPr>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eaLnBrk="0" hangingPunct="0">
                <a:defRPr/>
              </a:pPr>
              <a:r>
                <a:rPr lang="en-US" sz="2000" b="0" i="1" dirty="0">
                  <a:solidFill>
                    <a:schemeClr val="accent3"/>
                  </a:solidFill>
                  <a:ea typeface="ＭＳ Ｐゴシック" pitchFamily="34" charset="-128"/>
                </a:rPr>
                <a:t>produces</a:t>
              </a:r>
            </a:p>
          </p:txBody>
        </p:sp>
        <p:sp>
          <p:nvSpPr>
            <p:cNvPr id="29718"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sp>
        <p:nvSpPr>
          <p:cNvPr id="29714" name="AutoShape 26"/>
          <p:cNvSpPr>
            <a:spLocks noGrp="1" noChangeArrowheads="1"/>
          </p:cNvSpPr>
          <p:nvPr>
            <p:ph type="title"/>
          </p:nvPr>
        </p:nvSpPr>
        <p:spPr/>
        <p:txBody>
          <a:bodyPr/>
          <a:lstStyle/>
          <a:p>
            <a:pPr eaLnBrk="1" hangingPunct="1"/>
            <a:r>
              <a:rPr lang="en-US" altLang="en-US" dirty="0" smtClean="0"/>
              <a:t>Ontology for General Medical Science</a:t>
            </a:r>
          </a:p>
        </p:txBody>
      </p:sp>
    </p:spTree>
    <p:extLst>
      <p:ext uri="{BB962C8B-B14F-4D97-AF65-F5344CB8AC3E}">
        <p14:creationId xmlns:p14="http://schemas.microsoft.com/office/powerpoint/2010/main" val="1321799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 ‘observations’</a:t>
            </a:r>
            <a:endParaRPr lang="en-US" dirty="0"/>
          </a:p>
        </p:txBody>
      </p:sp>
      <p:sp>
        <p:nvSpPr>
          <p:cNvPr id="3" name="Content Placeholder 2"/>
          <p:cNvSpPr>
            <a:spLocks noGrp="1"/>
          </p:cNvSpPr>
          <p:nvPr>
            <p:ph idx="1"/>
          </p:nvPr>
        </p:nvSpPr>
        <p:spPr>
          <a:xfrm>
            <a:off x="228600" y="1676400"/>
            <a:ext cx="4114800" cy="4953000"/>
          </a:xfrm>
        </p:spPr>
        <p:txBody>
          <a:bodyPr/>
          <a:lstStyle/>
          <a:p>
            <a:pPr marL="0" algn="ctr">
              <a:lnSpc>
                <a:spcPct val="150000"/>
              </a:lnSpc>
              <a:spcBef>
                <a:spcPts val="0"/>
              </a:spcBef>
            </a:pPr>
            <a:r>
              <a:rPr lang="en-US" b="1" u="sng" dirty="0" smtClean="0"/>
              <a:t>On the side of the patient</a:t>
            </a:r>
          </a:p>
          <a:p>
            <a:pPr marL="0">
              <a:lnSpc>
                <a:spcPct val="150000"/>
              </a:lnSpc>
              <a:spcBef>
                <a:spcPts val="0"/>
              </a:spcBef>
              <a:buFont typeface="Arial" panose="020B0604020202020204" pitchFamily="34" charset="0"/>
              <a:buChar char="•"/>
            </a:pPr>
            <a:r>
              <a:rPr lang="en-US" dirty="0" smtClean="0"/>
              <a:t>Bodily features</a:t>
            </a:r>
          </a:p>
          <a:p>
            <a:pPr marL="400050" lvl="1">
              <a:lnSpc>
                <a:spcPct val="150000"/>
              </a:lnSpc>
              <a:spcBef>
                <a:spcPts val="0"/>
              </a:spcBef>
              <a:buFont typeface="Arial" panose="020B0604020202020204" pitchFamily="34" charset="0"/>
              <a:buChar char="•"/>
            </a:pPr>
            <a:r>
              <a:rPr lang="en-US" dirty="0" smtClean="0"/>
              <a:t>Symptoms</a:t>
            </a:r>
          </a:p>
          <a:p>
            <a:pPr marL="400050" lvl="1">
              <a:lnSpc>
                <a:spcPct val="150000"/>
              </a:lnSpc>
              <a:spcBef>
                <a:spcPts val="0"/>
              </a:spcBef>
              <a:buFont typeface="Arial" panose="020B0604020202020204" pitchFamily="34" charset="0"/>
              <a:buChar char="•"/>
            </a:pPr>
            <a:r>
              <a:rPr lang="en-US" dirty="0" smtClean="0"/>
              <a:t>Signs</a:t>
            </a:r>
          </a:p>
          <a:p>
            <a:pPr marL="800100" lvl="2">
              <a:lnSpc>
                <a:spcPct val="150000"/>
              </a:lnSpc>
              <a:spcBef>
                <a:spcPts val="0"/>
              </a:spcBef>
              <a:buFont typeface="Arial" panose="020B0604020202020204" pitchFamily="34" charset="0"/>
              <a:buChar char="•"/>
            </a:pPr>
            <a:r>
              <a:rPr lang="en-US" dirty="0" smtClean="0"/>
              <a:t>Observed through physical examination</a:t>
            </a:r>
          </a:p>
          <a:p>
            <a:pPr marL="800100" lvl="2">
              <a:lnSpc>
                <a:spcPct val="150000"/>
              </a:lnSpc>
              <a:spcBef>
                <a:spcPts val="0"/>
              </a:spcBef>
              <a:buFont typeface="Arial" panose="020B0604020202020204" pitchFamily="34" charset="0"/>
              <a:buChar char="•"/>
            </a:pPr>
            <a:r>
              <a:rPr lang="en-US" dirty="0" smtClean="0"/>
              <a:t>Observed through lab test</a:t>
            </a:r>
          </a:p>
          <a:p>
            <a:pPr marL="0">
              <a:lnSpc>
                <a:spcPct val="150000"/>
              </a:lnSpc>
              <a:spcBef>
                <a:spcPts val="0"/>
              </a:spcBef>
              <a:buFont typeface="Arial" panose="020B0604020202020204" pitchFamily="34" charset="0"/>
              <a:buChar char="•"/>
            </a:pPr>
            <a:r>
              <a:rPr lang="en-US" dirty="0" smtClean="0"/>
              <a:t>Diseases</a:t>
            </a:r>
          </a:p>
          <a:p>
            <a:pPr marL="0">
              <a:lnSpc>
                <a:spcPct val="150000"/>
              </a:lnSpc>
              <a:spcBef>
                <a:spcPts val="0"/>
              </a:spcBef>
            </a:pPr>
            <a:endParaRPr lang="en-US" dirty="0" smtClean="0"/>
          </a:p>
          <a:p>
            <a:pPr marL="0">
              <a:lnSpc>
                <a:spcPct val="150000"/>
              </a:lnSpc>
              <a:spcBef>
                <a:spcPts val="0"/>
              </a:spcBef>
            </a:pPr>
            <a:endParaRPr lang="en-US" dirty="0"/>
          </a:p>
        </p:txBody>
      </p:sp>
      <p:sp>
        <p:nvSpPr>
          <p:cNvPr id="4" name="Content Placeholder 2"/>
          <p:cNvSpPr txBox="1">
            <a:spLocks/>
          </p:cNvSpPr>
          <p:nvPr/>
        </p:nvSpPr>
        <p:spPr>
          <a:xfrm>
            <a:off x="5181600" y="1676400"/>
            <a:ext cx="3733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a:lnSpc>
                <a:spcPct val="150000"/>
              </a:lnSpc>
              <a:spcBef>
                <a:spcPts val="0"/>
              </a:spcBef>
            </a:pPr>
            <a:r>
              <a:rPr lang="en-US" b="1" u="sng" kern="0" dirty="0" smtClean="0"/>
              <a:t>Representations</a:t>
            </a:r>
          </a:p>
          <a:p>
            <a:pPr marL="0">
              <a:lnSpc>
                <a:spcPct val="150000"/>
              </a:lnSpc>
              <a:spcBef>
                <a:spcPts val="0"/>
              </a:spcBef>
              <a:buFont typeface="Arial" panose="020B0604020202020204" pitchFamily="34" charset="0"/>
              <a:buChar char="•"/>
            </a:pPr>
            <a:r>
              <a:rPr lang="en-US" kern="0" dirty="0" smtClean="0"/>
              <a:t>Findings</a:t>
            </a:r>
          </a:p>
          <a:p>
            <a:pPr marL="400050" lvl="1">
              <a:lnSpc>
                <a:spcPct val="150000"/>
              </a:lnSpc>
              <a:spcBef>
                <a:spcPts val="0"/>
              </a:spcBef>
              <a:buFont typeface="Arial" panose="020B0604020202020204" pitchFamily="34" charset="0"/>
              <a:buChar char="•"/>
            </a:pPr>
            <a:r>
              <a:rPr lang="en-US" kern="0" dirty="0" smtClean="0"/>
              <a:t>Anamnestic findings</a:t>
            </a:r>
          </a:p>
          <a:p>
            <a:pPr marL="400050" lvl="1">
              <a:lnSpc>
                <a:spcPct val="150000"/>
              </a:lnSpc>
              <a:spcBef>
                <a:spcPts val="0"/>
              </a:spcBef>
              <a:buFont typeface="Arial" panose="020B0604020202020204" pitchFamily="34" charset="0"/>
              <a:buChar char="•"/>
            </a:pPr>
            <a:endParaRPr lang="en-US" kern="0" dirty="0" smtClean="0"/>
          </a:p>
          <a:p>
            <a:pPr marL="800100" lvl="2">
              <a:lnSpc>
                <a:spcPct val="150000"/>
              </a:lnSpc>
              <a:spcBef>
                <a:spcPts val="0"/>
              </a:spcBef>
              <a:buFont typeface="Arial" panose="020B0604020202020204" pitchFamily="34" charset="0"/>
              <a:buChar char="•"/>
            </a:pPr>
            <a:r>
              <a:rPr lang="en-US" kern="0" dirty="0" smtClean="0"/>
              <a:t>Clinical findings</a:t>
            </a:r>
          </a:p>
          <a:p>
            <a:pPr marL="800100" lvl="2">
              <a:lnSpc>
                <a:spcPct val="150000"/>
              </a:lnSpc>
              <a:spcBef>
                <a:spcPts val="0"/>
              </a:spcBef>
              <a:buFont typeface="Arial" panose="020B0604020202020204" pitchFamily="34" charset="0"/>
              <a:buChar char="•"/>
            </a:pPr>
            <a:endParaRPr lang="en-US" kern="0" dirty="0"/>
          </a:p>
          <a:p>
            <a:pPr marL="800100" lvl="2">
              <a:lnSpc>
                <a:spcPct val="150000"/>
              </a:lnSpc>
              <a:spcBef>
                <a:spcPts val="0"/>
              </a:spcBef>
              <a:buFont typeface="Arial" panose="020B0604020202020204" pitchFamily="34" charset="0"/>
              <a:buChar char="•"/>
            </a:pPr>
            <a:r>
              <a:rPr lang="en-US" kern="0" dirty="0" smtClean="0"/>
              <a:t>Laboratory findings</a:t>
            </a:r>
          </a:p>
          <a:p>
            <a:pPr marL="0">
              <a:lnSpc>
                <a:spcPct val="150000"/>
              </a:lnSpc>
              <a:spcBef>
                <a:spcPts val="0"/>
              </a:spcBef>
              <a:buFont typeface="Arial" panose="020B0604020202020204" pitchFamily="34" charset="0"/>
              <a:buChar char="•"/>
            </a:pPr>
            <a:r>
              <a:rPr lang="en-US" kern="0" dirty="0" smtClean="0"/>
              <a:t>Diagnoses</a:t>
            </a:r>
            <a:endParaRPr lang="en-US" kern="0" dirty="0"/>
          </a:p>
        </p:txBody>
      </p:sp>
      <p:sp>
        <p:nvSpPr>
          <p:cNvPr id="5" name="Right Arrow 4"/>
          <p:cNvSpPr/>
          <p:nvPr/>
        </p:nvSpPr>
        <p:spPr bwMode="auto">
          <a:xfrm>
            <a:off x="3124200" y="2483004"/>
            <a:ext cx="19050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 name="Right Arrow 5"/>
          <p:cNvSpPr/>
          <p:nvPr/>
        </p:nvSpPr>
        <p:spPr bwMode="auto">
          <a:xfrm>
            <a:off x="3124200" y="3048000"/>
            <a:ext cx="19050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7" name="Right Arrow 6"/>
          <p:cNvSpPr/>
          <p:nvPr/>
        </p:nvSpPr>
        <p:spPr bwMode="auto">
          <a:xfrm>
            <a:off x="4464204" y="4092498"/>
            <a:ext cx="990600" cy="19700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Right Arrow 7"/>
          <p:cNvSpPr/>
          <p:nvPr/>
        </p:nvSpPr>
        <p:spPr bwMode="auto">
          <a:xfrm>
            <a:off x="4495800" y="4984596"/>
            <a:ext cx="990600" cy="19700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9" name="Right Arrow 8"/>
          <p:cNvSpPr/>
          <p:nvPr/>
        </p:nvSpPr>
        <p:spPr bwMode="auto">
          <a:xfrm>
            <a:off x="3135351" y="5475249"/>
            <a:ext cx="19050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0" name="Rectangle 9"/>
          <p:cNvSpPr/>
          <p:nvPr/>
        </p:nvSpPr>
        <p:spPr bwMode="auto">
          <a:xfrm>
            <a:off x="4648200" y="1676400"/>
            <a:ext cx="76200" cy="4648200"/>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0702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up)">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wipe(left)">
                                      <p:cBhvr>
                                        <p:cTn id="1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44116" y="876300"/>
            <a:ext cx="8655767" cy="5448300"/>
          </a:xfrm>
          <a:prstGeom prst="rect">
            <a:avLst/>
          </a:prstGeom>
        </p:spPr>
      </p:pic>
      <p:sp>
        <p:nvSpPr>
          <p:cNvPr id="5" name="Rectangle 4"/>
          <p:cNvSpPr/>
          <p:nvPr/>
        </p:nvSpPr>
        <p:spPr>
          <a:xfrm>
            <a:off x="914400" y="6324600"/>
            <a:ext cx="7467600" cy="461665"/>
          </a:xfrm>
          <a:prstGeom prst="rect">
            <a:avLst/>
          </a:prstGeom>
        </p:spPr>
        <p:txBody>
          <a:bodyPr wrap="square">
            <a:spAutoFit/>
          </a:bodyPr>
          <a:lstStyle/>
          <a:p>
            <a:r>
              <a:rPr lang="en-US" sz="1200" dirty="0">
                <a:solidFill>
                  <a:schemeClr val="bg1"/>
                </a:solidFill>
              </a:rPr>
              <a:t>Neuropathic Orofacial Pain </a:t>
            </a:r>
            <a:r>
              <a:rPr lang="en-US" sz="1200" dirty="0">
                <a:solidFill>
                  <a:schemeClr val="bg1"/>
                </a:solidFill>
                <a:hlinkClick r:id="rId3"/>
              </a:rPr>
              <a:t> </a:t>
            </a:r>
            <a:r>
              <a:rPr lang="en-US" sz="1200" dirty="0" smtClean="0">
                <a:solidFill>
                  <a:schemeClr val="bg1"/>
                </a:solidFill>
              </a:rPr>
              <a:t>Rafael </a:t>
            </a:r>
            <a:r>
              <a:rPr lang="en-US" sz="1200" dirty="0" err="1">
                <a:solidFill>
                  <a:schemeClr val="bg1"/>
                </a:solidFill>
              </a:rPr>
              <a:t>Benoliel</a:t>
            </a:r>
            <a:r>
              <a:rPr lang="en-US" sz="1200" dirty="0">
                <a:solidFill>
                  <a:schemeClr val="bg1"/>
                </a:solidFill>
              </a:rPr>
              <a:t> and </a:t>
            </a:r>
            <a:r>
              <a:rPr lang="en-US" sz="1200" dirty="0" smtClean="0">
                <a:solidFill>
                  <a:schemeClr val="bg1"/>
                </a:solidFill>
              </a:rPr>
              <a:t>Eli </a:t>
            </a:r>
            <a:r>
              <a:rPr lang="en-US" sz="1200" dirty="0" err="1">
                <a:solidFill>
                  <a:schemeClr val="bg1"/>
                </a:solidFill>
              </a:rPr>
              <a:t>Eliav</a:t>
            </a:r>
            <a:r>
              <a:rPr lang="en-US" sz="1200" dirty="0">
                <a:solidFill>
                  <a:schemeClr val="bg1"/>
                </a:solidFill>
              </a:rPr>
              <a:t> </a:t>
            </a:r>
            <a:r>
              <a:rPr lang="en-US" sz="1200" dirty="0" smtClean="0">
                <a:solidFill>
                  <a:schemeClr val="bg1"/>
                </a:solidFill>
              </a:rPr>
              <a:t>Oral Maxillofacial </a:t>
            </a:r>
            <a:r>
              <a:rPr lang="en-US" sz="1200" dirty="0">
                <a:solidFill>
                  <a:schemeClr val="bg1"/>
                </a:solidFill>
              </a:rPr>
              <a:t>Surgery Clinics, 2008-05-01, Volume 20, Issue 2, Pages 237-254,</a:t>
            </a:r>
          </a:p>
        </p:txBody>
      </p:sp>
    </p:spTree>
    <p:extLst>
      <p:ext uri="{BB962C8B-B14F-4D97-AF65-F5344CB8AC3E}">
        <p14:creationId xmlns:p14="http://schemas.microsoft.com/office/powerpoint/2010/main" val="206076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OGMS definitions</a:t>
            </a:r>
            <a:endParaRPr lang="en-US" dirty="0"/>
          </a:p>
        </p:txBody>
      </p:sp>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gridCol w="6400800"/>
              </a:tblGrid>
              <a:tr h="904364">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DISORDER</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912645">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DISEASE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PATHOLOGICAL </a:t>
                      </a:r>
                      <a:r>
                        <a:rPr lang="en-US" sz="1800" dirty="0" err="1">
                          <a:solidFill>
                            <a:schemeClr val="bg1"/>
                          </a:solidFill>
                          <a:effectLst/>
                          <a:latin typeface="Cambria" panose="02040503050406030204" pitchFamily="18" charset="0"/>
                        </a:rPr>
                        <a:t>PROCESSes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631833">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patient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bl>
          </a:graphicData>
        </a:graphic>
      </p:graphicFrame>
      <p:sp>
        <p:nvSpPr>
          <p:cNvPr id="5" name="Rectangle 4"/>
          <p:cNvSpPr/>
          <p:nvPr/>
        </p:nvSpPr>
        <p:spPr>
          <a:xfrm>
            <a:off x="1524000" y="6043136"/>
            <a:ext cx="7620000" cy="738664"/>
          </a:xfrm>
          <a:prstGeom prst="rect">
            <a:avLst/>
          </a:prstGeom>
        </p:spPr>
        <p:txBody>
          <a:bodyPr wrap="square">
            <a:spAutoFit/>
          </a:bodyPr>
          <a:lstStyle/>
          <a:p>
            <a:pPr algn="r"/>
            <a:r>
              <a:rPr lang="en-US" sz="1400" dirty="0" err="1">
                <a:solidFill>
                  <a:schemeClr val="bg1"/>
                </a:solidFill>
              </a:rPr>
              <a:t>Scheuermann</a:t>
            </a:r>
            <a:r>
              <a:rPr lang="en-US" sz="1400" dirty="0">
                <a:solidFill>
                  <a:schemeClr val="bg1"/>
                </a:solidFill>
              </a:rPr>
              <a:t> R, Ceusters W, Smith B. </a:t>
            </a:r>
            <a:r>
              <a:rPr lang="en-US" sz="1400" b="1" i="1" dirty="0">
                <a:solidFill>
                  <a:schemeClr val="bg1"/>
                </a:solidFill>
              </a:rPr>
              <a:t>Toward an Ontological Treatment of Disease and Diagnosis</a:t>
            </a:r>
            <a:r>
              <a:rPr lang="en-US" sz="1400" dirty="0">
                <a:solidFill>
                  <a:schemeClr val="bg1"/>
                </a:solidFill>
              </a:rPr>
              <a:t>. </a:t>
            </a:r>
            <a:r>
              <a:rPr lang="en-US" sz="1400" dirty="0">
                <a:solidFill>
                  <a:schemeClr val="bg1"/>
                </a:solidFill>
                <a:hlinkClick r:id="rId2"/>
              </a:rPr>
              <a:t>2009 AMIA Summit on Translational Bioinformatics</a:t>
            </a:r>
            <a:r>
              <a:rPr lang="en-US" sz="1400" dirty="0">
                <a:solidFill>
                  <a:schemeClr val="bg1"/>
                </a:solidFill>
              </a:rPr>
              <a:t>, San Francisco, California, March 15-17, 2009;: 116-120. </a:t>
            </a:r>
            <a:r>
              <a:rPr lang="en-US" sz="1400" dirty="0" err="1">
                <a:solidFill>
                  <a:schemeClr val="bg1"/>
                </a:solidFill>
              </a:rPr>
              <a:t>Omnipress</a:t>
            </a:r>
            <a:r>
              <a:rPr lang="en-US" sz="1400" dirty="0">
                <a:solidFill>
                  <a:schemeClr val="bg1"/>
                </a:solidFill>
              </a:rPr>
              <a:t> ISBN:0-9647743-7-2</a:t>
            </a:r>
          </a:p>
        </p:txBody>
      </p:sp>
    </p:spTree>
    <p:extLst>
      <p:ext uri="{BB962C8B-B14F-4D97-AF65-F5344CB8AC3E}">
        <p14:creationId xmlns:p14="http://schemas.microsoft.com/office/powerpoint/2010/main" val="24474818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r>
              <a:rPr lang="en-US" sz="3600" dirty="0" smtClean="0"/>
              <a:t>The confusing way in which pain-research results currently are reported makes adequate classification much more cumbersome than it should be.</a:t>
            </a:r>
          </a:p>
          <a:p>
            <a:pPr marL="0" indent="0" algn="ctr"/>
            <a:endParaRPr lang="en-US" sz="3600" dirty="0"/>
          </a:p>
          <a:p>
            <a:pPr marL="0" indent="0" algn="ctr"/>
            <a:r>
              <a:rPr lang="en-US" sz="3600" dirty="0" smtClean="0"/>
              <a:t>The cause: a lack of adhering to ontological principles!</a:t>
            </a:r>
            <a:endParaRPr lang="en-US" sz="3600" dirty="0"/>
          </a:p>
        </p:txBody>
      </p:sp>
    </p:spTree>
    <p:extLst>
      <p:ext uri="{BB962C8B-B14F-4D97-AF65-F5344CB8AC3E}">
        <p14:creationId xmlns:p14="http://schemas.microsoft.com/office/powerpoint/2010/main" val="4253993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‘Chronic pain’ in ICD-11</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a:t>
            </a:r>
            <a:r>
              <a:rPr lang="en-US" i="1" dirty="0" smtClean="0"/>
              <a:t>Chronic </a:t>
            </a:r>
            <a:r>
              <a:rPr lang="en-US" i="1" dirty="0"/>
              <a:t>pain was defined as persistent or recurrent pain lasting longer than 3 months. </a:t>
            </a:r>
            <a:endParaRPr lang="en-US" i="1" dirty="0" smtClean="0"/>
          </a:p>
          <a:p>
            <a:pPr>
              <a:buFont typeface="Arial" panose="020B0604020202020204" pitchFamily="34" charset="0"/>
              <a:buChar char="•"/>
            </a:pPr>
            <a:r>
              <a:rPr lang="en-US" i="1" dirty="0" smtClean="0"/>
              <a:t>This </a:t>
            </a:r>
            <a:r>
              <a:rPr lang="en-US" i="1" dirty="0"/>
              <a:t>definition according to pain duration has the advantage that it is clear and operationalized</a:t>
            </a:r>
            <a:r>
              <a:rPr lang="en-US" i="1" dirty="0" smtClean="0"/>
              <a:t>.</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It is not clear, rather </a:t>
            </a:r>
            <a:r>
              <a:rPr lang="en-US" b="1" u="sng" dirty="0" smtClean="0"/>
              <a:t>clearly wrong</a:t>
            </a:r>
            <a:r>
              <a:rPr lang="en-US" dirty="0" smtClean="0"/>
              <a:t>!</a:t>
            </a:r>
          </a:p>
          <a:p>
            <a:pPr>
              <a:buFont typeface="Arial" panose="020B0604020202020204" pitchFamily="34" charset="0"/>
              <a:buChar char="•"/>
            </a:pPr>
            <a:r>
              <a:rPr lang="en-US" dirty="0" smtClean="0"/>
              <a:t>Confusion of ‘chronic pain’ with ‘diagnosis of chronic pain’.</a:t>
            </a:r>
          </a:p>
          <a:p>
            <a:pPr>
              <a:buFont typeface="Arial" panose="020B0604020202020204" pitchFamily="34" charset="0"/>
              <a:buChar char="•"/>
            </a:pPr>
            <a:r>
              <a:rPr lang="en-US" dirty="0" smtClean="0"/>
              <a:t>Does a pain </a:t>
            </a:r>
            <a:r>
              <a:rPr lang="en-US" b="1" i="1" dirty="0" smtClean="0"/>
              <a:t>p</a:t>
            </a:r>
            <a:r>
              <a:rPr lang="en-US" dirty="0" smtClean="0"/>
              <a:t> diagnosed as ‘</a:t>
            </a:r>
            <a:r>
              <a:rPr lang="en-US" i="1" dirty="0" smtClean="0"/>
              <a:t>chronic primary pain</a:t>
            </a:r>
            <a:r>
              <a:rPr lang="en-US" dirty="0" smtClean="0"/>
              <a:t>’ becomes ‘</a:t>
            </a:r>
            <a:r>
              <a:rPr lang="en-US" i="1" dirty="0" smtClean="0"/>
              <a:t>chronic cancer pain</a:t>
            </a:r>
            <a:r>
              <a:rPr lang="en-US" dirty="0" smtClean="0"/>
              <a:t>’ after the cancer is discovered or are the latter 2 distinct diagnoses about </a:t>
            </a:r>
            <a:r>
              <a:rPr lang="en-US" i="1" dirty="0" smtClean="0"/>
              <a:t>p</a:t>
            </a:r>
            <a:r>
              <a:rPr lang="en-US" dirty="0" smtClean="0"/>
              <a:t>?</a:t>
            </a:r>
            <a:endParaRPr lang="en-US" dirty="0"/>
          </a:p>
        </p:txBody>
      </p:sp>
      <p:sp>
        <p:nvSpPr>
          <p:cNvPr id="6" name="Rectangle 5"/>
          <p:cNvSpPr/>
          <p:nvPr/>
        </p:nvSpPr>
        <p:spPr>
          <a:xfrm>
            <a:off x="1600200" y="3352800"/>
            <a:ext cx="7239000" cy="307777"/>
          </a:xfrm>
          <a:prstGeom prst="rect">
            <a:avLst/>
          </a:prstGeom>
        </p:spPr>
        <p:txBody>
          <a:bodyPr wrap="square">
            <a:spAutoFit/>
          </a:bodyPr>
          <a:lstStyle/>
          <a:p>
            <a:r>
              <a:rPr lang="en-US" sz="1400" b="0" dirty="0">
                <a:solidFill>
                  <a:schemeClr val="bg1"/>
                </a:solidFill>
              </a:rPr>
              <a:t>R.-D. </a:t>
            </a:r>
            <a:r>
              <a:rPr lang="en-US" sz="1400" b="0" dirty="0" err="1">
                <a:solidFill>
                  <a:schemeClr val="bg1"/>
                </a:solidFill>
              </a:rPr>
              <a:t>Treede</a:t>
            </a:r>
            <a:r>
              <a:rPr lang="en-US" sz="1400" b="0" dirty="0">
                <a:solidFill>
                  <a:schemeClr val="bg1"/>
                </a:solidFill>
              </a:rPr>
              <a:t> et al. A classification of chronic pain for ICD-11. Pain 156 (2015) 1003–1007</a:t>
            </a:r>
          </a:p>
        </p:txBody>
      </p:sp>
    </p:spTree>
    <p:extLst>
      <p:ext uri="{BB962C8B-B14F-4D97-AF65-F5344CB8AC3E}">
        <p14:creationId xmlns:p14="http://schemas.microsoft.com/office/powerpoint/2010/main" val="120060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instance?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sp>
        <p:nvSpPr>
          <p:cNvPr id="7" name="Freeform 6"/>
          <p:cNvSpPr/>
          <p:nvPr/>
        </p:nvSpPr>
        <p:spPr bwMode="auto">
          <a:xfrm>
            <a:off x="2946183" y="4886960"/>
            <a:ext cx="3119337" cy="863600"/>
          </a:xfrm>
          <a:custGeom>
            <a:avLst/>
            <a:gdLst>
              <a:gd name="connsiteX0" fmla="*/ 325337 w 3119337"/>
              <a:gd name="connsiteY0" fmla="*/ 81280 h 863600"/>
              <a:gd name="connsiteX1" fmla="*/ 376137 w 3119337"/>
              <a:gd name="connsiteY1" fmla="*/ 71120 h 863600"/>
              <a:gd name="connsiteX2" fmla="*/ 406617 w 3119337"/>
              <a:gd name="connsiteY2" fmla="*/ 50800 h 863600"/>
              <a:gd name="connsiteX3" fmla="*/ 437097 w 3119337"/>
              <a:gd name="connsiteY3" fmla="*/ 40640 h 863600"/>
              <a:gd name="connsiteX4" fmla="*/ 467577 w 3119337"/>
              <a:gd name="connsiteY4" fmla="*/ 20320 h 863600"/>
              <a:gd name="connsiteX5" fmla="*/ 508217 w 3119337"/>
              <a:gd name="connsiteY5" fmla="*/ 10160 h 863600"/>
              <a:gd name="connsiteX6" fmla="*/ 538697 w 3119337"/>
              <a:gd name="connsiteY6" fmla="*/ 0 h 863600"/>
              <a:gd name="connsiteX7" fmla="*/ 691097 w 3119337"/>
              <a:gd name="connsiteY7" fmla="*/ 10160 h 863600"/>
              <a:gd name="connsiteX8" fmla="*/ 721577 w 3119337"/>
              <a:gd name="connsiteY8" fmla="*/ 20320 h 863600"/>
              <a:gd name="connsiteX9" fmla="*/ 752057 w 3119337"/>
              <a:gd name="connsiteY9" fmla="*/ 10160 h 863600"/>
              <a:gd name="connsiteX10" fmla="*/ 823177 w 3119337"/>
              <a:gd name="connsiteY10" fmla="*/ 0 h 863600"/>
              <a:gd name="connsiteX11" fmla="*/ 1087337 w 3119337"/>
              <a:gd name="connsiteY11" fmla="*/ 10160 h 863600"/>
              <a:gd name="connsiteX12" fmla="*/ 1168617 w 3119337"/>
              <a:gd name="connsiteY12" fmla="*/ 20320 h 863600"/>
              <a:gd name="connsiteX13" fmla="*/ 1524217 w 3119337"/>
              <a:gd name="connsiteY13" fmla="*/ 30480 h 863600"/>
              <a:gd name="connsiteX14" fmla="*/ 1646137 w 3119337"/>
              <a:gd name="connsiteY14" fmla="*/ 20320 h 863600"/>
              <a:gd name="connsiteX15" fmla="*/ 1686777 w 3119337"/>
              <a:gd name="connsiteY15" fmla="*/ 30480 h 863600"/>
              <a:gd name="connsiteX16" fmla="*/ 1869657 w 3119337"/>
              <a:gd name="connsiteY16" fmla="*/ 40640 h 863600"/>
              <a:gd name="connsiteX17" fmla="*/ 2022057 w 3119337"/>
              <a:gd name="connsiteY17" fmla="*/ 60960 h 863600"/>
              <a:gd name="connsiteX18" fmla="*/ 2062697 w 3119337"/>
              <a:gd name="connsiteY18" fmla="*/ 71120 h 863600"/>
              <a:gd name="connsiteX19" fmla="*/ 2397977 w 3119337"/>
              <a:gd name="connsiteY19" fmla="*/ 81280 h 863600"/>
              <a:gd name="connsiteX20" fmla="*/ 2530057 w 3119337"/>
              <a:gd name="connsiteY20" fmla="*/ 172720 h 863600"/>
              <a:gd name="connsiteX21" fmla="*/ 2570697 w 3119337"/>
              <a:gd name="connsiteY21" fmla="*/ 182880 h 863600"/>
              <a:gd name="connsiteX22" fmla="*/ 2601177 w 3119337"/>
              <a:gd name="connsiteY22" fmla="*/ 203200 h 863600"/>
              <a:gd name="connsiteX23" fmla="*/ 2631657 w 3119337"/>
              <a:gd name="connsiteY23" fmla="*/ 213360 h 863600"/>
              <a:gd name="connsiteX24" fmla="*/ 2855177 w 3119337"/>
              <a:gd name="connsiteY24" fmla="*/ 233680 h 863600"/>
              <a:gd name="connsiteX25" fmla="*/ 2895817 w 3119337"/>
              <a:gd name="connsiteY25" fmla="*/ 254000 h 863600"/>
              <a:gd name="connsiteX26" fmla="*/ 2946617 w 3119337"/>
              <a:gd name="connsiteY26" fmla="*/ 284480 h 863600"/>
              <a:gd name="connsiteX27" fmla="*/ 2997417 w 3119337"/>
              <a:gd name="connsiteY27" fmla="*/ 304800 h 863600"/>
              <a:gd name="connsiteX28" fmla="*/ 3027897 w 3119337"/>
              <a:gd name="connsiteY28" fmla="*/ 314960 h 863600"/>
              <a:gd name="connsiteX29" fmla="*/ 3058377 w 3119337"/>
              <a:gd name="connsiteY29" fmla="*/ 335280 h 863600"/>
              <a:gd name="connsiteX30" fmla="*/ 3099017 w 3119337"/>
              <a:gd name="connsiteY30" fmla="*/ 396240 h 863600"/>
              <a:gd name="connsiteX31" fmla="*/ 3119337 w 3119337"/>
              <a:gd name="connsiteY31" fmla="*/ 457200 h 863600"/>
              <a:gd name="connsiteX32" fmla="*/ 3099017 w 3119337"/>
              <a:gd name="connsiteY32" fmla="*/ 518160 h 863600"/>
              <a:gd name="connsiteX33" fmla="*/ 3068537 w 3119337"/>
              <a:gd name="connsiteY33" fmla="*/ 640080 h 863600"/>
              <a:gd name="connsiteX34" fmla="*/ 3048217 w 3119337"/>
              <a:gd name="connsiteY34" fmla="*/ 670560 h 863600"/>
              <a:gd name="connsiteX35" fmla="*/ 3038057 w 3119337"/>
              <a:gd name="connsiteY35" fmla="*/ 701040 h 863600"/>
              <a:gd name="connsiteX36" fmla="*/ 2977097 w 3119337"/>
              <a:gd name="connsiteY36" fmla="*/ 721360 h 863600"/>
              <a:gd name="connsiteX37" fmla="*/ 2956777 w 3119337"/>
              <a:gd name="connsiteY37" fmla="*/ 751840 h 863600"/>
              <a:gd name="connsiteX38" fmla="*/ 2895817 w 3119337"/>
              <a:gd name="connsiteY38" fmla="*/ 782320 h 863600"/>
              <a:gd name="connsiteX39" fmla="*/ 2865337 w 3119337"/>
              <a:gd name="connsiteY39" fmla="*/ 802640 h 863600"/>
              <a:gd name="connsiteX40" fmla="*/ 2804377 w 3119337"/>
              <a:gd name="connsiteY40" fmla="*/ 822960 h 863600"/>
              <a:gd name="connsiteX41" fmla="*/ 2773897 w 3119337"/>
              <a:gd name="connsiteY41" fmla="*/ 833120 h 863600"/>
              <a:gd name="connsiteX42" fmla="*/ 2641817 w 3119337"/>
              <a:gd name="connsiteY42" fmla="*/ 822960 h 863600"/>
              <a:gd name="connsiteX43" fmla="*/ 2611337 w 3119337"/>
              <a:gd name="connsiteY43" fmla="*/ 833120 h 863600"/>
              <a:gd name="connsiteX44" fmla="*/ 2570697 w 3119337"/>
              <a:gd name="connsiteY44" fmla="*/ 843280 h 863600"/>
              <a:gd name="connsiteX45" fmla="*/ 2448777 w 3119337"/>
              <a:gd name="connsiteY45" fmla="*/ 833120 h 863600"/>
              <a:gd name="connsiteX46" fmla="*/ 2408137 w 3119337"/>
              <a:gd name="connsiteY46" fmla="*/ 822960 h 863600"/>
              <a:gd name="connsiteX47" fmla="*/ 2347177 w 3119337"/>
              <a:gd name="connsiteY47" fmla="*/ 812800 h 863600"/>
              <a:gd name="connsiteX48" fmla="*/ 2245577 w 3119337"/>
              <a:gd name="connsiteY48" fmla="*/ 822960 h 863600"/>
              <a:gd name="connsiteX49" fmla="*/ 2174457 w 3119337"/>
              <a:gd name="connsiteY49" fmla="*/ 822960 h 863600"/>
              <a:gd name="connsiteX50" fmla="*/ 2093177 w 3119337"/>
              <a:gd name="connsiteY50" fmla="*/ 812800 h 863600"/>
              <a:gd name="connsiteX51" fmla="*/ 2032217 w 3119337"/>
              <a:gd name="connsiteY51" fmla="*/ 772160 h 863600"/>
              <a:gd name="connsiteX52" fmla="*/ 1950937 w 3119337"/>
              <a:gd name="connsiteY52" fmla="*/ 741680 h 863600"/>
              <a:gd name="connsiteX53" fmla="*/ 1879817 w 3119337"/>
              <a:gd name="connsiteY53" fmla="*/ 751840 h 863600"/>
              <a:gd name="connsiteX54" fmla="*/ 1818857 w 3119337"/>
              <a:gd name="connsiteY54" fmla="*/ 772160 h 863600"/>
              <a:gd name="connsiteX55" fmla="*/ 1666457 w 3119337"/>
              <a:gd name="connsiteY55" fmla="*/ 792480 h 863600"/>
              <a:gd name="connsiteX56" fmla="*/ 1595337 w 3119337"/>
              <a:gd name="connsiteY56" fmla="*/ 802640 h 863600"/>
              <a:gd name="connsiteX57" fmla="*/ 1554697 w 3119337"/>
              <a:gd name="connsiteY57" fmla="*/ 812800 h 863600"/>
              <a:gd name="connsiteX58" fmla="*/ 1412457 w 3119337"/>
              <a:gd name="connsiteY58" fmla="*/ 833120 h 863600"/>
              <a:gd name="connsiteX59" fmla="*/ 1381977 w 3119337"/>
              <a:gd name="connsiteY59" fmla="*/ 822960 h 863600"/>
              <a:gd name="connsiteX60" fmla="*/ 1310857 w 3119337"/>
              <a:gd name="connsiteY60" fmla="*/ 843280 h 863600"/>
              <a:gd name="connsiteX61" fmla="*/ 1260057 w 3119337"/>
              <a:gd name="connsiteY61" fmla="*/ 853440 h 863600"/>
              <a:gd name="connsiteX62" fmla="*/ 1219417 w 3119337"/>
              <a:gd name="connsiteY62" fmla="*/ 863600 h 863600"/>
              <a:gd name="connsiteX63" fmla="*/ 1056857 w 3119337"/>
              <a:gd name="connsiteY63" fmla="*/ 853440 h 863600"/>
              <a:gd name="connsiteX64" fmla="*/ 985737 w 3119337"/>
              <a:gd name="connsiteY64" fmla="*/ 843280 h 863600"/>
              <a:gd name="connsiteX65" fmla="*/ 772377 w 3119337"/>
              <a:gd name="connsiteY65" fmla="*/ 822960 h 863600"/>
              <a:gd name="connsiteX66" fmla="*/ 640297 w 3119337"/>
              <a:gd name="connsiteY66" fmla="*/ 802640 h 863600"/>
              <a:gd name="connsiteX67" fmla="*/ 579337 w 3119337"/>
              <a:gd name="connsiteY67" fmla="*/ 792480 h 863600"/>
              <a:gd name="connsiteX68" fmla="*/ 508217 w 3119337"/>
              <a:gd name="connsiteY68" fmla="*/ 762000 h 863600"/>
              <a:gd name="connsiteX69" fmla="*/ 477737 w 3119337"/>
              <a:gd name="connsiteY69" fmla="*/ 751840 h 863600"/>
              <a:gd name="connsiteX70" fmla="*/ 437097 w 3119337"/>
              <a:gd name="connsiteY70" fmla="*/ 741680 h 863600"/>
              <a:gd name="connsiteX71" fmla="*/ 406617 w 3119337"/>
              <a:gd name="connsiteY71" fmla="*/ 731520 h 863600"/>
              <a:gd name="connsiteX72" fmla="*/ 355817 w 3119337"/>
              <a:gd name="connsiteY72" fmla="*/ 721360 h 863600"/>
              <a:gd name="connsiteX73" fmla="*/ 274537 w 3119337"/>
              <a:gd name="connsiteY73" fmla="*/ 690880 h 863600"/>
              <a:gd name="connsiteX74" fmla="*/ 213577 w 3119337"/>
              <a:gd name="connsiteY74" fmla="*/ 680720 h 863600"/>
              <a:gd name="connsiteX75" fmla="*/ 142457 w 3119337"/>
              <a:gd name="connsiteY75" fmla="*/ 640080 h 863600"/>
              <a:gd name="connsiteX76" fmla="*/ 40857 w 3119337"/>
              <a:gd name="connsiteY76" fmla="*/ 579120 h 863600"/>
              <a:gd name="connsiteX77" fmla="*/ 20537 w 3119337"/>
              <a:gd name="connsiteY77" fmla="*/ 538480 h 863600"/>
              <a:gd name="connsiteX78" fmla="*/ 217 w 3119337"/>
              <a:gd name="connsiteY78" fmla="*/ 467360 h 863600"/>
              <a:gd name="connsiteX79" fmla="*/ 10377 w 3119337"/>
              <a:gd name="connsiteY79" fmla="*/ 436880 h 863600"/>
              <a:gd name="connsiteX80" fmla="*/ 217 w 3119337"/>
              <a:gd name="connsiteY80" fmla="*/ 396240 h 863600"/>
              <a:gd name="connsiteX81" fmla="*/ 20537 w 3119337"/>
              <a:gd name="connsiteY81" fmla="*/ 365760 h 863600"/>
              <a:gd name="connsiteX82" fmla="*/ 30697 w 3119337"/>
              <a:gd name="connsiteY82" fmla="*/ 335280 h 863600"/>
              <a:gd name="connsiteX83" fmla="*/ 20537 w 3119337"/>
              <a:gd name="connsiteY83" fmla="*/ 304800 h 863600"/>
              <a:gd name="connsiteX84" fmla="*/ 61177 w 3119337"/>
              <a:gd name="connsiteY84" fmla="*/ 254000 h 863600"/>
              <a:gd name="connsiteX85" fmla="*/ 91657 w 3119337"/>
              <a:gd name="connsiteY85" fmla="*/ 223520 h 863600"/>
              <a:gd name="connsiteX86" fmla="*/ 111977 w 3119337"/>
              <a:gd name="connsiteY86" fmla="*/ 193040 h 863600"/>
              <a:gd name="connsiteX87" fmla="*/ 203417 w 3119337"/>
              <a:gd name="connsiteY87" fmla="*/ 142240 h 863600"/>
              <a:gd name="connsiteX88" fmla="*/ 233897 w 3119337"/>
              <a:gd name="connsiteY88" fmla="*/ 121920 h 863600"/>
              <a:gd name="connsiteX89" fmla="*/ 305017 w 3119337"/>
              <a:gd name="connsiteY89" fmla="*/ 101600 h 863600"/>
              <a:gd name="connsiteX90" fmla="*/ 325337 w 3119337"/>
              <a:gd name="connsiteY90" fmla="*/ 8128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19337" h="863600">
                <a:moveTo>
                  <a:pt x="325337" y="81280"/>
                </a:moveTo>
                <a:cubicBezTo>
                  <a:pt x="337190" y="76200"/>
                  <a:pt x="359968" y="77183"/>
                  <a:pt x="376137" y="71120"/>
                </a:cubicBezTo>
                <a:cubicBezTo>
                  <a:pt x="387570" y="66833"/>
                  <a:pt x="395695" y="56261"/>
                  <a:pt x="406617" y="50800"/>
                </a:cubicBezTo>
                <a:cubicBezTo>
                  <a:pt x="416196" y="46011"/>
                  <a:pt x="427518" y="45429"/>
                  <a:pt x="437097" y="40640"/>
                </a:cubicBezTo>
                <a:cubicBezTo>
                  <a:pt x="448019" y="35179"/>
                  <a:pt x="456354" y="25130"/>
                  <a:pt x="467577" y="20320"/>
                </a:cubicBezTo>
                <a:cubicBezTo>
                  <a:pt x="480412" y="14819"/>
                  <a:pt x="494791" y="13996"/>
                  <a:pt x="508217" y="10160"/>
                </a:cubicBezTo>
                <a:cubicBezTo>
                  <a:pt x="518515" y="7218"/>
                  <a:pt x="528537" y="3387"/>
                  <a:pt x="538697" y="0"/>
                </a:cubicBezTo>
                <a:cubicBezTo>
                  <a:pt x="589497" y="3387"/>
                  <a:pt x="640496" y="4538"/>
                  <a:pt x="691097" y="10160"/>
                </a:cubicBezTo>
                <a:cubicBezTo>
                  <a:pt x="701741" y="11343"/>
                  <a:pt x="710867" y="20320"/>
                  <a:pt x="721577" y="20320"/>
                </a:cubicBezTo>
                <a:cubicBezTo>
                  <a:pt x="732287" y="20320"/>
                  <a:pt x="741555" y="12260"/>
                  <a:pt x="752057" y="10160"/>
                </a:cubicBezTo>
                <a:cubicBezTo>
                  <a:pt x="775539" y="5464"/>
                  <a:pt x="799470" y="3387"/>
                  <a:pt x="823177" y="0"/>
                </a:cubicBezTo>
                <a:cubicBezTo>
                  <a:pt x="911230" y="3387"/>
                  <a:pt x="999371" y="4986"/>
                  <a:pt x="1087337" y="10160"/>
                </a:cubicBezTo>
                <a:cubicBezTo>
                  <a:pt x="1114594" y="11763"/>
                  <a:pt x="1141342" y="19051"/>
                  <a:pt x="1168617" y="20320"/>
                </a:cubicBezTo>
                <a:cubicBezTo>
                  <a:pt x="1287071" y="25829"/>
                  <a:pt x="1405684" y="27093"/>
                  <a:pt x="1524217" y="30480"/>
                </a:cubicBezTo>
                <a:cubicBezTo>
                  <a:pt x="1564857" y="27093"/>
                  <a:pt x="1605356" y="20320"/>
                  <a:pt x="1646137" y="20320"/>
                </a:cubicBezTo>
                <a:cubicBezTo>
                  <a:pt x="1660101" y="20320"/>
                  <a:pt x="1672871" y="29216"/>
                  <a:pt x="1686777" y="30480"/>
                </a:cubicBezTo>
                <a:cubicBezTo>
                  <a:pt x="1747580" y="36008"/>
                  <a:pt x="1808697" y="37253"/>
                  <a:pt x="1869657" y="40640"/>
                </a:cubicBezTo>
                <a:cubicBezTo>
                  <a:pt x="1999032" y="66515"/>
                  <a:pt x="1814187" y="31264"/>
                  <a:pt x="2022057" y="60960"/>
                </a:cubicBezTo>
                <a:cubicBezTo>
                  <a:pt x="2035880" y="62935"/>
                  <a:pt x="2048754" y="70366"/>
                  <a:pt x="2062697" y="71120"/>
                </a:cubicBezTo>
                <a:cubicBezTo>
                  <a:pt x="2174345" y="77155"/>
                  <a:pt x="2286217" y="77893"/>
                  <a:pt x="2397977" y="81280"/>
                </a:cubicBezTo>
                <a:cubicBezTo>
                  <a:pt x="2441890" y="115434"/>
                  <a:pt x="2478211" y="153278"/>
                  <a:pt x="2530057" y="172720"/>
                </a:cubicBezTo>
                <a:cubicBezTo>
                  <a:pt x="2543132" y="177623"/>
                  <a:pt x="2557150" y="179493"/>
                  <a:pt x="2570697" y="182880"/>
                </a:cubicBezTo>
                <a:cubicBezTo>
                  <a:pt x="2580857" y="189653"/>
                  <a:pt x="2590255" y="197739"/>
                  <a:pt x="2601177" y="203200"/>
                </a:cubicBezTo>
                <a:cubicBezTo>
                  <a:pt x="2610756" y="207989"/>
                  <a:pt x="2621024" y="212084"/>
                  <a:pt x="2631657" y="213360"/>
                </a:cubicBezTo>
                <a:cubicBezTo>
                  <a:pt x="2705938" y="222274"/>
                  <a:pt x="2780670" y="226907"/>
                  <a:pt x="2855177" y="233680"/>
                </a:cubicBezTo>
                <a:cubicBezTo>
                  <a:pt x="2868724" y="240453"/>
                  <a:pt x="2882577" y="246645"/>
                  <a:pt x="2895817" y="254000"/>
                </a:cubicBezTo>
                <a:cubicBezTo>
                  <a:pt x="2913079" y="263590"/>
                  <a:pt x="2928954" y="275649"/>
                  <a:pt x="2946617" y="284480"/>
                </a:cubicBezTo>
                <a:cubicBezTo>
                  <a:pt x="2962929" y="292636"/>
                  <a:pt x="2980340" y="298396"/>
                  <a:pt x="2997417" y="304800"/>
                </a:cubicBezTo>
                <a:cubicBezTo>
                  <a:pt x="3007445" y="308560"/>
                  <a:pt x="3018318" y="310171"/>
                  <a:pt x="3027897" y="314960"/>
                </a:cubicBezTo>
                <a:cubicBezTo>
                  <a:pt x="3038819" y="320421"/>
                  <a:pt x="3048217" y="328507"/>
                  <a:pt x="3058377" y="335280"/>
                </a:cubicBezTo>
                <a:cubicBezTo>
                  <a:pt x="3071924" y="355600"/>
                  <a:pt x="3091294" y="373072"/>
                  <a:pt x="3099017" y="396240"/>
                </a:cubicBezTo>
                <a:lnTo>
                  <a:pt x="3119337" y="457200"/>
                </a:lnTo>
                <a:cubicBezTo>
                  <a:pt x="3112564" y="477520"/>
                  <a:pt x="3102538" y="497032"/>
                  <a:pt x="3099017" y="518160"/>
                </a:cubicBezTo>
                <a:cubicBezTo>
                  <a:pt x="3093939" y="548631"/>
                  <a:pt x="3086427" y="613246"/>
                  <a:pt x="3068537" y="640080"/>
                </a:cubicBezTo>
                <a:cubicBezTo>
                  <a:pt x="3061764" y="650240"/>
                  <a:pt x="3053678" y="659638"/>
                  <a:pt x="3048217" y="670560"/>
                </a:cubicBezTo>
                <a:cubicBezTo>
                  <a:pt x="3043428" y="680139"/>
                  <a:pt x="3046772" y="694815"/>
                  <a:pt x="3038057" y="701040"/>
                </a:cubicBezTo>
                <a:cubicBezTo>
                  <a:pt x="3020628" y="713490"/>
                  <a:pt x="2977097" y="721360"/>
                  <a:pt x="2977097" y="721360"/>
                </a:cubicBezTo>
                <a:cubicBezTo>
                  <a:pt x="2970324" y="731520"/>
                  <a:pt x="2965411" y="743206"/>
                  <a:pt x="2956777" y="751840"/>
                </a:cubicBezTo>
                <a:cubicBezTo>
                  <a:pt x="2927660" y="780957"/>
                  <a:pt x="2928871" y="765793"/>
                  <a:pt x="2895817" y="782320"/>
                </a:cubicBezTo>
                <a:cubicBezTo>
                  <a:pt x="2884895" y="787781"/>
                  <a:pt x="2876495" y="797681"/>
                  <a:pt x="2865337" y="802640"/>
                </a:cubicBezTo>
                <a:cubicBezTo>
                  <a:pt x="2845764" y="811339"/>
                  <a:pt x="2824697" y="816187"/>
                  <a:pt x="2804377" y="822960"/>
                </a:cubicBezTo>
                <a:lnTo>
                  <a:pt x="2773897" y="833120"/>
                </a:lnTo>
                <a:cubicBezTo>
                  <a:pt x="2729870" y="829733"/>
                  <a:pt x="2685974" y="822960"/>
                  <a:pt x="2641817" y="822960"/>
                </a:cubicBezTo>
                <a:cubicBezTo>
                  <a:pt x="2631107" y="822960"/>
                  <a:pt x="2621635" y="830178"/>
                  <a:pt x="2611337" y="833120"/>
                </a:cubicBezTo>
                <a:cubicBezTo>
                  <a:pt x="2597911" y="836956"/>
                  <a:pt x="2584244" y="839893"/>
                  <a:pt x="2570697" y="843280"/>
                </a:cubicBezTo>
                <a:cubicBezTo>
                  <a:pt x="2530057" y="839893"/>
                  <a:pt x="2489243" y="838178"/>
                  <a:pt x="2448777" y="833120"/>
                </a:cubicBezTo>
                <a:cubicBezTo>
                  <a:pt x="2434921" y="831388"/>
                  <a:pt x="2421829" y="825698"/>
                  <a:pt x="2408137" y="822960"/>
                </a:cubicBezTo>
                <a:cubicBezTo>
                  <a:pt x="2387937" y="818920"/>
                  <a:pt x="2367497" y="816187"/>
                  <a:pt x="2347177" y="812800"/>
                </a:cubicBezTo>
                <a:cubicBezTo>
                  <a:pt x="2313310" y="816187"/>
                  <a:pt x="2279613" y="822960"/>
                  <a:pt x="2245577" y="822960"/>
                </a:cubicBezTo>
                <a:cubicBezTo>
                  <a:pt x="2156275" y="822960"/>
                  <a:pt x="2247538" y="798600"/>
                  <a:pt x="2174457" y="822960"/>
                </a:cubicBezTo>
                <a:cubicBezTo>
                  <a:pt x="2147364" y="819573"/>
                  <a:pt x="2118890" y="821983"/>
                  <a:pt x="2093177" y="812800"/>
                </a:cubicBezTo>
                <a:cubicBezTo>
                  <a:pt x="2070178" y="804586"/>
                  <a:pt x="2055385" y="779883"/>
                  <a:pt x="2032217" y="772160"/>
                </a:cubicBezTo>
                <a:cubicBezTo>
                  <a:pt x="1984435" y="756233"/>
                  <a:pt x="2011681" y="765977"/>
                  <a:pt x="1950937" y="741680"/>
                </a:cubicBezTo>
                <a:cubicBezTo>
                  <a:pt x="1927230" y="745067"/>
                  <a:pt x="1903151" y="746455"/>
                  <a:pt x="1879817" y="751840"/>
                </a:cubicBezTo>
                <a:cubicBezTo>
                  <a:pt x="1858946" y="756656"/>
                  <a:pt x="1840145" y="769795"/>
                  <a:pt x="1818857" y="772160"/>
                </a:cubicBezTo>
                <a:cubicBezTo>
                  <a:pt x="1666207" y="789121"/>
                  <a:pt x="1785030" y="774238"/>
                  <a:pt x="1666457" y="792480"/>
                </a:cubicBezTo>
                <a:cubicBezTo>
                  <a:pt x="1642788" y="796121"/>
                  <a:pt x="1618898" y="798356"/>
                  <a:pt x="1595337" y="802640"/>
                </a:cubicBezTo>
                <a:cubicBezTo>
                  <a:pt x="1581599" y="805138"/>
                  <a:pt x="1568471" y="810504"/>
                  <a:pt x="1554697" y="812800"/>
                </a:cubicBezTo>
                <a:cubicBezTo>
                  <a:pt x="1507454" y="820674"/>
                  <a:pt x="1412457" y="833120"/>
                  <a:pt x="1412457" y="833120"/>
                </a:cubicBezTo>
                <a:cubicBezTo>
                  <a:pt x="1402297" y="829733"/>
                  <a:pt x="1392687" y="822960"/>
                  <a:pt x="1381977" y="822960"/>
                </a:cubicBezTo>
                <a:cubicBezTo>
                  <a:pt x="1362973" y="822960"/>
                  <a:pt x="1330022" y="838489"/>
                  <a:pt x="1310857" y="843280"/>
                </a:cubicBezTo>
                <a:cubicBezTo>
                  <a:pt x="1294104" y="847468"/>
                  <a:pt x="1276914" y="849694"/>
                  <a:pt x="1260057" y="853440"/>
                </a:cubicBezTo>
                <a:cubicBezTo>
                  <a:pt x="1246426" y="856469"/>
                  <a:pt x="1232964" y="860213"/>
                  <a:pt x="1219417" y="863600"/>
                </a:cubicBezTo>
                <a:cubicBezTo>
                  <a:pt x="1165230" y="860213"/>
                  <a:pt x="1110945" y="858143"/>
                  <a:pt x="1056857" y="853440"/>
                </a:cubicBezTo>
                <a:cubicBezTo>
                  <a:pt x="1033000" y="851365"/>
                  <a:pt x="1009576" y="845550"/>
                  <a:pt x="985737" y="843280"/>
                </a:cubicBezTo>
                <a:cubicBezTo>
                  <a:pt x="736547" y="819548"/>
                  <a:pt x="932400" y="845820"/>
                  <a:pt x="772377" y="822960"/>
                </a:cubicBezTo>
                <a:cubicBezTo>
                  <a:pt x="705369" y="800624"/>
                  <a:pt x="766024" y="818356"/>
                  <a:pt x="640297" y="802640"/>
                </a:cubicBezTo>
                <a:cubicBezTo>
                  <a:pt x="619856" y="800085"/>
                  <a:pt x="599657" y="795867"/>
                  <a:pt x="579337" y="792480"/>
                </a:cubicBezTo>
                <a:cubicBezTo>
                  <a:pt x="532936" y="761546"/>
                  <a:pt x="565624" y="778402"/>
                  <a:pt x="508217" y="762000"/>
                </a:cubicBezTo>
                <a:cubicBezTo>
                  <a:pt x="497919" y="759058"/>
                  <a:pt x="488035" y="754782"/>
                  <a:pt x="477737" y="751840"/>
                </a:cubicBezTo>
                <a:cubicBezTo>
                  <a:pt x="464311" y="748004"/>
                  <a:pt x="450523" y="745516"/>
                  <a:pt x="437097" y="741680"/>
                </a:cubicBezTo>
                <a:cubicBezTo>
                  <a:pt x="426799" y="738738"/>
                  <a:pt x="417007" y="734117"/>
                  <a:pt x="406617" y="731520"/>
                </a:cubicBezTo>
                <a:cubicBezTo>
                  <a:pt x="389864" y="727332"/>
                  <a:pt x="372570" y="725548"/>
                  <a:pt x="355817" y="721360"/>
                </a:cubicBezTo>
                <a:cubicBezTo>
                  <a:pt x="283484" y="703277"/>
                  <a:pt x="377090" y="718849"/>
                  <a:pt x="274537" y="690880"/>
                </a:cubicBezTo>
                <a:cubicBezTo>
                  <a:pt x="254663" y="685460"/>
                  <a:pt x="233897" y="684107"/>
                  <a:pt x="213577" y="680720"/>
                </a:cubicBezTo>
                <a:cubicBezTo>
                  <a:pt x="108140" y="610428"/>
                  <a:pt x="271361" y="717423"/>
                  <a:pt x="142457" y="640080"/>
                </a:cubicBezTo>
                <a:cubicBezTo>
                  <a:pt x="19854" y="566518"/>
                  <a:pt x="133754" y="625569"/>
                  <a:pt x="40857" y="579120"/>
                </a:cubicBezTo>
                <a:cubicBezTo>
                  <a:pt x="34084" y="565573"/>
                  <a:pt x="26503" y="552401"/>
                  <a:pt x="20537" y="538480"/>
                </a:cubicBezTo>
                <a:cubicBezTo>
                  <a:pt x="11792" y="518074"/>
                  <a:pt x="5373" y="487983"/>
                  <a:pt x="217" y="467360"/>
                </a:cubicBezTo>
                <a:cubicBezTo>
                  <a:pt x="3604" y="457200"/>
                  <a:pt x="10377" y="447590"/>
                  <a:pt x="10377" y="436880"/>
                </a:cubicBezTo>
                <a:cubicBezTo>
                  <a:pt x="10377" y="422916"/>
                  <a:pt x="-1758" y="410063"/>
                  <a:pt x="217" y="396240"/>
                </a:cubicBezTo>
                <a:cubicBezTo>
                  <a:pt x="1944" y="384152"/>
                  <a:pt x="15076" y="376682"/>
                  <a:pt x="20537" y="365760"/>
                </a:cubicBezTo>
                <a:cubicBezTo>
                  <a:pt x="25326" y="356181"/>
                  <a:pt x="27310" y="345440"/>
                  <a:pt x="30697" y="335280"/>
                </a:cubicBezTo>
                <a:cubicBezTo>
                  <a:pt x="27310" y="325120"/>
                  <a:pt x="20537" y="315510"/>
                  <a:pt x="20537" y="304800"/>
                </a:cubicBezTo>
                <a:cubicBezTo>
                  <a:pt x="20537" y="268662"/>
                  <a:pt x="37773" y="273503"/>
                  <a:pt x="61177" y="254000"/>
                </a:cubicBezTo>
                <a:cubicBezTo>
                  <a:pt x="72215" y="244802"/>
                  <a:pt x="82459" y="234558"/>
                  <a:pt x="91657" y="223520"/>
                </a:cubicBezTo>
                <a:cubicBezTo>
                  <a:pt x="99474" y="214139"/>
                  <a:pt x="102787" y="201081"/>
                  <a:pt x="111977" y="193040"/>
                </a:cubicBezTo>
                <a:cubicBezTo>
                  <a:pt x="197403" y="118292"/>
                  <a:pt x="142947" y="172475"/>
                  <a:pt x="203417" y="142240"/>
                </a:cubicBezTo>
                <a:cubicBezTo>
                  <a:pt x="214339" y="136779"/>
                  <a:pt x="222674" y="126730"/>
                  <a:pt x="233897" y="121920"/>
                </a:cubicBezTo>
                <a:cubicBezTo>
                  <a:pt x="279471" y="102388"/>
                  <a:pt x="265474" y="121371"/>
                  <a:pt x="305017" y="101600"/>
                </a:cubicBezTo>
                <a:cubicBezTo>
                  <a:pt x="309301" y="99458"/>
                  <a:pt x="313484" y="86360"/>
                  <a:pt x="325337" y="8128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4" name="Group 13"/>
          <p:cNvGrpSpPr/>
          <p:nvPr/>
        </p:nvGrpSpPr>
        <p:grpSpPr>
          <a:xfrm>
            <a:off x="3286296" y="2502955"/>
            <a:ext cx="2438940" cy="820275"/>
            <a:chOff x="3286296" y="2502955"/>
            <a:chExt cx="2438940" cy="820275"/>
          </a:xfrm>
        </p:grpSpPr>
        <p:sp>
          <p:nvSpPr>
            <p:cNvPr id="8" name="Freeform 7"/>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4950458" y="2595993"/>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3" name="TextBox 12"/>
            <p:cNvSpPr txBox="1"/>
            <p:nvPr/>
          </p:nvSpPr>
          <p:spPr>
            <a:xfrm>
              <a:off x="3286296" y="2502955"/>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
        <p:nvSpPr>
          <p:cNvPr id="2" name="TextBox 1"/>
          <p:cNvSpPr txBox="1"/>
          <p:nvPr/>
        </p:nvSpPr>
        <p:spPr>
          <a:xfrm>
            <a:off x="3396899" y="2656952"/>
            <a:ext cx="753412" cy="338554"/>
          </a:xfrm>
          <a:prstGeom prst="rect">
            <a:avLst/>
          </a:prstGeom>
          <a:solidFill>
            <a:schemeClr val="bg1"/>
          </a:solidFill>
        </p:spPr>
        <p:txBody>
          <a:bodyPr wrap="none" lIns="0" tIns="0" rIns="0" bIns="0" rtlCol="0">
            <a:spAutoFit/>
          </a:bodyPr>
          <a:lstStyle/>
          <a:p>
            <a:r>
              <a:rPr lang="en-US" sz="2200" dirty="0" smtClean="0">
                <a:solidFill>
                  <a:schemeClr val="tx1"/>
                </a:solidFill>
              </a:rPr>
              <a:t>PDAP</a:t>
            </a:r>
            <a:endParaRPr lang="en-US" sz="2200" dirty="0">
              <a:solidFill>
                <a:schemeClr val="tx1"/>
              </a:solidFill>
            </a:endParaRPr>
          </a:p>
        </p:txBody>
      </p:sp>
      <p:sp>
        <p:nvSpPr>
          <p:cNvPr id="15" name="TextBox 14"/>
          <p:cNvSpPr txBox="1"/>
          <p:nvPr/>
        </p:nvSpPr>
        <p:spPr>
          <a:xfrm>
            <a:off x="4824264" y="2757771"/>
            <a:ext cx="956993" cy="338554"/>
          </a:xfrm>
          <a:prstGeom prst="rect">
            <a:avLst/>
          </a:prstGeom>
          <a:solidFill>
            <a:schemeClr val="bg1"/>
          </a:solidFill>
        </p:spPr>
        <p:txBody>
          <a:bodyPr wrap="none" lIns="0" tIns="0" rIns="0" bIns="0" rtlCol="0">
            <a:spAutoFit/>
          </a:bodyPr>
          <a:lstStyle/>
          <a:p>
            <a:r>
              <a:rPr lang="en-US" sz="2200" dirty="0" smtClean="0">
                <a:solidFill>
                  <a:schemeClr val="tx1"/>
                </a:solidFill>
              </a:rPr>
              <a:t>PNDAP</a:t>
            </a:r>
            <a:endParaRPr lang="en-US" sz="2200" dirty="0">
              <a:solidFill>
                <a:schemeClr val="tx1"/>
              </a:solidFill>
            </a:endParaRPr>
          </a:p>
        </p:txBody>
      </p:sp>
      <p:sp>
        <p:nvSpPr>
          <p:cNvPr id="3" name="TextBox 2"/>
          <p:cNvSpPr txBox="1"/>
          <p:nvPr/>
        </p:nvSpPr>
        <p:spPr>
          <a:xfrm>
            <a:off x="1458075" y="1715869"/>
            <a:ext cx="6370205" cy="646331"/>
          </a:xfrm>
          <a:prstGeom prst="rect">
            <a:avLst/>
          </a:prstGeom>
          <a:noFill/>
        </p:spPr>
        <p:txBody>
          <a:bodyPr wrap="none" rtlCol="0">
            <a:spAutoFit/>
          </a:bodyPr>
          <a:lstStyle/>
          <a:p>
            <a:pPr algn="l"/>
            <a:r>
              <a:rPr lang="en-US" sz="1800" dirty="0" smtClean="0"/>
              <a:t>PDAP: ‘persistent </a:t>
            </a:r>
            <a:r>
              <a:rPr lang="en-US" sz="1800" dirty="0" err="1" smtClean="0"/>
              <a:t>dento</a:t>
            </a:r>
            <a:r>
              <a:rPr lang="en-US" sz="1800" dirty="0" smtClean="0"/>
              <a:t>-alveolar pain disorder’</a:t>
            </a:r>
          </a:p>
          <a:p>
            <a:pPr algn="l"/>
            <a:r>
              <a:rPr lang="en-US" sz="1800" dirty="0" smtClean="0"/>
              <a:t>PNDAP: ‘persistent neuropathic </a:t>
            </a:r>
            <a:r>
              <a:rPr lang="en-US" sz="1800" dirty="0" err="1" smtClean="0"/>
              <a:t>dento</a:t>
            </a:r>
            <a:r>
              <a:rPr lang="en-US" sz="1800" dirty="0" smtClean="0"/>
              <a:t>-alveolar pain disorder’ </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758023"/>
            <a:ext cx="2895600" cy="1847850"/>
          </a:xfrm>
          <a:prstGeom prst="rect">
            <a:avLst/>
          </a:prstGeom>
        </p:spPr>
      </p:pic>
      <p:sp>
        <p:nvSpPr>
          <p:cNvPr id="16" name="Rectangle 15"/>
          <p:cNvSpPr/>
          <p:nvPr/>
        </p:nvSpPr>
        <p:spPr>
          <a:xfrm>
            <a:off x="3396899" y="6596310"/>
            <a:ext cx="5670901" cy="276999"/>
          </a:xfrm>
          <a:prstGeom prst="rect">
            <a:avLst/>
          </a:prstGeom>
        </p:spPr>
        <p:txBody>
          <a:bodyPr wrap="square">
            <a:spAutoFit/>
          </a:bodyPr>
          <a:lstStyle/>
          <a:p>
            <a:pPr algn="r"/>
            <a:r>
              <a:rPr lang="en-US" sz="1200" dirty="0" smtClean="0">
                <a:solidFill>
                  <a:schemeClr val="bg1"/>
                </a:solidFill>
              </a:rPr>
              <a:t>In part from http</a:t>
            </a:r>
            <a:r>
              <a:rPr lang="en-US" sz="1200" dirty="0">
                <a:solidFill>
                  <a:schemeClr val="bg1"/>
                </a:solidFill>
              </a:rPr>
              <a:t>://www.endodovgan.com/Endoinfo_Toothache.htm</a:t>
            </a:r>
          </a:p>
        </p:txBody>
      </p:sp>
    </p:spTree>
    <p:extLst>
      <p:ext uri="{BB962C8B-B14F-4D97-AF65-F5344CB8AC3E}">
        <p14:creationId xmlns:p14="http://schemas.microsoft.com/office/powerpoint/2010/main" val="3536738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vs. ‘pain condition’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Chronic pain is a frequent condition</a:t>
            </a:r>
            <a:r>
              <a:rPr lang="en-US" i="1" dirty="0" smtClean="0"/>
              <a:t>, …</a:t>
            </a:r>
            <a:r>
              <a:rPr lang="en-US" dirty="0" smtClean="0"/>
              <a:t>’</a:t>
            </a:r>
          </a:p>
          <a:p>
            <a:pPr>
              <a:buFont typeface="Arial" panose="020B0604020202020204" pitchFamily="34" charset="0"/>
              <a:buChar char="•"/>
            </a:pPr>
            <a:r>
              <a:rPr lang="en-US" dirty="0" smtClean="0"/>
              <a:t>‘</a:t>
            </a:r>
            <a:r>
              <a:rPr lang="en-US" i="1" dirty="0" smtClean="0"/>
              <a:t>The </a:t>
            </a:r>
            <a:r>
              <a:rPr lang="en-US" i="1" dirty="0"/>
              <a:t>most common chronic orofacial pains are </a:t>
            </a:r>
            <a:r>
              <a:rPr lang="en-US" i="1" dirty="0" smtClean="0"/>
              <a:t>temporomandibular disorders, </a:t>
            </a:r>
            <a:r>
              <a:rPr lang="en-US" i="1" dirty="0"/>
              <a:t>which have been included in this </a:t>
            </a:r>
            <a:r>
              <a:rPr lang="en-US" i="1" dirty="0" smtClean="0"/>
              <a:t>subchapter of </a:t>
            </a:r>
            <a:r>
              <a:rPr lang="en-US" i="1" dirty="0"/>
              <a:t>chronic </a:t>
            </a:r>
            <a:r>
              <a:rPr lang="en-US" i="1" dirty="0" smtClean="0"/>
              <a:t>pain.</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a:t>‘</a:t>
            </a:r>
            <a:r>
              <a:rPr lang="en-US" i="1" dirty="0"/>
              <a:t>Pain may persist despite successful management of the condition that initially caused it, or because the underlying medical condition cannot be treated successfully. As such it may warrant specific diagnostic evaluation, therapy </a:t>
            </a:r>
            <a:r>
              <a:rPr lang="en-US" i="1" dirty="0" smtClean="0"/>
              <a:t>and pain rehabilitation.</a:t>
            </a:r>
            <a:r>
              <a:rPr lang="en-US" dirty="0" smtClean="0"/>
              <a:t>’</a:t>
            </a:r>
          </a:p>
          <a:p>
            <a:pPr>
              <a:buFont typeface="Arial" panose="020B0604020202020204" pitchFamily="34" charset="0"/>
              <a:buChar char="•"/>
            </a:pPr>
            <a:endParaRPr lang="en-US" dirty="0"/>
          </a:p>
        </p:txBody>
      </p:sp>
      <p:sp>
        <p:nvSpPr>
          <p:cNvPr id="4" name="Rectangle 3"/>
          <p:cNvSpPr/>
          <p:nvPr/>
        </p:nvSpPr>
        <p:spPr>
          <a:xfrm>
            <a:off x="1600200" y="3352800"/>
            <a:ext cx="7239000" cy="307777"/>
          </a:xfrm>
          <a:prstGeom prst="rect">
            <a:avLst/>
          </a:prstGeom>
        </p:spPr>
        <p:txBody>
          <a:bodyPr wrap="square">
            <a:spAutoFit/>
          </a:bodyPr>
          <a:lstStyle/>
          <a:p>
            <a:r>
              <a:rPr lang="en-US" sz="1400" b="0" dirty="0">
                <a:solidFill>
                  <a:schemeClr val="bg1"/>
                </a:solidFill>
              </a:rPr>
              <a:t>R.-D. </a:t>
            </a:r>
            <a:r>
              <a:rPr lang="en-US" sz="1400" b="0" dirty="0" err="1">
                <a:solidFill>
                  <a:schemeClr val="bg1"/>
                </a:solidFill>
              </a:rPr>
              <a:t>Treede</a:t>
            </a:r>
            <a:r>
              <a:rPr lang="en-US" sz="1400" b="0" dirty="0">
                <a:solidFill>
                  <a:schemeClr val="bg1"/>
                </a:solidFill>
              </a:rPr>
              <a:t> et al. A classification of chronic pain for ICD-11. Pain 156 (2015) 1003–1007</a:t>
            </a:r>
          </a:p>
        </p:txBody>
      </p:sp>
      <p:sp>
        <p:nvSpPr>
          <p:cNvPr id="5" name="Rectangle 4"/>
          <p:cNvSpPr/>
          <p:nvPr/>
        </p:nvSpPr>
        <p:spPr>
          <a:xfrm>
            <a:off x="2590800" y="6135469"/>
            <a:ext cx="6537960" cy="646331"/>
          </a:xfrm>
          <a:prstGeom prst="rect">
            <a:avLst/>
          </a:prstGeom>
        </p:spPr>
        <p:txBody>
          <a:bodyPr wrap="square">
            <a:spAutoFit/>
          </a:bodyPr>
          <a:lstStyle/>
          <a:p>
            <a:pPr algn="r"/>
            <a:r>
              <a:rPr lang="en-US" sz="1200" b="0" dirty="0">
                <a:solidFill>
                  <a:schemeClr val="bg1"/>
                </a:solidFill>
              </a:rPr>
              <a:t>Antonia </a:t>
            </a:r>
            <a:r>
              <a:rPr lang="en-US" sz="1200" b="0" dirty="0" err="1">
                <a:solidFill>
                  <a:schemeClr val="bg1"/>
                </a:solidFill>
              </a:rPr>
              <a:t>Barke</a:t>
            </a:r>
            <a:r>
              <a:rPr lang="en-US" sz="1200" b="0" dirty="0">
                <a:solidFill>
                  <a:schemeClr val="bg1"/>
                </a:solidFill>
              </a:rPr>
              <a:t>, Winfried </a:t>
            </a:r>
            <a:r>
              <a:rPr lang="en-US" sz="1200" b="0" dirty="0" err="1">
                <a:solidFill>
                  <a:schemeClr val="bg1"/>
                </a:solidFill>
              </a:rPr>
              <a:t>Rief</a:t>
            </a:r>
            <a:r>
              <a:rPr lang="en-US" sz="1200" b="0" dirty="0">
                <a:solidFill>
                  <a:schemeClr val="bg1"/>
                </a:solidFill>
              </a:rPr>
              <a:t>, Rolf-</a:t>
            </a:r>
            <a:r>
              <a:rPr lang="en-US" sz="1200" b="0" dirty="0" err="1">
                <a:solidFill>
                  <a:schemeClr val="bg1"/>
                </a:solidFill>
              </a:rPr>
              <a:t>Detlef</a:t>
            </a:r>
            <a:r>
              <a:rPr lang="en-US" sz="1200" b="0" dirty="0">
                <a:solidFill>
                  <a:schemeClr val="bg1"/>
                </a:solidFill>
              </a:rPr>
              <a:t> </a:t>
            </a:r>
            <a:r>
              <a:rPr lang="en-US" sz="1200" b="0" dirty="0" err="1" smtClean="0">
                <a:solidFill>
                  <a:schemeClr val="bg1"/>
                </a:solidFill>
              </a:rPr>
              <a:t>Treede</a:t>
            </a:r>
            <a:endParaRPr lang="en-US" sz="1200" b="0" dirty="0" smtClean="0">
              <a:solidFill>
                <a:schemeClr val="bg1"/>
              </a:solidFill>
            </a:endParaRPr>
          </a:p>
          <a:p>
            <a:pPr algn="r"/>
            <a:r>
              <a:rPr lang="en-US" sz="1200" b="0" dirty="0" smtClean="0">
                <a:solidFill>
                  <a:schemeClr val="bg1"/>
                </a:solidFill>
              </a:rPr>
              <a:t>A </a:t>
            </a:r>
            <a:r>
              <a:rPr lang="en-US" sz="1200" b="0" dirty="0">
                <a:solidFill>
                  <a:schemeClr val="bg1"/>
                </a:solidFill>
              </a:rPr>
              <a:t>Classification of Chronic Pain Syndromes for </a:t>
            </a:r>
            <a:r>
              <a:rPr lang="en-US" sz="1200" b="0" dirty="0" smtClean="0">
                <a:solidFill>
                  <a:schemeClr val="bg1"/>
                </a:solidFill>
              </a:rPr>
              <a:t>ICD-11 https</a:t>
            </a:r>
            <a:r>
              <a:rPr lang="en-US" sz="1200" b="0" dirty="0">
                <a:solidFill>
                  <a:schemeClr val="bg1"/>
                </a:solidFill>
              </a:rPr>
              <a:t>://videnomsmerter.files.wordpress.com/2016/10/poster_chronic_pain_classification_icd-11.pdf</a:t>
            </a:r>
          </a:p>
        </p:txBody>
      </p:sp>
    </p:spTree>
    <p:extLst>
      <p:ext uri="{BB962C8B-B14F-4D97-AF65-F5344CB8AC3E}">
        <p14:creationId xmlns:p14="http://schemas.microsoft.com/office/powerpoint/2010/main" val="12296417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5715000"/>
          </a:xfrm>
          <a:prstGeom prst="rect">
            <a:avLst/>
          </a:prstGeom>
        </p:spPr>
      </p:pic>
      <p:sp>
        <p:nvSpPr>
          <p:cNvPr id="5" name="Rectangle 4"/>
          <p:cNvSpPr/>
          <p:nvPr/>
        </p:nvSpPr>
        <p:spPr>
          <a:xfrm>
            <a:off x="914400" y="6324600"/>
            <a:ext cx="7467600" cy="461665"/>
          </a:xfrm>
          <a:prstGeom prst="rect">
            <a:avLst/>
          </a:prstGeom>
        </p:spPr>
        <p:txBody>
          <a:bodyPr wrap="square">
            <a:spAutoFit/>
          </a:bodyPr>
          <a:lstStyle/>
          <a:p>
            <a:r>
              <a:rPr lang="en-US" sz="1200" dirty="0">
                <a:solidFill>
                  <a:schemeClr val="bg1"/>
                </a:solidFill>
              </a:rPr>
              <a:t>Neuropathic Orofacial Pain </a:t>
            </a:r>
            <a:r>
              <a:rPr lang="en-US" sz="1200" dirty="0">
                <a:solidFill>
                  <a:schemeClr val="bg1"/>
                </a:solidFill>
                <a:hlinkClick r:id="rId3"/>
              </a:rPr>
              <a:t> </a:t>
            </a:r>
            <a:r>
              <a:rPr lang="en-US" sz="1200" dirty="0" smtClean="0">
                <a:solidFill>
                  <a:schemeClr val="bg1"/>
                </a:solidFill>
              </a:rPr>
              <a:t>Rafael </a:t>
            </a:r>
            <a:r>
              <a:rPr lang="en-US" sz="1200" dirty="0" err="1">
                <a:solidFill>
                  <a:schemeClr val="bg1"/>
                </a:solidFill>
              </a:rPr>
              <a:t>Benoliel</a:t>
            </a:r>
            <a:r>
              <a:rPr lang="en-US" sz="1200" dirty="0">
                <a:solidFill>
                  <a:schemeClr val="bg1"/>
                </a:solidFill>
              </a:rPr>
              <a:t> and </a:t>
            </a:r>
            <a:r>
              <a:rPr lang="en-US" sz="1200" dirty="0" smtClean="0">
                <a:solidFill>
                  <a:schemeClr val="bg1"/>
                </a:solidFill>
              </a:rPr>
              <a:t>Eli </a:t>
            </a:r>
            <a:r>
              <a:rPr lang="en-US" sz="1200" dirty="0" err="1">
                <a:solidFill>
                  <a:schemeClr val="bg1"/>
                </a:solidFill>
              </a:rPr>
              <a:t>Eliav</a:t>
            </a:r>
            <a:r>
              <a:rPr lang="en-US" sz="1200" dirty="0">
                <a:solidFill>
                  <a:schemeClr val="bg1"/>
                </a:solidFill>
              </a:rPr>
              <a:t> </a:t>
            </a:r>
            <a:r>
              <a:rPr lang="en-US" sz="1200" dirty="0" smtClean="0">
                <a:solidFill>
                  <a:schemeClr val="bg1"/>
                </a:solidFill>
              </a:rPr>
              <a:t>Oral Maxillofacial </a:t>
            </a:r>
            <a:r>
              <a:rPr lang="en-US" sz="1200" dirty="0">
                <a:solidFill>
                  <a:schemeClr val="bg1"/>
                </a:solidFill>
              </a:rPr>
              <a:t>Surgery Clinics, 2008-05-01, Volume 20, Issue 2, Pages 237-254,</a:t>
            </a:r>
          </a:p>
        </p:txBody>
      </p:sp>
      <p:sp>
        <p:nvSpPr>
          <p:cNvPr id="6" name="TextBox 5"/>
          <p:cNvSpPr txBox="1"/>
          <p:nvPr/>
        </p:nvSpPr>
        <p:spPr>
          <a:xfrm>
            <a:off x="4311041" y="808536"/>
            <a:ext cx="4832959" cy="954107"/>
          </a:xfrm>
          <a:prstGeom prst="rect">
            <a:avLst/>
          </a:prstGeom>
          <a:noFill/>
        </p:spPr>
        <p:txBody>
          <a:bodyPr wrap="square" rtlCol="0">
            <a:spAutoFit/>
          </a:bodyPr>
          <a:lstStyle/>
          <a:p>
            <a:r>
              <a:rPr lang="en-US" sz="2800" dirty="0" smtClean="0">
                <a:solidFill>
                  <a:srgbClr val="FF0000"/>
                </a:solidFill>
              </a:rPr>
              <a:t>TN =</a:t>
            </a:r>
          </a:p>
          <a:p>
            <a:r>
              <a:rPr lang="en-US" sz="2800" dirty="0" smtClean="0">
                <a:solidFill>
                  <a:srgbClr val="FF0000"/>
                </a:solidFill>
              </a:rPr>
              <a:t>Disorder?  Pain?  Syndrome?</a:t>
            </a:r>
            <a:endParaRPr lang="en-US" sz="2800" dirty="0">
              <a:solidFill>
                <a:srgbClr val="FF0000"/>
              </a:solidFill>
            </a:endParaRPr>
          </a:p>
        </p:txBody>
      </p:sp>
    </p:spTree>
    <p:extLst>
      <p:ext uri="{BB962C8B-B14F-4D97-AF65-F5344CB8AC3E}">
        <p14:creationId xmlns:p14="http://schemas.microsoft.com/office/powerpoint/2010/main" val="2244567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developing the </a:t>
            </a:r>
            <a:br>
              <a:rPr lang="en-US" dirty="0" smtClean="0"/>
            </a:br>
            <a:r>
              <a:rPr lang="en-US" dirty="0" smtClean="0"/>
              <a:t>ACTTION-APS </a:t>
            </a:r>
            <a:r>
              <a:rPr lang="en-US" dirty="0"/>
              <a:t>Pain Taxonomy (AAPT).</a:t>
            </a:r>
          </a:p>
        </p:txBody>
      </p:sp>
      <p:sp>
        <p:nvSpPr>
          <p:cNvPr id="3" name="Content Placeholder 2"/>
          <p:cNvSpPr>
            <a:spLocks noGrp="1"/>
          </p:cNvSpPr>
          <p:nvPr>
            <p:ph idx="1"/>
          </p:nvPr>
        </p:nvSpPr>
        <p:spPr>
          <a:xfrm>
            <a:off x="228600" y="2057400"/>
            <a:ext cx="8686800" cy="4572000"/>
          </a:xfrm>
        </p:spPr>
        <p:txBody>
          <a:bodyPr/>
          <a:lstStyle/>
          <a:p>
            <a:r>
              <a:rPr lang="en-US" b="1" u="sng" dirty="0" smtClean="0"/>
              <a:t>Methods</a:t>
            </a:r>
          </a:p>
          <a:p>
            <a:pPr marL="0" indent="0"/>
            <a:r>
              <a:rPr lang="en-US" sz="2200" i="1" dirty="0"/>
              <a:t>‘In order to develop the multi-dimensional framework and chronic pain taxonomy, AAPT held a consensus meeting in May, 2013</a:t>
            </a:r>
            <a:r>
              <a:rPr lang="en-US" sz="2200" i="1" dirty="0" smtClean="0"/>
              <a:t>, …</a:t>
            </a:r>
          </a:p>
          <a:p>
            <a:pPr marL="0" indent="0"/>
            <a:r>
              <a:rPr lang="en-US" sz="2200" i="1" dirty="0" smtClean="0"/>
              <a:t>In </a:t>
            </a:r>
            <a:r>
              <a:rPr lang="en-US" sz="2200" i="1" dirty="0"/>
              <a:t>order to facilitate the process, a set of foundational papers was distributed to all participants prior to the meeting and the agenda included background presentations addressing the following topics: </a:t>
            </a:r>
            <a:endParaRPr lang="en-US" sz="2200" i="1" dirty="0" smtClean="0"/>
          </a:p>
          <a:p>
            <a:pPr>
              <a:buFont typeface="Arial" panose="020B0604020202020204" pitchFamily="34" charset="0"/>
              <a:buChar char="•"/>
            </a:pPr>
            <a:r>
              <a:rPr lang="en-US" sz="2200" i="1" dirty="0" smtClean="0"/>
              <a:t>…;</a:t>
            </a:r>
          </a:p>
          <a:p>
            <a:pPr>
              <a:buFont typeface="Arial" panose="020B0604020202020204" pitchFamily="34" charset="0"/>
              <a:buChar char="•"/>
            </a:pPr>
            <a:r>
              <a:rPr lang="en-US" sz="2200" i="1" dirty="0" smtClean="0"/>
              <a:t>the </a:t>
            </a:r>
            <a:r>
              <a:rPr lang="en-US" sz="2200" i="1" dirty="0"/>
              <a:t>development and evolution of the Diagnostic and Statistical Manual (DSM) of Mental Disorders to illustrate a successful classification developed outside the area of pain</a:t>
            </a:r>
            <a:r>
              <a:rPr lang="en-US" sz="2200" i="1" dirty="0" smtClean="0"/>
              <a:t>;</a:t>
            </a:r>
          </a:p>
          <a:p>
            <a:pPr>
              <a:buFont typeface="Arial" panose="020B0604020202020204" pitchFamily="34" charset="0"/>
              <a:buChar char="•"/>
            </a:pPr>
            <a:r>
              <a:rPr lang="en-US" sz="2200" dirty="0" smtClean="0"/>
              <a:t>…’</a:t>
            </a:r>
            <a:endParaRPr lang="en-US" sz="2200" dirty="0"/>
          </a:p>
        </p:txBody>
      </p:sp>
      <p:sp>
        <p:nvSpPr>
          <p:cNvPr id="4" name="Rectangle 3"/>
          <p:cNvSpPr/>
          <p:nvPr/>
        </p:nvSpPr>
        <p:spPr>
          <a:xfrm>
            <a:off x="1676400" y="6345857"/>
            <a:ext cx="7467600" cy="461665"/>
          </a:xfrm>
          <a:prstGeom prst="rect">
            <a:avLst/>
          </a:prstGeom>
        </p:spPr>
        <p:txBody>
          <a:bodyPr wrap="square">
            <a:spAutoFit/>
          </a:bodyPr>
          <a:lstStyle/>
          <a:p>
            <a:pPr algn="r"/>
            <a:r>
              <a:rPr lang="en-US" sz="1200" b="0" dirty="0">
                <a:solidFill>
                  <a:schemeClr val="bg1"/>
                </a:solidFill>
              </a:rPr>
              <a:t>RB </a:t>
            </a:r>
            <a:r>
              <a:rPr lang="en-US" sz="1200" b="0" dirty="0" err="1">
                <a:solidFill>
                  <a:schemeClr val="bg1"/>
                </a:solidFill>
              </a:rPr>
              <a:t>Fillingim</a:t>
            </a:r>
            <a:r>
              <a:rPr lang="en-US" sz="1200" b="0" dirty="0">
                <a:solidFill>
                  <a:schemeClr val="bg1"/>
                </a:solidFill>
              </a:rPr>
              <a:t> et. al. The ACTTION-American Pain Society Pain Taxonomy (AAPT): An Evidence-Based and Multi-Dimensional Approach to Classifying Chronic Pain Conditions. J Pain. 2014 Mar; 15(3): 241–249. </a:t>
            </a:r>
          </a:p>
        </p:txBody>
      </p:sp>
    </p:spTree>
    <p:extLst>
      <p:ext uri="{BB962C8B-B14F-4D97-AF65-F5344CB8AC3E}">
        <p14:creationId xmlns:p14="http://schemas.microsoft.com/office/powerpoint/2010/main" val="33701748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5334000" cy="762000"/>
          </a:xfrm>
        </p:spPr>
        <p:txBody>
          <a:bodyPr/>
          <a:lstStyle/>
          <a:p>
            <a:endParaRPr lang="en-US"/>
          </a:p>
        </p:txBody>
      </p:sp>
      <p:sp>
        <p:nvSpPr>
          <p:cNvPr id="3" name="Content Placeholder 2"/>
          <p:cNvSpPr>
            <a:spLocks noGrp="1"/>
          </p:cNvSpPr>
          <p:nvPr>
            <p:ph idx="1"/>
          </p:nvPr>
        </p:nvSpPr>
        <p:spPr>
          <a:xfrm>
            <a:off x="5653712" y="609600"/>
            <a:ext cx="3261688" cy="6019800"/>
          </a:xfrm>
        </p:spPr>
        <p:txBody>
          <a:bodyPr/>
          <a:lstStyle/>
          <a:p>
            <a:pPr marL="0" indent="0"/>
            <a:r>
              <a:rPr lang="en-US" sz="1800" dirty="0">
                <a:solidFill>
                  <a:srgbClr val="FFFF00"/>
                </a:solidFill>
              </a:rPr>
              <a:t>The weakness is its lack of validity</a:t>
            </a:r>
            <a:r>
              <a:rPr lang="en-US" sz="1800" dirty="0"/>
              <a:t>. Unlike our definitions of ischemic heart disease, lymphoma, or AIDS, the </a:t>
            </a:r>
            <a:r>
              <a:rPr lang="en-US" sz="1800" dirty="0">
                <a:solidFill>
                  <a:srgbClr val="FFFF00"/>
                </a:solidFill>
              </a:rPr>
              <a:t>DSM diagnoses are based on a consensus about clusters of clinical symptoms, not any objective laboratory measure</a:t>
            </a:r>
            <a:r>
              <a:rPr lang="en-US" sz="1800" dirty="0"/>
              <a:t>. In the rest of medicine, this would be equivalent to creating diagnostic systems based on the nature of chest pain or the quality of fever. Indeed, symptom-based diagnosis, once common in other areas of medicine, has been largely replaced in the past half century as </a:t>
            </a:r>
            <a:r>
              <a:rPr lang="en-US" sz="1800" dirty="0">
                <a:solidFill>
                  <a:srgbClr val="FFFF00"/>
                </a:solidFill>
              </a:rPr>
              <a:t>we have understood that symptoms alone rarely indicate the best choice of treatment</a:t>
            </a:r>
            <a:r>
              <a:rPr lang="en-US" sz="1800" dirty="0"/>
              <a:t>.</a:t>
            </a:r>
          </a:p>
        </p:txBody>
      </p:sp>
      <p:pic>
        <p:nvPicPr>
          <p:cNvPr id="4" name="Picture 3"/>
          <p:cNvPicPr>
            <a:picLocks noChangeAspect="1"/>
          </p:cNvPicPr>
          <p:nvPr/>
        </p:nvPicPr>
        <p:blipFill>
          <a:blip r:embed="rId2"/>
          <a:stretch>
            <a:fillRect/>
          </a:stretch>
        </p:blipFill>
        <p:spPr>
          <a:xfrm>
            <a:off x="-1" y="609600"/>
            <a:ext cx="5653713" cy="6248400"/>
          </a:xfrm>
          <a:prstGeom prst="rect">
            <a:avLst/>
          </a:prstGeom>
        </p:spPr>
      </p:pic>
      <p:sp>
        <p:nvSpPr>
          <p:cNvPr id="5" name="Rounded Rectangle 4"/>
          <p:cNvSpPr/>
          <p:nvPr/>
        </p:nvSpPr>
        <p:spPr bwMode="auto">
          <a:xfrm>
            <a:off x="381000" y="2133600"/>
            <a:ext cx="990600" cy="1524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4640077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300" dirty="0" smtClean="0"/>
              <a:t>Is there evidence in evidence –based medicine?</a:t>
            </a:r>
            <a:endParaRPr lang="en-US" sz="3300" dirty="0"/>
          </a:p>
        </p:txBody>
      </p:sp>
      <p:sp>
        <p:nvSpPr>
          <p:cNvPr id="3" name="Content Placeholder 2"/>
          <p:cNvSpPr>
            <a:spLocks noGrp="1"/>
          </p:cNvSpPr>
          <p:nvPr>
            <p:ph idx="1"/>
          </p:nvPr>
        </p:nvSpPr>
        <p:spPr/>
        <p:txBody>
          <a:bodyPr/>
          <a:lstStyle/>
          <a:p>
            <a:r>
              <a:rPr lang="en-US" dirty="0"/>
              <a:t>‘</a:t>
            </a:r>
            <a:r>
              <a:rPr lang="en-US" i="1" dirty="0"/>
              <a:t>The single most important characteristic of the taxonomy is that it be based on the best available </a:t>
            </a:r>
            <a:r>
              <a:rPr lang="en-US" i="1" u="sng" dirty="0"/>
              <a:t>evidence</a:t>
            </a:r>
            <a:r>
              <a:rPr lang="en-US" i="1" dirty="0"/>
              <a:t> rather than based solely on </a:t>
            </a:r>
            <a:r>
              <a:rPr lang="en-US" i="1" dirty="0" smtClean="0"/>
              <a:t>consensus </a:t>
            </a:r>
            <a:r>
              <a:rPr lang="en-US" i="1" dirty="0"/>
              <a:t>or expert </a:t>
            </a:r>
            <a:r>
              <a:rPr lang="en-US" i="1" dirty="0" smtClean="0"/>
              <a:t>opinion’</a:t>
            </a:r>
            <a:r>
              <a:rPr lang="en-US" dirty="0" smtClean="0"/>
              <a:t>.</a:t>
            </a:r>
          </a:p>
          <a:p>
            <a:endParaRPr lang="en-US" dirty="0"/>
          </a:p>
          <a:p>
            <a:pPr>
              <a:spcBef>
                <a:spcPts val="1800"/>
              </a:spcBef>
              <a:buFont typeface="Arial" panose="020B0604020202020204" pitchFamily="34" charset="0"/>
              <a:buChar char="•"/>
            </a:pPr>
            <a:r>
              <a:rPr lang="en-US" sz="1800" dirty="0" smtClean="0"/>
              <a:t>JP. </a:t>
            </a:r>
            <a:r>
              <a:rPr lang="en-US" sz="1800" dirty="0"/>
              <a:t>Ioannidis. </a:t>
            </a:r>
            <a:r>
              <a:rPr lang="en-US" sz="1800" dirty="0" smtClean="0"/>
              <a:t>Why </a:t>
            </a:r>
            <a:r>
              <a:rPr lang="en-US" sz="1800" dirty="0"/>
              <a:t>Most Published Research Findings Are False. </a:t>
            </a:r>
            <a:r>
              <a:rPr lang="en-US" sz="1800" dirty="0" smtClean="0"/>
              <a:t>PLOS </a:t>
            </a:r>
            <a:r>
              <a:rPr lang="en-US" sz="1800" dirty="0"/>
              <a:t>Medicine 2005;2(8):</a:t>
            </a:r>
            <a:r>
              <a:rPr lang="en-US" sz="1800" dirty="0" smtClean="0"/>
              <a:t>e124.</a:t>
            </a:r>
          </a:p>
          <a:p>
            <a:pPr>
              <a:buFont typeface="Arial" panose="020B0604020202020204" pitchFamily="34" charset="0"/>
              <a:buChar char="•"/>
            </a:pPr>
            <a:r>
              <a:rPr lang="en-US" sz="1800" dirty="0"/>
              <a:t>JP Ioannidis. Evidence-based medicine has been hijacked: a report to David Sackett. Journal of Clinical Epidemiology 2016 (73):82–86</a:t>
            </a:r>
            <a:endParaRPr lang="en-US" sz="1800" dirty="0" smtClean="0"/>
          </a:p>
          <a:p>
            <a:pPr>
              <a:buFont typeface="Arial" panose="020B0604020202020204" pitchFamily="34" charset="0"/>
              <a:buChar char="•"/>
            </a:pPr>
            <a:r>
              <a:rPr lang="en-US" sz="1800" dirty="0" err="1"/>
              <a:t>Szucs</a:t>
            </a:r>
            <a:r>
              <a:rPr lang="en-US" sz="1800" dirty="0"/>
              <a:t> D, Ioannidis JP. Empirical assessment of published effect sizes and power in the recent cognitive neuroscience and psychology literature. </a:t>
            </a:r>
            <a:r>
              <a:rPr lang="en-US" sz="1800" dirty="0" err="1"/>
              <a:t>PLoS</a:t>
            </a:r>
            <a:r>
              <a:rPr lang="en-US" sz="1800" dirty="0"/>
              <a:t> Biol. 2017 Mar 2;15(3):</a:t>
            </a:r>
            <a:r>
              <a:rPr lang="en-US" sz="1800" dirty="0" smtClean="0"/>
              <a:t>e2000797</a:t>
            </a:r>
          </a:p>
          <a:p>
            <a:pPr lvl="1">
              <a:buFont typeface="Arial" panose="020B0604020202020204" pitchFamily="34" charset="0"/>
              <a:buChar char="•"/>
            </a:pPr>
            <a:r>
              <a:rPr lang="en-US" sz="1600" dirty="0" smtClean="0"/>
              <a:t>‘Assuming </a:t>
            </a:r>
            <a:r>
              <a:rPr lang="en-US" sz="1600" dirty="0"/>
              <a:t>a realistic range of prior probabilities for null hypotheses, </a:t>
            </a:r>
            <a:r>
              <a:rPr lang="en-US" sz="1600" dirty="0">
                <a:solidFill>
                  <a:srgbClr val="FFFF00"/>
                </a:solidFill>
              </a:rPr>
              <a:t>false report probability is likely to exceed 50% for the whole literature</a:t>
            </a:r>
            <a:r>
              <a:rPr lang="en-US" sz="1600" dirty="0"/>
              <a:t>. In light of our findings, the recently reported low replication success in psychology is realistic, and </a:t>
            </a:r>
            <a:r>
              <a:rPr lang="en-US" sz="1600" dirty="0">
                <a:solidFill>
                  <a:srgbClr val="FFFF00"/>
                </a:solidFill>
              </a:rPr>
              <a:t>worse performance may be expected for cognitive </a:t>
            </a:r>
            <a:r>
              <a:rPr lang="en-US" sz="1600" dirty="0" smtClean="0">
                <a:solidFill>
                  <a:srgbClr val="FFFF00"/>
                </a:solidFill>
              </a:rPr>
              <a:t>neuroscience</a:t>
            </a:r>
            <a:r>
              <a:rPr lang="en-US" sz="1600" dirty="0" smtClean="0"/>
              <a:t>’.</a:t>
            </a:r>
          </a:p>
        </p:txBody>
      </p:sp>
      <p:sp>
        <p:nvSpPr>
          <p:cNvPr id="4" name="Rectangle 3"/>
          <p:cNvSpPr/>
          <p:nvPr/>
        </p:nvSpPr>
        <p:spPr>
          <a:xfrm>
            <a:off x="1676400" y="2819400"/>
            <a:ext cx="7467600" cy="461665"/>
          </a:xfrm>
          <a:prstGeom prst="rect">
            <a:avLst/>
          </a:prstGeom>
        </p:spPr>
        <p:txBody>
          <a:bodyPr wrap="square">
            <a:spAutoFit/>
          </a:bodyPr>
          <a:lstStyle/>
          <a:p>
            <a:pPr algn="r"/>
            <a:r>
              <a:rPr lang="en-US" sz="1200" b="0" dirty="0">
                <a:solidFill>
                  <a:schemeClr val="bg1"/>
                </a:solidFill>
              </a:rPr>
              <a:t>RB </a:t>
            </a:r>
            <a:r>
              <a:rPr lang="en-US" sz="1200" b="0" dirty="0" err="1">
                <a:solidFill>
                  <a:schemeClr val="bg1"/>
                </a:solidFill>
              </a:rPr>
              <a:t>Fillingim</a:t>
            </a:r>
            <a:r>
              <a:rPr lang="en-US" sz="1200" b="0" dirty="0">
                <a:solidFill>
                  <a:schemeClr val="bg1"/>
                </a:solidFill>
              </a:rPr>
              <a:t> et. al. The ACTTION-American Pain Society Pain Taxonomy (AAPT): An Evidence-Based and Multi-Dimensional Approach to Classifying Chronic Pain Conditions. J Pain. 2014 Mar; 15(3): 241–249. </a:t>
            </a:r>
          </a:p>
        </p:txBody>
      </p:sp>
    </p:spTree>
    <p:extLst>
      <p:ext uri="{BB962C8B-B14F-4D97-AF65-F5344CB8AC3E}">
        <p14:creationId xmlns:p14="http://schemas.microsoft.com/office/powerpoint/2010/main" val="363552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48400"/>
          </a:xfrm>
          <a:prstGeom prst="rect">
            <a:avLst/>
          </a:prstGeom>
        </p:spPr>
      </p:pic>
      <p:sp>
        <p:nvSpPr>
          <p:cNvPr id="5" name="Rectangle 4"/>
          <p:cNvSpPr/>
          <p:nvPr/>
        </p:nvSpPr>
        <p:spPr>
          <a:xfrm>
            <a:off x="4495800" y="1219200"/>
            <a:ext cx="4572000" cy="461665"/>
          </a:xfrm>
          <a:prstGeom prst="rect">
            <a:avLst/>
          </a:prstGeom>
        </p:spPr>
        <p:txBody>
          <a:bodyPr>
            <a:spAutoFit/>
          </a:bodyPr>
          <a:lstStyle/>
          <a:p>
            <a:r>
              <a:rPr lang="en-US" sz="1200" dirty="0"/>
              <a:t>http://retractionwatch.com/2016/03/16/evidence-based-medicine-has-been-hijacked-a-confession-from-john-ioannidis/</a:t>
            </a:r>
          </a:p>
        </p:txBody>
      </p:sp>
    </p:spTree>
    <p:extLst>
      <p:ext uri="{BB962C8B-B14F-4D97-AF65-F5344CB8AC3E}">
        <p14:creationId xmlns:p14="http://schemas.microsoft.com/office/powerpoint/2010/main" val="2928223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Differing views making both parties happy</a:t>
            </a:r>
            <a:br>
              <a:rPr lang="en-US" dirty="0" smtClean="0"/>
            </a:br>
            <a:endParaRPr lang="en-US" dirty="0"/>
          </a:p>
        </p:txBody>
      </p:sp>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25" y="2127885"/>
            <a:ext cx="8566150" cy="4311724"/>
          </a:xfrm>
          <a:prstGeom prst="rect">
            <a:avLst/>
          </a:prstGeom>
        </p:spPr>
      </p:pic>
      <p:sp>
        <p:nvSpPr>
          <p:cNvPr id="8" name="Rectangle 7"/>
          <p:cNvSpPr/>
          <p:nvPr/>
        </p:nvSpPr>
        <p:spPr>
          <a:xfrm>
            <a:off x="5302326" y="6563360"/>
            <a:ext cx="3785794" cy="276999"/>
          </a:xfrm>
          <a:prstGeom prst="rect">
            <a:avLst/>
          </a:prstGeom>
        </p:spPr>
        <p:txBody>
          <a:bodyPr wrap="square">
            <a:spAutoFit/>
          </a:bodyPr>
          <a:lstStyle/>
          <a:p>
            <a:pPr algn="r"/>
            <a:r>
              <a:rPr lang="en-US" sz="1200" dirty="0">
                <a:solidFill>
                  <a:schemeClr val="bg1"/>
                </a:solidFill>
              </a:rPr>
              <a:t>http://</a:t>
            </a:r>
            <a:r>
              <a:rPr lang="en-US" sz="1200" dirty="0" smtClean="0">
                <a:solidFill>
                  <a:schemeClr val="bg1"/>
                </a:solidFill>
              </a:rPr>
              <a:t>plato.stanford.edu/entries/scientific-objectivity</a:t>
            </a:r>
            <a:endParaRPr lang="en-US" sz="1200" dirty="0">
              <a:solidFill>
                <a:schemeClr val="bg1"/>
              </a:solidFill>
            </a:endParaRPr>
          </a:p>
        </p:txBody>
      </p:sp>
      <p:sp>
        <p:nvSpPr>
          <p:cNvPr id="3" name="Rectangle 2"/>
          <p:cNvSpPr/>
          <p:nvPr/>
        </p:nvSpPr>
        <p:spPr>
          <a:xfrm>
            <a:off x="0" y="1393363"/>
            <a:ext cx="9144000" cy="646331"/>
          </a:xfrm>
          <a:prstGeom prst="rect">
            <a:avLst/>
          </a:prstGeom>
        </p:spPr>
        <p:txBody>
          <a:bodyPr wrap="square">
            <a:spAutoFit/>
          </a:bodyPr>
          <a:lstStyle/>
          <a:p>
            <a:r>
              <a:rPr lang="en-US" sz="3600" b="0" dirty="0" smtClean="0">
                <a:solidFill>
                  <a:schemeClr val="bg1"/>
                </a:solidFill>
                <a:latin typeface="Georgia" panose="02040502050405020303" pitchFamily="18" charset="0"/>
              </a:rPr>
              <a:t>… yet, the future for both parties looks bad.</a:t>
            </a:r>
            <a:endParaRPr lang="en-US" sz="3600" b="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51228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Central question in the workshop brief </a:t>
            </a:r>
            <a:r>
              <a:rPr lang="en-US" dirty="0" smtClean="0"/>
              <a:t> comprises several separate questions</a:t>
            </a:r>
            <a:endParaRPr lang="en-US" dirty="0"/>
          </a:p>
        </p:txBody>
      </p:sp>
      <p:sp>
        <p:nvSpPr>
          <p:cNvPr id="5" name="Content Placeholder 4"/>
          <p:cNvSpPr>
            <a:spLocks noGrp="1"/>
          </p:cNvSpPr>
          <p:nvPr>
            <p:ph idx="1"/>
          </p:nvPr>
        </p:nvSpPr>
        <p:spPr/>
        <p:txBody>
          <a:bodyPr/>
          <a:lstStyle/>
          <a:p>
            <a:pPr marL="0" indent="0"/>
            <a:endParaRPr lang="en-US" sz="2000" dirty="0" smtClean="0">
              <a:solidFill>
                <a:srgbClr val="FFC000"/>
              </a:solidFill>
            </a:endParaRPr>
          </a:p>
          <a:p>
            <a:pPr marL="0" indent="0"/>
            <a:r>
              <a:rPr lang="en-US" sz="2000" dirty="0" smtClean="0">
                <a:solidFill>
                  <a:srgbClr val="FFC000"/>
                </a:solidFill>
              </a:rPr>
              <a:t>Is the </a:t>
            </a:r>
            <a:r>
              <a:rPr lang="en-US" sz="2000" dirty="0">
                <a:solidFill>
                  <a:srgbClr val="FFC000"/>
                </a:solidFill>
              </a:rPr>
              <a:t>term PDAP, and associated ontological process</a:t>
            </a:r>
            <a:r>
              <a:rPr lang="en-US" sz="2000" dirty="0" smtClean="0">
                <a:solidFill>
                  <a:srgbClr val="FFC000"/>
                </a:solidFill>
              </a:rPr>
              <a:t>, appropriate because </a:t>
            </a:r>
            <a:r>
              <a:rPr lang="en-US" sz="2000" dirty="0">
                <a:solidFill>
                  <a:srgbClr val="FFC000"/>
                </a:solidFill>
              </a:rPr>
              <a:t>of the opinion that sufficient evidence exists to consider this disorder neuropathic </a:t>
            </a:r>
            <a:r>
              <a:rPr lang="en-US" sz="2000" dirty="0" smtClean="0">
                <a:solidFill>
                  <a:srgbClr val="FFC000"/>
                </a:solidFill>
              </a:rPr>
              <a:t>in origin </a:t>
            </a:r>
            <a:r>
              <a:rPr lang="en-US" sz="2000" dirty="0">
                <a:solidFill>
                  <a:srgbClr val="FFC000"/>
                </a:solidFill>
              </a:rPr>
              <a:t>and therefore to classify it </a:t>
            </a:r>
            <a:r>
              <a:rPr lang="en-US" sz="2000" dirty="0" smtClean="0">
                <a:solidFill>
                  <a:srgbClr val="FFC000"/>
                </a:solidFill>
              </a:rPr>
              <a:t>accordingly?</a:t>
            </a:r>
          </a:p>
          <a:p>
            <a:pPr marL="457200" indent="-457200">
              <a:buFontTx/>
              <a:buAutoNum type="arabicParenR"/>
            </a:pPr>
            <a:r>
              <a:rPr lang="en-US" sz="2000" dirty="0" smtClean="0"/>
              <a:t>What </a:t>
            </a:r>
            <a:r>
              <a:rPr lang="en-US" sz="2000" dirty="0"/>
              <a:t>is denoted by ‘this disorder’?</a:t>
            </a:r>
          </a:p>
          <a:p>
            <a:pPr marL="457200" indent="-457200">
              <a:buAutoNum type="arabicParenR"/>
            </a:pPr>
            <a:r>
              <a:rPr lang="en-US" sz="2000" dirty="0" smtClean="0"/>
              <a:t>Is PDAP an appropriate term for what is denoted by ‘this disorder’?</a:t>
            </a:r>
          </a:p>
          <a:p>
            <a:pPr marL="457200" indent="-457200">
              <a:buAutoNum type="arabicParenR"/>
            </a:pPr>
            <a:r>
              <a:rPr lang="en-US" sz="2000" dirty="0" smtClean="0"/>
              <a:t>Is the ontological process used appropriate:</a:t>
            </a:r>
          </a:p>
          <a:p>
            <a:pPr marL="1257300" lvl="2" indent="-457200">
              <a:buFont typeface="+mj-lt"/>
              <a:buAutoNum type="alphaLcParenR"/>
            </a:pPr>
            <a:r>
              <a:rPr lang="en-US" sz="1800" dirty="0"/>
              <a:t>i</a:t>
            </a:r>
            <a:r>
              <a:rPr lang="en-US" sz="1800" dirty="0" smtClean="0"/>
              <a:t>n itself?</a:t>
            </a:r>
          </a:p>
          <a:p>
            <a:pPr marL="1257300" lvl="2" indent="-457200">
              <a:spcBef>
                <a:spcPts val="0"/>
              </a:spcBef>
              <a:buFont typeface="+mj-lt"/>
              <a:buAutoNum type="alphaLcParenR"/>
            </a:pPr>
            <a:r>
              <a:rPr lang="en-US" sz="1800" dirty="0"/>
              <a:t>f</a:t>
            </a:r>
            <a:r>
              <a:rPr lang="en-US" sz="1800" dirty="0" smtClean="0"/>
              <a:t>or the purposes of providing names</a:t>
            </a:r>
          </a:p>
          <a:p>
            <a:pPr marL="1714500" lvl="3" indent="-457200">
              <a:spcBef>
                <a:spcPts val="0"/>
              </a:spcBef>
              <a:buFont typeface="+mj-lt"/>
              <a:buAutoNum type="romanLcPeriod"/>
            </a:pPr>
            <a:r>
              <a:rPr lang="en-US" sz="1800" dirty="0" smtClean="0"/>
              <a:t>to what is denoted by ‘this disorder’?</a:t>
            </a:r>
          </a:p>
          <a:p>
            <a:pPr marL="1714500" lvl="3" indent="-457200">
              <a:spcBef>
                <a:spcPts val="0"/>
              </a:spcBef>
              <a:buFont typeface="+mj-lt"/>
              <a:buAutoNum type="romanLcPeriod"/>
            </a:pPr>
            <a:r>
              <a:rPr lang="en-US" sz="1800" dirty="0"/>
              <a:t>t</a:t>
            </a:r>
            <a:r>
              <a:rPr lang="en-US" sz="1800" dirty="0" smtClean="0"/>
              <a:t>o ‘things’ in general?</a:t>
            </a:r>
          </a:p>
          <a:p>
            <a:pPr marL="1257300" lvl="2" indent="-457200">
              <a:spcBef>
                <a:spcPts val="0"/>
              </a:spcBef>
              <a:buFont typeface="+mj-lt"/>
              <a:buAutoNum type="alphaLcParenR"/>
            </a:pPr>
            <a:r>
              <a:rPr lang="en-US" sz="1800" dirty="0"/>
              <a:t>to classify what is denoted by ‘this disorder</a:t>
            </a:r>
            <a:r>
              <a:rPr lang="en-US" sz="1800" dirty="0" smtClean="0"/>
              <a:t>’?</a:t>
            </a:r>
          </a:p>
          <a:p>
            <a:pPr marL="457200" indent="-457200">
              <a:buAutoNum type="arabicParenR"/>
            </a:pPr>
            <a:r>
              <a:rPr lang="en-US" sz="2000" dirty="0" smtClean="0"/>
              <a:t>Has the mentioned opinion the power of a scientific theory to the effect that what is denoted by ‘this disorder’ is neuropathic in origin?</a:t>
            </a:r>
          </a:p>
          <a:p>
            <a:pPr marL="457200" indent="-457200">
              <a:buAutoNum type="arabicParenR"/>
            </a:pPr>
            <a:r>
              <a:rPr lang="en-US" sz="2000" dirty="0" smtClean="0"/>
              <a:t>What other term would be more appropriate?</a:t>
            </a:r>
          </a:p>
        </p:txBody>
      </p:sp>
    </p:spTree>
    <p:extLst>
      <p:ext uri="{BB962C8B-B14F-4D97-AF65-F5344CB8AC3E}">
        <p14:creationId xmlns:p14="http://schemas.microsoft.com/office/powerpoint/2010/main" val="353202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400" dirty="0" smtClean="0"/>
              <a:t>… which are to be answered multi-disciplinary</a:t>
            </a:r>
            <a:endParaRPr lang="en-US" sz="3400" dirty="0"/>
          </a:p>
        </p:txBody>
      </p:sp>
      <p:sp>
        <p:nvSpPr>
          <p:cNvPr id="5" name="Content Placeholder 4"/>
          <p:cNvSpPr>
            <a:spLocks noGrp="1"/>
          </p:cNvSpPr>
          <p:nvPr>
            <p:ph idx="1"/>
          </p:nvPr>
        </p:nvSpPr>
        <p:spPr/>
        <p:txBody>
          <a:bodyPr/>
          <a:lstStyle/>
          <a:p>
            <a:pPr marL="0" indent="0"/>
            <a:endParaRPr lang="en-US" sz="2000" dirty="0" smtClean="0">
              <a:solidFill>
                <a:srgbClr val="FFC000"/>
              </a:solidFill>
            </a:endParaRPr>
          </a:p>
          <a:p>
            <a:pPr marL="0" indent="0"/>
            <a:r>
              <a:rPr lang="en-US" sz="2000" dirty="0" smtClean="0">
                <a:solidFill>
                  <a:srgbClr val="FFC000"/>
                </a:solidFill>
              </a:rPr>
              <a:t>Is the </a:t>
            </a:r>
            <a:r>
              <a:rPr lang="en-US" sz="2000" dirty="0">
                <a:solidFill>
                  <a:srgbClr val="FFC000"/>
                </a:solidFill>
              </a:rPr>
              <a:t>term PDAP, and associated ontological process</a:t>
            </a:r>
            <a:r>
              <a:rPr lang="en-US" sz="2000" dirty="0" smtClean="0">
                <a:solidFill>
                  <a:srgbClr val="FFC000"/>
                </a:solidFill>
              </a:rPr>
              <a:t>, appropriate because </a:t>
            </a:r>
            <a:r>
              <a:rPr lang="en-US" sz="2000" dirty="0">
                <a:solidFill>
                  <a:srgbClr val="FFC000"/>
                </a:solidFill>
              </a:rPr>
              <a:t>of the opinion that sufficient evidence exists to consider this disorder neuropathic </a:t>
            </a:r>
            <a:r>
              <a:rPr lang="en-US" sz="2000" dirty="0" smtClean="0">
                <a:solidFill>
                  <a:srgbClr val="FFC000"/>
                </a:solidFill>
              </a:rPr>
              <a:t>in origin </a:t>
            </a:r>
            <a:r>
              <a:rPr lang="en-US" sz="2000" dirty="0">
                <a:solidFill>
                  <a:srgbClr val="FFC000"/>
                </a:solidFill>
              </a:rPr>
              <a:t>and therefore to classify it </a:t>
            </a:r>
            <a:r>
              <a:rPr lang="en-US" sz="2000" dirty="0" smtClean="0">
                <a:solidFill>
                  <a:srgbClr val="FFC000"/>
                </a:solidFill>
              </a:rPr>
              <a:t>accordingly?</a:t>
            </a:r>
          </a:p>
          <a:p>
            <a:pPr marL="457200" indent="-457200">
              <a:buFontTx/>
              <a:buAutoNum type="arabicParenR"/>
            </a:pPr>
            <a:r>
              <a:rPr lang="en-US" sz="2000" dirty="0" smtClean="0"/>
              <a:t>What </a:t>
            </a:r>
            <a:r>
              <a:rPr lang="en-US" sz="2000" dirty="0"/>
              <a:t>is denoted by ‘this disorder’?</a:t>
            </a:r>
          </a:p>
          <a:p>
            <a:pPr marL="457200" indent="-457200">
              <a:buAutoNum type="arabicParenR"/>
            </a:pPr>
            <a:r>
              <a:rPr lang="en-US" sz="2000" dirty="0" smtClean="0"/>
              <a:t>Is PDAP an appropriate term for what is denoted by ‘this disorder’?</a:t>
            </a:r>
          </a:p>
          <a:p>
            <a:pPr marL="457200" indent="-457200">
              <a:buAutoNum type="arabicParenR"/>
            </a:pPr>
            <a:r>
              <a:rPr lang="en-US" sz="2000" dirty="0" smtClean="0"/>
              <a:t>Is the ontological process used appropriate:</a:t>
            </a:r>
          </a:p>
          <a:p>
            <a:pPr marL="1257300" lvl="2" indent="-457200">
              <a:buFont typeface="+mj-lt"/>
              <a:buAutoNum type="alphaLcParenR"/>
            </a:pPr>
            <a:r>
              <a:rPr lang="en-US" sz="1800" dirty="0"/>
              <a:t>i</a:t>
            </a:r>
            <a:r>
              <a:rPr lang="en-US" sz="1800" dirty="0" smtClean="0"/>
              <a:t>n itself?</a:t>
            </a:r>
          </a:p>
          <a:p>
            <a:pPr marL="1257300" lvl="2" indent="-457200">
              <a:spcBef>
                <a:spcPts val="0"/>
              </a:spcBef>
              <a:buFont typeface="+mj-lt"/>
              <a:buAutoNum type="alphaLcParenR"/>
            </a:pPr>
            <a:r>
              <a:rPr lang="en-US" sz="1800" dirty="0"/>
              <a:t>f</a:t>
            </a:r>
            <a:r>
              <a:rPr lang="en-US" sz="1800" dirty="0" smtClean="0"/>
              <a:t>or the purposes of providing names</a:t>
            </a:r>
          </a:p>
          <a:p>
            <a:pPr marL="1714500" lvl="3" indent="-457200">
              <a:spcBef>
                <a:spcPts val="0"/>
              </a:spcBef>
              <a:buFont typeface="+mj-lt"/>
              <a:buAutoNum type="romanLcPeriod"/>
            </a:pPr>
            <a:r>
              <a:rPr lang="en-US" sz="1800" dirty="0" smtClean="0"/>
              <a:t>to what is denoted by ‘this disorder’?</a:t>
            </a:r>
          </a:p>
          <a:p>
            <a:pPr marL="1714500" lvl="3" indent="-457200">
              <a:spcBef>
                <a:spcPts val="0"/>
              </a:spcBef>
              <a:buFont typeface="+mj-lt"/>
              <a:buAutoNum type="romanLcPeriod"/>
            </a:pPr>
            <a:r>
              <a:rPr lang="en-US" sz="1800" dirty="0"/>
              <a:t>t</a:t>
            </a:r>
            <a:r>
              <a:rPr lang="en-US" sz="1800" dirty="0" smtClean="0"/>
              <a:t>o ‘things’ in general?</a:t>
            </a:r>
          </a:p>
          <a:p>
            <a:pPr marL="1257300" lvl="2" indent="-457200">
              <a:spcBef>
                <a:spcPts val="0"/>
              </a:spcBef>
              <a:buFont typeface="+mj-lt"/>
              <a:buAutoNum type="alphaLcParenR"/>
            </a:pPr>
            <a:r>
              <a:rPr lang="en-US" sz="1800" dirty="0"/>
              <a:t>to classify what is denoted by ‘this disorder</a:t>
            </a:r>
            <a:r>
              <a:rPr lang="en-US" sz="1800" dirty="0" smtClean="0"/>
              <a:t>’?</a:t>
            </a:r>
          </a:p>
          <a:p>
            <a:pPr marL="457200" indent="-457200">
              <a:buAutoNum type="arabicParenR"/>
            </a:pPr>
            <a:r>
              <a:rPr lang="en-US" sz="2000" dirty="0" smtClean="0"/>
              <a:t>Has the mentioned opinion the power of a scientific theory to the effect that what is denoted by ‘this disorder’ is neuropathic in origin?</a:t>
            </a:r>
          </a:p>
          <a:p>
            <a:pPr marL="457200" indent="-457200">
              <a:buAutoNum type="arabicParenR"/>
            </a:pPr>
            <a:r>
              <a:rPr lang="en-US" sz="2000" dirty="0" smtClean="0"/>
              <a:t>What other term would be more appropriate?</a:t>
            </a:r>
          </a:p>
        </p:txBody>
      </p:sp>
    </p:spTree>
    <p:extLst>
      <p:ext uri="{BB962C8B-B14F-4D97-AF65-F5344CB8AC3E}">
        <p14:creationId xmlns:p14="http://schemas.microsoft.com/office/powerpoint/2010/main" val="198646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z="3200" dirty="0" smtClean="0"/>
              <a:t>Because there is a non-trivial relation between representations and what they are about</a:t>
            </a: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1976438"/>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a:solidFill>
                  <a:srgbClr val="FFFF00"/>
                </a:solidFill>
              </a:rPr>
              <a:t>Referents</a:t>
            </a:r>
          </a:p>
        </p:txBody>
      </p:sp>
      <p:sp>
        <p:nvSpPr>
          <p:cNvPr id="9223" name="Text Box 40"/>
          <p:cNvSpPr txBox="1">
            <a:spLocks noChangeArrowheads="1"/>
          </p:cNvSpPr>
          <p:nvPr/>
        </p:nvSpPr>
        <p:spPr bwMode="auto">
          <a:xfrm>
            <a:off x="6136837" y="1976438"/>
            <a:ext cx="1613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smtClean="0">
                <a:solidFill>
                  <a:srgbClr val="FFFF00"/>
                </a:solidFill>
              </a:rPr>
              <a:t>References</a:t>
            </a:r>
            <a:endParaRPr lang="en-US" dirty="0">
              <a:solidFill>
                <a:srgbClr val="FFFF00"/>
              </a:solidFill>
            </a:endParaRP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8" name="Text Box 40"/>
          <p:cNvSpPr txBox="1">
            <a:spLocks noChangeArrowheads="1"/>
          </p:cNvSpPr>
          <p:nvPr/>
        </p:nvSpPr>
        <p:spPr bwMode="auto">
          <a:xfrm>
            <a:off x="6534796" y="6278563"/>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smtClean="0">
                <a:solidFill>
                  <a:srgbClr val="FFFF00"/>
                </a:solidFill>
              </a:rPr>
              <a:t>Data</a:t>
            </a:r>
            <a:endParaRPr lang="en-US" dirty="0">
              <a:solidFill>
                <a:srgbClr val="FFFF00"/>
              </a:solidFill>
            </a:endParaRPr>
          </a:p>
        </p:txBody>
      </p:sp>
      <p:sp>
        <p:nvSpPr>
          <p:cNvPr id="30" name="Text Box 39"/>
          <p:cNvSpPr txBox="1">
            <a:spLocks noChangeArrowheads="1"/>
          </p:cNvSpPr>
          <p:nvPr/>
        </p:nvSpPr>
        <p:spPr bwMode="auto">
          <a:xfrm>
            <a:off x="3399467" y="1981200"/>
            <a:ext cx="1806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smtClean="0">
                <a:solidFill>
                  <a:srgbClr val="FFFF00"/>
                </a:solidFill>
              </a:rPr>
              <a:t>Perspectives</a:t>
            </a:r>
            <a:endParaRPr lang="en-US" dirty="0">
              <a:solidFill>
                <a:srgbClr val="FFFF00"/>
              </a:solidFill>
            </a:endParaRPr>
          </a:p>
        </p:txBody>
      </p:sp>
    </p:spTree>
    <p:extLst>
      <p:ext uri="{BB962C8B-B14F-4D97-AF65-F5344CB8AC3E}">
        <p14:creationId xmlns:p14="http://schemas.microsoft.com/office/powerpoint/2010/main" val="2487654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29373</TotalTime>
  <Words>3437</Words>
  <Application>Microsoft Office PowerPoint</Application>
  <PresentationFormat>On-screen Show (4:3)</PresentationFormat>
  <Paragraphs>426</Paragraphs>
  <Slides>55</Slides>
  <Notes>8</Notes>
  <HiddenSlides>4</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71" baseType="lpstr">
      <vt:lpstr>Batang</vt:lpstr>
      <vt:lpstr>ＭＳ 明朝</vt:lpstr>
      <vt:lpstr>ＭＳ 明朝</vt:lpstr>
      <vt:lpstr>MS PGothic</vt:lpstr>
      <vt:lpstr>MS PGothic</vt:lpstr>
      <vt:lpstr>SimSun</vt:lpstr>
      <vt:lpstr>Arial</vt:lpstr>
      <vt:lpstr>Cambria</vt:lpstr>
      <vt:lpstr>Georgia</vt:lpstr>
      <vt:lpstr>Times</vt:lpstr>
      <vt:lpstr>Times New Roman</vt:lpstr>
      <vt:lpstr>Trebuchet MS</vt:lpstr>
      <vt:lpstr>Verdana</vt:lpstr>
      <vt:lpstr>Wingdings</vt:lpstr>
      <vt:lpstr>2014-Indianapolis</vt:lpstr>
      <vt:lpstr>Photo Editor-foto</vt:lpstr>
      <vt:lpstr>An Ontological Approach for  Developing Orofacial Pain Taxonomies  Workshop on: Oral Neuropathic Pain: Consensus Guidelines: Can PDAP be improved? March 21, 2017,  San Francisco, Calif., USA  </vt:lpstr>
      <vt:lpstr>Central question in the workshop brief …</vt:lpstr>
      <vt:lpstr>Central focus in the workshop brief …</vt:lpstr>
      <vt:lpstr>Are we arguing about something like these chaps?</vt:lpstr>
      <vt:lpstr>For instance?</vt:lpstr>
      <vt:lpstr>Differing views making both parties happy </vt:lpstr>
      <vt:lpstr>Central question in the workshop brief  comprises several separate questions</vt:lpstr>
      <vt:lpstr>… which are to be answered multi-disciplinary</vt:lpstr>
      <vt:lpstr>Because there is a non-trivial relation between representations and what they are about</vt:lpstr>
      <vt:lpstr>Because there is a non-trivial relation between representations and what they are about</vt:lpstr>
      <vt:lpstr>Because there is a non-trivial relation between representations and what they are about</vt:lpstr>
      <vt:lpstr>What makes it non-trivial?</vt:lpstr>
      <vt:lpstr>Ontology</vt:lpstr>
      <vt:lpstr>Ontology versus traditional classification</vt:lpstr>
      <vt:lpstr>Reality and interpretation</vt:lpstr>
      <vt:lpstr>Questions that unarguably can be answered through terminology</vt:lpstr>
      <vt:lpstr>Terminology</vt:lpstr>
      <vt:lpstr>Three dimensions of terminology</vt:lpstr>
      <vt:lpstr>PDAP(D): persistent dento-alveolar pain disorder</vt:lpstr>
      <vt:lpstr>PNP: persistent neuropathic pain</vt:lpstr>
      <vt:lpstr>PNDAP as terminological subtype of PDAP</vt:lpstr>
      <vt:lpstr>More questions terminologists claim to be answerable through their discipline</vt:lpstr>
      <vt:lpstr>Terminology</vt:lpstr>
      <vt:lpstr>Three dimensions of terminology</vt:lpstr>
      <vt:lpstr>What terminologists denote and classify</vt:lpstr>
      <vt:lpstr>What terminologists denote and classify</vt:lpstr>
      <vt:lpstr>Classifying concepts</vt:lpstr>
      <vt:lpstr>‘concepts’: the weird things terminologists commit to</vt:lpstr>
      <vt:lpstr>Why not?   Star Trek terminology</vt:lpstr>
      <vt:lpstr>Questions to be answered by science</vt:lpstr>
      <vt:lpstr>Key in science: scientific objectivity</vt:lpstr>
      <vt:lpstr>Why Most Published Research Findings Are False.</vt:lpstr>
      <vt:lpstr>The view from nowhere</vt:lpstr>
      <vt:lpstr>No scientific objectivity here</vt:lpstr>
      <vt:lpstr>No scientific objectivity here</vt:lpstr>
      <vt:lpstr>Is there scientific objectivity here?</vt:lpstr>
      <vt:lpstr>What are the objective properties?</vt:lpstr>
      <vt:lpstr>Questions in the domain of ontology</vt:lpstr>
      <vt:lpstr>Four notions of ‘ontology’ as a study</vt:lpstr>
      <vt:lpstr>Four notions of ‘ontology’ as a study</vt:lpstr>
      <vt:lpstr>Four notions of ‘ontology’ as a study</vt:lpstr>
      <vt:lpstr>Scientific Realism</vt:lpstr>
      <vt:lpstr>If this is a scientific theory:</vt:lpstr>
      <vt:lpstr>Ontology for General Medical Science</vt:lpstr>
      <vt:lpstr>‘Findings’ / ‘observations’</vt:lpstr>
      <vt:lpstr>PowerPoint Presentation</vt:lpstr>
      <vt:lpstr>Key OGMS definitions</vt:lpstr>
      <vt:lpstr>PowerPoint Presentation</vt:lpstr>
      <vt:lpstr>‘Chronic pain’ in ICD-11</vt:lpstr>
      <vt:lpstr>‘Pain’ vs. ‘pain condition’</vt:lpstr>
      <vt:lpstr>PowerPoint Presentation</vt:lpstr>
      <vt:lpstr>On developing the  ACTTION-APS Pain Taxonomy (AAPT).</vt:lpstr>
      <vt:lpstr>PowerPoint Presentation</vt:lpstr>
      <vt:lpstr>Is there evidence in evidence –based medicine?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1257</cp:revision>
  <dcterms:created xsi:type="dcterms:W3CDTF">1601-01-01T00:00:00Z</dcterms:created>
  <dcterms:modified xsi:type="dcterms:W3CDTF">2017-03-24T19:02:37Z</dcterms:modified>
</cp:coreProperties>
</file>