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2"/>
  </p:notesMasterIdLst>
  <p:sldIdLst>
    <p:sldId id="1369" r:id="rId2"/>
    <p:sldId id="1371" r:id="rId3"/>
    <p:sldId id="1372" r:id="rId4"/>
    <p:sldId id="1373" r:id="rId5"/>
    <p:sldId id="1370" r:id="rId6"/>
    <p:sldId id="1374" r:id="rId7"/>
    <p:sldId id="1397" r:id="rId8"/>
    <p:sldId id="266" r:id="rId9"/>
    <p:sldId id="1378" r:id="rId10"/>
    <p:sldId id="1375" r:id="rId11"/>
    <p:sldId id="1398" r:id="rId12"/>
    <p:sldId id="1377" r:id="rId13"/>
    <p:sldId id="1376" r:id="rId14"/>
    <p:sldId id="1379" r:id="rId15"/>
    <p:sldId id="1391" r:id="rId16"/>
    <p:sldId id="1380" r:id="rId17"/>
    <p:sldId id="1381" r:id="rId18"/>
    <p:sldId id="1382" r:id="rId19"/>
    <p:sldId id="1383" r:id="rId20"/>
    <p:sldId id="1384" r:id="rId21"/>
    <p:sldId id="1385" r:id="rId22"/>
    <p:sldId id="1387" r:id="rId23"/>
    <p:sldId id="1386" r:id="rId24"/>
    <p:sldId id="1389" r:id="rId25"/>
    <p:sldId id="1388" r:id="rId26"/>
    <p:sldId id="1390" r:id="rId27"/>
    <p:sldId id="1392" r:id="rId28"/>
    <p:sldId id="1393" r:id="rId29"/>
    <p:sldId id="1396" r:id="rId30"/>
    <p:sldId id="1394" r:id="rId31"/>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6D5A8"/>
    <a:srgbClr val="000D26"/>
    <a:srgbClr val="99CCFF"/>
    <a:srgbClr val="CCCCCC"/>
    <a:srgbClr val="E59C00"/>
    <a:srgbClr val="ECD63F"/>
    <a:srgbClr val="BBE0E3"/>
    <a:srgbClr val="D5C1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94660"/>
  </p:normalViewPr>
  <p:slideViewPr>
    <p:cSldViewPr>
      <p:cViewPr varScale="1">
        <p:scale>
          <a:sx n="80" d="100"/>
          <a:sy n="80" d="100"/>
        </p:scale>
        <p:origin x="81" y="93"/>
      </p:cViewPr>
      <p:guideLst>
        <p:guide orient="horz" pos="2160"/>
        <p:guide pos="3840"/>
      </p:guideLst>
    </p:cSldViewPr>
  </p:slideViewPr>
  <p:notesTextViewPr>
    <p:cViewPr>
      <p:scale>
        <a:sx n="100" d="100"/>
        <a:sy n="100" d="100"/>
      </p:scale>
      <p:origin x="0" y="0"/>
    </p:cViewPr>
  </p:notesTextViewPr>
  <p:sorterViewPr>
    <p:cViewPr>
      <p:scale>
        <a:sx n="110" d="100"/>
        <a:sy n="110" d="100"/>
      </p:scale>
      <p:origin x="0" y="-125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9/4/2025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xfrm>
            <a:off x="685800" y="1143000"/>
            <a:ext cx="5486400" cy="3086100"/>
          </a:xfrm>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ISO document mention BFO developer maintenance group</a:t>
            </a:r>
          </a:p>
        </p:txBody>
      </p:sp>
      <p:sp>
        <p:nvSpPr>
          <p:cNvPr id="4" name="Slide Number Placeholder 3"/>
          <p:cNvSpPr>
            <a:spLocks noGrp="1"/>
          </p:cNvSpPr>
          <p:nvPr>
            <p:ph type="sldNum" sz="quarter" idx="5"/>
          </p:nvPr>
        </p:nvSpPr>
        <p:spPr/>
        <p:txBody>
          <a:bodyPr/>
          <a:lstStyle/>
          <a:p>
            <a:fld id="{F523E3DF-FB59-4075-B972-C0DFEE45DED1}" type="slidenum">
              <a:rPr lang="en-US" smtClean="0"/>
              <a:t>30</a:t>
            </a:fld>
            <a:endParaRPr lang="en-US"/>
          </a:p>
        </p:txBody>
      </p:sp>
    </p:spTree>
    <p:extLst>
      <p:ext uri="{BB962C8B-B14F-4D97-AF65-F5344CB8AC3E}">
        <p14:creationId xmlns:p14="http://schemas.microsoft.com/office/powerpoint/2010/main" val="3843996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history of the BFO started roughly at the end of the 1990’s. Its underlying theory and the foundations upon which the theory is built, is described in a collection of papers, by a variety of authors that became in one way or another parts of Barry Smith’s team when he was awarded the </a:t>
            </a:r>
            <a:r>
              <a:rPr lang="en-US" b="0" i="0" dirty="0">
                <a:solidFill>
                  <a:srgbClr val="000000"/>
                </a:solidFill>
                <a:effectLst/>
                <a:latin typeface="Sofia"/>
              </a:rPr>
              <a:t>Wolfgang Paul Award from Germany's Humboldt Foundation in 2021. The early papers describe the BFO as consisting of two separate ontologies: s SNAP-ontology which house the continuants, and a SOAN ontology which houses the occurrents. A term frequently encountered is ‘change’ though it is in many different ways related to other occurrents. This is witnessed by the various citations shown on these slides.</a:t>
            </a:r>
            <a:endParaRPr lang="en-US" dirty="0"/>
          </a:p>
        </p:txBody>
      </p:sp>
      <p:sp>
        <p:nvSpPr>
          <p:cNvPr id="4" name="Slide Number Placeholder 3"/>
          <p:cNvSpPr>
            <a:spLocks noGrp="1"/>
          </p:cNvSpPr>
          <p:nvPr>
            <p:ph type="sldNum" sz="quarter" idx="5"/>
          </p:nvPr>
        </p:nvSpPr>
        <p:spPr/>
        <p:txBody>
          <a:bodyPr/>
          <a:lstStyle/>
          <a:p>
            <a:fld id="{F523E3DF-FB59-4075-B972-C0DFEE45DED1}" type="slidenum">
              <a:rPr lang="en-US" smtClean="0"/>
              <a:t>2</a:t>
            </a:fld>
            <a:endParaRPr lang="en-US"/>
          </a:p>
        </p:txBody>
      </p:sp>
    </p:spTree>
    <p:extLst>
      <p:ext uri="{BB962C8B-B14F-4D97-AF65-F5344CB8AC3E}">
        <p14:creationId xmlns:p14="http://schemas.microsoft.com/office/powerpoint/2010/main" val="103201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if we look at the current status of the BFO, ‘change’ is not mentioned at all. </a:t>
            </a:r>
          </a:p>
        </p:txBody>
      </p:sp>
      <p:sp>
        <p:nvSpPr>
          <p:cNvPr id="4" name="Slide Number Placeholder 3"/>
          <p:cNvSpPr>
            <a:spLocks noGrp="1"/>
          </p:cNvSpPr>
          <p:nvPr>
            <p:ph type="sldNum" sz="quarter" idx="5"/>
          </p:nvPr>
        </p:nvSpPr>
        <p:spPr/>
        <p:txBody>
          <a:bodyPr/>
          <a:lstStyle/>
          <a:p>
            <a:fld id="{F523E3DF-FB59-4075-B972-C0DFEE45DED1}" type="slidenum">
              <a:rPr lang="en-US" smtClean="0"/>
              <a:t>5</a:t>
            </a:fld>
            <a:endParaRPr lang="en-US"/>
          </a:p>
        </p:txBody>
      </p:sp>
    </p:spTree>
    <p:extLst>
      <p:ext uri="{BB962C8B-B14F-4D97-AF65-F5344CB8AC3E}">
        <p14:creationId xmlns:p14="http://schemas.microsoft.com/office/powerpoint/2010/main" val="2468477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change is not explicitly referenced in the BFO, it is of course possible to use the BFO to describe portions of realities in which changes happen. Several examples thereof are provided in the paper by </a:t>
            </a:r>
            <a:r>
              <a:rPr lang="en-US" dirty="0" err="1"/>
              <a:t>Otte</a:t>
            </a:r>
            <a:r>
              <a:rPr lang="en-US" dirty="0"/>
              <a:t> and friends, published in a special issue of the Applied Ontology Journal, (</a:t>
            </a:r>
            <a:r>
              <a:rPr lang="en-US" b="1" i="0" dirty="0">
                <a:solidFill>
                  <a:srgbClr val="555555"/>
                </a:solidFill>
                <a:effectLst/>
                <a:latin typeface="Sage Peak"/>
              </a:rPr>
              <a:t>Foundational ontologies in action: </a:t>
            </a:r>
            <a:r>
              <a:rPr lang="en-US" b="1" i="0" dirty="0">
                <a:solidFill>
                  <a:srgbClr val="555555"/>
                </a:solidFill>
                <a:effectLst/>
                <a:latin typeface="unset"/>
              </a:rPr>
              <a:t>Understanding foundational ontology through examples). </a:t>
            </a:r>
            <a:r>
              <a:rPr lang="en-US" dirty="0"/>
              <a:t>We use case 3 here as example.</a:t>
            </a:r>
          </a:p>
        </p:txBody>
      </p:sp>
      <p:sp>
        <p:nvSpPr>
          <p:cNvPr id="4" name="Slide Number Placeholder 3"/>
          <p:cNvSpPr>
            <a:spLocks noGrp="1"/>
          </p:cNvSpPr>
          <p:nvPr>
            <p:ph type="sldNum" sz="quarter" idx="5"/>
          </p:nvPr>
        </p:nvSpPr>
        <p:spPr/>
        <p:txBody>
          <a:bodyPr/>
          <a:lstStyle/>
          <a:p>
            <a:fld id="{F523E3DF-FB59-4075-B972-C0DFEE45DED1}" type="slidenum">
              <a:rPr lang="en-US" smtClean="0"/>
              <a:t>6</a:t>
            </a:fld>
            <a:endParaRPr lang="en-US"/>
          </a:p>
        </p:txBody>
      </p:sp>
    </p:spTree>
    <p:extLst>
      <p:ext uri="{BB962C8B-B14F-4D97-AF65-F5344CB8AC3E}">
        <p14:creationId xmlns:p14="http://schemas.microsoft.com/office/powerpoint/2010/main" val="1941151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change is not explicitly referenced in the BFO, it is of course possible to use the BFO to describe portions of realities in which changes happen. Several examples thereof are provided in the paper by </a:t>
            </a:r>
            <a:r>
              <a:rPr lang="en-US" dirty="0" err="1"/>
              <a:t>Otte</a:t>
            </a:r>
            <a:r>
              <a:rPr lang="en-US" dirty="0"/>
              <a:t> and friends, published in a special issue of the Applied Ontology Journal, (</a:t>
            </a:r>
            <a:r>
              <a:rPr lang="en-US" b="1" i="0" dirty="0">
                <a:solidFill>
                  <a:srgbClr val="555555"/>
                </a:solidFill>
                <a:effectLst/>
                <a:latin typeface="Sage Peak"/>
              </a:rPr>
              <a:t>Foundational ontologies in action: </a:t>
            </a:r>
            <a:r>
              <a:rPr lang="en-US" b="1" i="0" dirty="0">
                <a:solidFill>
                  <a:srgbClr val="555555"/>
                </a:solidFill>
                <a:effectLst/>
                <a:latin typeface="unset"/>
              </a:rPr>
              <a:t>Understanding foundational ontology through examples). </a:t>
            </a:r>
            <a:r>
              <a:rPr lang="en-US" dirty="0"/>
              <a:t>We use case 3 here as example.</a:t>
            </a:r>
          </a:p>
        </p:txBody>
      </p:sp>
      <p:sp>
        <p:nvSpPr>
          <p:cNvPr id="4" name="Slide Number Placeholder 3"/>
          <p:cNvSpPr>
            <a:spLocks noGrp="1"/>
          </p:cNvSpPr>
          <p:nvPr>
            <p:ph type="sldNum" sz="quarter" idx="5"/>
          </p:nvPr>
        </p:nvSpPr>
        <p:spPr/>
        <p:txBody>
          <a:bodyPr/>
          <a:lstStyle/>
          <a:p>
            <a:fld id="{F523E3DF-FB59-4075-B972-C0DFEE45DED1}" type="slidenum">
              <a:rPr lang="en-US" smtClean="0"/>
              <a:t>7</a:t>
            </a:fld>
            <a:endParaRPr lang="en-US"/>
          </a:p>
        </p:txBody>
      </p:sp>
    </p:spTree>
    <p:extLst>
      <p:ext uri="{BB962C8B-B14F-4D97-AF65-F5344CB8AC3E}">
        <p14:creationId xmlns:p14="http://schemas.microsoft.com/office/powerpoint/2010/main" val="3028163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23E3DF-FB59-4075-B972-C0DFEE45DED1}" type="slidenum">
              <a:rPr lang="en-US" smtClean="0"/>
              <a:t>9</a:t>
            </a:fld>
            <a:endParaRPr lang="en-US"/>
          </a:p>
        </p:txBody>
      </p:sp>
    </p:spTree>
    <p:extLst>
      <p:ext uri="{BB962C8B-B14F-4D97-AF65-F5344CB8AC3E}">
        <p14:creationId xmlns:p14="http://schemas.microsoft.com/office/powerpoint/2010/main" val="422196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Co-occurs</a:t>
            </a:r>
          </a:p>
        </p:txBody>
      </p:sp>
      <p:sp>
        <p:nvSpPr>
          <p:cNvPr id="4" name="Slide Number Placeholder 3"/>
          <p:cNvSpPr>
            <a:spLocks noGrp="1"/>
          </p:cNvSpPr>
          <p:nvPr>
            <p:ph type="sldNum" sz="quarter" idx="5"/>
          </p:nvPr>
        </p:nvSpPr>
        <p:spPr/>
        <p:txBody>
          <a:bodyPr/>
          <a:lstStyle/>
          <a:p>
            <a:fld id="{F523E3DF-FB59-4075-B972-C0DFEE45DED1}" type="slidenum">
              <a:rPr lang="en-US" smtClean="0"/>
              <a:t>25</a:t>
            </a:fld>
            <a:endParaRPr lang="en-US"/>
          </a:p>
        </p:txBody>
      </p:sp>
    </p:spTree>
    <p:extLst>
      <p:ext uri="{BB962C8B-B14F-4D97-AF65-F5344CB8AC3E}">
        <p14:creationId xmlns:p14="http://schemas.microsoft.com/office/powerpoint/2010/main" val="2973973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like first quarter of process</a:t>
            </a:r>
          </a:p>
        </p:txBody>
      </p:sp>
      <p:sp>
        <p:nvSpPr>
          <p:cNvPr id="4" name="Slide Number Placeholder 3"/>
          <p:cNvSpPr>
            <a:spLocks noGrp="1"/>
          </p:cNvSpPr>
          <p:nvPr>
            <p:ph type="sldNum" sz="quarter" idx="5"/>
          </p:nvPr>
        </p:nvSpPr>
        <p:spPr/>
        <p:txBody>
          <a:bodyPr/>
          <a:lstStyle/>
          <a:p>
            <a:fld id="{F523E3DF-FB59-4075-B972-C0DFEE45DED1}" type="slidenum">
              <a:rPr lang="en-US" smtClean="0"/>
              <a:t>26</a:t>
            </a:fld>
            <a:endParaRPr lang="en-US"/>
          </a:p>
        </p:txBody>
      </p:sp>
    </p:spTree>
    <p:extLst>
      <p:ext uri="{BB962C8B-B14F-4D97-AF65-F5344CB8AC3E}">
        <p14:creationId xmlns:p14="http://schemas.microsoft.com/office/powerpoint/2010/main" val="4095527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Overlapping changes?</a:t>
            </a:r>
          </a:p>
        </p:txBody>
      </p:sp>
      <p:sp>
        <p:nvSpPr>
          <p:cNvPr id="4" name="Slide Number Placeholder 3"/>
          <p:cNvSpPr>
            <a:spLocks noGrp="1"/>
          </p:cNvSpPr>
          <p:nvPr>
            <p:ph type="sldNum" sz="quarter" idx="5"/>
          </p:nvPr>
        </p:nvSpPr>
        <p:spPr/>
        <p:txBody>
          <a:bodyPr/>
          <a:lstStyle/>
          <a:p>
            <a:fld id="{F523E3DF-FB59-4075-B972-C0DFEE45DED1}" type="slidenum">
              <a:rPr lang="en-US" smtClean="0"/>
              <a:t>27</a:t>
            </a:fld>
            <a:endParaRPr lang="en-US"/>
          </a:p>
        </p:txBody>
      </p:sp>
    </p:spTree>
    <p:extLst>
      <p:ext uri="{BB962C8B-B14F-4D97-AF65-F5344CB8AC3E}">
        <p14:creationId xmlns:p14="http://schemas.microsoft.com/office/powerpoint/2010/main" val="4113727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ctr">
              <a:defRPr>
                <a:latin typeface="Georgia"/>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1016000" y="3733800"/>
            <a:ext cx="103632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963084" y="3743326"/>
            <a:ext cx="10363200" cy="1362075"/>
          </a:xfrm>
          <a:prstGeom prst="rect">
            <a:avLst/>
          </a:prstGeom>
        </p:spPr>
        <p:txBody>
          <a:bodyPr anchor="t"/>
          <a:lstStyle>
            <a:lvl1pPr algn="l">
              <a:defRPr sz="4000" b="0" i="0" cap="all">
                <a:latin typeface="Georgia"/>
                <a:cs typeface="Georgia"/>
              </a:defRPr>
            </a:lvl1pPr>
          </a:lstStyle>
          <a:p>
            <a:r>
              <a:rPr lang="en-US" dirty="0"/>
              <a:t>Click to edit Master</a:t>
            </a:r>
          </a:p>
        </p:txBody>
      </p:sp>
      <p:sp>
        <p:nvSpPr>
          <p:cNvPr id="3" name="Text Placeholder 2"/>
          <p:cNvSpPr>
            <a:spLocks noGrp="1"/>
          </p:cNvSpPr>
          <p:nvPr>
            <p:ph type="body" idx="1"/>
          </p:nvPr>
        </p:nvSpPr>
        <p:spPr>
          <a:xfrm>
            <a:off x="963084" y="2243139"/>
            <a:ext cx="103632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115824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304800" y="1676400"/>
            <a:ext cx="115824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10363200" cy="1143000"/>
          </a:xfrm>
          <a:prstGeom prst="rect">
            <a:avLst/>
          </a:prstGeom>
        </p:spPr>
        <p:txBody>
          <a:bodyPr/>
          <a:lstStyle>
            <a:lvl1pPr>
              <a:defRPr b="0" i="0">
                <a:latin typeface="Georgia"/>
                <a:cs typeface="Georgia"/>
              </a:defRPr>
            </a:lvl1pPr>
          </a:lstStyle>
          <a:p>
            <a:r>
              <a:rPr lang="en-US" dirty="0"/>
              <a:t>Click to edit Master title style</a:t>
            </a:r>
          </a:p>
        </p:txBody>
      </p:sp>
      <p:sp>
        <p:nvSpPr>
          <p:cNvPr id="3" name="Content Placeholder 2"/>
          <p:cNvSpPr>
            <a:spLocks noGrp="1"/>
          </p:cNvSpPr>
          <p:nvPr>
            <p:ph sz="half" idx="1"/>
          </p:nvPr>
        </p:nvSpPr>
        <p:spPr>
          <a:xfrm>
            <a:off x="914400" y="2438400"/>
            <a:ext cx="508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438400"/>
            <a:ext cx="508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10972800" cy="1006475"/>
          </a:xfrm>
          <a:prstGeom prst="rect">
            <a:avLst/>
          </a:prstGeom>
        </p:spPr>
        <p:txBody>
          <a:bodyPr/>
          <a:lstStyle>
            <a:lvl1pPr>
              <a:defRPr b="0" i="0">
                <a:latin typeface="Georgia"/>
                <a:cs typeface="Georgia"/>
              </a:defRPr>
            </a:lvl1pPr>
          </a:lstStyle>
          <a:p>
            <a:r>
              <a:rPr lang="en-US" dirty="0"/>
              <a:t>Click to edit Master title style</a:t>
            </a:r>
          </a:p>
        </p:txBody>
      </p:sp>
      <p:sp>
        <p:nvSpPr>
          <p:cNvPr id="3" name="Text Placeholder 2"/>
          <p:cNvSpPr>
            <a:spLocks noGrp="1"/>
          </p:cNvSpPr>
          <p:nvPr>
            <p:ph type="body" idx="1"/>
          </p:nvPr>
        </p:nvSpPr>
        <p:spPr>
          <a:xfrm>
            <a:off x="609600" y="2315377"/>
            <a:ext cx="5386917"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609600" y="2895601"/>
            <a:ext cx="5386917"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315377"/>
            <a:ext cx="5389033"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6193368" y="2895601"/>
            <a:ext cx="5389033"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66800"/>
            <a:ext cx="4011084" cy="1295400"/>
          </a:xfrm>
          <a:prstGeom prst="rect">
            <a:avLst/>
          </a:prstGeom>
          <a:solidFill>
            <a:srgbClr val="E59C00"/>
          </a:solidFill>
        </p:spPr>
        <p:txBody>
          <a:bodyPr anchor="b"/>
          <a:lstStyle>
            <a:lvl1pPr algn="l">
              <a:defRPr sz="2000" b="1" i="0">
                <a:latin typeface="Trebuchet MS"/>
                <a:cs typeface="Trebuchet MS"/>
              </a:defRPr>
            </a:lvl1pPr>
          </a:lstStyle>
          <a:p>
            <a:r>
              <a:rPr lang="en-US" dirty="0"/>
              <a:t>Click to edit Master title style</a:t>
            </a:r>
          </a:p>
        </p:txBody>
      </p:sp>
      <p:sp>
        <p:nvSpPr>
          <p:cNvPr id="3" name="Content Placeholder 2"/>
          <p:cNvSpPr>
            <a:spLocks noGrp="1"/>
          </p:cNvSpPr>
          <p:nvPr>
            <p:ph idx="1"/>
          </p:nvPr>
        </p:nvSpPr>
        <p:spPr>
          <a:xfrm>
            <a:off x="4766733" y="1066801"/>
            <a:ext cx="6815667"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514600"/>
            <a:ext cx="4011084"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0"/>
            <a:ext cx="7112000" cy="566738"/>
          </a:xfrm>
          <a:prstGeom prst="rect">
            <a:avLst/>
          </a:prstGeom>
        </p:spPr>
        <p:txBody>
          <a:bodyPr anchor="b"/>
          <a:lstStyle>
            <a:lvl1pPr algn="ctr">
              <a:defRPr sz="2000" b="0" i="0">
                <a:latin typeface="Georgia"/>
                <a:cs typeface="Georgia"/>
              </a:defRPr>
            </a:lvl1pPr>
          </a:lstStyle>
          <a:p>
            <a:r>
              <a:rPr lang="en-US" dirty="0"/>
              <a:t>Click to edit Master title style</a:t>
            </a:r>
          </a:p>
        </p:txBody>
      </p:sp>
      <p:sp>
        <p:nvSpPr>
          <p:cNvPr id="3" name="Picture Placeholder 2"/>
          <p:cNvSpPr>
            <a:spLocks noGrp="1"/>
          </p:cNvSpPr>
          <p:nvPr>
            <p:ph type="pic" idx="1"/>
          </p:nvPr>
        </p:nvSpPr>
        <p:spPr>
          <a:xfrm>
            <a:off x="2438400" y="1143000"/>
            <a:ext cx="7112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438400" y="5138738"/>
            <a:ext cx="7112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12192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sz="2400"/>
          </a:p>
        </p:txBody>
      </p:sp>
      <p:sp>
        <p:nvSpPr>
          <p:cNvPr id="5" name="Rectangle 19"/>
          <p:cNvSpPr>
            <a:spLocks noChangeArrowheads="1"/>
          </p:cNvSpPr>
          <p:nvPr userDrawn="1"/>
        </p:nvSpPr>
        <p:spPr bwMode="auto">
          <a:xfrm>
            <a:off x="0" y="1066800"/>
            <a:ext cx="12192000" cy="5791200"/>
          </a:xfrm>
          <a:prstGeom prst="rect">
            <a:avLst/>
          </a:prstGeom>
          <a:solidFill>
            <a:srgbClr val="000042"/>
          </a:solidFill>
          <a:ln w="9525">
            <a:noFill/>
            <a:miter lim="800000"/>
            <a:headEnd/>
            <a:tailEnd/>
          </a:ln>
          <a:effectLst/>
        </p:spPr>
        <p:txBody>
          <a:bodyPr wrap="none" anchor="ctr"/>
          <a:lstStyle/>
          <a:p>
            <a:pPr>
              <a:defRPr/>
            </a:pPr>
            <a:endParaRPr lang="en-US" sz="2400"/>
          </a:p>
        </p:txBody>
      </p:sp>
      <p:sp>
        <p:nvSpPr>
          <p:cNvPr id="6" name="Rectangle 2"/>
          <p:cNvSpPr>
            <a:spLocks noChangeArrowheads="1"/>
          </p:cNvSpPr>
          <p:nvPr/>
        </p:nvSpPr>
        <p:spPr bwMode="auto">
          <a:xfrm>
            <a:off x="0" y="1066800"/>
            <a:ext cx="12192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sz="2400"/>
          </a:p>
        </p:txBody>
      </p:sp>
      <p:sp>
        <p:nvSpPr>
          <p:cNvPr id="7" name="Rectangle 3"/>
          <p:cNvSpPr>
            <a:spLocks noChangeArrowheads="1"/>
          </p:cNvSpPr>
          <p:nvPr/>
        </p:nvSpPr>
        <p:spPr bwMode="auto">
          <a:xfrm>
            <a:off x="0" y="1066800"/>
            <a:ext cx="12192000" cy="5791200"/>
          </a:xfrm>
          <a:prstGeom prst="rect">
            <a:avLst/>
          </a:prstGeom>
          <a:noFill/>
          <a:ln w="9525">
            <a:noFill/>
            <a:miter lim="800000"/>
            <a:headEnd/>
            <a:tailEnd/>
          </a:ln>
          <a:effectLst/>
        </p:spPr>
        <p:txBody>
          <a:bodyPr wrap="none" anchor="ctr"/>
          <a:lstStyle/>
          <a:p>
            <a:pPr>
              <a:defRPr/>
            </a:pPr>
            <a:endParaRPr lang="en-US" sz="2400"/>
          </a:p>
        </p:txBody>
      </p:sp>
      <p:graphicFrame>
        <p:nvGraphicFramePr>
          <p:cNvPr id="8" name="Object 6"/>
          <p:cNvGraphicFramePr>
            <a:graphicFrameLocks noChangeAspect="1"/>
          </p:cNvGraphicFramePr>
          <p:nvPr/>
        </p:nvGraphicFramePr>
        <p:xfrm>
          <a:off x="0" y="0"/>
          <a:ext cx="12192000" cy="1130300"/>
        </p:xfrm>
        <a:graphic>
          <a:graphicData uri="http://schemas.openxmlformats.org/presentationml/2006/ole">
            <mc:AlternateContent xmlns:mc="http://schemas.openxmlformats.org/markup-compatibility/2006">
              <mc:Choice xmlns:v="urn:schemas-microsoft-com:vml" Requires="v">
                <p:oleObj spid="_x0000_s1486"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2438400" y="71438"/>
            <a:ext cx="5588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203200" y="152400"/>
            <a:ext cx="23368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sz="2400"/>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sz="2400"/>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sz="2400"/>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sz="2400"/>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sz="2400"/>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sz="2400"/>
            </a:p>
          </p:txBody>
        </p:sp>
        <p:sp>
          <p:nvSpPr>
            <p:cNvPr id="17" name="Rectangle 15"/>
            <p:cNvSpPr>
              <a:spLocks noChangeArrowheads="1"/>
            </p:cNvSpPr>
            <p:nvPr/>
          </p:nvSpPr>
          <p:spPr bwMode="auto">
            <a:xfrm>
              <a:off x="864" y="1440"/>
              <a:ext cx="960" cy="317"/>
            </a:xfrm>
            <a:prstGeom prst="rect">
              <a:avLst/>
            </a:prstGeom>
            <a:noFill/>
            <a:ln w="9525">
              <a:noFill/>
              <a:miter lim="800000"/>
              <a:headEnd/>
              <a:tailEnd/>
            </a:ln>
            <a:effectLst/>
          </p:spPr>
          <p:txBody>
            <a:bodyPr>
              <a:spAutoFit/>
            </a:bodyPr>
            <a:lstStyle/>
            <a:p>
              <a:pPr algn="l">
                <a:defRPr/>
              </a:pPr>
              <a:r>
                <a:rPr lang="nl-BE" sz="2400">
                  <a:solidFill>
                    <a:srgbClr val="153C8B"/>
                  </a:solidFill>
                  <a:latin typeface="Verdana" pitchFamily="34" charset="0"/>
                </a:rPr>
                <a:t>R  </a:t>
              </a:r>
              <a:r>
                <a:rPr lang="nl-BE" sz="1600">
                  <a:solidFill>
                    <a:srgbClr val="153C8B"/>
                  </a:solidFill>
                  <a:latin typeface="Verdana" pitchFamily="34" charset="0"/>
                </a:rPr>
                <a:t> </a:t>
              </a:r>
              <a:r>
                <a:rPr lang="nl-BE" sz="2400">
                  <a:solidFill>
                    <a:srgbClr val="153C8B"/>
                  </a:solidFill>
                  <a:latin typeface="Verdana" pitchFamily="34" charset="0"/>
                </a:rPr>
                <a:t>T  U</a:t>
              </a:r>
              <a:endParaRPr lang="en-US" sz="2400">
                <a:solidFill>
                  <a:srgbClr val="153C8B"/>
                </a:solidFill>
                <a:latin typeface="Verdana" pitchFamily="34" charset="0"/>
              </a:endParaRPr>
            </a:p>
          </p:txBody>
        </p:sp>
      </p:grpSp>
      <p:sp>
        <p:nvSpPr>
          <p:cNvPr id="18" name="Line 16"/>
          <p:cNvSpPr>
            <a:spLocks noChangeShapeType="1"/>
          </p:cNvSpPr>
          <p:nvPr/>
        </p:nvSpPr>
        <p:spPr bwMode="auto">
          <a:xfrm>
            <a:off x="0" y="1143000"/>
            <a:ext cx="12192000" cy="0"/>
          </a:xfrm>
          <a:prstGeom prst="line">
            <a:avLst/>
          </a:prstGeom>
          <a:noFill/>
          <a:ln w="9525">
            <a:solidFill>
              <a:schemeClr val="bg1"/>
            </a:solidFill>
            <a:round/>
            <a:headEnd/>
            <a:tailEnd/>
          </a:ln>
          <a:effectLst/>
        </p:spPr>
        <p:txBody>
          <a:bodyPr anchor="ctr"/>
          <a:lstStyle/>
          <a:p>
            <a:pPr>
              <a:defRPr/>
            </a:pPr>
            <a:endParaRPr lang="en-US" sz="2400"/>
          </a:p>
        </p:txBody>
      </p:sp>
      <p:graphicFrame>
        <p:nvGraphicFramePr>
          <p:cNvPr id="19" name="Object 20"/>
          <p:cNvGraphicFramePr>
            <a:graphicFrameLocks noChangeAspect="1"/>
          </p:cNvGraphicFramePr>
          <p:nvPr userDrawn="1"/>
        </p:nvGraphicFramePr>
        <p:xfrm>
          <a:off x="0" y="0"/>
          <a:ext cx="12192000" cy="1130300"/>
        </p:xfrm>
        <a:graphic>
          <a:graphicData uri="http://schemas.openxmlformats.org/presentationml/2006/ole">
            <mc:AlternateContent xmlns:mc="http://schemas.openxmlformats.org/markup-compatibility/2006">
              <mc:Choice xmlns:v="urn:schemas-microsoft-com:vml" Requires="v">
                <p:oleObj spid="_x0000_s1487"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2438400" y="71438"/>
            <a:ext cx="5588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203200" y="152400"/>
            <a:ext cx="23368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sz="2400"/>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sz="2400"/>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sz="2400"/>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sz="2400"/>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sz="2400"/>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sz="2400"/>
            </a:p>
          </p:txBody>
        </p:sp>
        <p:sp>
          <p:nvSpPr>
            <p:cNvPr id="28" name="Rectangle 29"/>
            <p:cNvSpPr>
              <a:spLocks noChangeArrowheads="1"/>
            </p:cNvSpPr>
            <p:nvPr/>
          </p:nvSpPr>
          <p:spPr bwMode="auto">
            <a:xfrm>
              <a:off x="864" y="1440"/>
              <a:ext cx="960" cy="317"/>
            </a:xfrm>
            <a:prstGeom prst="rect">
              <a:avLst/>
            </a:prstGeom>
            <a:noFill/>
            <a:ln w="9525">
              <a:noFill/>
              <a:miter lim="800000"/>
              <a:headEnd/>
              <a:tailEnd/>
            </a:ln>
            <a:effectLst/>
          </p:spPr>
          <p:txBody>
            <a:bodyPr>
              <a:spAutoFit/>
            </a:bodyPr>
            <a:lstStyle/>
            <a:p>
              <a:pPr algn="l">
                <a:defRPr/>
              </a:pPr>
              <a:r>
                <a:rPr lang="nl-BE" sz="2400">
                  <a:solidFill>
                    <a:srgbClr val="153C8B"/>
                  </a:solidFill>
                  <a:latin typeface="Verdana" pitchFamily="34" charset="0"/>
                </a:rPr>
                <a:t>R  </a:t>
              </a:r>
              <a:r>
                <a:rPr lang="nl-BE" sz="1600">
                  <a:solidFill>
                    <a:srgbClr val="153C8B"/>
                  </a:solidFill>
                  <a:latin typeface="Verdana" pitchFamily="34" charset="0"/>
                </a:rPr>
                <a:t> </a:t>
              </a:r>
              <a:r>
                <a:rPr lang="nl-BE" sz="2400">
                  <a:solidFill>
                    <a:srgbClr val="153C8B"/>
                  </a:solidFill>
                  <a:latin typeface="Verdana" pitchFamily="34" charset="0"/>
                </a:rPr>
                <a:t>T  U</a:t>
              </a:r>
              <a:endParaRPr lang="en-US" sz="2400">
                <a:solidFill>
                  <a:srgbClr val="153C8B"/>
                </a:solidFill>
                <a:latin typeface="Verdana" pitchFamily="34" charset="0"/>
              </a:endParaRPr>
            </a:p>
          </p:txBody>
        </p:sp>
      </p:grpSp>
      <p:sp>
        <p:nvSpPr>
          <p:cNvPr id="29" name="Line 30"/>
          <p:cNvSpPr>
            <a:spLocks noChangeShapeType="1"/>
          </p:cNvSpPr>
          <p:nvPr userDrawn="1"/>
        </p:nvSpPr>
        <p:spPr bwMode="auto">
          <a:xfrm>
            <a:off x="0" y="1143000"/>
            <a:ext cx="12192000" cy="0"/>
          </a:xfrm>
          <a:prstGeom prst="line">
            <a:avLst/>
          </a:prstGeom>
          <a:noFill/>
          <a:ln w="9525">
            <a:solidFill>
              <a:schemeClr val="bg1"/>
            </a:solidFill>
            <a:round/>
            <a:headEnd/>
            <a:tailEnd/>
          </a:ln>
          <a:effectLst/>
        </p:spPr>
        <p:txBody>
          <a:bodyPr anchor="ctr"/>
          <a:lstStyle/>
          <a:p>
            <a:pPr>
              <a:defRPr/>
            </a:pPr>
            <a:endParaRPr lang="en-US" sz="2400"/>
          </a:p>
        </p:txBody>
      </p:sp>
      <p:sp>
        <p:nvSpPr>
          <p:cNvPr id="2" name="Title 1"/>
          <p:cNvSpPr>
            <a:spLocks noGrp="1"/>
          </p:cNvSpPr>
          <p:nvPr>
            <p:ph type="title"/>
          </p:nvPr>
        </p:nvSpPr>
        <p:spPr>
          <a:xfrm>
            <a:off x="304800" y="1012825"/>
            <a:ext cx="115824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203200" y="1981200"/>
            <a:ext cx="117856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9652000" y="6553200"/>
            <a:ext cx="2540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1"/>
          <a:srcRect/>
          <a:stretch>
            <a:fillRect/>
          </a:stretch>
        </p:blipFill>
        <p:spPr bwMode="auto">
          <a:xfrm>
            <a:off x="0" y="0"/>
            <a:ext cx="12192000" cy="6858000"/>
          </a:xfrm>
          <a:prstGeom prst="rect">
            <a:avLst/>
          </a:prstGeom>
          <a:noFill/>
          <a:ln w="9525">
            <a:noFill/>
            <a:miter lim="800000"/>
            <a:headEnd/>
            <a:tailEnd/>
          </a:ln>
        </p:spPr>
      </p:pic>
      <p:sp>
        <p:nvSpPr>
          <p:cNvPr id="2" name="Rectangle 1"/>
          <p:cNvSpPr/>
          <p:nvPr userDrawn="1"/>
        </p:nvSpPr>
        <p:spPr bwMode="auto">
          <a:xfrm>
            <a:off x="0" y="609600"/>
            <a:ext cx="12192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30672" y="6553200"/>
            <a:ext cx="477328"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Lst>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commons.wikimedia.org/wiki/File:Wiggers_Diagram_2-pt.svg" TargetMode="External"/><Relationship Id="rId2" Type="http://schemas.openxmlformats.org/officeDocument/2006/relationships/hyperlink" Target="https://commons.wikimedia.org/wiki/User:Matheus_Trabuco_Gonzalez" TargetMode="Externa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s://creativecommons.org/licenses/by/4.0/deed.en" TargetMode="External"/><Relationship Id="rId4" Type="http://schemas.openxmlformats.org/officeDocument/2006/relationships/hyperlink" Target="https://en.wikipedia.org/wiki/en:Creative_Common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0" y="1371600"/>
            <a:ext cx="12192000" cy="1066800"/>
          </a:xfrm>
          <a:ln/>
        </p:spPr>
        <p:txBody>
          <a:bodyPr/>
          <a:lstStyle/>
          <a:p>
            <a:pPr>
              <a:spcBef>
                <a:spcPts val="1200"/>
              </a:spcBef>
            </a:pPr>
            <a:r>
              <a:rPr lang="en-US" sz="2400" dirty="0"/>
              <a:t>15</a:t>
            </a:r>
            <a:r>
              <a:rPr lang="en-US" sz="2400" baseline="30000" dirty="0"/>
              <a:t>th</a:t>
            </a:r>
            <a:r>
              <a:rPr lang="en-US" sz="2400" dirty="0"/>
              <a:t> International Conference on Formal Ontology in Information Systems (FOIS 2025)</a:t>
            </a:r>
            <a:br>
              <a:rPr lang="en-US" sz="2400" dirty="0"/>
            </a:br>
            <a:r>
              <a:rPr lang="en-US" sz="2400" dirty="0"/>
              <a:t>Online: 4-5 Sept 2025 ; In-person: 8-12 Sept 2025, Catania, Italy</a:t>
            </a:r>
            <a:br>
              <a:rPr lang="en-US" sz="4400" dirty="0"/>
            </a:br>
            <a:br>
              <a:rPr lang="en-US" sz="1600" dirty="0"/>
            </a:br>
            <a:br>
              <a:rPr lang="en-US" sz="1800" dirty="0"/>
            </a:br>
            <a:r>
              <a:rPr lang="en-US" dirty="0"/>
              <a:t>Towards Representing Change in </a:t>
            </a:r>
            <a:br>
              <a:rPr lang="en-US" dirty="0"/>
            </a:br>
            <a:r>
              <a:rPr lang="en-US" dirty="0"/>
              <a:t>the Basic Formal Ontology (BFO)</a:t>
            </a:r>
            <a:br>
              <a:rPr lang="en-US" dirty="0"/>
            </a:br>
            <a:br>
              <a:rPr lang="en-US" sz="800" dirty="0"/>
            </a:br>
            <a:r>
              <a:rPr lang="en-US" sz="2400" dirty="0"/>
              <a:t>Sept 4</a:t>
            </a:r>
            <a:r>
              <a:rPr lang="en-US" sz="2400" baseline="30000" dirty="0"/>
              <a:t>th</a:t>
            </a:r>
            <a:r>
              <a:rPr lang="en-US" sz="2400" dirty="0"/>
              <a:t>, 9am EST</a:t>
            </a:r>
            <a:br>
              <a:rPr lang="en-US" sz="2400"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1524000" y="48768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i="1" dirty="0">
                <a:ea typeface="ＭＳ 明朝" panose="02020609040205080304" pitchFamily="49" charset="-128"/>
              </a:rPr>
              <a:t>Werner CEUSTERS </a:t>
            </a:r>
            <a:r>
              <a:rPr lang="en-GB" altLang="ja-JP" sz="2800" b="1" baseline="30000" dirty="0">
                <a:ea typeface="ＭＳ 明朝" panose="02020609040205080304" pitchFamily="49" charset="-128"/>
              </a:rPr>
              <a:t>1,2,3   </a:t>
            </a:r>
            <a:r>
              <a:rPr lang="en-GB" altLang="ja-JP" sz="2800" b="1" dirty="0">
                <a:ea typeface="ＭＳ 明朝" panose="02020609040205080304" pitchFamily="49" charset="-128"/>
              </a:rPr>
              <a:t>and   </a:t>
            </a:r>
            <a:r>
              <a:rPr lang="en-GB" altLang="ja-JP" sz="2800" b="1" i="1" dirty="0">
                <a:ea typeface="ＭＳ 明朝" panose="02020609040205080304" pitchFamily="49" charset="-128"/>
              </a:rPr>
              <a:t>Alan RUTTENBERG</a:t>
            </a:r>
            <a:r>
              <a:rPr lang="en-GB" altLang="ja-JP" sz="2800" b="1" i="1" baseline="30000" dirty="0">
                <a:ea typeface="ＭＳ 明朝" panose="02020609040205080304" pitchFamily="49" charset="-128"/>
              </a:rPr>
              <a:t> </a:t>
            </a:r>
            <a:r>
              <a:rPr lang="en-GB" altLang="ja-JP" sz="2800" b="1" baseline="30000" dirty="0">
                <a:ea typeface="ＭＳ 明朝" panose="02020609040205080304" pitchFamily="49" charset="-128"/>
              </a:rPr>
              <a:t>3</a:t>
            </a:r>
            <a:r>
              <a:rPr lang="en-GB" altLang="ja-JP" sz="1800" b="1" baseline="30000" dirty="0">
                <a:ea typeface="ＭＳ 明朝" panose="02020609040205080304" pitchFamily="49" charset="-128"/>
              </a:rPr>
              <a:t> </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a:p>
            <a:pPr defTabSz="566738"/>
            <a:r>
              <a:rPr lang="en-GB" sz="1800" i="1" baseline="30000" dirty="0"/>
              <a:t>3</a:t>
            </a:r>
            <a:r>
              <a:rPr lang="en-GB" sz="1800" i="1" dirty="0"/>
              <a:t> National </a:t>
            </a:r>
            <a:r>
              <a:rPr lang="en-GB" sz="1800" i="1" dirty="0" err="1"/>
              <a:t>Center</a:t>
            </a:r>
            <a:r>
              <a:rPr lang="en-GB" sz="1800" i="1" dirty="0"/>
              <a:t> for Ontological Research</a:t>
            </a:r>
          </a:p>
          <a:p>
            <a:pPr defTabSz="566738"/>
            <a:endParaRPr lang="en-GB" sz="1800" i="1" dirty="0"/>
          </a:p>
        </p:txBody>
      </p:sp>
      <p:grpSp>
        <p:nvGrpSpPr>
          <p:cNvPr id="5" name="Group 4"/>
          <p:cNvGrpSpPr/>
          <p:nvPr/>
        </p:nvGrpSpPr>
        <p:grpSpPr>
          <a:xfrm>
            <a:off x="0" y="609600"/>
            <a:ext cx="121920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1BDD8F-8BCA-4583-8311-64E7B79FC733}"/>
              </a:ext>
            </a:extLst>
          </p:cNvPr>
          <p:cNvSpPr>
            <a:spLocks noGrp="1"/>
          </p:cNvSpPr>
          <p:nvPr>
            <p:ph type="title"/>
          </p:nvPr>
        </p:nvSpPr>
        <p:spPr>
          <a:xfrm>
            <a:off x="0" y="762000"/>
            <a:ext cx="12192000" cy="762000"/>
          </a:xfrm>
        </p:spPr>
        <p:txBody>
          <a:bodyPr/>
          <a:lstStyle/>
          <a:p>
            <a:pPr algn="l"/>
            <a:r>
              <a:rPr lang="en-US" sz="3400" dirty="0"/>
              <a:t>Elucidation of </a:t>
            </a:r>
            <a:r>
              <a:rPr lang="en-US" sz="3400" i="1" dirty="0"/>
              <a:t>Change</a:t>
            </a:r>
            <a:endParaRPr lang="en-US" sz="3400" dirty="0"/>
          </a:p>
        </p:txBody>
      </p:sp>
      <p:sp>
        <p:nvSpPr>
          <p:cNvPr id="8" name="Content Placeholder 7">
            <a:extLst>
              <a:ext uri="{FF2B5EF4-FFF2-40B4-BE49-F238E27FC236}">
                <a16:creationId xmlns:a16="http://schemas.microsoft.com/office/drawing/2014/main" id="{78637992-D3AF-48A4-B900-EE615D1314A4}"/>
              </a:ext>
            </a:extLst>
          </p:cNvPr>
          <p:cNvSpPr>
            <a:spLocks noGrp="1"/>
          </p:cNvSpPr>
          <p:nvPr>
            <p:ph idx="1"/>
          </p:nvPr>
        </p:nvSpPr>
        <p:spPr>
          <a:xfrm>
            <a:off x="304800" y="1524000"/>
            <a:ext cx="4572000" cy="4953000"/>
          </a:xfrm>
        </p:spPr>
        <p:txBody>
          <a:bodyPr/>
          <a:lstStyle/>
          <a:p>
            <a:r>
              <a:rPr lang="en-US" i="1" dirty="0">
                <a:solidFill>
                  <a:srgbClr val="FFC000"/>
                </a:solidFill>
                <a:effectLst/>
                <a:latin typeface="Times New Roman" panose="02020603050405020304" pitchFamily="18" charset="0"/>
                <a:ea typeface="MS Mincho" panose="02020609040205080304" pitchFamily="49" charset="-128"/>
              </a:rPr>
              <a:t>occurrent</a:t>
            </a:r>
            <a:r>
              <a:rPr lang="en-US" dirty="0">
                <a:effectLst/>
                <a:latin typeface="Times New Roman" panose="02020603050405020304" pitchFamily="18" charset="0"/>
                <a:ea typeface="MS Mincho" panose="02020609040205080304" pitchFamily="49" charset="-128"/>
              </a:rPr>
              <a:t> that:</a:t>
            </a:r>
          </a:p>
          <a:p>
            <a:pPr>
              <a:buFont typeface="Arial" panose="020B0604020202020204" pitchFamily="34" charset="0"/>
              <a:buChar char="•"/>
            </a:pPr>
            <a:r>
              <a:rPr lang="en-US" dirty="0">
                <a:solidFill>
                  <a:srgbClr val="FFFF00"/>
                </a:solidFill>
                <a:effectLst/>
                <a:latin typeface="Times New Roman" panose="02020603050405020304" pitchFamily="18" charset="0"/>
                <a:ea typeface="MS Mincho" panose="02020609040205080304" pitchFamily="49" charset="-128"/>
              </a:rPr>
              <a:t>happens-to</a:t>
            </a:r>
            <a:r>
              <a:rPr lang="en-US" dirty="0">
                <a:effectLst/>
                <a:latin typeface="Times New Roman" panose="02020603050405020304" pitchFamily="18" charset="0"/>
                <a:ea typeface="MS Mincho" panose="02020609040205080304" pitchFamily="49" charset="-128"/>
              </a:rPr>
              <a:t> at least one </a:t>
            </a:r>
            <a:r>
              <a:rPr lang="en-US" i="1" dirty="0">
                <a:effectLst/>
                <a:latin typeface="Times New Roman" panose="02020603050405020304" pitchFamily="18" charset="0"/>
                <a:ea typeface="MS Mincho" panose="02020609040205080304" pitchFamily="49" charset="-128"/>
              </a:rPr>
              <a:t>continuant c </a:t>
            </a:r>
            <a:r>
              <a:rPr lang="en-US" dirty="0">
                <a:effectLst/>
                <a:latin typeface="Times New Roman" panose="02020603050405020304" pitchFamily="18" charset="0"/>
                <a:ea typeface="MS Mincho" panose="02020609040205080304" pitchFamily="49" charset="-128"/>
              </a:rPr>
              <a:t>that is not a </a:t>
            </a:r>
            <a:r>
              <a:rPr lang="en-US" i="1" dirty="0">
                <a:effectLst/>
                <a:latin typeface="Times New Roman" panose="02020603050405020304" pitchFamily="18" charset="0"/>
                <a:ea typeface="MS Mincho" panose="02020609040205080304" pitchFamily="49" charset="-128"/>
              </a:rPr>
              <a:t>spatial region</a:t>
            </a:r>
            <a:r>
              <a:rPr lang="en-US" dirty="0">
                <a:effectLst/>
                <a:latin typeface="Times New Roman" panose="02020603050405020304" pitchFamily="18" charset="0"/>
                <a:ea typeface="MS Mincho" panose="02020609040205080304" pitchFamily="49" charset="-128"/>
              </a:rPr>
              <a:t> and </a:t>
            </a:r>
          </a:p>
          <a:p>
            <a:pPr>
              <a:buFont typeface="Arial" panose="020B0604020202020204" pitchFamily="34" charset="0"/>
              <a:buChar char="•"/>
            </a:pPr>
            <a:r>
              <a:rPr lang="en-US" dirty="0">
                <a:solidFill>
                  <a:srgbClr val="92D050"/>
                </a:solidFill>
                <a:latin typeface="Times New Roman" panose="02020603050405020304" pitchFamily="18" charset="0"/>
                <a:ea typeface="MS Mincho" panose="02020609040205080304" pitchFamily="49" charset="-128"/>
              </a:rPr>
              <a:t>h</a:t>
            </a:r>
            <a:r>
              <a:rPr lang="en-US" dirty="0">
                <a:solidFill>
                  <a:srgbClr val="92D050"/>
                </a:solidFill>
                <a:effectLst/>
                <a:latin typeface="Times New Roman" panose="02020603050405020304" pitchFamily="18" charset="0"/>
                <a:ea typeface="MS Mincho" panose="02020609040205080304" pitchFamily="49" charset="-128"/>
              </a:rPr>
              <a:t>appens-in</a:t>
            </a:r>
            <a:r>
              <a:rPr lang="en-US" dirty="0">
                <a:effectLst/>
                <a:latin typeface="Times New Roman" panose="02020603050405020304" pitchFamily="18" charset="0"/>
                <a:ea typeface="MS Mincho" panose="02020609040205080304" pitchFamily="49" charset="-128"/>
              </a:rPr>
              <a:t> a </a:t>
            </a:r>
            <a:r>
              <a:rPr lang="en-US" i="1" dirty="0">
                <a:effectLst/>
                <a:latin typeface="Times New Roman" panose="02020603050405020304" pitchFamily="18" charset="0"/>
                <a:ea typeface="MS Mincho" panose="02020609040205080304" pitchFamily="49" charset="-128"/>
              </a:rPr>
              <a:t>process</a:t>
            </a:r>
            <a:r>
              <a:rPr lang="en-US" dirty="0">
                <a:effectLst/>
                <a:latin typeface="Times New Roman" panose="02020603050405020304" pitchFamily="18" charset="0"/>
                <a:ea typeface="MS Mincho" panose="02020609040205080304" pitchFamily="49" charset="-128"/>
              </a:rPr>
              <a:t> </a:t>
            </a:r>
            <a:r>
              <a:rPr lang="en-US" i="1" dirty="0">
                <a:effectLst/>
                <a:latin typeface="Times New Roman" panose="02020603050405020304" pitchFamily="18" charset="0"/>
                <a:ea typeface="MS Mincho" panose="02020609040205080304" pitchFamily="49" charset="-128"/>
              </a:rPr>
              <a:t>p</a:t>
            </a:r>
            <a:r>
              <a:rPr lang="en-US" dirty="0">
                <a:effectLst/>
                <a:latin typeface="Times New Roman" panose="02020603050405020304" pitchFamily="18" charset="0"/>
                <a:ea typeface="MS Mincho" panose="02020609040205080304" pitchFamily="49" charset="-128"/>
              </a:rPr>
              <a:t> </a:t>
            </a:r>
          </a:p>
          <a:p>
            <a:pPr>
              <a:buFont typeface="Arial" panose="020B0604020202020204" pitchFamily="34" charset="0"/>
              <a:buChar char="•"/>
            </a:pPr>
            <a:r>
              <a:rPr lang="en-US" dirty="0">
                <a:effectLst/>
                <a:latin typeface="Times New Roman" panose="02020603050405020304" pitchFamily="18" charset="0"/>
                <a:ea typeface="MS Mincho" panose="02020609040205080304" pitchFamily="49" charset="-128"/>
              </a:rPr>
              <a:t>such that in the course of </a:t>
            </a:r>
            <a:r>
              <a:rPr lang="en-US" i="1" dirty="0">
                <a:effectLst/>
                <a:latin typeface="Times New Roman" panose="02020603050405020304" pitchFamily="18" charset="0"/>
                <a:ea typeface="MS Mincho" panose="02020609040205080304" pitchFamily="49" charset="-128"/>
              </a:rPr>
              <a:t>p </a:t>
            </a:r>
          </a:p>
          <a:p>
            <a:pPr lvl="1">
              <a:buFont typeface="Arial" panose="020B0604020202020204" pitchFamily="34" charset="0"/>
              <a:buChar char="•"/>
            </a:pPr>
            <a:r>
              <a:rPr lang="en-US" dirty="0">
                <a:effectLst/>
                <a:latin typeface="Times New Roman" panose="02020603050405020304" pitchFamily="18" charset="0"/>
                <a:ea typeface="MS Mincho" panose="02020609040205080304" pitchFamily="49" charset="-128"/>
              </a:rPr>
              <a:t>some </a:t>
            </a:r>
            <a:r>
              <a:rPr lang="en-US" i="1" dirty="0">
                <a:effectLst/>
                <a:latin typeface="Times New Roman" panose="02020603050405020304" pitchFamily="18" charset="0"/>
                <a:ea typeface="MS Mincho" panose="02020609040205080304" pitchFamily="49" charset="-128"/>
              </a:rPr>
              <a:t>particular</a:t>
            </a:r>
            <a:r>
              <a:rPr lang="en-US" dirty="0">
                <a:effectLst/>
                <a:latin typeface="Times New Roman" panose="02020603050405020304" pitchFamily="18" charset="0"/>
                <a:ea typeface="MS Mincho" panose="02020609040205080304" pitchFamily="49" charset="-128"/>
              </a:rPr>
              <a:t> comes in or goes out of existence or </a:t>
            </a:r>
          </a:p>
          <a:p>
            <a:pPr lvl="1">
              <a:buFont typeface="Arial" panose="020B0604020202020204" pitchFamily="34" charset="0"/>
              <a:buChar char="•"/>
            </a:pPr>
            <a:r>
              <a:rPr lang="en-US" dirty="0">
                <a:effectLst/>
                <a:latin typeface="Times New Roman" panose="02020603050405020304" pitchFamily="18" charset="0"/>
                <a:ea typeface="MS Mincho" panose="02020609040205080304" pitchFamily="49" charset="-128"/>
              </a:rPr>
              <a:t>exhibits a difference in some relation to another </a:t>
            </a:r>
            <a:r>
              <a:rPr lang="en-US" i="1" dirty="0">
                <a:effectLst/>
                <a:latin typeface="Times New Roman" panose="02020603050405020304" pitchFamily="18" charset="0"/>
                <a:ea typeface="MS Mincho" panose="02020609040205080304" pitchFamily="49" charset="-128"/>
              </a:rPr>
              <a:t>entity</a:t>
            </a:r>
            <a:r>
              <a:rPr lang="en-US" dirty="0">
                <a:effectLst/>
                <a:latin typeface="Times New Roman" panose="02020603050405020304" pitchFamily="18" charset="0"/>
                <a:ea typeface="MS Mincho" panose="02020609040205080304" pitchFamily="49" charset="-128"/>
              </a:rPr>
              <a:t>, including differences in instantiation.</a:t>
            </a:r>
            <a:endParaRPr lang="en-US" dirty="0"/>
          </a:p>
        </p:txBody>
      </p:sp>
      <p:sp>
        <p:nvSpPr>
          <p:cNvPr id="15" name="Rectangle 14">
            <a:extLst>
              <a:ext uri="{FF2B5EF4-FFF2-40B4-BE49-F238E27FC236}">
                <a16:creationId xmlns:a16="http://schemas.microsoft.com/office/drawing/2014/main" id="{E49BD4E8-0D63-47BA-BC7E-498E6CE75BDC}"/>
              </a:ext>
            </a:extLst>
          </p:cNvPr>
          <p:cNvSpPr/>
          <p:nvPr/>
        </p:nvSpPr>
        <p:spPr bwMode="auto">
          <a:xfrm>
            <a:off x="152400" y="1524000"/>
            <a:ext cx="4724400" cy="5029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673917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1BDD8F-8BCA-4583-8311-64E7B79FC733}"/>
              </a:ext>
            </a:extLst>
          </p:cNvPr>
          <p:cNvSpPr>
            <a:spLocks noGrp="1"/>
          </p:cNvSpPr>
          <p:nvPr>
            <p:ph type="title"/>
          </p:nvPr>
        </p:nvSpPr>
        <p:spPr>
          <a:xfrm>
            <a:off x="0" y="762000"/>
            <a:ext cx="12192000" cy="762000"/>
          </a:xfrm>
        </p:spPr>
        <p:txBody>
          <a:bodyPr/>
          <a:lstStyle/>
          <a:p>
            <a:pPr algn="l"/>
            <a:r>
              <a:rPr lang="en-US" sz="3400" dirty="0"/>
              <a:t>Elucidation of </a:t>
            </a:r>
            <a:r>
              <a:rPr lang="en-US" sz="3400" i="1" dirty="0"/>
              <a:t>Change   | </a:t>
            </a:r>
            <a:r>
              <a:rPr lang="en-US" sz="3400" i="1" dirty="0" err="1"/>
              <a:t>S</a:t>
            </a:r>
            <a:r>
              <a:rPr lang="en-US" sz="3400" dirty="0" err="1"/>
              <a:t>ubsumer</a:t>
            </a:r>
            <a:r>
              <a:rPr lang="en-US" sz="3400" dirty="0"/>
              <a:t> and domain/range axioms</a:t>
            </a:r>
          </a:p>
        </p:txBody>
      </p:sp>
      <p:sp>
        <p:nvSpPr>
          <p:cNvPr id="8" name="Content Placeholder 7">
            <a:extLst>
              <a:ext uri="{FF2B5EF4-FFF2-40B4-BE49-F238E27FC236}">
                <a16:creationId xmlns:a16="http://schemas.microsoft.com/office/drawing/2014/main" id="{78637992-D3AF-48A4-B900-EE615D1314A4}"/>
              </a:ext>
            </a:extLst>
          </p:cNvPr>
          <p:cNvSpPr>
            <a:spLocks noGrp="1"/>
          </p:cNvSpPr>
          <p:nvPr>
            <p:ph idx="1"/>
          </p:nvPr>
        </p:nvSpPr>
        <p:spPr>
          <a:xfrm>
            <a:off x="304800" y="1524000"/>
            <a:ext cx="4572000" cy="4953000"/>
          </a:xfrm>
        </p:spPr>
        <p:txBody>
          <a:bodyPr/>
          <a:lstStyle/>
          <a:p>
            <a:r>
              <a:rPr lang="en-US" i="1" dirty="0">
                <a:solidFill>
                  <a:srgbClr val="FFC000"/>
                </a:solidFill>
                <a:effectLst/>
                <a:latin typeface="Times New Roman" panose="02020603050405020304" pitchFamily="18" charset="0"/>
                <a:ea typeface="MS Mincho" panose="02020609040205080304" pitchFamily="49" charset="-128"/>
              </a:rPr>
              <a:t>occurrent</a:t>
            </a:r>
            <a:r>
              <a:rPr lang="en-US" dirty="0">
                <a:effectLst/>
                <a:latin typeface="Times New Roman" panose="02020603050405020304" pitchFamily="18" charset="0"/>
                <a:ea typeface="MS Mincho" panose="02020609040205080304" pitchFamily="49" charset="-128"/>
              </a:rPr>
              <a:t> that:</a:t>
            </a:r>
          </a:p>
          <a:p>
            <a:pPr>
              <a:buFont typeface="Arial" panose="020B0604020202020204" pitchFamily="34" charset="0"/>
              <a:buChar char="•"/>
            </a:pPr>
            <a:r>
              <a:rPr lang="en-US" dirty="0">
                <a:solidFill>
                  <a:srgbClr val="FFFF00"/>
                </a:solidFill>
                <a:effectLst/>
                <a:latin typeface="Times New Roman" panose="02020603050405020304" pitchFamily="18" charset="0"/>
                <a:ea typeface="MS Mincho" panose="02020609040205080304" pitchFamily="49" charset="-128"/>
              </a:rPr>
              <a:t>happens-to</a:t>
            </a:r>
            <a:r>
              <a:rPr lang="en-US" dirty="0">
                <a:effectLst/>
                <a:latin typeface="Times New Roman" panose="02020603050405020304" pitchFamily="18" charset="0"/>
                <a:ea typeface="MS Mincho" panose="02020609040205080304" pitchFamily="49" charset="-128"/>
              </a:rPr>
              <a:t> at least one </a:t>
            </a:r>
            <a:r>
              <a:rPr lang="en-US" i="1" dirty="0">
                <a:effectLst/>
                <a:latin typeface="Times New Roman" panose="02020603050405020304" pitchFamily="18" charset="0"/>
                <a:ea typeface="MS Mincho" panose="02020609040205080304" pitchFamily="49" charset="-128"/>
              </a:rPr>
              <a:t>continuant c </a:t>
            </a:r>
            <a:r>
              <a:rPr lang="en-US" dirty="0">
                <a:effectLst/>
                <a:latin typeface="Times New Roman" panose="02020603050405020304" pitchFamily="18" charset="0"/>
                <a:ea typeface="MS Mincho" panose="02020609040205080304" pitchFamily="49" charset="-128"/>
              </a:rPr>
              <a:t>that is not a </a:t>
            </a:r>
            <a:r>
              <a:rPr lang="en-US" i="1" dirty="0">
                <a:effectLst/>
                <a:latin typeface="Times New Roman" panose="02020603050405020304" pitchFamily="18" charset="0"/>
                <a:ea typeface="MS Mincho" panose="02020609040205080304" pitchFamily="49" charset="-128"/>
              </a:rPr>
              <a:t>spatial region</a:t>
            </a:r>
            <a:r>
              <a:rPr lang="en-US" dirty="0">
                <a:effectLst/>
                <a:latin typeface="Times New Roman" panose="02020603050405020304" pitchFamily="18" charset="0"/>
                <a:ea typeface="MS Mincho" panose="02020609040205080304" pitchFamily="49" charset="-128"/>
              </a:rPr>
              <a:t> and </a:t>
            </a:r>
          </a:p>
          <a:p>
            <a:pPr>
              <a:buFont typeface="Arial" panose="020B0604020202020204" pitchFamily="34" charset="0"/>
              <a:buChar char="•"/>
            </a:pPr>
            <a:r>
              <a:rPr lang="en-US" dirty="0">
                <a:solidFill>
                  <a:srgbClr val="92D050"/>
                </a:solidFill>
                <a:latin typeface="Times New Roman" panose="02020603050405020304" pitchFamily="18" charset="0"/>
                <a:ea typeface="MS Mincho" panose="02020609040205080304" pitchFamily="49" charset="-128"/>
              </a:rPr>
              <a:t>h</a:t>
            </a:r>
            <a:r>
              <a:rPr lang="en-US" dirty="0">
                <a:solidFill>
                  <a:srgbClr val="92D050"/>
                </a:solidFill>
                <a:effectLst/>
                <a:latin typeface="Times New Roman" panose="02020603050405020304" pitchFamily="18" charset="0"/>
                <a:ea typeface="MS Mincho" panose="02020609040205080304" pitchFamily="49" charset="-128"/>
              </a:rPr>
              <a:t>appens-in</a:t>
            </a:r>
            <a:r>
              <a:rPr lang="en-US" dirty="0">
                <a:effectLst/>
                <a:latin typeface="Times New Roman" panose="02020603050405020304" pitchFamily="18" charset="0"/>
                <a:ea typeface="MS Mincho" panose="02020609040205080304" pitchFamily="49" charset="-128"/>
              </a:rPr>
              <a:t> a </a:t>
            </a:r>
            <a:r>
              <a:rPr lang="en-US" i="1" dirty="0">
                <a:effectLst/>
                <a:latin typeface="Times New Roman" panose="02020603050405020304" pitchFamily="18" charset="0"/>
                <a:ea typeface="MS Mincho" panose="02020609040205080304" pitchFamily="49" charset="-128"/>
              </a:rPr>
              <a:t>process</a:t>
            </a:r>
            <a:r>
              <a:rPr lang="en-US" dirty="0">
                <a:effectLst/>
                <a:latin typeface="Times New Roman" panose="02020603050405020304" pitchFamily="18" charset="0"/>
                <a:ea typeface="MS Mincho" panose="02020609040205080304" pitchFamily="49" charset="-128"/>
              </a:rPr>
              <a:t> </a:t>
            </a:r>
            <a:r>
              <a:rPr lang="en-US" i="1" dirty="0">
                <a:effectLst/>
                <a:latin typeface="Times New Roman" panose="02020603050405020304" pitchFamily="18" charset="0"/>
                <a:ea typeface="MS Mincho" panose="02020609040205080304" pitchFamily="49" charset="-128"/>
              </a:rPr>
              <a:t>p</a:t>
            </a:r>
            <a:r>
              <a:rPr lang="en-US" dirty="0">
                <a:effectLst/>
                <a:latin typeface="Times New Roman" panose="02020603050405020304" pitchFamily="18" charset="0"/>
                <a:ea typeface="MS Mincho" panose="02020609040205080304" pitchFamily="49" charset="-128"/>
              </a:rPr>
              <a:t> </a:t>
            </a:r>
          </a:p>
          <a:p>
            <a:pPr>
              <a:buFont typeface="Arial" panose="020B0604020202020204" pitchFamily="34" charset="0"/>
              <a:buChar char="•"/>
            </a:pPr>
            <a:r>
              <a:rPr lang="en-US" dirty="0">
                <a:effectLst/>
                <a:latin typeface="Times New Roman" panose="02020603050405020304" pitchFamily="18" charset="0"/>
                <a:ea typeface="MS Mincho" panose="02020609040205080304" pitchFamily="49" charset="-128"/>
              </a:rPr>
              <a:t>such that in the course of </a:t>
            </a:r>
            <a:r>
              <a:rPr lang="en-US" i="1" dirty="0">
                <a:effectLst/>
                <a:latin typeface="Times New Roman" panose="02020603050405020304" pitchFamily="18" charset="0"/>
                <a:ea typeface="MS Mincho" panose="02020609040205080304" pitchFamily="49" charset="-128"/>
              </a:rPr>
              <a:t>p </a:t>
            </a:r>
          </a:p>
          <a:p>
            <a:pPr lvl="1">
              <a:buFont typeface="Arial" panose="020B0604020202020204" pitchFamily="34" charset="0"/>
              <a:buChar char="•"/>
            </a:pPr>
            <a:r>
              <a:rPr lang="en-US" dirty="0">
                <a:effectLst/>
                <a:latin typeface="Times New Roman" panose="02020603050405020304" pitchFamily="18" charset="0"/>
                <a:ea typeface="MS Mincho" panose="02020609040205080304" pitchFamily="49" charset="-128"/>
              </a:rPr>
              <a:t>some </a:t>
            </a:r>
            <a:r>
              <a:rPr lang="en-US" i="1" dirty="0">
                <a:effectLst/>
                <a:latin typeface="Times New Roman" panose="02020603050405020304" pitchFamily="18" charset="0"/>
                <a:ea typeface="MS Mincho" panose="02020609040205080304" pitchFamily="49" charset="-128"/>
              </a:rPr>
              <a:t>particular</a:t>
            </a:r>
            <a:r>
              <a:rPr lang="en-US" dirty="0">
                <a:effectLst/>
                <a:latin typeface="Times New Roman" panose="02020603050405020304" pitchFamily="18" charset="0"/>
                <a:ea typeface="MS Mincho" panose="02020609040205080304" pitchFamily="49" charset="-128"/>
              </a:rPr>
              <a:t> comes in or goes out of existence or </a:t>
            </a:r>
          </a:p>
          <a:p>
            <a:pPr lvl="1">
              <a:buFont typeface="Arial" panose="020B0604020202020204" pitchFamily="34" charset="0"/>
              <a:buChar char="•"/>
            </a:pPr>
            <a:r>
              <a:rPr lang="en-US" dirty="0">
                <a:effectLst/>
                <a:latin typeface="Times New Roman" panose="02020603050405020304" pitchFamily="18" charset="0"/>
                <a:ea typeface="MS Mincho" panose="02020609040205080304" pitchFamily="49" charset="-128"/>
              </a:rPr>
              <a:t>exhibits a difference in some relation to another </a:t>
            </a:r>
            <a:r>
              <a:rPr lang="en-US" i="1" dirty="0">
                <a:effectLst/>
                <a:latin typeface="Times New Roman" panose="02020603050405020304" pitchFamily="18" charset="0"/>
                <a:ea typeface="MS Mincho" panose="02020609040205080304" pitchFamily="49" charset="-128"/>
              </a:rPr>
              <a:t>entity</a:t>
            </a:r>
            <a:r>
              <a:rPr lang="en-US" dirty="0">
                <a:effectLst/>
                <a:latin typeface="Times New Roman" panose="02020603050405020304" pitchFamily="18" charset="0"/>
                <a:ea typeface="MS Mincho" panose="02020609040205080304" pitchFamily="49" charset="-128"/>
              </a:rPr>
              <a:t>, including differences in instantiation.</a:t>
            </a:r>
            <a:endParaRPr lang="en-US" dirty="0"/>
          </a:p>
        </p:txBody>
      </p:sp>
      <p:sp>
        <p:nvSpPr>
          <p:cNvPr id="12" name="Content Placeholder 7">
            <a:extLst>
              <a:ext uri="{FF2B5EF4-FFF2-40B4-BE49-F238E27FC236}">
                <a16:creationId xmlns:a16="http://schemas.microsoft.com/office/drawing/2014/main" id="{8D0A44A8-9CC5-4B97-9B69-B4F20703C1DD}"/>
              </a:ext>
            </a:extLst>
          </p:cNvPr>
          <p:cNvSpPr txBox="1">
            <a:spLocks/>
          </p:cNvSpPr>
          <p:nvPr/>
        </p:nvSpPr>
        <p:spPr>
          <a:xfrm>
            <a:off x="5410200" y="1524000"/>
            <a:ext cx="66294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spcBef>
                <a:spcPts val="0"/>
              </a:spcBef>
            </a:pPr>
            <a:r>
              <a:rPr lang="en-US" kern="0" dirty="0">
                <a:latin typeface="Times New Roman" panose="02020603050405020304" pitchFamily="18" charset="0"/>
                <a:ea typeface="MS Mincho" panose="02020609040205080304" pitchFamily="49" charset="-128"/>
              </a:rPr>
              <a:t>(</a:t>
            </a:r>
            <a:r>
              <a:rPr lang="en-US" kern="0" dirty="0" err="1">
                <a:latin typeface="Times New Roman" panose="02020603050405020304" pitchFamily="18" charset="0"/>
                <a:ea typeface="MS Mincho" panose="02020609040205080304" pitchFamily="49" charset="-128"/>
              </a:rPr>
              <a:t>forall</a:t>
            </a:r>
            <a:r>
              <a:rPr lang="en-US" kern="0" dirty="0">
                <a:latin typeface="Times New Roman" panose="02020603050405020304" pitchFamily="18" charset="0"/>
                <a:ea typeface="MS Mincho" panose="02020609040205080304" pitchFamily="49" charset="-128"/>
              </a:rPr>
              <a:t> (</a:t>
            </a:r>
            <a:r>
              <a:rPr lang="en-US" kern="0" dirty="0" err="1">
                <a:latin typeface="Times New Roman" panose="02020603050405020304" pitchFamily="18" charset="0"/>
                <a:ea typeface="MS Mincho" panose="02020609040205080304" pitchFamily="49" charset="-128"/>
              </a:rPr>
              <a:t>ch</a:t>
            </a:r>
            <a:r>
              <a:rPr lang="en-US" kern="0" dirty="0">
                <a:latin typeface="Times New Roman" panose="02020603050405020304" pitchFamily="18" charset="0"/>
                <a:ea typeface="MS Mincho" panose="02020609040205080304" pitchFamily="49" charset="-128"/>
              </a:rPr>
              <a:t> t) 				          </a:t>
            </a:r>
            <a:r>
              <a:rPr lang="en-US" kern="0" dirty="0">
                <a:highlight>
                  <a:srgbClr val="000D26"/>
                </a:highlight>
                <a:latin typeface="Times New Roman" panose="02020603050405020304" pitchFamily="18" charset="0"/>
                <a:ea typeface="MS Mincho" panose="02020609040205080304" pitchFamily="49" charset="-128"/>
              </a:rPr>
              <a:t>[cha-01]</a:t>
            </a:r>
          </a:p>
          <a:p>
            <a:pPr marL="0" indent="0">
              <a:spcBef>
                <a:spcPts val="0"/>
              </a:spcBef>
            </a:pPr>
            <a:r>
              <a:rPr lang="en-US" kern="0" dirty="0">
                <a:latin typeface="Times New Roman" panose="02020603050405020304" pitchFamily="18" charset="0"/>
                <a:ea typeface="MS Mincho" panose="02020609040205080304" pitchFamily="49" charset="-128"/>
              </a:rPr>
              <a:t>  (if (instance-of </a:t>
            </a:r>
            <a:r>
              <a:rPr lang="en-US" kern="0" dirty="0" err="1">
                <a:latin typeface="Times New Roman" panose="02020603050405020304" pitchFamily="18" charset="0"/>
                <a:ea typeface="MS Mincho" panose="02020609040205080304" pitchFamily="49" charset="-128"/>
              </a:rPr>
              <a:t>ch</a:t>
            </a:r>
            <a:r>
              <a:rPr lang="en-US" kern="0" dirty="0">
                <a:latin typeface="Times New Roman" panose="02020603050405020304" pitchFamily="18" charset="0"/>
                <a:ea typeface="MS Mincho" panose="02020609040205080304" pitchFamily="49" charset="-128"/>
              </a:rPr>
              <a:t> change t)</a:t>
            </a:r>
          </a:p>
          <a:p>
            <a:pPr marL="0" indent="0">
              <a:spcBef>
                <a:spcPts val="0"/>
              </a:spcBef>
            </a:pPr>
            <a:r>
              <a:rPr lang="en-US" kern="0" dirty="0">
                <a:latin typeface="Times New Roman" panose="02020603050405020304" pitchFamily="18" charset="0"/>
                <a:ea typeface="MS Mincho" panose="02020609040205080304" pitchFamily="49" charset="-128"/>
              </a:rPr>
              <a:t>       (instance-of </a:t>
            </a:r>
            <a:r>
              <a:rPr lang="en-US" kern="0" dirty="0" err="1">
                <a:latin typeface="Times New Roman" panose="02020603050405020304" pitchFamily="18" charset="0"/>
                <a:ea typeface="MS Mincho" panose="02020609040205080304" pitchFamily="49" charset="-128"/>
              </a:rPr>
              <a:t>ch</a:t>
            </a:r>
            <a:r>
              <a:rPr lang="en-US" kern="0" dirty="0">
                <a:latin typeface="Times New Roman" panose="02020603050405020304" pitchFamily="18" charset="0"/>
                <a:ea typeface="MS Mincho" panose="02020609040205080304" pitchFamily="49" charset="-128"/>
              </a:rPr>
              <a:t> </a:t>
            </a:r>
            <a:r>
              <a:rPr lang="en-US" kern="0" dirty="0">
                <a:solidFill>
                  <a:srgbClr val="FFC000"/>
                </a:solidFill>
                <a:latin typeface="Times New Roman" panose="02020603050405020304" pitchFamily="18" charset="0"/>
                <a:ea typeface="MS Mincho" panose="02020609040205080304" pitchFamily="49" charset="-128"/>
              </a:rPr>
              <a:t>occurrent</a:t>
            </a:r>
            <a:r>
              <a:rPr lang="en-US" kern="0" dirty="0">
                <a:latin typeface="Times New Roman" panose="02020603050405020304" pitchFamily="18" charset="0"/>
                <a:ea typeface="MS Mincho" panose="02020609040205080304" pitchFamily="49" charset="-128"/>
              </a:rPr>
              <a:t> t))))</a:t>
            </a:r>
          </a:p>
          <a:p>
            <a:pPr marL="0" indent="0">
              <a:spcBef>
                <a:spcPts val="600"/>
              </a:spcBef>
            </a:pPr>
            <a:r>
              <a:rPr lang="en-US" kern="0" dirty="0">
                <a:latin typeface="Times New Roman" panose="02020603050405020304" pitchFamily="18" charset="0"/>
                <a:ea typeface="MS Mincho" panose="02020609040205080304" pitchFamily="49" charset="-128"/>
              </a:rPr>
              <a:t>(</a:t>
            </a:r>
            <a:r>
              <a:rPr lang="en-US" kern="0" dirty="0" err="1">
                <a:latin typeface="Times New Roman" panose="02020603050405020304" pitchFamily="18" charset="0"/>
                <a:ea typeface="MS Mincho" panose="02020609040205080304" pitchFamily="49" charset="-128"/>
              </a:rPr>
              <a:t>forall</a:t>
            </a:r>
            <a:r>
              <a:rPr lang="en-US" kern="0" dirty="0">
                <a:latin typeface="Times New Roman" panose="02020603050405020304" pitchFamily="18" charset="0"/>
                <a:ea typeface="MS Mincho" panose="02020609040205080304" pitchFamily="49" charset="-128"/>
              </a:rPr>
              <a:t> (</a:t>
            </a:r>
            <a:r>
              <a:rPr lang="en-US" kern="0" dirty="0" err="1">
                <a:latin typeface="Times New Roman" panose="02020603050405020304" pitchFamily="18" charset="0"/>
                <a:ea typeface="MS Mincho" panose="02020609040205080304" pitchFamily="49" charset="-128"/>
              </a:rPr>
              <a:t>ch</a:t>
            </a:r>
            <a:r>
              <a:rPr lang="en-US" kern="0" dirty="0">
                <a:latin typeface="Times New Roman" panose="02020603050405020304" pitchFamily="18" charset="0"/>
                <a:ea typeface="MS Mincho" panose="02020609040205080304" pitchFamily="49" charset="-128"/>
              </a:rPr>
              <a:t> c t) 				          </a:t>
            </a:r>
            <a:r>
              <a:rPr lang="en-US" kern="0" dirty="0">
                <a:highlight>
                  <a:srgbClr val="000D26"/>
                </a:highlight>
                <a:latin typeface="Times New Roman" panose="02020603050405020304" pitchFamily="18" charset="0"/>
                <a:ea typeface="MS Mincho" panose="02020609040205080304" pitchFamily="49" charset="-128"/>
              </a:rPr>
              <a:t>[cha-02]</a:t>
            </a:r>
          </a:p>
          <a:p>
            <a:pPr marL="0" indent="0">
              <a:spcBef>
                <a:spcPts val="0"/>
              </a:spcBef>
            </a:pPr>
            <a:r>
              <a:rPr lang="en-US" kern="0" dirty="0">
                <a:latin typeface="Times New Roman" panose="02020603050405020304" pitchFamily="18" charset="0"/>
                <a:ea typeface="MS Mincho" panose="02020609040205080304" pitchFamily="49" charset="-128"/>
              </a:rPr>
              <a:t>   (if (</a:t>
            </a:r>
            <a:r>
              <a:rPr lang="en-US" kern="0" dirty="0">
                <a:solidFill>
                  <a:srgbClr val="FFFF00"/>
                </a:solidFill>
                <a:latin typeface="Times New Roman" panose="02020603050405020304" pitchFamily="18" charset="0"/>
                <a:ea typeface="MS Mincho" panose="02020609040205080304" pitchFamily="49" charset="-128"/>
              </a:rPr>
              <a:t>happens-to</a:t>
            </a:r>
            <a:r>
              <a:rPr lang="en-US" kern="0" dirty="0">
                <a:latin typeface="Times New Roman" panose="02020603050405020304" pitchFamily="18" charset="0"/>
                <a:ea typeface="MS Mincho" panose="02020609040205080304" pitchFamily="49" charset="-128"/>
              </a:rPr>
              <a:t> </a:t>
            </a:r>
            <a:r>
              <a:rPr lang="en-US" kern="0" dirty="0" err="1">
                <a:latin typeface="Times New Roman" panose="02020603050405020304" pitchFamily="18" charset="0"/>
                <a:ea typeface="MS Mincho" panose="02020609040205080304" pitchFamily="49" charset="-128"/>
              </a:rPr>
              <a:t>ch</a:t>
            </a:r>
            <a:r>
              <a:rPr lang="en-US" kern="0" dirty="0">
                <a:latin typeface="Times New Roman" panose="02020603050405020304" pitchFamily="18" charset="0"/>
                <a:ea typeface="MS Mincho" panose="02020609040205080304" pitchFamily="49" charset="-128"/>
              </a:rPr>
              <a:t> c t)</a:t>
            </a:r>
          </a:p>
          <a:p>
            <a:pPr marL="0" indent="0">
              <a:spcBef>
                <a:spcPts val="0"/>
              </a:spcBef>
            </a:pPr>
            <a:r>
              <a:rPr lang="en-US" kern="0" dirty="0">
                <a:latin typeface="Times New Roman" panose="02020603050405020304" pitchFamily="18" charset="0"/>
                <a:ea typeface="MS Mincho" panose="02020609040205080304" pitchFamily="49" charset="-128"/>
              </a:rPr>
              <a:t>        (and (instance-of c continuant t)</a:t>
            </a:r>
          </a:p>
          <a:p>
            <a:pPr marL="0" indent="0">
              <a:spcBef>
                <a:spcPts val="0"/>
              </a:spcBef>
            </a:pPr>
            <a:r>
              <a:rPr lang="en-US" kern="0" dirty="0">
                <a:latin typeface="Times New Roman" panose="02020603050405020304" pitchFamily="18" charset="0"/>
                <a:ea typeface="MS Mincho" panose="02020609040205080304" pitchFamily="49" charset="-128"/>
              </a:rPr>
              <a:t>	    (instance-of t temporal-region t)</a:t>
            </a:r>
          </a:p>
          <a:p>
            <a:pPr marL="0" indent="0">
              <a:spcBef>
                <a:spcPts val="0"/>
              </a:spcBef>
            </a:pPr>
            <a:r>
              <a:rPr lang="en-US" kern="0" dirty="0">
                <a:latin typeface="Times New Roman" panose="02020603050405020304" pitchFamily="18" charset="0"/>
                <a:ea typeface="MS Mincho" panose="02020609040205080304" pitchFamily="49" charset="-128"/>
              </a:rPr>
              <a:t>	    (instance-of </a:t>
            </a:r>
            <a:r>
              <a:rPr lang="en-US" kern="0" dirty="0" err="1">
                <a:latin typeface="Times New Roman" panose="02020603050405020304" pitchFamily="18" charset="0"/>
                <a:ea typeface="MS Mincho" panose="02020609040205080304" pitchFamily="49" charset="-128"/>
              </a:rPr>
              <a:t>ch</a:t>
            </a:r>
            <a:r>
              <a:rPr lang="en-US" kern="0" dirty="0">
                <a:latin typeface="Times New Roman" panose="02020603050405020304" pitchFamily="18" charset="0"/>
                <a:ea typeface="MS Mincho" panose="02020609040205080304" pitchFamily="49" charset="-128"/>
              </a:rPr>
              <a:t> change t)</a:t>
            </a:r>
          </a:p>
          <a:p>
            <a:pPr marL="0" indent="0">
              <a:spcBef>
                <a:spcPts val="0"/>
              </a:spcBef>
            </a:pPr>
            <a:r>
              <a:rPr lang="en-US" kern="0" dirty="0">
                <a:latin typeface="Times New Roman" panose="02020603050405020304" pitchFamily="18" charset="0"/>
                <a:ea typeface="MS Mincho" panose="02020609040205080304" pitchFamily="49" charset="-128"/>
              </a:rPr>
              <a:t>	    (not (instance-of c spatial-region t))))))</a:t>
            </a:r>
          </a:p>
          <a:p>
            <a:pPr marL="0" indent="0">
              <a:spcBef>
                <a:spcPts val="600"/>
              </a:spcBef>
            </a:pPr>
            <a:r>
              <a:rPr lang="en-US" kern="0" dirty="0">
                <a:latin typeface="Times New Roman" panose="02020603050405020304" pitchFamily="18" charset="0"/>
                <a:ea typeface="MS Mincho" panose="02020609040205080304" pitchFamily="49" charset="-128"/>
              </a:rPr>
              <a:t>(</a:t>
            </a:r>
            <a:r>
              <a:rPr lang="en-US" kern="0" dirty="0" err="1">
                <a:latin typeface="Times New Roman" panose="02020603050405020304" pitchFamily="18" charset="0"/>
                <a:ea typeface="MS Mincho" panose="02020609040205080304" pitchFamily="49" charset="-128"/>
              </a:rPr>
              <a:t>forall</a:t>
            </a:r>
            <a:r>
              <a:rPr lang="en-US" kern="0" dirty="0">
                <a:latin typeface="Times New Roman" panose="02020603050405020304" pitchFamily="18" charset="0"/>
                <a:ea typeface="MS Mincho" panose="02020609040205080304" pitchFamily="49" charset="-128"/>
              </a:rPr>
              <a:t> (</a:t>
            </a:r>
            <a:r>
              <a:rPr lang="en-US" kern="0" dirty="0" err="1">
                <a:latin typeface="Times New Roman" panose="02020603050405020304" pitchFamily="18" charset="0"/>
                <a:ea typeface="MS Mincho" panose="02020609040205080304" pitchFamily="49" charset="-128"/>
              </a:rPr>
              <a:t>ch</a:t>
            </a:r>
            <a:r>
              <a:rPr lang="en-US" kern="0" dirty="0">
                <a:latin typeface="Times New Roman" panose="02020603050405020304" pitchFamily="18" charset="0"/>
                <a:ea typeface="MS Mincho" panose="02020609040205080304" pitchFamily="49" charset="-128"/>
              </a:rPr>
              <a:t> p) 				          </a:t>
            </a:r>
            <a:r>
              <a:rPr lang="en-US" kern="0" dirty="0">
                <a:highlight>
                  <a:srgbClr val="000D26"/>
                </a:highlight>
                <a:latin typeface="Times New Roman" panose="02020603050405020304" pitchFamily="18" charset="0"/>
                <a:ea typeface="MS Mincho" panose="02020609040205080304" pitchFamily="49" charset="-128"/>
              </a:rPr>
              <a:t>[cha-03]</a:t>
            </a:r>
          </a:p>
          <a:p>
            <a:pPr marL="0" indent="0">
              <a:spcBef>
                <a:spcPts val="0"/>
              </a:spcBef>
            </a:pPr>
            <a:r>
              <a:rPr lang="en-US" kern="0" dirty="0">
                <a:latin typeface="Times New Roman" panose="02020603050405020304" pitchFamily="18" charset="0"/>
                <a:ea typeface="MS Mincho" panose="02020609040205080304" pitchFamily="49" charset="-128"/>
              </a:rPr>
              <a:t>  (if (</a:t>
            </a:r>
            <a:r>
              <a:rPr lang="en-US" kern="0" dirty="0">
                <a:solidFill>
                  <a:srgbClr val="92D050"/>
                </a:solidFill>
                <a:latin typeface="Times New Roman" panose="02020603050405020304" pitchFamily="18" charset="0"/>
                <a:ea typeface="MS Mincho" panose="02020609040205080304" pitchFamily="49" charset="-128"/>
              </a:rPr>
              <a:t>happens-in </a:t>
            </a:r>
            <a:r>
              <a:rPr lang="en-US" kern="0" dirty="0" err="1">
                <a:solidFill>
                  <a:srgbClr val="92D050"/>
                </a:solidFill>
                <a:latin typeface="Times New Roman" panose="02020603050405020304" pitchFamily="18" charset="0"/>
                <a:ea typeface="MS Mincho" panose="02020609040205080304" pitchFamily="49" charset="-128"/>
              </a:rPr>
              <a:t>ch</a:t>
            </a:r>
            <a:r>
              <a:rPr lang="en-US" kern="0" dirty="0">
                <a:solidFill>
                  <a:srgbClr val="92D050"/>
                </a:solidFill>
                <a:latin typeface="Times New Roman" panose="02020603050405020304" pitchFamily="18" charset="0"/>
                <a:ea typeface="MS Mincho" panose="02020609040205080304" pitchFamily="49" charset="-128"/>
              </a:rPr>
              <a:t> p</a:t>
            </a:r>
            <a:r>
              <a:rPr lang="en-US" kern="0" dirty="0">
                <a:latin typeface="Times New Roman" panose="02020603050405020304" pitchFamily="18" charset="0"/>
                <a:ea typeface="MS Mincho" panose="02020609040205080304" pitchFamily="49" charset="-128"/>
              </a:rPr>
              <a:t>)</a:t>
            </a:r>
          </a:p>
          <a:p>
            <a:pPr marL="0" indent="0">
              <a:spcBef>
                <a:spcPts val="0"/>
              </a:spcBef>
            </a:pPr>
            <a:r>
              <a:rPr lang="en-US" kern="0" dirty="0">
                <a:latin typeface="Times New Roman" panose="02020603050405020304" pitchFamily="18" charset="0"/>
                <a:ea typeface="MS Mincho" panose="02020609040205080304" pitchFamily="49" charset="-128"/>
              </a:rPr>
              <a:t>       (exists (t) (and (instance-of p process t)				       (instance-of </a:t>
            </a:r>
            <a:r>
              <a:rPr lang="en-US" kern="0" dirty="0" err="1">
                <a:latin typeface="Times New Roman" panose="02020603050405020304" pitchFamily="18" charset="0"/>
                <a:ea typeface="MS Mincho" panose="02020609040205080304" pitchFamily="49" charset="-128"/>
              </a:rPr>
              <a:t>ch</a:t>
            </a:r>
            <a:r>
              <a:rPr lang="en-US" kern="0" dirty="0">
                <a:latin typeface="Times New Roman" panose="02020603050405020304" pitchFamily="18" charset="0"/>
                <a:ea typeface="MS Mincho" panose="02020609040205080304" pitchFamily="49" charset="-128"/>
              </a:rPr>
              <a:t> change t))))))</a:t>
            </a:r>
          </a:p>
        </p:txBody>
      </p:sp>
      <p:sp>
        <p:nvSpPr>
          <p:cNvPr id="15" name="Rectangle 14">
            <a:extLst>
              <a:ext uri="{FF2B5EF4-FFF2-40B4-BE49-F238E27FC236}">
                <a16:creationId xmlns:a16="http://schemas.microsoft.com/office/drawing/2014/main" id="{E49BD4E8-0D63-47BA-BC7E-498E6CE75BDC}"/>
              </a:ext>
            </a:extLst>
          </p:cNvPr>
          <p:cNvSpPr/>
          <p:nvPr/>
        </p:nvSpPr>
        <p:spPr bwMode="auto">
          <a:xfrm>
            <a:off x="152400" y="1524000"/>
            <a:ext cx="4724400" cy="5029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Rectangle 15">
            <a:extLst>
              <a:ext uri="{FF2B5EF4-FFF2-40B4-BE49-F238E27FC236}">
                <a16:creationId xmlns:a16="http://schemas.microsoft.com/office/drawing/2014/main" id="{8ADE2686-0B8A-4915-AB44-449171FB584D}"/>
              </a:ext>
            </a:extLst>
          </p:cNvPr>
          <p:cNvSpPr/>
          <p:nvPr/>
        </p:nvSpPr>
        <p:spPr bwMode="auto">
          <a:xfrm>
            <a:off x="5181600" y="1524000"/>
            <a:ext cx="6781800" cy="5029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8" name="Straight Connector 17">
            <a:extLst>
              <a:ext uri="{FF2B5EF4-FFF2-40B4-BE49-F238E27FC236}">
                <a16:creationId xmlns:a16="http://schemas.microsoft.com/office/drawing/2014/main" id="{251658D2-5A31-4181-8BEB-DA0F0D2917EA}"/>
              </a:ext>
            </a:extLst>
          </p:cNvPr>
          <p:cNvCxnSpPr>
            <a:cxnSpLocks/>
          </p:cNvCxnSpPr>
          <p:nvPr/>
        </p:nvCxnSpPr>
        <p:spPr bwMode="auto">
          <a:xfrm>
            <a:off x="5181600" y="2743200"/>
            <a:ext cx="67818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C4DC7DC4-7B1F-4289-AF7C-861C2C37F14E}"/>
              </a:ext>
            </a:extLst>
          </p:cNvPr>
          <p:cNvCxnSpPr>
            <a:cxnSpLocks/>
          </p:cNvCxnSpPr>
          <p:nvPr/>
        </p:nvCxnSpPr>
        <p:spPr bwMode="auto">
          <a:xfrm>
            <a:off x="5181600" y="4971106"/>
            <a:ext cx="67818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87184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1BDD8F-8BCA-4583-8311-64E7B79FC733}"/>
              </a:ext>
            </a:extLst>
          </p:cNvPr>
          <p:cNvSpPr>
            <a:spLocks noGrp="1"/>
          </p:cNvSpPr>
          <p:nvPr>
            <p:ph type="title"/>
          </p:nvPr>
        </p:nvSpPr>
        <p:spPr/>
        <p:txBody>
          <a:bodyPr/>
          <a:lstStyle/>
          <a:p>
            <a:r>
              <a:rPr lang="en-US" dirty="0"/>
              <a:t>How </a:t>
            </a:r>
            <a:r>
              <a:rPr lang="en-US" i="1" dirty="0"/>
              <a:t>happens-in</a:t>
            </a:r>
            <a:r>
              <a:rPr lang="en-US" dirty="0"/>
              <a:t> and </a:t>
            </a:r>
            <a:r>
              <a:rPr lang="en-US" i="1" dirty="0"/>
              <a:t>happens-to </a:t>
            </a:r>
            <a:r>
              <a:rPr lang="en-US" dirty="0"/>
              <a:t>work together</a:t>
            </a:r>
          </a:p>
        </p:txBody>
      </p:sp>
      <p:sp>
        <p:nvSpPr>
          <p:cNvPr id="12" name="Content Placeholder 7">
            <a:extLst>
              <a:ext uri="{FF2B5EF4-FFF2-40B4-BE49-F238E27FC236}">
                <a16:creationId xmlns:a16="http://schemas.microsoft.com/office/drawing/2014/main" id="{8D0A44A8-9CC5-4B97-9B69-B4F20703C1DD}"/>
              </a:ext>
            </a:extLst>
          </p:cNvPr>
          <p:cNvSpPr txBox="1">
            <a:spLocks/>
          </p:cNvSpPr>
          <p:nvPr/>
        </p:nvSpPr>
        <p:spPr>
          <a:xfrm>
            <a:off x="5410200" y="1524000"/>
            <a:ext cx="66294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spcBef>
                <a:spcPts val="0"/>
              </a:spcBef>
            </a:pPr>
            <a:r>
              <a:rPr lang="en-US" kern="0" dirty="0">
                <a:latin typeface="Times New Roman" panose="02020603050405020304" pitchFamily="18" charset="0"/>
                <a:ea typeface="MS Mincho" panose="02020609040205080304" pitchFamily="49" charset="-128"/>
              </a:rPr>
              <a:t>(</a:t>
            </a:r>
            <a:r>
              <a:rPr lang="en-US" kern="0" dirty="0" err="1">
                <a:latin typeface="Times New Roman" panose="02020603050405020304" pitchFamily="18" charset="0"/>
                <a:ea typeface="MS Mincho" panose="02020609040205080304" pitchFamily="49" charset="-128"/>
              </a:rPr>
              <a:t>forall</a:t>
            </a:r>
            <a:r>
              <a:rPr lang="en-US" kern="0" dirty="0">
                <a:latin typeface="Times New Roman" panose="02020603050405020304" pitchFamily="18" charset="0"/>
                <a:ea typeface="MS Mincho" panose="02020609040205080304" pitchFamily="49" charset="-128"/>
              </a:rPr>
              <a:t> (</a:t>
            </a:r>
            <a:r>
              <a:rPr lang="en-US" kern="0" dirty="0" err="1">
                <a:latin typeface="Times New Roman" panose="02020603050405020304" pitchFamily="18" charset="0"/>
                <a:ea typeface="MS Mincho" panose="02020609040205080304" pitchFamily="49" charset="-128"/>
              </a:rPr>
              <a:t>ch</a:t>
            </a:r>
            <a:r>
              <a:rPr lang="en-US" kern="0" dirty="0">
                <a:latin typeface="Times New Roman" panose="02020603050405020304" pitchFamily="18" charset="0"/>
                <a:ea typeface="MS Mincho" panose="02020609040205080304" pitchFamily="49" charset="-128"/>
              </a:rPr>
              <a:t> c t) 				          </a:t>
            </a:r>
            <a:r>
              <a:rPr lang="en-US" kern="0" dirty="0">
                <a:highlight>
                  <a:srgbClr val="000D26"/>
                </a:highlight>
                <a:latin typeface="Times New Roman" panose="02020603050405020304" pitchFamily="18" charset="0"/>
                <a:ea typeface="MS Mincho" panose="02020609040205080304" pitchFamily="49" charset="-128"/>
              </a:rPr>
              <a:t>[cha-05]</a:t>
            </a:r>
          </a:p>
          <a:p>
            <a:pPr marL="0" indent="0">
              <a:spcBef>
                <a:spcPts val="0"/>
              </a:spcBef>
            </a:pPr>
            <a:r>
              <a:rPr lang="en-US" kern="0" dirty="0">
                <a:latin typeface="Times New Roman" panose="02020603050405020304" pitchFamily="18" charset="0"/>
                <a:ea typeface="MS Mincho" panose="02020609040205080304" pitchFamily="49" charset="-128"/>
              </a:rPr>
              <a:t>  (if (</a:t>
            </a:r>
            <a:r>
              <a:rPr lang="en-US" kern="0" dirty="0">
                <a:solidFill>
                  <a:srgbClr val="FFFF00"/>
                </a:solidFill>
                <a:latin typeface="Times New Roman" panose="02020603050405020304" pitchFamily="18" charset="0"/>
                <a:ea typeface="MS Mincho" panose="02020609040205080304" pitchFamily="49" charset="-128"/>
              </a:rPr>
              <a:t>happens-to </a:t>
            </a:r>
            <a:r>
              <a:rPr lang="en-US" kern="0" dirty="0" err="1">
                <a:solidFill>
                  <a:srgbClr val="FFFF00"/>
                </a:solidFill>
                <a:latin typeface="Times New Roman" panose="02020603050405020304" pitchFamily="18" charset="0"/>
                <a:ea typeface="MS Mincho" panose="02020609040205080304" pitchFamily="49" charset="-128"/>
              </a:rPr>
              <a:t>ch</a:t>
            </a:r>
            <a:r>
              <a:rPr lang="en-US" kern="0" dirty="0">
                <a:solidFill>
                  <a:srgbClr val="FFFF00"/>
                </a:solidFill>
                <a:latin typeface="Times New Roman" panose="02020603050405020304" pitchFamily="18" charset="0"/>
                <a:ea typeface="MS Mincho" panose="02020609040205080304" pitchFamily="49" charset="-128"/>
              </a:rPr>
              <a:t> c t</a:t>
            </a:r>
            <a:r>
              <a:rPr lang="en-US" kern="0" dirty="0">
                <a:latin typeface="Times New Roman" panose="02020603050405020304" pitchFamily="18" charset="0"/>
                <a:ea typeface="MS Mincho" panose="02020609040205080304" pitchFamily="49" charset="-128"/>
              </a:rPr>
              <a:t>)</a:t>
            </a:r>
          </a:p>
          <a:p>
            <a:pPr marL="0" indent="0">
              <a:spcBef>
                <a:spcPts val="0"/>
              </a:spcBef>
            </a:pPr>
            <a:r>
              <a:rPr lang="en-US" kern="0" dirty="0">
                <a:latin typeface="Times New Roman" panose="02020603050405020304" pitchFamily="18" charset="0"/>
                <a:ea typeface="MS Mincho" panose="02020609040205080304" pitchFamily="49" charset="-128"/>
              </a:rPr>
              <a:t>       (exists (p) (and (</a:t>
            </a:r>
            <a:r>
              <a:rPr lang="en-US" kern="0" dirty="0">
                <a:solidFill>
                  <a:srgbClr val="92D050"/>
                </a:solidFill>
                <a:latin typeface="Times New Roman" panose="02020603050405020304" pitchFamily="18" charset="0"/>
                <a:ea typeface="MS Mincho" panose="02020609040205080304" pitchFamily="49" charset="-128"/>
              </a:rPr>
              <a:t>happens-in </a:t>
            </a:r>
            <a:r>
              <a:rPr lang="en-US" kern="0" dirty="0" err="1">
                <a:solidFill>
                  <a:srgbClr val="92D050"/>
                </a:solidFill>
                <a:latin typeface="Times New Roman" panose="02020603050405020304" pitchFamily="18" charset="0"/>
                <a:ea typeface="MS Mincho" panose="02020609040205080304" pitchFamily="49" charset="-128"/>
              </a:rPr>
              <a:t>ch</a:t>
            </a:r>
            <a:r>
              <a:rPr lang="en-US" kern="0" dirty="0">
                <a:solidFill>
                  <a:srgbClr val="92D050"/>
                </a:solidFill>
                <a:latin typeface="Times New Roman" panose="02020603050405020304" pitchFamily="18" charset="0"/>
                <a:ea typeface="MS Mincho" panose="02020609040205080304" pitchFamily="49" charset="-128"/>
              </a:rPr>
              <a:t> p</a:t>
            </a:r>
            <a:r>
              <a:rPr lang="en-US" kern="0" dirty="0">
                <a:latin typeface="Times New Roman" panose="02020603050405020304" pitchFamily="18" charset="0"/>
                <a:ea typeface="MS Mincho" panose="02020609040205080304" pitchFamily="49" charset="-128"/>
              </a:rPr>
              <a:t>)</a:t>
            </a:r>
          </a:p>
          <a:p>
            <a:pPr marL="0" indent="0">
              <a:spcBef>
                <a:spcPts val="0"/>
              </a:spcBef>
            </a:pPr>
            <a:r>
              <a:rPr lang="en-US" kern="0" dirty="0">
                <a:latin typeface="Times New Roman" panose="02020603050405020304" pitchFamily="18" charset="0"/>
                <a:ea typeface="MS Mincho" panose="02020609040205080304" pitchFamily="49" charset="-128"/>
              </a:rPr>
              <a:t>		         (participates-in c p t))))))</a:t>
            </a:r>
          </a:p>
          <a:p>
            <a:pPr marL="0" indent="0">
              <a:spcBef>
                <a:spcPts val="1800"/>
              </a:spcBef>
            </a:pPr>
            <a:r>
              <a:rPr lang="en-US" kern="0" dirty="0">
                <a:latin typeface="Times New Roman" panose="02020603050405020304" pitchFamily="18" charset="0"/>
                <a:ea typeface="MS Mincho" panose="02020609040205080304" pitchFamily="49" charset="-128"/>
              </a:rPr>
              <a:t>(</a:t>
            </a:r>
            <a:r>
              <a:rPr lang="en-US" kern="0" dirty="0" err="1">
                <a:latin typeface="Times New Roman" panose="02020603050405020304" pitchFamily="18" charset="0"/>
                <a:ea typeface="MS Mincho" panose="02020609040205080304" pitchFamily="49" charset="-128"/>
              </a:rPr>
              <a:t>forall</a:t>
            </a:r>
            <a:r>
              <a:rPr lang="en-US" kern="0" dirty="0">
                <a:latin typeface="Times New Roman" panose="02020603050405020304" pitchFamily="18" charset="0"/>
                <a:ea typeface="MS Mincho" panose="02020609040205080304" pitchFamily="49" charset="-128"/>
              </a:rPr>
              <a:t> (</a:t>
            </a:r>
            <a:r>
              <a:rPr lang="en-US" kern="0" dirty="0" err="1">
                <a:latin typeface="Times New Roman" panose="02020603050405020304" pitchFamily="18" charset="0"/>
                <a:ea typeface="MS Mincho" panose="02020609040205080304" pitchFamily="49" charset="-128"/>
              </a:rPr>
              <a:t>ch</a:t>
            </a:r>
            <a:r>
              <a:rPr lang="en-US" kern="0" dirty="0">
                <a:latin typeface="Times New Roman" panose="02020603050405020304" pitchFamily="18" charset="0"/>
                <a:ea typeface="MS Mincho" panose="02020609040205080304" pitchFamily="49" charset="-128"/>
              </a:rPr>
              <a:t> p) 				          </a:t>
            </a:r>
            <a:r>
              <a:rPr lang="en-US" kern="0" dirty="0">
                <a:highlight>
                  <a:srgbClr val="000D26"/>
                </a:highlight>
                <a:latin typeface="Times New Roman" panose="02020603050405020304" pitchFamily="18" charset="0"/>
                <a:ea typeface="MS Mincho" panose="02020609040205080304" pitchFamily="49" charset="-128"/>
              </a:rPr>
              <a:t>[cha-06]</a:t>
            </a:r>
          </a:p>
          <a:p>
            <a:pPr marL="0" indent="0">
              <a:spcBef>
                <a:spcPts val="0"/>
              </a:spcBef>
            </a:pPr>
            <a:r>
              <a:rPr lang="en-US" kern="0" dirty="0">
                <a:latin typeface="Times New Roman" panose="02020603050405020304" pitchFamily="18" charset="0"/>
                <a:ea typeface="MS Mincho" panose="02020609040205080304" pitchFamily="49" charset="-128"/>
              </a:rPr>
              <a:t>  (if (</a:t>
            </a:r>
            <a:r>
              <a:rPr lang="en-US" kern="0" dirty="0">
                <a:solidFill>
                  <a:srgbClr val="92D050"/>
                </a:solidFill>
                <a:latin typeface="Times New Roman" panose="02020603050405020304" pitchFamily="18" charset="0"/>
                <a:ea typeface="MS Mincho" panose="02020609040205080304" pitchFamily="49" charset="-128"/>
              </a:rPr>
              <a:t>happens-in </a:t>
            </a:r>
            <a:r>
              <a:rPr lang="en-US" kern="0" dirty="0" err="1">
                <a:solidFill>
                  <a:srgbClr val="92D050"/>
                </a:solidFill>
                <a:latin typeface="Times New Roman" panose="02020603050405020304" pitchFamily="18" charset="0"/>
                <a:ea typeface="MS Mincho" panose="02020609040205080304" pitchFamily="49" charset="-128"/>
              </a:rPr>
              <a:t>ch</a:t>
            </a:r>
            <a:r>
              <a:rPr lang="en-US" kern="0" dirty="0">
                <a:solidFill>
                  <a:srgbClr val="92D050"/>
                </a:solidFill>
                <a:latin typeface="Times New Roman" panose="02020603050405020304" pitchFamily="18" charset="0"/>
                <a:ea typeface="MS Mincho" panose="02020609040205080304" pitchFamily="49" charset="-128"/>
              </a:rPr>
              <a:t> p</a:t>
            </a:r>
            <a:r>
              <a:rPr lang="en-US" kern="0" dirty="0">
                <a:latin typeface="Times New Roman" panose="02020603050405020304" pitchFamily="18" charset="0"/>
                <a:ea typeface="MS Mincho" panose="02020609040205080304" pitchFamily="49" charset="-128"/>
              </a:rPr>
              <a:t>)</a:t>
            </a:r>
          </a:p>
          <a:p>
            <a:pPr marL="0" indent="0">
              <a:spcBef>
                <a:spcPts val="0"/>
              </a:spcBef>
            </a:pPr>
            <a:r>
              <a:rPr lang="en-US" kern="0" dirty="0">
                <a:latin typeface="Times New Roman" panose="02020603050405020304" pitchFamily="18" charset="0"/>
                <a:ea typeface="MS Mincho" panose="02020609040205080304" pitchFamily="49" charset="-128"/>
              </a:rPr>
              <a:t>       (exists (c t1)  (and (</a:t>
            </a:r>
            <a:r>
              <a:rPr lang="en-US" kern="0" dirty="0">
                <a:solidFill>
                  <a:srgbClr val="FFFF00"/>
                </a:solidFill>
                <a:latin typeface="Times New Roman" panose="02020603050405020304" pitchFamily="18" charset="0"/>
                <a:ea typeface="MS Mincho" panose="02020609040205080304" pitchFamily="49" charset="-128"/>
              </a:rPr>
              <a:t>happens-to </a:t>
            </a:r>
            <a:r>
              <a:rPr lang="en-US" kern="0" dirty="0" err="1">
                <a:solidFill>
                  <a:srgbClr val="FFFF00"/>
                </a:solidFill>
                <a:latin typeface="Times New Roman" panose="02020603050405020304" pitchFamily="18" charset="0"/>
                <a:ea typeface="MS Mincho" panose="02020609040205080304" pitchFamily="49" charset="-128"/>
              </a:rPr>
              <a:t>ch</a:t>
            </a:r>
            <a:r>
              <a:rPr lang="en-US" kern="0" dirty="0">
                <a:solidFill>
                  <a:srgbClr val="FFFF00"/>
                </a:solidFill>
                <a:latin typeface="Times New Roman" panose="02020603050405020304" pitchFamily="18" charset="0"/>
                <a:ea typeface="MS Mincho" panose="02020609040205080304" pitchFamily="49" charset="-128"/>
              </a:rPr>
              <a:t> c t1</a:t>
            </a:r>
            <a:r>
              <a:rPr lang="en-US" kern="0" dirty="0">
                <a:latin typeface="Times New Roman" panose="02020603050405020304" pitchFamily="18" charset="0"/>
                <a:ea typeface="MS Mincho" panose="02020609040205080304" pitchFamily="49" charset="-128"/>
              </a:rPr>
              <a:t>)				             (participates-in c p t1))))))</a:t>
            </a:r>
          </a:p>
          <a:p>
            <a:pPr marL="0" indent="0">
              <a:spcBef>
                <a:spcPts val="1800"/>
              </a:spcBef>
            </a:pPr>
            <a:r>
              <a:rPr lang="en-US" kern="0" dirty="0">
                <a:latin typeface="Times New Roman" panose="02020603050405020304" pitchFamily="18" charset="0"/>
                <a:ea typeface="MS Mincho" panose="02020609040205080304" pitchFamily="49" charset="-128"/>
              </a:rPr>
              <a:t>(</a:t>
            </a:r>
            <a:r>
              <a:rPr lang="en-US" kern="0" dirty="0" err="1">
                <a:latin typeface="Times New Roman" panose="02020603050405020304" pitchFamily="18" charset="0"/>
                <a:ea typeface="MS Mincho" panose="02020609040205080304" pitchFamily="49" charset="-128"/>
              </a:rPr>
              <a:t>forall</a:t>
            </a:r>
            <a:r>
              <a:rPr lang="en-US" kern="0" dirty="0">
                <a:latin typeface="Times New Roman" panose="02020603050405020304" pitchFamily="18" charset="0"/>
                <a:ea typeface="MS Mincho" panose="02020609040205080304" pitchFamily="49" charset="-128"/>
              </a:rPr>
              <a:t> (p </a:t>
            </a:r>
            <a:r>
              <a:rPr lang="en-US" kern="0" dirty="0" err="1">
                <a:latin typeface="Times New Roman" panose="02020603050405020304" pitchFamily="18" charset="0"/>
                <a:ea typeface="MS Mincho" panose="02020609040205080304" pitchFamily="49" charset="-128"/>
              </a:rPr>
              <a:t>ch</a:t>
            </a:r>
            <a:r>
              <a:rPr lang="en-US" kern="0" dirty="0">
                <a:latin typeface="Times New Roman" panose="02020603050405020304" pitchFamily="18" charset="0"/>
                <a:ea typeface="MS Mincho" panose="02020609040205080304" pitchFamily="49" charset="-128"/>
              </a:rPr>
              <a:t> c t)			          </a:t>
            </a:r>
            <a:r>
              <a:rPr lang="en-US" kern="0" dirty="0">
                <a:highlight>
                  <a:srgbClr val="000D26"/>
                </a:highlight>
                <a:latin typeface="Times New Roman" panose="02020603050405020304" pitchFamily="18" charset="0"/>
                <a:ea typeface="MS Mincho" panose="02020609040205080304" pitchFamily="49" charset="-128"/>
              </a:rPr>
              <a:t>[cha-07]</a:t>
            </a:r>
            <a:endParaRPr lang="en-US" kern="0" dirty="0">
              <a:latin typeface="Times New Roman" panose="02020603050405020304" pitchFamily="18" charset="0"/>
              <a:ea typeface="MS Mincho" panose="02020609040205080304" pitchFamily="49" charset="-128"/>
            </a:endParaRPr>
          </a:p>
          <a:p>
            <a:pPr marL="0" indent="0">
              <a:spcBef>
                <a:spcPts val="0"/>
              </a:spcBef>
            </a:pPr>
            <a:r>
              <a:rPr lang="en-US" kern="0" dirty="0">
                <a:latin typeface="Times New Roman" panose="02020603050405020304" pitchFamily="18" charset="0"/>
                <a:ea typeface="MS Mincho" panose="02020609040205080304" pitchFamily="49" charset="-128"/>
              </a:rPr>
              <a:t>  (if (and (</a:t>
            </a:r>
            <a:r>
              <a:rPr lang="en-US" kern="0" dirty="0">
                <a:solidFill>
                  <a:srgbClr val="FFFF00"/>
                </a:solidFill>
                <a:latin typeface="Times New Roman" panose="02020603050405020304" pitchFamily="18" charset="0"/>
                <a:ea typeface="MS Mincho" panose="02020609040205080304" pitchFamily="49" charset="-128"/>
              </a:rPr>
              <a:t>happens-to </a:t>
            </a:r>
            <a:r>
              <a:rPr lang="en-US" kern="0" dirty="0" err="1">
                <a:solidFill>
                  <a:srgbClr val="FFFF00"/>
                </a:solidFill>
                <a:latin typeface="Times New Roman" panose="02020603050405020304" pitchFamily="18" charset="0"/>
                <a:ea typeface="MS Mincho" panose="02020609040205080304" pitchFamily="49" charset="-128"/>
              </a:rPr>
              <a:t>ch</a:t>
            </a:r>
            <a:r>
              <a:rPr lang="en-US" kern="0" dirty="0">
                <a:solidFill>
                  <a:srgbClr val="FFFF00"/>
                </a:solidFill>
                <a:latin typeface="Times New Roman" panose="02020603050405020304" pitchFamily="18" charset="0"/>
                <a:ea typeface="MS Mincho" panose="02020609040205080304" pitchFamily="49" charset="-128"/>
              </a:rPr>
              <a:t> c t</a:t>
            </a:r>
            <a:r>
              <a:rPr lang="en-US" kern="0" dirty="0">
                <a:latin typeface="Times New Roman" panose="02020603050405020304" pitchFamily="18" charset="0"/>
                <a:ea typeface="MS Mincho" panose="02020609040205080304" pitchFamily="49" charset="-128"/>
              </a:rPr>
              <a:t>) </a:t>
            </a:r>
          </a:p>
          <a:p>
            <a:pPr marL="0" indent="0">
              <a:spcBef>
                <a:spcPts val="0"/>
              </a:spcBef>
            </a:pPr>
            <a:r>
              <a:rPr lang="en-US" kern="0" dirty="0">
                <a:latin typeface="Times New Roman" panose="02020603050405020304" pitchFamily="18" charset="0"/>
                <a:ea typeface="MS Mincho" panose="02020609040205080304" pitchFamily="49" charset="-128"/>
              </a:rPr>
              <a:t>	   (</a:t>
            </a:r>
            <a:r>
              <a:rPr lang="en-US" kern="0" dirty="0">
                <a:solidFill>
                  <a:srgbClr val="92D050"/>
                </a:solidFill>
                <a:latin typeface="Times New Roman" panose="02020603050405020304" pitchFamily="18" charset="0"/>
                <a:ea typeface="MS Mincho" panose="02020609040205080304" pitchFamily="49" charset="-128"/>
              </a:rPr>
              <a:t>happens-in </a:t>
            </a:r>
            <a:r>
              <a:rPr lang="en-US" kern="0" dirty="0" err="1">
                <a:solidFill>
                  <a:srgbClr val="92D050"/>
                </a:solidFill>
                <a:latin typeface="Times New Roman" panose="02020603050405020304" pitchFamily="18" charset="0"/>
                <a:ea typeface="MS Mincho" panose="02020609040205080304" pitchFamily="49" charset="-128"/>
              </a:rPr>
              <a:t>ch</a:t>
            </a:r>
            <a:r>
              <a:rPr lang="en-US" kern="0" dirty="0">
                <a:solidFill>
                  <a:srgbClr val="92D050"/>
                </a:solidFill>
                <a:latin typeface="Times New Roman" panose="02020603050405020304" pitchFamily="18" charset="0"/>
                <a:ea typeface="MS Mincho" panose="02020609040205080304" pitchFamily="49" charset="-128"/>
              </a:rPr>
              <a:t> p</a:t>
            </a:r>
            <a:r>
              <a:rPr lang="en-US" kern="0" dirty="0">
                <a:latin typeface="Times New Roman" panose="02020603050405020304" pitchFamily="18" charset="0"/>
                <a:ea typeface="MS Mincho" panose="02020609040205080304" pitchFamily="49" charset="-128"/>
              </a:rPr>
              <a:t>))</a:t>
            </a:r>
          </a:p>
          <a:p>
            <a:pPr marL="0" indent="0">
              <a:spcBef>
                <a:spcPts val="0"/>
              </a:spcBef>
            </a:pPr>
            <a:r>
              <a:rPr lang="en-US" kern="0" dirty="0">
                <a:latin typeface="Times New Roman" panose="02020603050405020304" pitchFamily="18" charset="0"/>
                <a:ea typeface="MS Mincho" panose="02020609040205080304" pitchFamily="49" charset="-128"/>
              </a:rPr>
              <a:t>       (participates-in c p t))))</a:t>
            </a:r>
          </a:p>
        </p:txBody>
      </p:sp>
      <p:sp>
        <p:nvSpPr>
          <p:cNvPr id="16" name="Rectangle 15">
            <a:extLst>
              <a:ext uri="{FF2B5EF4-FFF2-40B4-BE49-F238E27FC236}">
                <a16:creationId xmlns:a16="http://schemas.microsoft.com/office/drawing/2014/main" id="{8ADE2686-0B8A-4915-AB44-449171FB584D}"/>
              </a:ext>
            </a:extLst>
          </p:cNvPr>
          <p:cNvSpPr/>
          <p:nvPr/>
        </p:nvSpPr>
        <p:spPr bwMode="auto">
          <a:xfrm>
            <a:off x="5181600" y="1524000"/>
            <a:ext cx="6781800" cy="5029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8" name="Straight Connector 17">
            <a:extLst>
              <a:ext uri="{FF2B5EF4-FFF2-40B4-BE49-F238E27FC236}">
                <a16:creationId xmlns:a16="http://schemas.microsoft.com/office/drawing/2014/main" id="{251658D2-5A31-4181-8BEB-DA0F0D2917EA}"/>
              </a:ext>
            </a:extLst>
          </p:cNvPr>
          <p:cNvCxnSpPr>
            <a:cxnSpLocks/>
          </p:cNvCxnSpPr>
          <p:nvPr/>
        </p:nvCxnSpPr>
        <p:spPr bwMode="auto">
          <a:xfrm>
            <a:off x="5181600" y="3200400"/>
            <a:ext cx="67818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C4DC7DC4-7B1F-4289-AF7C-861C2C37F14E}"/>
              </a:ext>
            </a:extLst>
          </p:cNvPr>
          <p:cNvCxnSpPr>
            <a:cxnSpLocks/>
          </p:cNvCxnSpPr>
          <p:nvPr/>
        </p:nvCxnSpPr>
        <p:spPr bwMode="auto">
          <a:xfrm>
            <a:off x="5181600" y="4876800"/>
            <a:ext cx="67818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11" name="Rectangle 10">
            <a:extLst>
              <a:ext uri="{FF2B5EF4-FFF2-40B4-BE49-F238E27FC236}">
                <a16:creationId xmlns:a16="http://schemas.microsoft.com/office/drawing/2014/main" id="{8398011E-B4AF-4BE4-8912-6112684F73C9}"/>
              </a:ext>
            </a:extLst>
          </p:cNvPr>
          <p:cNvSpPr/>
          <p:nvPr/>
        </p:nvSpPr>
        <p:spPr bwMode="auto">
          <a:xfrm>
            <a:off x="152400" y="1524000"/>
            <a:ext cx="4724400" cy="5029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Content Placeholder 7">
            <a:extLst>
              <a:ext uri="{FF2B5EF4-FFF2-40B4-BE49-F238E27FC236}">
                <a16:creationId xmlns:a16="http://schemas.microsoft.com/office/drawing/2014/main" id="{2B5ED653-E9A5-446B-82E0-E48DAD8C730C}"/>
              </a:ext>
            </a:extLst>
          </p:cNvPr>
          <p:cNvSpPr>
            <a:spLocks noGrp="1"/>
          </p:cNvSpPr>
          <p:nvPr>
            <p:ph idx="1"/>
          </p:nvPr>
        </p:nvSpPr>
        <p:spPr>
          <a:xfrm>
            <a:off x="304800" y="1524000"/>
            <a:ext cx="4572000" cy="4953000"/>
          </a:xfrm>
        </p:spPr>
        <p:txBody>
          <a:bodyPr/>
          <a:lstStyle/>
          <a:p>
            <a:r>
              <a:rPr lang="en-US" i="1" dirty="0">
                <a:solidFill>
                  <a:srgbClr val="FFC000"/>
                </a:solidFill>
                <a:effectLst/>
                <a:latin typeface="Times New Roman" panose="02020603050405020304" pitchFamily="18" charset="0"/>
                <a:ea typeface="MS Mincho" panose="02020609040205080304" pitchFamily="49" charset="-128"/>
              </a:rPr>
              <a:t>occurrent</a:t>
            </a:r>
            <a:r>
              <a:rPr lang="en-US" dirty="0">
                <a:effectLst/>
                <a:latin typeface="Times New Roman" panose="02020603050405020304" pitchFamily="18" charset="0"/>
                <a:ea typeface="MS Mincho" panose="02020609040205080304" pitchFamily="49" charset="-128"/>
              </a:rPr>
              <a:t> that:</a:t>
            </a:r>
          </a:p>
          <a:p>
            <a:pPr>
              <a:buFont typeface="Arial" panose="020B0604020202020204" pitchFamily="34" charset="0"/>
              <a:buChar char="•"/>
            </a:pPr>
            <a:r>
              <a:rPr lang="en-US" dirty="0">
                <a:solidFill>
                  <a:srgbClr val="FFFF00"/>
                </a:solidFill>
                <a:effectLst/>
                <a:latin typeface="Times New Roman" panose="02020603050405020304" pitchFamily="18" charset="0"/>
                <a:ea typeface="MS Mincho" panose="02020609040205080304" pitchFamily="49" charset="-128"/>
              </a:rPr>
              <a:t>happens-to</a:t>
            </a:r>
            <a:r>
              <a:rPr lang="en-US" dirty="0">
                <a:effectLst/>
                <a:latin typeface="Times New Roman" panose="02020603050405020304" pitchFamily="18" charset="0"/>
                <a:ea typeface="MS Mincho" panose="02020609040205080304" pitchFamily="49" charset="-128"/>
              </a:rPr>
              <a:t> at least one </a:t>
            </a:r>
            <a:r>
              <a:rPr lang="en-US" i="1" dirty="0">
                <a:effectLst/>
                <a:latin typeface="Times New Roman" panose="02020603050405020304" pitchFamily="18" charset="0"/>
                <a:ea typeface="MS Mincho" panose="02020609040205080304" pitchFamily="49" charset="-128"/>
              </a:rPr>
              <a:t>continuant c </a:t>
            </a:r>
            <a:r>
              <a:rPr lang="en-US" dirty="0">
                <a:effectLst/>
                <a:latin typeface="Times New Roman" panose="02020603050405020304" pitchFamily="18" charset="0"/>
                <a:ea typeface="MS Mincho" panose="02020609040205080304" pitchFamily="49" charset="-128"/>
              </a:rPr>
              <a:t>that is not a </a:t>
            </a:r>
            <a:r>
              <a:rPr lang="en-US" i="1" dirty="0">
                <a:effectLst/>
                <a:latin typeface="Times New Roman" panose="02020603050405020304" pitchFamily="18" charset="0"/>
                <a:ea typeface="MS Mincho" panose="02020609040205080304" pitchFamily="49" charset="-128"/>
              </a:rPr>
              <a:t>spatial region</a:t>
            </a:r>
            <a:r>
              <a:rPr lang="en-US" dirty="0">
                <a:effectLst/>
                <a:latin typeface="Times New Roman" panose="02020603050405020304" pitchFamily="18" charset="0"/>
                <a:ea typeface="MS Mincho" panose="02020609040205080304" pitchFamily="49" charset="-128"/>
              </a:rPr>
              <a:t> and </a:t>
            </a:r>
          </a:p>
          <a:p>
            <a:pPr>
              <a:buFont typeface="Arial" panose="020B0604020202020204" pitchFamily="34" charset="0"/>
              <a:buChar char="•"/>
            </a:pPr>
            <a:r>
              <a:rPr lang="en-US" dirty="0">
                <a:solidFill>
                  <a:srgbClr val="92D050"/>
                </a:solidFill>
                <a:latin typeface="Times New Roman" panose="02020603050405020304" pitchFamily="18" charset="0"/>
                <a:ea typeface="MS Mincho" panose="02020609040205080304" pitchFamily="49" charset="-128"/>
              </a:rPr>
              <a:t>h</a:t>
            </a:r>
            <a:r>
              <a:rPr lang="en-US" dirty="0">
                <a:solidFill>
                  <a:srgbClr val="92D050"/>
                </a:solidFill>
                <a:effectLst/>
                <a:latin typeface="Times New Roman" panose="02020603050405020304" pitchFamily="18" charset="0"/>
                <a:ea typeface="MS Mincho" panose="02020609040205080304" pitchFamily="49" charset="-128"/>
              </a:rPr>
              <a:t>appens-in</a:t>
            </a:r>
            <a:r>
              <a:rPr lang="en-US" dirty="0">
                <a:effectLst/>
                <a:latin typeface="Times New Roman" panose="02020603050405020304" pitchFamily="18" charset="0"/>
                <a:ea typeface="MS Mincho" panose="02020609040205080304" pitchFamily="49" charset="-128"/>
              </a:rPr>
              <a:t> a </a:t>
            </a:r>
            <a:r>
              <a:rPr lang="en-US" i="1" dirty="0">
                <a:effectLst/>
                <a:latin typeface="Times New Roman" panose="02020603050405020304" pitchFamily="18" charset="0"/>
                <a:ea typeface="MS Mincho" panose="02020609040205080304" pitchFamily="49" charset="-128"/>
              </a:rPr>
              <a:t>process</a:t>
            </a:r>
            <a:r>
              <a:rPr lang="en-US" dirty="0">
                <a:effectLst/>
                <a:latin typeface="Times New Roman" panose="02020603050405020304" pitchFamily="18" charset="0"/>
                <a:ea typeface="MS Mincho" panose="02020609040205080304" pitchFamily="49" charset="-128"/>
              </a:rPr>
              <a:t> </a:t>
            </a:r>
            <a:r>
              <a:rPr lang="en-US" i="1" dirty="0">
                <a:effectLst/>
                <a:latin typeface="Times New Roman" panose="02020603050405020304" pitchFamily="18" charset="0"/>
                <a:ea typeface="MS Mincho" panose="02020609040205080304" pitchFamily="49" charset="-128"/>
              </a:rPr>
              <a:t>p</a:t>
            </a:r>
            <a:r>
              <a:rPr lang="en-US" dirty="0">
                <a:effectLst/>
                <a:latin typeface="Times New Roman" panose="02020603050405020304" pitchFamily="18" charset="0"/>
                <a:ea typeface="MS Mincho" panose="02020609040205080304" pitchFamily="49" charset="-128"/>
              </a:rPr>
              <a:t> </a:t>
            </a:r>
          </a:p>
          <a:p>
            <a:pPr>
              <a:buFont typeface="Arial" panose="020B0604020202020204" pitchFamily="34" charset="0"/>
              <a:buChar char="•"/>
            </a:pPr>
            <a:r>
              <a:rPr lang="en-US" dirty="0">
                <a:effectLst/>
                <a:latin typeface="Times New Roman" panose="02020603050405020304" pitchFamily="18" charset="0"/>
                <a:ea typeface="MS Mincho" panose="02020609040205080304" pitchFamily="49" charset="-128"/>
              </a:rPr>
              <a:t>such that in the course of </a:t>
            </a:r>
            <a:r>
              <a:rPr lang="en-US" i="1" dirty="0">
                <a:effectLst/>
                <a:latin typeface="Times New Roman" panose="02020603050405020304" pitchFamily="18" charset="0"/>
                <a:ea typeface="MS Mincho" panose="02020609040205080304" pitchFamily="49" charset="-128"/>
              </a:rPr>
              <a:t>p </a:t>
            </a:r>
          </a:p>
          <a:p>
            <a:pPr lvl="1">
              <a:buFont typeface="Arial" panose="020B0604020202020204" pitchFamily="34" charset="0"/>
              <a:buChar char="•"/>
            </a:pPr>
            <a:r>
              <a:rPr lang="en-US" dirty="0">
                <a:effectLst/>
                <a:latin typeface="Times New Roman" panose="02020603050405020304" pitchFamily="18" charset="0"/>
                <a:ea typeface="MS Mincho" panose="02020609040205080304" pitchFamily="49" charset="-128"/>
              </a:rPr>
              <a:t>some </a:t>
            </a:r>
            <a:r>
              <a:rPr lang="en-US" i="1" dirty="0">
                <a:effectLst/>
                <a:latin typeface="Times New Roman" panose="02020603050405020304" pitchFamily="18" charset="0"/>
                <a:ea typeface="MS Mincho" panose="02020609040205080304" pitchFamily="49" charset="-128"/>
              </a:rPr>
              <a:t>particular</a:t>
            </a:r>
            <a:r>
              <a:rPr lang="en-US" dirty="0">
                <a:effectLst/>
                <a:latin typeface="Times New Roman" panose="02020603050405020304" pitchFamily="18" charset="0"/>
                <a:ea typeface="MS Mincho" panose="02020609040205080304" pitchFamily="49" charset="-128"/>
              </a:rPr>
              <a:t> comes in or goes out of existence or </a:t>
            </a:r>
          </a:p>
          <a:p>
            <a:pPr lvl="1">
              <a:buFont typeface="Arial" panose="020B0604020202020204" pitchFamily="34" charset="0"/>
              <a:buChar char="•"/>
            </a:pPr>
            <a:r>
              <a:rPr lang="en-US" dirty="0">
                <a:effectLst/>
                <a:latin typeface="Times New Roman" panose="02020603050405020304" pitchFamily="18" charset="0"/>
                <a:ea typeface="MS Mincho" panose="02020609040205080304" pitchFamily="49" charset="-128"/>
              </a:rPr>
              <a:t>exhibits a difference in some relation to another </a:t>
            </a:r>
            <a:r>
              <a:rPr lang="en-US" i="1" dirty="0">
                <a:effectLst/>
                <a:latin typeface="Times New Roman" panose="02020603050405020304" pitchFamily="18" charset="0"/>
                <a:ea typeface="MS Mincho" panose="02020609040205080304" pitchFamily="49" charset="-128"/>
              </a:rPr>
              <a:t>entity</a:t>
            </a:r>
            <a:r>
              <a:rPr lang="en-US" dirty="0">
                <a:effectLst/>
                <a:latin typeface="Times New Roman" panose="02020603050405020304" pitchFamily="18" charset="0"/>
                <a:ea typeface="MS Mincho" panose="02020609040205080304" pitchFamily="49" charset="-128"/>
              </a:rPr>
              <a:t>, including differences in instantiation.</a:t>
            </a:r>
            <a:endParaRPr lang="en-US" dirty="0"/>
          </a:p>
        </p:txBody>
      </p:sp>
    </p:spTree>
    <p:extLst>
      <p:ext uri="{BB962C8B-B14F-4D97-AF65-F5344CB8AC3E}">
        <p14:creationId xmlns:p14="http://schemas.microsoft.com/office/powerpoint/2010/main" val="340034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6FBDF7-D82A-45B0-AEC8-DE14752335BE}"/>
              </a:ext>
            </a:extLst>
          </p:cNvPr>
          <p:cNvSpPr>
            <a:spLocks noGrp="1"/>
          </p:cNvSpPr>
          <p:nvPr>
            <p:ph type="body" idx="1"/>
          </p:nvPr>
        </p:nvSpPr>
        <p:spPr>
          <a:xfrm>
            <a:off x="381000" y="2514600"/>
            <a:ext cx="5386917" cy="438935"/>
          </a:xfrm>
        </p:spPr>
        <p:txBody>
          <a:bodyPr/>
          <a:lstStyle/>
          <a:p>
            <a:pPr algn="ctr"/>
            <a:r>
              <a:rPr lang="en-US" sz="2800" b="0" dirty="0">
                <a:latin typeface="+mj-lt"/>
              </a:rPr>
              <a:t>happens-to</a:t>
            </a:r>
            <a:r>
              <a:rPr lang="en-US" sz="3600" b="0" dirty="0">
                <a:latin typeface="+mj-lt"/>
              </a:rPr>
              <a:t> </a:t>
            </a:r>
          </a:p>
          <a:p>
            <a:pPr algn="ctr"/>
            <a:r>
              <a:rPr lang="en-US" sz="1800" b="0" dirty="0">
                <a:latin typeface="+mj-lt"/>
              </a:rPr>
              <a:t>rather than </a:t>
            </a:r>
          </a:p>
          <a:p>
            <a:pPr algn="ctr"/>
            <a:r>
              <a:rPr lang="en-US" sz="2800" b="0" dirty="0">
                <a:solidFill>
                  <a:srgbClr val="FFFF00"/>
                </a:solidFill>
                <a:latin typeface="+mj-lt"/>
              </a:rPr>
              <a:t>participates-in</a:t>
            </a:r>
          </a:p>
        </p:txBody>
      </p:sp>
      <p:sp>
        <p:nvSpPr>
          <p:cNvPr id="6" name="Content Placeholder 5">
            <a:extLst>
              <a:ext uri="{FF2B5EF4-FFF2-40B4-BE49-F238E27FC236}">
                <a16:creationId xmlns:a16="http://schemas.microsoft.com/office/drawing/2014/main" id="{B89C6922-8A0F-4A26-A0A0-3C7F4184CD82}"/>
              </a:ext>
            </a:extLst>
          </p:cNvPr>
          <p:cNvSpPr>
            <a:spLocks noGrp="1"/>
          </p:cNvSpPr>
          <p:nvPr>
            <p:ph sz="half" idx="2"/>
          </p:nvPr>
        </p:nvSpPr>
        <p:spPr>
          <a:xfrm>
            <a:off x="0" y="3124200"/>
            <a:ext cx="6193368" cy="3124200"/>
          </a:xfrm>
        </p:spPr>
        <p:txBody>
          <a:bodyPr/>
          <a:lstStyle/>
          <a:p>
            <a:r>
              <a:rPr lang="en-US" sz="1800" dirty="0"/>
              <a:t> (</a:t>
            </a:r>
            <a:r>
              <a:rPr lang="en-US" sz="1800" dirty="0" err="1"/>
              <a:t>forall</a:t>
            </a:r>
            <a:r>
              <a:rPr lang="en-US" sz="1800" dirty="0"/>
              <a:t> (a b t)			</a:t>
            </a:r>
            <a:r>
              <a:rPr lang="en-US" sz="1800" dirty="0">
                <a:solidFill>
                  <a:srgbClr val="FF0000"/>
                </a:solidFill>
              </a:rPr>
              <a:t>	           </a:t>
            </a:r>
            <a:r>
              <a:rPr lang="en-US" sz="1800" kern="0" dirty="0">
                <a:solidFill>
                  <a:schemeClr val="bg1"/>
                </a:solidFill>
                <a:highlight>
                  <a:srgbClr val="000D26"/>
                </a:highlight>
                <a:latin typeface="Times New Roman" panose="02020603050405020304" pitchFamily="18" charset="0"/>
                <a:ea typeface="MS Mincho" panose="02020609040205080304" pitchFamily="49" charset="-128"/>
              </a:rPr>
              <a:t>[ild-1]</a:t>
            </a:r>
            <a:endParaRPr lang="en-US" sz="1800" dirty="0"/>
          </a:p>
          <a:p>
            <a:r>
              <a:rPr lang="en-US" sz="1800" dirty="0"/>
              <a:t>  (if (</a:t>
            </a:r>
            <a:r>
              <a:rPr lang="en-US" sz="1800" dirty="0">
                <a:solidFill>
                  <a:srgbClr val="FFFF00"/>
                </a:solidFill>
              </a:rPr>
              <a:t>participates-in a b t</a:t>
            </a:r>
            <a:r>
              <a:rPr lang="en-US" sz="1800" dirty="0"/>
              <a:t>)</a:t>
            </a:r>
          </a:p>
          <a:p>
            <a:r>
              <a:rPr lang="en-US" sz="1800" dirty="0"/>
              <a:t>    (and</a:t>
            </a:r>
          </a:p>
          <a:p>
            <a:r>
              <a:rPr lang="en-US" sz="1800" dirty="0"/>
              <a:t>      (or</a:t>
            </a:r>
          </a:p>
          <a:p>
            <a:r>
              <a:rPr lang="en-US" sz="1800" dirty="0"/>
              <a:t>         (and (instance-of a independent-continuant t)         </a:t>
            </a:r>
          </a:p>
          <a:p>
            <a:r>
              <a:rPr lang="en-US" sz="1800" dirty="0"/>
              <a:t>	            (not (instance-of a spatial-region t)))   	    </a:t>
            </a:r>
          </a:p>
          <a:p>
            <a:r>
              <a:rPr lang="en-US" sz="1800" dirty="0"/>
              <a:t>         (instance-of a specifically-dependent-continuant t)         </a:t>
            </a:r>
          </a:p>
          <a:p>
            <a:r>
              <a:rPr lang="en-US" sz="1800" dirty="0"/>
              <a:t>         (instance-of a generically-dependent-continuant t))</a:t>
            </a:r>
          </a:p>
          <a:p>
            <a:r>
              <a:rPr lang="en-US" sz="1800" dirty="0"/>
              <a:t>      (</a:t>
            </a:r>
            <a:r>
              <a:rPr lang="en-US" sz="1800" dirty="0">
                <a:solidFill>
                  <a:srgbClr val="FFC000"/>
                </a:solidFill>
              </a:rPr>
              <a:t>instance-of b process t</a:t>
            </a:r>
            <a:r>
              <a:rPr lang="en-US" sz="1800" dirty="0"/>
              <a:t>) </a:t>
            </a:r>
          </a:p>
          <a:p>
            <a:r>
              <a:rPr lang="en-US" sz="1800" dirty="0"/>
              <a:t>      (instance-of t temporal-region t)))))</a:t>
            </a:r>
          </a:p>
        </p:txBody>
      </p:sp>
      <p:sp>
        <p:nvSpPr>
          <p:cNvPr id="7" name="Text Placeholder 6">
            <a:extLst>
              <a:ext uri="{FF2B5EF4-FFF2-40B4-BE49-F238E27FC236}">
                <a16:creationId xmlns:a16="http://schemas.microsoft.com/office/drawing/2014/main" id="{FA1D446C-43E2-4ABB-A50D-CBB7AC2F57E1}"/>
              </a:ext>
            </a:extLst>
          </p:cNvPr>
          <p:cNvSpPr>
            <a:spLocks noGrp="1"/>
          </p:cNvSpPr>
          <p:nvPr>
            <p:ph type="body" sz="quarter" idx="3"/>
          </p:nvPr>
        </p:nvSpPr>
        <p:spPr>
          <a:xfrm>
            <a:off x="6421967" y="2514600"/>
            <a:ext cx="5389033" cy="438935"/>
          </a:xfrm>
        </p:spPr>
        <p:txBody>
          <a:bodyPr/>
          <a:lstStyle/>
          <a:p>
            <a:pPr algn="ctr"/>
            <a:r>
              <a:rPr lang="en-US" sz="2800" b="0" dirty="0">
                <a:latin typeface="+mj-lt"/>
              </a:rPr>
              <a:t>happens-in</a:t>
            </a:r>
          </a:p>
          <a:p>
            <a:pPr algn="ctr"/>
            <a:r>
              <a:rPr lang="en-US" sz="1800" b="0" dirty="0">
                <a:latin typeface="+mj-lt"/>
              </a:rPr>
              <a:t> rather than </a:t>
            </a:r>
          </a:p>
          <a:p>
            <a:pPr algn="ctr"/>
            <a:r>
              <a:rPr lang="en-US" sz="2800" b="0" dirty="0">
                <a:solidFill>
                  <a:srgbClr val="FFFF00"/>
                </a:solidFill>
                <a:latin typeface="+mj-lt"/>
              </a:rPr>
              <a:t>occurrent-part-of</a:t>
            </a:r>
          </a:p>
        </p:txBody>
      </p:sp>
      <p:sp>
        <p:nvSpPr>
          <p:cNvPr id="8" name="Content Placeholder 7">
            <a:extLst>
              <a:ext uri="{FF2B5EF4-FFF2-40B4-BE49-F238E27FC236}">
                <a16:creationId xmlns:a16="http://schemas.microsoft.com/office/drawing/2014/main" id="{776BE259-DEC0-464C-813C-E84742377917}"/>
              </a:ext>
            </a:extLst>
          </p:cNvPr>
          <p:cNvSpPr>
            <a:spLocks noGrp="1"/>
          </p:cNvSpPr>
          <p:nvPr>
            <p:ph sz="quarter" idx="4"/>
          </p:nvPr>
        </p:nvSpPr>
        <p:spPr>
          <a:xfrm>
            <a:off x="6193368" y="3124200"/>
            <a:ext cx="5844117" cy="3124200"/>
          </a:xfrm>
        </p:spPr>
        <p:txBody>
          <a:bodyPr/>
          <a:lstStyle/>
          <a:p>
            <a:r>
              <a:rPr lang="en-US" sz="1800" dirty="0"/>
              <a:t>  (</a:t>
            </a:r>
            <a:r>
              <a:rPr lang="en-US" sz="1800" dirty="0" err="1"/>
              <a:t>forall</a:t>
            </a:r>
            <a:r>
              <a:rPr lang="en-US" sz="1800" dirty="0"/>
              <a:t> (p q)			</a:t>
            </a:r>
            <a:r>
              <a:rPr lang="en-US" sz="1800" dirty="0">
                <a:solidFill>
                  <a:srgbClr val="FF0000"/>
                </a:solidFill>
              </a:rPr>
              <a:t>	       </a:t>
            </a:r>
            <a:r>
              <a:rPr lang="en-US" sz="1800" kern="0" dirty="0">
                <a:solidFill>
                  <a:schemeClr val="bg1"/>
                </a:solidFill>
                <a:highlight>
                  <a:srgbClr val="000D26"/>
                </a:highlight>
                <a:latin typeface="Times New Roman" panose="02020603050405020304" pitchFamily="18" charset="0"/>
                <a:ea typeface="MS Mincho" panose="02020609040205080304" pitchFamily="49" charset="-128"/>
              </a:rPr>
              <a:t>[czz-1]</a:t>
            </a:r>
            <a:endParaRPr lang="en-US" sz="1800" dirty="0"/>
          </a:p>
          <a:p>
            <a:r>
              <a:rPr lang="en-US" sz="1800" dirty="0"/>
              <a:t>     (if (</a:t>
            </a:r>
            <a:r>
              <a:rPr lang="en-US" sz="1800" dirty="0">
                <a:solidFill>
                  <a:srgbClr val="FFFF00"/>
                </a:solidFill>
              </a:rPr>
              <a:t>has-occurrent-part p q</a:t>
            </a:r>
            <a:r>
              <a:rPr lang="en-US" sz="1800" dirty="0"/>
              <a:t>)</a:t>
            </a:r>
          </a:p>
          <a:p>
            <a:r>
              <a:rPr lang="en-US" sz="1800" dirty="0"/>
              <a:t>          (if (exists (t)  (</a:t>
            </a:r>
            <a:r>
              <a:rPr lang="en-US" sz="1800" dirty="0">
                <a:solidFill>
                  <a:srgbClr val="FFFF00"/>
                </a:solidFill>
              </a:rPr>
              <a:t>instance-of p process t</a:t>
            </a:r>
            <a:r>
              <a:rPr lang="en-US" sz="1800" dirty="0"/>
              <a:t>))     </a:t>
            </a:r>
          </a:p>
          <a:p>
            <a:r>
              <a:rPr lang="en-US" sz="1800" dirty="0"/>
              <a:t>	         (exists (t) </a:t>
            </a:r>
          </a:p>
          <a:p>
            <a:r>
              <a:rPr lang="en-US" sz="1800" dirty="0"/>
              <a:t>	             (or (</a:t>
            </a:r>
            <a:r>
              <a:rPr lang="en-US" sz="1800" dirty="0">
                <a:solidFill>
                  <a:srgbClr val="FFC000"/>
                </a:solidFill>
              </a:rPr>
              <a:t>instance-of q process t</a:t>
            </a:r>
            <a:r>
              <a:rPr lang="en-US" sz="1800" dirty="0"/>
              <a:t>)         			         (</a:t>
            </a:r>
            <a:r>
              <a:rPr lang="en-US" sz="1800" dirty="0">
                <a:solidFill>
                  <a:srgbClr val="FFC000"/>
                </a:solidFill>
              </a:rPr>
              <a:t>instance-of q process-boundary t</a:t>
            </a:r>
            <a:r>
              <a:rPr lang="en-US" sz="1800" dirty="0"/>
              <a:t>)))))))</a:t>
            </a:r>
          </a:p>
        </p:txBody>
      </p:sp>
      <p:sp>
        <p:nvSpPr>
          <p:cNvPr id="9" name="Rectangle 8">
            <a:extLst>
              <a:ext uri="{FF2B5EF4-FFF2-40B4-BE49-F238E27FC236}">
                <a16:creationId xmlns:a16="http://schemas.microsoft.com/office/drawing/2014/main" id="{7640CD52-0A9B-45AC-AA9B-439032E5B8B8}"/>
              </a:ext>
            </a:extLst>
          </p:cNvPr>
          <p:cNvSpPr/>
          <p:nvPr/>
        </p:nvSpPr>
        <p:spPr bwMode="auto">
          <a:xfrm>
            <a:off x="76201" y="1440543"/>
            <a:ext cx="6117167" cy="51054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a:extLst>
              <a:ext uri="{FF2B5EF4-FFF2-40B4-BE49-F238E27FC236}">
                <a16:creationId xmlns:a16="http://schemas.microsoft.com/office/drawing/2014/main" id="{4D3F409F-B490-4E9A-A37E-210F72303710}"/>
              </a:ext>
            </a:extLst>
          </p:cNvPr>
          <p:cNvSpPr/>
          <p:nvPr/>
        </p:nvSpPr>
        <p:spPr bwMode="auto">
          <a:xfrm>
            <a:off x="6275604" y="1447800"/>
            <a:ext cx="5761882" cy="3733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itle 6">
            <a:extLst>
              <a:ext uri="{FF2B5EF4-FFF2-40B4-BE49-F238E27FC236}">
                <a16:creationId xmlns:a16="http://schemas.microsoft.com/office/drawing/2014/main" id="{80F084AA-47EC-4973-92E7-A9A77B34B220}"/>
              </a:ext>
            </a:extLst>
          </p:cNvPr>
          <p:cNvSpPr>
            <a:spLocks noGrp="1"/>
          </p:cNvSpPr>
          <p:nvPr>
            <p:ph type="title"/>
          </p:nvPr>
        </p:nvSpPr>
        <p:spPr>
          <a:xfrm>
            <a:off x="304800" y="609600"/>
            <a:ext cx="11582400" cy="762000"/>
          </a:xfrm>
        </p:spPr>
        <p:txBody>
          <a:bodyPr/>
          <a:lstStyle/>
          <a:p>
            <a:pPr algn="ctr"/>
            <a:r>
              <a:rPr lang="en-US" dirty="0"/>
              <a:t>Why </a:t>
            </a:r>
            <a:r>
              <a:rPr lang="en-US" i="1" dirty="0"/>
              <a:t>happens-x</a:t>
            </a:r>
            <a:r>
              <a:rPr lang="en-US" dirty="0"/>
              <a:t>: limiting FOL axioms and elucidations</a:t>
            </a:r>
          </a:p>
        </p:txBody>
      </p:sp>
      <p:sp>
        <p:nvSpPr>
          <p:cNvPr id="12" name="TextBox 11">
            <a:extLst>
              <a:ext uri="{FF2B5EF4-FFF2-40B4-BE49-F238E27FC236}">
                <a16:creationId xmlns:a16="http://schemas.microsoft.com/office/drawing/2014/main" id="{81B11305-A8D6-463C-8E11-796723DC2491}"/>
              </a:ext>
            </a:extLst>
          </p:cNvPr>
          <p:cNvSpPr txBox="1"/>
          <p:nvPr/>
        </p:nvSpPr>
        <p:spPr>
          <a:xfrm>
            <a:off x="6269569" y="5222504"/>
            <a:ext cx="5761882" cy="1323439"/>
          </a:xfrm>
          <a:prstGeom prst="rect">
            <a:avLst/>
          </a:prstGeom>
          <a:noFill/>
          <a:ln>
            <a:solidFill>
              <a:schemeClr val="bg1"/>
            </a:solidFill>
          </a:ln>
        </p:spPr>
        <p:txBody>
          <a:bodyPr wrap="square">
            <a:spAutoFit/>
          </a:bodyPr>
          <a:lstStyle/>
          <a:p>
            <a:r>
              <a:rPr lang="en-US" sz="2000" dirty="0">
                <a:solidFill>
                  <a:schemeClr val="bg1"/>
                </a:solidFill>
                <a:effectLst/>
                <a:latin typeface="Times New Roman" panose="02020603050405020304" pitchFamily="18" charset="0"/>
                <a:ea typeface="MS Mincho" panose="02020609040205080304" pitchFamily="49" charset="-128"/>
              </a:rPr>
              <a:t>‘</a:t>
            </a:r>
            <a:r>
              <a:rPr lang="en-US" sz="2000" i="1" dirty="0">
                <a:solidFill>
                  <a:srgbClr val="FFFF00"/>
                </a:solidFill>
                <a:effectLst/>
                <a:latin typeface="Times New Roman" panose="02020603050405020304" pitchFamily="18" charset="0"/>
                <a:ea typeface="MS Mincho" panose="02020609040205080304" pitchFamily="49" charset="-128"/>
              </a:rPr>
              <a:t>p has participant c at t means</a:t>
            </a:r>
            <a:r>
              <a:rPr lang="en-US" sz="2000" i="1" dirty="0">
                <a:solidFill>
                  <a:schemeClr val="bg1"/>
                </a:solidFill>
                <a:effectLst/>
                <a:latin typeface="Times New Roman" panose="02020603050405020304" pitchFamily="18" charset="0"/>
                <a:ea typeface="MS Mincho" panose="02020609040205080304" pitchFamily="49" charset="-128"/>
              </a:rPr>
              <a:t>: p is a process, c is a continuant and </a:t>
            </a:r>
            <a:r>
              <a:rPr lang="en-US" sz="2000" i="1" dirty="0">
                <a:solidFill>
                  <a:srgbClr val="FFC000"/>
                </a:solidFill>
                <a:effectLst/>
                <a:latin typeface="Times New Roman" panose="02020603050405020304" pitchFamily="18" charset="0"/>
                <a:ea typeface="MS Mincho" panose="02020609040205080304" pitchFamily="49" charset="-128"/>
              </a:rPr>
              <a:t>c participates in p some way </a:t>
            </a:r>
            <a:r>
              <a:rPr lang="en-US" sz="2000" i="1" dirty="0">
                <a:solidFill>
                  <a:schemeClr val="bg1"/>
                </a:solidFill>
                <a:effectLst/>
                <a:latin typeface="Times New Roman" panose="02020603050405020304" pitchFamily="18" charset="0"/>
                <a:ea typeface="MS Mincho" panose="02020609040205080304" pitchFamily="49" charset="-128"/>
              </a:rPr>
              <a:t>at t</a:t>
            </a:r>
            <a:r>
              <a:rPr lang="en-US" sz="2000" dirty="0">
                <a:solidFill>
                  <a:schemeClr val="bg1"/>
                </a:solidFill>
                <a:effectLst/>
                <a:latin typeface="Times New Roman" panose="02020603050405020304" pitchFamily="18" charset="0"/>
                <a:ea typeface="MS Mincho" panose="02020609040205080304" pitchFamily="49" charset="-128"/>
              </a:rPr>
              <a:t>’ (with the further note that spatial regions do not participate in processes). </a:t>
            </a:r>
            <a:endParaRPr lang="en-US" sz="2000" dirty="0">
              <a:solidFill>
                <a:schemeClr val="bg1"/>
              </a:solidFill>
            </a:endParaRPr>
          </a:p>
        </p:txBody>
      </p:sp>
    </p:spTree>
    <p:extLst>
      <p:ext uri="{BB962C8B-B14F-4D97-AF65-F5344CB8AC3E}">
        <p14:creationId xmlns:p14="http://schemas.microsoft.com/office/powerpoint/2010/main" val="320750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uiExpand="1" build="p"/>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1BDD8F-8BCA-4583-8311-64E7B79FC733}"/>
              </a:ext>
            </a:extLst>
          </p:cNvPr>
          <p:cNvSpPr>
            <a:spLocks noGrp="1"/>
          </p:cNvSpPr>
          <p:nvPr>
            <p:ph type="title"/>
          </p:nvPr>
        </p:nvSpPr>
        <p:spPr/>
        <p:txBody>
          <a:bodyPr/>
          <a:lstStyle/>
          <a:p>
            <a:r>
              <a:rPr lang="en-US" i="1" dirty="0"/>
              <a:t>happens-throughout</a:t>
            </a:r>
          </a:p>
        </p:txBody>
      </p:sp>
      <p:sp>
        <p:nvSpPr>
          <p:cNvPr id="12" name="Content Placeholder 7">
            <a:extLst>
              <a:ext uri="{FF2B5EF4-FFF2-40B4-BE49-F238E27FC236}">
                <a16:creationId xmlns:a16="http://schemas.microsoft.com/office/drawing/2014/main" id="{8D0A44A8-9CC5-4B97-9B69-B4F20703C1DD}"/>
              </a:ext>
            </a:extLst>
          </p:cNvPr>
          <p:cNvSpPr txBox="1">
            <a:spLocks/>
          </p:cNvSpPr>
          <p:nvPr/>
        </p:nvSpPr>
        <p:spPr>
          <a:xfrm>
            <a:off x="5410200" y="1524000"/>
            <a:ext cx="66294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spcBef>
                <a:spcPts val="0"/>
              </a:spcBef>
            </a:pPr>
            <a:r>
              <a:rPr lang="en-US" kern="0" dirty="0">
                <a:latin typeface="Times New Roman" panose="02020603050405020304" pitchFamily="18" charset="0"/>
                <a:ea typeface="MS Mincho" panose="02020609040205080304" pitchFamily="49" charset="-128"/>
              </a:rPr>
              <a:t>(</a:t>
            </a:r>
            <a:r>
              <a:rPr lang="en-US" kern="0" dirty="0" err="1">
                <a:latin typeface="Times New Roman" panose="02020603050405020304" pitchFamily="18" charset="0"/>
                <a:ea typeface="MS Mincho" panose="02020609040205080304" pitchFamily="49" charset="-128"/>
              </a:rPr>
              <a:t>forall</a:t>
            </a:r>
            <a:r>
              <a:rPr lang="en-US" kern="0" dirty="0">
                <a:latin typeface="Times New Roman" panose="02020603050405020304" pitchFamily="18" charset="0"/>
                <a:ea typeface="MS Mincho" panose="02020609040205080304" pitchFamily="49" charset="-128"/>
              </a:rPr>
              <a:t> (</a:t>
            </a:r>
            <a:r>
              <a:rPr lang="en-US" kern="0" dirty="0" err="1">
                <a:latin typeface="Times New Roman" panose="02020603050405020304" pitchFamily="18" charset="0"/>
                <a:ea typeface="MS Mincho" panose="02020609040205080304" pitchFamily="49" charset="-128"/>
              </a:rPr>
              <a:t>ch</a:t>
            </a:r>
            <a:r>
              <a:rPr lang="en-US" kern="0" dirty="0">
                <a:latin typeface="Times New Roman" panose="02020603050405020304" pitchFamily="18" charset="0"/>
                <a:ea typeface="MS Mincho" panose="02020609040205080304" pitchFamily="49" charset="-128"/>
              </a:rPr>
              <a:t> t) 				           </a:t>
            </a:r>
            <a:r>
              <a:rPr lang="en-US" kern="0" dirty="0">
                <a:highlight>
                  <a:srgbClr val="000D26"/>
                </a:highlight>
                <a:latin typeface="Times New Roman" panose="02020603050405020304" pitchFamily="18" charset="0"/>
                <a:ea typeface="MS Mincho" panose="02020609040205080304" pitchFamily="49" charset="-128"/>
              </a:rPr>
              <a:t>[htr-01]</a:t>
            </a:r>
          </a:p>
          <a:p>
            <a:pPr marL="0" indent="0">
              <a:spcBef>
                <a:spcPts val="0"/>
              </a:spcBef>
            </a:pPr>
            <a:r>
              <a:rPr lang="en-US" kern="0" dirty="0">
                <a:latin typeface="Times New Roman" panose="02020603050405020304" pitchFamily="18" charset="0"/>
                <a:ea typeface="MS Mincho" panose="02020609040205080304" pitchFamily="49" charset="-128"/>
              </a:rPr>
              <a:t>  (if (</a:t>
            </a:r>
            <a:r>
              <a:rPr lang="en-US" kern="0" dirty="0">
                <a:solidFill>
                  <a:srgbClr val="FFC000"/>
                </a:solidFill>
                <a:latin typeface="Times New Roman" panose="02020603050405020304" pitchFamily="18" charset="0"/>
                <a:ea typeface="MS Mincho" panose="02020609040205080304" pitchFamily="49" charset="-128"/>
              </a:rPr>
              <a:t>happens-throughout </a:t>
            </a:r>
            <a:r>
              <a:rPr lang="en-US" kern="0" dirty="0" err="1">
                <a:solidFill>
                  <a:srgbClr val="FFC000"/>
                </a:solidFill>
                <a:latin typeface="Times New Roman" panose="02020603050405020304" pitchFamily="18" charset="0"/>
                <a:ea typeface="MS Mincho" panose="02020609040205080304" pitchFamily="49" charset="-128"/>
              </a:rPr>
              <a:t>ch</a:t>
            </a:r>
            <a:r>
              <a:rPr lang="en-US" kern="0" dirty="0">
                <a:solidFill>
                  <a:srgbClr val="FFC000"/>
                </a:solidFill>
                <a:latin typeface="Times New Roman" panose="02020603050405020304" pitchFamily="18" charset="0"/>
                <a:ea typeface="MS Mincho" panose="02020609040205080304" pitchFamily="49" charset="-128"/>
              </a:rPr>
              <a:t> t</a:t>
            </a:r>
            <a:r>
              <a:rPr lang="en-US" kern="0" dirty="0">
                <a:latin typeface="Times New Roman" panose="02020603050405020304" pitchFamily="18" charset="0"/>
                <a:ea typeface="MS Mincho" panose="02020609040205080304" pitchFamily="49" charset="-128"/>
              </a:rPr>
              <a:t>)</a:t>
            </a:r>
          </a:p>
          <a:p>
            <a:pPr marL="0" indent="0">
              <a:spcBef>
                <a:spcPts val="0"/>
              </a:spcBef>
            </a:pPr>
            <a:r>
              <a:rPr lang="en-US" kern="0" dirty="0">
                <a:latin typeface="Times New Roman" panose="02020603050405020304" pitchFamily="18" charset="0"/>
                <a:ea typeface="MS Mincho" panose="02020609040205080304" pitchFamily="49" charset="-128"/>
              </a:rPr>
              <a:t>       (and (instance-of t temporal-region t)</a:t>
            </a:r>
          </a:p>
          <a:p>
            <a:pPr marL="0" indent="0">
              <a:spcBef>
                <a:spcPts val="0"/>
              </a:spcBef>
            </a:pPr>
            <a:r>
              <a:rPr lang="en-US" kern="0" dirty="0">
                <a:latin typeface="Times New Roman" panose="02020603050405020304" pitchFamily="18" charset="0"/>
                <a:ea typeface="MS Mincho" panose="02020609040205080304" pitchFamily="49" charset="-128"/>
              </a:rPr>
              <a:t>	   (instance-of </a:t>
            </a:r>
            <a:r>
              <a:rPr lang="en-US" kern="0" dirty="0" err="1">
                <a:latin typeface="Times New Roman" panose="02020603050405020304" pitchFamily="18" charset="0"/>
                <a:ea typeface="MS Mincho" panose="02020609040205080304" pitchFamily="49" charset="-128"/>
              </a:rPr>
              <a:t>ch</a:t>
            </a:r>
            <a:r>
              <a:rPr lang="en-US" kern="0" dirty="0">
                <a:latin typeface="Times New Roman" panose="02020603050405020304" pitchFamily="18" charset="0"/>
                <a:ea typeface="MS Mincho" panose="02020609040205080304" pitchFamily="49" charset="-128"/>
              </a:rPr>
              <a:t> change t)))))</a:t>
            </a:r>
          </a:p>
          <a:p>
            <a:pPr marL="0" indent="0">
              <a:spcBef>
                <a:spcPts val="1800"/>
              </a:spcBef>
            </a:pPr>
            <a:r>
              <a:rPr lang="en-US" kern="0" dirty="0">
                <a:latin typeface="Times New Roman" panose="02020603050405020304" pitchFamily="18" charset="0"/>
                <a:ea typeface="MS Mincho" panose="02020609040205080304" pitchFamily="49" charset="-128"/>
              </a:rPr>
              <a:t>(</a:t>
            </a:r>
            <a:r>
              <a:rPr lang="en-US" kern="0" dirty="0" err="1">
                <a:latin typeface="Times New Roman" panose="02020603050405020304" pitchFamily="18" charset="0"/>
                <a:ea typeface="MS Mincho" panose="02020609040205080304" pitchFamily="49" charset="-128"/>
              </a:rPr>
              <a:t>forall</a:t>
            </a:r>
            <a:r>
              <a:rPr lang="en-US" kern="0" dirty="0">
                <a:latin typeface="Times New Roman" panose="02020603050405020304" pitchFamily="18" charset="0"/>
                <a:ea typeface="MS Mincho" panose="02020609040205080304" pitchFamily="49" charset="-128"/>
              </a:rPr>
              <a:t> (</a:t>
            </a:r>
            <a:r>
              <a:rPr lang="en-US" kern="0" dirty="0" err="1">
                <a:latin typeface="Times New Roman" panose="02020603050405020304" pitchFamily="18" charset="0"/>
                <a:ea typeface="MS Mincho" panose="02020609040205080304" pitchFamily="49" charset="-128"/>
              </a:rPr>
              <a:t>ch</a:t>
            </a:r>
            <a:r>
              <a:rPr lang="en-US" kern="0" dirty="0">
                <a:latin typeface="Times New Roman" panose="02020603050405020304" pitchFamily="18" charset="0"/>
                <a:ea typeface="MS Mincho" panose="02020609040205080304" pitchFamily="49" charset="-128"/>
              </a:rPr>
              <a:t> t) 				           </a:t>
            </a:r>
            <a:r>
              <a:rPr lang="en-US" kern="0" dirty="0">
                <a:highlight>
                  <a:srgbClr val="000D26"/>
                </a:highlight>
                <a:latin typeface="Times New Roman" panose="02020603050405020304" pitchFamily="18" charset="0"/>
                <a:ea typeface="MS Mincho" panose="02020609040205080304" pitchFamily="49" charset="-128"/>
              </a:rPr>
              <a:t>[htr-04]</a:t>
            </a:r>
          </a:p>
          <a:p>
            <a:pPr marL="0" indent="0">
              <a:spcBef>
                <a:spcPts val="0"/>
              </a:spcBef>
            </a:pPr>
            <a:r>
              <a:rPr lang="en-US" kern="0" dirty="0">
                <a:latin typeface="Times New Roman" panose="02020603050405020304" pitchFamily="18" charset="0"/>
                <a:ea typeface="MS Mincho" panose="02020609040205080304" pitchFamily="49" charset="-128"/>
              </a:rPr>
              <a:t>  (if (</a:t>
            </a:r>
            <a:r>
              <a:rPr lang="en-US" kern="0" dirty="0">
                <a:solidFill>
                  <a:srgbClr val="FFC000"/>
                </a:solidFill>
                <a:latin typeface="Times New Roman" panose="02020603050405020304" pitchFamily="18" charset="0"/>
                <a:ea typeface="MS Mincho" panose="02020609040205080304" pitchFamily="49" charset="-128"/>
              </a:rPr>
              <a:t>happens-throughout </a:t>
            </a:r>
            <a:r>
              <a:rPr lang="en-US" kern="0" dirty="0" err="1">
                <a:solidFill>
                  <a:srgbClr val="FFC000"/>
                </a:solidFill>
                <a:latin typeface="Times New Roman" panose="02020603050405020304" pitchFamily="18" charset="0"/>
                <a:ea typeface="MS Mincho" panose="02020609040205080304" pitchFamily="49" charset="-128"/>
              </a:rPr>
              <a:t>ch</a:t>
            </a:r>
            <a:r>
              <a:rPr lang="en-US" kern="0" dirty="0">
                <a:solidFill>
                  <a:srgbClr val="FFC000"/>
                </a:solidFill>
                <a:latin typeface="Times New Roman" panose="02020603050405020304" pitchFamily="18" charset="0"/>
                <a:ea typeface="MS Mincho" panose="02020609040205080304" pitchFamily="49" charset="-128"/>
              </a:rPr>
              <a:t> t</a:t>
            </a:r>
            <a:r>
              <a:rPr lang="en-US" kern="0" dirty="0">
                <a:latin typeface="Times New Roman" panose="02020603050405020304" pitchFamily="18" charset="0"/>
                <a:ea typeface="MS Mincho" panose="02020609040205080304" pitchFamily="49" charset="-128"/>
              </a:rPr>
              <a:t>)</a:t>
            </a:r>
          </a:p>
          <a:p>
            <a:pPr marL="0" indent="0">
              <a:spcBef>
                <a:spcPts val="0"/>
              </a:spcBef>
            </a:pPr>
            <a:r>
              <a:rPr lang="en-US" kern="0" dirty="0">
                <a:latin typeface="Times New Roman" panose="02020603050405020304" pitchFamily="18" charset="0"/>
                <a:ea typeface="MS Mincho" panose="02020609040205080304" pitchFamily="49" charset="-128"/>
              </a:rPr>
              <a:t>       (</a:t>
            </a:r>
            <a:r>
              <a:rPr lang="en-US" kern="0" dirty="0" err="1">
                <a:latin typeface="Times New Roman" panose="02020603050405020304" pitchFamily="18" charset="0"/>
                <a:ea typeface="MS Mincho" panose="02020609040205080304" pitchFamily="49" charset="-128"/>
              </a:rPr>
              <a:t>forall</a:t>
            </a:r>
            <a:r>
              <a:rPr lang="en-US" kern="0" dirty="0">
                <a:latin typeface="Times New Roman" panose="02020603050405020304" pitchFamily="18" charset="0"/>
                <a:ea typeface="MS Mincho" panose="02020609040205080304" pitchFamily="49" charset="-128"/>
              </a:rPr>
              <a:t> (t1) (if (</a:t>
            </a:r>
            <a:r>
              <a:rPr lang="en-US" kern="0" dirty="0">
                <a:solidFill>
                  <a:srgbClr val="FFC000"/>
                </a:solidFill>
                <a:latin typeface="Times New Roman" panose="02020603050405020304" pitchFamily="18" charset="0"/>
                <a:ea typeface="MS Mincho" panose="02020609040205080304" pitchFamily="49" charset="-128"/>
              </a:rPr>
              <a:t>happens-throughout </a:t>
            </a:r>
            <a:r>
              <a:rPr lang="en-US" kern="0" dirty="0" err="1">
                <a:solidFill>
                  <a:srgbClr val="FFC000"/>
                </a:solidFill>
                <a:latin typeface="Times New Roman" panose="02020603050405020304" pitchFamily="18" charset="0"/>
                <a:ea typeface="MS Mincho" panose="02020609040205080304" pitchFamily="49" charset="-128"/>
              </a:rPr>
              <a:t>ch</a:t>
            </a:r>
            <a:r>
              <a:rPr lang="en-US" kern="0" dirty="0">
                <a:solidFill>
                  <a:srgbClr val="FFC000"/>
                </a:solidFill>
                <a:latin typeface="Times New Roman" panose="02020603050405020304" pitchFamily="18" charset="0"/>
                <a:ea typeface="MS Mincho" panose="02020609040205080304" pitchFamily="49" charset="-128"/>
              </a:rPr>
              <a:t> t1</a:t>
            </a:r>
            <a:r>
              <a:rPr lang="en-US" kern="0" dirty="0">
                <a:latin typeface="Times New Roman" panose="02020603050405020304" pitchFamily="18" charset="0"/>
                <a:ea typeface="MS Mincho" panose="02020609040205080304" pitchFamily="49" charset="-128"/>
              </a:rPr>
              <a:t>)</a:t>
            </a:r>
          </a:p>
          <a:p>
            <a:pPr marL="0" indent="0">
              <a:spcBef>
                <a:spcPts val="0"/>
              </a:spcBef>
            </a:pPr>
            <a:r>
              <a:rPr lang="en-US" kern="0" dirty="0">
                <a:latin typeface="Times New Roman" panose="02020603050405020304" pitchFamily="18" charset="0"/>
                <a:ea typeface="MS Mincho" panose="02020609040205080304" pitchFamily="49" charset="-128"/>
              </a:rPr>
              <a:t>		      (= t1 t))))))</a:t>
            </a:r>
          </a:p>
          <a:p>
            <a:pPr marL="0" indent="0">
              <a:spcBef>
                <a:spcPts val="1800"/>
              </a:spcBef>
            </a:pPr>
            <a:r>
              <a:rPr lang="en-US" kern="0" dirty="0">
                <a:latin typeface="Times New Roman" panose="02020603050405020304" pitchFamily="18" charset="0"/>
                <a:ea typeface="MS Mincho" panose="02020609040205080304" pitchFamily="49" charset="-128"/>
              </a:rPr>
              <a:t>(</a:t>
            </a:r>
            <a:r>
              <a:rPr lang="en-US" kern="0" dirty="0" err="1">
                <a:latin typeface="Times New Roman" panose="02020603050405020304" pitchFamily="18" charset="0"/>
                <a:ea typeface="MS Mincho" panose="02020609040205080304" pitchFamily="49" charset="-128"/>
              </a:rPr>
              <a:t>forall</a:t>
            </a:r>
            <a:r>
              <a:rPr lang="en-US" kern="0" dirty="0">
                <a:latin typeface="Times New Roman" panose="02020603050405020304" pitchFamily="18" charset="0"/>
                <a:ea typeface="MS Mincho" panose="02020609040205080304" pitchFamily="49" charset="-128"/>
              </a:rPr>
              <a:t> (</a:t>
            </a:r>
            <a:r>
              <a:rPr lang="en-US" kern="0" dirty="0" err="1">
                <a:latin typeface="Times New Roman" panose="02020603050405020304" pitchFamily="18" charset="0"/>
                <a:ea typeface="MS Mincho" panose="02020609040205080304" pitchFamily="49" charset="-128"/>
              </a:rPr>
              <a:t>ch</a:t>
            </a:r>
            <a:r>
              <a:rPr lang="en-US" kern="0" dirty="0">
                <a:latin typeface="Times New Roman" panose="02020603050405020304" pitchFamily="18" charset="0"/>
                <a:ea typeface="MS Mincho" panose="02020609040205080304" pitchFamily="49" charset="-128"/>
              </a:rPr>
              <a:t> t tr)			          	          </a:t>
            </a:r>
            <a:r>
              <a:rPr lang="en-US" kern="0" dirty="0">
                <a:highlight>
                  <a:srgbClr val="000D26"/>
                </a:highlight>
                <a:latin typeface="Times New Roman" panose="02020603050405020304" pitchFamily="18" charset="0"/>
                <a:ea typeface="MS Mincho" panose="02020609040205080304" pitchFamily="49" charset="-128"/>
              </a:rPr>
              <a:t>[htr-05*]</a:t>
            </a:r>
            <a:endParaRPr lang="en-US" kern="0" dirty="0">
              <a:latin typeface="Times New Roman" panose="02020603050405020304" pitchFamily="18" charset="0"/>
              <a:ea typeface="MS Mincho" panose="02020609040205080304" pitchFamily="49" charset="-128"/>
            </a:endParaRPr>
          </a:p>
          <a:p>
            <a:pPr marL="0" indent="0">
              <a:spcBef>
                <a:spcPts val="0"/>
              </a:spcBef>
            </a:pPr>
            <a:r>
              <a:rPr lang="en-US" kern="0" dirty="0">
                <a:latin typeface="Times New Roman" panose="02020603050405020304" pitchFamily="18" charset="0"/>
                <a:ea typeface="MS Mincho" panose="02020609040205080304" pitchFamily="49" charset="-128"/>
              </a:rPr>
              <a:t>  (if (and (instance-of </a:t>
            </a:r>
            <a:r>
              <a:rPr lang="en-US" kern="0" dirty="0" err="1">
                <a:latin typeface="Times New Roman" panose="02020603050405020304" pitchFamily="18" charset="0"/>
                <a:ea typeface="MS Mincho" panose="02020609040205080304" pitchFamily="49" charset="-128"/>
              </a:rPr>
              <a:t>ch</a:t>
            </a:r>
            <a:r>
              <a:rPr lang="en-US" kern="0" dirty="0">
                <a:latin typeface="Times New Roman" panose="02020603050405020304" pitchFamily="18" charset="0"/>
                <a:ea typeface="MS Mincho" panose="02020609040205080304" pitchFamily="49" charset="-128"/>
              </a:rPr>
              <a:t> change t)</a:t>
            </a:r>
          </a:p>
          <a:p>
            <a:pPr marL="0" indent="0">
              <a:spcBef>
                <a:spcPts val="0"/>
              </a:spcBef>
            </a:pPr>
            <a:r>
              <a:rPr lang="en-US" kern="0" dirty="0">
                <a:latin typeface="Times New Roman" panose="02020603050405020304" pitchFamily="18" charset="0"/>
                <a:ea typeface="MS Mincho" panose="02020609040205080304" pitchFamily="49" charset="-128"/>
              </a:rPr>
              <a:t>	   (</a:t>
            </a:r>
            <a:r>
              <a:rPr lang="en-US" kern="0" dirty="0">
                <a:solidFill>
                  <a:srgbClr val="FFC000"/>
                </a:solidFill>
                <a:latin typeface="Times New Roman" panose="02020603050405020304" pitchFamily="18" charset="0"/>
                <a:ea typeface="MS Mincho" panose="02020609040205080304" pitchFamily="49" charset="-128"/>
              </a:rPr>
              <a:t>happens-throughout </a:t>
            </a:r>
            <a:r>
              <a:rPr lang="en-US" kern="0" dirty="0" err="1">
                <a:solidFill>
                  <a:srgbClr val="FFC000"/>
                </a:solidFill>
                <a:latin typeface="Times New Roman" panose="02020603050405020304" pitchFamily="18" charset="0"/>
                <a:ea typeface="MS Mincho" panose="02020609040205080304" pitchFamily="49" charset="-128"/>
              </a:rPr>
              <a:t>ch</a:t>
            </a:r>
            <a:r>
              <a:rPr lang="en-US" kern="0" dirty="0">
                <a:solidFill>
                  <a:srgbClr val="FFC000"/>
                </a:solidFill>
                <a:latin typeface="Times New Roman" panose="02020603050405020304" pitchFamily="18" charset="0"/>
                <a:ea typeface="MS Mincho" panose="02020609040205080304" pitchFamily="49" charset="-128"/>
              </a:rPr>
              <a:t> tr</a:t>
            </a:r>
            <a:r>
              <a:rPr lang="en-US" kern="0" dirty="0">
                <a:latin typeface="Times New Roman" panose="02020603050405020304" pitchFamily="18" charset="0"/>
                <a:ea typeface="MS Mincho" panose="02020609040205080304" pitchFamily="49" charset="-128"/>
              </a:rPr>
              <a:t>))</a:t>
            </a:r>
          </a:p>
          <a:p>
            <a:pPr marL="0" indent="0">
              <a:spcBef>
                <a:spcPts val="0"/>
              </a:spcBef>
            </a:pPr>
            <a:r>
              <a:rPr lang="en-US" kern="0" dirty="0">
                <a:latin typeface="Times New Roman" panose="02020603050405020304" pitchFamily="18" charset="0"/>
                <a:ea typeface="MS Mincho" panose="02020609040205080304" pitchFamily="49" charset="-128"/>
              </a:rPr>
              <a:t>       (temporal-part-of t tr))))</a:t>
            </a:r>
          </a:p>
        </p:txBody>
      </p:sp>
      <p:sp>
        <p:nvSpPr>
          <p:cNvPr id="16" name="Rectangle 15">
            <a:extLst>
              <a:ext uri="{FF2B5EF4-FFF2-40B4-BE49-F238E27FC236}">
                <a16:creationId xmlns:a16="http://schemas.microsoft.com/office/drawing/2014/main" id="{8ADE2686-0B8A-4915-AB44-449171FB584D}"/>
              </a:ext>
            </a:extLst>
          </p:cNvPr>
          <p:cNvSpPr/>
          <p:nvPr/>
        </p:nvSpPr>
        <p:spPr bwMode="auto">
          <a:xfrm>
            <a:off x="5181600" y="1524000"/>
            <a:ext cx="6781800" cy="5029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8" name="Straight Connector 17">
            <a:extLst>
              <a:ext uri="{FF2B5EF4-FFF2-40B4-BE49-F238E27FC236}">
                <a16:creationId xmlns:a16="http://schemas.microsoft.com/office/drawing/2014/main" id="{251658D2-5A31-4181-8BEB-DA0F0D2917EA}"/>
              </a:ext>
            </a:extLst>
          </p:cNvPr>
          <p:cNvCxnSpPr>
            <a:cxnSpLocks/>
          </p:cNvCxnSpPr>
          <p:nvPr/>
        </p:nvCxnSpPr>
        <p:spPr bwMode="auto">
          <a:xfrm>
            <a:off x="5181600" y="3200400"/>
            <a:ext cx="67818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C4DC7DC4-7B1F-4289-AF7C-861C2C37F14E}"/>
              </a:ext>
            </a:extLst>
          </p:cNvPr>
          <p:cNvCxnSpPr>
            <a:cxnSpLocks/>
          </p:cNvCxnSpPr>
          <p:nvPr/>
        </p:nvCxnSpPr>
        <p:spPr bwMode="auto">
          <a:xfrm>
            <a:off x="5181600" y="4876800"/>
            <a:ext cx="67818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11" name="Rectangle 10">
            <a:extLst>
              <a:ext uri="{FF2B5EF4-FFF2-40B4-BE49-F238E27FC236}">
                <a16:creationId xmlns:a16="http://schemas.microsoft.com/office/drawing/2014/main" id="{8398011E-B4AF-4BE4-8912-6112684F73C9}"/>
              </a:ext>
            </a:extLst>
          </p:cNvPr>
          <p:cNvSpPr/>
          <p:nvPr/>
        </p:nvSpPr>
        <p:spPr bwMode="auto">
          <a:xfrm>
            <a:off x="152400" y="1524000"/>
            <a:ext cx="4724400" cy="5029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Content Placeholder 7">
            <a:extLst>
              <a:ext uri="{FF2B5EF4-FFF2-40B4-BE49-F238E27FC236}">
                <a16:creationId xmlns:a16="http://schemas.microsoft.com/office/drawing/2014/main" id="{2B5ED653-E9A5-446B-82E0-E48DAD8C730C}"/>
              </a:ext>
            </a:extLst>
          </p:cNvPr>
          <p:cNvSpPr>
            <a:spLocks noGrp="1"/>
          </p:cNvSpPr>
          <p:nvPr>
            <p:ph idx="1"/>
          </p:nvPr>
        </p:nvSpPr>
        <p:spPr>
          <a:xfrm>
            <a:off x="304800" y="1524000"/>
            <a:ext cx="4572000" cy="4953000"/>
          </a:xfrm>
        </p:spPr>
        <p:txBody>
          <a:bodyPr/>
          <a:lstStyle/>
          <a:p>
            <a:r>
              <a:rPr lang="en-US" dirty="0">
                <a:effectLst/>
                <a:latin typeface="Times New Roman" panose="02020603050405020304" pitchFamily="18" charset="0"/>
                <a:ea typeface="MS Mincho" panose="02020609040205080304" pitchFamily="49" charset="-128"/>
              </a:rPr>
              <a:t>Changes: </a:t>
            </a:r>
          </a:p>
          <a:p>
            <a:pPr>
              <a:buFont typeface="Arial" panose="020B0604020202020204" pitchFamily="34" charset="0"/>
              <a:buChar char="•"/>
            </a:pPr>
            <a:r>
              <a:rPr lang="en-US" i="1" dirty="0">
                <a:solidFill>
                  <a:srgbClr val="92D050"/>
                </a:solidFill>
                <a:latin typeface="Times New Roman" panose="02020603050405020304" pitchFamily="18" charset="0"/>
                <a:ea typeface="MS Mincho" panose="02020609040205080304" pitchFamily="49" charset="-128"/>
              </a:rPr>
              <a:t>h</a:t>
            </a:r>
            <a:r>
              <a:rPr lang="en-US" i="1" dirty="0">
                <a:solidFill>
                  <a:srgbClr val="92D050"/>
                </a:solidFill>
                <a:effectLst/>
                <a:latin typeface="Times New Roman" panose="02020603050405020304" pitchFamily="18" charset="0"/>
                <a:ea typeface="MS Mincho" panose="02020609040205080304" pitchFamily="49" charset="-128"/>
              </a:rPr>
              <a:t>appen-in</a:t>
            </a:r>
            <a:r>
              <a:rPr lang="en-US" dirty="0">
                <a:effectLst/>
                <a:latin typeface="Times New Roman" panose="02020603050405020304" pitchFamily="18" charset="0"/>
                <a:ea typeface="MS Mincho" panose="02020609040205080304" pitchFamily="49" charset="-128"/>
              </a:rPr>
              <a:t> </a:t>
            </a:r>
            <a:r>
              <a:rPr lang="en-US" i="1" dirty="0">
                <a:effectLst/>
                <a:latin typeface="Times New Roman" panose="02020603050405020304" pitchFamily="18" charset="0"/>
                <a:ea typeface="MS Mincho" panose="02020609040205080304" pitchFamily="49" charset="-128"/>
              </a:rPr>
              <a:t>processes</a:t>
            </a:r>
            <a:r>
              <a:rPr lang="en-US" dirty="0">
                <a:effectLst/>
                <a:latin typeface="Times New Roman" panose="02020603050405020304" pitchFamily="18" charset="0"/>
                <a:ea typeface="MS Mincho" panose="02020609040205080304" pitchFamily="49" charset="-128"/>
              </a:rPr>
              <a:t> and </a:t>
            </a:r>
          </a:p>
          <a:p>
            <a:pPr>
              <a:buFont typeface="Arial" panose="020B0604020202020204" pitchFamily="34" charset="0"/>
              <a:buChar char="•"/>
            </a:pPr>
            <a:r>
              <a:rPr lang="en-US" i="1" dirty="0">
                <a:solidFill>
                  <a:srgbClr val="FFFF00"/>
                </a:solidFill>
                <a:latin typeface="Times New Roman" panose="02020603050405020304" pitchFamily="18" charset="0"/>
                <a:ea typeface="MS Mincho" panose="02020609040205080304" pitchFamily="49" charset="-128"/>
              </a:rPr>
              <a:t>h</a:t>
            </a:r>
            <a:r>
              <a:rPr lang="en-US" i="1" dirty="0">
                <a:solidFill>
                  <a:srgbClr val="FFFF00"/>
                </a:solidFill>
                <a:effectLst/>
                <a:latin typeface="Times New Roman" panose="02020603050405020304" pitchFamily="18" charset="0"/>
                <a:ea typeface="MS Mincho" panose="02020609040205080304" pitchFamily="49" charset="-128"/>
              </a:rPr>
              <a:t>appen-to</a:t>
            </a:r>
            <a:r>
              <a:rPr lang="en-US" dirty="0">
                <a:effectLst/>
                <a:latin typeface="Times New Roman" panose="02020603050405020304" pitchFamily="18" charset="0"/>
                <a:ea typeface="MS Mincho" panose="02020609040205080304" pitchFamily="49" charset="-128"/>
              </a:rPr>
              <a:t> </a:t>
            </a:r>
            <a:r>
              <a:rPr lang="en-US" i="1" dirty="0">
                <a:effectLst/>
                <a:latin typeface="Times New Roman" panose="02020603050405020304" pitchFamily="18" charset="0"/>
                <a:ea typeface="MS Mincho" panose="02020609040205080304" pitchFamily="49" charset="-128"/>
              </a:rPr>
              <a:t>continuants</a:t>
            </a:r>
            <a:r>
              <a:rPr lang="en-US" dirty="0">
                <a:effectLst/>
                <a:latin typeface="Times New Roman" panose="02020603050405020304" pitchFamily="18" charset="0"/>
                <a:ea typeface="MS Mincho" panose="02020609040205080304" pitchFamily="49" charset="-128"/>
              </a:rPr>
              <a:t> </a:t>
            </a:r>
          </a:p>
          <a:p>
            <a:pPr>
              <a:buFont typeface="Arial" panose="020B0604020202020204" pitchFamily="34" charset="0"/>
              <a:buChar char="•"/>
            </a:pPr>
            <a:r>
              <a:rPr lang="en-US" dirty="0">
                <a:effectLst/>
                <a:latin typeface="Times New Roman" panose="02020603050405020304" pitchFamily="18" charset="0"/>
                <a:ea typeface="MS Mincho" panose="02020609040205080304" pitchFamily="49" charset="-128"/>
              </a:rPr>
              <a:t>whereby these </a:t>
            </a:r>
            <a:r>
              <a:rPr lang="en-US" i="1" dirty="0">
                <a:effectLst/>
                <a:latin typeface="Times New Roman" panose="02020603050405020304" pitchFamily="18" charset="0"/>
                <a:ea typeface="MS Mincho" panose="02020609040205080304" pitchFamily="49" charset="-128"/>
              </a:rPr>
              <a:t>continuants</a:t>
            </a:r>
            <a:r>
              <a:rPr lang="en-US" dirty="0">
                <a:effectLst/>
                <a:latin typeface="Times New Roman" panose="02020603050405020304" pitchFamily="18" charset="0"/>
                <a:ea typeface="MS Mincho" panose="02020609040205080304" pitchFamily="49" charset="-128"/>
              </a:rPr>
              <a:t> </a:t>
            </a:r>
            <a:r>
              <a:rPr lang="en-US" i="1" dirty="0">
                <a:effectLst/>
                <a:latin typeface="Times New Roman" panose="02020603050405020304" pitchFamily="18" charset="0"/>
                <a:ea typeface="MS Mincho" panose="02020609040205080304" pitchFamily="49" charset="-128"/>
              </a:rPr>
              <a:t>participate</a:t>
            </a:r>
            <a:r>
              <a:rPr lang="en-US" i="1" dirty="0">
                <a:latin typeface="Times New Roman" panose="02020603050405020304" pitchFamily="18" charset="0"/>
                <a:ea typeface="MS Mincho" panose="02020609040205080304" pitchFamily="49" charset="-128"/>
              </a:rPr>
              <a:t>-</a:t>
            </a:r>
            <a:r>
              <a:rPr lang="en-US" i="1" dirty="0">
                <a:effectLst/>
                <a:latin typeface="Times New Roman" panose="02020603050405020304" pitchFamily="18" charset="0"/>
                <a:ea typeface="MS Mincho" panose="02020609040205080304" pitchFamily="49" charset="-128"/>
              </a:rPr>
              <a:t>in</a:t>
            </a:r>
            <a:r>
              <a:rPr lang="en-US" dirty="0">
                <a:effectLst/>
                <a:latin typeface="Times New Roman" panose="02020603050405020304" pitchFamily="18" charset="0"/>
                <a:ea typeface="MS Mincho" panose="02020609040205080304" pitchFamily="49" charset="-128"/>
              </a:rPr>
              <a:t> </a:t>
            </a:r>
            <a:r>
              <a:rPr lang="en-US" i="1" dirty="0">
                <a:effectLst/>
                <a:latin typeface="Times New Roman" panose="02020603050405020304" pitchFamily="18" charset="0"/>
                <a:ea typeface="MS Mincho" panose="02020609040205080304" pitchFamily="49" charset="-128"/>
              </a:rPr>
              <a:t>processes</a:t>
            </a:r>
            <a:r>
              <a:rPr lang="en-US" dirty="0">
                <a:effectLst/>
                <a:latin typeface="Times New Roman" panose="02020603050405020304" pitchFamily="18" charset="0"/>
                <a:ea typeface="MS Mincho" panose="02020609040205080304" pitchFamily="49" charset="-128"/>
              </a:rPr>
              <a:t> </a:t>
            </a:r>
          </a:p>
          <a:p>
            <a:pPr marL="857250" lvl="1" indent="-457200">
              <a:buAutoNum type="arabicParenBoth"/>
            </a:pPr>
            <a:r>
              <a:rPr lang="en-US" dirty="0">
                <a:effectLst/>
                <a:latin typeface="Times New Roman" panose="02020603050405020304" pitchFamily="18" charset="0"/>
                <a:ea typeface="MS Mincho" panose="02020609040205080304" pitchFamily="49" charset="-128"/>
              </a:rPr>
              <a:t>these changes </a:t>
            </a:r>
            <a:r>
              <a:rPr lang="en-US" i="1" dirty="0">
                <a:solidFill>
                  <a:srgbClr val="92D050"/>
                </a:solidFill>
                <a:effectLst/>
                <a:latin typeface="Times New Roman" panose="02020603050405020304" pitchFamily="18" charset="0"/>
                <a:ea typeface="MS Mincho" panose="02020609040205080304" pitchFamily="49" charset="-128"/>
              </a:rPr>
              <a:t>happen-in</a:t>
            </a:r>
            <a:r>
              <a:rPr lang="en-US" dirty="0">
                <a:effectLst/>
                <a:latin typeface="Times New Roman" panose="02020603050405020304" pitchFamily="18" charset="0"/>
                <a:ea typeface="MS Mincho" panose="02020609040205080304" pitchFamily="49" charset="-128"/>
              </a:rPr>
              <a:t> or </a:t>
            </a:r>
          </a:p>
          <a:p>
            <a:pPr marL="857250" lvl="1" indent="-457200">
              <a:buAutoNum type="arabicParenBoth"/>
            </a:pPr>
            <a:r>
              <a:rPr lang="en-US" dirty="0">
                <a:effectLst/>
                <a:latin typeface="Times New Roman" panose="02020603050405020304" pitchFamily="18" charset="0"/>
                <a:ea typeface="MS Mincho" panose="02020609040205080304" pitchFamily="49" charset="-128"/>
              </a:rPr>
              <a:t>occupy a </a:t>
            </a:r>
            <a:r>
              <a:rPr lang="en-US" i="1" dirty="0">
                <a:effectLst/>
                <a:latin typeface="Times New Roman" panose="02020603050405020304" pitchFamily="18" charset="0"/>
                <a:ea typeface="MS Mincho" panose="02020609040205080304" pitchFamily="49" charset="-128"/>
              </a:rPr>
              <a:t>temporal</a:t>
            </a:r>
            <a:r>
              <a:rPr lang="en-US" dirty="0">
                <a:effectLst/>
                <a:latin typeface="Times New Roman" panose="02020603050405020304" pitchFamily="18" charset="0"/>
                <a:ea typeface="MS Mincho" panose="02020609040205080304" pitchFamily="49" charset="-128"/>
              </a:rPr>
              <a:t> </a:t>
            </a:r>
            <a:r>
              <a:rPr lang="en-US" i="1" dirty="0">
                <a:effectLst/>
                <a:latin typeface="Times New Roman" panose="02020603050405020304" pitchFamily="18" charset="0"/>
                <a:ea typeface="MS Mincho" panose="02020609040205080304" pitchFamily="49" charset="-128"/>
              </a:rPr>
              <a:t>region</a:t>
            </a:r>
            <a:r>
              <a:rPr lang="en-US" dirty="0">
                <a:effectLst/>
                <a:latin typeface="Times New Roman" panose="02020603050405020304" pitchFamily="18" charset="0"/>
                <a:ea typeface="MS Mincho" panose="02020609040205080304" pitchFamily="49" charset="-128"/>
              </a:rPr>
              <a:t> that temporally overlaps the unique </a:t>
            </a:r>
            <a:r>
              <a:rPr lang="en-US" i="1" dirty="0">
                <a:effectLst/>
                <a:latin typeface="Times New Roman" panose="02020603050405020304" pitchFamily="18" charset="0"/>
                <a:ea typeface="MS Mincho" panose="02020609040205080304" pitchFamily="49" charset="-128"/>
              </a:rPr>
              <a:t>temporal</a:t>
            </a:r>
            <a:r>
              <a:rPr lang="en-US" dirty="0">
                <a:effectLst/>
                <a:latin typeface="Times New Roman" panose="02020603050405020304" pitchFamily="18" charset="0"/>
                <a:ea typeface="MS Mincho" panose="02020609040205080304" pitchFamily="49" charset="-128"/>
              </a:rPr>
              <a:t> </a:t>
            </a:r>
            <a:r>
              <a:rPr lang="en-US" i="1" dirty="0">
                <a:effectLst/>
                <a:latin typeface="Times New Roman" panose="02020603050405020304" pitchFamily="18" charset="0"/>
                <a:ea typeface="MS Mincho" panose="02020609040205080304" pitchFamily="49" charset="-128"/>
              </a:rPr>
              <a:t>regions</a:t>
            </a:r>
            <a:r>
              <a:rPr lang="en-US" dirty="0">
                <a:effectLst/>
                <a:latin typeface="Times New Roman" panose="02020603050405020304" pitchFamily="18" charset="0"/>
                <a:ea typeface="MS Mincho" panose="02020609040205080304" pitchFamily="49" charset="-128"/>
              </a:rPr>
              <a:t> these changes</a:t>
            </a:r>
            <a:r>
              <a:rPr lang="en-US" i="1" dirty="0">
                <a:effectLst/>
                <a:latin typeface="Times New Roman" panose="02020603050405020304" pitchFamily="18" charset="0"/>
                <a:ea typeface="MS Mincho" panose="02020609040205080304" pitchFamily="49" charset="-128"/>
              </a:rPr>
              <a:t> </a:t>
            </a:r>
            <a:r>
              <a:rPr lang="en-US" i="1" dirty="0">
                <a:solidFill>
                  <a:srgbClr val="FFC000"/>
                </a:solidFill>
                <a:effectLst/>
                <a:latin typeface="Times New Roman" panose="02020603050405020304" pitchFamily="18" charset="0"/>
                <a:ea typeface="MS Mincho" panose="02020609040205080304" pitchFamily="49" charset="-128"/>
              </a:rPr>
              <a:t>happen-throughout</a:t>
            </a:r>
            <a:r>
              <a:rPr lang="en-US" dirty="0">
                <a:effectLst/>
                <a:latin typeface="Times New Roman" panose="02020603050405020304" pitchFamily="18" charset="0"/>
                <a:ea typeface="MS Mincho" panose="02020609040205080304" pitchFamily="49" charset="-128"/>
              </a:rPr>
              <a:t>. </a:t>
            </a:r>
            <a:endParaRPr lang="en-US" dirty="0"/>
          </a:p>
        </p:txBody>
      </p:sp>
    </p:spTree>
    <p:extLst>
      <p:ext uri="{BB962C8B-B14F-4D97-AF65-F5344CB8AC3E}">
        <p14:creationId xmlns:p14="http://schemas.microsoft.com/office/powerpoint/2010/main" val="628504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A61A-0132-43BF-8105-38EBD237C720}"/>
              </a:ext>
            </a:extLst>
          </p:cNvPr>
          <p:cNvSpPr>
            <a:spLocks noGrp="1"/>
          </p:cNvSpPr>
          <p:nvPr>
            <p:ph type="title"/>
          </p:nvPr>
        </p:nvSpPr>
        <p:spPr>
          <a:xfrm>
            <a:off x="304799" y="609600"/>
            <a:ext cx="11582400" cy="762000"/>
          </a:xfrm>
        </p:spPr>
        <p:txBody>
          <a:bodyPr/>
          <a:lstStyle/>
          <a:p>
            <a:r>
              <a:rPr lang="en-US" dirty="0"/>
              <a:t>Proposed </a:t>
            </a:r>
            <a:r>
              <a:rPr lang="en-US" i="1" dirty="0"/>
              <a:t>change</a:t>
            </a:r>
            <a:r>
              <a:rPr lang="en-US" dirty="0"/>
              <a:t> hierarchy</a:t>
            </a:r>
          </a:p>
        </p:txBody>
      </p:sp>
      <p:pic>
        <p:nvPicPr>
          <p:cNvPr id="42" name="Content Placeholder 41">
            <a:extLst>
              <a:ext uri="{FF2B5EF4-FFF2-40B4-BE49-F238E27FC236}">
                <a16:creationId xmlns:a16="http://schemas.microsoft.com/office/drawing/2014/main" id="{220CC11F-3C40-4A10-833A-BF5811D8AC30}"/>
              </a:ext>
            </a:extLst>
          </p:cNvPr>
          <p:cNvPicPr>
            <a:picLocks noGrp="1" noChangeAspect="1"/>
          </p:cNvPicPr>
          <p:nvPr>
            <p:ph idx="1"/>
          </p:nvPr>
        </p:nvPicPr>
        <p:blipFill>
          <a:blip r:embed="rId2"/>
          <a:stretch>
            <a:fillRect/>
          </a:stretch>
        </p:blipFill>
        <p:spPr>
          <a:xfrm>
            <a:off x="716928" y="1326505"/>
            <a:ext cx="10713072" cy="5302895"/>
          </a:xfrm>
          <a:prstGeom prst="rect">
            <a:avLst/>
          </a:prstGeom>
        </p:spPr>
      </p:pic>
      <p:pic>
        <p:nvPicPr>
          <p:cNvPr id="3" name="Picture 2">
            <a:extLst>
              <a:ext uri="{FF2B5EF4-FFF2-40B4-BE49-F238E27FC236}">
                <a16:creationId xmlns:a16="http://schemas.microsoft.com/office/drawing/2014/main" id="{9E5BB013-5A3F-488B-92C5-2CA4146C47E1}"/>
              </a:ext>
            </a:extLst>
          </p:cNvPr>
          <p:cNvPicPr>
            <a:picLocks noChangeAspect="1"/>
          </p:cNvPicPr>
          <p:nvPr/>
        </p:nvPicPr>
        <p:blipFill>
          <a:blip r:embed="rId3"/>
          <a:stretch>
            <a:fillRect/>
          </a:stretch>
        </p:blipFill>
        <p:spPr>
          <a:xfrm>
            <a:off x="716928" y="1326505"/>
            <a:ext cx="10636872" cy="1569095"/>
          </a:xfrm>
          <a:prstGeom prst="rect">
            <a:avLst/>
          </a:prstGeom>
        </p:spPr>
      </p:pic>
    </p:spTree>
    <p:extLst>
      <p:ext uri="{BB962C8B-B14F-4D97-AF65-F5344CB8AC3E}">
        <p14:creationId xmlns:p14="http://schemas.microsoft.com/office/powerpoint/2010/main" val="2075735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8470-F3FF-45CB-B68A-4CBA265CDB63}"/>
              </a:ext>
            </a:extLst>
          </p:cNvPr>
          <p:cNvSpPr>
            <a:spLocks noGrp="1"/>
          </p:cNvSpPr>
          <p:nvPr>
            <p:ph type="title"/>
          </p:nvPr>
        </p:nvSpPr>
        <p:spPr/>
        <p:txBody>
          <a:bodyPr/>
          <a:lstStyle/>
          <a:p>
            <a:r>
              <a:rPr lang="en-US" dirty="0"/>
              <a:t>Existence changes</a:t>
            </a:r>
          </a:p>
        </p:txBody>
      </p:sp>
      <p:sp>
        <p:nvSpPr>
          <p:cNvPr id="3" name="Content Placeholder 2">
            <a:extLst>
              <a:ext uri="{FF2B5EF4-FFF2-40B4-BE49-F238E27FC236}">
                <a16:creationId xmlns:a16="http://schemas.microsoft.com/office/drawing/2014/main" id="{3BAFDDB1-8D41-4E24-8423-EC347563281A}"/>
              </a:ext>
            </a:extLst>
          </p:cNvPr>
          <p:cNvSpPr>
            <a:spLocks noGrp="1"/>
          </p:cNvSpPr>
          <p:nvPr>
            <p:ph idx="1"/>
          </p:nvPr>
        </p:nvSpPr>
        <p:spPr/>
        <p:txBody>
          <a:bodyPr/>
          <a:lstStyle/>
          <a:p>
            <a:pPr algn="ctr"/>
            <a:r>
              <a:rPr lang="en-US" b="1" dirty="0">
                <a:effectLst/>
                <a:latin typeface="Times New Roman" panose="02020603050405020304" pitchFamily="18" charset="0"/>
                <a:ea typeface="MS Mincho" panose="02020609040205080304" pitchFamily="49" charset="-128"/>
              </a:rPr>
              <a:t>change</a:t>
            </a:r>
            <a:r>
              <a:rPr lang="en-US" dirty="0">
                <a:effectLst/>
                <a:latin typeface="Times New Roman" panose="02020603050405020304" pitchFamily="18" charset="0"/>
                <a:ea typeface="MS Mincho" panose="02020609040205080304" pitchFamily="49" charset="-128"/>
              </a:rPr>
              <a:t> that brings a </a:t>
            </a:r>
            <a:r>
              <a:rPr lang="en-US" i="1" dirty="0">
                <a:effectLst/>
                <a:latin typeface="Times New Roman" panose="02020603050405020304" pitchFamily="18" charset="0"/>
                <a:ea typeface="MS Mincho" panose="02020609040205080304" pitchFamily="49" charset="-128"/>
              </a:rPr>
              <a:t>continuant</a:t>
            </a:r>
            <a:r>
              <a:rPr lang="en-US" dirty="0">
                <a:effectLst/>
                <a:latin typeface="Times New Roman" panose="02020603050405020304" pitchFamily="18" charset="0"/>
                <a:ea typeface="MS Mincho" panose="02020609040205080304" pitchFamily="49" charset="-128"/>
              </a:rPr>
              <a:t> (but not a </a:t>
            </a:r>
            <a:r>
              <a:rPr lang="en-US" i="1" dirty="0">
                <a:effectLst/>
                <a:latin typeface="Times New Roman" panose="02020603050405020304" pitchFamily="18" charset="0"/>
                <a:ea typeface="MS Mincho" panose="02020609040205080304" pitchFamily="49" charset="-128"/>
              </a:rPr>
              <a:t>spatial region</a:t>
            </a:r>
            <a:r>
              <a:rPr lang="en-US" dirty="0">
                <a:effectLst/>
                <a:latin typeface="Times New Roman" panose="02020603050405020304" pitchFamily="18" charset="0"/>
                <a:ea typeface="MS Mincho" panose="02020609040205080304" pitchFamily="49" charset="-128"/>
              </a:rPr>
              <a:t>), </a:t>
            </a:r>
          </a:p>
          <a:p>
            <a:pPr algn="ctr"/>
            <a:r>
              <a:rPr lang="en-US" i="1" dirty="0">
                <a:effectLst/>
                <a:latin typeface="Times New Roman" panose="02020603050405020304" pitchFamily="18" charset="0"/>
                <a:ea typeface="MS Mincho" panose="02020609040205080304" pitchFamily="49" charset="-128"/>
              </a:rPr>
              <a:t>process</a:t>
            </a:r>
            <a:r>
              <a:rPr lang="en-US" dirty="0">
                <a:effectLst/>
                <a:latin typeface="Times New Roman" panose="02020603050405020304" pitchFamily="18" charset="0"/>
                <a:ea typeface="MS Mincho" panose="02020609040205080304" pitchFamily="49" charset="-128"/>
              </a:rPr>
              <a:t> or </a:t>
            </a:r>
            <a:r>
              <a:rPr lang="en-US" i="1" dirty="0">
                <a:effectLst/>
                <a:latin typeface="Times New Roman" panose="02020603050405020304" pitchFamily="18" charset="0"/>
                <a:ea typeface="MS Mincho" panose="02020609040205080304" pitchFamily="49" charset="-128"/>
              </a:rPr>
              <a:t>process-boundary</a:t>
            </a:r>
            <a:r>
              <a:rPr lang="en-US" dirty="0">
                <a:effectLst/>
                <a:latin typeface="Times New Roman" panose="02020603050405020304" pitchFamily="18" charset="0"/>
                <a:ea typeface="MS Mincho" panose="02020609040205080304" pitchFamily="49" charset="-128"/>
              </a:rPr>
              <a:t> in or out of existence</a:t>
            </a:r>
            <a:endParaRPr lang="en-US" dirty="0">
              <a:latin typeface="Times New Roman" panose="02020603050405020304" pitchFamily="18" charset="0"/>
              <a:ea typeface="MS Mincho" panose="02020609040205080304" pitchFamily="49" charset="-128"/>
            </a:endParaRPr>
          </a:p>
          <a:p>
            <a:endParaRPr lang="en-US" sz="1100" dirty="0">
              <a:effectLst/>
              <a:latin typeface="Times New Roman" panose="02020603050405020304" pitchFamily="18" charset="0"/>
              <a:ea typeface="MS Mincho" panose="02020609040205080304" pitchFamily="49" charset="-128"/>
            </a:endParaRPr>
          </a:p>
          <a:p>
            <a:pPr>
              <a:buFont typeface="Arial" panose="020B0604020202020204" pitchFamily="34" charset="0"/>
              <a:buChar char="•"/>
            </a:pPr>
            <a:r>
              <a:rPr lang="en-US" u="sng" dirty="0">
                <a:effectLst/>
                <a:latin typeface="Times New Roman" panose="02020603050405020304" pitchFamily="18" charset="0"/>
                <a:ea typeface="MS Mincho" panose="02020609040205080304" pitchFamily="49" charset="-128"/>
              </a:rPr>
              <a:t>Individuation</a:t>
            </a:r>
            <a:r>
              <a:rPr lang="en-US" dirty="0">
                <a:effectLst/>
                <a:latin typeface="Times New Roman" panose="02020603050405020304" pitchFamily="18" charset="0"/>
                <a:ea typeface="MS Mincho" panose="02020609040205080304" pitchFamily="49" charset="-128"/>
              </a:rPr>
              <a:t>: </a:t>
            </a:r>
          </a:p>
          <a:p>
            <a:pPr lvl="1">
              <a:buFont typeface="Arial" panose="020B0604020202020204" pitchFamily="34" charset="0"/>
              <a:buChar char="•"/>
            </a:pPr>
            <a:r>
              <a:rPr lang="en-US" dirty="0">
                <a:effectLst/>
                <a:latin typeface="Times New Roman" panose="02020603050405020304" pitchFamily="18" charset="0"/>
                <a:ea typeface="MS Mincho" panose="02020609040205080304" pitchFamily="49" charset="-128"/>
              </a:rPr>
              <a:t>E.g.: the coming into existence of a sunburn that </a:t>
            </a:r>
            <a:r>
              <a:rPr lang="en-US" i="1" dirty="0">
                <a:effectLst/>
                <a:latin typeface="Times New Roman" panose="02020603050405020304" pitchFamily="18" charset="0"/>
                <a:ea typeface="MS Mincho" panose="02020609040205080304" pitchFamily="49" charset="-128"/>
              </a:rPr>
              <a:t>happens-in</a:t>
            </a:r>
            <a:r>
              <a:rPr lang="en-US" dirty="0">
                <a:effectLst/>
                <a:latin typeface="Times New Roman" panose="02020603050405020304" pitchFamily="18" charset="0"/>
                <a:ea typeface="MS Mincho" panose="02020609040205080304" pitchFamily="49" charset="-128"/>
              </a:rPr>
              <a:t> a process of sunbathing and </a:t>
            </a:r>
            <a:r>
              <a:rPr lang="en-US" i="1" dirty="0">
                <a:effectLst/>
                <a:latin typeface="Times New Roman" panose="02020603050405020304" pitchFamily="18" charset="0"/>
                <a:ea typeface="MS Mincho" panose="02020609040205080304" pitchFamily="49" charset="-128"/>
              </a:rPr>
              <a:t>happens-to</a:t>
            </a:r>
            <a:r>
              <a:rPr lang="en-US" dirty="0">
                <a:effectLst/>
                <a:latin typeface="Times New Roman" panose="02020603050405020304" pitchFamily="18" charset="0"/>
                <a:ea typeface="MS Mincho" panose="02020609040205080304" pitchFamily="49" charset="-128"/>
              </a:rPr>
              <a:t> some skin) ;</a:t>
            </a:r>
          </a:p>
          <a:p>
            <a:pPr>
              <a:buFont typeface="Arial" panose="020B0604020202020204" pitchFamily="34" charset="0"/>
              <a:buChar char="•"/>
            </a:pPr>
            <a:r>
              <a:rPr lang="en-US" u="sng" dirty="0">
                <a:latin typeface="Times New Roman" panose="02020603050405020304" pitchFamily="18" charset="0"/>
                <a:ea typeface="MS Mincho" panose="02020609040205080304" pitchFamily="49" charset="-128"/>
              </a:rPr>
              <a:t>T</a:t>
            </a:r>
            <a:r>
              <a:rPr lang="en-US" u="sng" dirty="0">
                <a:effectLst/>
                <a:latin typeface="Times New Roman" panose="02020603050405020304" pitchFamily="18" charset="0"/>
                <a:ea typeface="MS Mincho" panose="02020609040205080304" pitchFamily="49" charset="-128"/>
              </a:rPr>
              <a:t>ermination</a:t>
            </a:r>
            <a:r>
              <a:rPr lang="en-US" dirty="0">
                <a:effectLst/>
                <a:latin typeface="Times New Roman" panose="02020603050405020304" pitchFamily="18" charset="0"/>
                <a:ea typeface="MS Mincho" panose="02020609040205080304" pitchFamily="49" charset="-128"/>
              </a:rPr>
              <a:t>: </a:t>
            </a:r>
          </a:p>
          <a:p>
            <a:pPr lvl="1">
              <a:buFont typeface="Arial" panose="020B0604020202020204" pitchFamily="34" charset="0"/>
              <a:buChar char="•"/>
            </a:pPr>
            <a:r>
              <a:rPr lang="en-US" dirty="0">
                <a:effectLst/>
                <a:latin typeface="Times New Roman" panose="02020603050405020304" pitchFamily="18" charset="0"/>
                <a:ea typeface="MS Mincho" panose="02020609040205080304" pitchFamily="49" charset="-128"/>
              </a:rPr>
              <a:t>E.g.: the going out of existence of a skin laceration that </a:t>
            </a:r>
            <a:r>
              <a:rPr lang="en-US" i="1" dirty="0">
                <a:effectLst/>
                <a:latin typeface="Times New Roman" panose="02020603050405020304" pitchFamily="18" charset="0"/>
                <a:ea typeface="MS Mincho" panose="02020609040205080304" pitchFamily="49" charset="-128"/>
              </a:rPr>
              <a:t>happens-in</a:t>
            </a:r>
            <a:r>
              <a:rPr lang="en-US" dirty="0">
                <a:effectLst/>
                <a:latin typeface="Times New Roman" panose="02020603050405020304" pitchFamily="18" charset="0"/>
                <a:ea typeface="MS Mincho" panose="02020609040205080304" pitchFamily="49" charset="-128"/>
              </a:rPr>
              <a:t> a process of healing and </a:t>
            </a:r>
            <a:r>
              <a:rPr lang="en-US" i="1" dirty="0">
                <a:effectLst/>
                <a:latin typeface="Times New Roman" panose="02020603050405020304" pitchFamily="18" charset="0"/>
                <a:ea typeface="MS Mincho" panose="02020609040205080304" pitchFamily="49" charset="-128"/>
              </a:rPr>
              <a:t>happens-to</a:t>
            </a:r>
            <a:r>
              <a:rPr lang="en-US" dirty="0">
                <a:effectLst/>
                <a:latin typeface="Times New Roman" panose="02020603050405020304" pitchFamily="18" charset="0"/>
                <a:ea typeface="MS Mincho" panose="02020609040205080304" pitchFamily="49" charset="-128"/>
              </a:rPr>
              <a:t> some skin); </a:t>
            </a:r>
          </a:p>
          <a:p>
            <a:pPr>
              <a:buFont typeface="Arial" panose="020B0604020202020204" pitchFamily="34" charset="0"/>
              <a:buChar char="•"/>
            </a:pPr>
            <a:r>
              <a:rPr lang="en-US" u="sng" dirty="0">
                <a:effectLst/>
                <a:latin typeface="Times New Roman" panose="02020603050405020304" pitchFamily="18" charset="0"/>
                <a:ea typeface="MS Mincho" panose="02020609040205080304" pitchFamily="49" charset="-128"/>
              </a:rPr>
              <a:t>Existence changes only </a:t>
            </a:r>
            <a:r>
              <a:rPr lang="en-US" i="1" u="sng" dirty="0">
                <a:effectLst/>
                <a:latin typeface="Times New Roman" panose="02020603050405020304" pitchFamily="18" charset="0"/>
                <a:ea typeface="MS Mincho" panose="02020609040205080304" pitchFamily="49" charset="-128"/>
              </a:rPr>
              <a:t>happen-to</a:t>
            </a:r>
            <a:r>
              <a:rPr lang="en-US" u="sng" dirty="0">
                <a:effectLst/>
                <a:latin typeface="Times New Roman" panose="02020603050405020304" pitchFamily="18" charset="0"/>
                <a:ea typeface="MS Mincho" panose="02020609040205080304" pitchFamily="49" charset="-128"/>
              </a:rPr>
              <a:t> continuants</a:t>
            </a:r>
            <a:r>
              <a:rPr lang="en-US" dirty="0">
                <a:effectLst/>
                <a:latin typeface="Times New Roman" panose="02020603050405020304" pitchFamily="18" charset="0"/>
                <a:ea typeface="MS Mincho" panose="02020609040205080304" pitchFamily="49" charset="-128"/>
              </a:rPr>
              <a:t>. </a:t>
            </a:r>
          </a:p>
          <a:p>
            <a:pPr lvl="1">
              <a:buFont typeface="Arial" panose="020B0604020202020204" pitchFamily="34" charset="0"/>
              <a:buChar char="•"/>
            </a:pPr>
            <a:r>
              <a:rPr lang="en-US" dirty="0">
                <a:effectLst/>
                <a:latin typeface="Times New Roman" panose="02020603050405020304" pitchFamily="18" charset="0"/>
                <a:ea typeface="MS Mincho" panose="02020609040205080304" pitchFamily="49" charset="-128"/>
              </a:rPr>
              <a:t>Processes have beginnings and endings too, but this is not expressed by relating the change to the process by means of </a:t>
            </a:r>
            <a:r>
              <a:rPr lang="en-US" i="1" dirty="0">
                <a:effectLst/>
                <a:latin typeface="Times New Roman" panose="02020603050405020304" pitchFamily="18" charset="0"/>
                <a:ea typeface="MS Mincho" panose="02020609040205080304" pitchFamily="49" charset="-128"/>
              </a:rPr>
              <a:t>happens-to</a:t>
            </a:r>
            <a:r>
              <a:rPr lang="en-US" dirty="0">
                <a:effectLst/>
                <a:latin typeface="Times New Roman" panose="02020603050405020304" pitchFamily="18" charset="0"/>
                <a:ea typeface="MS Mincho" panose="02020609040205080304" pitchFamily="49" charset="-128"/>
              </a:rPr>
              <a:t>. </a:t>
            </a:r>
            <a:endParaRPr lang="en-US" dirty="0"/>
          </a:p>
        </p:txBody>
      </p:sp>
    </p:spTree>
    <p:extLst>
      <p:ext uri="{BB962C8B-B14F-4D97-AF65-F5344CB8AC3E}">
        <p14:creationId xmlns:p14="http://schemas.microsoft.com/office/powerpoint/2010/main" val="3004239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2930-0601-46D9-B403-95D39AB848F4}"/>
              </a:ext>
            </a:extLst>
          </p:cNvPr>
          <p:cNvSpPr>
            <a:spLocks noGrp="1"/>
          </p:cNvSpPr>
          <p:nvPr>
            <p:ph type="title"/>
          </p:nvPr>
        </p:nvSpPr>
        <p:spPr/>
        <p:txBody>
          <a:bodyPr/>
          <a:lstStyle/>
          <a:p>
            <a:r>
              <a:rPr lang="en-US" dirty="0"/>
              <a:t>Individuation (1)</a:t>
            </a:r>
          </a:p>
        </p:txBody>
      </p:sp>
      <p:sp>
        <p:nvSpPr>
          <p:cNvPr id="3" name="Content Placeholder 2">
            <a:extLst>
              <a:ext uri="{FF2B5EF4-FFF2-40B4-BE49-F238E27FC236}">
                <a16:creationId xmlns:a16="http://schemas.microsoft.com/office/drawing/2014/main" id="{A0450272-F41F-43DD-AEDE-D388888F0607}"/>
              </a:ext>
            </a:extLst>
          </p:cNvPr>
          <p:cNvSpPr>
            <a:spLocks noGrp="1"/>
          </p:cNvSpPr>
          <p:nvPr>
            <p:ph idx="1"/>
          </p:nvPr>
        </p:nvSpPr>
        <p:spPr>
          <a:xfrm>
            <a:off x="304800" y="1676400"/>
            <a:ext cx="11811000" cy="4953000"/>
          </a:xfrm>
        </p:spPr>
        <p:txBody>
          <a:bodyPr/>
          <a:lstStyle/>
          <a:p>
            <a:pPr>
              <a:buFont typeface="Arial" panose="020B0604020202020204" pitchFamily="34" charset="0"/>
              <a:buChar char="•"/>
            </a:pPr>
            <a:r>
              <a:rPr lang="en-US" sz="1600" dirty="0">
                <a:solidFill>
                  <a:srgbClr val="FFFF00"/>
                </a:solidFill>
              </a:rPr>
              <a:t>individuates-at has domain process or continuant but not spatial region and range temporal region </a:t>
            </a:r>
            <a:r>
              <a:rPr lang="en-US" sz="1600" dirty="0"/>
              <a:t>	            </a:t>
            </a:r>
            <a:r>
              <a:rPr lang="en-US" sz="1600" dirty="0">
                <a:highlight>
                  <a:srgbClr val="000D26"/>
                </a:highlight>
              </a:rPr>
              <a:t>[ind-02]</a:t>
            </a:r>
          </a:p>
          <a:p>
            <a:r>
              <a:rPr lang="en-US" sz="1600" dirty="0"/>
              <a:t>		(</a:t>
            </a:r>
            <a:r>
              <a:rPr lang="en-US" sz="1600" dirty="0" err="1"/>
              <a:t>forall</a:t>
            </a:r>
            <a:r>
              <a:rPr lang="en-US" sz="1600" dirty="0"/>
              <a:t> (x t) </a:t>
            </a:r>
          </a:p>
          <a:p>
            <a:r>
              <a:rPr lang="en-US" sz="1600" dirty="0"/>
              <a:t>			(if (</a:t>
            </a:r>
            <a:r>
              <a:rPr lang="en-US" sz="1600" dirty="0">
                <a:solidFill>
                  <a:srgbClr val="FFC000"/>
                </a:solidFill>
              </a:rPr>
              <a:t>individuates-at x t</a:t>
            </a:r>
            <a:r>
              <a:rPr lang="en-US" sz="1600" dirty="0"/>
              <a:t>)</a:t>
            </a:r>
          </a:p>
          <a:p>
            <a:r>
              <a:rPr lang="en-US" sz="1600" dirty="0"/>
              <a:t>			    (and (not (instance-of x spatial-region t))</a:t>
            </a:r>
          </a:p>
          <a:p>
            <a:r>
              <a:rPr lang="en-US" sz="1600" dirty="0"/>
              <a:t>			            (</a:t>
            </a:r>
            <a:r>
              <a:rPr lang="en-US" sz="1600" dirty="0" err="1"/>
              <a:t>iff</a:t>
            </a:r>
            <a:r>
              <a:rPr lang="en-US" sz="1600" dirty="0"/>
              <a:t> (instance-of x continuant t) (not (instance-of x process t)))</a:t>
            </a:r>
          </a:p>
          <a:p>
            <a:r>
              <a:rPr lang="en-US" sz="1600" dirty="0"/>
              <a:t>			            (instance-of t temporal-region t)))))</a:t>
            </a:r>
          </a:p>
          <a:p>
            <a:endParaRPr lang="en-US" sz="1600" dirty="0"/>
          </a:p>
          <a:p>
            <a:pPr>
              <a:buFont typeface="Arial" panose="020B0604020202020204" pitchFamily="34" charset="0"/>
              <a:buChar char="•"/>
            </a:pPr>
            <a:r>
              <a:rPr lang="en-US" sz="1600" dirty="0">
                <a:solidFill>
                  <a:srgbClr val="FFFF00"/>
                </a:solidFill>
              </a:rPr>
              <a:t>A particular individuates at the first instant of the temporal region throughout which it exists</a:t>
            </a:r>
            <a:r>
              <a:rPr lang="en-US" sz="1600" dirty="0"/>
              <a:t> 		            </a:t>
            </a:r>
            <a:r>
              <a:rPr lang="en-US" sz="1600" dirty="0">
                <a:highlight>
                  <a:srgbClr val="000D26"/>
                </a:highlight>
              </a:rPr>
              <a:t>[ind-03]</a:t>
            </a:r>
          </a:p>
          <a:p>
            <a:r>
              <a:rPr lang="en-US" sz="1600" dirty="0"/>
              <a:t>		(</a:t>
            </a:r>
            <a:r>
              <a:rPr lang="en-US" sz="1600" dirty="0" err="1"/>
              <a:t>forall</a:t>
            </a:r>
            <a:r>
              <a:rPr lang="en-US" sz="1600" dirty="0"/>
              <a:t> (x t t2) </a:t>
            </a:r>
          </a:p>
          <a:p>
            <a:r>
              <a:rPr lang="en-US" sz="1600" dirty="0"/>
              <a:t>			(if (</a:t>
            </a:r>
            <a:r>
              <a:rPr lang="en-US" sz="1600" dirty="0">
                <a:solidFill>
                  <a:srgbClr val="FFC000"/>
                </a:solidFill>
              </a:rPr>
              <a:t>individuates-at x t</a:t>
            </a:r>
            <a:r>
              <a:rPr lang="en-US" sz="1600" dirty="0"/>
              <a:t>)</a:t>
            </a:r>
          </a:p>
          <a:p>
            <a:r>
              <a:rPr lang="en-US" sz="1600" dirty="0"/>
              <a:t>			    (if (exists-throughout x t2) 	(has-first-instant t2 t)))))</a:t>
            </a:r>
          </a:p>
          <a:p>
            <a:endParaRPr lang="en-US" sz="1600" dirty="0"/>
          </a:p>
          <a:p>
            <a:pPr>
              <a:buFont typeface="Arial" panose="020B0604020202020204" pitchFamily="34" charset="0"/>
              <a:buChar char="•"/>
            </a:pPr>
            <a:r>
              <a:rPr lang="en-US" sz="1600" dirty="0">
                <a:solidFill>
                  <a:srgbClr val="FFFF00"/>
                </a:solidFill>
              </a:rPr>
              <a:t>A particular individuates at the last instant of the temporal region throughout which the individuation happens</a:t>
            </a:r>
            <a:r>
              <a:rPr lang="en-US" sz="1600" dirty="0"/>
              <a:t>     </a:t>
            </a:r>
            <a:r>
              <a:rPr lang="en-US" sz="1600" dirty="0">
                <a:highlight>
                  <a:srgbClr val="000D26"/>
                </a:highlight>
              </a:rPr>
              <a:t>[ind-04]</a:t>
            </a:r>
          </a:p>
          <a:p>
            <a:r>
              <a:rPr lang="en-US" sz="1600" dirty="0"/>
              <a:t>		(</a:t>
            </a:r>
            <a:r>
              <a:rPr lang="en-US" sz="1600" dirty="0" err="1"/>
              <a:t>forall</a:t>
            </a:r>
            <a:r>
              <a:rPr lang="en-US" sz="1600" dirty="0"/>
              <a:t> (s t) </a:t>
            </a:r>
          </a:p>
          <a:p>
            <a:r>
              <a:rPr lang="en-US" sz="1600" dirty="0"/>
              <a:t>			(if (and (</a:t>
            </a:r>
            <a:r>
              <a:rPr lang="en-US" sz="1600" dirty="0">
                <a:solidFill>
                  <a:srgbClr val="92D050"/>
                </a:solidFill>
              </a:rPr>
              <a:t>instance-of s individuation t</a:t>
            </a:r>
            <a:r>
              <a:rPr lang="en-US" sz="1600" dirty="0"/>
              <a:t>) (happens-throughout s t))</a:t>
            </a:r>
          </a:p>
          <a:p>
            <a:r>
              <a:rPr lang="en-US" sz="1600" dirty="0"/>
              <a:t>			    (exists (p t1) (</a:t>
            </a:r>
            <a:r>
              <a:rPr lang="en-US" sz="1600" dirty="0" err="1"/>
              <a:t>iff</a:t>
            </a:r>
            <a:r>
              <a:rPr lang="en-US" sz="1600" dirty="0"/>
              <a:t> (</a:t>
            </a:r>
            <a:r>
              <a:rPr lang="en-US" sz="1600" dirty="0">
                <a:solidFill>
                  <a:srgbClr val="FFC000"/>
                </a:solidFill>
              </a:rPr>
              <a:t>individuates-at p t1</a:t>
            </a:r>
            <a:r>
              <a:rPr lang="en-US" sz="1600" dirty="0"/>
              <a:t>) </a:t>
            </a:r>
          </a:p>
          <a:p>
            <a:r>
              <a:rPr lang="en-US" sz="1600" dirty="0"/>
              <a:t>				               (has-last-instant t t1))))))</a:t>
            </a:r>
          </a:p>
          <a:p>
            <a:endParaRPr lang="en-US" sz="1600" dirty="0"/>
          </a:p>
        </p:txBody>
      </p:sp>
    </p:spTree>
    <p:extLst>
      <p:ext uri="{BB962C8B-B14F-4D97-AF65-F5344CB8AC3E}">
        <p14:creationId xmlns:p14="http://schemas.microsoft.com/office/powerpoint/2010/main" val="2043375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0EBCC-266E-4E93-947B-C189F6331876}"/>
              </a:ext>
            </a:extLst>
          </p:cNvPr>
          <p:cNvSpPr>
            <a:spLocks noGrp="1"/>
          </p:cNvSpPr>
          <p:nvPr>
            <p:ph type="title"/>
          </p:nvPr>
        </p:nvSpPr>
        <p:spPr/>
        <p:txBody>
          <a:bodyPr/>
          <a:lstStyle/>
          <a:p>
            <a:r>
              <a:rPr lang="en-US" dirty="0"/>
              <a:t>Individuation (2)</a:t>
            </a:r>
          </a:p>
        </p:txBody>
      </p:sp>
      <p:sp>
        <p:nvSpPr>
          <p:cNvPr id="3" name="Content Placeholder 2">
            <a:extLst>
              <a:ext uri="{FF2B5EF4-FFF2-40B4-BE49-F238E27FC236}">
                <a16:creationId xmlns:a16="http://schemas.microsoft.com/office/drawing/2014/main" id="{AAFA6B69-281A-4FC8-92D8-041B0F966C3B}"/>
              </a:ext>
            </a:extLst>
          </p:cNvPr>
          <p:cNvSpPr>
            <a:spLocks noGrp="1"/>
          </p:cNvSpPr>
          <p:nvPr>
            <p:ph idx="1"/>
          </p:nvPr>
        </p:nvSpPr>
        <p:spPr/>
        <p:txBody>
          <a:bodyPr/>
          <a:lstStyle/>
          <a:p>
            <a:pPr>
              <a:buFont typeface="Arial" panose="020B0604020202020204" pitchFamily="34" charset="0"/>
              <a:buChar char="•"/>
            </a:pPr>
            <a:r>
              <a:rPr lang="en-US" sz="2000" dirty="0">
                <a:solidFill>
                  <a:srgbClr val="FFFF00"/>
                </a:solidFill>
              </a:rPr>
              <a:t>A particular x individuates at the last instant of the temporal region throughout which some individuation s happens whereby s happens to x if x is a continuant or s happens to a continuant c which participates in x. *</a:t>
            </a:r>
            <a:r>
              <a:rPr lang="en-US" sz="2000" dirty="0"/>
              <a:t>								     </a:t>
            </a:r>
            <a:r>
              <a:rPr lang="en-US" sz="2000" dirty="0">
                <a:highlight>
                  <a:srgbClr val="000D26"/>
                </a:highlight>
              </a:rPr>
              <a:t>[ind-05]</a:t>
            </a:r>
          </a:p>
          <a:p>
            <a:r>
              <a:rPr lang="en-US" sz="2000" dirty="0"/>
              <a:t>		(</a:t>
            </a:r>
            <a:r>
              <a:rPr lang="en-US" sz="2000" dirty="0" err="1"/>
              <a:t>forall</a:t>
            </a:r>
            <a:r>
              <a:rPr lang="en-US" sz="2000" dirty="0"/>
              <a:t> (x t) </a:t>
            </a:r>
          </a:p>
          <a:p>
            <a:pPr>
              <a:spcBef>
                <a:spcPts val="200"/>
              </a:spcBef>
            </a:pPr>
            <a:r>
              <a:rPr lang="en-US" sz="2000" dirty="0"/>
              <a:t>		   (if (</a:t>
            </a:r>
            <a:r>
              <a:rPr lang="en-US" sz="2000" dirty="0">
                <a:solidFill>
                  <a:srgbClr val="FFC000"/>
                </a:solidFill>
              </a:rPr>
              <a:t>individuates-at x t</a:t>
            </a:r>
            <a:r>
              <a:rPr lang="en-US" sz="2000" dirty="0"/>
              <a:t>)</a:t>
            </a:r>
          </a:p>
          <a:p>
            <a:pPr>
              <a:spcBef>
                <a:spcPts val="200"/>
              </a:spcBef>
            </a:pPr>
            <a:r>
              <a:rPr lang="en-US" sz="2000" dirty="0"/>
              <a:t>		        (exists (s t2) </a:t>
            </a:r>
          </a:p>
          <a:p>
            <a:pPr>
              <a:spcBef>
                <a:spcPts val="200"/>
              </a:spcBef>
            </a:pPr>
            <a:r>
              <a:rPr lang="en-US" sz="2000" dirty="0"/>
              <a:t>			(and (</a:t>
            </a:r>
            <a:r>
              <a:rPr lang="en-US" sz="2000" dirty="0">
                <a:solidFill>
                  <a:srgbClr val="92D050"/>
                </a:solidFill>
              </a:rPr>
              <a:t>instance-of s individuation t2</a:t>
            </a:r>
            <a:r>
              <a:rPr lang="en-US" sz="2000" dirty="0"/>
              <a:t>)</a:t>
            </a:r>
          </a:p>
          <a:p>
            <a:pPr>
              <a:spcBef>
                <a:spcPts val="200"/>
              </a:spcBef>
            </a:pPr>
            <a:r>
              <a:rPr lang="en-US" sz="2000" dirty="0"/>
              <a:t>			        (happens-throughout s t2)</a:t>
            </a:r>
          </a:p>
          <a:p>
            <a:pPr>
              <a:spcBef>
                <a:spcPts val="200"/>
              </a:spcBef>
            </a:pPr>
            <a:r>
              <a:rPr lang="en-US" sz="2000" dirty="0"/>
              <a:t>			        (has-last-instant t2 t)</a:t>
            </a:r>
          </a:p>
          <a:p>
            <a:pPr>
              <a:spcBef>
                <a:spcPts val="200"/>
              </a:spcBef>
            </a:pPr>
            <a:r>
              <a:rPr lang="en-US" sz="2000" dirty="0"/>
              <a:t>			        (</a:t>
            </a:r>
            <a:r>
              <a:rPr lang="en-US" sz="2000" dirty="0" err="1"/>
              <a:t>iff</a:t>
            </a:r>
            <a:r>
              <a:rPr lang="en-US" sz="2000" dirty="0"/>
              <a:t> (happens-to s x t) (instance-of x continuant t))</a:t>
            </a:r>
          </a:p>
          <a:p>
            <a:pPr>
              <a:spcBef>
                <a:spcPts val="200"/>
              </a:spcBef>
            </a:pPr>
            <a:r>
              <a:rPr lang="en-US" sz="2000" dirty="0"/>
              <a:t>			        (if (instance-of x process t)</a:t>
            </a:r>
          </a:p>
          <a:p>
            <a:pPr>
              <a:spcBef>
                <a:spcPts val="200"/>
              </a:spcBef>
            </a:pPr>
            <a:r>
              <a:rPr lang="en-US" sz="2000" dirty="0"/>
              <a:t>				 (exists (c) </a:t>
            </a:r>
          </a:p>
          <a:p>
            <a:pPr>
              <a:spcBef>
                <a:spcPts val="200"/>
              </a:spcBef>
            </a:pPr>
            <a:r>
              <a:rPr lang="en-US" sz="2000" dirty="0"/>
              <a:t>				      (and (instance-of c continuant t)</a:t>
            </a:r>
          </a:p>
          <a:p>
            <a:pPr>
              <a:spcBef>
                <a:spcPts val="200"/>
              </a:spcBef>
            </a:pPr>
            <a:r>
              <a:rPr lang="en-US" sz="2000" dirty="0"/>
              <a:t>				 	  (participates-in c x t)</a:t>
            </a:r>
          </a:p>
          <a:p>
            <a:pPr>
              <a:spcBef>
                <a:spcPts val="200"/>
              </a:spcBef>
            </a:pPr>
            <a:r>
              <a:rPr lang="en-US" sz="2000" dirty="0"/>
              <a:t>					  (happens-to s c t)))))))))</a:t>
            </a:r>
          </a:p>
          <a:p>
            <a:endParaRPr lang="en-US" sz="2000" dirty="0"/>
          </a:p>
        </p:txBody>
      </p:sp>
    </p:spTree>
    <p:extLst>
      <p:ext uri="{BB962C8B-B14F-4D97-AF65-F5344CB8AC3E}">
        <p14:creationId xmlns:p14="http://schemas.microsoft.com/office/powerpoint/2010/main" val="2348148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339E-437C-4C76-82DD-237772BC1422}"/>
              </a:ext>
            </a:extLst>
          </p:cNvPr>
          <p:cNvSpPr>
            <a:spLocks noGrp="1"/>
          </p:cNvSpPr>
          <p:nvPr>
            <p:ph type="title"/>
          </p:nvPr>
        </p:nvSpPr>
        <p:spPr/>
        <p:txBody>
          <a:bodyPr/>
          <a:lstStyle/>
          <a:p>
            <a:r>
              <a:rPr lang="en-US" dirty="0"/>
              <a:t>Individuation of a continuant</a:t>
            </a:r>
          </a:p>
        </p:txBody>
      </p:sp>
      <p:sp>
        <p:nvSpPr>
          <p:cNvPr id="5" name="TextBox 4">
            <a:extLst>
              <a:ext uri="{FF2B5EF4-FFF2-40B4-BE49-F238E27FC236}">
                <a16:creationId xmlns:a16="http://schemas.microsoft.com/office/drawing/2014/main" id="{53F158FB-0BD6-4BEC-A28D-604546BD6DB6}"/>
              </a:ext>
            </a:extLst>
          </p:cNvPr>
          <p:cNvSpPr txBox="1"/>
          <p:nvPr/>
        </p:nvSpPr>
        <p:spPr>
          <a:xfrm>
            <a:off x="2344303" y="3276600"/>
            <a:ext cx="2539478" cy="461665"/>
          </a:xfrm>
          <a:prstGeom prst="rect">
            <a:avLst/>
          </a:prstGeom>
          <a:solidFill>
            <a:schemeClr val="accent1">
              <a:lumMod val="75000"/>
            </a:schemeClr>
          </a:solidFill>
        </p:spPr>
        <p:txBody>
          <a:bodyPr wrap="square" rtlCol="0">
            <a:spAutoFit/>
          </a:bodyPr>
          <a:lstStyle/>
          <a:p>
            <a:r>
              <a:rPr lang="en-US" dirty="0"/>
              <a:t>s: individuation</a:t>
            </a:r>
          </a:p>
        </p:txBody>
      </p:sp>
      <p:sp>
        <p:nvSpPr>
          <p:cNvPr id="6" name="TextBox 5">
            <a:extLst>
              <a:ext uri="{FF2B5EF4-FFF2-40B4-BE49-F238E27FC236}">
                <a16:creationId xmlns:a16="http://schemas.microsoft.com/office/drawing/2014/main" id="{9E2E34D6-67BE-41CB-914B-3A7434C4FE2A}"/>
              </a:ext>
            </a:extLst>
          </p:cNvPr>
          <p:cNvSpPr txBox="1"/>
          <p:nvPr/>
        </p:nvSpPr>
        <p:spPr>
          <a:xfrm>
            <a:off x="2344303" y="1827245"/>
            <a:ext cx="2539478" cy="461665"/>
          </a:xfrm>
          <a:prstGeom prst="rect">
            <a:avLst/>
          </a:prstGeom>
          <a:solidFill>
            <a:srgbClr val="FFC000"/>
          </a:solidFill>
        </p:spPr>
        <p:txBody>
          <a:bodyPr wrap="none" rtlCol="0">
            <a:spAutoFit/>
          </a:bodyPr>
          <a:lstStyle/>
          <a:p>
            <a:r>
              <a:rPr lang="en-US" dirty="0"/>
              <a:t>t2: temporal region</a:t>
            </a:r>
          </a:p>
        </p:txBody>
      </p:sp>
      <p:sp>
        <p:nvSpPr>
          <p:cNvPr id="7" name="TextBox 6">
            <a:extLst>
              <a:ext uri="{FF2B5EF4-FFF2-40B4-BE49-F238E27FC236}">
                <a16:creationId xmlns:a16="http://schemas.microsoft.com/office/drawing/2014/main" id="{3BD46AB2-EC05-4917-B344-F619A56DD41F}"/>
              </a:ext>
            </a:extLst>
          </p:cNvPr>
          <p:cNvSpPr txBox="1"/>
          <p:nvPr/>
        </p:nvSpPr>
        <p:spPr>
          <a:xfrm>
            <a:off x="4883781" y="4719935"/>
            <a:ext cx="3556522" cy="461665"/>
          </a:xfrm>
          <a:prstGeom prst="rect">
            <a:avLst/>
          </a:prstGeom>
          <a:gradFill flip="none" rotWithShape="1">
            <a:gsLst>
              <a:gs pos="77000">
                <a:srgbClr val="92D050"/>
              </a:gs>
              <a:gs pos="100000">
                <a:schemeClr val="accent2">
                  <a:lumMod val="75000"/>
                </a:schemeClr>
              </a:gs>
            </a:gsLst>
            <a:lin ang="0" scaled="1"/>
            <a:tileRect/>
          </a:gradFill>
        </p:spPr>
        <p:txBody>
          <a:bodyPr wrap="square" rtlCol="0">
            <a:spAutoFit/>
          </a:bodyPr>
          <a:lstStyle/>
          <a:p>
            <a:r>
              <a:rPr lang="en-US" dirty="0"/>
              <a:t>x: continuant</a:t>
            </a:r>
          </a:p>
        </p:txBody>
      </p:sp>
      <p:sp>
        <p:nvSpPr>
          <p:cNvPr id="8" name="TextBox 7">
            <a:extLst>
              <a:ext uri="{FF2B5EF4-FFF2-40B4-BE49-F238E27FC236}">
                <a16:creationId xmlns:a16="http://schemas.microsoft.com/office/drawing/2014/main" id="{B882A61B-CD2D-48B6-96EE-80BA7090BC86}"/>
              </a:ext>
            </a:extLst>
          </p:cNvPr>
          <p:cNvSpPr txBox="1"/>
          <p:nvPr/>
        </p:nvSpPr>
        <p:spPr>
          <a:xfrm>
            <a:off x="4761407" y="4075583"/>
            <a:ext cx="269626" cy="461665"/>
          </a:xfrm>
          <a:prstGeom prst="rect">
            <a:avLst/>
          </a:prstGeom>
          <a:noFill/>
        </p:spPr>
        <p:txBody>
          <a:bodyPr wrap="none" rtlCol="0">
            <a:spAutoFit/>
          </a:bodyPr>
          <a:lstStyle/>
          <a:p>
            <a:r>
              <a:rPr lang="en-US" dirty="0">
                <a:solidFill>
                  <a:srgbClr val="FFC000"/>
                </a:solidFill>
              </a:rPr>
              <a:t>t</a:t>
            </a:r>
          </a:p>
        </p:txBody>
      </p:sp>
      <p:cxnSp>
        <p:nvCxnSpPr>
          <p:cNvPr id="10" name="Straight Connector 9">
            <a:extLst>
              <a:ext uri="{FF2B5EF4-FFF2-40B4-BE49-F238E27FC236}">
                <a16:creationId xmlns:a16="http://schemas.microsoft.com/office/drawing/2014/main" id="{FA9B9318-A07F-4FCB-AF90-87988B4D6400}"/>
              </a:ext>
            </a:extLst>
          </p:cNvPr>
          <p:cNvCxnSpPr>
            <a:cxnSpLocks/>
          </p:cNvCxnSpPr>
          <p:nvPr/>
        </p:nvCxnSpPr>
        <p:spPr bwMode="auto">
          <a:xfrm flipH="1">
            <a:off x="4879322" y="1828800"/>
            <a:ext cx="24584" cy="4110335"/>
          </a:xfrm>
          <a:prstGeom prst="line">
            <a:avLst/>
          </a:prstGeom>
          <a:solidFill>
            <a:schemeClr val="accent1"/>
          </a:solidFill>
          <a:ln w="9525" cap="flat" cmpd="sng" algn="ctr">
            <a:solidFill>
              <a:srgbClr val="FFC000"/>
            </a:solidFill>
            <a:prstDash val="dash"/>
            <a:round/>
            <a:headEnd type="none" w="med" len="med"/>
            <a:tailEnd type="none" w="med" len="med"/>
          </a:ln>
          <a:effectLst/>
        </p:spPr>
      </p:cxnSp>
      <p:cxnSp>
        <p:nvCxnSpPr>
          <p:cNvPr id="11" name="Straight Connector 10">
            <a:extLst>
              <a:ext uri="{FF2B5EF4-FFF2-40B4-BE49-F238E27FC236}">
                <a16:creationId xmlns:a16="http://schemas.microsoft.com/office/drawing/2014/main" id="{02CFACDA-E6E9-4FA5-8F46-02B6A893AA32}"/>
              </a:ext>
            </a:extLst>
          </p:cNvPr>
          <p:cNvCxnSpPr>
            <a:cxnSpLocks/>
          </p:cNvCxnSpPr>
          <p:nvPr/>
        </p:nvCxnSpPr>
        <p:spPr bwMode="auto">
          <a:xfrm>
            <a:off x="2344303" y="1828800"/>
            <a:ext cx="0" cy="4110335"/>
          </a:xfrm>
          <a:prstGeom prst="line">
            <a:avLst/>
          </a:prstGeom>
          <a:solidFill>
            <a:schemeClr val="accent1"/>
          </a:solidFill>
          <a:ln w="9525" cap="flat" cmpd="sng" algn="ctr">
            <a:solidFill>
              <a:srgbClr val="FFC000"/>
            </a:solidFill>
            <a:prstDash val="dash"/>
            <a:round/>
            <a:headEnd type="none" w="med" len="med"/>
            <a:tailEnd type="none" w="med" len="med"/>
          </a:ln>
          <a:effectLst/>
        </p:spPr>
      </p:cxnSp>
      <p:sp>
        <p:nvSpPr>
          <p:cNvPr id="18" name="TextBox 17">
            <a:extLst>
              <a:ext uri="{FF2B5EF4-FFF2-40B4-BE49-F238E27FC236}">
                <a16:creationId xmlns:a16="http://schemas.microsoft.com/office/drawing/2014/main" id="{82C29E72-9194-46F1-9817-A0436A7F38ED}"/>
              </a:ext>
            </a:extLst>
          </p:cNvPr>
          <p:cNvSpPr txBox="1"/>
          <p:nvPr/>
        </p:nvSpPr>
        <p:spPr>
          <a:xfrm>
            <a:off x="4935103" y="4296369"/>
            <a:ext cx="1704313" cy="400110"/>
          </a:xfrm>
          <a:prstGeom prst="rect">
            <a:avLst/>
          </a:prstGeom>
          <a:noFill/>
        </p:spPr>
        <p:txBody>
          <a:bodyPr wrap="none" rtlCol="0">
            <a:spAutoFit/>
          </a:bodyPr>
          <a:lstStyle/>
          <a:p>
            <a:r>
              <a:rPr lang="en-US" sz="2000" dirty="0">
                <a:solidFill>
                  <a:schemeClr val="bg1"/>
                </a:solidFill>
              </a:rPr>
              <a:t>individuates-at</a:t>
            </a:r>
            <a:endParaRPr lang="en-US" sz="2000" dirty="0">
              <a:solidFill>
                <a:srgbClr val="FFC000"/>
              </a:solidFill>
            </a:endParaRPr>
          </a:p>
        </p:txBody>
      </p:sp>
      <p:cxnSp>
        <p:nvCxnSpPr>
          <p:cNvPr id="23" name="Straight Arrow Connector 22">
            <a:extLst>
              <a:ext uri="{FF2B5EF4-FFF2-40B4-BE49-F238E27FC236}">
                <a16:creationId xmlns:a16="http://schemas.microsoft.com/office/drawing/2014/main" id="{B4F5ABCC-F6F1-4097-8793-44FE3AA6141C}"/>
              </a:ext>
            </a:extLst>
          </p:cNvPr>
          <p:cNvCxnSpPr>
            <a:cxnSpLocks/>
            <a:stCxn id="5" idx="0"/>
            <a:endCxn id="6" idx="2"/>
          </p:cNvCxnSpPr>
          <p:nvPr/>
        </p:nvCxnSpPr>
        <p:spPr bwMode="auto">
          <a:xfrm flipV="1">
            <a:off x="3614042" y="2288910"/>
            <a:ext cx="0" cy="98769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26" name="TextBox 25">
            <a:extLst>
              <a:ext uri="{FF2B5EF4-FFF2-40B4-BE49-F238E27FC236}">
                <a16:creationId xmlns:a16="http://schemas.microsoft.com/office/drawing/2014/main" id="{F2562CC6-89B5-4BF0-B670-CB85B10274A3}"/>
              </a:ext>
            </a:extLst>
          </p:cNvPr>
          <p:cNvSpPr txBox="1"/>
          <p:nvPr/>
        </p:nvSpPr>
        <p:spPr>
          <a:xfrm>
            <a:off x="2441939" y="2438400"/>
            <a:ext cx="1197764" cy="646331"/>
          </a:xfrm>
          <a:prstGeom prst="rect">
            <a:avLst/>
          </a:prstGeom>
          <a:noFill/>
        </p:spPr>
        <p:txBody>
          <a:bodyPr wrap="none" rtlCol="0">
            <a:spAutoFit/>
          </a:bodyPr>
          <a:lstStyle/>
          <a:p>
            <a:pPr algn="ctr"/>
            <a:r>
              <a:rPr lang="en-US" sz="1800" dirty="0">
                <a:solidFill>
                  <a:schemeClr val="bg1"/>
                </a:solidFill>
              </a:rPr>
              <a:t>happens-</a:t>
            </a:r>
          </a:p>
          <a:p>
            <a:pPr algn="ctr"/>
            <a:r>
              <a:rPr lang="en-US" sz="1800" dirty="0">
                <a:solidFill>
                  <a:schemeClr val="bg1"/>
                </a:solidFill>
              </a:rPr>
              <a:t>throughout</a:t>
            </a:r>
            <a:endParaRPr lang="en-US" sz="1800" dirty="0">
              <a:solidFill>
                <a:srgbClr val="FFC000"/>
              </a:solidFill>
            </a:endParaRPr>
          </a:p>
        </p:txBody>
      </p:sp>
      <p:cxnSp>
        <p:nvCxnSpPr>
          <p:cNvPr id="28" name="Connector: Elbow 27">
            <a:extLst>
              <a:ext uri="{FF2B5EF4-FFF2-40B4-BE49-F238E27FC236}">
                <a16:creationId xmlns:a16="http://schemas.microsoft.com/office/drawing/2014/main" id="{00CEC722-5935-4D02-9128-3280D0D06B59}"/>
              </a:ext>
            </a:extLst>
          </p:cNvPr>
          <p:cNvCxnSpPr>
            <a:cxnSpLocks/>
            <a:stCxn id="5" idx="2"/>
            <a:endCxn id="7" idx="1"/>
          </p:cNvCxnSpPr>
          <p:nvPr/>
        </p:nvCxnSpPr>
        <p:spPr bwMode="auto">
          <a:xfrm rot="16200000" flipH="1">
            <a:off x="3642660" y="3709646"/>
            <a:ext cx="1212503" cy="1269739"/>
          </a:xfrm>
          <a:prstGeom prst="bentConnector2">
            <a:avLst/>
          </a:prstGeom>
          <a:solidFill>
            <a:schemeClr val="accent1"/>
          </a:solidFill>
          <a:ln w="9525" cap="flat" cmpd="sng" algn="ctr">
            <a:solidFill>
              <a:schemeClr val="bg1"/>
            </a:solidFill>
            <a:prstDash val="solid"/>
            <a:round/>
            <a:headEnd type="none" w="med" len="med"/>
            <a:tailEnd type="triangle"/>
          </a:ln>
          <a:effectLst/>
        </p:spPr>
      </p:cxnSp>
      <p:cxnSp>
        <p:nvCxnSpPr>
          <p:cNvPr id="31" name="Connector: Elbow 30">
            <a:extLst>
              <a:ext uri="{FF2B5EF4-FFF2-40B4-BE49-F238E27FC236}">
                <a16:creationId xmlns:a16="http://schemas.microsoft.com/office/drawing/2014/main" id="{33B2EBEC-0E8E-4770-B941-FFB8CA735C02}"/>
              </a:ext>
            </a:extLst>
          </p:cNvPr>
          <p:cNvCxnSpPr>
            <a:cxnSpLocks/>
            <a:stCxn id="7" idx="0"/>
            <a:endCxn id="8" idx="3"/>
          </p:cNvCxnSpPr>
          <p:nvPr/>
        </p:nvCxnSpPr>
        <p:spPr bwMode="auto">
          <a:xfrm rot="16200000" flipV="1">
            <a:off x="5639779" y="3697671"/>
            <a:ext cx="413519" cy="1631009"/>
          </a:xfrm>
          <a:prstGeom prst="bentConnector2">
            <a:avLst/>
          </a:prstGeom>
          <a:solidFill>
            <a:schemeClr val="accent1"/>
          </a:solidFill>
          <a:ln w="9525" cap="flat" cmpd="sng" algn="ctr">
            <a:solidFill>
              <a:schemeClr val="bg1"/>
            </a:solidFill>
            <a:prstDash val="solid"/>
            <a:round/>
            <a:headEnd type="none" w="med" len="med"/>
            <a:tailEnd type="triangle"/>
          </a:ln>
          <a:effectLst/>
        </p:spPr>
      </p:cxnSp>
      <p:sp>
        <p:nvSpPr>
          <p:cNvPr id="35" name="TextBox 34">
            <a:extLst>
              <a:ext uri="{FF2B5EF4-FFF2-40B4-BE49-F238E27FC236}">
                <a16:creationId xmlns:a16="http://schemas.microsoft.com/office/drawing/2014/main" id="{90FCCAA4-816E-4EA3-B1A4-00EAB79F5ABB}"/>
              </a:ext>
            </a:extLst>
          </p:cNvPr>
          <p:cNvSpPr txBox="1"/>
          <p:nvPr/>
        </p:nvSpPr>
        <p:spPr>
          <a:xfrm>
            <a:off x="3643827" y="3862997"/>
            <a:ext cx="1109599" cy="707886"/>
          </a:xfrm>
          <a:prstGeom prst="rect">
            <a:avLst/>
          </a:prstGeom>
          <a:noFill/>
        </p:spPr>
        <p:txBody>
          <a:bodyPr wrap="none" rtlCol="0">
            <a:spAutoFit/>
          </a:bodyPr>
          <a:lstStyle/>
          <a:p>
            <a:pPr algn="ctr"/>
            <a:r>
              <a:rPr lang="en-US" sz="2000" dirty="0">
                <a:solidFill>
                  <a:schemeClr val="bg1"/>
                </a:solidFill>
              </a:rPr>
              <a:t>happens-</a:t>
            </a:r>
          </a:p>
          <a:p>
            <a:pPr algn="ctr"/>
            <a:r>
              <a:rPr lang="en-US" sz="2000" dirty="0">
                <a:solidFill>
                  <a:schemeClr val="bg1"/>
                </a:solidFill>
              </a:rPr>
              <a:t>to  at</a:t>
            </a:r>
            <a:endParaRPr lang="en-US" sz="2000" dirty="0">
              <a:solidFill>
                <a:srgbClr val="FFC000"/>
              </a:solidFill>
            </a:endParaRPr>
          </a:p>
        </p:txBody>
      </p:sp>
      <p:cxnSp>
        <p:nvCxnSpPr>
          <p:cNvPr id="37" name="Straight Arrow Connector 36">
            <a:extLst>
              <a:ext uri="{FF2B5EF4-FFF2-40B4-BE49-F238E27FC236}">
                <a16:creationId xmlns:a16="http://schemas.microsoft.com/office/drawing/2014/main" id="{17100389-8492-4F28-9FD8-58DDA09EE458}"/>
              </a:ext>
            </a:extLst>
          </p:cNvPr>
          <p:cNvCxnSpPr>
            <a:endCxn id="8" idx="1"/>
          </p:cNvCxnSpPr>
          <p:nvPr/>
        </p:nvCxnSpPr>
        <p:spPr bwMode="auto">
          <a:xfrm flipV="1">
            <a:off x="4401703" y="4306416"/>
            <a:ext cx="359704" cy="644351"/>
          </a:xfrm>
          <a:prstGeom prst="straightConnector1">
            <a:avLst/>
          </a:prstGeom>
          <a:solidFill>
            <a:schemeClr val="accent1"/>
          </a:solidFill>
          <a:ln w="9525" cap="flat" cmpd="sng" algn="ctr">
            <a:solidFill>
              <a:schemeClr val="bg1"/>
            </a:solidFill>
            <a:prstDash val="dash"/>
            <a:round/>
            <a:headEnd type="none" w="med" len="med"/>
            <a:tailEnd type="triangle"/>
          </a:ln>
          <a:effectLst/>
        </p:spPr>
      </p:cxnSp>
      <p:sp>
        <p:nvSpPr>
          <p:cNvPr id="38" name="Arc 37">
            <a:extLst>
              <a:ext uri="{FF2B5EF4-FFF2-40B4-BE49-F238E27FC236}">
                <a16:creationId xmlns:a16="http://schemas.microsoft.com/office/drawing/2014/main" id="{915EDA86-F6C6-43C1-B9EB-84B495710642}"/>
              </a:ext>
            </a:extLst>
          </p:cNvPr>
          <p:cNvSpPr/>
          <p:nvPr/>
        </p:nvSpPr>
        <p:spPr bwMode="auto">
          <a:xfrm>
            <a:off x="3281306" y="2273721"/>
            <a:ext cx="3101598" cy="1917279"/>
          </a:xfrm>
          <a:prstGeom prst="arc">
            <a:avLst>
              <a:gd name="adj1" fmla="val 16172048"/>
              <a:gd name="adj2" fmla="val 5437705"/>
            </a:avLst>
          </a:prstGeom>
          <a:noFill/>
          <a:ln w="9525" cap="flat" cmpd="sng" algn="ctr">
            <a:solidFill>
              <a:schemeClr val="bg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9" name="TextBox 38">
            <a:extLst>
              <a:ext uri="{FF2B5EF4-FFF2-40B4-BE49-F238E27FC236}">
                <a16:creationId xmlns:a16="http://schemas.microsoft.com/office/drawing/2014/main" id="{84479696-7033-4439-BADB-F7319D2084DC}"/>
              </a:ext>
            </a:extLst>
          </p:cNvPr>
          <p:cNvSpPr txBox="1"/>
          <p:nvPr/>
        </p:nvSpPr>
        <p:spPr>
          <a:xfrm>
            <a:off x="4981277" y="3146538"/>
            <a:ext cx="1603324" cy="400110"/>
          </a:xfrm>
          <a:prstGeom prst="rect">
            <a:avLst/>
          </a:prstGeom>
          <a:noFill/>
        </p:spPr>
        <p:txBody>
          <a:bodyPr wrap="none" rtlCol="0">
            <a:spAutoFit/>
          </a:bodyPr>
          <a:lstStyle/>
          <a:p>
            <a:r>
              <a:rPr lang="en-US" sz="2000" dirty="0">
                <a:solidFill>
                  <a:schemeClr val="bg1"/>
                </a:solidFill>
              </a:rPr>
              <a:t>last-instant-of</a:t>
            </a:r>
            <a:endParaRPr lang="en-US" sz="2000" dirty="0">
              <a:solidFill>
                <a:srgbClr val="FFC000"/>
              </a:solidFill>
            </a:endParaRPr>
          </a:p>
        </p:txBody>
      </p:sp>
      <p:sp>
        <p:nvSpPr>
          <p:cNvPr id="42" name="TextBox 41">
            <a:extLst>
              <a:ext uri="{FF2B5EF4-FFF2-40B4-BE49-F238E27FC236}">
                <a16:creationId xmlns:a16="http://schemas.microsoft.com/office/drawing/2014/main" id="{F86A93B4-3D90-497F-A38F-FD77E31DFF4E}"/>
              </a:ext>
            </a:extLst>
          </p:cNvPr>
          <p:cNvSpPr txBox="1"/>
          <p:nvPr/>
        </p:nvSpPr>
        <p:spPr>
          <a:xfrm>
            <a:off x="1643970" y="5939135"/>
            <a:ext cx="6042313" cy="461665"/>
          </a:xfrm>
          <a:prstGeom prst="rect">
            <a:avLst/>
          </a:prstGeom>
          <a:solidFill>
            <a:srgbClr val="CCCCCC"/>
          </a:solidFill>
        </p:spPr>
        <p:txBody>
          <a:bodyPr wrap="square" rtlCol="0">
            <a:spAutoFit/>
          </a:bodyPr>
          <a:lstStyle/>
          <a:p>
            <a:r>
              <a:rPr lang="en-US" dirty="0"/>
              <a:t>p: process</a:t>
            </a:r>
          </a:p>
        </p:txBody>
      </p:sp>
      <p:sp>
        <p:nvSpPr>
          <p:cNvPr id="45" name="TextBox 44">
            <a:extLst>
              <a:ext uri="{FF2B5EF4-FFF2-40B4-BE49-F238E27FC236}">
                <a16:creationId xmlns:a16="http://schemas.microsoft.com/office/drawing/2014/main" id="{0D7F6433-8335-403B-9380-4C9274AF34E1}"/>
              </a:ext>
            </a:extLst>
          </p:cNvPr>
          <p:cNvSpPr txBox="1"/>
          <p:nvPr/>
        </p:nvSpPr>
        <p:spPr>
          <a:xfrm>
            <a:off x="76200" y="4628591"/>
            <a:ext cx="1308371" cy="400110"/>
          </a:xfrm>
          <a:prstGeom prst="rect">
            <a:avLst/>
          </a:prstGeom>
          <a:noFill/>
        </p:spPr>
        <p:txBody>
          <a:bodyPr wrap="none" rtlCol="0">
            <a:spAutoFit/>
          </a:bodyPr>
          <a:lstStyle/>
          <a:p>
            <a:pPr algn="ctr"/>
            <a:r>
              <a:rPr lang="en-US" sz="2000" dirty="0">
                <a:solidFill>
                  <a:schemeClr val="bg1"/>
                </a:solidFill>
              </a:rPr>
              <a:t>happens-in</a:t>
            </a:r>
            <a:endParaRPr lang="en-US" sz="2000" dirty="0">
              <a:solidFill>
                <a:srgbClr val="FFC000"/>
              </a:solidFill>
            </a:endParaRPr>
          </a:p>
        </p:txBody>
      </p:sp>
      <p:cxnSp>
        <p:nvCxnSpPr>
          <p:cNvPr id="47" name="Connector: Elbow 46">
            <a:extLst>
              <a:ext uri="{FF2B5EF4-FFF2-40B4-BE49-F238E27FC236}">
                <a16:creationId xmlns:a16="http://schemas.microsoft.com/office/drawing/2014/main" id="{8E303082-1C15-4A68-9CC8-585973625EFF}"/>
              </a:ext>
            </a:extLst>
          </p:cNvPr>
          <p:cNvCxnSpPr>
            <a:cxnSpLocks/>
            <a:stCxn id="5" idx="1"/>
            <a:endCxn id="42" idx="1"/>
          </p:cNvCxnSpPr>
          <p:nvPr/>
        </p:nvCxnSpPr>
        <p:spPr bwMode="auto">
          <a:xfrm rot="10800000" flipV="1">
            <a:off x="1643971" y="3507432"/>
            <a:ext cx="700333" cy="2662535"/>
          </a:xfrm>
          <a:prstGeom prst="bentConnector3">
            <a:avLst>
              <a:gd name="adj1" fmla="val 132642"/>
            </a:avLst>
          </a:prstGeom>
          <a:solidFill>
            <a:schemeClr val="accent1"/>
          </a:solidFill>
          <a:ln w="9525" cap="flat" cmpd="sng" algn="ctr">
            <a:solidFill>
              <a:schemeClr val="bg1"/>
            </a:solidFill>
            <a:prstDash val="solid"/>
            <a:round/>
            <a:headEnd type="none" w="med" len="med"/>
            <a:tailEnd type="triangle"/>
          </a:ln>
          <a:effectLst/>
        </p:spPr>
      </p:cxnSp>
      <p:sp>
        <p:nvSpPr>
          <p:cNvPr id="51" name="TextBox 50">
            <a:extLst>
              <a:ext uri="{FF2B5EF4-FFF2-40B4-BE49-F238E27FC236}">
                <a16:creationId xmlns:a16="http://schemas.microsoft.com/office/drawing/2014/main" id="{52A094CD-B8D1-4C07-A716-BB6BEC0C9E7C}"/>
              </a:ext>
            </a:extLst>
          </p:cNvPr>
          <p:cNvSpPr txBox="1"/>
          <p:nvPr/>
        </p:nvSpPr>
        <p:spPr>
          <a:xfrm>
            <a:off x="4935102" y="1827245"/>
            <a:ext cx="2751181" cy="461665"/>
          </a:xfrm>
          <a:prstGeom prst="rect">
            <a:avLst/>
          </a:prstGeom>
          <a:solidFill>
            <a:srgbClr val="FFC000"/>
          </a:solidFill>
        </p:spPr>
        <p:txBody>
          <a:bodyPr wrap="square" rtlCol="0">
            <a:spAutoFit/>
          </a:bodyPr>
          <a:lstStyle/>
          <a:p>
            <a:pPr algn="ctr"/>
            <a:r>
              <a:rPr lang="en-US" dirty="0" err="1"/>
              <a:t>tx</a:t>
            </a:r>
            <a:r>
              <a:rPr lang="en-US" dirty="0"/>
              <a:t>: temporal region</a:t>
            </a:r>
          </a:p>
        </p:txBody>
      </p:sp>
      <p:cxnSp>
        <p:nvCxnSpPr>
          <p:cNvPr id="53" name="Straight Connector 52">
            <a:extLst>
              <a:ext uri="{FF2B5EF4-FFF2-40B4-BE49-F238E27FC236}">
                <a16:creationId xmlns:a16="http://schemas.microsoft.com/office/drawing/2014/main" id="{7B6391AD-1454-492B-8514-23BDA4CE551D}"/>
              </a:ext>
            </a:extLst>
          </p:cNvPr>
          <p:cNvCxnSpPr>
            <a:cxnSpLocks/>
          </p:cNvCxnSpPr>
          <p:nvPr/>
        </p:nvCxnSpPr>
        <p:spPr bwMode="auto">
          <a:xfrm flipH="1">
            <a:off x="7678303" y="1905000"/>
            <a:ext cx="4459" cy="4038600"/>
          </a:xfrm>
          <a:prstGeom prst="line">
            <a:avLst/>
          </a:prstGeom>
          <a:solidFill>
            <a:schemeClr val="accent1"/>
          </a:solidFill>
          <a:ln w="9525" cap="flat" cmpd="sng" algn="ctr">
            <a:solidFill>
              <a:srgbClr val="FFC000"/>
            </a:solidFill>
            <a:prstDash val="dash"/>
            <a:round/>
            <a:headEnd type="none" w="med" len="med"/>
            <a:tailEnd type="none" w="med" len="med"/>
          </a:ln>
          <a:effectLst/>
        </p:spPr>
      </p:cxnSp>
      <p:sp>
        <p:nvSpPr>
          <p:cNvPr id="57" name="TextBox 56">
            <a:extLst>
              <a:ext uri="{FF2B5EF4-FFF2-40B4-BE49-F238E27FC236}">
                <a16:creationId xmlns:a16="http://schemas.microsoft.com/office/drawing/2014/main" id="{C53F47DC-1DC8-402A-95B4-06A92CCAA321}"/>
              </a:ext>
            </a:extLst>
          </p:cNvPr>
          <p:cNvSpPr txBox="1"/>
          <p:nvPr/>
        </p:nvSpPr>
        <p:spPr>
          <a:xfrm>
            <a:off x="5104025" y="5308721"/>
            <a:ext cx="1895071" cy="400110"/>
          </a:xfrm>
          <a:prstGeom prst="rect">
            <a:avLst/>
          </a:prstGeom>
          <a:noFill/>
        </p:spPr>
        <p:txBody>
          <a:bodyPr wrap="none" rtlCol="0">
            <a:spAutoFit/>
          </a:bodyPr>
          <a:lstStyle/>
          <a:p>
            <a:r>
              <a:rPr lang="en-US" sz="2000" dirty="0">
                <a:solidFill>
                  <a:schemeClr val="bg1"/>
                </a:solidFill>
              </a:rPr>
              <a:t>participates-in at</a:t>
            </a:r>
            <a:endParaRPr lang="en-US" sz="2000" dirty="0">
              <a:solidFill>
                <a:srgbClr val="FFC000"/>
              </a:solidFill>
            </a:endParaRPr>
          </a:p>
        </p:txBody>
      </p:sp>
      <p:cxnSp>
        <p:nvCxnSpPr>
          <p:cNvPr id="58" name="Straight Arrow Connector 57">
            <a:extLst>
              <a:ext uri="{FF2B5EF4-FFF2-40B4-BE49-F238E27FC236}">
                <a16:creationId xmlns:a16="http://schemas.microsoft.com/office/drawing/2014/main" id="{1CBA38D3-6CDB-49CD-BC9F-FA718C8B6925}"/>
              </a:ext>
            </a:extLst>
          </p:cNvPr>
          <p:cNvCxnSpPr>
            <a:cxnSpLocks/>
          </p:cNvCxnSpPr>
          <p:nvPr/>
        </p:nvCxnSpPr>
        <p:spPr bwMode="auto">
          <a:xfrm>
            <a:off x="7144903" y="5137041"/>
            <a:ext cx="0" cy="802094"/>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61" name="Arc 60">
            <a:extLst>
              <a:ext uri="{FF2B5EF4-FFF2-40B4-BE49-F238E27FC236}">
                <a16:creationId xmlns:a16="http://schemas.microsoft.com/office/drawing/2014/main" id="{28FB347D-0107-4827-8129-5D2C681B0789}"/>
              </a:ext>
            </a:extLst>
          </p:cNvPr>
          <p:cNvSpPr/>
          <p:nvPr/>
        </p:nvSpPr>
        <p:spPr bwMode="auto">
          <a:xfrm>
            <a:off x="7091059" y="2057401"/>
            <a:ext cx="1451789" cy="3881734"/>
          </a:xfrm>
          <a:prstGeom prst="arc">
            <a:avLst>
              <a:gd name="adj1" fmla="val 15960499"/>
              <a:gd name="adj2" fmla="val 7031860"/>
            </a:avLst>
          </a:prstGeom>
          <a:noFill/>
          <a:ln w="9525" cap="flat" cmpd="sng" algn="ctr">
            <a:solidFill>
              <a:schemeClr val="bg1"/>
            </a:solidFill>
            <a:prstDash val="dash"/>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2" name="Group 11">
            <a:extLst>
              <a:ext uri="{FF2B5EF4-FFF2-40B4-BE49-F238E27FC236}">
                <a16:creationId xmlns:a16="http://schemas.microsoft.com/office/drawing/2014/main" id="{012EDED3-D2E4-4B1C-B768-84C2F07DC794}"/>
              </a:ext>
            </a:extLst>
          </p:cNvPr>
          <p:cNvGrpSpPr/>
          <p:nvPr/>
        </p:nvGrpSpPr>
        <p:grpSpPr>
          <a:xfrm>
            <a:off x="8886719" y="1827245"/>
            <a:ext cx="2924196" cy="4552705"/>
            <a:chOff x="8886719" y="1827245"/>
            <a:chExt cx="2924196" cy="4552705"/>
          </a:xfrm>
        </p:grpSpPr>
        <p:pic>
          <p:nvPicPr>
            <p:cNvPr id="4" name="Picture 3">
              <a:extLst>
                <a:ext uri="{FF2B5EF4-FFF2-40B4-BE49-F238E27FC236}">
                  <a16:creationId xmlns:a16="http://schemas.microsoft.com/office/drawing/2014/main" id="{BAB5B0DC-6894-4316-AC13-A14C39F27F40}"/>
                </a:ext>
              </a:extLst>
            </p:cNvPr>
            <p:cNvPicPr>
              <a:picLocks noChangeAspect="1"/>
            </p:cNvPicPr>
            <p:nvPr/>
          </p:nvPicPr>
          <p:blipFill>
            <a:blip r:embed="rId2"/>
            <a:stretch>
              <a:fillRect/>
            </a:stretch>
          </p:blipFill>
          <p:spPr>
            <a:xfrm>
              <a:off x="8886719" y="1827245"/>
              <a:ext cx="2924196" cy="3571901"/>
            </a:xfrm>
            <a:prstGeom prst="rect">
              <a:avLst/>
            </a:prstGeom>
          </p:spPr>
        </p:pic>
        <p:sp>
          <p:nvSpPr>
            <p:cNvPr id="29" name="TextBox 28">
              <a:extLst>
                <a:ext uri="{FF2B5EF4-FFF2-40B4-BE49-F238E27FC236}">
                  <a16:creationId xmlns:a16="http://schemas.microsoft.com/office/drawing/2014/main" id="{F8FF3228-0752-47CB-B51F-FA32D47BE3F2}"/>
                </a:ext>
              </a:extLst>
            </p:cNvPr>
            <p:cNvSpPr txBox="1"/>
            <p:nvPr/>
          </p:nvSpPr>
          <p:spPr>
            <a:xfrm>
              <a:off x="8886719" y="5364287"/>
              <a:ext cx="2924196" cy="1015663"/>
            </a:xfrm>
            <a:prstGeom prst="rect">
              <a:avLst/>
            </a:prstGeom>
            <a:solidFill>
              <a:schemeClr val="bg1"/>
            </a:solidFill>
          </p:spPr>
          <p:txBody>
            <a:bodyPr wrap="square">
              <a:spAutoFit/>
            </a:bodyPr>
            <a:lstStyle/>
            <a:p>
              <a:r>
                <a:rPr lang="en-US" sz="1000" dirty="0"/>
                <a:t>Barry Smith, Werner </a:t>
              </a:r>
              <a:r>
                <a:rPr lang="en-US" sz="1000" dirty="0" err="1"/>
                <a:t>Ceusters</a:t>
              </a:r>
              <a:r>
                <a:rPr lang="en-US" sz="1000" dirty="0"/>
                <a:t>, Bert </a:t>
              </a:r>
              <a:r>
                <a:rPr lang="en-US" sz="1000" dirty="0" err="1"/>
                <a:t>Klagges</a:t>
              </a:r>
              <a:r>
                <a:rPr lang="en-US" sz="1000" dirty="0"/>
                <a:t>, Jacob Köhler, Anand Kumar, Jane Lomax, Chris </a:t>
              </a:r>
              <a:r>
                <a:rPr lang="en-US" sz="1000" dirty="0" err="1"/>
                <a:t>Mungall</a:t>
              </a:r>
              <a:r>
                <a:rPr lang="en-US" sz="1000" dirty="0"/>
                <a:t>, Fabian Neuhaus, Alan L Rector &amp; Cornelius </a:t>
              </a:r>
              <a:r>
                <a:rPr lang="en-US" sz="1000" dirty="0" err="1"/>
                <a:t>Rosse</a:t>
              </a:r>
              <a:r>
                <a:rPr lang="en-US" sz="1000" dirty="0"/>
                <a:t> </a:t>
              </a:r>
            </a:p>
            <a:p>
              <a:r>
                <a:rPr lang="en-US" sz="1000" dirty="0"/>
                <a:t>Relations in biomedical ontologies</a:t>
              </a:r>
            </a:p>
            <a:p>
              <a:r>
                <a:rPr lang="en-US" sz="1000" dirty="0"/>
                <a:t>Genome Biology volume 6, Article number: R46 (2005) </a:t>
              </a:r>
            </a:p>
          </p:txBody>
        </p:sp>
      </p:grpSp>
    </p:spTree>
    <p:extLst>
      <p:ext uri="{BB962C8B-B14F-4D97-AF65-F5344CB8AC3E}">
        <p14:creationId xmlns:p14="http://schemas.microsoft.com/office/powerpoint/2010/main" val="2956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9EB9-47A5-41BD-931A-C26C61877C49}"/>
              </a:ext>
            </a:extLst>
          </p:cNvPr>
          <p:cNvSpPr>
            <a:spLocks noGrp="1"/>
          </p:cNvSpPr>
          <p:nvPr>
            <p:ph type="title"/>
          </p:nvPr>
        </p:nvSpPr>
        <p:spPr/>
        <p:txBody>
          <a:bodyPr/>
          <a:lstStyle/>
          <a:p>
            <a:r>
              <a:rPr lang="en-US" dirty="0"/>
              <a:t>‘</a:t>
            </a:r>
            <a:r>
              <a:rPr lang="en-US" i="1" dirty="0"/>
              <a:t>Change</a:t>
            </a:r>
            <a:r>
              <a:rPr lang="en-US" dirty="0"/>
              <a:t>’ in the history of the BFO (1)</a:t>
            </a:r>
          </a:p>
        </p:txBody>
      </p:sp>
      <p:sp>
        <p:nvSpPr>
          <p:cNvPr id="3" name="Content Placeholder 2">
            <a:extLst>
              <a:ext uri="{FF2B5EF4-FFF2-40B4-BE49-F238E27FC236}">
                <a16:creationId xmlns:a16="http://schemas.microsoft.com/office/drawing/2014/main" id="{5CF165E6-E5CB-4453-B820-A152DEDF8D02}"/>
              </a:ext>
            </a:extLst>
          </p:cNvPr>
          <p:cNvSpPr>
            <a:spLocks noGrp="1"/>
          </p:cNvSpPr>
          <p:nvPr>
            <p:ph idx="1"/>
          </p:nvPr>
        </p:nvSpPr>
        <p:spPr>
          <a:xfrm>
            <a:off x="304800" y="1676400"/>
            <a:ext cx="8001000" cy="4953000"/>
          </a:xfrm>
        </p:spPr>
        <p:txBody>
          <a:bodyPr/>
          <a:lstStyle/>
          <a:p>
            <a:pPr>
              <a:buFont typeface="Arial" panose="020B0604020202020204" pitchFamily="34" charset="0"/>
              <a:buChar char="•"/>
            </a:pPr>
            <a:r>
              <a:rPr lang="en-US" sz="2000" dirty="0">
                <a:effectLst/>
                <a:latin typeface="Trebuchet MS" panose="020B0603020202020204" pitchFamily="34" charset="0"/>
                <a:ea typeface="MS Mincho" panose="02020609040205080304" pitchFamily="49" charset="-128"/>
              </a:rPr>
              <a:t> Some quotes from 2004:</a:t>
            </a:r>
          </a:p>
          <a:p>
            <a:pPr lvl="1">
              <a:buFont typeface="Arial" panose="020B0604020202020204" pitchFamily="34" charset="0"/>
              <a:buChar char="•"/>
            </a:pPr>
            <a:r>
              <a:rPr lang="en-US" sz="2000" dirty="0">
                <a:latin typeface="Trebuchet MS" panose="020B0603020202020204" pitchFamily="34" charset="0"/>
                <a:ea typeface="MS Mincho" panose="02020609040205080304" pitchFamily="49" charset="-128"/>
              </a:rPr>
              <a:t>‘</a:t>
            </a:r>
            <a:r>
              <a:rPr lang="en-US" sz="2000" i="1" dirty="0">
                <a:latin typeface="Trebuchet MS" panose="020B0603020202020204" pitchFamily="34" charset="0"/>
                <a:ea typeface="MS Mincho" panose="02020609040205080304" pitchFamily="49" charset="-128"/>
              </a:rPr>
              <a:t>The former [SNAP] deals with successions of instantaneous snapshots of the world, the latter [SPAN] with </a:t>
            </a:r>
            <a:r>
              <a:rPr lang="en-US" sz="2000" i="1" dirty="0">
                <a:solidFill>
                  <a:srgbClr val="FFFF00"/>
                </a:solidFill>
                <a:latin typeface="Trebuchet MS" panose="020B0603020202020204" pitchFamily="34" charset="0"/>
                <a:ea typeface="MS Mincho" panose="02020609040205080304" pitchFamily="49" charset="-128"/>
              </a:rPr>
              <a:t>changes and processes as such</a:t>
            </a:r>
            <a:r>
              <a:rPr lang="en-US" sz="2000" dirty="0">
                <a:latin typeface="Trebuchet MS" panose="020B0603020202020204" pitchFamily="34" charset="0"/>
                <a:ea typeface="MS Mincho" panose="02020609040205080304" pitchFamily="49" charset="-128"/>
              </a:rPr>
              <a:t>’  [p137] </a:t>
            </a:r>
          </a:p>
          <a:p>
            <a:pPr lvl="1">
              <a:buFont typeface="Arial" panose="020B0604020202020204" pitchFamily="34" charset="0"/>
              <a:buChar char="•"/>
            </a:pPr>
            <a:r>
              <a:rPr lang="en-US" sz="2000" dirty="0">
                <a:latin typeface="Trebuchet MS" panose="020B0603020202020204" pitchFamily="34" charset="0"/>
                <a:ea typeface="MS Mincho" panose="02020609040205080304" pitchFamily="49" charset="-128"/>
              </a:rPr>
              <a:t>‘</a:t>
            </a:r>
            <a:r>
              <a:rPr lang="en-US" sz="2000" i="1" dirty="0">
                <a:latin typeface="Trebuchet MS" panose="020B0603020202020204" pitchFamily="34" charset="0"/>
                <a:ea typeface="MS Mincho" panose="02020609040205080304" pitchFamily="49" charset="-128"/>
              </a:rPr>
              <a:t>BFO endorses a view according to which the world contains occurrents, more familiarly referred to as </a:t>
            </a:r>
            <a:r>
              <a:rPr lang="en-US" sz="2000" i="1" dirty="0">
                <a:solidFill>
                  <a:srgbClr val="FFFF00"/>
                </a:solidFill>
                <a:latin typeface="Trebuchet MS" panose="020B0603020202020204" pitchFamily="34" charset="0"/>
                <a:ea typeface="MS Mincho" panose="02020609040205080304" pitchFamily="49" charset="-128"/>
              </a:rPr>
              <a:t>processes</a:t>
            </a:r>
            <a:r>
              <a:rPr lang="en-US" sz="2000" i="1" dirty="0">
                <a:latin typeface="Trebuchet MS" panose="020B0603020202020204" pitchFamily="34" charset="0"/>
                <a:ea typeface="MS Mincho" panose="02020609040205080304" pitchFamily="49" charset="-128"/>
              </a:rPr>
              <a:t>, </a:t>
            </a:r>
            <a:r>
              <a:rPr lang="en-US" sz="2000" i="1" dirty="0">
                <a:solidFill>
                  <a:srgbClr val="FFFF00"/>
                </a:solidFill>
                <a:latin typeface="Trebuchet MS" panose="020B0603020202020204" pitchFamily="34" charset="0"/>
                <a:ea typeface="MS Mincho" panose="02020609040205080304" pitchFamily="49" charset="-128"/>
              </a:rPr>
              <a:t>events</a:t>
            </a:r>
            <a:r>
              <a:rPr lang="en-US" sz="2000" i="1" dirty="0">
                <a:latin typeface="Trebuchet MS" panose="020B0603020202020204" pitchFamily="34" charset="0"/>
                <a:ea typeface="MS Mincho" panose="02020609040205080304" pitchFamily="49" charset="-128"/>
              </a:rPr>
              <a:t>, </a:t>
            </a:r>
            <a:r>
              <a:rPr lang="en-US" sz="2000" i="1" dirty="0">
                <a:solidFill>
                  <a:srgbClr val="FFFF00"/>
                </a:solidFill>
                <a:latin typeface="Trebuchet MS" panose="020B0603020202020204" pitchFamily="34" charset="0"/>
                <a:ea typeface="MS Mincho" panose="02020609040205080304" pitchFamily="49" charset="-128"/>
              </a:rPr>
              <a:t>activities</a:t>
            </a:r>
            <a:r>
              <a:rPr lang="en-US" sz="2000" i="1" dirty="0">
                <a:latin typeface="Trebuchet MS" panose="020B0603020202020204" pitchFamily="34" charset="0"/>
                <a:ea typeface="MS Mincho" panose="02020609040205080304" pitchFamily="49" charset="-128"/>
              </a:rPr>
              <a:t>, </a:t>
            </a:r>
            <a:r>
              <a:rPr lang="en-US" sz="2000" i="1" dirty="0">
                <a:solidFill>
                  <a:srgbClr val="FFFF00"/>
                </a:solidFill>
                <a:latin typeface="Trebuchet MS" panose="020B0603020202020204" pitchFamily="34" charset="0"/>
                <a:ea typeface="MS Mincho" panose="02020609040205080304" pitchFamily="49" charset="-128"/>
              </a:rPr>
              <a:t>changes</a:t>
            </a:r>
            <a:r>
              <a:rPr lang="en-US" sz="2000" dirty="0">
                <a:latin typeface="Trebuchet MS" panose="020B0603020202020204" pitchFamily="34" charset="0"/>
                <a:ea typeface="MS Mincho" panose="02020609040205080304" pitchFamily="49" charset="-128"/>
              </a:rPr>
              <a:t>’ [p140]. </a:t>
            </a:r>
          </a:p>
          <a:p>
            <a:pPr lvl="1">
              <a:buFont typeface="Arial" panose="020B0604020202020204" pitchFamily="34" charset="0"/>
              <a:buChar char="•"/>
            </a:pPr>
            <a:r>
              <a:rPr lang="en-US" sz="2000" dirty="0">
                <a:effectLst/>
                <a:latin typeface="Trebuchet MS" panose="020B0603020202020204" pitchFamily="34" charset="0"/>
                <a:ea typeface="MS Mincho" panose="02020609040205080304" pitchFamily="49" charset="-128"/>
              </a:rPr>
              <a:t>‘</a:t>
            </a:r>
            <a:r>
              <a:rPr lang="en-US" sz="2000" i="1" dirty="0">
                <a:effectLst/>
                <a:latin typeface="Trebuchet MS" panose="020B0603020202020204" pitchFamily="34" charset="0"/>
                <a:ea typeface="MS Mincho" panose="02020609040205080304" pitchFamily="49" charset="-128"/>
              </a:rPr>
              <a:t>We also considered </a:t>
            </a:r>
            <a:r>
              <a:rPr lang="en-US" sz="2000" i="1" dirty="0">
                <a:solidFill>
                  <a:srgbClr val="FFFF00"/>
                </a:solidFill>
                <a:effectLst/>
                <a:latin typeface="Trebuchet MS" panose="020B0603020202020204" pitchFamily="34" charset="0"/>
                <a:ea typeface="MS Mincho" panose="02020609040205080304" pitchFamily="49" charset="-128"/>
              </a:rPr>
              <a:t>changes as entity in their own right</a:t>
            </a:r>
            <a:r>
              <a:rPr lang="en-US" sz="2000" i="1" dirty="0">
                <a:effectLst/>
                <a:latin typeface="Trebuchet MS" panose="020B0603020202020204" pitchFamily="34" charset="0"/>
                <a:ea typeface="MS Mincho" panose="02020609040205080304" pitchFamily="49" charset="-128"/>
              </a:rPr>
              <a:t>, and argued that they require an ontological treatment in their own right as </a:t>
            </a:r>
            <a:r>
              <a:rPr lang="en-US" sz="2000" i="1" dirty="0">
                <a:solidFill>
                  <a:srgbClr val="FFFF00"/>
                </a:solidFill>
                <a:effectLst/>
                <a:latin typeface="Trebuchet MS" panose="020B0603020202020204" pitchFamily="34" charset="0"/>
                <a:ea typeface="MS Mincho" panose="02020609040205080304" pitchFamily="49" charset="-128"/>
              </a:rPr>
              <a:t>processual</a:t>
            </a:r>
            <a:r>
              <a:rPr lang="en-US" sz="2000" i="1" dirty="0">
                <a:effectLst/>
                <a:latin typeface="Trebuchet MS" panose="020B0603020202020204" pitchFamily="34" charset="0"/>
                <a:ea typeface="MS Mincho" panose="02020609040205080304" pitchFamily="49" charset="-128"/>
              </a:rPr>
              <a:t> </a:t>
            </a:r>
            <a:r>
              <a:rPr lang="en-US" sz="2000" i="1" dirty="0">
                <a:solidFill>
                  <a:srgbClr val="FFFF00"/>
                </a:solidFill>
                <a:effectLst/>
                <a:latin typeface="Trebuchet MS" panose="020B0603020202020204" pitchFamily="34" charset="0"/>
                <a:ea typeface="MS Mincho" panose="02020609040205080304" pitchFamily="49" charset="-128"/>
              </a:rPr>
              <a:t>entities</a:t>
            </a:r>
            <a:r>
              <a:rPr lang="en-US" sz="2000" i="1" dirty="0">
                <a:effectLst/>
                <a:latin typeface="Trebuchet MS" panose="020B0603020202020204" pitchFamily="34" charset="0"/>
                <a:ea typeface="MS Mincho" panose="02020609040205080304" pitchFamily="49" charset="-128"/>
              </a:rPr>
              <a:t>.</a:t>
            </a:r>
            <a:r>
              <a:rPr lang="en-US" sz="2000" dirty="0">
                <a:effectLst/>
                <a:latin typeface="Trebuchet MS" panose="020B0603020202020204" pitchFamily="34" charset="0"/>
                <a:ea typeface="MS Mincho" panose="02020609040205080304" pitchFamily="49" charset="-128"/>
              </a:rPr>
              <a:t>’ [p160]. </a:t>
            </a:r>
          </a:p>
          <a:p>
            <a:pPr>
              <a:buFont typeface="Arial" panose="020B0604020202020204" pitchFamily="34" charset="0"/>
              <a:buChar char="•"/>
            </a:pPr>
            <a:r>
              <a:rPr lang="en-US" sz="2000" dirty="0">
                <a:effectLst/>
                <a:latin typeface="Trebuchet MS" panose="020B0603020202020204" pitchFamily="34" charset="0"/>
                <a:ea typeface="MS Mincho" panose="02020609040205080304" pitchFamily="49" charset="-128"/>
              </a:rPr>
              <a:t>The authors proposed a hierarchy of </a:t>
            </a:r>
            <a:r>
              <a:rPr lang="en-US" sz="2000" i="1" dirty="0">
                <a:solidFill>
                  <a:srgbClr val="FFFF00"/>
                </a:solidFill>
                <a:effectLst/>
                <a:latin typeface="Trebuchet MS" panose="020B0603020202020204" pitchFamily="34" charset="0"/>
                <a:ea typeface="MS Mincho" panose="02020609040205080304" pitchFamily="49" charset="-128"/>
              </a:rPr>
              <a:t>processual entities</a:t>
            </a:r>
            <a:r>
              <a:rPr lang="en-US" sz="2000" dirty="0">
                <a:solidFill>
                  <a:srgbClr val="FFFF00"/>
                </a:solidFill>
                <a:effectLst/>
                <a:latin typeface="Trebuchet MS" panose="020B0603020202020204" pitchFamily="34" charset="0"/>
                <a:ea typeface="MS Mincho" panose="02020609040205080304" pitchFamily="49" charset="-128"/>
              </a:rPr>
              <a:t> </a:t>
            </a:r>
            <a:r>
              <a:rPr lang="en-US" sz="2000" dirty="0">
                <a:effectLst/>
                <a:latin typeface="Trebuchet MS" panose="020B0603020202020204" pitchFamily="34" charset="0"/>
                <a:ea typeface="MS Mincho" panose="02020609040205080304" pitchFamily="49" charset="-128"/>
              </a:rPr>
              <a:t>encompassing </a:t>
            </a:r>
            <a:r>
              <a:rPr lang="en-US" sz="2000" i="1" dirty="0">
                <a:solidFill>
                  <a:srgbClr val="FFFF00"/>
                </a:solidFill>
                <a:effectLst/>
                <a:latin typeface="Trebuchet MS" panose="020B0603020202020204" pitchFamily="34" charset="0"/>
                <a:ea typeface="MS Mincho" panose="02020609040205080304" pitchFamily="49" charset="-128"/>
              </a:rPr>
              <a:t>processes</a:t>
            </a:r>
            <a:r>
              <a:rPr lang="en-US" sz="2000" dirty="0">
                <a:effectLst/>
                <a:latin typeface="Trebuchet MS" panose="020B0603020202020204" pitchFamily="34" charset="0"/>
                <a:ea typeface="MS Mincho" panose="02020609040205080304" pitchFamily="49" charset="-128"/>
              </a:rPr>
              <a:t>, </a:t>
            </a:r>
            <a:r>
              <a:rPr lang="en-US" sz="2000" i="1" dirty="0">
                <a:solidFill>
                  <a:srgbClr val="FFFF00"/>
                </a:solidFill>
                <a:effectLst/>
                <a:latin typeface="Trebuchet MS" panose="020B0603020202020204" pitchFamily="34" charset="0"/>
                <a:ea typeface="MS Mincho" panose="02020609040205080304" pitchFamily="49" charset="-128"/>
              </a:rPr>
              <a:t>fiat parts</a:t>
            </a:r>
            <a:r>
              <a:rPr lang="en-US" sz="2000" dirty="0">
                <a:solidFill>
                  <a:srgbClr val="FFFF00"/>
                </a:solidFill>
                <a:effectLst/>
                <a:latin typeface="Trebuchet MS" panose="020B0603020202020204" pitchFamily="34" charset="0"/>
                <a:ea typeface="MS Mincho" panose="02020609040205080304" pitchFamily="49" charset="-128"/>
              </a:rPr>
              <a:t> (of processes)</a:t>
            </a:r>
            <a:r>
              <a:rPr lang="en-US" sz="2000" dirty="0">
                <a:effectLst/>
                <a:latin typeface="Trebuchet MS" panose="020B0603020202020204" pitchFamily="34" charset="0"/>
                <a:ea typeface="MS Mincho" panose="02020609040205080304" pitchFamily="49" charset="-128"/>
              </a:rPr>
              <a:t>, </a:t>
            </a:r>
            <a:r>
              <a:rPr lang="en-US" sz="2000" dirty="0">
                <a:solidFill>
                  <a:srgbClr val="FFFF00"/>
                </a:solidFill>
                <a:effectLst/>
                <a:latin typeface="Trebuchet MS" panose="020B0603020202020204" pitchFamily="34" charset="0"/>
                <a:ea typeface="MS Mincho" panose="02020609040205080304" pitchFamily="49" charset="-128"/>
              </a:rPr>
              <a:t>(process) </a:t>
            </a:r>
            <a:r>
              <a:rPr lang="en-US" sz="2000" i="1" dirty="0">
                <a:solidFill>
                  <a:srgbClr val="FFFF00"/>
                </a:solidFill>
                <a:effectLst/>
                <a:latin typeface="Trebuchet MS" panose="020B0603020202020204" pitchFamily="34" charset="0"/>
                <a:ea typeface="MS Mincho" panose="02020609040205080304" pitchFamily="49" charset="-128"/>
              </a:rPr>
              <a:t>aggregates</a:t>
            </a:r>
            <a:r>
              <a:rPr lang="en-US" sz="2000" dirty="0">
                <a:effectLst/>
                <a:latin typeface="Trebuchet MS" panose="020B0603020202020204" pitchFamily="34" charset="0"/>
                <a:ea typeface="MS Mincho" panose="02020609040205080304" pitchFamily="49" charset="-128"/>
              </a:rPr>
              <a:t>, </a:t>
            </a:r>
            <a:r>
              <a:rPr lang="en-US" sz="2000" i="1" dirty="0">
                <a:solidFill>
                  <a:srgbClr val="FFFF00"/>
                </a:solidFill>
                <a:effectLst/>
                <a:latin typeface="Trebuchet MS" panose="020B0603020202020204" pitchFamily="34" charset="0"/>
                <a:ea typeface="MS Mincho" panose="02020609040205080304" pitchFamily="49" charset="-128"/>
              </a:rPr>
              <a:t>settings</a:t>
            </a:r>
            <a:r>
              <a:rPr lang="en-US" sz="2000" dirty="0">
                <a:effectLst/>
                <a:latin typeface="Trebuchet MS" panose="020B0603020202020204" pitchFamily="34" charset="0"/>
                <a:ea typeface="MS Mincho" panose="02020609040205080304" pitchFamily="49" charset="-128"/>
              </a:rPr>
              <a:t> and </a:t>
            </a:r>
            <a:r>
              <a:rPr lang="en-US" sz="2000" i="1" dirty="0">
                <a:solidFill>
                  <a:srgbClr val="FFFF00"/>
                </a:solidFill>
                <a:effectLst/>
                <a:latin typeface="Trebuchet MS" panose="020B0603020202020204" pitchFamily="34" charset="0"/>
                <a:ea typeface="MS Mincho" panose="02020609040205080304" pitchFamily="49" charset="-128"/>
              </a:rPr>
              <a:t>events</a:t>
            </a:r>
            <a:r>
              <a:rPr lang="en-US" sz="2000" dirty="0">
                <a:effectLst/>
                <a:latin typeface="Trebuchet MS" panose="020B0603020202020204" pitchFamily="34" charset="0"/>
                <a:ea typeface="MS Mincho" panose="02020609040205080304" pitchFamily="49" charset="-128"/>
              </a:rPr>
              <a:t>, but </a:t>
            </a:r>
            <a:r>
              <a:rPr lang="en-US" sz="2000" u="sng" dirty="0">
                <a:solidFill>
                  <a:srgbClr val="FFC000"/>
                </a:solidFill>
                <a:effectLst/>
                <a:latin typeface="Trebuchet MS" panose="020B0603020202020204" pitchFamily="34" charset="0"/>
                <a:ea typeface="MS Mincho" panose="02020609040205080304" pitchFamily="49" charset="-128"/>
              </a:rPr>
              <a:t>not </a:t>
            </a:r>
            <a:r>
              <a:rPr lang="en-US" sz="2000" i="1" u="sng" dirty="0">
                <a:solidFill>
                  <a:srgbClr val="FFC000"/>
                </a:solidFill>
                <a:effectLst/>
                <a:latin typeface="Trebuchet MS" panose="020B0603020202020204" pitchFamily="34" charset="0"/>
                <a:ea typeface="MS Mincho" panose="02020609040205080304" pitchFamily="49" charset="-128"/>
              </a:rPr>
              <a:t>changes</a:t>
            </a:r>
            <a:r>
              <a:rPr lang="en-US" sz="2000" dirty="0">
                <a:solidFill>
                  <a:srgbClr val="FFC000"/>
                </a:solidFill>
                <a:effectLst/>
                <a:latin typeface="Trebuchet MS" panose="020B0603020202020204" pitchFamily="34" charset="0"/>
                <a:ea typeface="MS Mincho" panose="02020609040205080304" pitchFamily="49" charset="-128"/>
              </a:rPr>
              <a:t> </a:t>
            </a:r>
            <a:r>
              <a:rPr lang="en-US" sz="2000" dirty="0">
                <a:effectLst/>
                <a:latin typeface="Trebuchet MS" panose="020B0603020202020204" pitchFamily="34" charset="0"/>
                <a:ea typeface="MS Mincho" panose="02020609040205080304" pitchFamily="49" charset="-128"/>
              </a:rPr>
              <a:t>[p142]. </a:t>
            </a:r>
          </a:p>
          <a:p>
            <a:endParaRPr lang="en-US" sz="2000" dirty="0">
              <a:latin typeface="Trebuchet MS" panose="020B0603020202020204" pitchFamily="34" charset="0"/>
              <a:ea typeface="MS Mincho" panose="02020609040205080304" pitchFamily="49" charset="-128"/>
            </a:endParaRPr>
          </a:p>
          <a:p>
            <a:endParaRPr lang="en-US" sz="2000" dirty="0">
              <a:latin typeface="Trebuchet MS" panose="020B0603020202020204" pitchFamily="34" charset="0"/>
            </a:endParaRPr>
          </a:p>
        </p:txBody>
      </p:sp>
      <p:sp>
        <p:nvSpPr>
          <p:cNvPr id="5" name="TextBox 4">
            <a:extLst>
              <a:ext uri="{FF2B5EF4-FFF2-40B4-BE49-F238E27FC236}">
                <a16:creationId xmlns:a16="http://schemas.microsoft.com/office/drawing/2014/main" id="{971BE3B0-37B8-4376-92EF-83F783EC4E56}"/>
              </a:ext>
            </a:extLst>
          </p:cNvPr>
          <p:cNvSpPr txBox="1"/>
          <p:nvPr/>
        </p:nvSpPr>
        <p:spPr>
          <a:xfrm>
            <a:off x="4700708" y="6334780"/>
            <a:ext cx="7415092" cy="523220"/>
          </a:xfrm>
          <a:prstGeom prst="rect">
            <a:avLst/>
          </a:prstGeom>
          <a:noFill/>
        </p:spPr>
        <p:txBody>
          <a:bodyPr wrap="square">
            <a:spAutoFit/>
          </a:bodyPr>
          <a:lstStyle/>
          <a:p>
            <a:pPr algn="r"/>
            <a:r>
              <a:rPr lang="en-US" sz="1400" dirty="0">
                <a:solidFill>
                  <a:schemeClr val="bg1"/>
                </a:solidFill>
                <a:effectLst/>
                <a:latin typeface="Times New Roman" panose="02020603050405020304" pitchFamily="18" charset="0"/>
                <a:ea typeface="MS Mincho" panose="02020609040205080304" pitchFamily="49" charset="-128"/>
              </a:rPr>
              <a:t>P. </a:t>
            </a:r>
            <a:r>
              <a:rPr lang="en-US" sz="1400" dirty="0" err="1">
                <a:solidFill>
                  <a:schemeClr val="bg1"/>
                </a:solidFill>
                <a:effectLst/>
                <a:latin typeface="Times New Roman" panose="02020603050405020304" pitchFamily="18" charset="0"/>
                <a:ea typeface="MS Mincho" panose="02020609040205080304" pitchFamily="49" charset="-128"/>
              </a:rPr>
              <a:t>Grenon</a:t>
            </a:r>
            <a:r>
              <a:rPr lang="en-US" sz="1400" dirty="0">
                <a:solidFill>
                  <a:schemeClr val="bg1"/>
                </a:solidFill>
                <a:effectLst/>
                <a:latin typeface="Times New Roman" panose="02020603050405020304" pitchFamily="18" charset="0"/>
                <a:ea typeface="MS Mincho" panose="02020609040205080304" pitchFamily="49" charset="-128"/>
              </a:rPr>
              <a:t>, B. Smith. SNAP and SPAN: Towards Dynamic Spatial Ontology. Spatial Cognition &amp; Computation. 2004 2004/03/01;4(1):69-104.</a:t>
            </a:r>
            <a:endParaRPr lang="en-US" sz="1400" dirty="0">
              <a:solidFill>
                <a:schemeClr val="bg1"/>
              </a:solidFill>
            </a:endParaRPr>
          </a:p>
        </p:txBody>
      </p:sp>
      <p:grpSp>
        <p:nvGrpSpPr>
          <p:cNvPr id="6" name="Group 5">
            <a:extLst>
              <a:ext uri="{FF2B5EF4-FFF2-40B4-BE49-F238E27FC236}">
                <a16:creationId xmlns:a16="http://schemas.microsoft.com/office/drawing/2014/main" id="{88C158CD-B347-464A-AA2C-BE2BEEF20A31}"/>
              </a:ext>
            </a:extLst>
          </p:cNvPr>
          <p:cNvGrpSpPr/>
          <p:nvPr/>
        </p:nvGrpSpPr>
        <p:grpSpPr>
          <a:xfrm>
            <a:off x="8915400" y="2003688"/>
            <a:ext cx="2765757" cy="4178692"/>
            <a:chOff x="2438400" y="1463879"/>
            <a:chExt cx="3276625" cy="4483492"/>
          </a:xfrm>
        </p:grpSpPr>
        <p:pic>
          <p:nvPicPr>
            <p:cNvPr id="7" name="Picture 6">
              <a:extLst>
                <a:ext uri="{FF2B5EF4-FFF2-40B4-BE49-F238E27FC236}">
                  <a16:creationId xmlns:a16="http://schemas.microsoft.com/office/drawing/2014/main" id="{F509249A-CE04-4A31-89F1-EAC08DA6E921}"/>
                </a:ext>
              </a:extLst>
            </p:cNvPr>
            <p:cNvPicPr>
              <a:picLocks noChangeAspect="1"/>
            </p:cNvPicPr>
            <p:nvPr/>
          </p:nvPicPr>
          <p:blipFill>
            <a:blip r:embed="rId3"/>
            <a:stretch>
              <a:fillRect/>
            </a:stretch>
          </p:blipFill>
          <p:spPr>
            <a:xfrm>
              <a:off x="2438401" y="1463879"/>
              <a:ext cx="3276624" cy="1121141"/>
            </a:xfrm>
            <a:prstGeom prst="rect">
              <a:avLst/>
            </a:prstGeom>
          </p:spPr>
        </p:pic>
        <p:pic>
          <p:nvPicPr>
            <p:cNvPr id="8" name="Picture 7">
              <a:extLst>
                <a:ext uri="{FF2B5EF4-FFF2-40B4-BE49-F238E27FC236}">
                  <a16:creationId xmlns:a16="http://schemas.microsoft.com/office/drawing/2014/main" id="{CC1B5747-76A0-4EF0-8E1F-61F30563C1FC}"/>
                </a:ext>
              </a:extLst>
            </p:cNvPr>
            <p:cNvPicPr>
              <a:picLocks noChangeAspect="1"/>
            </p:cNvPicPr>
            <p:nvPr/>
          </p:nvPicPr>
          <p:blipFill>
            <a:blip r:embed="rId4"/>
            <a:stretch>
              <a:fillRect/>
            </a:stretch>
          </p:blipFill>
          <p:spPr>
            <a:xfrm>
              <a:off x="2438400" y="2585021"/>
              <a:ext cx="3276624" cy="3362350"/>
            </a:xfrm>
            <a:prstGeom prst="rect">
              <a:avLst/>
            </a:prstGeom>
          </p:spPr>
        </p:pic>
      </p:grpSp>
    </p:spTree>
    <p:extLst>
      <p:ext uri="{BB962C8B-B14F-4D97-AF65-F5344CB8AC3E}">
        <p14:creationId xmlns:p14="http://schemas.microsoft.com/office/powerpoint/2010/main" val="1652819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339E-437C-4C76-82DD-237772BC1422}"/>
              </a:ext>
            </a:extLst>
          </p:cNvPr>
          <p:cNvSpPr>
            <a:spLocks noGrp="1"/>
          </p:cNvSpPr>
          <p:nvPr>
            <p:ph type="title"/>
          </p:nvPr>
        </p:nvSpPr>
        <p:spPr/>
        <p:txBody>
          <a:bodyPr/>
          <a:lstStyle/>
          <a:p>
            <a:r>
              <a:rPr lang="en-US" dirty="0"/>
              <a:t>Individuation of a process</a:t>
            </a:r>
          </a:p>
        </p:txBody>
      </p:sp>
      <p:sp>
        <p:nvSpPr>
          <p:cNvPr id="5" name="TextBox 4">
            <a:extLst>
              <a:ext uri="{FF2B5EF4-FFF2-40B4-BE49-F238E27FC236}">
                <a16:creationId xmlns:a16="http://schemas.microsoft.com/office/drawing/2014/main" id="{53F158FB-0BD6-4BEC-A28D-604546BD6DB6}"/>
              </a:ext>
            </a:extLst>
          </p:cNvPr>
          <p:cNvSpPr txBox="1"/>
          <p:nvPr/>
        </p:nvSpPr>
        <p:spPr>
          <a:xfrm>
            <a:off x="3505200" y="2973355"/>
            <a:ext cx="2539478" cy="461665"/>
          </a:xfrm>
          <a:prstGeom prst="rect">
            <a:avLst/>
          </a:prstGeom>
          <a:solidFill>
            <a:schemeClr val="accent1">
              <a:lumMod val="75000"/>
            </a:schemeClr>
          </a:solidFill>
        </p:spPr>
        <p:txBody>
          <a:bodyPr wrap="square" rtlCol="0">
            <a:spAutoFit/>
          </a:bodyPr>
          <a:lstStyle/>
          <a:p>
            <a:r>
              <a:rPr lang="en-US" dirty="0"/>
              <a:t>s: individuation</a:t>
            </a:r>
          </a:p>
        </p:txBody>
      </p:sp>
      <p:sp>
        <p:nvSpPr>
          <p:cNvPr id="6" name="TextBox 5">
            <a:extLst>
              <a:ext uri="{FF2B5EF4-FFF2-40B4-BE49-F238E27FC236}">
                <a16:creationId xmlns:a16="http://schemas.microsoft.com/office/drawing/2014/main" id="{9E2E34D6-67BE-41CB-914B-3A7434C4FE2A}"/>
              </a:ext>
            </a:extLst>
          </p:cNvPr>
          <p:cNvSpPr txBox="1"/>
          <p:nvPr/>
        </p:nvSpPr>
        <p:spPr>
          <a:xfrm>
            <a:off x="3505200" y="1676400"/>
            <a:ext cx="2539478" cy="461665"/>
          </a:xfrm>
          <a:prstGeom prst="rect">
            <a:avLst/>
          </a:prstGeom>
          <a:solidFill>
            <a:srgbClr val="FFC000"/>
          </a:solidFill>
        </p:spPr>
        <p:txBody>
          <a:bodyPr wrap="none" rtlCol="0">
            <a:spAutoFit/>
          </a:bodyPr>
          <a:lstStyle/>
          <a:p>
            <a:r>
              <a:rPr lang="en-US" dirty="0"/>
              <a:t>t2: temporal region</a:t>
            </a:r>
          </a:p>
        </p:txBody>
      </p:sp>
      <p:sp>
        <p:nvSpPr>
          <p:cNvPr id="7" name="TextBox 6">
            <a:extLst>
              <a:ext uri="{FF2B5EF4-FFF2-40B4-BE49-F238E27FC236}">
                <a16:creationId xmlns:a16="http://schemas.microsoft.com/office/drawing/2014/main" id="{3BD46AB2-EC05-4917-B344-F619A56DD41F}"/>
              </a:ext>
            </a:extLst>
          </p:cNvPr>
          <p:cNvSpPr txBox="1"/>
          <p:nvPr/>
        </p:nvSpPr>
        <p:spPr>
          <a:xfrm>
            <a:off x="6044678" y="4268755"/>
            <a:ext cx="3556522" cy="461665"/>
          </a:xfrm>
          <a:prstGeom prst="rect">
            <a:avLst/>
          </a:prstGeom>
          <a:gradFill flip="none" rotWithShape="1">
            <a:gsLst>
              <a:gs pos="77000">
                <a:srgbClr val="92D050"/>
              </a:gs>
              <a:gs pos="100000">
                <a:schemeClr val="accent2">
                  <a:lumMod val="75000"/>
                </a:schemeClr>
              </a:gs>
            </a:gsLst>
            <a:lin ang="0" scaled="1"/>
            <a:tileRect/>
          </a:gradFill>
        </p:spPr>
        <p:txBody>
          <a:bodyPr wrap="square" rtlCol="0">
            <a:spAutoFit/>
          </a:bodyPr>
          <a:lstStyle/>
          <a:p>
            <a:r>
              <a:rPr lang="en-US" dirty="0"/>
              <a:t>x: process</a:t>
            </a:r>
          </a:p>
        </p:txBody>
      </p:sp>
      <p:sp>
        <p:nvSpPr>
          <p:cNvPr id="8" name="TextBox 7">
            <a:extLst>
              <a:ext uri="{FF2B5EF4-FFF2-40B4-BE49-F238E27FC236}">
                <a16:creationId xmlns:a16="http://schemas.microsoft.com/office/drawing/2014/main" id="{B882A61B-CD2D-48B6-96EE-80BA7090BC86}"/>
              </a:ext>
            </a:extLst>
          </p:cNvPr>
          <p:cNvSpPr txBox="1"/>
          <p:nvPr/>
        </p:nvSpPr>
        <p:spPr>
          <a:xfrm>
            <a:off x="5877334" y="3506755"/>
            <a:ext cx="269626" cy="461665"/>
          </a:xfrm>
          <a:prstGeom prst="rect">
            <a:avLst/>
          </a:prstGeom>
          <a:noFill/>
        </p:spPr>
        <p:txBody>
          <a:bodyPr wrap="none" rtlCol="0">
            <a:spAutoFit/>
          </a:bodyPr>
          <a:lstStyle/>
          <a:p>
            <a:r>
              <a:rPr lang="en-US" dirty="0">
                <a:solidFill>
                  <a:srgbClr val="FFC000"/>
                </a:solidFill>
              </a:rPr>
              <a:t>t</a:t>
            </a:r>
          </a:p>
        </p:txBody>
      </p:sp>
      <p:sp>
        <p:nvSpPr>
          <p:cNvPr id="18" name="TextBox 17">
            <a:extLst>
              <a:ext uri="{FF2B5EF4-FFF2-40B4-BE49-F238E27FC236}">
                <a16:creationId xmlns:a16="http://schemas.microsoft.com/office/drawing/2014/main" id="{82C29E72-9194-46F1-9817-A0436A7F38ED}"/>
              </a:ext>
            </a:extLst>
          </p:cNvPr>
          <p:cNvSpPr txBox="1"/>
          <p:nvPr/>
        </p:nvSpPr>
        <p:spPr>
          <a:xfrm>
            <a:off x="6096000" y="3811555"/>
            <a:ext cx="1704313" cy="400110"/>
          </a:xfrm>
          <a:prstGeom prst="rect">
            <a:avLst/>
          </a:prstGeom>
          <a:noFill/>
        </p:spPr>
        <p:txBody>
          <a:bodyPr wrap="none" rtlCol="0">
            <a:spAutoFit/>
          </a:bodyPr>
          <a:lstStyle/>
          <a:p>
            <a:r>
              <a:rPr lang="en-US" sz="2000" dirty="0">
                <a:solidFill>
                  <a:schemeClr val="bg1"/>
                </a:solidFill>
              </a:rPr>
              <a:t>individuates-at</a:t>
            </a:r>
            <a:endParaRPr lang="en-US" sz="2000" dirty="0">
              <a:solidFill>
                <a:srgbClr val="FFC000"/>
              </a:solidFill>
            </a:endParaRPr>
          </a:p>
        </p:txBody>
      </p:sp>
      <p:cxnSp>
        <p:nvCxnSpPr>
          <p:cNvPr id="23" name="Straight Arrow Connector 22">
            <a:extLst>
              <a:ext uri="{FF2B5EF4-FFF2-40B4-BE49-F238E27FC236}">
                <a16:creationId xmlns:a16="http://schemas.microsoft.com/office/drawing/2014/main" id="{B4F5ABCC-F6F1-4097-8793-44FE3AA6141C}"/>
              </a:ext>
            </a:extLst>
          </p:cNvPr>
          <p:cNvCxnSpPr>
            <a:cxnSpLocks/>
            <a:stCxn id="5" idx="0"/>
            <a:endCxn id="6" idx="2"/>
          </p:cNvCxnSpPr>
          <p:nvPr/>
        </p:nvCxnSpPr>
        <p:spPr bwMode="auto">
          <a:xfrm flipV="1">
            <a:off x="4774939" y="2138065"/>
            <a:ext cx="0" cy="83529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26" name="TextBox 25">
            <a:extLst>
              <a:ext uri="{FF2B5EF4-FFF2-40B4-BE49-F238E27FC236}">
                <a16:creationId xmlns:a16="http://schemas.microsoft.com/office/drawing/2014/main" id="{F2562CC6-89B5-4BF0-B670-CB85B10274A3}"/>
              </a:ext>
            </a:extLst>
          </p:cNvPr>
          <p:cNvSpPr txBox="1"/>
          <p:nvPr/>
        </p:nvSpPr>
        <p:spPr>
          <a:xfrm>
            <a:off x="3602836" y="2287555"/>
            <a:ext cx="1197764" cy="646331"/>
          </a:xfrm>
          <a:prstGeom prst="rect">
            <a:avLst/>
          </a:prstGeom>
          <a:noFill/>
        </p:spPr>
        <p:txBody>
          <a:bodyPr wrap="none" rtlCol="0">
            <a:spAutoFit/>
          </a:bodyPr>
          <a:lstStyle/>
          <a:p>
            <a:pPr algn="ctr"/>
            <a:r>
              <a:rPr lang="en-US" sz="1800" dirty="0">
                <a:solidFill>
                  <a:schemeClr val="bg1"/>
                </a:solidFill>
              </a:rPr>
              <a:t>happens-</a:t>
            </a:r>
          </a:p>
          <a:p>
            <a:pPr algn="ctr"/>
            <a:r>
              <a:rPr lang="en-US" sz="1800" dirty="0">
                <a:solidFill>
                  <a:schemeClr val="bg1"/>
                </a:solidFill>
              </a:rPr>
              <a:t>throughout</a:t>
            </a:r>
            <a:endParaRPr lang="en-US" sz="1800" dirty="0">
              <a:solidFill>
                <a:srgbClr val="FFC000"/>
              </a:solidFill>
            </a:endParaRPr>
          </a:p>
        </p:txBody>
      </p:sp>
      <p:cxnSp>
        <p:nvCxnSpPr>
          <p:cNvPr id="28" name="Connector: Elbow 27">
            <a:extLst>
              <a:ext uri="{FF2B5EF4-FFF2-40B4-BE49-F238E27FC236}">
                <a16:creationId xmlns:a16="http://schemas.microsoft.com/office/drawing/2014/main" id="{00CEC722-5935-4D02-9128-3280D0D06B59}"/>
              </a:ext>
            </a:extLst>
          </p:cNvPr>
          <p:cNvCxnSpPr>
            <a:cxnSpLocks/>
            <a:stCxn id="5" idx="2"/>
          </p:cNvCxnSpPr>
          <p:nvPr/>
        </p:nvCxnSpPr>
        <p:spPr bwMode="auto">
          <a:xfrm rot="16200000" flipH="1">
            <a:off x="3938972" y="4270987"/>
            <a:ext cx="1671937" cy="2"/>
          </a:xfrm>
          <a:prstGeom prst="bentConnector3">
            <a:avLst>
              <a:gd name="adj1" fmla="val 50000"/>
            </a:avLst>
          </a:prstGeom>
          <a:solidFill>
            <a:schemeClr val="accent1"/>
          </a:solidFill>
          <a:ln w="9525" cap="flat" cmpd="sng" algn="ctr">
            <a:solidFill>
              <a:schemeClr val="bg1"/>
            </a:solidFill>
            <a:prstDash val="solid"/>
            <a:round/>
            <a:headEnd type="none" w="med" len="med"/>
            <a:tailEnd type="triangle"/>
          </a:ln>
          <a:effectLst/>
        </p:spPr>
      </p:cxnSp>
      <p:cxnSp>
        <p:nvCxnSpPr>
          <p:cNvPr id="31" name="Connector: Elbow 30">
            <a:extLst>
              <a:ext uri="{FF2B5EF4-FFF2-40B4-BE49-F238E27FC236}">
                <a16:creationId xmlns:a16="http://schemas.microsoft.com/office/drawing/2014/main" id="{33B2EBEC-0E8E-4770-B941-FFB8CA735C02}"/>
              </a:ext>
            </a:extLst>
          </p:cNvPr>
          <p:cNvCxnSpPr>
            <a:cxnSpLocks/>
            <a:stCxn id="7" idx="0"/>
            <a:endCxn id="8" idx="3"/>
          </p:cNvCxnSpPr>
          <p:nvPr/>
        </p:nvCxnSpPr>
        <p:spPr bwMode="auto">
          <a:xfrm rot="16200000" flipV="1">
            <a:off x="6719367" y="3165182"/>
            <a:ext cx="531167" cy="1675979"/>
          </a:xfrm>
          <a:prstGeom prst="bentConnector2">
            <a:avLst/>
          </a:prstGeom>
          <a:solidFill>
            <a:schemeClr val="accent1"/>
          </a:solidFill>
          <a:ln w="9525" cap="flat" cmpd="sng" algn="ctr">
            <a:solidFill>
              <a:schemeClr val="bg1"/>
            </a:solidFill>
            <a:prstDash val="solid"/>
            <a:round/>
            <a:headEnd type="none" w="med" len="med"/>
            <a:tailEnd type="triangle"/>
          </a:ln>
          <a:effectLst/>
        </p:spPr>
      </p:cxnSp>
      <p:sp>
        <p:nvSpPr>
          <p:cNvPr id="35" name="TextBox 34">
            <a:extLst>
              <a:ext uri="{FF2B5EF4-FFF2-40B4-BE49-F238E27FC236}">
                <a16:creationId xmlns:a16="http://schemas.microsoft.com/office/drawing/2014/main" id="{90FCCAA4-816E-4EA3-B1A4-00EAB79F5ABB}"/>
              </a:ext>
            </a:extLst>
          </p:cNvPr>
          <p:cNvSpPr txBox="1"/>
          <p:nvPr/>
        </p:nvSpPr>
        <p:spPr>
          <a:xfrm>
            <a:off x="3665339" y="3737587"/>
            <a:ext cx="1109599" cy="707886"/>
          </a:xfrm>
          <a:prstGeom prst="rect">
            <a:avLst/>
          </a:prstGeom>
          <a:noFill/>
        </p:spPr>
        <p:txBody>
          <a:bodyPr wrap="none" rtlCol="0">
            <a:spAutoFit/>
          </a:bodyPr>
          <a:lstStyle/>
          <a:p>
            <a:pPr algn="ctr"/>
            <a:r>
              <a:rPr lang="en-US" sz="2000" dirty="0">
                <a:solidFill>
                  <a:schemeClr val="bg1"/>
                </a:solidFill>
              </a:rPr>
              <a:t>happens-</a:t>
            </a:r>
          </a:p>
          <a:p>
            <a:pPr algn="ctr"/>
            <a:r>
              <a:rPr lang="en-US" sz="2000" dirty="0">
                <a:solidFill>
                  <a:schemeClr val="bg1"/>
                </a:solidFill>
              </a:rPr>
              <a:t>to  at</a:t>
            </a:r>
            <a:endParaRPr lang="en-US" sz="2000" dirty="0">
              <a:solidFill>
                <a:srgbClr val="FFC000"/>
              </a:solidFill>
            </a:endParaRPr>
          </a:p>
        </p:txBody>
      </p:sp>
      <p:cxnSp>
        <p:nvCxnSpPr>
          <p:cNvPr id="37" name="Straight Arrow Connector 36">
            <a:extLst>
              <a:ext uri="{FF2B5EF4-FFF2-40B4-BE49-F238E27FC236}">
                <a16:creationId xmlns:a16="http://schemas.microsoft.com/office/drawing/2014/main" id="{17100389-8492-4F28-9FD8-58DDA09EE458}"/>
              </a:ext>
            </a:extLst>
          </p:cNvPr>
          <p:cNvCxnSpPr>
            <a:cxnSpLocks/>
            <a:endCxn id="8" idx="1"/>
          </p:cNvCxnSpPr>
          <p:nvPr/>
        </p:nvCxnSpPr>
        <p:spPr bwMode="auto">
          <a:xfrm flipV="1">
            <a:off x="4726450" y="3737588"/>
            <a:ext cx="1150884" cy="570924"/>
          </a:xfrm>
          <a:prstGeom prst="straightConnector1">
            <a:avLst/>
          </a:prstGeom>
          <a:solidFill>
            <a:schemeClr val="accent1"/>
          </a:solidFill>
          <a:ln w="9525" cap="flat" cmpd="sng" algn="ctr">
            <a:solidFill>
              <a:schemeClr val="bg1"/>
            </a:solidFill>
            <a:prstDash val="dash"/>
            <a:round/>
            <a:headEnd type="none" w="med" len="med"/>
            <a:tailEnd type="triangle"/>
          </a:ln>
          <a:effectLst/>
        </p:spPr>
      </p:cxnSp>
      <p:sp>
        <p:nvSpPr>
          <p:cNvPr id="38" name="Arc 37">
            <a:extLst>
              <a:ext uri="{FF2B5EF4-FFF2-40B4-BE49-F238E27FC236}">
                <a16:creationId xmlns:a16="http://schemas.microsoft.com/office/drawing/2014/main" id="{915EDA86-F6C6-43C1-B9EB-84B495710642}"/>
              </a:ext>
            </a:extLst>
          </p:cNvPr>
          <p:cNvSpPr/>
          <p:nvPr/>
        </p:nvSpPr>
        <p:spPr bwMode="auto">
          <a:xfrm>
            <a:off x="4442203" y="2122877"/>
            <a:ext cx="3275438" cy="1532342"/>
          </a:xfrm>
          <a:prstGeom prst="arc">
            <a:avLst>
              <a:gd name="adj1" fmla="val 16172048"/>
              <a:gd name="adj2" fmla="val 5437705"/>
            </a:avLst>
          </a:prstGeom>
          <a:noFill/>
          <a:ln w="9525" cap="flat" cmpd="sng" algn="ctr">
            <a:solidFill>
              <a:schemeClr val="bg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9" name="TextBox 38">
            <a:extLst>
              <a:ext uri="{FF2B5EF4-FFF2-40B4-BE49-F238E27FC236}">
                <a16:creationId xmlns:a16="http://schemas.microsoft.com/office/drawing/2014/main" id="{84479696-7033-4439-BADB-F7319D2084DC}"/>
              </a:ext>
            </a:extLst>
          </p:cNvPr>
          <p:cNvSpPr txBox="1"/>
          <p:nvPr/>
        </p:nvSpPr>
        <p:spPr>
          <a:xfrm>
            <a:off x="6142174" y="2995693"/>
            <a:ext cx="1603324" cy="400110"/>
          </a:xfrm>
          <a:prstGeom prst="rect">
            <a:avLst/>
          </a:prstGeom>
          <a:noFill/>
        </p:spPr>
        <p:txBody>
          <a:bodyPr wrap="none" rtlCol="0">
            <a:spAutoFit/>
          </a:bodyPr>
          <a:lstStyle/>
          <a:p>
            <a:r>
              <a:rPr lang="en-US" sz="2000" dirty="0">
                <a:solidFill>
                  <a:schemeClr val="bg1"/>
                </a:solidFill>
              </a:rPr>
              <a:t>last-instant-of</a:t>
            </a:r>
            <a:endParaRPr lang="en-US" sz="2000" dirty="0">
              <a:solidFill>
                <a:srgbClr val="FFC000"/>
              </a:solidFill>
            </a:endParaRPr>
          </a:p>
        </p:txBody>
      </p:sp>
      <p:sp>
        <p:nvSpPr>
          <p:cNvPr id="42" name="TextBox 41">
            <a:extLst>
              <a:ext uri="{FF2B5EF4-FFF2-40B4-BE49-F238E27FC236}">
                <a16:creationId xmlns:a16="http://schemas.microsoft.com/office/drawing/2014/main" id="{F86A93B4-3D90-497F-A38F-FD77E31DFF4E}"/>
              </a:ext>
            </a:extLst>
          </p:cNvPr>
          <p:cNvSpPr txBox="1"/>
          <p:nvPr/>
        </p:nvSpPr>
        <p:spPr>
          <a:xfrm>
            <a:off x="2823781" y="5106955"/>
            <a:ext cx="6620560" cy="461665"/>
          </a:xfrm>
          <a:prstGeom prst="rect">
            <a:avLst/>
          </a:prstGeom>
          <a:gradFill>
            <a:gsLst>
              <a:gs pos="50000">
                <a:schemeClr val="bg1"/>
              </a:gs>
              <a:gs pos="18000">
                <a:schemeClr val="accent2">
                  <a:lumMod val="75000"/>
                </a:schemeClr>
              </a:gs>
              <a:gs pos="100000">
                <a:schemeClr val="accent2">
                  <a:lumMod val="75000"/>
                </a:schemeClr>
              </a:gs>
            </a:gsLst>
            <a:lin ang="0" scaled="1"/>
          </a:gradFill>
        </p:spPr>
        <p:txBody>
          <a:bodyPr wrap="square" rtlCol="0">
            <a:spAutoFit/>
          </a:bodyPr>
          <a:lstStyle/>
          <a:p>
            <a:pPr algn="ctr"/>
            <a:r>
              <a:rPr lang="en-US" dirty="0"/>
              <a:t>c: continuant</a:t>
            </a:r>
          </a:p>
        </p:txBody>
      </p:sp>
      <p:sp>
        <p:nvSpPr>
          <p:cNvPr id="45" name="TextBox 44">
            <a:extLst>
              <a:ext uri="{FF2B5EF4-FFF2-40B4-BE49-F238E27FC236}">
                <a16:creationId xmlns:a16="http://schemas.microsoft.com/office/drawing/2014/main" id="{0D7F6433-8335-403B-9380-4C9274AF34E1}"/>
              </a:ext>
            </a:extLst>
          </p:cNvPr>
          <p:cNvSpPr txBox="1"/>
          <p:nvPr/>
        </p:nvSpPr>
        <p:spPr>
          <a:xfrm>
            <a:off x="970182" y="4594777"/>
            <a:ext cx="1308371" cy="400110"/>
          </a:xfrm>
          <a:prstGeom prst="rect">
            <a:avLst/>
          </a:prstGeom>
          <a:noFill/>
        </p:spPr>
        <p:txBody>
          <a:bodyPr wrap="none" rtlCol="0">
            <a:spAutoFit/>
          </a:bodyPr>
          <a:lstStyle/>
          <a:p>
            <a:pPr algn="ctr"/>
            <a:r>
              <a:rPr lang="en-US" sz="2000" dirty="0">
                <a:solidFill>
                  <a:schemeClr val="bg1"/>
                </a:solidFill>
              </a:rPr>
              <a:t>happens-in</a:t>
            </a:r>
            <a:endParaRPr lang="en-US" sz="2000" dirty="0">
              <a:solidFill>
                <a:srgbClr val="FFC000"/>
              </a:solidFill>
            </a:endParaRPr>
          </a:p>
        </p:txBody>
      </p:sp>
      <p:cxnSp>
        <p:nvCxnSpPr>
          <p:cNvPr id="47" name="Connector: Elbow 46">
            <a:extLst>
              <a:ext uri="{FF2B5EF4-FFF2-40B4-BE49-F238E27FC236}">
                <a16:creationId xmlns:a16="http://schemas.microsoft.com/office/drawing/2014/main" id="{8E303082-1C15-4A68-9CC8-585973625EFF}"/>
              </a:ext>
            </a:extLst>
          </p:cNvPr>
          <p:cNvCxnSpPr>
            <a:cxnSpLocks/>
            <a:stCxn id="5" idx="1"/>
            <a:endCxn id="32" idx="1"/>
          </p:cNvCxnSpPr>
          <p:nvPr/>
        </p:nvCxnSpPr>
        <p:spPr bwMode="auto">
          <a:xfrm rot="10800000" flipV="1">
            <a:off x="2185930" y="3204187"/>
            <a:ext cx="1319271" cy="3083833"/>
          </a:xfrm>
          <a:prstGeom prst="bentConnector3">
            <a:avLst>
              <a:gd name="adj1" fmla="val 117328"/>
            </a:avLst>
          </a:prstGeom>
          <a:solidFill>
            <a:schemeClr val="accent1"/>
          </a:solidFill>
          <a:ln w="9525" cap="flat" cmpd="sng" algn="ctr">
            <a:solidFill>
              <a:schemeClr val="bg1"/>
            </a:solidFill>
            <a:prstDash val="solid"/>
            <a:round/>
            <a:headEnd type="none" w="med" len="med"/>
            <a:tailEnd type="triangle"/>
          </a:ln>
          <a:effectLst/>
        </p:spPr>
      </p:cxnSp>
      <p:sp>
        <p:nvSpPr>
          <p:cNvPr id="51" name="TextBox 50">
            <a:extLst>
              <a:ext uri="{FF2B5EF4-FFF2-40B4-BE49-F238E27FC236}">
                <a16:creationId xmlns:a16="http://schemas.microsoft.com/office/drawing/2014/main" id="{52A094CD-B8D1-4C07-A716-BB6BEC0C9E7C}"/>
              </a:ext>
            </a:extLst>
          </p:cNvPr>
          <p:cNvSpPr txBox="1"/>
          <p:nvPr/>
        </p:nvSpPr>
        <p:spPr>
          <a:xfrm>
            <a:off x="6095999" y="1676400"/>
            <a:ext cx="2751181" cy="461665"/>
          </a:xfrm>
          <a:prstGeom prst="rect">
            <a:avLst/>
          </a:prstGeom>
          <a:solidFill>
            <a:srgbClr val="FFC000"/>
          </a:solidFill>
        </p:spPr>
        <p:txBody>
          <a:bodyPr wrap="square" rtlCol="0">
            <a:spAutoFit/>
          </a:bodyPr>
          <a:lstStyle/>
          <a:p>
            <a:pPr algn="ctr"/>
            <a:r>
              <a:rPr lang="en-US" dirty="0" err="1"/>
              <a:t>tx</a:t>
            </a:r>
            <a:r>
              <a:rPr lang="en-US" dirty="0"/>
              <a:t>: temporal region</a:t>
            </a:r>
          </a:p>
        </p:txBody>
      </p:sp>
      <p:cxnSp>
        <p:nvCxnSpPr>
          <p:cNvPr id="53" name="Straight Connector 52">
            <a:extLst>
              <a:ext uri="{FF2B5EF4-FFF2-40B4-BE49-F238E27FC236}">
                <a16:creationId xmlns:a16="http://schemas.microsoft.com/office/drawing/2014/main" id="{7B6391AD-1454-492B-8514-23BDA4CE551D}"/>
              </a:ext>
            </a:extLst>
          </p:cNvPr>
          <p:cNvCxnSpPr>
            <a:cxnSpLocks/>
          </p:cNvCxnSpPr>
          <p:nvPr/>
        </p:nvCxnSpPr>
        <p:spPr bwMode="auto">
          <a:xfrm flipH="1">
            <a:off x="8843660" y="1754155"/>
            <a:ext cx="1" cy="3787381"/>
          </a:xfrm>
          <a:prstGeom prst="line">
            <a:avLst/>
          </a:prstGeom>
          <a:solidFill>
            <a:schemeClr val="accent1"/>
          </a:solidFill>
          <a:ln w="9525" cap="flat" cmpd="sng" algn="ctr">
            <a:solidFill>
              <a:srgbClr val="FFC000"/>
            </a:solidFill>
            <a:prstDash val="dash"/>
            <a:round/>
            <a:headEnd type="none" w="med" len="med"/>
            <a:tailEnd type="none" w="med" len="med"/>
          </a:ln>
          <a:effectLst/>
        </p:spPr>
      </p:cxnSp>
      <p:sp>
        <p:nvSpPr>
          <p:cNvPr id="57" name="TextBox 56">
            <a:extLst>
              <a:ext uri="{FF2B5EF4-FFF2-40B4-BE49-F238E27FC236}">
                <a16:creationId xmlns:a16="http://schemas.microsoft.com/office/drawing/2014/main" id="{C53F47DC-1DC8-402A-95B4-06A92CCAA321}"/>
              </a:ext>
            </a:extLst>
          </p:cNvPr>
          <p:cNvSpPr txBox="1"/>
          <p:nvPr/>
        </p:nvSpPr>
        <p:spPr>
          <a:xfrm>
            <a:off x="6264922" y="4649755"/>
            <a:ext cx="1895071" cy="400110"/>
          </a:xfrm>
          <a:prstGeom prst="rect">
            <a:avLst/>
          </a:prstGeom>
          <a:noFill/>
        </p:spPr>
        <p:txBody>
          <a:bodyPr wrap="none" rtlCol="0">
            <a:spAutoFit/>
          </a:bodyPr>
          <a:lstStyle/>
          <a:p>
            <a:r>
              <a:rPr lang="en-US" sz="2000" dirty="0">
                <a:solidFill>
                  <a:schemeClr val="bg1"/>
                </a:solidFill>
              </a:rPr>
              <a:t>participates-in at</a:t>
            </a:r>
            <a:endParaRPr lang="en-US" sz="2000" dirty="0">
              <a:solidFill>
                <a:srgbClr val="FFC000"/>
              </a:solidFill>
            </a:endParaRPr>
          </a:p>
        </p:txBody>
      </p:sp>
      <p:cxnSp>
        <p:nvCxnSpPr>
          <p:cNvPr id="58" name="Straight Arrow Connector 57">
            <a:extLst>
              <a:ext uri="{FF2B5EF4-FFF2-40B4-BE49-F238E27FC236}">
                <a16:creationId xmlns:a16="http://schemas.microsoft.com/office/drawing/2014/main" id="{1CBA38D3-6CDB-49CD-BC9F-FA718C8B6925}"/>
              </a:ext>
            </a:extLst>
          </p:cNvPr>
          <p:cNvCxnSpPr>
            <a:cxnSpLocks/>
          </p:cNvCxnSpPr>
          <p:nvPr/>
        </p:nvCxnSpPr>
        <p:spPr bwMode="auto">
          <a:xfrm flipV="1">
            <a:off x="8305800" y="4730421"/>
            <a:ext cx="0" cy="376534"/>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61" name="Arc 60">
            <a:extLst>
              <a:ext uri="{FF2B5EF4-FFF2-40B4-BE49-F238E27FC236}">
                <a16:creationId xmlns:a16="http://schemas.microsoft.com/office/drawing/2014/main" id="{28FB347D-0107-4827-8129-5D2C681B0789}"/>
              </a:ext>
            </a:extLst>
          </p:cNvPr>
          <p:cNvSpPr/>
          <p:nvPr/>
        </p:nvSpPr>
        <p:spPr bwMode="auto">
          <a:xfrm>
            <a:off x="6672198" y="1906556"/>
            <a:ext cx="4520281" cy="3084510"/>
          </a:xfrm>
          <a:prstGeom prst="arc">
            <a:avLst>
              <a:gd name="adj1" fmla="val 16200000"/>
              <a:gd name="adj2" fmla="val 6625363"/>
            </a:avLst>
          </a:prstGeom>
          <a:noFill/>
          <a:ln w="9525" cap="flat" cmpd="sng" algn="ctr">
            <a:solidFill>
              <a:schemeClr val="bg1"/>
            </a:solidFill>
            <a:prstDash val="dash"/>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2" name="TextBox 31">
            <a:extLst>
              <a:ext uri="{FF2B5EF4-FFF2-40B4-BE49-F238E27FC236}">
                <a16:creationId xmlns:a16="http://schemas.microsoft.com/office/drawing/2014/main" id="{26EFFA2B-B8EF-4FB4-94A0-36AD13AD7650}"/>
              </a:ext>
            </a:extLst>
          </p:cNvPr>
          <p:cNvSpPr txBox="1"/>
          <p:nvPr/>
        </p:nvSpPr>
        <p:spPr>
          <a:xfrm>
            <a:off x="2185929" y="6057188"/>
            <a:ext cx="5637010" cy="461665"/>
          </a:xfrm>
          <a:prstGeom prst="rect">
            <a:avLst/>
          </a:prstGeom>
          <a:gradFill flip="none" rotWithShape="1">
            <a:gsLst>
              <a:gs pos="67000">
                <a:srgbClr val="92D050"/>
              </a:gs>
              <a:gs pos="24000">
                <a:srgbClr val="92D050"/>
              </a:gs>
              <a:gs pos="1000">
                <a:schemeClr val="accent2">
                  <a:lumMod val="75000"/>
                </a:schemeClr>
              </a:gs>
              <a:gs pos="100000">
                <a:schemeClr val="accent2">
                  <a:lumMod val="75000"/>
                </a:schemeClr>
              </a:gs>
            </a:gsLst>
            <a:lin ang="0" scaled="1"/>
            <a:tileRect/>
          </a:gradFill>
        </p:spPr>
        <p:txBody>
          <a:bodyPr wrap="square" rtlCol="0">
            <a:spAutoFit/>
          </a:bodyPr>
          <a:lstStyle/>
          <a:p>
            <a:pPr algn="ctr"/>
            <a:r>
              <a:rPr lang="en-US" dirty="0"/>
              <a:t>x2: process</a:t>
            </a:r>
          </a:p>
        </p:txBody>
      </p:sp>
      <p:sp>
        <p:nvSpPr>
          <p:cNvPr id="36" name="TextBox 35">
            <a:extLst>
              <a:ext uri="{FF2B5EF4-FFF2-40B4-BE49-F238E27FC236}">
                <a16:creationId xmlns:a16="http://schemas.microsoft.com/office/drawing/2014/main" id="{B0D86DF1-98F9-4CD8-82FC-5DE21FF0FE29}"/>
              </a:ext>
            </a:extLst>
          </p:cNvPr>
          <p:cNvSpPr txBox="1"/>
          <p:nvPr/>
        </p:nvSpPr>
        <p:spPr>
          <a:xfrm>
            <a:off x="5045244" y="5571299"/>
            <a:ext cx="1895071" cy="400110"/>
          </a:xfrm>
          <a:prstGeom prst="rect">
            <a:avLst/>
          </a:prstGeom>
          <a:noFill/>
        </p:spPr>
        <p:txBody>
          <a:bodyPr wrap="none" rtlCol="0">
            <a:spAutoFit/>
          </a:bodyPr>
          <a:lstStyle/>
          <a:p>
            <a:r>
              <a:rPr lang="en-US" sz="2000" dirty="0">
                <a:solidFill>
                  <a:schemeClr val="bg1"/>
                </a:solidFill>
              </a:rPr>
              <a:t>participates-in at</a:t>
            </a:r>
            <a:endParaRPr lang="en-US" sz="2000" dirty="0">
              <a:solidFill>
                <a:srgbClr val="FFC000"/>
              </a:solidFill>
            </a:endParaRPr>
          </a:p>
        </p:txBody>
      </p:sp>
      <p:cxnSp>
        <p:nvCxnSpPr>
          <p:cNvPr id="40" name="Straight Arrow Connector 39">
            <a:extLst>
              <a:ext uri="{FF2B5EF4-FFF2-40B4-BE49-F238E27FC236}">
                <a16:creationId xmlns:a16="http://schemas.microsoft.com/office/drawing/2014/main" id="{8ABB72FA-17B5-4C18-8EC2-3CD539A6660E}"/>
              </a:ext>
            </a:extLst>
          </p:cNvPr>
          <p:cNvCxnSpPr>
            <a:cxnSpLocks/>
          </p:cNvCxnSpPr>
          <p:nvPr/>
        </p:nvCxnSpPr>
        <p:spPr bwMode="auto">
          <a:xfrm>
            <a:off x="6943836" y="5541536"/>
            <a:ext cx="0" cy="515652"/>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0" name="Straight Connector 9">
            <a:extLst>
              <a:ext uri="{FF2B5EF4-FFF2-40B4-BE49-F238E27FC236}">
                <a16:creationId xmlns:a16="http://schemas.microsoft.com/office/drawing/2014/main" id="{FA9B9318-A07F-4FCB-AF90-87988B4D6400}"/>
              </a:ext>
            </a:extLst>
          </p:cNvPr>
          <p:cNvCxnSpPr>
            <a:cxnSpLocks/>
          </p:cNvCxnSpPr>
          <p:nvPr/>
        </p:nvCxnSpPr>
        <p:spPr bwMode="auto">
          <a:xfrm flipH="1">
            <a:off x="6044678" y="1677955"/>
            <a:ext cx="20125" cy="4840898"/>
          </a:xfrm>
          <a:prstGeom prst="line">
            <a:avLst/>
          </a:prstGeom>
          <a:solidFill>
            <a:schemeClr val="accent1"/>
          </a:solidFill>
          <a:ln w="9525" cap="flat" cmpd="sng" algn="ctr">
            <a:solidFill>
              <a:srgbClr val="FFC000"/>
            </a:solidFill>
            <a:prstDash val="dash"/>
            <a:round/>
            <a:headEnd type="none" w="med" len="med"/>
            <a:tailEnd type="none" w="med" len="med"/>
          </a:ln>
          <a:effectLst/>
        </p:spPr>
      </p:cxnSp>
      <p:cxnSp>
        <p:nvCxnSpPr>
          <p:cNvPr id="11" name="Straight Connector 10">
            <a:extLst>
              <a:ext uri="{FF2B5EF4-FFF2-40B4-BE49-F238E27FC236}">
                <a16:creationId xmlns:a16="http://schemas.microsoft.com/office/drawing/2014/main" id="{02CFACDA-E6E9-4FA5-8F46-02B6A893AA32}"/>
              </a:ext>
            </a:extLst>
          </p:cNvPr>
          <p:cNvCxnSpPr>
            <a:cxnSpLocks/>
          </p:cNvCxnSpPr>
          <p:nvPr/>
        </p:nvCxnSpPr>
        <p:spPr bwMode="auto">
          <a:xfrm flipH="1">
            <a:off x="3429000" y="1677955"/>
            <a:ext cx="76200" cy="4840898"/>
          </a:xfrm>
          <a:prstGeom prst="line">
            <a:avLst/>
          </a:prstGeom>
          <a:solidFill>
            <a:schemeClr val="accent1"/>
          </a:solidFill>
          <a:ln w="9525" cap="flat" cmpd="sng" algn="ctr">
            <a:solidFill>
              <a:srgbClr val="FFC000"/>
            </a:solidFill>
            <a:prstDash val="dash"/>
            <a:round/>
            <a:headEnd type="none" w="med" len="med"/>
            <a:tailEnd type="none" w="med" len="med"/>
          </a:ln>
          <a:effectLst/>
        </p:spPr>
      </p:cxnSp>
    </p:spTree>
    <p:extLst>
      <p:ext uri="{BB962C8B-B14F-4D97-AF65-F5344CB8AC3E}">
        <p14:creationId xmlns:p14="http://schemas.microsoft.com/office/powerpoint/2010/main" val="1178198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5213C-40C6-4533-8B7C-ACF9A4CD71FC}"/>
              </a:ext>
            </a:extLst>
          </p:cNvPr>
          <p:cNvSpPr>
            <a:spLocks noGrp="1"/>
          </p:cNvSpPr>
          <p:nvPr>
            <p:ph type="title"/>
          </p:nvPr>
        </p:nvSpPr>
        <p:spPr/>
        <p:txBody>
          <a:bodyPr/>
          <a:lstStyle/>
          <a:p>
            <a:r>
              <a:rPr lang="en-US" dirty="0"/>
              <a:t>Instantiation changes</a:t>
            </a:r>
          </a:p>
        </p:txBody>
      </p:sp>
      <p:graphicFrame>
        <p:nvGraphicFramePr>
          <p:cNvPr id="4" name="Content Placeholder 3">
            <a:extLst>
              <a:ext uri="{FF2B5EF4-FFF2-40B4-BE49-F238E27FC236}">
                <a16:creationId xmlns:a16="http://schemas.microsoft.com/office/drawing/2014/main" id="{88B57EAA-B8CE-41BA-89F2-8C52EBF76495}"/>
              </a:ext>
            </a:extLst>
          </p:cNvPr>
          <p:cNvGraphicFramePr>
            <a:graphicFrameLocks noGrp="1"/>
          </p:cNvGraphicFramePr>
          <p:nvPr>
            <p:ph idx="1"/>
            <p:extLst>
              <p:ext uri="{D42A27DB-BD31-4B8C-83A1-F6EECF244321}">
                <p14:modId xmlns:p14="http://schemas.microsoft.com/office/powerpoint/2010/main" val="1018639936"/>
              </p:ext>
            </p:extLst>
          </p:nvPr>
        </p:nvGraphicFramePr>
        <p:xfrm>
          <a:off x="457200" y="1524000"/>
          <a:ext cx="11277600" cy="5120640"/>
        </p:xfrm>
        <a:graphic>
          <a:graphicData uri="http://schemas.openxmlformats.org/drawingml/2006/table">
            <a:tbl>
              <a:tblPr firstRow="1" firstCol="1" bandRow="1" bandCol="1">
                <a:tableStyleId>{5C22544A-7EE6-4342-B048-85BDC9FD1C3A}</a:tableStyleId>
              </a:tblPr>
              <a:tblGrid>
                <a:gridCol w="2362200">
                  <a:extLst>
                    <a:ext uri="{9D8B030D-6E8A-4147-A177-3AD203B41FA5}">
                      <a16:colId xmlns:a16="http://schemas.microsoft.com/office/drawing/2014/main" val="112735999"/>
                    </a:ext>
                  </a:extLst>
                </a:gridCol>
                <a:gridCol w="4867031">
                  <a:extLst>
                    <a:ext uri="{9D8B030D-6E8A-4147-A177-3AD203B41FA5}">
                      <a16:colId xmlns:a16="http://schemas.microsoft.com/office/drawing/2014/main" val="2492286971"/>
                    </a:ext>
                  </a:extLst>
                </a:gridCol>
                <a:gridCol w="4048369">
                  <a:extLst>
                    <a:ext uri="{9D8B030D-6E8A-4147-A177-3AD203B41FA5}">
                      <a16:colId xmlns:a16="http://schemas.microsoft.com/office/drawing/2014/main" val="485054519"/>
                    </a:ext>
                  </a:extLst>
                </a:gridCol>
              </a:tblGrid>
              <a:tr h="0">
                <a:tc>
                  <a:txBody>
                    <a:bodyPr/>
                    <a:lstStyle/>
                    <a:p>
                      <a:pPr marL="0" marR="0" indent="0" algn="l">
                        <a:spcBef>
                          <a:spcPts val="0"/>
                        </a:spcBef>
                        <a:spcAft>
                          <a:spcPts val="0"/>
                        </a:spcAft>
                      </a:pPr>
                      <a:r>
                        <a:rPr lang="en-US" sz="2400" b="0" dirty="0">
                          <a:solidFill>
                            <a:schemeClr val="bg1"/>
                          </a:solidFill>
                          <a:effectLst/>
                          <a:latin typeface="Times New Roman" panose="02020603050405020304" pitchFamily="18" charset="0"/>
                          <a:cs typeface="Times New Roman" panose="02020603050405020304" pitchFamily="18" charset="0"/>
                        </a:rPr>
                        <a:t>instantiation change</a:t>
                      </a:r>
                      <a:endParaRPr lang="en-US" sz="24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7160" marR="137160" marT="137160" marB="137160">
                    <a:noFill/>
                  </a:tcPr>
                </a:tc>
                <a:tc>
                  <a:txBody>
                    <a:bodyPr/>
                    <a:lstStyle/>
                    <a:p>
                      <a:pPr marL="0" marR="0" indent="0" algn="l">
                        <a:spcBef>
                          <a:spcPts val="0"/>
                        </a:spcBef>
                        <a:spcAft>
                          <a:spcPts val="0"/>
                        </a:spcAft>
                        <a:tabLst>
                          <a:tab pos="0" algn="dec"/>
                        </a:tabLst>
                      </a:pPr>
                      <a:r>
                        <a:rPr lang="en-US" sz="2400" b="0">
                          <a:solidFill>
                            <a:schemeClr val="bg1"/>
                          </a:solidFill>
                          <a:effectLst/>
                          <a:latin typeface="Times New Roman" panose="02020603050405020304" pitchFamily="18" charset="0"/>
                          <a:cs typeface="Times New Roman" panose="02020603050405020304" pitchFamily="18" charset="0"/>
                        </a:rPr>
                        <a:t>change in some continuant’s instantiation of some universal</a:t>
                      </a:r>
                      <a:endParaRPr lang="en-US" sz="2400" b="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7160" marR="137160" marT="137160" marB="137160">
                    <a:noFill/>
                  </a:tcPr>
                </a:tc>
                <a:tc>
                  <a:txBody>
                    <a:bodyPr/>
                    <a:lstStyle/>
                    <a:p>
                      <a:pPr marL="0" marR="0" indent="0" algn="l">
                        <a:spcBef>
                          <a:spcPts val="0"/>
                        </a:spcBef>
                        <a:spcAft>
                          <a:spcPts val="0"/>
                        </a:spcAft>
                        <a:tabLst>
                          <a:tab pos="0" algn="dec"/>
                        </a:tabLst>
                      </a:pPr>
                      <a:endParaRPr lang="en-US" sz="2400" b="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7160" marR="137160" marT="137160" marB="137160">
                    <a:noFill/>
                  </a:tcPr>
                </a:tc>
                <a:extLst>
                  <a:ext uri="{0D108BD9-81ED-4DB2-BD59-A6C34878D82A}">
                    <a16:rowId xmlns:a16="http://schemas.microsoft.com/office/drawing/2014/main" val="366766655"/>
                  </a:ext>
                </a:extLst>
              </a:tr>
              <a:tr h="0">
                <a:tc>
                  <a:txBody>
                    <a:bodyPr/>
                    <a:lstStyle/>
                    <a:p>
                      <a:pPr marL="0" marR="0" indent="0" algn="l">
                        <a:spcBef>
                          <a:spcPts val="0"/>
                        </a:spcBef>
                        <a:spcAft>
                          <a:spcPts val="0"/>
                        </a:spcAft>
                      </a:pPr>
                      <a:r>
                        <a:rPr lang="en-US" sz="2400" b="0" dirty="0">
                          <a:solidFill>
                            <a:schemeClr val="bg1"/>
                          </a:solidFill>
                          <a:effectLst/>
                          <a:latin typeface="Times New Roman" panose="02020603050405020304" pitchFamily="18" charset="0"/>
                          <a:cs typeface="Times New Roman" panose="02020603050405020304" pitchFamily="18" charset="0"/>
                        </a:rPr>
                        <a:t>specialization</a:t>
                      </a:r>
                      <a:endParaRPr lang="en-US" sz="24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7160" marR="137160" marT="137160" marB="137160">
                    <a:noFill/>
                  </a:tcPr>
                </a:tc>
                <a:tc>
                  <a:txBody>
                    <a:bodyPr/>
                    <a:lstStyle/>
                    <a:p>
                      <a:pPr marL="0" marR="0" indent="0" algn="l">
                        <a:spcBef>
                          <a:spcPts val="0"/>
                        </a:spcBef>
                        <a:spcAft>
                          <a:spcPts val="0"/>
                        </a:spcAft>
                        <a:tabLst>
                          <a:tab pos="0" algn="dec"/>
                        </a:tabLst>
                      </a:pPr>
                      <a:r>
                        <a:rPr lang="en-US" sz="2400" b="0" dirty="0">
                          <a:solidFill>
                            <a:schemeClr val="bg1"/>
                          </a:solidFill>
                          <a:effectLst/>
                          <a:latin typeface="Times New Roman" panose="02020603050405020304" pitchFamily="18" charset="0"/>
                          <a:cs typeface="Times New Roman" panose="02020603050405020304" pitchFamily="18" charset="0"/>
                        </a:rPr>
                        <a:t>instantiation change expanding the number of universals a continuant instantiates </a:t>
                      </a:r>
                      <a:endParaRPr lang="en-US" sz="24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7160" marR="137160" marT="137160" marB="137160">
                    <a:noFill/>
                  </a:tcPr>
                </a:tc>
                <a:tc>
                  <a:txBody>
                    <a:bodyPr/>
                    <a:lstStyle/>
                    <a:p>
                      <a:pPr marL="0" marR="0" indent="0" algn="l">
                        <a:spcBef>
                          <a:spcPts val="0"/>
                        </a:spcBef>
                        <a:spcAft>
                          <a:spcPts val="0"/>
                        </a:spcAft>
                        <a:tabLst>
                          <a:tab pos="0" algn="dec"/>
                        </a:tabLst>
                      </a:pPr>
                      <a:r>
                        <a:rPr lang="en-US" sz="24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A spine becomes bent and starts to instantiate disorder</a:t>
                      </a:r>
                    </a:p>
                  </a:txBody>
                  <a:tcPr marL="137160" marR="137160" marT="137160" marB="137160">
                    <a:noFill/>
                  </a:tcPr>
                </a:tc>
                <a:extLst>
                  <a:ext uri="{0D108BD9-81ED-4DB2-BD59-A6C34878D82A}">
                    <a16:rowId xmlns:a16="http://schemas.microsoft.com/office/drawing/2014/main" val="3147091885"/>
                  </a:ext>
                </a:extLst>
              </a:tr>
              <a:tr h="0">
                <a:tc>
                  <a:txBody>
                    <a:bodyPr/>
                    <a:lstStyle/>
                    <a:p>
                      <a:pPr marL="0" marR="0" indent="0" algn="l">
                        <a:spcBef>
                          <a:spcPts val="0"/>
                        </a:spcBef>
                        <a:spcAft>
                          <a:spcPts val="0"/>
                        </a:spcAft>
                      </a:pPr>
                      <a:r>
                        <a:rPr lang="en-US" sz="2400" b="0" dirty="0">
                          <a:solidFill>
                            <a:schemeClr val="bg1"/>
                          </a:solidFill>
                          <a:effectLst/>
                          <a:latin typeface="Times New Roman" panose="02020603050405020304" pitchFamily="18" charset="0"/>
                          <a:cs typeface="Times New Roman" panose="02020603050405020304" pitchFamily="18" charset="0"/>
                        </a:rPr>
                        <a:t>generalization</a:t>
                      </a:r>
                      <a:endParaRPr lang="en-US" sz="24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7160" marR="137160" marT="137160" marB="137160">
                    <a:noFill/>
                  </a:tcPr>
                </a:tc>
                <a:tc>
                  <a:txBody>
                    <a:bodyPr/>
                    <a:lstStyle/>
                    <a:p>
                      <a:pPr marL="0" marR="0" indent="0" algn="l">
                        <a:spcBef>
                          <a:spcPts val="0"/>
                        </a:spcBef>
                        <a:spcAft>
                          <a:spcPts val="0"/>
                        </a:spcAft>
                        <a:tabLst>
                          <a:tab pos="0" algn="dec"/>
                        </a:tabLst>
                      </a:pPr>
                      <a:r>
                        <a:rPr lang="en-US" sz="2400" b="0">
                          <a:solidFill>
                            <a:schemeClr val="bg1"/>
                          </a:solidFill>
                          <a:effectLst/>
                          <a:latin typeface="Times New Roman" panose="02020603050405020304" pitchFamily="18" charset="0"/>
                          <a:cs typeface="Times New Roman" panose="02020603050405020304" pitchFamily="18" charset="0"/>
                        </a:rPr>
                        <a:t>instantiation change diminishing the number of universals a continuant instantiates</a:t>
                      </a:r>
                      <a:endParaRPr lang="en-US" sz="2400" b="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7160" marR="137160" marT="137160" marB="137160">
                    <a:noFill/>
                  </a:tcPr>
                </a:tc>
                <a:tc>
                  <a:txBody>
                    <a:bodyPr/>
                    <a:lstStyle/>
                    <a:p>
                      <a:pPr marL="0" marR="0" indent="0" algn="l">
                        <a:spcBef>
                          <a:spcPts val="0"/>
                        </a:spcBef>
                        <a:spcAft>
                          <a:spcPts val="0"/>
                        </a:spcAft>
                        <a:tabLst>
                          <a:tab pos="0" algn="dec"/>
                        </a:tabLst>
                      </a:pPr>
                      <a:r>
                        <a:rPr lang="en-US" sz="24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A bent spine becomes healed</a:t>
                      </a:r>
                    </a:p>
                  </a:txBody>
                  <a:tcPr marL="137160" marR="137160" marT="137160" marB="137160">
                    <a:noFill/>
                  </a:tcPr>
                </a:tc>
                <a:extLst>
                  <a:ext uri="{0D108BD9-81ED-4DB2-BD59-A6C34878D82A}">
                    <a16:rowId xmlns:a16="http://schemas.microsoft.com/office/drawing/2014/main" val="3745664855"/>
                  </a:ext>
                </a:extLst>
              </a:tr>
              <a:tr h="0">
                <a:tc>
                  <a:txBody>
                    <a:bodyPr/>
                    <a:lstStyle/>
                    <a:p>
                      <a:pPr marL="0" marR="0" indent="0" algn="l">
                        <a:spcBef>
                          <a:spcPts val="0"/>
                        </a:spcBef>
                        <a:spcAft>
                          <a:spcPts val="0"/>
                        </a:spcAft>
                      </a:pPr>
                      <a:r>
                        <a:rPr lang="en-US" sz="2400" b="0" dirty="0">
                          <a:solidFill>
                            <a:schemeClr val="bg1"/>
                          </a:solidFill>
                          <a:effectLst/>
                          <a:latin typeface="Times New Roman" panose="02020603050405020304" pitchFamily="18" charset="0"/>
                          <a:cs typeface="Times New Roman" panose="02020603050405020304" pitchFamily="18" charset="0"/>
                        </a:rPr>
                        <a:t>type replacement</a:t>
                      </a:r>
                      <a:endParaRPr lang="en-US" sz="24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7160" marR="137160" marT="137160" marB="137160">
                    <a:noFill/>
                  </a:tcPr>
                </a:tc>
                <a:tc>
                  <a:txBody>
                    <a:bodyPr/>
                    <a:lstStyle/>
                    <a:p>
                      <a:pPr marL="0" marR="0" indent="0" algn="l">
                        <a:spcBef>
                          <a:spcPts val="0"/>
                        </a:spcBef>
                        <a:spcAft>
                          <a:spcPts val="0"/>
                        </a:spcAft>
                        <a:tabLst>
                          <a:tab pos="0" algn="dec"/>
                        </a:tabLst>
                      </a:pPr>
                      <a:r>
                        <a:rPr lang="en-US" sz="2400" b="0" dirty="0">
                          <a:solidFill>
                            <a:schemeClr val="bg1"/>
                          </a:solidFill>
                          <a:effectLst/>
                          <a:latin typeface="Times New Roman" panose="02020603050405020304" pitchFamily="18" charset="0"/>
                          <a:cs typeface="Times New Roman" panose="02020603050405020304" pitchFamily="18" charset="0"/>
                        </a:rPr>
                        <a:t>instantiation change to a continuant c keeping the number of universals c instantiates constant</a:t>
                      </a:r>
                      <a:endParaRPr lang="en-US" sz="24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7160" marR="137160" marT="137160" marB="137160">
                    <a:noFill/>
                  </a:tcPr>
                </a:tc>
                <a:tc>
                  <a:txBody>
                    <a:bodyPr/>
                    <a:lstStyle/>
                    <a:p>
                      <a:pPr marL="0" marR="0" indent="0" algn="l">
                        <a:spcBef>
                          <a:spcPts val="0"/>
                        </a:spcBef>
                        <a:spcAft>
                          <a:spcPts val="0"/>
                        </a:spcAft>
                        <a:tabLst>
                          <a:tab pos="0" algn="dec"/>
                        </a:tabLst>
                      </a:pPr>
                      <a:r>
                        <a:rPr lang="en-US" sz="24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The color of a flower petal changes from red to brown</a:t>
                      </a:r>
                    </a:p>
                  </a:txBody>
                  <a:tcPr marL="137160" marR="137160" marT="137160" marB="137160">
                    <a:noFill/>
                  </a:tcPr>
                </a:tc>
                <a:extLst>
                  <a:ext uri="{0D108BD9-81ED-4DB2-BD59-A6C34878D82A}">
                    <a16:rowId xmlns:a16="http://schemas.microsoft.com/office/drawing/2014/main" val="3392513456"/>
                  </a:ext>
                </a:extLst>
              </a:tr>
            </a:tbl>
          </a:graphicData>
        </a:graphic>
      </p:graphicFrame>
    </p:spTree>
    <p:extLst>
      <p:ext uri="{BB962C8B-B14F-4D97-AF65-F5344CB8AC3E}">
        <p14:creationId xmlns:p14="http://schemas.microsoft.com/office/powerpoint/2010/main" val="148121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BCAB7-5D54-44A7-A435-34DD28B82561}"/>
              </a:ext>
            </a:extLst>
          </p:cNvPr>
          <p:cNvSpPr>
            <a:spLocks noGrp="1"/>
          </p:cNvSpPr>
          <p:nvPr>
            <p:ph type="title"/>
          </p:nvPr>
        </p:nvSpPr>
        <p:spPr/>
        <p:txBody>
          <a:bodyPr/>
          <a:lstStyle/>
          <a:p>
            <a:r>
              <a:rPr lang="en-US" dirty="0"/>
              <a:t>Type replacement </a:t>
            </a:r>
          </a:p>
        </p:txBody>
      </p:sp>
      <p:sp>
        <p:nvSpPr>
          <p:cNvPr id="3" name="Content Placeholder 2">
            <a:extLst>
              <a:ext uri="{FF2B5EF4-FFF2-40B4-BE49-F238E27FC236}">
                <a16:creationId xmlns:a16="http://schemas.microsoft.com/office/drawing/2014/main" id="{CDC4CA74-E89E-4B22-8C79-9D0F86A1ECAA}"/>
              </a:ext>
            </a:extLst>
          </p:cNvPr>
          <p:cNvSpPr>
            <a:spLocks noGrp="1"/>
          </p:cNvSpPr>
          <p:nvPr>
            <p:ph idx="1"/>
          </p:nvPr>
        </p:nvSpPr>
        <p:spPr>
          <a:xfrm>
            <a:off x="304800" y="1524000"/>
            <a:ext cx="11582400" cy="4953000"/>
          </a:xfrm>
        </p:spPr>
        <p:txBody>
          <a:bodyPr/>
          <a:lstStyle/>
          <a:p>
            <a:pPr marL="0" indent="0"/>
            <a:r>
              <a:rPr lang="en-US" dirty="0">
                <a:solidFill>
                  <a:srgbClr val="FFFF00"/>
                </a:solidFill>
              </a:rPr>
              <a:t>A continuant c replaces a type u1 for u2 whenever all the universals (except u1) c instantiates before the replacement are also instantiated by c (in addition to u2) after the replacement. </a:t>
            </a:r>
            <a:r>
              <a:rPr lang="en-US" dirty="0"/>
              <a:t>								</a:t>
            </a:r>
            <a:r>
              <a:rPr lang="en-US" dirty="0">
                <a:highlight>
                  <a:srgbClr val="000D26"/>
                </a:highlight>
              </a:rPr>
              <a:t>[trp-05]</a:t>
            </a:r>
          </a:p>
          <a:p>
            <a:pPr>
              <a:spcBef>
                <a:spcPts val="0"/>
              </a:spcBef>
            </a:pPr>
            <a:r>
              <a:rPr lang="en-US" dirty="0"/>
              <a:t>		</a:t>
            </a:r>
            <a:r>
              <a:rPr lang="en-US" sz="2000" dirty="0"/>
              <a:t>(</a:t>
            </a:r>
            <a:r>
              <a:rPr lang="en-US" sz="2000" dirty="0" err="1"/>
              <a:t>forall</a:t>
            </a:r>
            <a:r>
              <a:rPr lang="en-US" sz="2000" dirty="0"/>
              <a:t> (c u1 u2 t) </a:t>
            </a:r>
          </a:p>
          <a:p>
            <a:pPr>
              <a:spcBef>
                <a:spcPts val="0"/>
              </a:spcBef>
            </a:pPr>
            <a:r>
              <a:rPr lang="en-US" sz="2000" dirty="0"/>
              <a:t>			(</a:t>
            </a:r>
            <a:r>
              <a:rPr lang="en-US" sz="2000" dirty="0" err="1"/>
              <a:t>iff</a:t>
            </a:r>
            <a:r>
              <a:rPr lang="en-US" sz="2000" dirty="0"/>
              <a:t> (</a:t>
            </a:r>
            <a:r>
              <a:rPr lang="en-US" sz="2000" dirty="0">
                <a:solidFill>
                  <a:srgbClr val="FFC000"/>
                </a:solidFill>
              </a:rPr>
              <a:t>replaces-type c u1 u2 t</a:t>
            </a:r>
            <a:r>
              <a:rPr lang="en-US" sz="2000" dirty="0"/>
              <a:t>)</a:t>
            </a:r>
          </a:p>
          <a:p>
            <a:pPr>
              <a:spcBef>
                <a:spcPts val="0"/>
              </a:spcBef>
            </a:pPr>
            <a:r>
              <a:rPr lang="en-US" sz="2000" dirty="0"/>
              <a:t>				 (exists (t1 t2)</a:t>
            </a:r>
          </a:p>
          <a:p>
            <a:pPr>
              <a:spcBef>
                <a:spcPts val="0"/>
              </a:spcBef>
            </a:pPr>
            <a:r>
              <a:rPr lang="en-US" sz="2000" dirty="0"/>
              <a:t>					(and 	(has-first-instant t t1)</a:t>
            </a:r>
          </a:p>
          <a:p>
            <a:pPr>
              <a:spcBef>
                <a:spcPts val="0"/>
              </a:spcBef>
            </a:pPr>
            <a:r>
              <a:rPr lang="en-US" sz="2000" dirty="0"/>
              <a:t>						(instance-of c u1 t1)</a:t>
            </a:r>
          </a:p>
          <a:p>
            <a:pPr>
              <a:spcBef>
                <a:spcPts val="0"/>
              </a:spcBef>
            </a:pPr>
            <a:r>
              <a:rPr lang="en-US" sz="2000" dirty="0"/>
              <a:t>						(not (instance-of c u2 t1))</a:t>
            </a:r>
          </a:p>
          <a:p>
            <a:pPr>
              <a:spcBef>
                <a:spcPts val="0"/>
              </a:spcBef>
            </a:pPr>
            <a:r>
              <a:rPr lang="en-US" sz="2000" dirty="0"/>
              <a:t>						(has-last-instant t t2)</a:t>
            </a:r>
          </a:p>
          <a:p>
            <a:pPr>
              <a:spcBef>
                <a:spcPts val="0"/>
              </a:spcBef>
            </a:pPr>
            <a:r>
              <a:rPr lang="en-US" sz="2000" dirty="0"/>
              <a:t>						(instance-of c u2 t2)</a:t>
            </a:r>
          </a:p>
          <a:p>
            <a:pPr>
              <a:spcBef>
                <a:spcPts val="0"/>
              </a:spcBef>
            </a:pPr>
            <a:r>
              <a:rPr lang="en-US" sz="2000" dirty="0"/>
              <a:t>						(not (instance-of c u1 t2))</a:t>
            </a:r>
          </a:p>
          <a:p>
            <a:pPr>
              <a:spcBef>
                <a:spcPts val="0"/>
              </a:spcBef>
            </a:pPr>
            <a:r>
              <a:rPr lang="en-US" sz="2000" dirty="0"/>
              <a:t>						(</a:t>
            </a:r>
            <a:r>
              <a:rPr lang="en-US" sz="2000" dirty="0" err="1"/>
              <a:t>forall</a:t>
            </a:r>
            <a:r>
              <a:rPr lang="en-US" sz="2000" dirty="0"/>
              <a:t> (un)</a:t>
            </a:r>
          </a:p>
          <a:p>
            <a:pPr>
              <a:spcBef>
                <a:spcPts val="0"/>
              </a:spcBef>
            </a:pPr>
            <a:r>
              <a:rPr lang="en-US" sz="2000" dirty="0"/>
              <a:t>						   (if (and (instance-of c un t1) </a:t>
            </a:r>
          </a:p>
          <a:p>
            <a:pPr>
              <a:spcBef>
                <a:spcPts val="0"/>
              </a:spcBef>
            </a:pPr>
            <a:r>
              <a:rPr lang="en-US" sz="2000" dirty="0"/>
              <a:t>							   (not (= un u1)))</a:t>
            </a:r>
          </a:p>
          <a:p>
            <a:pPr>
              <a:spcBef>
                <a:spcPts val="0"/>
              </a:spcBef>
            </a:pPr>
            <a:r>
              <a:rPr lang="en-US" sz="2000" dirty="0"/>
              <a:t>						        (instance-of c un t2))))))))</a:t>
            </a:r>
          </a:p>
          <a:p>
            <a:endParaRPr lang="en-US" dirty="0"/>
          </a:p>
        </p:txBody>
      </p:sp>
    </p:spTree>
    <p:extLst>
      <p:ext uri="{BB962C8B-B14F-4D97-AF65-F5344CB8AC3E}">
        <p14:creationId xmlns:p14="http://schemas.microsoft.com/office/powerpoint/2010/main" val="388847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A46AE-3EE6-4B2F-AB8C-E4097FFFA3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592A10-38C5-46CE-8735-9205A2BAE6E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8218AB2-1F4B-463F-9126-45B4DF0B476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p:spPr>
      </p:pic>
      <p:sp>
        <p:nvSpPr>
          <p:cNvPr id="5" name="Rectangle 4">
            <a:extLst>
              <a:ext uri="{FF2B5EF4-FFF2-40B4-BE49-F238E27FC236}">
                <a16:creationId xmlns:a16="http://schemas.microsoft.com/office/drawing/2014/main" id="{B322D356-BFA3-4DA4-A3E3-276C3CADACE2}"/>
              </a:ext>
            </a:extLst>
          </p:cNvPr>
          <p:cNvSpPr/>
          <p:nvPr/>
        </p:nvSpPr>
        <p:spPr bwMode="auto">
          <a:xfrm>
            <a:off x="990600" y="152400"/>
            <a:ext cx="9906000" cy="2133601"/>
          </a:xfrm>
          <a:prstGeom prst="rect">
            <a:avLst/>
          </a:prstGeom>
          <a:solidFill>
            <a:srgbClr val="FF0000">
              <a:alpha val="10196"/>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3B2D35CD-812A-42DB-A357-263D0AF82E83}"/>
              </a:ext>
            </a:extLst>
          </p:cNvPr>
          <p:cNvSpPr/>
          <p:nvPr/>
        </p:nvSpPr>
        <p:spPr bwMode="auto">
          <a:xfrm>
            <a:off x="2286000" y="1604682"/>
            <a:ext cx="4800600" cy="5029200"/>
          </a:xfrm>
          <a:prstGeom prst="rect">
            <a:avLst/>
          </a:prstGeom>
          <a:solidFill>
            <a:srgbClr val="FF0000">
              <a:alpha val="10196"/>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2A946CFD-FA7E-4F3B-8114-18038356C719}"/>
              </a:ext>
            </a:extLst>
          </p:cNvPr>
          <p:cNvSpPr/>
          <p:nvPr/>
        </p:nvSpPr>
        <p:spPr bwMode="auto">
          <a:xfrm>
            <a:off x="304800" y="3276599"/>
            <a:ext cx="3733800" cy="3428999"/>
          </a:xfrm>
          <a:prstGeom prst="rect">
            <a:avLst/>
          </a:prstGeom>
          <a:solidFill>
            <a:srgbClr val="FF0000">
              <a:alpha val="10196"/>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FA3C8244-B8EF-4579-9A3F-F82E6B8969DF}"/>
              </a:ext>
            </a:extLst>
          </p:cNvPr>
          <p:cNvSpPr/>
          <p:nvPr/>
        </p:nvSpPr>
        <p:spPr bwMode="auto">
          <a:xfrm>
            <a:off x="2819400" y="3272119"/>
            <a:ext cx="6629400" cy="3428999"/>
          </a:xfrm>
          <a:prstGeom prst="rect">
            <a:avLst/>
          </a:prstGeom>
          <a:solidFill>
            <a:srgbClr val="FF0000">
              <a:alpha val="10196"/>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51456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26E6-497C-47B1-BF49-C95992BA9D5D}"/>
              </a:ext>
            </a:extLst>
          </p:cNvPr>
          <p:cNvSpPr>
            <a:spLocks noGrp="1"/>
          </p:cNvSpPr>
          <p:nvPr>
            <p:ph type="title"/>
          </p:nvPr>
        </p:nvSpPr>
        <p:spPr/>
        <p:txBody>
          <a:bodyPr/>
          <a:lstStyle/>
          <a:p>
            <a:r>
              <a:rPr lang="en-US" dirty="0"/>
              <a:t>Temporal-layer-of </a:t>
            </a:r>
            <a:r>
              <a:rPr lang="en-US" sz="2000" dirty="0"/>
              <a:t>(‘co-occurrence while in occurrent parthood’)</a:t>
            </a:r>
            <a:endParaRPr lang="en-US" dirty="0"/>
          </a:p>
        </p:txBody>
      </p:sp>
      <p:sp>
        <p:nvSpPr>
          <p:cNvPr id="3" name="Content Placeholder 2">
            <a:extLst>
              <a:ext uri="{FF2B5EF4-FFF2-40B4-BE49-F238E27FC236}">
                <a16:creationId xmlns:a16="http://schemas.microsoft.com/office/drawing/2014/main" id="{12BCDF2F-9EB8-4508-9567-821F82AF7A29}"/>
              </a:ext>
            </a:extLst>
          </p:cNvPr>
          <p:cNvSpPr>
            <a:spLocks noGrp="1"/>
          </p:cNvSpPr>
          <p:nvPr>
            <p:ph idx="1"/>
          </p:nvPr>
        </p:nvSpPr>
        <p:spPr>
          <a:xfrm>
            <a:off x="304800" y="1676400"/>
            <a:ext cx="11582400" cy="838200"/>
          </a:xfrm>
        </p:spPr>
        <p:txBody>
          <a:bodyPr/>
          <a:lstStyle/>
          <a:p>
            <a:pPr marL="0" indent="0"/>
            <a:r>
              <a:rPr lang="en-US" i="1" dirty="0">
                <a:solidFill>
                  <a:srgbClr val="FFFF00"/>
                </a:solidFill>
              </a:rPr>
              <a:t>x</a:t>
            </a:r>
            <a:r>
              <a:rPr lang="en-US" dirty="0">
                <a:solidFill>
                  <a:srgbClr val="FFFF00"/>
                </a:solidFill>
              </a:rPr>
              <a:t> temporal-layer-of </a:t>
            </a:r>
            <a:r>
              <a:rPr lang="en-US" i="1" dirty="0">
                <a:solidFill>
                  <a:srgbClr val="FFFF00"/>
                </a:solidFill>
              </a:rPr>
              <a:t>y</a:t>
            </a:r>
            <a:r>
              <a:rPr lang="en-US" dirty="0">
                <a:solidFill>
                  <a:srgbClr val="FFFF00"/>
                </a:solidFill>
              </a:rPr>
              <a:t> </a:t>
            </a:r>
            <a:r>
              <a:rPr lang="en-US" dirty="0" err="1">
                <a:solidFill>
                  <a:srgbClr val="FFFF00"/>
                </a:solidFill>
              </a:rPr>
              <a:t>iff</a:t>
            </a:r>
            <a:r>
              <a:rPr lang="en-US" dirty="0">
                <a:solidFill>
                  <a:srgbClr val="FFFF00"/>
                </a:solidFill>
              </a:rPr>
              <a:t> </a:t>
            </a:r>
            <a:r>
              <a:rPr lang="en-US" i="1" dirty="0">
                <a:solidFill>
                  <a:srgbClr val="FFFF00"/>
                </a:solidFill>
              </a:rPr>
              <a:t>x</a:t>
            </a:r>
            <a:r>
              <a:rPr lang="en-US" dirty="0">
                <a:solidFill>
                  <a:srgbClr val="FFFF00"/>
                </a:solidFill>
              </a:rPr>
              <a:t> occurrent-part-of </a:t>
            </a:r>
            <a:r>
              <a:rPr lang="en-US" i="1" dirty="0">
                <a:solidFill>
                  <a:srgbClr val="FFFF00"/>
                </a:solidFill>
              </a:rPr>
              <a:t>y</a:t>
            </a:r>
            <a:r>
              <a:rPr lang="en-US" dirty="0">
                <a:solidFill>
                  <a:srgbClr val="FFFF00"/>
                </a:solidFill>
              </a:rPr>
              <a:t>, both exists throughout the same time, but neither are temporal regions.	 </a:t>
            </a:r>
            <a:r>
              <a:rPr lang="en-US" dirty="0"/>
              <a:t>					  	</a:t>
            </a:r>
          </a:p>
        </p:txBody>
      </p:sp>
      <p:sp>
        <p:nvSpPr>
          <p:cNvPr id="5" name="TextBox 4">
            <a:extLst>
              <a:ext uri="{FF2B5EF4-FFF2-40B4-BE49-F238E27FC236}">
                <a16:creationId xmlns:a16="http://schemas.microsoft.com/office/drawing/2014/main" id="{342B8871-E06C-4122-9626-5C836F6A7456}"/>
              </a:ext>
            </a:extLst>
          </p:cNvPr>
          <p:cNvSpPr txBox="1"/>
          <p:nvPr/>
        </p:nvSpPr>
        <p:spPr>
          <a:xfrm>
            <a:off x="275985" y="2857180"/>
            <a:ext cx="6097280" cy="3046988"/>
          </a:xfrm>
          <a:prstGeom prst="rect">
            <a:avLst/>
          </a:prstGeom>
          <a:noFill/>
        </p:spPr>
        <p:txBody>
          <a:bodyPr wrap="square">
            <a:spAutoFit/>
          </a:bodyPr>
          <a:lstStyle/>
          <a:p>
            <a:r>
              <a:rPr lang="en-US" dirty="0">
                <a:solidFill>
                  <a:schemeClr val="bg1"/>
                </a:solidFill>
              </a:rPr>
              <a:t>(</a:t>
            </a:r>
            <a:r>
              <a:rPr lang="en-US" dirty="0" err="1">
                <a:solidFill>
                  <a:schemeClr val="bg1"/>
                </a:solidFill>
              </a:rPr>
              <a:t>forall</a:t>
            </a:r>
            <a:r>
              <a:rPr lang="en-US" dirty="0">
                <a:solidFill>
                  <a:schemeClr val="bg1"/>
                </a:solidFill>
              </a:rPr>
              <a:t> (x y) 				     </a:t>
            </a:r>
            <a:r>
              <a:rPr lang="en-US" dirty="0">
                <a:solidFill>
                  <a:schemeClr val="bg1"/>
                </a:solidFill>
                <a:highlight>
                  <a:srgbClr val="000D26"/>
                </a:highlight>
              </a:rPr>
              <a:t>[tlo-01]</a:t>
            </a:r>
          </a:p>
          <a:p>
            <a:r>
              <a:rPr lang="en-US" dirty="0">
                <a:solidFill>
                  <a:schemeClr val="bg1"/>
                </a:solidFill>
              </a:rPr>
              <a:t>  (</a:t>
            </a:r>
            <a:r>
              <a:rPr lang="en-US" dirty="0" err="1">
                <a:solidFill>
                  <a:schemeClr val="bg1"/>
                </a:solidFill>
              </a:rPr>
              <a:t>iff</a:t>
            </a:r>
            <a:r>
              <a:rPr lang="en-US" dirty="0">
                <a:solidFill>
                  <a:schemeClr val="bg1"/>
                </a:solidFill>
              </a:rPr>
              <a:t> (</a:t>
            </a:r>
            <a:r>
              <a:rPr lang="en-US" dirty="0">
                <a:solidFill>
                  <a:srgbClr val="FFC000"/>
                </a:solidFill>
              </a:rPr>
              <a:t>temporal-layer-of x y</a:t>
            </a:r>
            <a:r>
              <a:rPr lang="en-US" dirty="0">
                <a:solidFill>
                  <a:schemeClr val="bg1"/>
                </a:solidFill>
              </a:rPr>
              <a:t>)</a:t>
            </a:r>
          </a:p>
          <a:p>
            <a:r>
              <a:rPr lang="en-US" dirty="0">
                <a:solidFill>
                  <a:schemeClr val="bg1"/>
                </a:solidFill>
              </a:rPr>
              <a:t>        (exists (t) </a:t>
            </a:r>
          </a:p>
          <a:p>
            <a:r>
              <a:rPr lang="en-US" dirty="0">
                <a:solidFill>
                  <a:schemeClr val="bg1"/>
                </a:solidFill>
              </a:rPr>
              <a:t>	(and </a:t>
            </a:r>
          </a:p>
          <a:p>
            <a:r>
              <a:rPr lang="en-US" dirty="0">
                <a:solidFill>
                  <a:schemeClr val="bg1"/>
                </a:solidFill>
              </a:rPr>
              <a:t>	   (occurrent-part-of x y)</a:t>
            </a:r>
          </a:p>
          <a:p>
            <a:r>
              <a:rPr lang="en-US" dirty="0">
                <a:solidFill>
                  <a:schemeClr val="bg1"/>
                </a:solidFill>
              </a:rPr>
              <a:t>	   (not (instance-of x temporal-region y))</a:t>
            </a:r>
          </a:p>
          <a:p>
            <a:r>
              <a:rPr lang="en-US" dirty="0">
                <a:solidFill>
                  <a:schemeClr val="bg1"/>
                </a:solidFill>
              </a:rPr>
              <a:t>	   (exists-throughout x t)</a:t>
            </a:r>
          </a:p>
          <a:p>
            <a:r>
              <a:rPr lang="en-US" dirty="0">
                <a:solidFill>
                  <a:schemeClr val="bg1"/>
                </a:solidFill>
              </a:rPr>
              <a:t>	   (exists-throughout y t))))))</a:t>
            </a:r>
          </a:p>
        </p:txBody>
      </p:sp>
      <p:sp>
        <p:nvSpPr>
          <p:cNvPr id="6" name="TextBox 5">
            <a:extLst>
              <a:ext uri="{FF2B5EF4-FFF2-40B4-BE49-F238E27FC236}">
                <a16:creationId xmlns:a16="http://schemas.microsoft.com/office/drawing/2014/main" id="{A2936D80-4E24-4423-BF6C-9EB4EBAC6F11}"/>
              </a:ext>
            </a:extLst>
          </p:cNvPr>
          <p:cNvSpPr txBox="1"/>
          <p:nvPr/>
        </p:nvSpPr>
        <p:spPr>
          <a:xfrm>
            <a:off x="6428336" y="2857180"/>
            <a:ext cx="5535064" cy="3416320"/>
          </a:xfrm>
          <a:prstGeom prst="rect">
            <a:avLst/>
          </a:prstGeom>
          <a:noFill/>
        </p:spPr>
        <p:txBody>
          <a:bodyPr wrap="square">
            <a:spAutoFit/>
          </a:bodyPr>
          <a:lstStyle/>
          <a:p>
            <a:r>
              <a:rPr lang="en-US" dirty="0">
                <a:solidFill>
                  <a:schemeClr val="bg1"/>
                </a:solidFill>
              </a:rPr>
              <a:t>(</a:t>
            </a:r>
            <a:r>
              <a:rPr lang="en-US" dirty="0" err="1">
                <a:solidFill>
                  <a:schemeClr val="bg1"/>
                </a:solidFill>
              </a:rPr>
              <a:t>forall</a:t>
            </a:r>
            <a:r>
              <a:rPr lang="en-US" dirty="0">
                <a:solidFill>
                  <a:schemeClr val="bg1"/>
                </a:solidFill>
              </a:rPr>
              <a:t> (x y z)			       </a:t>
            </a:r>
            <a:r>
              <a:rPr lang="en-US" dirty="0">
                <a:solidFill>
                  <a:schemeClr val="bg1"/>
                </a:solidFill>
                <a:highlight>
                  <a:srgbClr val="000D26"/>
                </a:highlight>
              </a:rPr>
              <a:t>[tlo-02]</a:t>
            </a:r>
          </a:p>
          <a:p>
            <a:r>
              <a:rPr lang="en-US" dirty="0">
                <a:solidFill>
                  <a:schemeClr val="bg1"/>
                </a:solidFill>
              </a:rPr>
              <a:t>  (if (and (</a:t>
            </a:r>
            <a:r>
              <a:rPr lang="en-US" dirty="0">
                <a:solidFill>
                  <a:srgbClr val="FFC000"/>
                </a:solidFill>
              </a:rPr>
              <a:t>temporal-layer-of x y</a:t>
            </a:r>
            <a:r>
              <a:rPr lang="en-US" dirty="0">
                <a:solidFill>
                  <a:schemeClr val="bg1"/>
                </a:solidFill>
              </a:rPr>
              <a:t>)</a:t>
            </a:r>
          </a:p>
          <a:p>
            <a:r>
              <a:rPr lang="en-US" dirty="0">
                <a:solidFill>
                  <a:schemeClr val="bg1"/>
                </a:solidFill>
              </a:rPr>
              <a:t>	   (</a:t>
            </a:r>
            <a:r>
              <a:rPr lang="en-US" dirty="0">
                <a:solidFill>
                  <a:srgbClr val="FFC000"/>
                </a:solidFill>
              </a:rPr>
              <a:t>temporal-layer-of y z</a:t>
            </a:r>
            <a:r>
              <a:rPr lang="en-US" dirty="0">
                <a:solidFill>
                  <a:schemeClr val="bg1"/>
                </a:solidFill>
              </a:rPr>
              <a:t>))</a:t>
            </a:r>
          </a:p>
          <a:p>
            <a:r>
              <a:rPr lang="en-US" dirty="0">
                <a:solidFill>
                  <a:schemeClr val="bg1"/>
                </a:solidFill>
              </a:rPr>
              <a:t>       (</a:t>
            </a:r>
            <a:r>
              <a:rPr lang="en-US" dirty="0">
                <a:solidFill>
                  <a:srgbClr val="FFC000"/>
                </a:solidFill>
              </a:rPr>
              <a:t>temporal-layer-of x z</a:t>
            </a:r>
            <a:r>
              <a:rPr lang="en-US" dirty="0">
                <a:solidFill>
                  <a:schemeClr val="bg1"/>
                </a:solidFill>
              </a:rPr>
              <a:t>))))</a:t>
            </a:r>
          </a:p>
          <a:p>
            <a:endParaRPr lang="en-US" dirty="0">
              <a:solidFill>
                <a:schemeClr val="bg1"/>
              </a:solidFill>
            </a:endParaRPr>
          </a:p>
          <a:p>
            <a:r>
              <a:rPr lang="en-US" dirty="0">
                <a:solidFill>
                  <a:schemeClr val="bg1"/>
                </a:solidFill>
              </a:rPr>
              <a:t>(</a:t>
            </a:r>
            <a:r>
              <a:rPr lang="en-US" dirty="0" err="1">
                <a:solidFill>
                  <a:schemeClr val="bg1"/>
                </a:solidFill>
              </a:rPr>
              <a:t>forall</a:t>
            </a:r>
            <a:r>
              <a:rPr lang="en-US" dirty="0">
                <a:solidFill>
                  <a:schemeClr val="bg1"/>
                </a:solidFill>
              </a:rPr>
              <a:t> (x y) 			       </a:t>
            </a:r>
            <a:r>
              <a:rPr lang="en-US" dirty="0">
                <a:solidFill>
                  <a:schemeClr val="bg1"/>
                </a:solidFill>
                <a:highlight>
                  <a:srgbClr val="000D26"/>
                </a:highlight>
              </a:rPr>
              <a:t>[tlo-03]</a:t>
            </a:r>
            <a:endParaRPr lang="en-US" dirty="0">
              <a:solidFill>
                <a:schemeClr val="bg1"/>
              </a:solidFill>
            </a:endParaRPr>
          </a:p>
          <a:p>
            <a:r>
              <a:rPr lang="en-US" dirty="0">
                <a:solidFill>
                  <a:schemeClr val="bg1"/>
                </a:solidFill>
              </a:rPr>
              <a:t>   (if (and (</a:t>
            </a:r>
            <a:r>
              <a:rPr lang="en-US" dirty="0">
                <a:solidFill>
                  <a:srgbClr val="FFC000"/>
                </a:solidFill>
              </a:rPr>
              <a:t>temporal-layer-of x y</a:t>
            </a:r>
            <a:r>
              <a:rPr lang="en-US" dirty="0">
                <a:solidFill>
                  <a:schemeClr val="bg1"/>
                </a:solidFill>
              </a:rPr>
              <a:t>)</a:t>
            </a:r>
          </a:p>
          <a:p>
            <a:r>
              <a:rPr lang="en-US" dirty="0">
                <a:solidFill>
                  <a:schemeClr val="bg1"/>
                </a:solidFill>
              </a:rPr>
              <a:t>	    (</a:t>
            </a:r>
            <a:r>
              <a:rPr lang="en-US" dirty="0">
                <a:solidFill>
                  <a:srgbClr val="FFC000"/>
                </a:solidFill>
              </a:rPr>
              <a:t>temporal-layer-of y x</a:t>
            </a:r>
            <a:r>
              <a:rPr lang="en-US" dirty="0">
                <a:solidFill>
                  <a:schemeClr val="bg1"/>
                </a:solidFill>
              </a:rPr>
              <a:t>))</a:t>
            </a:r>
          </a:p>
          <a:p>
            <a:r>
              <a:rPr lang="en-US" dirty="0">
                <a:solidFill>
                  <a:schemeClr val="bg1"/>
                </a:solidFill>
              </a:rPr>
              <a:t>        (= x y))))</a:t>
            </a:r>
          </a:p>
        </p:txBody>
      </p:sp>
      <p:sp>
        <p:nvSpPr>
          <p:cNvPr id="7" name="Rectangle 6">
            <a:extLst>
              <a:ext uri="{FF2B5EF4-FFF2-40B4-BE49-F238E27FC236}">
                <a16:creationId xmlns:a16="http://schemas.microsoft.com/office/drawing/2014/main" id="{C7F82E2F-7461-4B9D-983B-8DF9642DA4D3}"/>
              </a:ext>
            </a:extLst>
          </p:cNvPr>
          <p:cNvSpPr/>
          <p:nvPr/>
        </p:nvSpPr>
        <p:spPr bwMode="auto">
          <a:xfrm>
            <a:off x="152400" y="2667000"/>
            <a:ext cx="11763615" cy="38100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9" name="Straight Connector 8">
            <a:extLst>
              <a:ext uri="{FF2B5EF4-FFF2-40B4-BE49-F238E27FC236}">
                <a16:creationId xmlns:a16="http://schemas.microsoft.com/office/drawing/2014/main" id="{B6EE510B-33A3-4410-B4A6-9292632B2A39}"/>
              </a:ext>
            </a:extLst>
          </p:cNvPr>
          <p:cNvCxnSpPr/>
          <p:nvPr/>
        </p:nvCxnSpPr>
        <p:spPr bwMode="auto">
          <a:xfrm>
            <a:off x="6400800" y="2667000"/>
            <a:ext cx="0" cy="3810000"/>
          </a:xfrm>
          <a:prstGeom prst="line">
            <a:avLst/>
          </a:prstGeom>
          <a:solidFill>
            <a:schemeClr val="accent1"/>
          </a:solidFill>
          <a:ln w="9525" cap="flat" cmpd="sng" algn="ctr">
            <a:solidFill>
              <a:schemeClr val="bg1">
                <a:lumMod val="95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3C547553-AB55-4C60-8930-062969CDA6F1}"/>
              </a:ext>
            </a:extLst>
          </p:cNvPr>
          <p:cNvCxnSpPr>
            <a:cxnSpLocks/>
            <a:stCxn id="7" idx="3"/>
            <a:endCxn id="6" idx="1"/>
          </p:cNvCxnSpPr>
          <p:nvPr/>
        </p:nvCxnSpPr>
        <p:spPr bwMode="auto">
          <a:xfrm flipH="1" flipV="1">
            <a:off x="6428336" y="4565340"/>
            <a:ext cx="5487679" cy="6660"/>
          </a:xfrm>
          <a:prstGeom prst="line">
            <a:avLst/>
          </a:prstGeom>
          <a:solidFill>
            <a:schemeClr val="accent1"/>
          </a:solidFill>
          <a:ln w="9525" cap="flat" cmpd="sng" algn="ctr">
            <a:solidFill>
              <a:schemeClr val="bg1">
                <a:lumMod val="95000"/>
              </a:schemeClr>
            </a:solidFill>
            <a:prstDash val="solid"/>
            <a:round/>
            <a:headEnd type="none" w="med" len="med"/>
            <a:tailEnd type="none" w="med" len="med"/>
          </a:ln>
          <a:effectLst/>
        </p:spPr>
      </p:cxnSp>
    </p:spTree>
    <p:extLst>
      <p:ext uri="{BB962C8B-B14F-4D97-AF65-F5344CB8AC3E}">
        <p14:creationId xmlns:p14="http://schemas.microsoft.com/office/powerpoint/2010/main" val="267913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9C07-2A7F-4279-B24D-6A754F6282DB}"/>
              </a:ext>
            </a:extLst>
          </p:cNvPr>
          <p:cNvSpPr>
            <a:spLocks noGrp="1"/>
          </p:cNvSpPr>
          <p:nvPr>
            <p:ph type="title"/>
          </p:nvPr>
        </p:nvSpPr>
        <p:spPr/>
        <p:txBody>
          <a:bodyPr/>
          <a:lstStyle/>
          <a:p>
            <a:r>
              <a:rPr lang="en-US" dirty="0"/>
              <a:t>Mono-sequential change</a:t>
            </a:r>
          </a:p>
        </p:txBody>
      </p:sp>
      <p:sp>
        <p:nvSpPr>
          <p:cNvPr id="3" name="Content Placeholder 2">
            <a:extLst>
              <a:ext uri="{FF2B5EF4-FFF2-40B4-BE49-F238E27FC236}">
                <a16:creationId xmlns:a16="http://schemas.microsoft.com/office/drawing/2014/main" id="{CCD5D951-6A61-4273-A885-547C24773863}"/>
              </a:ext>
            </a:extLst>
          </p:cNvPr>
          <p:cNvSpPr>
            <a:spLocks noGrp="1"/>
          </p:cNvSpPr>
          <p:nvPr>
            <p:ph idx="1"/>
          </p:nvPr>
        </p:nvSpPr>
        <p:spPr>
          <a:xfrm>
            <a:off x="304800" y="1676400"/>
            <a:ext cx="7162800" cy="4953000"/>
          </a:xfrm>
        </p:spPr>
        <p:txBody>
          <a:bodyPr/>
          <a:lstStyle/>
          <a:p>
            <a:pPr marL="0" indent="0"/>
            <a:r>
              <a:rPr lang="en-US" dirty="0">
                <a:solidFill>
                  <a:srgbClr val="FFFF00"/>
                </a:solidFill>
              </a:rPr>
              <a:t>A mono-sequential change </a:t>
            </a:r>
            <a:r>
              <a:rPr lang="en-US" i="1" dirty="0" err="1">
                <a:solidFill>
                  <a:srgbClr val="FFFF00"/>
                </a:solidFill>
              </a:rPr>
              <a:t>cch</a:t>
            </a:r>
            <a:r>
              <a:rPr lang="en-US" dirty="0">
                <a:solidFill>
                  <a:srgbClr val="FFFF00"/>
                </a:solidFill>
              </a:rPr>
              <a:t> is a change whose occurrent parts that are changes are temporal layers of </a:t>
            </a:r>
            <a:r>
              <a:rPr lang="en-US" i="1" dirty="0" err="1">
                <a:solidFill>
                  <a:srgbClr val="FFFF00"/>
                </a:solidFill>
              </a:rPr>
              <a:t>cch</a:t>
            </a:r>
            <a:r>
              <a:rPr lang="en-US" i="1" dirty="0">
                <a:solidFill>
                  <a:srgbClr val="FFFF00"/>
                </a:solidFill>
              </a:rPr>
              <a:t>.</a:t>
            </a:r>
            <a:r>
              <a:rPr lang="en-US" dirty="0"/>
              <a:t> 				   </a:t>
            </a:r>
            <a:r>
              <a:rPr lang="en-US" dirty="0">
                <a:highlight>
                  <a:srgbClr val="000D26"/>
                </a:highlight>
              </a:rPr>
              <a:t>[cch-02]</a:t>
            </a:r>
          </a:p>
          <a:p>
            <a:r>
              <a:rPr lang="en-US" sz="2200" dirty="0"/>
              <a:t>	</a:t>
            </a:r>
          </a:p>
          <a:p>
            <a:r>
              <a:rPr lang="en-US" sz="2200" dirty="0"/>
              <a:t>(</a:t>
            </a:r>
            <a:r>
              <a:rPr lang="en-US" sz="2200" dirty="0" err="1"/>
              <a:t>forall</a:t>
            </a:r>
            <a:r>
              <a:rPr lang="en-US" sz="2200" dirty="0"/>
              <a:t> (</a:t>
            </a:r>
            <a:r>
              <a:rPr lang="en-US" sz="2200" dirty="0" err="1"/>
              <a:t>cch</a:t>
            </a:r>
            <a:r>
              <a:rPr lang="en-US" sz="2200" dirty="0"/>
              <a:t> t) </a:t>
            </a:r>
          </a:p>
          <a:p>
            <a:r>
              <a:rPr lang="en-US" sz="2200" dirty="0"/>
              <a:t>	(if (and </a:t>
            </a:r>
            <a:r>
              <a:rPr lang="en-US" sz="2200" dirty="0">
                <a:solidFill>
                  <a:srgbClr val="FFC000"/>
                </a:solidFill>
              </a:rPr>
              <a:t>(instance-of </a:t>
            </a:r>
            <a:r>
              <a:rPr lang="en-US" sz="2200" dirty="0" err="1">
                <a:solidFill>
                  <a:srgbClr val="FFC000"/>
                </a:solidFill>
              </a:rPr>
              <a:t>cch</a:t>
            </a:r>
            <a:r>
              <a:rPr lang="en-US" sz="2200" dirty="0">
                <a:solidFill>
                  <a:srgbClr val="FFC000"/>
                </a:solidFill>
              </a:rPr>
              <a:t> mono-sequential-change t</a:t>
            </a:r>
            <a:r>
              <a:rPr lang="en-US" sz="2200" dirty="0"/>
              <a:t>)</a:t>
            </a:r>
          </a:p>
          <a:p>
            <a:r>
              <a:rPr lang="en-US" sz="2200" dirty="0"/>
              <a:t>		     (happens-throughout </a:t>
            </a:r>
            <a:r>
              <a:rPr lang="en-US" sz="2200" dirty="0" err="1"/>
              <a:t>cch</a:t>
            </a:r>
            <a:r>
              <a:rPr lang="en-US" sz="2200" dirty="0"/>
              <a:t> t))</a:t>
            </a:r>
          </a:p>
          <a:p>
            <a:r>
              <a:rPr lang="en-US" sz="2200" dirty="0"/>
              <a:t>	    (</a:t>
            </a:r>
            <a:r>
              <a:rPr lang="en-US" sz="2200" dirty="0" err="1"/>
              <a:t>forall</a:t>
            </a:r>
            <a:r>
              <a:rPr lang="en-US" sz="2200" dirty="0"/>
              <a:t> (</a:t>
            </a:r>
            <a:r>
              <a:rPr lang="en-US" sz="2200" dirty="0" err="1"/>
              <a:t>ch</a:t>
            </a:r>
            <a:r>
              <a:rPr lang="en-US" sz="2200" dirty="0"/>
              <a:t>) </a:t>
            </a:r>
          </a:p>
          <a:p>
            <a:r>
              <a:rPr lang="en-US" sz="2200" dirty="0"/>
              <a:t>		(</a:t>
            </a:r>
            <a:r>
              <a:rPr lang="en-US" sz="2200" dirty="0" err="1"/>
              <a:t>iff</a:t>
            </a:r>
            <a:r>
              <a:rPr lang="en-US" sz="2200" dirty="0"/>
              <a:t> (temporal-layer-of </a:t>
            </a:r>
            <a:r>
              <a:rPr lang="en-US" sz="2200" dirty="0" err="1"/>
              <a:t>ch</a:t>
            </a:r>
            <a:r>
              <a:rPr lang="en-US" sz="2200" dirty="0"/>
              <a:t> </a:t>
            </a:r>
            <a:r>
              <a:rPr lang="en-US" sz="2200" dirty="0" err="1"/>
              <a:t>cch</a:t>
            </a:r>
            <a:r>
              <a:rPr lang="en-US" sz="2200" dirty="0"/>
              <a:t>)</a:t>
            </a:r>
          </a:p>
          <a:p>
            <a:r>
              <a:rPr lang="en-US" sz="2200" dirty="0"/>
              <a:t>		      (and (instance-of </a:t>
            </a:r>
            <a:r>
              <a:rPr lang="en-US" sz="2200" dirty="0" err="1"/>
              <a:t>ch</a:t>
            </a:r>
            <a:r>
              <a:rPr lang="en-US" sz="2200" dirty="0"/>
              <a:t> change t)</a:t>
            </a:r>
          </a:p>
          <a:p>
            <a:r>
              <a:rPr lang="en-US" sz="2200" dirty="0"/>
              <a:t>			   (happens-throughout </a:t>
            </a:r>
            <a:r>
              <a:rPr lang="en-US" sz="2200" dirty="0" err="1"/>
              <a:t>ch</a:t>
            </a:r>
            <a:r>
              <a:rPr lang="en-US" sz="2200" dirty="0"/>
              <a:t> t)))))))</a:t>
            </a:r>
          </a:p>
          <a:p>
            <a:endParaRPr lang="en-US" dirty="0"/>
          </a:p>
        </p:txBody>
      </p:sp>
      <p:sp>
        <p:nvSpPr>
          <p:cNvPr id="4" name="TextBox 3">
            <a:extLst>
              <a:ext uri="{FF2B5EF4-FFF2-40B4-BE49-F238E27FC236}">
                <a16:creationId xmlns:a16="http://schemas.microsoft.com/office/drawing/2014/main" id="{7D1590BB-5C23-446A-BB01-47F5DB0471D7}"/>
              </a:ext>
            </a:extLst>
          </p:cNvPr>
          <p:cNvSpPr txBox="1"/>
          <p:nvPr/>
        </p:nvSpPr>
        <p:spPr>
          <a:xfrm>
            <a:off x="8059087" y="1828800"/>
            <a:ext cx="2057400" cy="830997"/>
          </a:xfrm>
          <a:prstGeom prst="rect">
            <a:avLst/>
          </a:prstGeom>
          <a:solidFill>
            <a:srgbClr val="FFC000"/>
          </a:solidFill>
        </p:spPr>
        <p:txBody>
          <a:bodyPr wrap="square" rtlCol="0">
            <a:spAutoFit/>
          </a:bodyPr>
          <a:lstStyle/>
          <a:p>
            <a:pPr algn="ctr"/>
            <a:r>
              <a:rPr lang="en-US" dirty="0"/>
              <a:t>t: temporal region</a:t>
            </a:r>
          </a:p>
        </p:txBody>
      </p:sp>
      <p:sp>
        <p:nvSpPr>
          <p:cNvPr id="5" name="TextBox 4">
            <a:extLst>
              <a:ext uri="{FF2B5EF4-FFF2-40B4-BE49-F238E27FC236}">
                <a16:creationId xmlns:a16="http://schemas.microsoft.com/office/drawing/2014/main" id="{48D16D69-7ECD-4AE0-8812-05E6D469AA9E}"/>
              </a:ext>
            </a:extLst>
          </p:cNvPr>
          <p:cNvSpPr txBox="1"/>
          <p:nvPr/>
        </p:nvSpPr>
        <p:spPr>
          <a:xfrm>
            <a:off x="8051592" y="2743200"/>
            <a:ext cx="2072390" cy="830997"/>
          </a:xfrm>
          <a:prstGeom prst="rect">
            <a:avLst/>
          </a:prstGeom>
          <a:solidFill>
            <a:srgbClr val="00B050"/>
          </a:solidFill>
        </p:spPr>
        <p:txBody>
          <a:bodyPr wrap="square" rtlCol="0">
            <a:spAutoFit/>
          </a:bodyPr>
          <a:lstStyle/>
          <a:p>
            <a:pPr algn="ctr"/>
            <a:r>
              <a:rPr lang="en-US" dirty="0"/>
              <a:t>h: spatial change of head</a:t>
            </a:r>
          </a:p>
        </p:txBody>
      </p:sp>
      <p:sp>
        <p:nvSpPr>
          <p:cNvPr id="6" name="TextBox 5">
            <a:extLst>
              <a:ext uri="{FF2B5EF4-FFF2-40B4-BE49-F238E27FC236}">
                <a16:creationId xmlns:a16="http://schemas.microsoft.com/office/drawing/2014/main" id="{89B318B0-52B8-4AD8-A1D3-6FEAAEF9E69E}"/>
              </a:ext>
            </a:extLst>
          </p:cNvPr>
          <p:cNvSpPr txBox="1"/>
          <p:nvPr/>
        </p:nvSpPr>
        <p:spPr>
          <a:xfrm>
            <a:off x="8044097" y="3657600"/>
            <a:ext cx="2072390" cy="830997"/>
          </a:xfrm>
          <a:prstGeom prst="rect">
            <a:avLst/>
          </a:prstGeom>
          <a:solidFill>
            <a:srgbClr val="92D050"/>
          </a:solidFill>
        </p:spPr>
        <p:txBody>
          <a:bodyPr wrap="square" rtlCol="0">
            <a:spAutoFit/>
          </a:bodyPr>
          <a:lstStyle/>
          <a:p>
            <a:pPr algn="ctr"/>
            <a:r>
              <a:rPr lang="en-US" dirty="0"/>
              <a:t>n: spatial change of nose</a:t>
            </a:r>
          </a:p>
        </p:txBody>
      </p:sp>
      <p:sp>
        <p:nvSpPr>
          <p:cNvPr id="7" name="TextBox 6">
            <a:extLst>
              <a:ext uri="{FF2B5EF4-FFF2-40B4-BE49-F238E27FC236}">
                <a16:creationId xmlns:a16="http://schemas.microsoft.com/office/drawing/2014/main" id="{D9B55FF1-439E-4847-9543-6F853947BD07}"/>
              </a:ext>
            </a:extLst>
          </p:cNvPr>
          <p:cNvSpPr txBox="1"/>
          <p:nvPr/>
        </p:nvSpPr>
        <p:spPr>
          <a:xfrm>
            <a:off x="8044097" y="4573249"/>
            <a:ext cx="2072390" cy="830997"/>
          </a:xfrm>
          <a:prstGeom prst="rect">
            <a:avLst/>
          </a:prstGeom>
          <a:solidFill>
            <a:srgbClr val="92D050"/>
          </a:solidFill>
        </p:spPr>
        <p:txBody>
          <a:bodyPr wrap="square" rtlCol="0">
            <a:spAutoFit/>
          </a:bodyPr>
          <a:lstStyle/>
          <a:p>
            <a:pPr algn="ctr"/>
            <a:r>
              <a:rPr lang="en-US" dirty="0"/>
              <a:t>c: spatial change of ear</a:t>
            </a:r>
          </a:p>
        </p:txBody>
      </p:sp>
      <p:sp>
        <p:nvSpPr>
          <p:cNvPr id="8" name="TextBox 7">
            <a:extLst>
              <a:ext uri="{FF2B5EF4-FFF2-40B4-BE49-F238E27FC236}">
                <a16:creationId xmlns:a16="http://schemas.microsoft.com/office/drawing/2014/main" id="{D7434A97-E29B-4441-B778-B858B3F416A4}"/>
              </a:ext>
            </a:extLst>
          </p:cNvPr>
          <p:cNvSpPr txBox="1"/>
          <p:nvPr/>
        </p:nvSpPr>
        <p:spPr>
          <a:xfrm>
            <a:off x="8044097" y="5488898"/>
            <a:ext cx="2072390" cy="1200329"/>
          </a:xfrm>
          <a:prstGeom prst="rect">
            <a:avLst/>
          </a:prstGeom>
          <a:solidFill>
            <a:srgbClr val="92D050"/>
          </a:solidFill>
        </p:spPr>
        <p:txBody>
          <a:bodyPr wrap="square" rtlCol="0">
            <a:spAutoFit/>
          </a:bodyPr>
          <a:lstStyle/>
          <a:p>
            <a:pPr algn="ctr"/>
            <a:r>
              <a:rPr lang="en-US" dirty="0"/>
              <a:t>l: spatial change of earlobe</a:t>
            </a:r>
          </a:p>
        </p:txBody>
      </p:sp>
      <p:cxnSp>
        <p:nvCxnSpPr>
          <p:cNvPr id="9" name="Straight Connector 8">
            <a:extLst>
              <a:ext uri="{FF2B5EF4-FFF2-40B4-BE49-F238E27FC236}">
                <a16:creationId xmlns:a16="http://schemas.microsoft.com/office/drawing/2014/main" id="{F09BC409-AFA3-4B16-8DE9-16C683421AA9}"/>
              </a:ext>
            </a:extLst>
          </p:cNvPr>
          <p:cNvCxnSpPr>
            <a:cxnSpLocks/>
          </p:cNvCxnSpPr>
          <p:nvPr/>
        </p:nvCxnSpPr>
        <p:spPr bwMode="auto">
          <a:xfrm flipH="1">
            <a:off x="8001000" y="1862362"/>
            <a:ext cx="11359" cy="4840898"/>
          </a:xfrm>
          <a:prstGeom prst="line">
            <a:avLst/>
          </a:prstGeom>
          <a:solidFill>
            <a:schemeClr val="accent1"/>
          </a:solidFill>
          <a:ln w="12700" cap="flat" cmpd="sng" algn="ctr">
            <a:solidFill>
              <a:srgbClr val="FFC000"/>
            </a:solidFill>
            <a:prstDash val="dash"/>
            <a:round/>
            <a:headEnd type="none" w="med" len="med"/>
            <a:tailEnd type="none" w="med" len="med"/>
          </a:ln>
          <a:effectLst/>
        </p:spPr>
      </p:cxnSp>
      <p:cxnSp>
        <p:nvCxnSpPr>
          <p:cNvPr id="10" name="Straight Connector 9">
            <a:extLst>
              <a:ext uri="{FF2B5EF4-FFF2-40B4-BE49-F238E27FC236}">
                <a16:creationId xmlns:a16="http://schemas.microsoft.com/office/drawing/2014/main" id="{3690D8FD-312A-480B-A981-A56A04A0DD3A}"/>
              </a:ext>
            </a:extLst>
          </p:cNvPr>
          <p:cNvCxnSpPr>
            <a:cxnSpLocks/>
          </p:cNvCxnSpPr>
          <p:nvPr/>
        </p:nvCxnSpPr>
        <p:spPr bwMode="auto">
          <a:xfrm flipH="1">
            <a:off x="10134600" y="1864702"/>
            <a:ext cx="11359" cy="4840898"/>
          </a:xfrm>
          <a:prstGeom prst="line">
            <a:avLst/>
          </a:prstGeom>
          <a:solidFill>
            <a:schemeClr val="accent1"/>
          </a:solidFill>
          <a:ln w="12700" cap="flat" cmpd="sng" algn="ctr">
            <a:solidFill>
              <a:srgbClr val="FFC000"/>
            </a:solidFill>
            <a:prstDash val="dash"/>
            <a:round/>
            <a:headEnd type="none" w="med" len="med"/>
            <a:tailEnd type="none" w="med" len="med"/>
          </a:ln>
          <a:effectLst/>
        </p:spPr>
      </p:cxnSp>
      <p:sp>
        <p:nvSpPr>
          <p:cNvPr id="11" name="TextBox 10">
            <a:extLst>
              <a:ext uri="{FF2B5EF4-FFF2-40B4-BE49-F238E27FC236}">
                <a16:creationId xmlns:a16="http://schemas.microsoft.com/office/drawing/2014/main" id="{D23ACE5F-23D2-4366-96CD-7E502463D1FB}"/>
              </a:ext>
            </a:extLst>
          </p:cNvPr>
          <p:cNvSpPr txBox="1"/>
          <p:nvPr/>
        </p:nvSpPr>
        <p:spPr>
          <a:xfrm>
            <a:off x="7820691" y="1376570"/>
            <a:ext cx="372218" cy="461665"/>
          </a:xfrm>
          <a:prstGeom prst="rect">
            <a:avLst/>
          </a:prstGeom>
          <a:noFill/>
        </p:spPr>
        <p:txBody>
          <a:bodyPr wrap="none" rtlCol="0">
            <a:spAutoFit/>
          </a:bodyPr>
          <a:lstStyle/>
          <a:p>
            <a:r>
              <a:rPr lang="en-US" dirty="0">
                <a:solidFill>
                  <a:srgbClr val="FFC000"/>
                </a:solidFill>
              </a:rPr>
              <a:t>t</a:t>
            </a:r>
            <a:r>
              <a:rPr lang="en-US" baseline="-25000" dirty="0">
                <a:solidFill>
                  <a:srgbClr val="FFC000"/>
                </a:solidFill>
              </a:rPr>
              <a:t>1</a:t>
            </a:r>
          </a:p>
        </p:txBody>
      </p:sp>
      <p:sp>
        <p:nvSpPr>
          <p:cNvPr id="12" name="TextBox 11">
            <a:extLst>
              <a:ext uri="{FF2B5EF4-FFF2-40B4-BE49-F238E27FC236}">
                <a16:creationId xmlns:a16="http://schemas.microsoft.com/office/drawing/2014/main" id="{92ED6E50-8F82-4071-8C56-7176E67B2578}"/>
              </a:ext>
            </a:extLst>
          </p:cNvPr>
          <p:cNvSpPr txBox="1"/>
          <p:nvPr/>
        </p:nvSpPr>
        <p:spPr>
          <a:xfrm>
            <a:off x="9959850" y="1381859"/>
            <a:ext cx="372218" cy="461665"/>
          </a:xfrm>
          <a:prstGeom prst="rect">
            <a:avLst/>
          </a:prstGeom>
          <a:noFill/>
        </p:spPr>
        <p:txBody>
          <a:bodyPr wrap="none" rtlCol="0">
            <a:spAutoFit/>
          </a:bodyPr>
          <a:lstStyle/>
          <a:p>
            <a:r>
              <a:rPr lang="en-US" dirty="0">
                <a:solidFill>
                  <a:srgbClr val="FFC000"/>
                </a:solidFill>
              </a:rPr>
              <a:t>t</a:t>
            </a:r>
            <a:r>
              <a:rPr lang="en-US" baseline="-25000" dirty="0">
                <a:solidFill>
                  <a:srgbClr val="FFC000"/>
                </a:solidFill>
              </a:rPr>
              <a:t>2</a:t>
            </a:r>
          </a:p>
        </p:txBody>
      </p:sp>
      <p:sp>
        <p:nvSpPr>
          <p:cNvPr id="13" name="Arc 12">
            <a:extLst>
              <a:ext uri="{FF2B5EF4-FFF2-40B4-BE49-F238E27FC236}">
                <a16:creationId xmlns:a16="http://schemas.microsoft.com/office/drawing/2014/main" id="{0B550D03-FA08-4C68-B6B7-135917205204}"/>
              </a:ext>
            </a:extLst>
          </p:cNvPr>
          <p:cNvSpPr/>
          <p:nvPr/>
        </p:nvSpPr>
        <p:spPr bwMode="auto">
          <a:xfrm>
            <a:off x="8728538" y="2177621"/>
            <a:ext cx="3267679" cy="989044"/>
          </a:xfrm>
          <a:prstGeom prst="arc">
            <a:avLst>
              <a:gd name="adj1" fmla="val 14460756"/>
              <a:gd name="adj2" fmla="val 6625363"/>
            </a:avLst>
          </a:prstGeom>
          <a:noFill/>
          <a:ln w="19050" cap="flat" cmpd="sng" algn="ctr">
            <a:solidFill>
              <a:srgbClr val="99CCFF"/>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Arc 13">
            <a:extLst>
              <a:ext uri="{FF2B5EF4-FFF2-40B4-BE49-F238E27FC236}">
                <a16:creationId xmlns:a16="http://schemas.microsoft.com/office/drawing/2014/main" id="{81D16DF9-DF73-4455-B56C-448DBB3DBFBB}"/>
              </a:ext>
            </a:extLst>
          </p:cNvPr>
          <p:cNvSpPr/>
          <p:nvPr/>
        </p:nvSpPr>
        <p:spPr bwMode="auto">
          <a:xfrm>
            <a:off x="8743528" y="3293767"/>
            <a:ext cx="3267679" cy="989044"/>
          </a:xfrm>
          <a:prstGeom prst="arc">
            <a:avLst>
              <a:gd name="adj1" fmla="val 14460756"/>
              <a:gd name="adj2" fmla="val 6625363"/>
            </a:avLst>
          </a:prstGeom>
          <a:noFill/>
          <a:ln w="19050" cap="flat" cmpd="sng" algn="ctr">
            <a:solidFill>
              <a:srgbClr val="FFFF0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Arc 14">
            <a:extLst>
              <a:ext uri="{FF2B5EF4-FFF2-40B4-BE49-F238E27FC236}">
                <a16:creationId xmlns:a16="http://schemas.microsoft.com/office/drawing/2014/main" id="{4F94479F-5093-4522-8211-2D49E32018DA}"/>
              </a:ext>
            </a:extLst>
          </p:cNvPr>
          <p:cNvSpPr/>
          <p:nvPr/>
        </p:nvSpPr>
        <p:spPr bwMode="auto">
          <a:xfrm>
            <a:off x="8723211" y="3393723"/>
            <a:ext cx="3267679" cy="1735097"/>
          </a:xfrm>
          <a:prstGeom prst="arc">
            <a:avLst>
              <a:gd name="adj1" fmla="val 15295227"/>
              <a:gd name="adj2" fmla="val 6625363"/>
            </a:avLst>
          </a:prstGeom>
          <a:noFill/>
          <a:ln w="19050" cap="flat" cmpd="sng" algn="ctr">
            <a:solidFill>
              <a:srgbClr val="FFFF0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Arc 15">
            <a:extLst>
              <a:ext uri="{FF2B5EF4-FFF2-40B4-BE49-F238E27FC236}">
                <a16:creationId xmlns:a16="http://schemas.microsoft.com/office/drawing/2014/main" id="{8BFC2093-296F-455C-B16B-CE87B0661285}"/>
              </a:ext>
            </a:extLst>
          </p:cNvPr>
          <p:cNvSpPr/>
          <p:nvPr/>
        </p:nvSpPr>
        <p:spPr bwMode="auto">
          <a:xfrm>
            <a:off x="8747614" y="5222523"/>
            <a:ext cx="3267679" cy="989044"/>
          </a:xfrm>
          <a:prstGeom prst="arc">
            <a:avLst>
              <a:gd name="adj1" fmla="val 14460756"/>
              <a:gd name="adj2" fmla="val 6960794"/>
            </a:avLst>
          </a:prstGeom>
          <a:noFill/>
          <a:ln w="19050" cap="flat" cmpd="sng" algn="ctr">
            <a:solidFill>
              <a:srgbClr val="FFFF0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Arc 16">
            <a:extLst>
              <a:ext uri="{FF2B5EF4-FFF2-40B4-BE49-F238E27FC236}">
                <a16:creationId xmlns:a16="http://schemas.microsoft.com/office/drawing/2014/main" id="{B678E566-48A6-49A0-ABEF-B9FC23D5BA59}"/>
              </a:ext>
            </a:extLst>
          </p:cNvPr>
          <p:cNvSpPr/>
          <p:nvPr/>
        </p:nvSpPr>
        <p:spPr bwMode="auto">
          <a:xfrm>
            <a:off x="8880938" y="2330021"/>
            <a:ext cx="3267679" cy="1776356"/>
          </a:xfrm>
          <a:prstGeom prst="arc">
            <a:avLst>
              <a:gd name="adj1" fmla="val 14911197"/>
              <a:gd name="adj2" fmla="val 6625363"/>
            </a:avLst>
          </a:prstGeom>
          <a:noFill/>
          <a:ln w="19050" cap="flat" cmpd="sng" algn="ctr">
            <a:solidFill>
              <a:srgbClr val="99CCFF"/>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TextBox 18">
            <a:extLst>
              <a:ext uri="{FF2B5EF4-FFF2-40B4-BE49-F238E27FC236}">
                <a16:creationId xmlns:a16="http://schemas.microsoft.com/office/drawing/2014/main" id="{22A519EA-D567-47AB-B820-E01301BA7971}"/>
              </a:ext>
            </a:extLst>
          </p:cNvPr>
          <p:cNvSpPr txBox="1"/>
          <p:nvPr/>
        </p:nvSpPr>
        <p:spPr>
          <a:xfrm>
            <a:off x="10205914" y="1797172"/>
            <a:ext cx="1828800" cy="338554"/>
          </a:xfrm>
          <a:prstGeom prst="rect">
            <a:avLst/>
          </a:prstGeom>
          <a:noFill/>
        </p:spPr>
        <p:txBody>
          <a:bodyPr wrap="square">
            <a:spAutoFit/>
          </a:bodyPr>
          <a:lstStyle/>
          <a:p>
            <a:r>
              <a:rPr lang="en-US" sz="1600" dirty="0">
                <a:solidFill>
                  <a:srgbClr val="99CCFF"/>
                </a:solidFill>
              </a:rPr>
              <a:t>happens-throughout</a:t>
            </a:r>
          </a:p>
        </p:txBody>
      </p:sp>
      <p:sp>
        <p:nvSpPr>
          <p:cNvPr id="20" name="TextBox 19">
            <a:extLst>
              <a:ext uri="{FF2B5EF4-FFF2-40B4-BE49-F238E27FC236}">
                <a16:creationId xmlns:a16="http://schemas.microsoft.com/office/drawing/2014/main" id="{6881C4B1-BFB3-4B7F-B8C5-DAD21D8D2F03}"/>
              </a:ext>
            </a:extLst>
          </p:cNvPr>
          <p:cNvSpPr txBox="1"/>
          <p:nvPr/>
        </p:nvSpPr>
        <p:spPr>
          <a:xfrm>
            <a:off x="10269608" y="6281120"/>
            <a:ext cx="1828800" cy="338554"/>
          </a:xfrm>
          <a:prstGeom prst="rect">
            <a:avLst/>
          </a:prstGeom>
          <a:noFill/>
        </p:spPr>
        <p:txBody>
          <a:bodyPr wrap="square">
            <a:spAutoFit/>
          </a:bodyPr>
          <a:lstStyle/>
          <a:p>
            <a:r>
              <a:rPr lang="en-US" sz="1600" dirty="0">
                <a:solidFill>
                  <a:srgbClr val="FFFF00"/>
                </a:solidFill>
              </a:rPr>
              <a:t>temporal-layer-of</a:t>
            </a:r>
          </a:p>
        </p:txBody>
      </p:sp>
      <p:grpSp>
        <p:nvGrpSpPr>
          <p:cNvPr id="25" name="Group 24">
            <a:extLst>
              <a:ext uri="{FF2B5EF4-FFF2-40B4-BE49-F238E27FC236}">
                <a16:creationId xmlns:a16="http://schemas.microsoft.com/office/drawing/2014/main" id="{BE88FCC8-C140-4352-A032-B716AD899B84}"/>
              </a:ext>
            </a:extLst>
          </p:cNvPr>
          <p:cNvGrpSpPr/>
          <p:nvPr/>
        </p:nvGrpSpPr>
        <p:grpSpPr>
          <a:xfrm>
            <a:off x="8610600" y="2438400"/>
            <a:ext cx="3496279" cy="2514600"/>
            <a:chOff x="8610600" y="2438400"/>
            <a:chExt cx="3496279" cy="2494934"/>
          </a:xfrm>
        </p:grpSpPr>
        <p:grpSp>
          <p:nvGrpSpPr>
            <p:cNvPr id="23" name="Group 22">
              <a:extLst>
                <a:ext uri="{FF2B5EF4-FFF2-40B4-BE49-F238E27FC236}">
                  <a16:creationId xmlns:a16="http://schemas.microsoft.com/office/drawing/2014/main" id="{19584F78-90A3-4ACE-A1F8-0CF5626B8795}"/>
                </a:ext>
              </a:extLst>
            </p:cNvPr>
            <p:cNvGrpSpPr/>
            <p:nvPr/>
          </p:nvGrpSpPr>
          <p:grpSpPr>
            <a:xfrm>
              <a:off x="8610600" y="3944290"/>
              <a:ext cx="3267679" cy="989044"/>
              <a:chOff x="8610600" y="3944290"/>
              <a:chExt cx="3267679" cy="989044"/>
            </a:xfrm>
          </p:grpSpPr>
          <p:sp>
            <p:nvSpPr>
              <p:cNvPr id="22" name="Arc 21">
                <a:extLst>
                  <a:ext uri="{FF2B5EF4-FFF2-40B4-BE49-F238E27FC236}">
                    <a16:creationId xmlns:a16="http://schemas.microsoft.com/office/drawing/2014/main" id="{76C9E3CA-C612-4E6C-8DC9-B2E062255D75}"/>
                  </a:ext>
                </a:extLst>
              </p:cNvPr>
              <p:cNvSpPr/>
              <p:nvPr/>
            </p:nvSpPr>
            <p:spPr bwMode="auto">
              <a:xfrm>
                <a:off x="8610600" y="3944290"/>
                <a:ext cx="3267679" cy="989044"/>
              </a:xfrm>
              <a:prstGeom prst="arc">
                <a:avLst>
                  <a:gd name="adj1" fmla="val 15295227"/>
                  <a:gd name="adj2" fmla="val 6143872"/>
                </a:avLst>
              </a:prstGeom>
              <a:noFill/>
              <a:ln w="19050" cap="flat" cmpd="sng" algn="ctr">
                <a:solidFill>
                  <a:srgbClr val="FFFF0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quot;Not Allowed&quot; Symbol 17">
                <a:extLst>
                  <a:ext uri="{FF2B5EF4-FFF2-40B4-BE49-F238E27FC236}">
                    <a16:creationId xmlns:a16="http://schemas.microsoft.com/office/drawing/2014/main" id="{4187ECD3-2203-423B-846B-7B33ACD53796}"/>
                  </a:ext>
                </a:extLst>
              </p:cNvPr>
              <p:cNvSpPr/>
              <p:nvPr/>
            </p:nvSpPr>
            <p:spPr bwMode="auto">
              <a:xfrm>
                <a:off x="11427978" y="4074057"/>
                <a:ext cx="320186" cy="286690"/>
              </a:xfrm>
              <a:prstGeom prst="noSmoking">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24" name="Arc 23">
              <a:extLst>
                <a:ext uri="{FF2B5EF4-FFF2-40B4-BE49-F238E27FC236}">
                  <a16:creationId xmlns:a16="http://schemas.microsoft.com/office/drawing/2014/main" id="{228C1A88-9730-4A16-88F9-F6F25BE1A612}"/>
                </a:ext>
              </a:extLst>
            </p:cNvPr>
            <p:cNvSpPr/>
            <p:nvPr/>
          </p:nvSpPr>
          <p:spPr bwMode="auto">
            <a:xfrm>
              <a:off x="8839200" y="2438400"/>
              <a:ext cx="3267679" cy="2494934"/>
            </a:xfrm>
            <a:prstGeom prst="arc">
              <a:avLst>
                <a:gd name="adj1" fmla="val 15199922"/>
                <a:gd name="adj2" fmla="val 6307261"/>
              </a:avLst>
            </a:prstGeom>
            <a:noFill/>
            <a:ln w="19050" cap="flat" cmpd="sng" algn="ctr">
              <a:solidFill>
                <a:srgbClr val="99CCFF"/>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193138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90D19-3C53-4F35-A959-C7CF4B3FC877}"/>
              </a:ext>
            </a:extLst>
          </p:cNvPr>
          <p:cNvSpPr>
            <a:spLocks noGrp="1"/>
          </p:cNvSpPr>
          <p:nvPr>
            <p:ph type="title"/>
          </p:nvPr>
        </p:nvSpPr>
        <p:spPr/>
        <p:txBody>
          <a:bodyPr/>
          <a:lstStyle/>
          <a:p>
            <a:r>
              <a:rPr lang="en-US" dirty="0"/>
              <a:t>Special mono-sequential change: simple change</a:t>
            </a:r>
          </a:p>
        </p:txBody>
      </p:sp>
      <p:sp>
        <p:nvSpPr>
          <p:cNvPr id="3" name="Content Placeholder 2">
            <a:extLst>
              <a:ext uri="{FF2B5EF4-FFF2-40B4-BE49-F238E27FC236}">
                <a16:creationId xmlns:a16="http://schemas.microsoft.com/office/drawing/2014/main" id="{509F5CB6-330D-463E-9B1F-4831DF2E6212}"/>
              </a:ext>
            </a:extLst>
          </p:cNvPr>
          <p:cNvSpPr>
            <a:spLocks noGrp="1"/>
          </p:cNvSpPr>
          <p:nvPr>
            <p:ph idx="1"/>
          </p:nvPr>
        </p:nvSpPr>
        <p:spPr>
          <a:xfrm>
            <a:off x="304799" y="1828800"/>
            <a:ext cx="5562597" cy="4953000"/>
          </a:xfrm>
        </p:spPr>
        <p:txBody>
          <a:bodyPr/>
          <a:lstStyle/>
          <a:p>
            <a:pPr marL="0" indent="0"/>
            <a:r>
              <a:rPr lang="en-US" dirty="0">
                <a:solidFill>
                  <a:srgbClr val="FFFF00"/>
                </a:solidFill>
              </a:rPr>
              <a:t>a simple-change happens to precisely one continuant </a:t>
            </a:r>
            <a:r>
              <a:rPr lang="en-US" dirty="0"/>
              <a:t>		      </a:t>
            </a:r>
            <a:r>
              <a:rPr lang="en-US" dirty="0">
                <a:highlight>
                  <a:srgbClr val="000D26"/>
                </a:highlight>
              </a:rPr>
              <a:t>[sch-02]</a:t>
            </a:r>
          </a:p>
          <a:p>
            <a:endParaRPr lang="en-US" sz="2000" dirty="0"/>
          </a:p>
          <a:p>
            <a:endParaRPr lang="en-US" sz="2000" dirty="0"/>
          </a:p>
          <a:p>
            <a:r>
              <a:rPr lang="en-US" sz="2000" dirty="0"/>
              <a:t>(</a:t>
            </a:r>
            <a:r>
              <a:rPr lang="en-US" sz="2000" dirty="0" err="1"/>
              <a:t>forall</a:t>
            </a:r>
            <a:r>
              <a:rPr lang="en-US" sz="2000" dirty="0"/>
              <a:t> (</a:t>
            </a:r>
            <a:r>
              <a:rPr lang="en-US" sz="2000" dirty="0" err="1"/>
              <a:t>ch</a:t>
            </a:r>
            <a:r>
              <a:rPr lang="en-US" sz="2000" dirty="0"/>
              <a:t> c t) </a:t>
            </a:r>
          </a:p>
          <a:p>
            <a:r>
              <a:rPr lang="en-US" sz="2000" dirty="0"/>
              <a:t>	(if (and (</a:t>
            </a:r>
            <a:r>
              <a:rPr lang="en-US" sz="2000" dirty="0">
                <a:solidFill>
                  <a:srgbClr val="FFC000"/>
                </a:solidFill>
              </a:rPr>
              <a:t>instance-of </a:t>
            </a:r>
            <a:r>
              <a:rPr lang="en-US" sz="2000" dirty="0" err="1">
                <a:solidFill>
                  <a:srgbClr val="FFC000"/>
                </a:solidFill>
              </a:rPr>
              <a:t>ch</a:t>
            </a:r>
            <a:r>
              <a:rPr lang="en-US" sz="2000" dirty="0">
                <a:solidFill>
                  <a:srgbClr val="FFC000"/>
                </a:solidFill>
              </a:rPr>
              <a:t> simple-change t</a:t>
            </a:r>
            <a:r>
              <a:rPr lang="en-US" sz="2000" dirty="0"/>
              <a:t>)</a:t>
            </a:r>
          </a:p>
          <a:p>
            <a:r>
              <a:rPr lang="en-US" sz="2000" dirty="0"/>
              <a:t>		     (exists-throughout </a:t>
            </a:r>
            <a:r>
              <a:rPr lang="en-US" sz="2000" dirty="0" err="1"/>
              <a:t>ch</a:t>
            </a:r>
            <a:r>
              <a:rPr lang="en-US" sz="2000" dirty="0"/>
              <a:t> t)</a:t>
            </a:r>
          </a:p>
          <a:p>
            <a:r>
              <a:rPr lang="en-US" sz="2000" dirty="0"/>
              <a:t>		     (happens-to </a:t>
            </a:r>
            <a:r>
              <a:rPr lang="en-US" sz="2000" dirty="0" err="1"/>
              <a:t>ch</a:t>
            </a:r>
            <a:r>
              <a:rPr lang="en-US" sz="2000" dirty="0"/>
              <a:t> c t))</a:t>
            </a:r>
          </a:p>
          <a:p>
            <a:r>
              <a:rPr lang="en-US" sz="2000" dirty="0"/>
              <a:t>	    (</a:t>
            </a:r>
            <a:r>
              <a:rPr lang="en-US" sz="2000" dirty="0" err="1"/>
              <a:t>forall</a:t>
            </a:r>
            <a:r>
              <a:rPr lang="en-US" sz="2000" dirty="0"/>
              <a:t> (c1)</a:t>
            </a:r>
          </a:p>
          <a:p>
            <a:r>
              <a:rPr lang="en-US" sz="2000" dirty="0"/>
              <a:t>		(if (happens-to </a:t>
            </a:r>
            <a:r>
              <a:rPr lang="en-US" sz="2000" dirty="0" err="1"/>
              <a:t>ch</a:t>
            </a:r>
            <a:r>
              <a:rPr lang="en-US" sz="2000" dirty="0"/>
              <a:t> c1 t)</a:t>
            </a:r>
          </a:p>
          <a:p>
            <a:r>
              <a:rPr lang="en-US" sz="2000" dirty="0"/>
              <a:t>		    (= c1 c))))))</a:t>
            </a:r>
          </a:p>
          <a:p>
            <a:endParaRPr lang="en-US" sz="2000" dirty="0"/>
          </a:p>
        </p:txBody>
      </p:sp>
      <p:sp>
        <p:nvSpPr>
          <p:cNvPr id="4" name="Content Placeholder 2">
            <a:extLst>
              <a:ext uri="{FF2B5EF4-FFF2-40B4-BE49-F238E27FC236}">
                <a16:creationId xmlns:a16="http://schemas.microsoft.com/office/drawing/2014/main" id="{F7B86A1D-A2EF-409F-BB46-5765D3E0CAEE}"/>
              </a:ext>
            </a:extLst>
          </p:cNvPr>
          <p:cNvSpPr txBox="1">
            <a:spLocks/>
          </p:cNvSpPr>
          <p:nvPr/>
        </p:nvSpPr>
        <p:spPr>
          <a:xfrm>
            <a:off x="6248399" y="1905000"/>
            <a:ext cx="5714999" cy="4648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r>
              <a:rPr lang="en-US" kern="0" dirty="0">
                <a:solidFill>
                  <a:srgbClr val="FFFF00"/>
                </a:solidFill>
              </a:rPr>
              <a:t>A simple change does not have other changes as occurrent parts</a:t>
            </a:r>
            <a:r>
              <a:rPr lang="en-US" kern="0" dirty="0"/>
              <a:t>        </a:t>
            </a:r>
            <a:r>
              <a:rPr lang="en-US" kern="0" dirty="0">
                <a:highlight>
                  <a:srgbClr val="000D26"/>
                </a:highlight>
              </a:rPr>
              <a:t>[sch-03]</a:t>
            </a:r>
          </a:p>
          <a:p>
            <a:endParaRPr lang="en-US" sz="2000" kern="0" dirty="0"/>
          </a:p>
          <a:p>
            <a:endParaRPr lang="en-US" sz="2000" kern="0" dirty="0"/>
          </a:p>
          <a:p>
            <a:r>
              <a:rPr lang="en-US" sz="2000" kern="0" dirty="0"/>
              <a:t>(</a:t>
            </a:r>
            <a:r>
              <a:rPr lang="en-US" sz="2000" kern="0" dirty="0" err="1"/>
              <a:t>forall</a:t>
            </a:r>
            <a:r>
              <a:rPr lang="en-US" sz="2000" kern="0" dirty="0"/>
              <a:t> (x y t) </a:t>
            </a:r>
          </a:p>
          <a:p>
            <a:r>
              <a:rPr lang="en-US" sz="2000" kern="0" dirty="0"/>
              <a:t>	(if (and (</a:t>
            </a:r>
            <a:r>
              <a:rPr lang="en-US" sz="2000" kern="0" dirty="0">
                <a:solidFill>
                  <a:srgbClr val="FFC000"/>
                </a:solidFill>
              </a:rPr>
              <a:t>instance-of x simple-change t</a:t>
            </a:r>
            <a:r>
              <a:rPr lang="en-US" sz="2000" kern="0" dirty="0"/>
              <a:t>)</a:t>
            </a:r>
          </a:p>
          <a:p>
            <a:r>
              <a:rPr lang="en-US" sz="2000" kern="0" dirty="0"/>
              <a:t>		     (occurrent-part-of y x)) </a:t>
            </a:r>
          </a:p>
          <a:p>
            <a:r>
              <a:rPr lang="en-US" sz="2000" kern="0" dirty="0"/>
              <a:t>	     (if (instance-of y change t)</a:t>
            </a:r>
          </a:p>
          <a:p>
            <a:r>
              <a:rPr lang="en-US" sz="2000" kern="0" dirty="0"/>
              <a:t>		  (= x y)))))</a:t>
            </a:r>
          </a:p>
        </p:txBody>
      </p:sp>
      <p:sp>
        <p:nvSpPr>
          <p:cNvPr id="5" name="Rectangle 4">
            <a:extLst>
              <a:ext uri="{FF2B5EF4-FFF2-40B4-BE49-F238E27FC236}">
                <a16:creationId xmlns:a16="http://schemas.microsoft.com/office/drawing/2014/main" id="{BE352463-328D-40E5-9281-42BA2A9AA416}"/>
              </a:ext>
            </a:extLst>
          </p:cNvPr>
          <p:cNvSpPr/>
          <p:nvPr/>
        </p:nvSpPr>
        <p:spPr bwMode="auto">
          <a:xfrm>
            <a:off x="152400" y="1752600"/>
            <a:ext cx="11887200" cy="4495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6" name="Straight Connector 5">
            <a:extLst>
              <a:ext uri="{FF2B5EF4-FFF2-40B4-BE49-F238E27FC236}">
                <a16:creationId xmlns:a16="http://schemas.microsoft.com/office/drawing/2014/main" id="{AC1A5A3E-48A1-482B-AB79-050C8D186FD2}"/>
              </a:ext>
            </a:extLst>
          </p:cNvPr>
          <p:cNvCxnSpPr>
            <a:cxnSpLocks/>
          </p:cNvCxnSpPr>
          <p:nvPr/>
        </p:nvCxnSpPr>
        <p:spPr bwMode="auto">
          <a:xfrm>
            <a:off x="5943600" y="1752600"/>
            <a:ext cx="0" cy="4495800"/>
          </a:xfrm>
          <a:prstGeom prst="line">
            <a:avLst/>
          </a:prstGeom>
          <a:solidFill>
            <a:schemeClr val="accent1"/>
          </a:solidFill>
          <a:ln w="9525" cap="flat" cmpd="sng" algn="ctr">
            <a:solidFill>
              <a:schemeClr val="bg1">
                <a:lumMod val="95000"/>
              </a:schemeClr>
            </a:solidFill>
            <a:prstDash val="solid"/>
            <a:round/>
            <a:headEnd type="none" w="med" len="med"/>
            <a:tailEnd type="none" w="med" len="med"/>
          </a:ln>
          <a:effectLst/>
        </p:spPr>
      </p:cxnSp>
    </p:spTree>
    <p:extLst>
      <p:ext uri="{BB962C8B-B14F-4D97-AF65-F5344CB8AC3E}">
        <p14:creationId xmlns:p14="http://schemas.microsoft.com/office/powerpoint/2010/main" val="2823944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420F9-8347-4BB0-91FF-971F3ECADAE4}"/>
              </a:ext>
            </a:extLst>
          </p:cNvPr>
          <p:cNvSpPr>
            <a:spLocks noGrp="1"/>
          </p:cNvSpPr>
          <p:nvPr>
            <p:ph type="title"/>
          </p:nvPr>
        </p:nvSpPr>
        <p:spPr/>
        <p:txBody>
          <a:bodyPr/>
          <a:lstStyle/>
          <a:p>
            <a:r>
              <a:rPr lang="en-US" dirty="0"/>
              <a:t>Change sequence</a:t>
            </a:r>
          </a:p>
        </p:txBody>
      </p:sp>
      <p:sp>
        <p:nvSpPr>
          <p:cNvPr id="3" name="Content Placeholder 2">
            <a:extLst>
              <a:ext uri="{FF2B5EF4-FFF2-40B4-BE49-F238E27FC236}">
                <a16:creationId xmlns:a16="http://schemas.microsoft.com/office/drawing/2014/main" id="{F75A4DF6-FF0C-48CE-9EF6-C0F6B9590D5F}"/>
              </a:ext>
            </a:extLst>
          </p:cNvPr>
          <p:cNvSpPr>
            <a:spLocks noGrp="1"/>
          </p:cNvSpPr>
          <p:nvPr>
            <p:ph idx="1"/>
          </p:nvPr>
        </p:nvSpPr>
        <p:spPr>
          <a:xfrm>
            <a:off x="266700" y="1423915"/>
            <a:ext cx="11658600" cy="609600"/>
          </a:xfrm>
        </p:spPr>
        <p:txBody>
          <a:bodyPr/>
          <a:lstStyle/>
          <a:p>
            <a:r>
              <a:rPr lang="en-US" sz="2300" dirty="0">
                <a:solidFill>
                  <a:srgbClr val="FFFF00"/>
                </a:solidFill>
                <a:effectLst/>
                <a:latin typeface="Times New Roman" panose="02020603050405020304" pitchFamily="18" charset="0"/>
                <a:ea typeface="MS Mincho" panose="02020609040205080304" pitchFamily="49" charset="-128"/>
              </a:rPr>
              <a:t>A change whose proper-temporal parts that are mono-sequential changes are temporally ordered</a:t>
            </a:r>
            <a:r>
              <a:rPr lang="en-US" sz="2300" dirty="0">
                <a:effectLst/>
                <a:latin typeface="Times New Roman" panose="02020603050405020304" pitchFamily="18" charset="0"/>
                <a:ea typeface="MS Mincho" panose="02020609040205080304" pitchFamily="49" charset="-128"/>
              </a:rPr>
              <a:t>. </a:t>
            </a:r>
            <a:endParaRPr lang="en-US" sz="2300" dirty="0"/>
          </a:p>
        </p:txBody>
      </p:sp>
      <p:sp>
        <p:nvSpPr>
          <p:cNvPr id="6" name="Content Placeholder 2">
            <a:extLst>
              <a:ext uri="{FF2B5EF4-FFF2-40B4-BE49-F238E27FC236}">
                <a16:creationId xmlns:a16="http://schemas.microsoft.com/office/drawing/2014/main" id="{916A239E-16EC-432C-AC3B-40ADA388DBF9}"/>
              </a:ext>
            </a:extLst>
          </p:cNvPr>
          <p:cNvSpPr txBox="1">
            <a:spLocks/>
          </p:cNvSpPr>
          <p:nvPr/>
        </p:nvSpPr>
        <p:spPr>
          <a:xfrm>
            <a:off x="152400" y="2262752"/>
            <a:ext cx="6248395" cy="3833247"/>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r>
              <a:rPr lang="en-US" sz="2000" kern="0" dirty="0"/>
              <a:t>(</a:t>
            </a:r>
            <a:r>
              <a:rPr lang="en-US" sz="2000" kern="0" dirty="0" err="1"/>
              <a:t>forall</a:t>
            </a:r>
            <a:r>
              <a:rPr lang="en-US" sz="2000" kern="0" dirty="0"/>
              <a:t> (</a:t>
            </a:r>
            <a:r>
              <a:rPr lang="en-US" sz="2000" kern="0" dirty="0" err="1"/>
              <a:t>chs</a:t>
            </a:r>
            <a:r>
              <a:rPr lang="en-US" sz="2000" kern="0" dirty="0"/>
              <a:t> </a:t>
            </a:r>
            <a:r>
              <a:rPr lang="en-US" sz="2000" kern="0" dirty="0" err="1"/>
              <a:t>cch</a:t>
            </a:r>
            <a:r>
              <a:rPr lang="en-US" sz="2000" kern="0" dirty="0"/>
              <a:t>) 		          </a:t>
            </a:r>
            <a:r>
              <a:rPr lang="en-US" sz="2000" kern="0" dirty="0">
                <a:highlight>
                  <a:srgbClr val="000D26"/>
                </a:highlight>
              </a:rPr>
              <a:t>[chs-02]</a:t>
            </a:r>
            <a:endParaRPr lang="en-US" sz="2000" kern="0" dirty="0"/>
          </a:p>
          <a:p>
            <a:r>
              <a:rPr lang="en-US" sz="2000" kern="0" dirty="0"/>
              <a:t>  (if (</a:t>
            </a:r>
            <a:r>
              <a:rPr lang="en-US" sz="2000" kern="0" dirty="0">
                <a:solidFill>
                  <a:srgbClr val="FFC000"/>
                </a:solidFill>
              </a:rPr>
              <a:t>is-sequence-part-of</a:t>
            </a:r>
            <a:r>
              <a:rPr lang="en-US" sz="2000" kern="0" dirty="0"/>
              <a:t> </a:t>
            </a:r>
            <a:r>
              <a:rPr lang="en-US" sz="2000" kern="0" dirty="0" err="1"/>
              <a:t>cch</a:t>
            </a:r>
            <a:r>
              <a:rPr lang="en-US" sz="2000" kern="0" dirty="0"/>
              <a:t> </a:t>
            </a:r>
            <a:r>
              <a:rPr lang="en-US" sz="2000" kern="0" dirty="0" err="1"/>
              <a:t>chs</a:t>
            </a:r>
            <a:r>
              <a:rPr lang="en-US" sz="2000" kern="0" dirty="0"/>
              <a:t>)</a:t>
            </a:r>
          </a:p>
          <a:p>
            <a:r>
              <a:rPr lang="en-US" sz="2000" kern="0" dirty="0"/>
              <a:t>      (exists (</a:t>
            </a:r>
            <a:r>
              <a:rPr lang="en-US" sz="2000" kern="0" dirty="0" err="1"/>
              <a:t>ts</a:t>
            </a:r>
            <a:r>
              <a:rPr lang="en-US" sz="2000" kern="0" dirty="0"/>
              <a:t> </a:t>
            </a:r>
            <a:r>
              <a:rPr lang="en-US" sz="2000" kern="0" dirty="0" err="1"/>
              <a:t>tc</a:t>
            </a:r>
            <a:r>
              <a:rPr lang="en-US" sz="2000" kern="0" dirty="0"/>
              <a:t>) </a:t>
            </a:r>
          </a:p>
          <a:p>
            <a:r>
              <a:rPr lang="en-US" sz="2000" kern="0" dirty="0"/>
              <a:t>	    (and </a:t>
            </a:r>
          </a:p>
          <a:p>
            <a:r>
              <a:rPr lang="en-US" sz="2000" kern="0" dirty="0"/>
              <a:t>		(</a:t>
            </a:r>
            <a:r>
              <a:rPr lang="en-US" sz="2000" kern="0" dirty="0">
                <a:solidFill>
                  <a:srgbClr val="92D050"/>
                </a:solidFill>
              </a:rPr>
              <a:t>instance-of </a:t>
            </a:r>
            <a:r>
              <a:rPr lang="en-US" sz="2000" kern="0" dirty="0" err="1">
                <a:solidFill>
                  <a:srgbClr val="92D050"/>
                </a:solidFill>
              </a:rPr>
              <a:t>chs</a:t>
            </a:r>
            <a:r>
              <a:rPr lang="en-US" sz="2000" kern="0" dirty="0">
                <a:solidFill>
                  <a:srgbClr val="92D050"/>
                </a:solidFill>
              </a:rPr>
              <a:t> change-sequence </a:t>
            </a:r>
            <a:r>
              <a:rPr lang="en-US" sz="2000" kern="0" dirty="0" err="1">
                <a:solidFill>
                  <a:srgbClr val="92D050"/>
                </a:solidFill>
              </a:rPr>
              <a:t>ts</a:t>
            </a:r>
            <a:r>
              <a:rPr lang="en-US" sz="2000" kern="0" dirty="0"/>
              <a:t>)</a:t>
            </a:r>
          </a:p>
          <a:p>
            <a:r>
              <a:rPr lang="en-US" sz="2000" kern="0" dirty="0"/>
              <a:t>		(instance-of </a:t>
            </a:r>
            <a:r>
              <a:rPr lang="en-US" sz="2000" kern="0" dirty="0" err="1"/>
              <a:t>cch</a:t>
            </a:r>
            <a:r>
              <a:rPr lang="en-US" sz="2000" kern="0" dirty="0"/>
              <a:t> mono-sequential-change </a:t>
            </a:r>
            <a:r>
              <a:rPr lang="en-US" sz="2000" kern="0" dirty="0" err="1"/>
              <a:t>tc</a:t>
            </a:r>
            <a:r>
              <a:rPr lang="en-US" sz="2000" kern="0" dirty="0"/>
              <a:t>)</a:t>
            </a:r>
          </a:p>
          <a:p>
            <a:r>
              <a:rPr lang="en-US" sz="2000" kern="0" dirty="0"/>
              <a:t>		(proper-temporal-part-of </a:t>
            </a:r>
            <a:r>
              <a:rPr lang="en-US" sz="2000" kern="0" dirty="0" err="1"/>
              <a:t>cch</a:t>
            </a:r>
            <a:r>
              <a:rPr lang="en-US" sz="2000" kern="0" dirty="0"/>
              <a:t> </a:t>
            </a:r>
            <a:r>
              <a:rPr lang="en-US" sz="2000" kern="0" dirty="0" err="1"/>
              <a:t>chs</a:t>
            </a:r>
            <a:r>
              <a:rPr lang="en-US" sz="2000" kern="0" dirty="0"/>
              <a:t>)</a:t>
            </a:r>
          </a:p>
          <a:p>
            <a:r>
              <a:rPr lang="en-US" sz="2000" kern="0" dirty="0"/>
              <a:t>		(proper-temporal-part-of </a:t>
            </a:r>
            <a:r>
              <a:rPr lang="en-US" sz="2000" kern="0" dirty="0" err="1"/>
              <a:t>tc</a:t>
            </a:r>
            <a:r>
              <a:rPr lang="en-US" sz="2000" kern="0" dirty="0"/>
              <a:t> </a:t>
            </a:r>
            <a:r>
              <a:rPr lang="en-US" sz="2000" kern="0" dirty="0" err="1"/>
              <a:t>ts</a:t>
            </a:r>
            <a:r>
              <a:rPr lang="en-US" sz="2000" kern="0" dirty="0"/>
              <a:t>))))))</a:t>
            </a:r>
          </a:p>
        </p:txBody>
      </p:sp>
      <p:sp>
        <p:nvSpPr>
          <p:cNvPr id="7" name="Content Placeholder 2">
            <a:extLst>
              <a:ext uri="{FF2B5EF4-FFF2-40B4-BE49-F238E27FC236}">
                <a16:creationId xmlns:a16="http://schemas.microsoft.com/office/drawing/2014/main" id="{0AD04661-183A-473A-B140-4F6CE7A5000E}"/>
              </a:ext>
            </a:extLst>
          </p:cNvPr>
          <p:cNvSpPr txBox="1">
            <a:spLocks/>
          </p:cNvSpPr>
          <p:nvPr/>
        </p:nvSpPr>
        <p:spPr>
          <a:xfrm>
            <a:off x="6400799" y="2315704"/>
            <a:ext cx="5562599" cy="3627895"/>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r>
              <a:rPr lang="en-US" sz="2000" kern="0" dirty="0"/>
              <a:t>(</a:t>
            </a:r>
            <a:r>
              <a:rPr lang="en-US" sz="2000" kern="0" dirty="0" err="1"/>
              <a:t>forall</a:t>
            </a:r>
            <a:r>
              <a:rPr lang="en-US" sz="2000" kern="0" dirty="0"/>
              <a:t> (</a:t>
            </a:r>
            <a:r>
              <a:rPr lang="en-US" sz="2000" kern="0" dirty="0" err="1"/>
              <a:t>chs</a:t>
            </a:r>
            <a:r>
              <a:rPr lang="en-US" sz="2000" kern="0" dirty="0"/>
              <a:t> t)			          </a:t>
            </a:r>
            <a:r>
              <a:rPr lang="en-US" sz="2000" kern="0" dirty="0">
                <a:highlight>
                  <a:srgbClr val="000D26"/>
                </a:highlight>
              </a:rPr>
              <a:t>[chs-03]</a:t>
            </a:r>
          </a:p>
          <a:p>
            <a:r>
              <a:rPr lang="en-US" sz="2000" kern="0" dirty="0"/>
              <a:t>  (if (and (happens-throughout </a:t>
            </a:r>
            <a:r>
              <a:rPr lang="en-US" sz="2000" kern="0" dirty="0" err="1"/>
              <a:t>chs</a:t>
            </a:r>
            <a:r>
              <a:rPr lang="en-US" sz="2000" kern="0" dirty="0"/>
              <a:t> t)</a:t>
            </a:r>
          </a:p>
          <a:p>
            <a:r>
              <a:rPr lang="en-US" sz="2000" kern="0" dirty="0"/>
              <a:t>		   (</a:t>
            </a:r>
            <a:r>
              <a:rPr lang="en-US" sz="2000" kern="0" dirty="0">
                <a:solidFill>
                  <a:srgbClr val="92D050"/>
                </a:solidFill>
              </a:rPr>
              <a:t>instance-of </a:t>
            </a:r>
            <a:r>
              <a:rPr lang="en-US" sz="2000" kern="0" dirty="0" err="1">
                <a:solidFill>
                  <a:srgbClr val="92D050"/>
                </a:solidFill>
              </a:rPr>
              <a:t>chs</a:t>
            </a:r>
            <a:r>
              <a:rPr lang="en-US" sz="2000" kern="0" dirty="0">
                <a:solidFill>
                  <a:srgbClr val="92D050"/>
                </a:solidFill>
              </a:rPr>
              <a:t> change-sequence t</a:t>
            </a:r>
            <a:r>
              <a:rPr lang="en-US" sz="2000" kern="0" dirty="0"/>
              <a:t>))</a:t>
            </a:r>
          </a:p>
          <a:p>
            <a:r>
              <a:rPr lang="en-US" sz="2000" kern="0" dirty="0"/>
              <a:t>	  (</a:t>
            </a:r>
            <a:r>
              <a:rPr lang="en-US" sz="2000" kern="0" dirty="0" err="1"/>
              <a:t>forall</a:t>
            </a:r>
            <a:r>
              <a:rPr lang="en-US" sz="2000" kern="0" dirty="0"/>
              <a:t> (ch1 ch2)</a:t>
            </a:r>
          </a:p>
          <a:p>
            <a:r>
              <a:rPr lang="en-US" sz="2000" kern="0" dirty="0"/>
              <a:t>		(if (and (</a:t>
            </a:r>
            <a:r>
              <a:rPr lang="en-US" sz="2000" kern="0" dirty="0">
                <a:solidFill>
                  <a:srgbClr val="FFC000"/>
                </a:solidFill>
              </a:rPr>
              <a:t>is-sequence-part-of</a:t>
            </a:r>
            <a:r>
              <a:rPr lang="en-US" sz="2000" kern="0" dirty="0"/>
              <a:t> ch1 </a:t>
            </a:r>
            <a:r>
              <a:rPr lang="en-US" sz="2000" kern="0" dirty="0" err="1"/>
              <a:t>chs</a:t>
            </a:r>
            <a:r>
              <a:rPr lang="en-US" sz="2000" kern="0" dirty="0"/>
              <a:t>)</a:t>
            </a:r>
          </a:p>
          <a:p>
            <a:r>
              <a:rPr lang="en-US" sz="2000" kern="0" dirty="0"/>
              <a:t>			(</a:t>
            </a:r>
            <a:r>
              <a:rPr lang="en-US" sz="2000" kern="0" dirty="0">
                <a:solidFill>
                  <a:srgbClr val="FFC000"/>
                </a:solidFill>
              </a:rPr>
              <a:t>is-sequence-part-of</a:t>
            </a:r>
            <a:r>
              <a:rPr lang="en-US" sz="2000" kern="0" dirty="0"/>
              <a:t> ch2 </a:t>
            </a:r>
            <a:r>
              <a:rPr lang="en-US" sz="2000" kern="0" dirty="0" err="1"/>
              <a:t>chs</a:t>
            </a:r>
            <a:r>
              <a:rPr lang="en-US" sz="2000" kern="0" dirty="0"/>
              <a:t>)</a:t>
            </a:r>
          </a:p>
          <a:p>
            <a:r>
              <a:rPr lang="en-US" sz="2000" kern="0" dirty="0"/>
              <a:t>			(not (= ch1 ch2)))</a:t>
            </a:r>
          </a:p>
          <a:p>
            <a:r>
              <a:rPr lang="en-US" sz="2000" kern="0" dirty="0"/>
              <a:t>		    (or (precedes ch1 ch2)</a:t>
            </a:r>
          </a:p>
          <a:p>
            <a:r>
              <a:rPr lang="en-US" sz="2000" kern="0" dirty="0"/>
              <a:t>		          (precedes ch2 ch1)))))))</a:t>
            </a:r>
          </a:p>
        </p:txBody>
      </p:sp>
      <p:sp>
        <p:nvSpPr>
          <p:cNvPr id="8" name="Rectangle 7">
            <a:extLst>
              <a:ext uri="{FF2B5EF4-FFF2-40B4-BE49-F238E27FC236}">
                <a16:creationId xmlns:a16="http://schemas.microsoft.com/office/drawing/2014/main" id="{ED1AC7DF-B3C2-42D5-8C32-DDFC799FA547}"/>
              </a:ext>
            </a:extLst>
          </p:cNvPr>
          <p:cNvSpPr/>
          <p:nvPr/>
        </p:nvSpPr>
        <p:spPr bwMode="auto">
          <a:xfrm>
            <a:off x="152400" y="2209800"/>
            <a:ext cx="11887200" cy="3505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9" name="Straight Connector 8">
            <a:extLst>
              <a:ext uri="{FF2B5EF4-FFF2-40B4-BE49-F238E27FC236}">
                <a16:creationId xmlns:a16="http://schemas.microsoft.com/office/drawing/2014/main" id="{B718B965-FE9F-4A1C-9294-947056F56F71}"/>
              </a:ext>
            </a:extLst>
          </p:cNvPr>
          <p:cNvCxnSpPr>
            <a:cxnSpLocks/>
          </p:cNvCxnSpPr>
          <p:nvPr/>
        </p:nvCxnSpPr>
        <p:spPr bwMode="auto">
          <a:xfrm>
            <a:off x="6400800" y="2209800"/>
            <a:ext cx="0" cy="3505200"/>
          </a:xfrm>
          <a:prstGeom prst="line">
            <a:avLst/>
          </a:prstGeom>
          <a:solidFill>
            <a:schemeClr val="accent1"/>
          </a:solidFill>
          <a:ln w="9525" cap="flat" cmpd="sng" algn="ctr">
            <a:solidFill>
              <a:schemeClr val="bg1">
                <a:lumMod val="95000"/>
              </a:schemeClr>
            </a:solidFill>
            <a:prstDash val="solid"/>
            <a:round/>
            <a:headEnd type="none" w="med" len="med"/>
            <a:tailEnd type="none" w="med" len="med"/>
          </a:ln>
          <a:effectLst/>
        </p:spPr>
      </p:cxnSp>
      <p:sp>
        <p:nvSpPr>
          <p:cNvPr id="5" name="TextBox 4">
            <a:extLst>
              <a:ext uri="{FF2B5EF4-FFF2-40B4-BE49-F238E27FC236}">
                <a16:creationId xmlns:a16="http://schemas.microsoft.com/office/drawing/2014/main" id="{255B0BB3-FB32-4A7B-A058-4CE160E59FE8}"/>
              </a:ext>
            </a:extLst>
          </p:cNvPr>
          <p:cNvSpPr txBox="1"/>
          <p:nvPr/>
        </p:nvSpPr>
        <p:spPr>
          <a:xfrm>
            <a:off x="2789646" y="5941367"/>
            <a:ext cx="6612708" cy="461665"/>
          </a:xfrm>
          <a:prstGeom prst="rect">
            <a:avLst/>
          </a:prstGeom>
          <a:noFill/>
        </p:spPr>
        <p:txBody>
          <a:bodyPr wrap="none" rtlCol="0">
            <a:spAutoFit/>
          </a:bodyPr>
          <a:lstStyle/>
          <a:p>
            <a:r>
              <a:rPr lang="en-US" dirty="0">
                <a:solidFill>
                  <a:schemeClr val="bg1"/>
                </a:solidFill>
              </a:rPr>
              <a:t>Can there be overlapping mono-sequential changes?</a:t>
            </a:r>
          </a:p>
        </p:txBody>
      </p:sp>
    </p:spTree>
    <p:extLst>
      <p:ext uri="{BB962C8B-B14F-4D97-AF65-F5344CB8AC3E}">
        <p14:creationId xmlns:p14="http://schemas.microsoft.com/office/powerpoint/2010/main" val="221319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420F9-8347-4BB0-91FF-971F3ECADAE4}"/>
              </a:ext>
            </a:extLst>
          </p:cNvPr>
          <p:cNvSpPr>
            <a:spLocks noGrp="1"/>
          </p:cNvSpPr>
          <p:nvPr>
            <p:ph type="title"/>
          </p:nvPr>
        </p:nvSpPr>
        <p:spPr/>
        <p:txBody>
          <a:bodyPr/>
          <a:lstStyle/>
          <a:p>
            <a:r>
              <a:rPr lang="en-US" dirty="0"/>
              <a:t>Change profile</a:t>
            </a:r>
          </a:p>
        </p:txBody>
      </p:sp>
      <p:sp>
        <p:nvSpPr>
          <p:cNvPr id="3" name="Content Placeholder 2">
            <a:extLst>
              <a:ext uri="{FF2B5EF4-FFF2-40B4-BE49-F238E27FC236}">
                <a16:creationId xmlns:a16="http://schemas.microsoft.com/office/drawing/2014/main" id="{F75A4DF6-FF0C-48CE-9EF6-C0F6B9590D5F}"/>
              </a:ext>
            </a:extLst>
          </p:cNvPr>
          <p:cNvSpPr>
            <a:spLocks noGrp="1"/>
          </p:cNvSpPr>
          <p:nvPr>
            <p:ph idx="1"/>
          </p:nvPr>
        </p:nvSpPr>
        <p:spPr>
          <a:xfrm>
            <a:off x="266700" y="1423915"/>
            <a:ext cx="11658600" cy="609600"/>
          </a:xfrm>
        </p:spPr>
        <p:txBody>
          <a:bodyPr/>
          <a:lstStyle/>
          <a:p>
            <a:r>
              <a:rPr lang="en-US" sz="2300" dirty="0">
                <a:solidFill>
                  <a:srgbClr val="FFFF00"/>
                </a:solidFill>
                <a:effectLst/>
                <a:latin typeface="Times New Roman" panose="02020603050405020304" pitchFamily="18" charset="0"/>
                <a:ea typeface="MS Mincho" panose="02020609040205080304" pitchFamily="49" charset="-128"/>
              </a:rPr>
              <a:t>A change sequence whose sequence parts are mono-sequential changes all of which are simple changes that happen to the same continuant</a:t>
            </a:r>
            <a:r>
              <a:rPr lang="en-US" sz="2300" dirty="0">
                <a:effectLst/>
                <a:latin typeface="Times New Roman" panose="02020603050405020304" pitchFamily="18" charset="0"/>
                <a:ea typeface="MS Mincho" panose="02020609040205080304" pitchFamily="49" charset="-128"/>
              </a:rPr>
              <a:t>. </a:t>
            </a:r>
            <a:endParaRPr lang="en-US" sz="2300" dirty="0"/>
          </a:p>
        </p:txBody>
      </p:sp>
      <p:sp>
        <p:nvSpPr>
          <p:cNvPr id="6" name="Content Placeholder 2">
            <a:extLst>
              <a:ext uri="{FF2B5EF4-FFF2-40B4-BE49-F238E27FC236}">
                <a16:creationId xmlns:a16="http://schemas.microsoft.com/office/drawing/2014/main" id="{916A239E-16EC-432C-AC3B-40ADA388DBF9}"/>
              </a:ext>
            </a:extLst>
          </p:cNvPr>
          <p:cNvSpPr txBox="1">
            <a:spLocks/>
          </p:cNvSpPr>
          <p:nvPr/>
        </p:nvSpPr>
        <p:spPr>
          <a:xfrm>
            <a:off x="152401" y="2262752"/>
            <a:ext cx="5867400" cy="3833247"/>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r>
              <a:rPr lang="en-US" sz="2000" kern="0" dirty="0"/>
              <a:t>(</a:t>
            </a:r>
            <a:r>
              <a:rPr lang="en-US" sz="2000" kern="0" dirty="0" err="1"/>
              <a:t>forall</a:t>
            </a:r>
            <a:r>
              <a:rPr lang="en-US" sz="2000" kern="0" dirty="0"/>
              <a:t> (</a:t>
            </a:r>
            <a:r>
              <a:rPr lang="en-US" sz="2000" kern="0" dirty="0" err="1"/>
              <a:t>chp</a:t>
            </a:r>
            <a:r>
              <a:rPr lang="en-US" sz="2000" kern="0" dirty="0"/>
              <a:t>)				  </a:t>
            </a:r>
            <a:r>
              <a:rPr lang="en-US" sz="2000" kern="0" dirty="0">
                <a:highlight>
                  <a:srgbClr val="000D26"/>
                </a:highlight>
              </a:rPr>
              <a:t>[chp-03]</a:t>
            </a:r>
            <a:endParaRPr lang="en-US" sz="2000" kern="0" dirty="0"/>
          </a:p>
          <a:p>
            <a:r>
              <a:rPr lang="en-US" sz="2000" kern="0" dirty="0"/>
              <a:t> (if (exists (t) (</a:t>
            </a:r>
            <a:r>
              <a:rPr lang="en-US" sz="2000" kern="0" dirty="0">
                <a:solidFill>
                  <a:srgbClr val="FFC000"/>
                </a:solidFill>
              </a:rPr>
              <a:t>instance-of </a:t>
            </a:r>
            <a:r>
              <a:rPr lang="en-US" sz="2000" kern="0" dirty="0" err="1">
                <a:solidFill>
                  <a:srgbClr val="FFC000"/>
                </a:solidFill>
              </a:rPr>
              <a:t>chp</a:t>
            </a:r>
            <a:r>
              <a:rPr lang="en-US" sz="2000" kern="0" dirty="0">
                <a:solidFill>
                  <a:srgbClr val="FFC000"/>
                </a:solidFill>
              </a:rPr>
              <a:t> change-profile t)</a:t>
            </a:r>
            <a:r>
              <a:rPr lang="en-US" sz="2000" kern="0" dirty="0"/>
              <a:t>)</a:t>
            </a:r>
          </a:p>
          <a:p>
            <a:r>
              <a:rPr lang="en-US" sz="2000" kern="0" dirty="0"/>
              <a:t>     (</a:t>
            </a:r>
            <a:r>
              <a:rPr lang="en-US" sz="2000" kern="0" dirty="0" err="1"/>
              <a:t>forall</a:t>
            </a:r>
            <a:r>
              <a:rPr lang="en-US" sz="2000" kern="0" dirty="0"/>
              <a:t> (</a:t>
            </a:r>
            <a:r>
              <a:rPr lang="en-US" sz="2000" kern="0" dirty="0" err="1"/>
              <a:t>ptp</a:t>
            </a:r>
            <a:r>
              <a:rPr lang="en-US" sz="2000" kern="0" dirty="0"/>
              <a:t>)</a:t>
            </a:r>
          </a:p>
          <a:p>
            <a:r>
              <a:rPr lang="en-US" sz="2000" kern="0" dirty="0"/>
              <a:t>	   (if (is-sequence-part-of </a:t>
            </a:r>
            <a:r>
              <a:rPr lang="en-US" sz="2000" kern="0" dirty="0" err="1"/>
              <a:t>ptp</a:t>
            </a:r>
            <a:r>
              <a:rPr lang="en-US" sz="2000" kern="0" dirty="0"/>
              <a:t> </a:t>
            </a:r>
            <a:r>
              <a:rPr lang="en-US" sz="2000" kern="0" dirty="0" err="1"/>
              <a:t>chp</a:t>
            </a:r>
            <a:r>
              <a:rPr lang="en-US" sz="2000" kern="0" dirty="0"/>
              <a:t>)</a:t>
            </a:r>
          </a:p>
          <a:p>
            <a:r>
              <a:rPr lang="en-US" sz="2000" kern="0" dirty="0"/>
              <a:t>	       (</a:t>
            </a:r>
            <a:r>
              <a:rPr lang="en-US" sz="2000" kern="0" dirty="0" err="1"/>
              <a:t>forall</a:t>
            </a:r>
            <a:r>
              <a:rPr lang="en-US" sz="2000" kern="0" dirty="0"/>
              <a:t> (z) </a:t>
            </a:r>
          </a:p>
          <a:p>
            <a:r>
              <a:rPr lang="en-US" sz="2000" kern="0" dirty="0"/>
              <a:t>		 (if (temporal-layer-of z </a:t>
            </a:r>
            <a:r>
              <a:rPr lang="en-US" sz="2000" kern="0" dirty="0" err="1"/>
              <a:t>ptp</a:t>
            </a:r>
            <a:r>
              <a:rPr lang="en-US" sz="2000" kern="0" dirty="0"/>
              <a:t>)</a:t>
            </a:r>
          </a:p>
          <a:p>
            <a:r>
              <a:rPr lang="en-US" sz="2000" kern="0" dirty="0"/>
              <a:t>		     (exists (</a:t>
            </a:r>
            <a:r>
              <a:rPr lang="en-US" sz="2000" kern="0" dirty="0" err="1"/>
              <a:t>pt</a:t>
            </a:r>
            <a:r>
              <a:rPr lang="en-US" sz="2000" kern="0" dirty="0"/>
              <a:t>) </a:t>
            </a:r>
          </a:p>
          <a:p>
            <a:r>
              <a:rPr lang="en-US" sz="2000" kern="0" dirty="0"/>
              <a:t>		     (and (instance-of z simple-change </a:t>
            </a:r>
            <a:r>
              <a:rPr lang="en-US" sz="2000" kern="0" dirty="0" err="1"/>
              <a:t>pt</a:t>
            </a:r>
            <a:r>
              <a:rPr lang="en-US" sz="2000" kern="0" dirty="0"/>
              <a:t>)</a:t>
            </a:r>
          </a:p>
          <a:p>
            <a:r>
              <a:rPr lang="en-US" sz="2000" kern="0" dirty="0"/>
              <a:t>			 (exists (c) </a:t>
            </a:r>
          </a:p>
          <a:p>
            <a:r>
              <a:rPr lang="en-US" sz="2000" kern="0" dirty="0"/>
              <a:t>			   (and (happens-to z c </a:t>
            </a:r>
            <a:r>
              <a:rPr lang="en-US" sz="2000" kern="0" dirty="0" err="1"/>
              <a:t>pt</a:t>
            </a:r>
            <a:r>
              <a:rPr lang="en-US" sz="2000" kern="0" dirty="0"/>
              <a:t>)</a:t>
            </a:r>
          </a:p>
          <a:p>
            <a:r>
              <a:rPr lang="en-US" sz="2000" kern="0" dirty="0"/>
              <a:t>			           (change-profile-of </a:t>
            </a:r>
            <a:r>
              <a:rPr lang="en-US" sz="2000" kern="0" dirty="0" err="1"/>
              <a:t>chp</a:t>
            </a:r>
            <a:r>
              <a:rPr lang="en-US" sz="2000" kern="0" dirty="0"/>
              <a:t> c)</a:t>
            </a:r>
          </a:p>
          <a:p>
            <a:r>
              <a:rPr lang="en-US" sz="2000" kern="0" dirty="0"/>
              <a:t>				)))))))))))</a:t>
            </a:r>
          </a:p>
        </p:txBody>
      </p:sp>
      <p:sp>
        <p:nvSpPr>
          <p:cNvPr id="7" name="Content Placeholder 2">
            <a:extLst>
              <a:ext uri="{FF2B5EF4-FFF2-40B4-BE49-F238E27FC236}">
                <a16:creationId xmlns:a16="http://schemas.microsoft.com/office/drawing/2014/main" id="{0AD04661-183A-473A-B140-4F6CE7A5000E}"/>
              </a:ext>
            </a:extLst>
          </p:cNvPr>
          <p:cNvSpPr txBox="1">
            <a:spLocks/>
          </p:cNvSpPr>
          <p:nvPr/>
        </p:nvSpPr>
        <p:spPr>
          <a:xfrm>
            <a:off x="6095999" y="2315704"/>
            <a:ext cx="5867400" cy="3627895"/>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r>
              <a:rPr lang="en-US" sz="2000" kern="0" dirty="0"/>
              <a:t>(</a:t>
            </a:r>
            <a:r>
              <a:rPr lang="en-US" sz="2000" kern="0" dirty="0" err="1"/>
              <a:t>forall</a:t>
            </a:r>
            <a:r>
              <a:rPr lang="en-US" sz="2000" kern="0" dirty="0"/>
              <a:t> (x y)			              </a:t>
            </a:r>
            <a:r>
              <a:rPr lang="en-US" sz="2000" kern="0" dirty="0">
                <a:highlight>
                  <a:srgbClr val="000D26"/>
                </a:highlight>
              </a:rPr>
              <a:t>[chp-04]</a:t>
            </a:r>
          </a:p>
          <a:p>
            <a:r>
              <a:rPr lang="en-US" sz="2000" kern="0" dirty="0"/>
              <a:t> (if (</a:t>
            </a:r>
            <a:r>
              <a:rPr lang="en-US" sz="2000" kern="0" dirty="0">
                <a:solidFill>
                  <a:srgbClr val="FFC000"/>
                </a:solidFill>
              </a:rPr>
              <a:t>change-profile-of x y</a:t>
            </a:r>
            <a:r>
              <a:rPr lang="en-US" sz="2000" kern="0" dirty="0"/>
              <a:t>)</a:t>
            </a:r>
          </a:p>
          <a:p>
            <a:r>
              <a:rPr lang="en-US" sz="2000" kern="0" dirty="0"/>
              <a:t>	 (</a:t>
            </a:r>
            <a:r>
              <a:rPr lang="en-US" sz="2000" kern="0" dirty="0" err="1"/>
              <a:t>forall</a:t>
            </a:r>
            <a:r>
              <a:rPr lang="en-US" sz="2000" kern="0" dirty="0"/>
              <a:t> (</a:t>
            </a:r>
            <a:r>
              <a:rPr lang="en-US" sz="2000" kern="0" dirty="0" err="1"/>
              <a:t>ch</a:t>
            </a:r>
            <a:r>
              <a:rPr lang="en-US" sz="2000" kern="0" dirty="0"/>
              <a:t>)</a:t>
            </a:r>
          </a:p>
          <a:p>
            <a:r>
              <a:rPr lang="en-US" sz="2000" kern="0" dirty="0"/>
              <a:t>	   (if (is-sequence-part-of </a:t>
            </a:r>
            <a:r>
              <a:rPr lang="en-US" sz="2000" kern="0" dirty="0" err="1"/>
              <a:t>ch</a:t>
            </a:r>
            <a:r>
              <a:rPr lang="en-US" sz="2000" kern="0" dirty="0"/>
              <a:t> x)</a:t>
            </a:r>
          </a:p>
          <a:p>
            <a:r>
              <a:rPr lang="en-US" sz="2000" kern="0" dirty="0"/>
              <a:t>		(</a:t>
            </a:r>
            <a:r>
              <a:rPr lang="en-US" sz="2000" kern="0" dirty="0" err="1"/>
              <a:t>forall</a:t>
            </a:r>
            <a:r>
              <a:rPr lang="en-US" sz="2000" kern="0" dirty="0"/>
              <a:t> (z) </a:t>
            </a:r>
          </a:p>
          <a:p>
            <a:r>
              <a:rPr lang="en-US" sz="2000" kern="0" dirty="0"/>
              <a:t>		 (if (temporal-layer-of z </a:t>
            </a:r>
            <a:r>
              <a:rPr lang="en-US" sz="2000" kern="0" dirty="0" err="1"/>
              <a:t>ch</a:t>
            </a:r>
            <a:r>
              <a:rPr lang="en-US" sz="2000" kern="0" dirty="0"/>
              <a:t>)</a:t>
            </a:r>
          </a:p>
          <a:p>
            <a:r>
              <a:rPr lang="en-US" sz="2000" kern="0" dirty="0"/>
              <a:t>		      (exists (t) </a:t>
            </a:r>
          </a:p>
          <a:p>
            <a:r>
              <a:rPr lang="en-US" sz="2000" kern="0" dirty="0"/>
              <a:t>		        (and (instance-of z simple-change t)		    (happens-to z y t))))))))))</a:t>
            </a:r>
          </a:p>
        </p:txBody>
      </p:sp>
      <p:sp>
        <p:nvSpPr>
          <p:cNvPr id="8" name="Rectangle 7">
            <a:extLst>
              <a:ext uri="{FF2B5EF4-FFF2-40B4-BE49-F238E27FC236}">
                <a16:creationId xmlns:a16="http://schemas.microsoft.com/office/drawing/2014/main" id="{ED1AC7DF-B3C2-42D5-8C32-DDFC799FA547}"/>
              </a:ext>
            </a:extLst>
          </p:cNvPr>
          <p:cNvSpPr/>
          <p:nvPr/>
        </p:nvSpPr>
        <p:spPr bwMode="auto">
          <a:xfrm>
            <a:off x="152400" y="2209800"/>
            <a:ext cx="11887200" cy="4495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9" name="Straight Connector 8">
            <a:extLst>
              <a:ext uri="{FF2B5EF4-FFF2-40B4-BE49-F238E27FC236}">
                <a16:creationId xmlns:a16="http://schemas.microsoft.com/office/drawing/2014/main" id="{B718B965-FE9F-4A1C-9294-947056F56F71}"/>
              </a:ext>
            </a:extLst>
          </p:cNvPr>
          <p:cNvCxnSpPr>
            <a:cxnSpLocks/>
          </p:cNvCxnSpPr>
          <p:nvPr/>
        </p:nvCxnSpPr>
        <p:spPr bwMode="auto">
          <a:xfrm>
            <a:off x="6060744" y="2209800"/>
            <a:ext cx="0" cy="4495800"/>
          </a:xfrm>
          <a:prstGeom prst="line">
            <a:avLst/>
          </a:prstGeom>
          <a:solidFill>
            <a:schemeClr val="accent1"/>
          </a:solidFill>
          <a:ln w="9525" cap="flat" cmpd="sng" algn="ctr">
            <a:solidFill>
              <a:schemeClr val="bg1">
                <a:lumMod val="95000"/>
              </a:schemeClr>
            </a:solidFill>
            <a:prstDash val="solid"/>
            <a:round/>
            <a:headEnd type="none" w="med" len="med"/>
            <a:tailEnd type="none" w="med" len="med"/>
          </a:ln>
          <a:effectLst/>
        </p:spPr>
      </p:cxnSp>
    </p:spTree>
    <p:extLst>
      <p:ext uri="{BB962C8B-B14F-4D97-AF65-F5344CB8AC3E}">
        <p14:creationId xmlns:p14="http://schemas.microsoft.com/office/powerpoint/2010/main" val="319224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0E6F5-7C71-480E-B909-F593F11629C7}"/>
              </a:ext>
            </a:extLst>
          </p:cNvPr>
          <p:cNvSpPr>
            <a:spLocks noGrp="1"/>
          </p:cNvSpPr>
          <p:nvPr>
            <p:ph type="title"/>
          </p:nvPr>
        </p:nvSpPr>
        <p:spPr/>
        <p:txBody>
          <a:bodyPr/>
          <a:lstStyle/>
          <a:p>
            <a:r>
              <a:rPr lang="en-US" dirty="0"/>
              <a:t>Change profile</a:t>
            </a:r>
          </a:p>
        </p:txBody>
      </p:sp>
      <p:sp>
        <p:nvSpPr>
          <p:cNvPr id="3" name="Content Placeholder 2">
            <a:extLst>
              <a:ext uri="{FF2B5EF4-FFF2-40B4-BE49-F238E27FC236}">
                <a16:creationId xmlns:a16="http://schemas.microsoft.com/office/drawing/2014/main" id="{711E2B0D-B515-44CE-B1F5-B6D56A8AD514}"/>
              </a:ext>
            </a:extLst>
          </p:cNvPr>
          <p:cNvSpPr>
            <a:spLocks noGrp="1"/>
          </p:cNvSpPr>
          <p:nvPr>
            <p:ph idx="1"/>
          </p:nvPr>
        </p:nvSpPr>
        <p:spPr>
          <a:xfrm>
            <a:off x="7391400" y="1533993"/>
            <a:ext cx="4267200" cy="4953000"/>
          </a:xfrm>
        </p:spPr>
        <p:txBody>
          <a:bodyPr/>
          <a:lstStyle/>
          <a:p>
            <a:r>
              <a:rPr lang="en-US" dirty="0"/>
              <a:t>‘Process profile: </a:t>
            </a:r>
            <a:r>
              <a:rPr lang="en-US" i="1" dirty="0"/>
              <a:t>something which two processes share in common</a:t>
            </a:r>
            <a:r>
              <a:rPr lang="en-US" dirty="0"/>
              <a:t>’.</a:t>
            </a:r>
          </a:p>
          <a:p>
            <a:r>
              <a:rPr lang="en-US" sz="1800" dirty="0">
                <a:effectLst/>
                <a:latin typeface="Times New Roman" panose="02020603050405020304" pitchFamily="18" charset="0"/>
                <a:ea typeface="MS Mincho" panose="02020609040205080304" pitchFamily="49" charset="-128"/>
              </a:rPr>
              <a:t>B. Smith. Classifying Processes: An Essay in Applied Ontology. Ratio (</a:t>
            </a:r>
            <a:r>
              <a:rPr lang="en-US" sz="1800" dirty="0" err="1">
                <a:effectLst/>
                <a:latin typeface="Times New Roman" panose="02020603050405020304" pitchFamily="18" charset="0"/>
                <a:ea typeface="MS Mincho" panose="02020609040205080304" pitchFamily="49" charset="-128"/>
              </a:rPr>
              <a:t>Oxf</a:t>
            </a:r>
            <a:r>
              <a:rPr lang="en-US" sz="1800" dirty="0">
                <a:effectLst/>
                <a:latin typeface="Times New Roman" panose="02020603050405020304" pitchFamily="18" charset="0"/>
                <a:ea typeface="MS Mincho" panose="02020609040205080304" pitchFamily="49" charset="-128"/>
              </a:rPr>
              <a:t>). 2012 Dec 1;25(4):463-88.</a:t>
            </a:r>
          </a:p>
          <a:p>
            <a:endParaRPr lang="en-US" sz="1800" dirty="0">
              <a:latin typeface="Times New Roman" panose="02020603050405020304" pitchFamily="18" charset="0"/>
              <a:ea typeface="MS Mincho" panose="02020609040205080304" pitchFamily="49" charset="-128"/>
            </a:endParaRPr>
          </a:p>
          <a:p>
            <a:endParaRPr lang="en-US" sz="1800" dirty="0">
              <a:latin typeface="Times New Roman" panose="02020603050405020304" pitchFamily="18" charset="0"/>
              <a:ea typeface="MS Mincho" panose="02020609040205080304" pitchFamily="49" charset="-128"/>
            </a:endParaRPr>
          </a:p>
          <a:p>
            <a:endParaRPr lang="en-US" sz="1800" dirty="0">
              <a:latin typeface="Times New Roman" panose="02020603050405020304" pitchFamily="18" charset="0"/>
              <a:ea typeface="MS Mincho" panose="02020609040205080304" pitchFamily="49" charset="-128"/>
            </a:endParaRPr>
          </a:p>
          <a:p>
            <a:endParaRPr lang="en-US" sz="1800" dirty="0">
              <a:latin typeface="Times New Roman" panose="02020603050405020304" pitchFamily="18" charset="0"/>
              <a:ea typeface="MS Mincho" panose="02020609040205080304" pitchFamily="49" charset="-128"/>
            </a:endParaRPr>
          </a:p>
          <a:p>
            <a:r>
              <a:rPr lang="en-US" sz="1800" dirty="0">
                <a:latin typeface="Times New Roman" panose="02020603050405020304" pitchFamily="18" charset="0"/>
                <a:ea typeface="MS Mincho" panose="02020609040205080304" pitchFamily="49" charset="-128"/>
              </a:rPr>
              <a:t>Image:</a:t>
            </a:r>
          </a:p>
          <a:p>
            <a:r>
              <a:rPr lang="en-US" sz="1400" b="0" i="0" u="none" strike="noStrike" dirty="0">
                <a:solidFill>
                  <a:srgbClr val="3366CC"/>
                </a:solidFill>
                <a:effectLst/>
                <a:latin typeface="Arial" panose="020B0604020202020204" pitchFamily="34" charset="0"/>
                <a:hlinkClick r:id="rId2" tooltip="User:Matheus Trabuco Gonzalez"/>
              </a:rPr>
              <a:t>Matheus Trabuco Gonzalez</a:t>
            </a:r>
            <a:endParaRPr lang="en-US" sz="1800" dirty="0">
              <a:latin typeface="Times New Roman" panose="02020603050405020304" pitchFamily="18" charset="0"/>
              <a:ea typeface="MS Mincho" panose="02020609040205080304" pitchFamily="49" charset="-128"/>
            </a:endParaRPr>
          </a:p>
          <a:p>
            <a:r>
              <a:rPr lang="en-US" sz="1800" dirty="0">
                <a:latin typeface="Times New Roman" panose="02020603050405020304" pitchFamily="18" charset="0"/>
                <a:ea typeface="MS Mincho" panose="02020609040205080304" pitchFamily="49" charset="-128"/>
                <a:hlinkClick r:id="rId3"/>
              </a:rPr>
              <a:t>https://commons.wikimedia.org/wiki/File:Wiggers_Diagram_2-pt.svg</a:t>
            </a:r>
            <a:endParaRPr lang="en-US" sz="1800" dirty="0">
              <a:latin typeface="Times New Roman" panose="02020603050405020304" pitchFamily="18" charset="0"/>
              <a:ea typeface="MS Mincho" panose="02020609040205080304" pitchFamily="49" charset="-128"/>
            </a:endParaRPr>
          </a:p>
          <a:p>
            <a:r>
              <a:rPr lang="en-US" sz="1400" b="0" i="0" dirty="0">
                <a:solidFill>
                  <a:srgbClr val="202122"/>
                </a:solidFill>
                <a:effectLst/>
                <a:latin typeface="Arial" panose="020B0604020202020204" pitchFamily="34" charset="0"/>
              </a:rPr>
              <a:t> </a:t>
            </a:r>
            <a:r>
              <a:rPr lang="en-US" sz="1400" b="0" i="0" u="none" strike="noStrike" dirty="0">
                <a:solidFill>
                  <a:srgbClr val="3366CC"/>
                </a:solidFill>
                <a:effectLst/>
                <a:latin typeface="Arial" panose="020B0604020202020204" pitchFamily="34" charset="0"/>
                <a:hlinkClick r:id="rId4" tooltip="w:en:Creative Commons"/>
              </a:rPr>
              <a:t>Creative Commons</a:t>
            </a:r>
            <a:r>
              <a:rPr lang="en-US" sz="1400" b="0" i="0" dirty="0">
                <a:solidFill>
                  <a:srgbClr val="202122"/>
                </a:solidFill>
                <a:effectLst/>
                <a:latin typeface="Arial" panose="020B0604020202020204" pitchFamily="34" charset="0"/>
              </a:rPr>
              <a:t> </a:t>
            </a:r>
            <a:r>
              <a:rPr lang="en-US" sz="1400" b="0" i="0" u="none" strike="noStrike" dirty="0">
                <a:solidFill>
                  <a:srgbClr val="3366CC"/>
                </a:solidFill>
                <a:effectLst/>
                <a:latin typeface="Arial" panose="020B0604020202020204" pitchFamily="34" charset="0"/>
                <a:hlinkClick r:id="rId5" tooltip="creativecommons:by/4.0/deed.en"/>
              </a:rPr>
              <a:t>Attribution 4.0 International</a:t>
            </a:r>
            <a:r>
              <a:rPr lang="en-US" sz="1400" b="0" i="0" dirty="0">
                <a:solidFill>
                  <a:srgbClr val="202122"/>
                </a:solidFill>
                <a:effectLst/>
                <a:latin typeface="Arial" panose="020B0604020202020204" pitchFamily="34" charset="0"/>
              </a:rPr>
              <a:t> </a:t>
            </a:r>
            <a:endParaRPr lang="en-US" sz="1800" dirty="0">
              <a:latin typeface="Times New Roman" panose="02020603050405020304" pitchFamily="18" charset="0"/>
              <a:ea typeface="MS Mincho" panose="02020609040205080304" pitchFamily="49" charset="-128"/>
            </a:endParaRPr>
          </a:p>
          <a:p>
            <a:endParaRPr lang="en-US" sz="1800" dirty="0">
              <a:latin typeface="Times New Roman" panose="02020603050405020304" pitchFamily="18" charset="0"/>
              <a:ea typeface="MS Mincho" panose="02020609040205080304" pitchFamily="49" charset="-128"/>
            </a:endParaRPr>
          </a:p>
          <a:p>
            <a:br>
              <a:rPr lang="en-US" dirty="0"/>
            </a:br>
            <a:endParaRPr lang="en-US" dirty="0"/>
          </a:p>
        </p:txBody>
      </p:sp>
      <p:pic>
        <p:nvPicPr>
          <p:cNvPr id="2050" name="Picture 2">
            <a:extLst>
              <a:ext uri="{FF2B5EF4-FFF2-40B4-BE49-F238E27FC236}">
                <a16:creationId xmlns:a16="http://schemas.microsoft.com/office/drawing/2014/main" id="{6F5DEBF3-4BF5-4A33-95F3-B8ECCC6862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533993"/>
            <a:ext cx="6688138" cy="512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248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999FB-4F26-4175-A4E8-51BBB0EE0C9A}"/>
              </a:ext>
            </a:extLst>
          </p:cNvPr>
          <p:cNvSpPr>
            <a:spLocks noGrp="1"/>
          </p:cNvSpPr>
          <p:nvPr>
            <p:ph type="title"/>
          </p:nvPr>
        </p:nvSpPr>
        <p:spPr/>
        <p:txBody>
          <a:bodyPr/>
          <a:lstStyle/>
          <a:p>
            <a:r>
              <a:rPr lang="en-US" dirty="0"/>
              <a:t>‘</a:t>
            </a:r>
            <a:r>
              <a:rPr lang="en-US" i="1" dirty="0"/>
              <a:t>Change</a:t>
            </a:r>
            <a:r>
              <a:rPr lang="en-US" dirty="0"/>
              <a:t>’ in the history of the BFO (2)</a:t>
            </a:r>
          </a:p>
        </p:txBody>
      </p:sp>
      <p:sp>
        <p:nvSpPr>
          <p:cNvPr id="3" name="Content Placeholder 2">
            <a:extLst>
              <a:ext uri="{FF2B5EF4-FFF2-40B4-BE49-F238E27FC236}">
                <a16:creationId xmlns:a16="http://schemas.microsoft.com/office/drawing/2014/main" id="{1BEED487-AC84-433A-BB58-9CDCBA67C73D}"/>
              </a:ext>
            </a:extLst>
          </p:cNvPr>
          <p:cNvSpPr>
            <a:spLocks noGrp="1"/>
          </p:cNvSpPr>
          <p:nvPr>
            <p:ph idx="1"/>
          </p:nvPr>
        </p:nvSpPr>
        <p:spPr>
          <a:xfrm>
            <a:off x="228600" y="1676400"/>
            <a:ext cx="11887200" cy="4953000"/>
          </a:xfrm>
        </p:spPr>
        <p:txBody>
          <a:bodyPr/>
          <a:lstStyle/>
          <a:p>
            <a:pPr>
              <a:buFont typeface="Arial" panose="020B0604020202020204" pitchFamily="34" charset="0"/>
              <a:buChar char="•"/>
            </a:pPr>
            <a:r>
              <a:rPr lang="en-US" sz="2400" dirty="0">
                <a:effectLst/>
                <a:latin typeface="Trebuchet MS" panose="020B0603020202020204" pitchFamily="34" charset="0"/>
                <a:ea typeface="MS Mincho" panose="02020609040205080304" pitchFamily="49" charset="-128"/>
              </a:rPr>
              <a:t>2007:</a:t>
            </a:r>
          </a:p>
          <a:p>
            <a:pPr lvl="1">
              <a:buFont typeface="Arial" panose="020B0604020202020204" pitchFamily="34" charset="0"/>
              <a:buChar char="•"/>
            </a:pPr>
            <a:r>
              <a:rPr lang="en-US" sz="2300" dirty="0">
                <a:effectLst/>
                <a:latin typeface="Trebuchet MS" panose="020B0603020202020204" pitchFamily="34" charset="0"/>
                <a:ea typeface="MS Mincho" panose="02020609040205080304" pitchFamily="49" charset="-128"/>
              </a:rPr>
              <a:t>occurrents are ‘</a:t>
            </a:r>
            <a:r>
              <a:rPr lang="en-US" sz="2300" i="1" dirty="0">
                <a:effectLst/>
                <a:latin typeface="Trebuchet MS" panose="020B0603020202020204" pitchFamily="34" charset="0"/>
                <a:ea typeface="MS Mincho" panose="02020609040205080304" pitchFamily="49" charset="-128"/>
              </a:rPr>
              <a:t>entities which occur, which happen to continuants, more familiarly referred to as </a:t>
            </a:r>
            <a:r>
              <a:rPr lang="en-US" sz="2300" i="1" dirty="0">
                <a:solidFill>
                  <a:srgbClr val="FFFF00"/>
                </a:solidFill>
                <a:effectLst/>
                <a:latin typeface="Trebuchet MS" panose="020B0603020202020204" pitchFamily="34" charset="0"/>
                <a:ea typeface="MS Mincho" panose="02020609040205080304" pitchFamily="49" charset="-128"/>
              </a:rPr>
              <a:t>processes, events, activities, changes, happenings</a:t>
            </a:r>
            <a:r>
              <a:rPr lang="en-US" sz="2300" dirty="0">
                <a:effectLst/>
                <a:latin typeface="Trebuchet MS" panose="020B0603020202020204" pitchFamily="34" charset="0"/>
                <a:ea typeface="MS Mincho" panose="02020609040205080304" pitchFamily="49" charset="-128"/>
              </a:rPr>
              <a:t>’ [p36], </a:t>
            </a:r>
          </a:p>
          <a:p>
            <a:pPr lvl="1">
              <a:buFont typeface="Arial" panose="020B0604020202020204" pitchFamily="34" charset="0"/>
              <a:buChar char="•"/>
            </a:pPr>
            <a:r>
              <a:rPr lang="en-US" sz="2300" dirty="0">
                <a:effectLst/>
                <a:latin typeface="Trebuchet MS" panose="020B0603020202020204" pitchFamily="34" charset="0"/>
                <a:ea typeface="MS Mincho" panose="02020609040205080304" pitchFamily="49" charset="-128"/>
              </a:rPr>
              <a:t>‘</a:t>
            </a:r>
            <a:r>
              <a:rPr lang="en-US" sz="2300" i="1" dirty="0">
                <a:solidFill>
                  <a:srgbClr val="FFFF00"/>
                </a:solidFill>
                <a:effectLst/>
                <a:latin typeface="Trebuchet MS" panose="020B0603020202020204" pitchFamily="34" charset="0"/>
                <a:ea typeface="MS Mincho" panose="02020609040205080304" pitchFamily="49" charset="-128"/>
              </a:rPr>
              <a:t>changes are processes</a:t>
            </a:r>
            <a:r>
              <a:rPr lang="en-US" sz="2300" dirty="0">
                <a:effectLst/>
                <a:latin typeface="Trebuchet MS" panose="020B0603020202020204" pitchFamily="34" charset="0"/>
                <a:ea typeface="MS Mincho" panose="02020609040205080304" pitchFamily="49" charset="-128"/>
              </a:rPr>
              <a:t>’  p34], </a:t>
            </a:r>
          </a:p>
          <a:p>
            <a:pPr marL="0" indent="0"/>
            <a:endParaRPr lang="en-US" sz="1200" dirty="0">
              <a:latin typeface="Trebuchet MS" panose="020B0603020202020204" pitchFamily="34" charset="0"/>
              <a:ea typeface="MS Mincho" panose="02020609040205080304" pitchFamily="49" charset="-128"/>
            </a:endParaRPr>
          </a:p>
          <a:p>
            <a:pPr>
              <a:buFont typeface="Arial" panose="020B0604020202020204" pitchFamily="34" charset="0"/>
              <a:buChar char="•"/>
            </a:pPr>
            <a:r>
              <a:rPr lang="en-US" sz="2400" dirty="0">
                <a:effectLst/>
                <a:latin typeface="Trebuchet MS" panose="020B0603020202020204" pitchFamily="34" charset="0"/>
                <a:ea typeface="MS Mincho" panose="02020609040205080304" pitchFamily="49" charset="-128"/>
              </a:rPr>
              <a:t>2012: </a:t>
            </a:r>
          </a:p>
          <a:p>
            <a:pPr lvl="1">
              <a:buFont typeface="Arial" panose="020B0604020202020204" pitchFamily="34" charset="0"/>
              <a:buChar char="•"/>
            </a:pPr>
            <a:r>
              <a:rPr lang="en-US" sz="2300" dirty="0">
                <a:effectLst/>
                <a:latin typeface="Trebuchet MS" panose="020B0603020202020204" pitchFamily="34" charset="0"/>
                <a:ea typeface="MS Mincho" panose="02020609040205080304" pitchFamily="49" charset="-128"/>
              </a:rPr>
              <a:t>‘</a:t>
            </a:r>
            <a:r>
              <a:rPr lang="en-US" sz="2300" i="1" dirty="0">
                <a:solidFill>
                  <a:srgbClr val="FFFF00"/>
                </a:solidFill>
                <a:effectLst/>
                <a:latin typeface="Trebuchet MS" panose="020B0603020202020204" pitchFamily="34" charset="0"/>
                <a:ea typeface="MS Mincho" panose="02020609040205080304" pitchFamily="49" charset="-128"/>
              </a:rPr>
              <a:t>processes are changes</a:t>
            </a:r>
            <a:r>
              <a:rPr lang="en-US" sz="2300" dirty="0">
                <a:effectLst/>
                <a:latin typeface="Trebuchet MS" panose="020B0603020202020204" pitchFamily="34" charset="0"/>
                <a:ea typeface="MS Mincho" panose="02020609040205080304" pitchFamily="49" charset="-128"/>
              </a:rPr>
              <a:t>’ [p478]. </a:t>
            </a:r>
          </a:p>
          <a:p>
            <a:pPr>
              <a:buFont typeface="Arial" panose="020B0604020202020204" pitchFamily="34" charset="0"/>
              <a:buChar char="•"/>
            </a:pPr>
            <a:endParaRPr lang="en-US" dirty="0">
              <a:latin typeface="Trebuchet MS" panose="020B0603020202020204" pitchFamily="34" charset="0"/>
              <a:ea typeface="MS Mincho" panose="02020609040205080304" pitchFamily="49" charset="-128"/>
            </a:endParaRPr>
          </a:p>
          <a:p>
            <a:pPr>
              <a:buFont typeface="Arial" panose="020B0604020202020204" pitchFamily="34" charset="0"/>
              <a:buChar char="•"/>
            </a:pPr>
            <a:r>
              <a:rPr lang="en-US" sz="2400" dirty="0">
                <a:effectLst/>
                <a:latin typeface="Trebuchet MS" panose="020B0603020202020204" pitchFamily="34" charset="0"/>
                <a:ea typeface="MS Mincho" panose="02020609040205080304" pitchFamily="49" charset="-128"/>
              </a:rPr>
              <a:t>Consistent throughout the literature:</a:t>
            </a:r>
          </a:p>
          <a:p>
            <a:pPr lvl="1">
              <a:buFont typeface="Arial" panose="020B0604020202020204" pitchFamily="34" charset="0"/>
              <a:buChar char="•"/>
            </a:pPr>
            <a:r>
              <a:rPr lang="en-US" sz="2300" dirty="0">
                <a:effectLst/>
                <a:latin typeface="Trebuchet MS" panose="020B0603020202020204" pitchFamily="34" charset="0"/>
                <a:ea typeface="MS Mincho" panose="02020609040205080304" pitchFamily="49" charset="-128"/>
              </a:rPr>
              <a:t>‘</a:t>
            </a:r>
            <a:r>
              <a:rPr lang="en-US" sz="2300" i="1" dirty="0">
                <a:solidFill>
                  <a:srgbClr val="FFFF00"/>
                </a:solidFill>
                <a:effectLst/>
                <a:latin typeface="Trebuchet MS" panose="020B0603020202020204" pitchFamily="34" charset="0"/>
                <a:ea typeface="MS Mincho" panose="02020609040205080304" pitchFamily="49" charset="-128"/>
              </a:rPr>
              <a:t>processes don’t change</a:t>
            </a:r>
            <a:r>
              <a:rPr lang="en-US" sz="2300" dirty="0">
                <a:solidFill>
                  <a:srgbClr val="FFFF00"/>
                </a:solidFill>
                <a:effectLst/>
                <a:latin typeface="Trebuchet MS" panose="020B0603020202020204" pitchFamily="34" charset="0"/>
                <a:ea typeface="MS Mincho" panose="02020609040205080304" pitchFamily="49" charset="-128"/>
              </a:rPr>
              <a:t> </a:t>
            </a:r>
            <a:r>
              <a:rPr lang="en-US" sz="2300" dirty="0">
                <a:effectLst/>
                <a:latin typeface="Trebuchet MS" panose="020B0603020202020204" pitchFamily="34" charset="0"/>
                <a:ea typeface="MS Mincho" panose="02020609040205080304" pitchFamily="49" charset="-128"/>
              </a:rPr>
              <a:t>[…]</a:t>
            </a:r>
            <a:r>
              <a:rPr lang="en-US" sz="2300" i="1" dirty="0">
                <a:effectLst/>
                <a:latin typeface="Trebuchet MS" panose="020B0603020202020204" pitchFamily="34" charset="0"/>
                <a:ea typeface="MS Mincho" panose="02020609040205080304" pitchFamily="49" charset="-128"/>
              </a:rPr>
              <a:t> because if two processes should differ with regard to even the smallest part, then these two processes are non-identical</a:t>
            </a:r>
            <a:r>
              <a:rPr lang="en-US" sz="2300" dirty="0">
                <a:effectLst/>
                <a:latin typeface="Trebuchet MS" panose="020B0603020202020204" pitchFamily="34" charset="0"/>
                <a:ea typeface="MS Mincho" panose="02020609040205080304" pitchFamily="49" charset="-128"/>
              </a:rPr>
              <a:t>’ [p122].</a:t>
            </a:r>
            <a:endParaRPr lang="en-US" sz="2300" dirty="0">
              <a:latin typeface="Trebuchet MS" panose="020B0603020202020204" pitchFamily="34" charset="0"/>
            </a:endParaRPr>
          </a:p>
          <a:p>
            <a:pPr>
              <a:buFont typeface="Arial" panose="020B0604020202020204" pitchFamily="34" charset="0"/>
              <a:buChar char="•"/>
            </a:pPr>
            <a:endParaRPr lang="en-US" dirty="0">
              <a:latin typeface="Trebuchet MS" panose="020B0603020202020204" pitchFamily="34" charset="0"/>
            </a:endParaRPr>
          </a:p>
        </p:txBody>
      </p:sp>
      <p:sp>
        <p:nvSpPr>
          <p:cNvPr id="5" name="TextBox 4">
            <a:extLst>
              <a:ext uri="{FF2B5EF4-FFF2-40B4-BE49-F238E27FC236}">
                <a16:creationId xmlns:a16="http://schemas.microsoft.com/office/drawing/2014/main" id="{10A4C080-72FC-4D43-90A9-80488A76707E}"/>
              </a:ext>
            </a:extLst>
          </p:cNvPr>
          <p:cNvSpPr txBox="1"/>
          <p:nvPr/>
        </p:nvSpPr>
        <p:spPr>
          <a:xfrm>
            <a:off x="5789212" y="2971800"/>
            <a:ext cx="6097987" cy="923330"/>
          </a:xfrm>
          <a:prstGeom prst="rect">
            <a:avLst/>
          </a:prstGeom>
          <a:noFill/>
        </p:spPr>
        <p:txBody>
          <a:bodyPr wrap="square">
            <a:spAutoFit/>
          </a:bodyPr>
          <a:lstStyle/>
          <a:p>
            <a:r>
              <a:rPr lang="en-US" sz="1800" dirty="0">
                <a:solidFill>
                  <a:schemeClr val="bg1"/>
                </a:solidFill>
                <a:effectLst/>
                <a:latin typeface="Times New Roman" panose="02020603050405020304" pitchFamily="18" charset="0"/>
                <a:ea typeface="MS Mincho" panose="02020609040205080304" pitchFamily="49" charset="-128"/>
              </a:rPr>
              <a:t>P. </a:t>
            </a:r>
            <a:r>
              <a:rPr lang="en-US" sz="1800" dirty="0" err="1">
                <a:solidFill>
                  <a:schemeClr val="bg1"/>
                </a:solidFill>
                <a:effectLst/>
                <a:latin typeface="Times New Roman" panose="02020603050405020304" pitchFamily="18" charset="0"/>
                <a:ea typeface="MS Mincho" panose="02020609040205080304" pitchFamily="49" charset="-128"/>
              </a:rPr>
              <a:t>Grenon</a:t>
            </a:r>
            <a:r>
              <a:rPr lang="en-US" sz="1800" dirty="0">
                <a:solidFill>
                  <a:schemeClr val="bg1"/>
                </a:solidFill>
                <a:effectLst/>
                <a:latin typeface="Times New Roman" panose="02020603050405020304" pitchFamily="18" charset="0"/>
                <a:ea typeface="MS Mincho" panose="02020609040205080304" pitchFamily="49" charset="-128"/>
              </a:rPr>
              <a:t>, B. Smith. Persistence and Ontological Pluralism. In: C </a:t>
            </a:r>
            <a:r>
              <a:rPr lang="en-US" sz="1800" dirty="0" err="1">
                <a:solidFill>
                  <a:schemeClr val="bg1"/>
                </a:solidFill>
                <a:effectLst/>
                <a:latin typeface="Times New Roman" panose="02020603050405020304" pitchFamily="18" charset="0"/>
                <a:ea typeface="MS Mincho" panose="02020609040205080304" pitchFamily="49" charset="-128"/>
              </a:rPr>
              <a:t>Kanzian</a:t>
            </a:r>
            <a:r>
              <a:rPr lang="en-US" sz="1800" dirty="0">
                <a:solidFill>
                  <a:schemeClr val="bg1"/>
                </a:solidFill>
                <a:effectLst/>
                <a:latin typeface="Times New Roman" panose="02020603050405020304" pitchFamily="18" charset="0"/>
                <a:ea typeface="MS Mincho" panose="02020609040205080304" pitchFamily="49" charset="-128"/>
              </a:rPr>
              <a:t>, editor. Persistence. Boston: De Gruyter; 2007. p. 33-48.</a:t>
            </a:r>
            <a:endParaRPr lang="en-US" sz="1800" dirty="0">
              <a:solidFill>
                <a:schemeClr val="bg1"/>
              </a:solidFill>
            </a:endParaRPr>
          </a:p>
        </p:txBody>
      </p:sp>
      <p:sp>
        <p:nvSpPr>
          <p:cNvPr id="7" name="TextBox 6">
            <a:extLst>
              <a:ext uri="{FF2B5EF4-FFF2-40B4-BE49-F238E27FC236}">
                <a16:creationId xmlns:a16="http://schemas.microsoft.com/office/drawing/2014/main" id="{168A2FC2-7273-495B-87D8-F59846ECA43E}"/>
              </a:ext>
            </a:extLst>
          </p:cNvPr>
          <p:cNvSpPr txBox="1"/>
          <p:nvPr/>
        </p:nvSpPr>
        <p:spPr>
          <a:xfrm>
            <a:off x="5789213" y="4025726"/>
            <a:ext cx="6122504" cy="646331"/>
          </a:xfrm>
          <a:prstGeom prst="rect">
            <a:avLst/>
          </a:prstGeom>
          <a:noFill/>
        </p:spPr>
        <p:txBody>
          <a:bodyPr wrap="square">
            <a:spAutoFit/>
          </a:bodyPr>
          <a:lstStyle/>
          <a:p>
            <a:r>
              <a:rPr lang="en-US" sz="1800" dirty="0">
                <a:solidFill>
                  <a:schemeClr val="bg1"/>
                </a:solidFill>
                <a:effectLst/>
                <a:latin typeface="Times New Roman" panose="02020603050405020304" pitchFamily="18" charset="0"/>
                <a:ea typeface="MS Mincho" panose="02020609040205080304" pitchFamily="49" charset="-128"/>
              </a:rPr>
              <a:t>B. Smith. Classifying Processes: An Essay in Applied Ontology. Ratio (</a:t>
            </a:r>
            <a:r>
              <a:rPr lang="en-US" sz="1800" dirty="0" err="1">
                <a:solidFill>
                  <a:schemeClr val="bg1"/>
                </a:solidFill>
                <a:effectLst/>
                <a:latin typeface="Times New Roman" panose="02020603050405020304" pitchFamily="18" charset="0"/>
                <a:ea typeface="MS Mincho" panose="02020609040205080304" pitchFamily="49" charset="-128"/>
              </a:rPr>
              <a:t>Oxf</a:t>
            </a:r>
            <a:r>
              <a:rPr lang="en-US" sz="1800" dirty="0">
                <a:solidFill>
                  <a:schemeClr val="bg1"/>
                </a:solidFill>
                <a:effectLst/>
                <a:latin typeface="Times New Roman" panose="02020603050405020304" pitchFamily="18" charset="0"/>
                <a:ea typeface="MS Mincho" panose="02020609040205080304" pitchFamily="49" charset="-128"/>
              </a:rPr>
              <a:t>). 2012 Dec 1;25(4):463-88</a:t>
            </a:r>
            <a:endParaRPr lang="en-US" sz="1800" dirty="0">
              <a:solidFill>
                <a:schemeClr val="bg1"/>
              </a:solidFill>
            </a:endParaRPr>
          </a:p>
        </p:txBody>
      </p:sp>
      <p:sp>
        <p:nvSpPr>
          <p:cNvPr id="9" name="TextBox 8">
            <a:extLst>
              <a:ext uri="{FF2B5EF4-FFF2-40B4-BE49-F238E27FC236}">
                <a16:creationId xmlns:a16="http://schemas.microsoft.com/office/drawing/2014/main" id="{829D10AE-81AA-46B4-A51A-79ED9F1545AC}"/>
              </a:ext>
            </a:extLst>
          </p:cNvPr>
          <p:cNvSpPr txBox="1"/>
          <p:nvPr/>
        </p:nvSpPr>
        <p:spPr>
          <a:xfrm>
            <a:off x="5819030" y="6096000"/>
            <a:ext cx="6122504" cy="646331"/>
          </a:xfrm>
          <a:prstGeom prst="rect">
            <a:avLst/>
          </a:prstGeom>
          <a:noFill/>
        </p:spPr>
        <p:txBody>
          <a:bodyPr wrap="square">
            <a:spAutoFit/>
          </a:bodyPr>
          <a:lstStyle/>
          <a:p>
            <a:r>
              <a:rPr lang="en-US" sz="1800" dirty="0">
                <a:solidFill>
                  <a:schemeClr val="bg1"/>
                </a:solidFill>
                <a:effectLst/>
                <a:latin typeface="Times New Roman" panose="02020603050405020304" pitchFamily="18" charset="0"/>
                <a:ea typeface="MS Mincho" panose="02020609040205080304" pitchFamily="49" charset="-128"/>
              </a:rPr>
              <a:t>R. Arp, B. Smith, A. Spear. Building Ontologies with Basic Formal Ontology. Cambridge, MA: MIT Press; 2015.</a:t>
            </a:r>
            <a:endParaRPr lang="en-US" sz="1800" dirty="0">
              <a:solidFill>
                <a:schemeClr val="bg1"/>
              </a:solidFill>
            </a:endParaRPr>
          </a:p>
        </p:txBody>
      </p:sp>
    </p:spTree>
    <p:extLst>
      <p:ext uri="{BB962C8B-B14F-4D97-AF65-F5344CB8AC3E}">
        <p14:creationId xmlns:p14="http://schemas.microsoft.com/office/powerpoint/2010/main" val="1167630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3EBC0-43B6-4421-A00D-24BD0FD6DBDC}"/>
              </a:ext>
            </a:extLst>
          </p:cNvPr>
          <p:cNvSpPr>
            <a:spLocks noGrp="1"/>
          </p:cNvSpPr>
          <p:nvPr>
            <p:ph type="title"/>
          </p:nvPr>
        </p:nvSpPr>
        <p:spPr/>
        <p:txBody>
          <a:bodyPr/>
          <a:lstStyle/>
          <a:p>
            <a:r>
              <a:rPr lang="en-US" dirty="0"/>
              <a:t>Concluding remarks</a:t>
            </a:r>
          </a:p>
        </p:txBody>
      </p:sp>
      <p:sp>
        <p:nvSpPr>
          <p:cNvPr id="3" name="Content Placeholder 2">
            <a:extLst>
              <a:ext uri="{FF2B5EF4-FFF2-40B4-BE49-F238E27FC236}">
                <a16:creationId xmlns:a16="http://schemas.microsoft.com/office/drawing/2014/main" id="{9C1E4686-A529-43BB-96E3-1F6AB774CF6D}"/>
              </a:ext>
            </a:extLst>
          </p:cNvPr>
          <p:cNvSpPr>
            <a:spLocks noGrp="1"/>
          </p:cNvSpPr>
          <p:nvPr>
            <p:ph idx="1"/>
          </p:nvPr>
        </p:nvSpPr>
        <p:spPr/>
        <p:txBody>
          <a:bodyPr/>
          <a:lstStyle/>
          <a:p>
            <a:pPr>
              <a:buFont typeface="Arial" panose="020B0604020202020204" pitchFamily="34" charset="0"/>
              <a:buChar char="•"/>
            </a:pPr>
            <a:r>
              <a:rPr lang="en-US" dirty="0"/>
              <a:t>Neutral about:</a:t>
            </a:r>
          </a:p>
          <a:p>
            <a:pPr lvl="1">
              <a:buFont typeface="Arial" panose="020B0604020202020204" pitchFamily="34" charset="0"/>
              <a:buChar char="•"/>
            </a:pPr>
            <a:r>
              <a:rPr lang="en-US" sz="2200" dirty="0"/>
              <a:t>time being dense or discrete (as in BFO2020);</a:t>
            </a:r>
          </a:p>
          <a:p>
            <a:pPr lvl="1">
              <a:buFont typeface="Arial" panose="020B0604020202020204" pitchFamily="34" charset="0"/>
              <a:buChar char="•"/>
            </a:pPr>
            <a:r>
              <a:rPr lang="en-US" sz="2200" dirty="0"/>
              <a:t>whether changes happen throughout extended temporal regions or time-instants (except for change sequences and type replacements);</a:t>
            </a:r>
          </a:p>
          <a:p>
            <a:pPr lvl="1">
              <a:buFont typeface="Arial" panose="020B0604020202020204" pitchFamily="34" charset="0"/>
              <a:buChar char="•"/>
            </a:pPr>
            <a:r>
              <a:rPr lang="en-US" sz="2200" dirty="0"/>
              <a:t>what happens ‘within’ a change, even whether there is a transition.</a:t>
            </a:r>
          </a:p>
          <a:p>
            <a:pPr>
              <a:buFont typeface="Arial" panose="020B0604020202020204" pitchFamily="34" charset="0"/>
              <a:buChar char="•"/>
            </a:pPr>
            <a:r>
              <a:rPr lang="en-US" dirty="0"/>
              <a:t>Future work:</a:t>
            </a:r>
          </a:p>
          <a:p>
            <a:pPr lvl="1">
              <a:buFont typeface="Arial" panose="020B0604020202020204" pitchFamily="34" charset="0"/>
              <a:buChar char="•"/>
            </a:pPr>
            <a:r>
              <a:rPr lang="en-US" sz="2200" dirty="0"/>
              <a:t>tighter connection with BFO ?</a:t>
            </a:r>
          </a:p>
          <a:p>
            <a:pPr lvl="2">
              <a:buFont typeface="Arial" panose="020B0604020202020204" pitchFamily="34" charset="0"/>
              <a:buChar char="•"/>
            </a:pPr>
            <a:r>
              <a:rPr lang="en-US" dirty="0"/>
              <a:t>requires changes in BFO2020-FOL, which requires agreement of BFO custodians.</a:t>
            </a:r>
          </a:p>
          <a:p>
            <a:pPr lvl="2">
              <a:buFont typeface="Arial" panose="020B0604020202020204" pitchFamily="34" charset="0"/>
              <a:buChar char="•"/>
            </a:pPr>
            <a:r>
              <a:rPr lang="en-US" dirty="0"/>
              <a:t>offers a solution for issues with BFO2020:</a:t>
            </a:r>
            <a:r>
              <a:rPr lang="en-US" i="1" dirty="0"/>
              <a:t>history</a:t>
            </a:r>
            <a:r>
              <a:rPr lang="en-US" dirty="0"/>
              <a:t> (submitted to ICBO-2025).</a:t>
            </a:r>
          </a:p>
          <a:p>
            <a:pPr lvl="1">
              <a:buFont typeface="Arial" panose="020B0604020202020204" pitchFamily="34" charset="0"/>
              <a:buChar char="•"/>
            </a:pPr>
            <a:r>
              <a:rPr lang="en-US" sz="2200" dirty="0"/>
              <a:t>comparison with Zemach’s 4 ontologies? Galton &amp; Mizoguchi’s ‘waterfall’?</a:t>
            </a:r>
          </a:p>
          <a:p>
            <a:pPr lvl="1">
              <a:buFont typeface="Arial" panose="020B0604020202020204" pitchFamily="34" charset="0"/>
              <a:buChar char="•"/>
            </a:pPr>
            <a:r>
              <a:rPr lang="en-US" sz="2200" dirty="0"/>
              <a:t>replacing weaker axioms with stronger ones;</a:t>
            </a:r>
          </a:p>
          <a:p>
            <a:pPr lvl="1">
              <a:buFont typeface="Arial" panose="020B0604020202020204" pitchFamily="34" charset="0"/>
              <a:buChar char="•"/>
            </a:pPr>
            <a:r>
              <a:rPr lang="en-US" sz="2200" dirty="0"/>
              <a:t>consistency proof.</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708427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161E-99AE-4604-BDC6-DA328494B4D9}"/>
              </a:ext>
            </a:extLst>
          </p:cNvPr>
          <p:cNvSpPr>
            <a:spLocks noGrp="1"/>
          </p:cNvSpPr>
          <p:nvPr>
            <p:ph type="title"/>
          </p:nvPr>
        </p:nvSpPr>
        <p:spPr>
          <a:xfrm>
            <a:off x="0" y="762000"/>
            <a:ext cx="12192000" cy="762000"/>
          </a:xfrm>
        </p:spPr>
        <p:txBody>
          <a:bodyPr/>
          <a:lstStyle/>
          <a:p>
            <a:r>
              <a:rPr lang="en-US" sz="3400" dirty="0"/>
              <a:t>Examples of </a:t>
            </a:r>
            <a:r>
              <a:rPr lang="en-US" sz="3400" i="1" dirty="0"/>
              <a:t>change types</a:t>
            </a:r>
            <a:r>
              <a:rPr lang="en-US" sz="3400" dirty="0"/>
              <a:t> proposed in BFO’s history (2004)</a:t>
            </a:r>
          </a:p>
        </p:txBody>
      </p:sp>
      <p:sp>
        <p:nvSpPr>
          <p:cNvPr id="3" name="Content Placeholder 2">
            <a:extLst>
              <a:ext uri="{FF2B5EF4-FFF2-40B4-BE49-F238E27FC236}">
                <a16:creationId xmlns:a16="http://schemas.microsoft.com/office/drawing/2014/main" id="{951BD5FE-B8FA-4BEF-96D8-51E4E1C7FE72}"/>
              </a:ext>
            </a:extLst>
          </p:cNvPr>
          <p:cNvSpPr>
            <a:spLocks noGrp="1"/>
          </p:cNvSpPr>
          <p:nvPr>
            <p:ph idx="1"/>
          </p:nvPr>
        </p:nvSpPr>
        <p:spPr/>
        <p:txBody>
          <a:bodyPr/>
          <a:lstStyle/>
          <a:p>
            <a:pPr>
              <a:spcBef>
                <a:spcPts val="1200"/>
              </a:spcBef>
              <a:buFont typeface="Arial" panose="020B0604020202020204" pitchFamily="34" charset="0"/>
              <a:buChar char="•"/>
            </a:pPr>
            <a:r>
              <a:rPr lang="en-US" b="1" u="sng" dirty="0">
                <a:latin typeface="Trebuchet MS" panose="020B0603020202020204" pitchFamily="34" charset="0"/>
                <a:ea typeface="MS Mincho" panose="02020609040205080304" pitchFamily="49" charset="-128"/>
              </a:rPr>
              <a:t>S</a:t>
            </a:r>
            <a:r>
              <a:rPr lang="en-US" b="1" u="sng" dirty="0">
                <a:effectLst/>
                <a:latin typeface="Trebuchet MS" panose="020B0603020202020204" pitchFamily="34" charset="0"/>
                <a:ea typeface="MS Mincho" panose="02020609040205080304" pitchFamily="49" charset="-128"/>
              </a:rPr>
              <a:t>patial and locational change</a:t>
            </a:r>
          </a:p>
          <a:p>
            <a:pPr>
              <a:spcBef>
                <a:spcPts val="1200"/>
              </a:spcBef>
              <a:buFont typeface="Arial" panose="020B0604020202020204" pitchFamily="34" charset="0"/>
              <a:buChar char="•"/>
            </a:pPr>
            <a:r>
              <a:rPr lang="en-US" b="1" u="sng" dirty="0">
                <a:latin typeface="Trebuchet MS" panose="020B0603020202020204" pitchFamily="34" charset="0"/>
                <a:ea typeface="MS Mincho" panose="02020609040205080304" pitchFamily="49" charset="-128"/>
              </a:rPr>
              <a:t>S</a:t>
            </a:r>
            <a:r>
              <a:rPr lang="en-US" b="1" u="sng" dirty="0">
                <a:effectLst/>
                <a:latin typeface="Trebuchet MS" panose="020B0603020202020204" pitchFamily="34" charset="0"/>
                <a:ea typeface="MS Mincho" panose="02020609040205080304" pitchFamily="49" charset="-128"/>
              </a:rPr>
              <a:t>ubstantial change</a:t>
            </a:r>
            <a:r>
              <a:rPr lang="en-US" b="1" dirty="0">
                <a:effectLst/>
                <a:latin typeface="Trebuchet MS" panose="020B0603020202020204" pitchFamily="34" charset="0"/>
                <a:ea typeface="MS Mincho" panose="02020609040205080304" pitchFamily="49" charset="-128"/>
              </a:rPr>
              <a:t>: </a:t>
            </a:r>
          </a:p>
          <a:p>
            <a:pPr lvl="1">
              <a:spcBef>
                <a:spcPts val="1200"/>
              </a:spcBef>
              <a:buFont typeface="Arial" panose="020B0604020202020204" pitchFamily="34" charset="0"/>
              <a:buChar char="•"/>
            </a:pPr>
            <a:r>
              <a:rPr lang="en-US" dirty="0">
                <a:effectLst/>
                <a:latin typeface="Trebuchet MS" panose="020B0603020202020204" pitchFamily="34" charset="0"/>
                <a:ea typeface="MS Mincho" panose="02020609040205080304" pitchFamily="49" charset="-128"/>
              </a:rPr>
              <a:t>‘</a:t>
            </a:r>
            <a:r>
              <a:rPr lang="en-US" i="1" dirty="0">
                <a:effectLst/>
                <a:latin typeface="Trebuchet MS" panose="020B0603020202020204" pitchFamily="34" charset="0"/>
                <a:ea typeface="MS Mincho" panose="02020609040205080304" pitchFamily="49" charset="-128"/>
              </a:rPr>
              <a:t>occurs when substances are created or destroyed, as when a substance is divided up so as to produce a plurality of substances or when a plurality of substances is fused or merged</a:t>
            </a:r>
            <a:r>
              <a:rPr lang="en-US" dirty="0">
                <a:effectLst/>
                <a:latin typeface="Trebuchet MS" panose="020B0603020202020204" pitchFamily="34" charset="0"/>
                <a:ea typeface="MS Mincho" panose="02020609040205080304" pitchFamily="49" charset="-128"/>
              </a:rPr>
              <a:t>’ [p157]. </a:t>
            </a:r>
          </a:p>
          <a:p>
            <a:pPr>
              <a:spcBef>
                <a:spcPts val="1200"/>
              </a:spcBef>
              <a:buFont typeface="Arial" panose="020B0604020202020204" pitchFamily="34" charset="0"/>
              <a:buChar char="•"/>
            </a:pPr>
            <a:r>
              <a:rPr lang="en-US" b="1" u="sng" dirty="0">
                <a:effectLst/>
                <a:latin typeface="Trebuchet MS" panose="020B0603020202020204" pitchFamily="34" charset="0"/>
                <a:ea typeface="MS Mincho" panose="02020609040205080304" pitchFamily="49" charset="-128"/>
              </a:rPr>
              <a:t>Qualitative change</a:t>
            </a:r>
            <a:r>
              <a:rPr lang="en-US" b="1" dirty="0">
                <a:effectLst/>
                <a:latin typeface="Trebuchet MS" panose="020B0603020202020204" pitchFamily="34" charset="0"/>
                <a:ea typeface="MS Mincho" panose="02020609040205080304" pitchFamily="49" charset="-128"/>
              </a:rPr>
              <a:t>: </a:t>
            </a:r>
          </a:p>
          <a:p>
            <a:pPr lvl="1">
              <a:spcBef>
                <a:spcPts val="1200"/>
              </a:spcBef>
              <a:buFont typeface="Arial" panose="020B0604020202020204" pitchFamily="34" charset="0"/>
              <a:buChar char="•"/>
            </a:pPr>
            <a:r>
              <a:rPr lang="en-US" dirty="0">
                <a:effectLst/>
                <a:latin typeface="Trebuchet MS" panose="020B0603020202020204" pitchFamily="34" charset="0"/>
                <a:ea typeface="MS Mincho" panose="02020609040205080304" pitchFamily="49" charset="-128"/>
              </a:rPr>
              <a:t>‘</a:t>
            </a:r>
            <a:r>
              <a:rPr lang="en-US" i="1" dirty="0">
                <a:effectLst/>
                <a:latin typeface="Trebuchet MS" panose="020B0603020202020204" pitchFamily="34" charset="0"/>
                <a:ea typeface="MS Mincho" panose="02020609040205080304" pitchFamily="49" charset="-128"/>
              </a:rPr>
              <a:t>change in </a:t>
            </a:r>
            <a:r>
              <a:rPr lang="en-US" i="1" dirty="0" err="1">
                <a:effectLst/>
                <a:latin typeface="Trebuchet MS" panose="020B0603020202020204" pitchFamily="34" charset="0"/>
                <a:ea typeface="MS Mincho" panose="02020609040205080304" pitchFamily="49" charset="-128"/>
              </a:rPr>
              <a:t>determinables</a:t>
            </a:r>
            <a:r>
              <a:rPr lang="en-US" dirty="0">
                <a:effectLst/>
                <a:latin typeface="Trebuchet MS" panose="020B0603020202020204" pitchFamily="34" charset="0"/>
                <a:ea typeface="MS Mincho" panose="02020609040205080304" pitchFamily="49" charset="-128"/>
              </a:rPr>
              <a:t>’ 	(e.g. color changes), </a:t>
            </a:r>
          </a:p>
          <a:p>
            <a:pPr lvl="1">
              <a:spcBef>
                <a:spcPts val="1200"/>
              </a:spcBef>
              <a:buFont typeface="Arial" panose="020B0604020202020204" pitchFamily="34" charset="0"/>
              <a:buChar char="•"/>
            </a:pPr>
            <a:r>
              <a:rPr lang="en-US" dirty="0">
                <a:effectLst/>
                <a:latin typeface="Trebuchet MS" panose="020B0603020202020204" pitchFamily="34" charset="0"/>
                <a:ea typeface="MS Mincho" panose="02020609040205080304" pitchFamily="49" charset="-128"/>
              </a:rPr>
              <a:t>‘</a:t>
            </a:r>
            <a:r>
              <a:rPr lang="en-US" i="1" dirty="0">
                <a:effectLst/>
                <a:latin typeface="Trebuchet MS" panose="020B0603020202020204" pitchFamily="34" charset="0"/>
                <a:ea typeface="MS Mincho" panose="02020609040205080304" pitchFamily="49" charset="-128"/>
              </a:rPr>
              <a:t>qualitative creation</a:t>
            </a:r>
            <a:r>
              <a:rPr lang="en-US" dirty="0">
                <a:effectLst/>
                <a:latin typeface="Trebuchet MS" panose="020B0603020202020204" pitchFamily="34" charset="0"/>
                <a:ea typeface="MS Mincho" panose="02020609040205080304" pitchFamily="49" charset="-128"/>
              </a:rPr>
              <a:t>’ 	(e.g. acquisition of a role),</a:t>
            </a:r>
          </a:p>
          <a:p>
            <a:pPr lvl="1">
              <a:spcBef>
                <a:spcPts val="1200"/>
              </a:spcBef>
              <a:buFont typeface="Arial" panose="020B0604020202020204" pitchFamily="34" charset="0"/>
              <a:buChar char="•"/>
            </a:pPr>
            <a:r>
              <a:rPr lang="en-US" dirty="0">
                <a:effectLst/>
                <a:latin typeface="Trebuchet MS" panose="020B0603020202020204" pitchFamily="34" charset="0"/>
                <a:ea typeface="MS Mincho" panose="02020609040205080304" pitchFamily="49" charset="-128"/>
              </a:rPr>
              <a:t>‘</a:t>
            </a:r>
            <a:r>
              <a:rPr lang="en-US" i="1" dirty="0">
                <a:effectLst/>
                <a:latin typeface="Trebuchet MS" panose="020B0603020202020204" pitchFamily="34" charset="0"/>
                <a:ea typeface="MS Mincho" panose="02020609040205080304" pitchFamily="49" charset="-128"/>
              </a:rPr>
              <a:t>qualitative destruction</a:t>
            </a:r>
            <a:r>
              <a:rPr lang="en-US" dirty="0">
                <a:effectLst/>
                <a:latin typeface="Trebuchet MS" panose="020B0603020202020204" pitchFamily="34" charset="0"/>
                <a:ea typeface="MS Mincho" panose="02020609040205080304" pitchFamily="49" charset="-128"/>
              </a:rPr>
              <a:t>’ 	(e.g. loss of function). </a:t>
            </a:r>
          </a:p>
          <a:p>
            <a:pPr>
              <a:spcBef>
                <a:spcPts val="1200"/>
              </a:spcBef>
              <a:buFont typeface="Arial" panose="020B0604020202020204" pitchFamily="34" charset="0"/>
              <a:buChar char="•"/>
            </a:pPr>
            <a:endParaRPr lang="en-US" dirty="0">
              <a:latin typeface="Trebuchet MS" panose="020B0603020202020204" pitchFamily="34" charset="0"/>
            </a:endParaRPr>
          </a:p>
        </p:txBody>
      </p:sp>
      <p:sp>
        <p:nvSpPr>
          <p:cNvPr id="4" name="TextBox 3">
            <a:extLst>
              <a:ext uri="{FF2B5EF4-FFF2-40B4-BE49-F238E27FC236}">
                <a16:creationId xmlns:a16="http://schemas.microsoft.com/office/drawing/2014/main" id="{4AAED09F-7A39-429E-9432-B29159D8FBA2}"/>
              </a:ext>
            </a:extLst>
          </p:cNvPr>
          <p:cNvSpPr txBox="1"/>
          <p:nvPr/>
        </p:nvSpPr>
        <p:spPr>
          <a:xfrm>
            <a:off x="4495800" y="6096000"/>
            <a:ext cx="7415092" cy="646331"/>
          </a:xfrm>
          <a:prstGeom prst="rect">
            <a:avLst/>
          </a:prstGeom>
          <a:noFill/>
        </p:spPr>
        <p:txBody>
          <a:bodyPr wrap="square">
            <a:spAutoFit/>
          </a:bodyPr>
          <a:lstStyle/>
          <a:p>
            <a:pPr algn="r"/>
            <a:r>
              <a:rPr lang="en-US" sz="1800" dirty="0">
                <a:solidFill>
                  <a:schemeClr val="bg1"/>
                </a:solidFill>
                <a:effectLst/>
                <a:latin typeface="Times New Roman" panose="02020603050405020304" pitchFamily="18" charset="0"/>
                <a:ea typeface="MS Mincho" panose="02020609040205080304" pitchFamily="49" charset="-128"/>
              </a:rPr>
              <a:t>P. </a:t>
            </a:r>
            <a:r>
              <a:rPr lang="en-US" sz="1800" dirty="0" err="1">
                <a:solidFill>
                  <a:schemeClr val="bg1"/>
                </a:solidFill>
                <a:effectLst/>
                <a:latin typeface="Times New Roman" panose="02020603050405020304" pitchFamily="18" charset="0"/>
                <a:ea typeface="MS Mincho" panose="02020609040205080304" pitchFamily="49" charset="-128"/>
              </a:rPr>
              <a:t>Grenon</a:t>
            </a:r>
            <a:r>
              <a:rPr lang="en-US" sz="1800" dirty="0">
                <a:solidFill>
                  <a:schemeClr val="bg1"/>
                </a:solidFill>
                <a:effectLst/>
                <a:latin typeface="Times New Roman" panose="02020603050405020304" pitchFamily="18" charset="0"/>
                <a:ea typeface="MS Mincho" panose="02020609040205080304" pitchFamily="49" charset="-128"/>
              </a:rPr>
              <a:t>, B. Smith. SNAP and SPAN: Towards Dynamic Spatial Ontology. Spatial Cognition &amp; Computation. 2004 2004/03/01;4(1):69-104.</a:t>
            </a:r>
            <a:endParaRPr lang="en-US" sz="1800" dirty="0">
              <a:solidFill>
                <a:schemeClr val="bg1"/>
              </a:solidFill>
            </a:endParaRPr>
          </a:p>
        </p:txBody>
      </p:sp>
    </p:spTree>
    <p:extLst>
      <p:ext uri="{BB962C8B-B14F-4D97-AF65-F5344CB8AC3E}">
        <p14:creationId xmlns:p14="http://schemas.microsoft.com/office/powerpoint/2010/main" val="16365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064EBE-E890-4FD1-AE01-2C10213934D6}"/>
              </a:ext>
            </a:extLst>
          </p:cNvPr>
          <p:cNvSpPr>
            <a:spLocks noGrp="1"/>
          </p:cNvSpPr>
          <p:nvPr>
            <p:ph type="title"/>
          </p:nvPr>
        </p:nvSpPr>
        <p:spPr>
          <a:xfrm>
            <a:off x="1245326" y="685800"/>
            <a:ext cx="9524999" cy="762000"/>
          </a:xfrm>
        </p:spPr>
        <p:txBody>
          <a:bodyPr/>
          <a:lstStyle/>
          <a:p>
            <a:r>
              <a:rPr lang="en-US" dirty="0"/>
              <a:t>Structure of the top level of ‘</a:t>
            </a:r>
            <a:r>
              <a:rPr lang="en-US" i="1" dirty="0"/>
              <a:t>the</a:t>
            </a:r>
            <a:r>
              <a:rPr lang="en-US" dirty="0"/>
              <a:t>’ BFO2020</a:t>
            </a:r>
          </a:p>
        </p:txBody>
      </p:sp>
      <p:sp>
        <p:nvSpPr>
          <p:cNvPr id="5" name="Content Placeholder 4">
            <a:extLst>
              <a:ext uri="{FF2B5EF4-FFF2-40B4-BE49-F238E27FC236}">
                <a16:creationId xmlns:a16="http://schemas.microsoft.com/office/drawing/2014/main" id="{B5C8E703-FC96-434A-A492-90165F45DC11}"/>
              </a:ext>
            </a:extLst>
          </p:cNvPr>
          <p:cNvSpPr>
            <a:spLocks noGrp="1"/>
          </p:cNvSpPr>
          <p:nvPr>
            <p:ph idx="1"/>
          </p:nvPr>
        </p:nvSpPr>
        <p:spPr>
          <a:xfrm>
            <a:off x="3249335" y="3138929"/>
            <a:ext cx="3575620" cy="3414271"/>
          </a:xfrm>
          <a:ln>
            <a:solidFill>
              <a:schemeClr val="bg1"/>
            </a:solidFill>
          </a:ln>
        </p:spPr>
        <p:txBody>
          <a:bodyPr/>
          <a:lstStyle/>
          <a:p>
            <a:pPr>
              <a:spcBef>
                <a:spcPts val="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Not always in agreement: BFO theory; BFO-OWL; BFO-FOL ;</a:t>
            </a:r>
          </a:p>
          <a:p>
            <a:pPr>
              <a:spcBef>
                <a:spcPts val="1200"/>
              </a:spcBef>
              <a:buFont typeface="Arial" panose="020B0604020202020204" pitchFamily="34" charset="0"/>
              <a:buChar char="•"/>
            </a:pPr>
            <a:r>
              <a:rPr lang="en-US" sz="2000" dirty="0"/>
              <a:t>‘u isa v’: </a:t>
            </a:r>
          </a:p>
          <a:p>
            <a:pPr>
              <a:spcBef>
                <a:spcPts val="0"/>
              </a:spcBef>
            </a:pPr>
            <a:r>
              <a:rPr lang="en-US" sz="1600" dirty="0"/>
              <a:t>  	 </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forall</a:t>
            </a:r>
            <a:r>
              <a:rPr lang="en-US" sz="1600" dirty="0">
                <a:latin typeface="Times New Roman" panose="02020603050405020304" pitchFamily="18" charset="0"/>
                <a:cs typeface="Times New Roman" panose="02020603050405020304" pitchFamily="18" charset="0"/>
              </a:rPr>
              <a:t> (x </a:t>
            </a:r>
            <a:r>
              <a:rPr lang="en-US" sz="1600" b="1" dirty="0">
                <a:solidFill>
                  <a:srgbClr val="FFFF00"/>
                </a:solidFill>
                <a:latin typeface="Times New Roman" panose="02020603050405020304" pitchFamily="18" charset="0"/>
                <a:cs typeface="Times New Roman" panose="02020603050405020304" pitchFamily="18" charset="0"/>
              </a:rPr>
              <a:t>t</a:t>
            </a:r>
            <a:r>
              <a:rPr lang="en-US" sz="1600" dirty="0">
                <a:latin typeface="Times New Roman" panose="02020603050405020304" pitchFamily="18" charset="0"/>
                <a:cs typeface="Times New Roman" panose="02020603050405020304" pitchFamily="18" charset="0"/>
              </a:rPr>
              <a:t>) </a:t>
            </a:r>
          </a:p>
          <a:p>
            <a:pPr>
              <a:spcBef>
                <a:spcPts val="0"/>
              </a:spcBef>
            </a:pPr>
            <a:r>
              <a:rPr lang="en-US" sz="1600" dirty="0">
                <a:latin typeface="Times New Roman" panose="02020603050405020304" pitchFamily="18" charset="0"/>
                <a:cs typeface="Times New Roman" panose="02020603050405020304" pitchFamily="18" charset="0"/>
              </a:rPr>
              <a:t>     		 (if (instance-of x u </a:t>
            </a:r>
            <a:r>
              <a:rPr lang="en-US" sz="1600" b="1" dirty="0">
                <a:solidFill>
                  <a:srgbClr val="FFFF00"/>
                </a:solidFill>
                <a:latin typeface="Times New Roman" panose="02020603050405020304" pitchFamily="18" charset="0"/>
                <a:cs typeface="Times New Roman" panose="02020603050405020304" pitchFamily="18" charset="0"/>
              </a:rPr>
              <a:t>t</a:t>
            </a:r>
            <a:r>
              <a:rPr lang="en-US" sz="1600" dirty="0">
                <a:latin typeface="Times New Roman" panose="02020603050405020304" pitchFamily="18" charset="0"/>
                <a:cs typeface="Times New Roman" panose="02020603050405020304" pitchFamily="18" charset="0"/>
              </a:rPr>
              <a:t>)</a:t>
            </a:r>
          </a:p>
          <a:p>
            <a:pPr>
              <a:spcBef>
                <a:spcPts val="0"/>
              </a:spcBef>
            </a:pPr>
            <a:r>
              <a:rPr lang="en-US" sz="1600" dirty="0">
                <a:latin typeface="Times New Roman" panose="02020603050405020304" pitchFamily="18" charset="0"/>
                <a:cs typeface="Times New Roman" panose="02020603050405020304" pitchFamily="18" charset="0"/>
              </a:rPr>
              <a:t>           	      (instance-of x v </a:t>
            </a:r>
            <a:r>
              <a:rPr lang="en-US" sz="1600" b="1" dirty="0">
                <a:solidFill>
                  <a:srgbClr val="FFFF00"/>
                </a:solidFill>
                <a:latin typeface="Times New Roman" panose="02020603050405020304" pitchFamily="18" charset="0"/>
                <a:cs typeface="Times New Roman" panose="02020603050405020304" pitchFamily="18" charset="0"/>
              </a:rPr>
              <a:t>t</a:t>
            </a:r>
            <a:r>
              <a:rPr lang="en-US" sz="1600" dirty="0">
                <a:latin typeface="Times New Roman" panose="02020603050405020304" pitchFamily="18" charset="0"/>
                <a:cs typeface="Times New Roman" panose="02020603050405020304" pitchFamily="18" charset="0"/>
              </a:rPr>
              <a:t>))))</a:t>
            </a:r>
          </a:p>
          <a:p>
            <a:pPr>
              <a:spcBef>
                <a:spcPts val="0"/>
              </a:spcBef>
            </a:pPr>
            <a:endParaRPr lang="en-US" sz="1600"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FOL domain of discourse contains universals and particulars</a:t>
            </a:r>
          </a:p>
          <a:p>
            <a:pPr>
              <a:spcBef>
                <a:spcPts val="0"/>
              </a:spcBef>
            </a:pPr>
            <a:endParaRPr lang="en-US" sz="2000" dirty="0">
              <a:latin typeface="Times New Roman" panose="02020603050405020304" pitchFamily="18" charset="0"/>
              <a:cs typeface="Times New Roman" panose="02020603050405020304" pitchFamily="18" charset="0"/>
            </a:endParaRPr>
          </a:p>
          <a:p>
            <a:pPr>
              <a:spcBef>
                <a:spcPts val="0"/>
              </a:spcBef>
            </a:pPr>
            <a:endParaRPr lang="en-US" sz="2000" dirty="0">
              <a:latin typeface="Times New Roman" panose="02020603050405020304" pitchFamily="18" charset="0"/>
              <a:cs typeface="Times New Roman" panose="02020603050405020304" pitchFamily="18" charset="0"/>
            </a:endParaRPr>
          </a:p>
          <a:p>
            <a:pPr>
              <a:spcBef>
                <a:spcPts val="0"/>
              </a:spcBef>
            </a:pPr>
            <a:endParaRPr lang="en-US" sz="2000" dirty="0">
              <a:latin typeface="Times New Roman" panose="02020603050405020304" pitchFamily="18" charset="0"/>
              <a:cs typeface="Times New Roman" panose="02020603050405020304" pitchFamily="18" charset="0"/>
            </a:endParaRPr>
          </a:p>
          <a:p>
            <a:pPr>
              <a:spcBef>
                <a:spcPts val="0"/>
              </a:spcBef>
            </a:pPr>
            <a:endParaRPr lang="en-US" sz="2000" dirty="0">
              <a:latin typeface="Times New Roman" panose="02020603050405020304" pitchFamily="18" charset="0"/>
              <a:cs typeface="Times New Roman" panose="02020603050405020304" pitchFamily="18" charset="0"/>
            </a:endParaRPr>
          </a:p>
          <a:p>
            <a:pPr>
              <a:spcBef>
                <a:spcPts val="0"/>
              </a:spcBef>
            </a:pPr>
            <a:endParaRPr lang="en-US" sz="2000" dirty="0">
              <a:latin typeface="Times New Roman" panose="02020603050405020304" pitchFamily="18" charset="0"/>
              <a:cs typeface="Times New Roman" panose="02020603050405020304" pitchFamily="18" charset="0"/>
            </a:endParaRPr>
          </a:p>
        </p:txBody>
      </p:sp>
      <p:sp>
        <p:nvSpPr>
          <p:cNvPr id="6" name="Rectangle 3">
            <a:extLst>
              <a:ext uri="{FF2B5EF4-FFF2-40B4-BE49-F238E27FC236}">
                <a16:creationId xmlns:a16="http://schemas.microsoft.com/office/drawing/2014/main" id="{6FCA773B-953A-48C9-91DF-52F49C19106D}"/>
              </a:ext>
            </a:extLst>
          </p:cNvPr>
          <p:cNvSpPr>
            <a:spLocks noChangeArrowheads="1"/>
          </p:cNvSpPr>
          <p:nvPr/>
        </p:nvSpPr>
        <p:spPr bwMode="auto">
          <a:xfrm>
            <a:off x="8753613" y="2116091"/>
            <a:ext cx="1245462" cy="314025"/>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200" b="0" dirty="0">
                <a:latin typeface="Tahoma" panose="020B0604030504040204" pitchFamily="34" charset="0"/>
                <a:ea typeface="MS PGothic" panose="020B0600070205080204" pitchFamily="34" charset="-128"/>
                <a:cs typeface="Times New Roman" panose="02020603050405020304" pitchFamily="18" charset="0"/>
              </a:rPr>
              <a:t>Occurrent</a:t>
            </a:r>
          </a:p>
        </p:txBody>
      </p:sp>
      <p:sp>
        <p:nvSpPr>
          <p:cNvPr id="7" name="Rectangle 6">
            <a:extLst>
              <a:ext uri="{FF2B5EF4-FFF2-40B4-BE49-F238E27FC236}">
                <a16:creationId xmlns:a16="http://schemas.microsoft.com/office/drawing/2014/main" id="{25A27DEE-BCBA-4EC8-93B5-CF7FA73A1F63}"/>
              </a:ext>
            </a:extLst>
          </p:cNvPr>
          <p:cNvSpPr>
            <a:spLocks noChangeArrowheads="1"/>
          </p:cNvSpPr>
          <p:nvPr/>
        </p:nvSpPr>
        <p:spPr bwMode="auto">
          <a:xfrm>
            <a:off x="9531833" y="2987757"/>
            <a:ext cx="831367" cy="395425"/>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200" b="0" dirty="0">
                <a:latin typeface="Tahoma" panose="020B0604030504040204" pitchFamily="34" charset="0"/>
                <a:ea typeface="MS PGothic" panose="020B0600070205080204" pitchFamily="34" charset="-128"/>
                <a:cs typeface="Times New Roman" panose="02020603050405020304" pitchFamily="18" charset="0"/>
              </a:rPr>
              <a:t>Temporal</a:t>
            </a:r>
          </a:p>
          <a:p>
            <a:pPr algn="ctr" defTabSz="685800">
              <a:spcBef>
                <a:spcPct val="0"/>
              </a:spcBef>
              <a:buNone/>
            </a:pPr>
            <a:r>
              <a:rPr lang="en-US" altLang="en-US" sz="1200" b="0" dirty="0">
                <a:latin typeface="Tahoma" panose="020B0604030504040204" pitchFamily="34" charset="0"/>
                <a:ea typeface="MS PGothic" panose="020B0600070205080204" pitchFamily="34" charset="-128"/>
                <a:cs typeface="Times New Roman" panose="02020603050405020304" pitchFamily="18" charset="0"/>
              </a:rPr>
              <a:t> Region</a:t>
            </a:r>
          </a:p>
        </p:txBody>
      </p:sp>
      <p:cxnSp>
        <p:nvCxnSpPr>
          <p:cNvPr id="8" name="AutoShape 9">
            <a:extLst>
              <a:ext uri="{FF2B5EF4-FFF2-40B4-BE49-F238E27FC236}">
                <a16:creationId xmlns:a16="http://schemas.microsoft.com/office/drawing/2014/main" id="{D7AE3BA1-5775-48A1-A6CE-8293988F450E}"/>
              </a:ext>
            </a:extLst>
          </p:cNvPr>
          <p:cNvCxnSpPr>
            <a:cxnSpLocks noChangeShapeType="1"/>
            <a:stCxn id="7" idx="0"/>
            <a:endCxn id="6" idx="2"/>
          </p:cNvCxnSpPr>
          <p:nvPr/>
        </p:nvCxnSpPr>
        <p:spPr bwMode="auto">
          <a:xfrm flipH="1" flipV="1">
            <a:off x="9376344" y="2430116"/>
            <a:ext cx="571173" cy="557641"/>
          </a:xfrm>
          <a:prstGeom prst="straightConnector1">
            <a:avLst/>
          </a:prstGeom>
          <a:noFill/>
          <a:ln w="28575">
            <a:solidFill>
              <a:schemeClr val="bg1"/>
            </a:solidFill>
            <a:round/>
            <a:headEnd type="none" w="med" len="med"/>
            <a:tailEnd type="triangle" w="med" len="med"/>
          </a:ln>
          <a:extLst>
            <a:ext uri="{909E8E84-426E-40DD-AFC4-6F175D3DCCD1}">
              <a14:hiddenFill xmlns:a14="http://schemas.microsoft.com/office/drawing/2010/main">
                <a:noFill/>
              </a14:hiddenFill>
            </a:ext>
          </a:extLst>
        </p:spPr>
      </p:cxnSp>
      <p:sp>
        <p:nvSpPr>
          <p:cNvPr id="9" name="Rectangle 8">
            <a:extLst>
              <a:ext uri="{FF2B5EF4-FFF2-40B4-BE49-F238E27FC236}">
                <a16:creationId xmlns:a16="http://schemas.microsoft.com/office/drawing/2014/main" id="{4DB99DE6-56C8-4F38-A1BF-CC6B0438A550}"/>
              </a:ext>
            </a:extLst>
          </p:cNvPr>
          <p:cNvSpPr>
            <a:spLocks noChangeArrowheads="1"/>
          </p:cNvSpPr>
          <p:nvPr/>
        </p:nvSpPr>
        <p:spPr bwMode="auto">
          <a:xfrm>
            <a:off x="10732674" y="2987756"/>
            <a:ext cx="1202810" cy="395426"/>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200" b="0" dirty="0">
                <a:latin typeface="Tahoma" panose="020B0604030504040204" pitchFamily="34" charset="0"/>
                <a:ea typeface="MS PGothic" panose="020B0600070205080204" pitchFamily="34" charset="-128"/>
                <a:cs typeface="Times New Roman" panose="02020603050405020304" pitchFamily="18" charset="0"/>
              </a:rPr>
              <a:t>Spatiotemporal</a:t>
            </a:r>
          </a:p>
          <a:p>
            <a:pPr algn="ctr" defTabSz="685800">
              <a:spcBef>
                <a:spcPct val="0"/>
              </a:spcBef>
              <a:buNone/>
            </a:pPr>
            <a:r>
              <a:rPr lang="en-US" altLang="en-US" sz="1200" b="0" dirty="0">
                <a:latin typeface="Tahoma" panose="020B0604030504040204" pitchFamily="34" charset="0"/>
                <a:ea typeface="MS PGothic" panose="020B0600070205080204" pitchFamily="34" charset="-128"/>
                <a:cs typeface="Times New Roman" panose="02020603050405020304" pitchFamily="18" charset="0"/>
              </a:rPr>
              <a:t>Region</a:t>
            </a:r>
          </a:p>
        </p:txBody>
      </p:sp>
      <p:cxnSp>
        <p:nvCxnSpPr>
          <p:cNvPr id="10" name="AutoShape 9">
            <a:extLst>
              <a:ext uri="{FF2B5EF4-FFF2-40B4-BE49-F238E27FC236}">
                <a16:creationId xmlns:a16="http://schemas.microsoft.com/office/drawing/2014/main" id="{4316625F-7FEF-4B76-9B83-AC10EB592A3A}"/>
              </a:ext>
            </a:extLst>
          </p:cNvPr>
          <p:cNvCxnSpPr>
            <a:cxnSpLocks noChangeShapeType="1"/>
            <a:stCxn id="6" idx="2"/>
            <a:endCxn id="13" idx="0"/>
          </p:cNvCxnSpPr>
          <p:nvPr/>
        </p:nvCxnSpPr>
        <p:spPr bwMode="auto">
          <a:xfrm flipH="1">
            <a:off x="8736953" y="2430116"/>
            <a:ext cx="639391" cy="573502"/>
          </a:xfrm>
          <a:prstGeom prst="straightConnector1">
            <a:avLst/>
          </a:prstGeom>
          <a:noFill/>
          <a:ln w="28575">
            <a:solidFill>
              <a:schemeClr val="bg1"/>
            </a:solidFill>
            <a:round/>
            <a:headEnd type="triangle" w="med" len="med"/>
            <a:tailEnd type="none" w="med" len="med"/>
          </a:ln>
          <a:extLst>
            <a:ext uri="{909E8E84-426E-40DD-AFC4-6F175D3DCCD1}">
              <a14:hiddenFill xmlns:a14="http://schemas.microsoft.com/office/drawing/2010/main">
                <a:noFill/>
              </a14:hiddenFill>
            </a:ext>
          </a:extLst>
        </p:spPr>
      </p:cxnSp>
      <p:cxnSp>
        <p:nvCxnSpPr>
          <p:cNvPr id="11" name="AutoShape 9">
            <a:extLst>
              <a:ext uri="{FF2B5EF4-FFF2-40B4-BE49-F238E27FC236}">
                <a16:creationId xmlns:a16="http://schemas.microsoft.com/office/drawing/2014/main" id="{FEDAA3A3-DA20-47A1-9C5E-EC7FFB47A8C7}"/>
              </a:ext>
            </a:extLst>
          </p:cNvPr>
          <p:cNvCxnSpPr>
            <a:cxnSpLocks noChangeShapeType="1"/>
            <a:stCxn id="6" idx="2"/>
            <a:endCxn id="9" idx="0"/>
          </p:cNvCxnSpPr>
          <p:nvPr/>
        </p:nvCxnSpPr>
        <p:spPr bwMode="auto">
          <a:xfrm>
            <a:off x="9376344" y="2430116"/>
            <a:ext cx="1957735" cy="557640"/>
          </a:xfrm>
          <a:prstGeom prst="straightConnector1">
            <a:avLst/>
          </a:prstGeom>
          <a:noFill/>
          <a:ln w="28575">
            <a:solidFill>
              <a:schemeClr val="bg1"/>
            </a:solidFill>
            <a:round/>
            <a:headEnd type="triangle" w="med" len="med"/>
            <a:tailEnd type="none" w="med" len="med"/>
          </a:ln>
          <a:extLst>
            <a:ext uri="{909E8E84-426E-40DD-AFC4-6F175D3DCCD1}">
              <a14:hiddenFill xmlns:a14="http://schemas.microsoft.com/office/drawing/2010/main">
                <a:noFill/>
              </a14:hiddenFill>
            </a:ext>
          </a:extLst>
        </p:spPr>
      </p:cxnSp>
      <p:sp>
        <p:nvSpPr>
          <p:cNvPr id="12" name="Rectangle 3">
            <a:extLst>
              <a:ext uri="{FF2B5EF4-FFF2-40B4-BE49-F238E27FC236}">
                <a16:creationId xmlns:a16="http://schemas.microsoft.com/office/drawing/2014/main" id="{1119081C-DCDE-4241-BD47-E2B2D8EC8FE7}"/>
              </a:ext>
            </a:extLst>
          </p:cNvPr>
          <p:cNvSpPr>
            <a:spLocks noChangeArrowheads="1"/>
          </p:cNvSpPr>
          <p:nvPr/>
        </p:nvSpPr>
        <p:spPr bwMode="auto">
          <a:xfrm>
            <a:off x="7360170" y="3028457"/>
            <a:ext cx="842069" cy="314025"/>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200" b="0" dirty="0">
                <a:latin typeface="Tahoma" panose="020B0604030504040204" pitchFamily="34" charset="0"/>
                <a:ea typeface="MS PGothic" panose="020B0600070205080204" pitchFamily="34" charset="-128"/>
                <a:cs typeface="Times New Roman" panose="02020603050405020304" pitchFamily="18" charset="0"/>
              </a:rPr>
              <a:t>Process</a:t>
            </a:r>
          </a:p>
        </p:txBody>
      </p:sp>
      <p:sp>
        <p:nvSpPr>
          <p:cNvPr id="13" name="Rectangle 3">
            <a:extLst>
              <a:ext uri="{FF2B5EF4-FFF2-40B4-BE49-F238E27FC236}">
                <a16:creationId xmlns:a16="http://schemas.microsoft.com/office/drawing/2014/main" id="{E638C729-3C9C-4FCB-83D2-ECC88E15373F}"/>
              </a:ext>
            </a:extLst>
          </p:cNvPr>
          <p:cNvSpPr>
            <a:spLocks noChangeArrowheads="1"/>
          </p:cNvSpPr>
          <p:nvPr/>
        </p:nvSpPr>
        <p:spPr bwMode="auto">
          <a:xfrm>
            <a:off x="8396217" y="3003618"/>
            <a:ext cx="681471" cy="363702"/>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200" b="0" dirty="0">
                <a:latin typeface="Tahoma" panose="020B0604030504040204" pitchFamily="34" charset="0"/>
                <a:ea typeface="MS PGothic" panose="020B0600070205080204" pitchFamily="34" charset="-128"/>
                <a:cs typeface="Times New Roman" panose="02020603050405020304" pitchFamily="18" charset="0"/>
              </a:rPr>
              <a:t>Process</a:t>
            </a:r>
          </a:p>
          <a:p>
            <a:pPr algn="ctr" defTabSz="685800">
              <a:spcBef>
                <a:spcPct val="0"/>
              </a:spcBef>
              <a:buNone/>
            </a:pPr>
            <a:r>
              <a:rPr lang="en-US" altLang="en-US" sz="1200" b="0" dirty="0">
                <a:latin typeface="Tahoma" panose="020B0604030504040204" pitchFamily="34" charset="0"/>
                <a:ea typeface="MS PGothic" panose="020B0600070205080204" pitchFamily="34" charset="-128"/>
                <a:cs typeface="Times New Roman" panose="02020603050405020304" pitchFamily="18" charset="0"/>
              </a:rPr>
              <a:t>Boundary</a:t>
            </a:r>
          </a:p>
        </p:txBody>
      </p:sp>
      <p:cxnSp>
        <p:nvCxnSpPr>
          <p:cNvPr id="14" name="AutoShape 9">
            <a:extLst>
              <a:ext uri="{FF2B5EF4-FFF2-40B4-BE49-F238E27FC236}">
                <a16:creationId xmlns:a16="http://schemas.microsoft.com/office/drawing/2014/main" id="{F6AAE926-4201-429B-9C0C-FF0EAB5F57BD}"/>
              </a:ext>
            </a:extLst>
          </p:cNvPr>
          <p:cNvCxnSpPr>
            <a:cxnSpLocks noChangeShapeType="1"/>
            <a:stCxn id="6" idx="2"/>
            <a:endCxn id="12" idx="0"/>
          </p:cNvCxnSpPr>
          <p:nvPr/>
        </p:nvCxnSpPr>
        <p:spPr bwMode="auto">
          <a:xfrm flipH="1">
            <a:off x="7781205" y="2430116"/>
            <a:ext cx="1595139" cy="598341"/>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grpSp>
        <p:nvGrpSpPr>
          <p:cNvPr id="18" name="Group 17">
            <a:extLst>
              <a:ext uri="{FF2B5EF4-FFF2-40B4-BE49-F238E27FC236}">
                <a16:creationId xmlns:a16="http://schemas.microsoft.com/office/drawing/2014/main" id="{D349B39C-96C1-4016-B391-0A1CCD6C08F6}"/>
              </a:ext>
            </a:extLst>
          </p:cNvPr>
          <p:cNvGrpSpPr/>
          <p:nvPr/>
        </p:nvGrpSpPr>
        <p:grpSpPr>
          <a:xfrm>
            <a:off x="8694872" y="2438400"/>
            <a:ext cx="681471" cy="2927751"/>
            <a:chOff x="4906210" y="-3296208"/>
            <a:chExt cx="1391199" cy="10638616"/>
          </a:xfrm>
        </p:grpSpPr>
        <p:cxnSp>
          <p:nvCxnSpPr>
            <p:cNvPr id="20" name="AutoShape 9">
              <a:extLst>
                <a:ext uri="{FF2B5EF4-FFF2-40B4-BE49-F238E27FC236}">
                  <a16:creationId xmlns:a16="http://schemas.microsoft.com/office/drawing/2014/main" id="{FDAAFE6C-CB68-4C74-B016-280C5B2F524F}"/>
                </a:ext>
              </a:extLst>
            </p:cNvPr>
            <p:cNvCxnSpPr>
              <a:cxnSpLocks noChangeShapeType="1"/>
              <a:stCxn id="6" idx="2"/>
              <a:endCxn id="21" idx="0"/>
            </p:cNvCxnSpPr>
            <p:nvPr/>
          </p:nvCxnSpPr>
          <p:spPr bwMode="auto">
            <a:xfrm flipH="1">
              <a:off x="5439181" y="-3296208"/>
              <a:ext cx="858228" cy="8925133"/>
            </a:xfrm>
            <a:prstGeom prst="straightConnector1">
              <a:avLst/>
            </a:prstGeom>
            <a:noFill/>
            <a:ln w="28575">
              <a:solidFill>
                <a:srgbClr val="F6D5A8"/>
              </a:solidFill>
              <a:prstDash val="dashDot"/>
              <a:round/>
              <a:headEnd/>
              <a:tailEnd/>
            </a:ln>
            <a:extLst>
              <a:ext uri="{909E8E84-426E-40DD-AFC4-6F175D3DCCD1}">
                <a14:hiddenFill xmlns:a14="http://schemas.microsoft.com/office/drawing/2010/main">
                  <a:noFill/>
                </a14:hiddenFill>
              </a:ext>
            </a:extLst>
          </p:spPr>
        </p:cxnSp>
        <p:sp>
          <p:nvSpPr>
            <p:cNvPr id="21" name="Rectangle 3">
              <a:extLst>
                <a:ext uri="{FF2B5EF4-FFF2-40B4-BE49-F238E27FC236}">
                  <a16:creationId xmlns:a16="http://schemas.microsoft.com/office/drawing/2014/main" id="{33493154-5622-4326-B1DE-494E07A77AE7}"/>
                </a:ext>
              </a:extLst>
            </p:cNvPr>
            <p:cNvSpPr>
              <a:spLocks noChangeArrowheads="1"/>
            </p:cNvSpPr>
            <p:nvPr/>
          </p:nvSpPr>
          <p:spPr bwMode="auto">
            <a:xfrm>
              <a:off x="4906210" y="5628925"/>
              <a:ext cx="1065941" cy="1713483"/>
            </a:xfrm>
            <a:prstGeom prst="rect">
              <a:avLst/>
            </a:prstGeom>
            <a:solidFill>
              <a:srgbClr val="F6D5A8"/>
            </a:solidFill>
            <a:ln w="28575">
              <a:solidFill>
                <a:schemeClr val="bg1"/>
              </a:solidFill>
              <a:prstDash val="dashDot"/>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200" b="0" dirty="0">
                  <a:latin typeface="Tahoma" panose="020B0604030504040204" pitchFamily="34" charset="0"/>
                  <a:ea typeface="MS PGothic" panose="020B0600070205080204" pitchFamily="34" charset="-128"/>
                  <a:cs typeface="Times New Roman" panose="02020603050405020304" pitchFamily="18" charset="0"/>
                </a:rPr>
                <a:t>…</a:t>
              </a:r>
            </a:p>
          </p:txBody>
        </p:sp>
      </p:grpSp>
      <p:sp>
        <p:nvSpPr>
          <p:cNvPr id="65" name="Rectangle 3">
            <a:extLst>
              <a:ext uri="{FF2B5EF4-FFF2-40B4-BE49-F238E27FC236}">
                <a16:creationId xmlns:a16="http://schemas.microsoft.com/office/drawing/2014/main" id="{0106E855-08B6-46E9-BCF4-C97D391FA606}"/>
              </a:ext>
            </a:extLst>
          </p:cNvPr>
          <p:cNvSpPr>
            <a:spLocks noChangeArrowheads="1"/>
          </p:cNvSpPr>
          <p:nvPr/>
        </p:nvSpPr>
        <p:spPr bwMode="auto">
          <a:xfrm>
            <a:off x="7359668" y="3799392"/>
            <a:ext cx="842069" cy="314025"/>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200" b="0" dirty="0">
                <a:latin typeface="Tahoma" panose="020B0604030504040204" pitchFamily="34" charset="0"/>
                <a:ea typeface="MS PGothic" panose="020B0600070205080204" pitchFamily="34" charset="-128"/>
                <a:cs typeface="Times New Roman" panose="02020603050405020304" pitchFamily="18" charset="0"/>
              </a:rPr>
              <a:t>History</a:t>
            </a:r>
          </a:p>
        </p:txBody>
      </p:sp>
      <p:cxnSp>
        <p:nvCxnSpPr>
          <p:cNvPr id="72" name="AutoShape 9">
            <a:extLst>
              <a:ext uri="{FF2B5EF4-FFF2-40B4-BE49-F238E27FC236}">
                <a16:creationId xmlns:a16="http://schemas.microsoft.com/office/drawing/2014/main" id="{5A48634D-66D3-41DD-BCC4-2F1389564C5E}"/>
              </a:ext>
            </a:extLst>
          </p:cNvPr>
          <p:cNvCxnSpPr>
            <a:cxnSpLocks noChangeShapeType="1"/>
            <a:stCxn id="12" idx="2"/>
            <a:endCxn id="65" idx="0"/>
          </p:cNvCxnSpPr>
          <p:nvPr/>
        </p:nvCxnSpPr>
        <p:spPr bwMode="auto">
          <a:xfrm flipH="1">
            <a:off x="7780703" y="3342482"/>
            <a:ext cx="502" cy="456910"/>
          </a:xfrm>
          <a:prstGeom prst="straightConnector1">
            <a:avLst/>
          </a:prstGeom>
          <a:noFill/>
          <a:ln w="28575">
            <a:solidFill>
              <a:schemeClr val="bg1"/>
            </a:solidFill>
            <a:round/>
            <a:headEnd type="triangle" w="med" len="med"/>
            <a:tailEnd type="none" w="med" len="med"/>
          </a:ln>
          <a:extLst>
            <a:ext uri="{909E8E84-426E-40DD-AFC4-6F175D3DCCD1}">
              <a14:hiddenFill xmlns:a14="http://schemas.microsoft.com/office/drawing/2010/main">
                <a:noFill/>
              </a14:hiddenFill>
            </a:ext>
          </a:extLst>
        </p:spPr>
      </p:cxnSp>
      <p:sp>
        <p:nvSpPr>
          <p:cNvPr id="84" name="Rectangle 83">
            <a:extLst>
              <a:ext uri="{FF2B5EF4-FFF2-40B4-BE49-F238E27FC236}">
                <a16:creationId xmlns:a16="http://schemas.microsoft.com/office/drawing/2014/main" id="{924A1950-D8C4-4721-BA1B-8BE932DE4300}"/>
              </a:ext>
            </a:extLst>
          </p:cNvPr>
          <p:cNvSpPr>
            <a:spLocks noChangeArrowheads="1"/>
          </p:cNvSpPr>
          <p:nvPr/>
        </p:nvSpPr>
        <p:spPr bwMode="auto">
          <a:xfrm>
            <a:off x="9531833" y="4302815"/>
            <a:ext cx="831367" cy="187855"/>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200" dirty="0">
                <a:latin typeface="Tahoma" panose="020B0604030504040204" pitchFamily="34" charset="0"/>
                <a:ea typeface="MS PGothic" panose="020B0600070205080204" pitchFamily="34" charset="-128"/>
                <a:cs typeface="Times New Roman" panose="02020603050405020304" pitchFamily="18" charset="0"/>
              </a:rPr>
              <a:t>0</a:t>
            </a:r>
            <a:r>
              <a:rPr lang="en-US" altLang="en-US" sz="1200" b="0" dirty="0">
                <a:latin typeface="Tahoma" panose="020B0604030504040204" pitchFamily="34" charset="0"/>
                <a:ea typeface="MS PGothic" panose="020B0600070205080204" pitchFamily="34" charset="-128"/>
                <a:cs typeface="Times New Roman" panose="02020603050405020304" pitchFamily="18" charset="0"/>
              </a:rPr>
              <a:t>D TR</a:t>
            </a:r>
          </a:p>
        </p:txBody>
      </p:sp>
      <p:sp>
        <p:nvSpPr>
          <p:cNvPr id="85" name="Rectangle 84">
            <a:extLst>
              <a:ext uri="{FF2B5EF4-FFF2-40B4-BE49-F238E27FC236}">
                <a16:creationId xmlns:a16="http://schemas.microsoft.com/office/drawing/2014/main" id="{1E5449A0-EE07-4416-9AA6-D8055B05F280}"/>
              </a:ext>
            </a:extLst>
          </p:cNvPr>
          <p:cNvSpPr>
            <a:spLocks noChangeArrowheads="1"/>
          </p:cNvSpPr>
          <p:nvPr/>
        </p:nvSpPr>
        <p:spPr bwMode="auto">
          <a:xfrm>
            <a:off x="10979633" y="4302815"/>
            <a:ext cx="831367" cy="187855"/>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200" b="0" dirty="0">
                <a:latin typeface="Tahoma" panose="020B0604030504040204" pitchFamily="34" charset="0"/>
                <a:ea typeface="MS PGothic" panose="020B0600070205080204" pitchFamily="34" charset="-128"/>
                <a:cs typeface="Times New Roman" panose="02020603050405020304" pitchFamily="18" charset="0"/>
              </a:rPr>
              <a:t>1D TR</a:t>
            </a:r>
          </a:p>
        </p:txBody>
      </p:sp>
      <p:sp>
        <p:nvSpPr>
          <p:cNvPr id="86" name="Rectangle 85">
            <a:extLst>
              <a:ext uri="{FF2B5EF4-FFF2-40B4-BE49-F238E27FC236}">
                <a16:creationId xmlns:a16="http://schemas.microsoft.com/office/drawing/2014/main" id="{5BFB20C2-634E-4D1E-A356-0FCF38466CB6}"/>
              </a:ext>
            </a:extLst>
          </p:cNvPr>
          <p:cNvSpPr>
            <a:spLocks noChangeArrowheads="1"/>
          </p:cNvSpPr>
          <p:nvPr/>
        </p:nvSpPr>
        <p:spPr bwMode="auto">
          <a:xfrm>
            <a:off x="9531833" y="4940232"/>
            <a:ext cx="831367" cy="395425"/>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200" b="0" dirty="0">
                <a:latin typeface="Tahoma" panose="020B0604030504040204" pitchFamily="34" charset="0"/>
                <a:ea typeface="MS PGothic" panose="020B0600070205080204" pitchFamily="34" charset="-128"/>
                <a:cs typeface="Times New Roman" panose="02020603050405020304" pitchFamily="18" charset="0"/>
              </a:rPr>
              <a:t>Temporal</a:t>
            </a:r>
          </a:p>
          <a:p>
            <a:pPr algn="ctr" defTabSz="685800">
              <a:spcBef>
                <a:spcPct val="0"/>
              </a:spcBef>
              <a:buNone/>
            </a:pPr>
            <a:r>
              <a:rPr lang="en-US" altLang="en-US" sz="1200" dirty="0">
                <a:latin typeface="Tahoma" panose="020B0604030504040204" pitchFamily="34" charset="0"/>
                <a:ea typeface="MS PGothic" panose="020B0600070205080204" pitchFamily="34" charset="-128"/>
                <a:cs typeface="Times New Roman" panose="02020603050405020304" pitchFamily="18" charset="0"/>
              </a:rPr>
              <a:t>Instant</a:t>
            </a:r>
            <a:endParaRPr lang="en-US" altLang="en-US" sz="1200" b="0" dirty="0">
              <a:latin typeface="Tahoma" panose="020B0604030504040204" pitchFamily="34" charset="0"/>
              <a:ea typeface="MS PGothic" panose="020B0600070205080204" pitchFamily="34" charset="-128"/>
              <a:cs typeface="Times New Roman" panose="02020603050405020304" pitchFamily="18" charset="0"/>
            </a:endParaRPr>
          </a:p>
        </p:txBody>
      </p:sp>
      <p:sp>
        <p:nvSpPr>
          <p:cNvPr id="87" name="Rectangle 86">
            <a:extLst>
              <a:ext uri="{FF2B5EF4-FFF2-40B4-BE49-F238E27FC236}">
                <a16:creationId xmlns:a16="http://schemas.microsoft.com/office/drawing/2014/main" id="{AEF24F60-31F4-45A5-86BE-C3C66E316B75}"/>
              </a:ext>
            </a:extLst>
          </p:cNvPr>
          <p:cNvSpPr>
            <a:spLocks noChangeArrowheads="1"/>
          </p:cNvSpPr>
          <p:nvPr/>
        </p:nvSpPr>
        <p:spPr bwMode="auto">
          <a:xfrm>
            <a:off x="10979633" y="4940232"/>
            <a:ext cx="831367" cy="395425"/>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200" b="0" dirty="0">
                <a:latin typeface="Tahoma" panose="020B0604030504040204" pitchFamily="34" charset="0"/>
                <a:ea typeface="MS PGothic" panose="020B0600070205080204" pitchFamily="34" charset="-128"/>
                <a:cs typeface="Times New Roman" panose="02020603050405020304" pitchFamily="18" charset="0"/>
              </a:rPr>
              <a:t>Temporal</a:t>
            </a:r>
          </a:p>
          <a:p>
            <a:pPr algn="ctr" defTabSz="685800">
              <a:spcBef>
                <a:spcPct val="0"/>
              </a:spcBef>
              <a:buNone/>
            </a:pPr>
            <a:r>
              <a:rPr lang="en-US" altLang="en-US" sz="1200" dirty="0">
                <a:latin typeface="Tahoma" panose="020B0604030504040204" pitchFamily="34" charset="0"/>
                <a:ea typeface="MS PGothic" panose="020B0600070205080204" pitchFamily="34" charset="-128"/>
                <a:cs typeface="Times New Roman" panose="02020603050405020304" pitchFamily="18" charset="0"/>
              </a:rPr>
              <a:t>Interval</a:t>
            </a:r>
            <a:endParaRPr lang="en-US" altLang="en-US" sz="1200" b="0" dirty="0">
              <a:latin typeface="Tahoma" panose="020B0604030504040204" pitchFamily="34" charset="0"/>
              <a:ea typeface="MS PGothic" panose="020B0600070205080204" pitchFamily="34" charset="-128"/>
              <a:cs typeface="Times New Roman" panose="02020603050405020304" pitchFamily="18" charset="0"/>
            </a:endParaRPr>
          </a:p>
        </p:txBody>
      </p:sp>
      <p:cxnSp>
        <p:nvCxnSpPr>
          <p:cNvPr id="90" name="AutoShape 9">
            <a:extLst>
              <a:ext uri="{FF2B5EF4-FFF2-40B4-BE49-F238E27FC236}">
                <a16:creationId xmlns:a16="http://schemas.microsoft.com/office/drawing/2014/main" id="{A6E4BD2D-BEAD-4EB4-813D-50CDAFFA086E}"/>
              </a:ext>
            </a:extLst>
          </p:cNvPr>
          <p:cNvCxnSpPr>
            <a:cxnSpLocks noChangeShapeType="1"/>
            <a:stCxn id="7" idx="2"/>
            <a:endCxn id="84" idx="0"/>
          </p:cNvCxnSpPr>
          <p:nvPr/>
        </p:nvCxnSpPr>
        <p:spPr bwMode="auto">
          <a:xfrm>
            <a:off x="9947517" y="3383182"/>
            <a:ext cx="0" cy="919633"/>
          </a:xfrm>
          <a:prstGeom prst="straightConnector1">
            <a:avLst/>
          </a:prstGeom>
          <a:noFill/>
          <a:ln w="28575">
            <a:solidFill>
              <a:schemeClr val="bg1"/>
            </a:solidFill>
            <a:round/>
            <a:headEnd type="triangle" w="med" len="med"/>
            <a:tailEnd type="none" w="med" len="med"/>
          </a:ln>
          <a:extLst>
            <a:ext uri="{909E8E84-426E-40DD-AFC4-6F175D3DCCD1}">
              <a14:hiddenFill xmlns:a14="http://schemas.microsoft.com/office/drawing/2010/main">
                <a:noFill/>
              </a14:hiddenFill>
            </a:ext>
          </a:extLst>
        </p:spPr>
      </p:cxnSp>
      <p:cxnSp>
        <p:nvCxnSpPr>
          <p:cNvPr id="93" name="AutoShape 9">
            <a:extLst>
              <a:ext uri="{FF2B5EF4-FFF2-40B4-BE49-F238E27FC236}">
                <a16:creationId xmlns:a16="http://schemas.microsoft.com/office/drawing/2014/main" id="{2084C56B-A665-45FB-B0E1-D273606D1946}"/>
              </a:ext>
            </a:extLst>
          </p:cNvPr>
          <p:cNvCxnSpPr>
            <a:cxnSpLocks noChangeShapeType="1"/>
            <a:stCxn id="7" idx="2"/>
            <a:endCxn id="85" idx="0"/>
          </p:cNvCxnSpPr>
          <p:nvPr/>
        </p:nvCxnSpPr>
        <p:spPr bwMode="auto">
          <a:xfrm>
            <a:off x="9947517" y="3383182"/>
            <a:ext cx="1447800" cy="919633"/>
          </a:xfrm>
          <a:prstGeom prst="straightConnector1">
            <a:avLst/>
          </a:prstGeom>
          <a:noFill/>
          <a:ln w="28575">
            <a:solidFill>
              <a:schemeClr val="bg1"/>
            </a:solidFill>
            <a:round/>
            <a:headEnd type="triangle" w="med" len="med"/>
            <a:tailEnd type="none" w="med" len="med"/>
          </a:ln>
          <a:extLst>
            <a:ext uri="{909E8E84-426E-40DD-AFC4-6F175D3DCCD1}">
              <a14:hiddenFill xmlns:a14="http://schemas.microsoft.com/office/drawing/2010/main">
                <a:noFill/>
              </a14:hiddenFill>
            </a:ext>
          </a:extLst>
        </p:spPr>
      </p:cxnSp>
      <p:cxnSp>
        <p:nvCxnSpPr>
          <p:cNvPr id="96" name="AutoShape 9">
            <a:extLst>
              <a:ext uri="{FF2B5EF4-FFF2-40B4-BE49-F238E27FC236}">
                <a16:creationId xmlns:a16="http://schemas.microsoft.com/office/drawing/2014/main" id="{03FBDA14-CEF8-45CB-A245-1F036EFF1035}"/>
              </a:ext>
            </a:extLst>
          </p:cNvPr>
          <p:cNvCxnSpPr>
            <a:cxnSpLocks noChangeShapeType="1"/>
            <a:stCxn id="84" idx="2"/>
            <a:endCxn id="86" idx="0"/>
          </p:cNvCxnSpPr>
          <p:nvPr/>
        </p:nvCxnSpPr>
        <p:spPr bwMode="auto">
          <a:xfrm>
            <a:off x="9947517" y="4490670"/>
            <a:ext cx="0" cy="449562"/>
          </a:xfrm>
          <a:prstGeom prst="straightConnector1">
            <a:avLst/>
          </a:prstGeom>
          <a:noFill/>
          <a:ln w="28575">
            <a:solidFill>
              <a:schemeClr val="bg1"/>
            </a:solidFill>
            <a:round/>
            <a:headEnd type="triangle" w="med" len="med"/>
            <a:tailEnd type="none" w="med" len="med"/>
          </a:ln>
          <a:extLst>
            <a:ext uri="{909E8E84-426E-40DD-AFC4-6F175D3DCCD1}">
              <a14:hiddenFill xmlns:a14="http://schemas.microsoft.com/office/drawing/2010/main">
                <a:noFill/>
              </a14:hiddenFill>
            </a:ext>
          </a:extLst>
        </p:spPr>
      </p:cxnSp>
      <p:cxnSp>
        <p:nvCxnSpPr>
          <p:cNvPr id="99" name="AutoShape 9">
            <a:extLst>
              <a:ext uri="{FF2B5EF4-FFF2-40B4-BE49-F238E27FC236}">
                <a16:creationId xmlns:a16="http://schemas.microsoft.com/office/drawing/2014/main" id="{801E356E-5CEE-47A7-AC1E-1F9A51211E9F}"/>
              </a:ext>
            </a:extLst>
          </p:cNvPr>
          <p:cNvCxnSpPr>
            <a:cxnSpLocks noChangeShapeType="1"/>
            <a:stCxn id="85" idx="2"/>
            <a:endCxn id="87" idx="0"/>
          </p:cNvCxnSpPr>
          <p:nvPr/>
        </p:nvCxnSpPr>
        <p:spPr bwMode="auto">
          <a:xfrm>
            <a:off x="11395317" y="4490670"/>
            <a:ext cx="0" cy="449562"/>
          </a:xfrm>
          <a:prstGeom prst="straightConnector1">
            <a:avLst/>
          </a:prstGeom>
          <a:noFill/>
          <a:ln w="28575">
            <a:solidFill>
              <a:schemeClr val="bg1"/>
            </a:solidFill>
            <a:round/>
            <a:headEnd type="triangle" w="med" len="med"/>
            <a:tailEnd type="none" w="med" len="med"/>
          </a:ln>
          <a:extLst>
            <a:ext uri="{909E8E84-426E-40DD-AFC4-6F175D3DCCD1}">
              <a14:hiddenFill xmlns:a14="http://schemas.microsoft.com/office/drawing/2010/main">
                <a:noFill/>
              </a14:hiddenFill>
            </a:ext>
          </a:extLst>
        </p:spPr>
      </p:cxnSp>
      <p:cxnSp>
        <p:nvCxnSpPr>
          <p:cNvPr id="104" name="AutoShape 9">
            <a:extLst>
              <a:ext uri="{FF2B5EF4-FFF2-40B4-BE49-F238E27FC236}">
                <a16:creationId xmlns:a16="http://schemas.microsoft.com/office/drawing/2014/main" id="{362FFA14-BD5A-4D59-B6B7-156A368EC3E8}"/>
              </a:ext>
            </a:extLst>
          </p:cNvPr>
          <p:cNvCxnSpPr>
            <a:cxnSpLocks noChangeShapeType="1"/>
          </p:cNvCxnSpPr>
          <p:nvPr/>
        </p:nvCxnSpPr>
        <p:spPr bwMode="auto">
          <a:xfrm>
            <a:off x="3581400" y="4481862"/>
            <a:ext cx="0" cy="685801"/>
          </a:xfrm>
          <a:prstGeom prst="straightConnector1">
            <a:avLst/>
          </a:prstGeom>
          <a:noFill/>
          <a:ln w="28575">
            <a:solidFill>
              <a:schemeClr val="bg1"/>
            </a:solidFill>
            <a:round/>
            <a:headEnd type="triangle" w="med" len="med"/>
            <a:tailEnd type="none" w="med" len="med"/>
          </a:ln>
          <a:extLst>
            <a:ext uri="{909E8E84-426E-40DD-AFC4-6F175D3DCCD1}">
              <a14:hiddenFill xmlns:a14="http://schemas.microsoft.com/office/drawing/2010/main">
                <a:noFill/>
              </a14:hiddenFill>
            </a:ext>
          </a:extLst>
        </p:spPr>
      </p:cxnSp>
      <p:sp>
        <p:nvSpPr>
          <p:cNvPr id="105" name="Arrow: Down 104">
            <a:extLst>
              <a:ext uri="{FF2B5EF4-FFF2-40B4-BE49-F238E27FC236}">
                <a16:creationId xmlns:a16="http://schemas.microsoft.com/office/drawing/2014/main" id="{D4CE6AD9-FB59-40FF-A1EE-38696D0AD480}"/>
              </a:ext>
            </a:extLst>
          </p:cNvPr>
          <p:cNvSpPr/>
          <p:nvPr/>
        </p:nvSpPr>
        <p:spPr bwMode="auto">
          <a:xfrm rot="3209227">
            <a:off x="4911643" y="4248539"/>
            <a:ext cx="158147" cy="466645"/>
          </a:xfrm>
          <a:prstGeom prst="downArrow">
            <a:avLst>
              <a:gd name="adj1" fmla="val 20110"/>
              <a:gd name="adj2" fmla="val 38575"/>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5" name="Rectangle 3">
            <a:extLst>
              <a:ext uri="{FF2B5EF4-FFF2-40B4-BE49-F238E27FC236}">
                <a16:creationId xmlns:a16="http://schemas.microsoft.com/office/drawing/2014/main" id="{71D2959D-0191-4D5D-8469-FA9C98F81517}"/>
              </a:ext>
            </a:extLst>
          </p:cNvPr>
          <p:cNvSpPr>
            <a:spLocks noChangeArrowheads="1"/>
          </p:cNvSpPr>
          <p:nvPr/>
        </p:nvSpPr>
        <p:spPr bwMode="auto">
          <a:xfrm>
            <a:off x="1331256" y="2124375"/>
            <a:ext cx="1245462" cy="314025"/>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2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56" name="Rectangle 3">
            <a:extLst>
              <a:ext uri="{FF2B5EF4-FFF2-40B4-BE49-F238E27FC236}">
                <a16:creationId xmlns:a16="http://schemas.microsoft.com/office/drawing/2014/main" id="{61429DD6-F0E1-42B5-A794-B4220C00B1BC}"/>
              </a:ext>
            </a:extLst>
          </p:cNvPr>
          <p:cNvSpPr>
            <a:spLocks noChangeArrowheads="1"/>
          </p:cNvSpPr>
          <p:nvPr/>
        </p:nvSpPr>
        <p:spPr bwMode="auto">
          <a:xfrm>
            <a:off x="743789" y="2745209"/>
            <a:ext cx="523949" cy="314025"/>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200" b="0" dirty="0">
                <a:latin typeface="Tahoma" panose="020B0604030504040204" pitchFamily="34" charset="0"/>
                <a:ea typeface="MS PGothic" panose="020B0600070205080204" pitchFamily="34" charset="-128"/>
                <a:cs typeface="Times New Roman" panose="02020603050405020304" pitchFamily="18" charset="0"/>
              </a:rPr>
              <a:t>IC</a:t>
            </a:r>
          </a:p>
        </p:txBody>
      </p:sp>
      <p:sp>
        <p:nvSpPr>
          <p:cNvPr id="57" name="Rectangle 3">
            <a:extLst>
              <a:ext uri="{FF2B5EF4-FFF2-40B4-BE49-F238E27FC236}">
                <a16:creationId xmlns:a16="http://schemas.microsoft.com/office/drawing/2014/main" id="{3F3D957E-A3C2-40CE-B7DC-8FAB3D14624D}"/>
              </a:ext>
            </a:extLst>
          </p:cNvPr>
          <p:cNvSpPr>
            <a:spLocks noChangeArrowheads="1"/>
          </p:cNvSpPr>
          <p:nvPr/>
        </p:nvSpPr>
        <p:spPr bwMode="auto">
          <a:xfrm>
            <a:off x="1683316" y="2738518"/>
            <a:ext cx="523949" cy="314025"/>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200" dirty="0">
                <a:latin typeface="Tahoma" panose="020B0604030504040204" pitchFamily="34" charset="0"/>
                <a:ea typeface="MS PGothic" panose="020B0600070205080204" pitchFamily="34" charset="-128"/>
                <a:cs typeface="Times New Roman" panose="02020603050405020304" pitchFamily="18" charset="0"/>
              </a:rPr>
              <a:t>SDC</a:t>
            </a:r>
            <a:endParaRPr lang="en-US" altLang="en-US" sz="1200" b="0" dirty="0">
              <a:latin typeface="Tahoma" panose="020B0604030504040204" pitchFamily="34" charset="0"/>
              <a:ea typeface="MS PGothic" panose="020B0600070205080204" pitchFamily="34" charset="-128"/>
              <a:cs typeface="Times New Roman" panose="02020603050405020304" pitchFamily="18" charset="0"/>
            </a:endParaRPr>
          </a:p>
        </p:txBody>
      </p:sp>
      <p:sp>
        <p:nvSpPr>
          <p:cNvPr id="58" name="Rectangle 3">
            <a:extLst>
              <a:ext uri="{FF2B5EF4-FFF2-40B4-BE49-F238E27FC236}">
                <a16:creationId xmlns:a16="http://schemas.microsoft.com/office/drawing/2014/main" id="{6210307D-5740-47F9-9B25-EB1DD7CDBE1F}"/>
              </a:ext>
            </a:extLst>
          </p:cNvPr>
          <p:cNvSpPr>
            <a:spLocks noChangeArrowheads="1"/>
          </p:cNvSpPr>
          <p:nvPr/>
        </p:nvSpPr>
        <p:spPr bwMode="auto">
          <a:xfrm>
            <a:off x="2622843" y="2738518"/>
            <a:ext cx="523949" cy="314025"/>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200" dirty="0">
                <a:latin typeface="Tahoma" panose="020B0604030504040204" pitchFamily="34" charset="0"/>
                <a:ea typeface="MS PGothic" panose="020B0600070205080204" pitchFamily="34" charset="-128"/>
                <a:cs typeface="Times New Roman" panose="02020603050405020304" pitchFamily="18" charset="0"/>
              </a:rPr>
              <a:t>GDC</a:t>
            </a:r>
            <a:endParaRPr lang="en-US" altLang="en-US" sz="1200" b="0" dirty="0">
              <a:latin typeface="Tahoma" panose="020B0604030504040204" pitchFamily="34" charset="0"/>
              <a:ea typeface="MS PGothic" panose="020B0600070205080204" pitchFamily="34" charset="-128"/>
              <a:cs typeface="Times New Roman" panose="02020603050405020304" pitchFamily="18" charset="0"/>
            </a:endParaRPr>
          </a:p>
        </p:txBody>
      </p:sp>
      <p:sp>
        <p:nvSpPr>
          <p:cNvPr id="59" name="Rectangle 3">
            <a:extLst>
              <a:ext uri="{FF2B5EF4-FFF2-40B4-BE49-F238E27FC236}">
                <a16:creationId xmlns:a16="http://schemas.microsoft.com/office/drawing/2014/main" id="{F02BEADB-4D4C-48B1-B958-D32C5FA173C7}"/>
              </a:ext>
            </a:extLst>
          </p:cNvPr>
          <p:cNvSpPr>
            <a:spLocks noChangeArrowheads="1"/>
          </p:cNvSpPr>
          <p:nvPr/>
        </p:nvSpPr>
        <p:spPr bwMode="auto">
          <a:xfrm>
            <a:off x="5217108" y="1426190"/>
            <a:ext cx="750475" cy="314025"/>
          </a:xfrm>
          <a:prstGeom prst="rect">
            <a:avLst/>
          </a:prstGeom>
          <a:solidFill>
            <a:srgbClr val="A2CCE8"/>
          </a:solidFill>
          <a:ln w="28575">
            <a:solidFill>
              <a:schemeClr val="bg1"/>
            </a:solidFill>
            <a:prstDash val="sysDot"/>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200" b="0" dirty="0">
                <a:latin typeface="Tahoma" panose="020B0604030504040204" pitchFamily="34" charset="0"/>
                <a:ea typeface="MS PGothic" panose="020B0600070205080204" pitchFamily="34" charset="-128"/>
                <a:cs typeface="Times New Roman" panose="02020603050405020304" pitchFamily="18" charset="0"/>
              </a:rPr>
              <a:t>Entity</a:t>
            </a:r>
          </a:p>
        </p:txBody>
      </p:sp>
      <p:cxnSp>
        <p:nvCxnSpPr>
          <p:cNvPr id="60" name="AutoShape 9">
            <a:extLst>
              <a:ext uri="{FF2B5EF4-FFF2-40B4-BE49-F238E27FC236}">
                <a16:creationId xmlns:a16="http://schemas.microsoft.com/office/drawing/2014/main" id="{E102A722-B671-4526-B49B-1C80D0B57804}"/>
              </a:ext>
            </a:extLst>
          </p:cNvPr>
          <p:cNvCxnSpPr>
            <a:cxnSpLocks noChangeShapeType="1"/>
            <a:stCxn id="59" idx="2"/>
            <a:endCxn id="55" idx="0"/>
          </p:cNvCxnSpPr>
          <p:nvPr/>
        </p:nvCxnSpPr>
        <p:spPr bwMode="auto">
          <a:xfrm flipH="1">
            <a:off x="1953987" y="1740215"/>
            <a:ext cx="3638359" cy="384160"/>
          </a:xfrm>
          <a:prstGeom prst="straightConnector1">
            <a:avLst/>
          </a:prstGeom>
          <a:noFill/>
          <a:ln w="28575">
            <a:solidFill>
              <a:schemeClr val="bg1"/>
            </a:solidFill>
            <a:prstDash val="sysDot"/>
            <a:round/>
            <a:headEnd type="triangle" w="med" len="med"/>
            <a:tailEnd type="none" w="med" len="med"/>
          </a:ln>
          <a:extLst>
            <a:ext uri="{909E8E84-426E-40DD-AFC4-6F175D3DCCD1}">
              <a14:hiddenFill xmlns:a14="http://schemas.microsoft.com/office/drawing/2010/main">
                <a:noFill/>
              </a14:hiddenFill>
            </a:ext>
          </a:extLst>
        </p:spPr>
      </p:cxnSp>
      <p:cxnSp>
        <p:nvCxnSpPr>
          <p:cNvPr id="63" name="AutoShape 9">
            <a:extLst>
              <a:ext uri="{FF2B5EF4-FFF2-40B4-BE49-F238E27FC236}">
                <a16:creationId xmlns:a16="http://schemas.microsoft.com/office/drawing/2014/main" id="{B0FE677E-CC60-4F80-BF26-3686C2958511}"/>
              </a:ext>
            </a:extLst>
          </p:cNvPr>
          <p:cNvCxnSpPr>
            <a:cxnSpLocks noChangeShapeType="1"/>
            <a:stCxn id="59" idx="2"/>
            <a:endCxn id="6" idx="0"/>
          </p:cNvCxnSpPr>
          <p:nvPr/>
        </p:nvCxnSpPr>
        <p:spPr bwMode="auto">
          <a:xfrm>
            <a:off x="5592346" y="1740215"/>
            <a:ext cx="3783998" cy="375876"/>
          </a:xfrm>
          <a:prstGeom prst="straightConnector1">
            <a:avLst/>
          </a:prstGeom>
          <a:noFill/>
          <a:ln w="28575">
            <a:solidFill>
              <a:schemeClr val="bg1"/>
            </a:solidFill>
            <a:prstDash val="sysDot"/>
            <a:round/>
            <a:headEnd type="triangle" w="med" len="med"/>
            <a:tailEnd type="none" w="med" len="med"/>
          </a:ln>
          <a:extLst>
            <a:ext uri="{909E8E84-426E-40DD-AFC4-6F175D3DCCD1}">
              <a14:hiddenFill xmlns:a14="http://schemas.microsoft.com/office/drawing/2010/main">
                <a:noFill/>
              </a14:hiddenFill>
            </a:ext>
          </a:extLst>
        </p:spPr>
      </p:cxnSp>
      <p:cxnSp>
        <p:nvCxnSpPr>
          <p:cNvPr id="66" name="AutoShape 9">
            <a:extLst>
              <a:ext uri="{FF2B5EF4-FFF2-40B4-BE49-F238E27FC236}">
                <a16:creationId xmlns:a16="http://schemas.microsoft.com/office/drawing/2014/main" id="{2CC013B7-A99B-4425-823D-CF7C1226224F}"/>
              </a:ext>
            </a:extLst>
          </p:cNvPr>
          <p:cNvCxnSpPr>
            <a:cxnSpLocks noChangeShapeType="1"/>
            <a:stCxn id="55" idx="2"/>
            <a:endCxn id="58" idx="0"/>
          </p:cNvCxnSpPr>
          <p:nvPr/>
        </p:nvCxnSpPr>
        <p:spPr bwMode="auto">
          <a:xfrm>
            <a:off x="1953987" y="2438400"/>
            <a:ext cx="930831" cy="300118"/>
          </a:xfrm>
          <a:prstGeom prst="straightConnector1">
            <a:avLst/>
          </a:prstGeom>
          <a:noFill/>
          <a:ln w="28575">
            <a:solidFill>
              <a:schemeClr val="bg1"/>
            </a:solidFill>
            <a:round/>
            <a:headEnd type="triangle" w="med" len="med"/>
            <a:tailEnd type="none" w="med" len="med"/>
          </a:ln>
          <a:extLst>
            <a:ext uri="{909E8E84-426E-40DD-AFC4-6F175D3DCCD1}">
              <a14:hiddenFill xmlns:a14="http://schemas.microsoft.com/office/drawing/2010/main">
                <a:noFill/>
              </a14:hiddenFill>
            </a:ext>
          </a:extLst>
        </p:spPr>
      </p:cxnSp>
      <p:cxnSp>
        <p:nvCxnSpPr>
          <p:cNvPr id="69" name="AutoShape 9">
            <a:extLst>
              <a:ext uri="{FF2B5EF4-FFF2-40B4-BE49-F238E27FC236}">
                <a16:creationId xmlns:a16="http://schemas.microsoft.com/office/drawing/2014/main" id="{552B3D9E-4AB5-43C8-9ADD-9F33A6E7F373}"/>
              </a:ext>
            </a:extLst>
          </p:cNvPr>
          <p:cNvCxnSpPr>
            <a:cxnSpLocks noChangeShapeType="1"/>
            <a:stCxn id="55" idx="2"/>
            <a:endCxn id="57" idx="0"/>
          </p:cNvCxnSpPr>
          <p:nvPr/>
        </p:nvCxnSpPr>
        <p:spPr bwMode="auto">
          <a:xfrm flipH="1">
            <a:off x="1945291" y="2438400"/>
            <a:ext cx="8696" cy="300118"/>
          </a:xfrm>
          <a:prstGeom prst="straightConnector1">
            <a:avLst/>
          </a:prstGeom>
          <a:noFill/>
          <a:ln w="28575">
            <a:solidFill>
              <a:schemeClr val="bg1"/>
            </a:solidFill>
            <a:round/>
            <a:headEnd type="triangle" w="med" len="med"/>
            <a:tailEnd type="none" w="med" len="med"/>
          </a:ln>
          <a:extLst>
            <a:ext uri="{909E8E84-426E-40DD-AFC4-6F175D3DCCD1}">
              <a14:hiddenFill xmlns:a14="http://schemas.microsoft.com/office/drawing/2010/main">
                <a:noFill/>
              </a14:hiddenFill>
            </a:ext>
          </a:extLst>
        </p:spPr>
      </p:cxnSp>
      <p:cxnSp>
        <p:nvCxnSpPr>
          <p:cNvPr id="73" name="AutoShape 9">
            <a:extLst>
              <a:ext uri="{FF2B5EF4-FFF2-40B4-BE49-F238E27FC236}">
                <a16:creationId xmlns:a16="http://schemas.microsoft.com/office/drawing/2014/main" id="{40ABEA68-5521-4829-A91B-5EB580637544}"/>
              </a:ext>
            </a:extLst>
          </p:cNvPr>
          <p:cNvCxnSpPr>
            <a:cxnSpLocks noChangeShapeType="1"/>
            <a:stCxn id="55" idx="2"/>
            <a:endCxn id="56" idx="0"/>
          </p:cNvCxnSpPr>
          <p:nvPr/>
        </p:nvCxnSpPr>
        <p:spPr bwMode="auto">
          <a:xfrm flipH="1">
            <a:off x="1005764" y="2438400"/>
            <a:ext cx="948223" cy="306809"/>
          </a:xfrm>
          <a:prstGeom prst="straightConnector1">
            <a:avLst/>
          </a:prstGeom>
          <a:noFill/>
          <a:ln w="28575">
            <a:solidFill>
              <a:schemeClr val="bg1"/>
            </a:solidFill>
            <a:round/>
            <a:headEnd type="triangle" w="med" len="med"/>
            <a:tailEnd type="none" w="med" len="med"/>
          </a:ln>
          <a:extLst>
            <a:ext uri="{909E8E84-426E-40DD-AFC4-6F175D3DCCD1}">
              <a14:hiddenFill xmlns:a14="http://schemas.microsoft.com/office/drawing/2010/main">
                <a:noFill/>
              </a14:hiddenFill>
            </a:ext>
          </a:extLst>
        </p:spPr>
      </p:cxnSp>
      <p:sp>
        <p:nvSpPr>
          <p:cNvPr id="75" name="Rectangle 74">
            <a:extLst>
              <a:ext uri="{FF2B5EF4-FFF2-40B4-BE49-F238E27FC236}">
                <a16:creationId xmlns:a16="http://schemas.microsoft.com/office/drawing/2014/main" id="{9D7C3724-4E6C-4559-AD57-379ABD92A6C9}"/>
              </a:ext>
            </a:extLst>
          </p:cNvPr>
          <p:cNvSpPr>
            <a:spLocks noChangeArrowheads="1"/>
          </p:cNvSpPr>
          <p:nvPr/>
        </p:nvSpPr>
        <p:spPr bwMode="auto">
          <a:xfrm>
            <a:off x="245710" y="4504625"/>
            <a:ext cx="657427" cy="381657"/>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200" b="0" dirty="0">
                <a:latin typeface="Tahoma" panose="020B0604030504040204" pitchFamily="34" charset="0"/>
                <a:ea typeface="MS PGothic" panose="020B0600070205080204" pitchFamily="34" charset="-128"/>
                <a:cs typeface="Times New Roman" panose="02020603050405020304" pitchFamily="18" charset="0"/>
              </a:rPr>
              <a:t>Spatial</a:t>
            </a:r>
          </a:p>
          <a:p>
            <a:pPr algn="ctr" defTabSz="685800">
              <a:spcBef>
                <a:spcPct val="0"/>
              </a:spcBef>
              <a:buNone/>
            </a:pPr>
            <a:r>
              <a:rPr lang="en-US" altLang="en-US" sz="1200" b="0" dirty="0">
                <a:latin typeface="Tahoma" panose="020B0604030504040204" pitchFamily="34" charset="0"/>
                <a:ea typeface="MS PGothic" panose="020B0600070205080204" pitchFamily="34" charset="-128"/>
                <a:cs typeface="Times New Roman" panose="02020603050405020304" pitchFamily="18" charset="0"/>
              </a:rPr>
              <a:t>Region</a:t>
            </a:r>
          </a:p>
        </p:txBody>
      </p:sp>
      <p:sp>
        <p:nvSpPr>
          <p:cNvPr id="76" name="Rectangle 75">
            <a:extLst>
              <a:ext uri="{FF2B5EF4-FFF2-40B4-BE49-F238E27FC236}">
                <a16:creationId xmlns:a16="http://schemas.microsoft.com/office/drawing/2014/main" id="{3798EA0B-578C-46E6-AD04-89FD4C305B76}"/>
              </a:ext>
            </a:extLst>
          </p:cNvPr>
          <p:cNvSpPr>
            <a:spLocks noChangeArrowheads="1"/>
          </p:cNvSpPr>
          <p:nvPr/>
        </p:nvSpPr>
        <p:spPr bwMode="auto">
          <a:xfrm>
            <a:off x="197414" y="3543431"/>
            <a:ext cx="770390" cy="428451"/>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200" dirty="0">
                <a:latin typeface="Tahoma" panose="020B0604030504040204" pitchFamily="34" charset="0"/>
                <a:ea typeface="MS PGothic" panose="020B0600070205080204" pitchFamily="34" charset="-128"/>
                <a:cs typeface="Times New Roman" panose="02020603050405020304" pitchFamily="18" charset="0"/>
              </a:rPr>
              <a:t>Immaterial</a:t>
            </a:r>
            <a:endParaRPr lang="en-US" altLang="en-US" sz="1200" b="0" dirty="0">
              <a:latin typeface="Tahoma" panose="020B0604030504040204" pitchFamily="34" charset="0"/>
              <a:ea typeface="MS PGothic" panose="020B0600070205080204" pitchFamily="34" charset="-128"/>
              <a:cs typeface="Times New Roman" panose="02020603050405020304" pitchFamily="18" charset="0"/>
            </a:endParaRPr>
          </a:p>
          <a:p>
            <a:pPr algn="ctr" defTabSz="685800">
              <a:spcBef>
                <a:spcPct val="0"/>
              </a:spcBef>
              <a:buNone/>
            </a:pPr>
            <a:r>
              <a:rPr lang="en-US" altLang="en-US" sz="1200" dirty="0">
                <a:latin typeface="Tahoma" panose="020B0604030504040204" pitchFamily="34" charset="0"/>
                <a:ea typeface="MS PGothic" panose="020B0600070205080204" pitchFamily="34" charset="-128"/>
                <a:cs typeface="Times New Roman" panose="02020603050405020304" pitchFamily="18" charset="0"/>
              </a:rPr>
              <a:t>Entity</a:t>
            </a:r>
            <a:endParaRPr lang="en-US" altLang="en-US" sz="1200" b="0" dirty="0">
              <a:latin typeface="Tahoma" panose="020B0604030504040204" pitchFamily="34" charset="0"/>
              <a:ea typeface="MS PGothic" panose="020B0600070205080204" pitchFamily="34" charset="-128"/>
              <a:cs typeface="Times New Roman" panose="02020603050405020304" pitchFamily="18" charset="0"/>
            </a:endParaRPr>
          </a:p>
        </p:txBody>
      </p:sp>
      <p:sp>
        <p:nvSpPr>
          <p:cNvPr id="78" name="Rectangle 77">
            <a:extLst>
              <a:ext uri="{FF2B5EF4-FFF2-40B4-BE49-F238E27FC236}">
                <a16:creationId xmlns:a16="http://schemas.microsoft.com/office/drawing/2014/main" id="{A7E8318C-7A39-4332-89DB-0C367A50E56E}"/>
              </a:ext>
            </a:extLst>
          </p:cNvPr>
          <p:cNvSpPr>
            <a:spLocks noChangeArrowheads="1"/>
          </p:cNvSpPr>
          <p:nvPr/>
        </p:nvSpPr>
        <p:spPr bwMode="auto">
          <a:xfrm>
            <a:off x="1208116" y="3544327"/>
            <a:ext cx="657427" cy="427555"/>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200" dirty="0">
                <a:latin typeface="Tahoma" panose="020B0604030504040204" pitchFamily="34" charset="0"/>
                <a:ea typeface="MS PGothic" panose="020B0600070205080204" pitchFamily="34" charset="-128"/>
                <a:cs typeface="Times New Roman" panose="02020603050405020304" pitchFamily="18" charset="0"/>
              </a:rPr>
              <a:t>Material</a:t>
            </a:r>
            <a:endParaRPr lang="en-US" altLang="en-US" sz="1200" b="0" dirty="0">
              <a:latin typeface="Tahoma" panose="020B0604030504040204" pitchFamily="34" charset="0"/>
              <a:ea typeface="MS PGothic" panose="020B0600070205080204" pitchFamily="34" charset="-128"/>
              <a:cs typeface="Times New Roman" panose="02020603050405020304" pitchFamily="18" charset="0"/>
            </a:endParaRPr>
          </a:p>
          <a:p>
            <a:pPr algn="ctr" defTabSz="685800">
              <a:spcBef>
                <a:spcPct val="0"/>
              </a:spcBef>
              <a:buNone/>
            </a:pPr>
            <a:r>
              <a:rPr lang="en-US" altLang="en-US" sz="1200" dirty="0">
                <a:latin typeface="Tahoma" panose="020B0604030504040204" pitchFamily="34" charset="0"/>
                <a:ea typeface="MS PGothic" panose="020B0600070205080204" pitchFamily="34" charset="-128"/>
                <a:cs typeface="Times New Roman" panose="02020603050405020304" pitchFamily="18" charset="0"/>
              </a:rPr>
              <a:t>Entity</a:t>
            </a:r>
            <a:endParaRPr lang="en-US" altLang="en-US" sz="1200" b="0" dirty="0">
              <a:latin typeface="Tahoma" panose="020B0604030504040204" pitchFamily="34" charset="0"/>
              <a:ea typeface="MS PGothic" panose="020B0600070205080204" pitchFamily="34" charset="-128"/>
              <a:cs typeface="Times New Roman" panose="02020603050405020304" pitchFamily="18" charset="0"/>
            </a:endParaRPr>
          </a:p>
        </p:txBody>
      </p:sp>
      <p:cxnSp>
        <p:nvCxnSpPr>
          <p:cNvPr id="79" name="AutoShape 9">
            <a:extLst>
              <a:ext uri="{FF2B5EF4-FFF2-40B4-BE49-F238E27FC236}">
                <a16:creationId xmlns:a16="http://schemas.microsoft.com/office/drawing/2014/main" id="{0DA7EDAB-ADC7-484D-AEE5-FE7524F4DAA4}"/>
              </a:ext>
            </a:extLst>
          </p:cNvPr>
          <p:cNvCxnSpPr>
            <a:cxnSpLocks noChangeShapeType="1"/>
            <a:stCxn id="56" idx="2"/>
            <a:endCxn id="76" idx="0"/>
          </p:cNvCxnSpPr>
          <p:nvPr/>
        </p:nvCxnSpPr>
        <p:spPr bwMode="auto">
          <a:xfrm flipH="1">
            <a:off x="582609" y="3059234"/>
            <a:ext cx="423155" cy="484197"/>
          </a:xfrm>
          <a:prstGeom prst="straightConnector1">
            <a:avLst/>
          </a:prstGeom>
          <a:noFill/>
          <a:ln w="28575">
            <a:solidFill>
              <a:schemeClr val="bg1"/>
            </a:solidFill>
            <a:round/>
            <a:headEnd type="triangle" w="med" len="med"/>
            <a:tailEnd type="none" w="med" len="med"/>
          </a:ln>
          <a:extLst>
            <a:ext uri="{909E8E84-426E-40DD-AFC4-6F175D3DCCD1}">
              <a14:hiddenFill xmlns:a14="http://schemas.microsoft.com/office/drawing/2010/main">
                <a:noFill/>
              </a14:hiddenFill>
            </a:ext>
          </a:extLst>
        </p:spPr>
      </p:cxnSp>
      <p:cxnSp>
        <p:nvCxnSpPr>
          <p:cNvPr id="82" name="AutoShape 9">
            <a:extLst>
              <a:ext uri="{FF2B5EF4-FFF2-40B4-BE49-F238E27FC236}">
                <a16:creationId xmlns:a16="http://schemas.microsoft.com/office/drawing/2014/main" id="{51ABE677-45FC-4F69-B0F6-139637CD640E}"/>
              </a:ext>
            </a:extLst>
          </p:cNvPr>
          <p:cNvCxnSpPr>
            <a:cxnSpLocks noChangeShapeType="1"/>
            <a:stCxn id="56" idx="2"/>
            <a:endCxn id="78" idx="0"/>
          </p:cNvCxnSpPr>
          <p:nvPr/>
        </p:nvCxnSpPr>
        <p:spPr bwMode="auto">
          <a:xfrm>
            <a:off x="1005764" y="3059234"/>
            <a:ext cx="531066" cy="485093"/>
          </a:xfrm>
          <a:prstGeom prst="straightConnector1">
            <a:avLst/>
          </a:prstGeom>
          <a:noFill/>
          <a:ln w="28575">
            <a:solidFill>
              <a:schemeClr val="bg1"/>
            </a:solidFill>
            <a:round/>
            <a:headEnd type="triangle" w="med" len="med"/>
            <a:tailEnd type="none" w="med" len="med"/>
          </a:ln>
          <a:extLst>
            <a:ext uri="{909E8E84-426E-40DD-AFC4-6F175D3DCCD1}">
              <a14:hiddenFill xmlns:a14="http://schemas.microsoft.com/office/drawing/2010/main">
                <a:noFill/>
              </a14:hiddenFill>
            </a:ext>
          </a:extLst>
        </p:spPr>
      </p:cxnSp>
      <p:cxnSp>
        <p:nvCxnSpPr>
          <p:cNvPr id="88" name="AutoShape 9">
            <a:extLst>
              <a:ext uri="{FF2B5EF4-FFF2-40B4-BE49-F238E27FC236}">
                <a16:creationId xmlns:a16="http://schemas.microsoft.com/office/drawing/2014/main" id="{0B232F67-918E-47FA-8938-57818BFB2FC7}"/>
              </a:ext>
            </a:extLst>
          </p:cNvPr>
          <p:cNvCxnSpPr>
            <a:cxnSpLocks noChangeShapeType="1"/>
            <a:stCxn id="76" idx="2"/>
            <a:endCxn id="75" idx="0"/>
          </p:cNvCxnSpPr>
          <p:nvPr/>
        </p:nvCxnSpPr>
        <p:spPr bwMode="auto">
          <a:xfrm flipH="1">
            <a:off x="574424" y="3971882"/>
            <a:ext cx="8185" cy="532743"/>
          </a:xfrm>
          <a:prstGeom prst="straightConnector1">
            <a:avLst/>
          </a:prstGeom>
          <a:noFill/>
          <a:ln w="28575">
            <a:solidFill>
              <a:schemeClr val="bg1"/>
            </a:solidFill>
            <a:round/>
            <a:headEnd type="triangle" w="med" len="med"/>
            <a:tailEnd type="none" w="med" len="med"/>
          </a:ln>
          <a:extLst>
            <a:ext uri="{909E8E84-426E-40DD-AFC4-6F175D3DCCD1}">
              <a14:hiddenFill xmlns:a14="http://schemas.microsoft.com/office/drawing/2010/main">
                <a:noFill/>
              </a14:hiddenFill>
            </a:ext>
          </a:extLst>
        </p:spPr>
      </p:cxnSp>
      <p:sp>
        <p:nvSpPr>
          <p:cNvPr id="100" name="Content Placeholder 4">
            <a:extLst>
              <a:ext uri="{FF2B5EF4-FFF2-40B4-BE49-F238E27FC236}">
                <a16:creationId xmlns:a16="http://schemas.microsoft.com/office/drawing/2014/main" id="{FF512DCE-DD2F-4FCA-8DE2-DA2561991090}"/>
              </a:ext>
            </a:extLst>
          </p:cNvPr>
          <p:cNvSpPr txBox="1">
            <a:spLocks/>
          </p:cNvSpPr>
          <p:nvPr/>
        </p:nvSpPr>
        <p:spPr>
          <a:xfrm>
            <a:off x="156862" y="5114103"/>
            <a:ext cx="3225891" cy="1650444"/>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1200"/>
              </a:spcBef>
            </a:pPr>
            <a:r>
              <a:rPr lang="en-US" sz="1800" kern="0" dirty="0"/>
              <a:t>Continuant: </a:t>
            </a:r>
          </a:p>
          <a:p>
            <a:pPr marL="0" indent="0">
              <a:spcBef>
                <a:spcPts val="0"/>
              </a:spcBef>
            </a:pPr>
            <a:r>
              <a:rPr lang="en-US" sz="1800" kern="0" dirty="0">
                <a:latin typeface="Times New Roman" panose="02020603050405020304" pitchFamily="18" charset="0"/>
                <a:ea typeface="MS Mincho" panose="02020609040205080304" pitchFamily="49" charset="-128"/>
              </a:rPr>
              <a:t>‘</a:t>
            </a:r>
            <a:r>
              <a:rPr lang="en-US" sz="1800" i="1" kern="0" dirty="0">
                <a:latin typeface="Times New Roman" panose="02020603050405020304" pitchFamily="18" charset="0"/>
                <a:ea typeface="MS Mincho" panose="02020609040205080304" pitchFamily="49" charset="-128"/>
              </a:rPr>
              <a:t>an entity that persists, endures or continues to exist through time while maintaining its identity</a:t>
            </a:r>
            <a:r>
              <a:rPr lang="en-US" sz="1800" kern="0" dirty="0">
                <a:latin typeface="Times New Roman" panose="02020603050405020304" pitchFamily="18" charset="0"/>
                <a:ea typeface="MS Mincho" panose="02020609040205080304" pitchFamily="49" charset="-128"/>
              </a:rPr>
              <a:t>’</a:t>
            </a:r>
            <a:r>
              <a:rPr lang="en-US" sz="1800" kern="0" dirty="0"/>
              <a:t> </a:t>
            </a:r>
            <a:r>
              <a:rPr lang="en-US" sz="1200" kern="0" dirty="0"/>
              <a:t>(elucidation)</a:t>
            </a:r>
          </a:p>
          <a:p>
            <a:pPr>
              <a:spcBef>
                <a:spcPts val="1200"/>
              </a:spcBef>
            </a:pPr>
            <a:endParaRPr lang="en-US" kern="0" dirty="0">
              <a:latin typeface="Times New Roman" panose="02020603050405020304" pitchFamily="18" charset="0"/>
              <a:ea typeface="MS Mincho" panose="02020609040205080304" pitchFamily="49" charset="-128"/>
            </a:endParaRPr>
          </a:p>
        </p:txBody>
      </p:sp>
      <p:sp>
        <p:nvSpPr>
          <p:cNvPr id="22" name="TextBox 21">
            <a:extLst>
              <a:ext uri="{FF2B5EF4-FFF2-40B4-BE49-F238E27FC236}">
                <a16:creationId xmlns:a16="http://schemas.microsoft.com/office/drawing/2014/main" id="{A0020023-CB3A-4DA0-89C2-ADE3AC8DAF9E}"/>
              </a:ext>
            </a:extLst>
          </p:cNvPr>
          <p:cNvSpPr txBox="1"/>
          <p:nvPr/>
        </p:nvSpPr>
        <p:spPr>
          <a:xfrm>
            <a:off x="9777338" y="1583203"/>
            <a:ext cx="1084336" cy="461665"/>
          </a:xfrm>
          <a:prstGeom prst="rect">
            <a:avLst/>
          </a:prstGeom>
          <a:noFill/>
        </p:spPr>
        <p:txBody>
          <a:bodyPr wrap="none" rtlCol="0">
            <a:spAutoFit/>
          </a:bodyPr>
          <a:lstStyle/>
          <a:p>
            <a:r>
              <a:rPr lang="en-US" dirty="0">
                <a:solidFill>
                  <a:srgbClr val="FFFF00"/>
                </a:solidFill>
              </a:rPr>
              <a:t>‘</a:t>
            </a:r>
            <a:r>
              <a:rPr lang="en-US" i="1" dirty="0">
                <a:solidFill>
                  <a:srgbClr val="FFFF00"/>
                </a:solidFill>
              </a:rPr>
              <a:t>SPAN</a:t>
            </a:r>
            <a:r>
              <a:rPr lang="en-US" dirty="0">
                <a:solidFill>
                  <a:srgbClr val="FFFF00"/>
                </a:solidFill>
              </a:rPr>
              <a:t>’</a:t>
            </a:r>
          </a:p>
        </p:txBody>
      </p:sp>
      <p:sp>
        <p:nvSpPr>
          <p:cNvPr id="52" name="TextBox 51">
            <a:extLst>
              <a:ext uri="{FF2B5EF4-FFF2-40B4-BE49-F238E27FC236}">
                <a16:creationId xmlns:a16="http://schemas.microsoft.com/office/drawing/2014/main" id="{AF3AF44D-1CEB-4B08-ADF8-EE9CE23F9FD4}"/>
              </a:ext>
            </a:extLst>
          </p:cNvPr>
          <p:cNvSpPr txBox="1"/>
          <p:nvPr/>
        </p:nvSpPr>
        <p:spPr>
          <a:xfrm>
            <a:off x="582609" y="1515628"/>
            <a:ext cx="1124026" cy="461665"/>
          </a:xfrm>
          <a:prstGeom prst="rect">
            <a:avLst/>
          </a:prstGeom>
          <a:noFill/>
        </p:spPr>
        <p:txBody>
          <a:bodyPr wrap="none" rtlCol="0">
            <a:spAutoFit/>
          </a:bodyPr>
          <a:lstStyle/>
          <a:p>
            <a:r>
              <a:rPr lang="en-US" dirty="0">
                <a:solidFill>
                  <a:srgbClr val="FFFF00"/>
                </a:solidFill>
              </a:rPr>
              <a:t>‘</a:t>
            </a:r>
            <a:r>
              <a:rPr lang="en-US" i="1" dirty="0">
                <a:solidFill>
                  <a:srgbClr val="FFFF00"/>
                </a:solidFill>
              </a:rPr>
              <a:t>SNAP</a:t>
            </a:r>
            <a:r>
              <a:rPr lang="en-US" dirty="0">
                <a:solidFill>
                  <a:srgbClr val="FFFF00"/>
                </a:solidFill>
              </a:rPr>
              <a:t>’</a:t>
            </a:r>
          </a:p>
        </p:txBody>
      </p:sp>
      <p:sp>
        <p:nvSpPr>
          <p:cNvPr id="53" name="Content Placeholder 4">
            <a:extLst>
              <a:ext uri="{FF2B5EF4-FFF2-40B4-BE49-F238E27FC236}">
                <a16:creationId xmlns:a16="http://schemas.microsoft.com/office/drawing/2014/main" id="{2B74E56F-0D9B-4637-B4F3-1009CD625358}"/>
              </a:ext>
            </a:extLst>
          </p:cNvPr>
          <p:cNvSpPr txBox="1">
            <a:spLocks/>
          </p:cNvSpPr>
          <p:nvPr/>
        </p:nvSpPr>
        <p:spPr>
          <a:xfrm>
            <a:off x="6941866" y="5410200"/>
            <a:ext cx="5099629" cy="1007393"/>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1200"/>
              </a:spcBef>
            </a:pPr>
            <a:r>
              <a:rPr lang="en-US" sz="1800" kern="0" dirty="0"/>
              <a:t>Occurrent: </a:t>
            </a:r>
          </a:p>
          <a:p>
            <a:pPr marL="0" indent="0">
              <a:spcBef>
                <a:spcPts val="0"/>
              </a:spcBef>
            </a:pPr>
            <a:r>
              <a:rPr lang="en-US" sz="1800" kern="0" dirty="0"/>
              <a:t>‘</a:t>
            </a:r>
            <a:r>
              <a:rPr lang="en-US" sz="1800" i="1" kern="0" dirty="0">
                <a:latin typeface="Times New Roman" panose="02020603050405020304" pitchFamily="18" charset="0"/>
                <a:cs typeface="Times New Roman" panose="02020603050405020304" pitchFamily="18" charset="0"/>
              </a:rPr>
              <a:t>an entity that unfolds itself in time or it is the start or end of such an entity or it is a temporal or spatiotemporal region</a:t>
            </a:r>
            <a:r>
              <a:rPr lang="en-US" sz="1800" kern="0" dirty="0"/>
              <a:t>’                           </a:t>
            </a:r>
            <a:r>
              <a:rPr lang="en-US" sz="1200" kern="0" dirty="0"/>
              <a:t>(elucidation)</a:t>
            </a:r>
          </a:p>
        </p:txBody>
      </p:sp>
      <p:sp>
        <p:nvSpPr>
          <p:cNvPr id="54" name="Content Placeholder 4">
            <a:extLst>
              <a:ext uri="{FF2B5EF4-FFF2-40B4-BE49-F238E27FC236}">
                <a16:creationId xmlns:a16="http://schemas.microsoft.com/office/drawing/2014/main" id="{EE4080C9-45E9-4CC9-801E-C5553D7AC991}"/>
              </a:ext>
            </a:extLst>
          </p:cNvPr>
          <p:cNvSpPr txBox="1">
            <a:spLocks/>
          </p:cNvSpPr>
          <p:nvPr/>
        </p:nvSpPr>
        <p:spPr>
          <a:xfrm>
            <a:off x="3339351" y="2040982"/>
            <a:ext cx="5099629" cy="959911"/>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spcBef>
                <a:spcPts val="1200"/>
              </a:spcBef>
            </a:pPr>
            <a:r>
              <a:rPr lang="en-US" sz="1800" kern="0" dirty="0"/>
              <a:t>Entity: </a:t>
            </a:r>
            <a:r>
              <a:rPr lang="en-US" sz="1800" kern="0" dirty="0">
                <a:latin typeface="Times New Roman" panose="02020603050405020304" pitchFamily="18" charset="0"/>
                <a:ea typeface="MS Mincho" panose="02020609040205080304" pitchFamily="49" charset="-128"/>
              </a:rPr>
              <a:t>‘</a:t>
            </a:r>
            <a:r>
              <a:rPr lang="en-US" sz="1800" i="1" kern="0" dirty="0">
                <a:latin typeface="Times New Roman" panose="02020603050405020304" pitchFamily="18" charset="0"/>
                <a:ea typeface="MS Mincho" panose="02020609040205080304" pitchFamily="49" charset="-128"/>
              </a:rPr>
              <a:t>anything that exists, or has existed, or will exist, endures or continues to exist through time while maintaining its identity</a:t>
            </a:r>
            <a:r>
              <a:rPr lang="en-US" sz="1800" kern="0" dirty="0">
                <a:latin typeface="Times New Roman" panose="02020603050405020304" pitchFamily="18" charset="0"/>
                <a:ea typeface="MS Mincho" panose="02020609040205080304" pitchFamily="49" charset="-128"/>
              </a:rPr>
              <a:t>’</a:t>
            </a:r>
            <a:r>
              <a:rPr lang="en-US" sz="1800" kern="0" dirty="0"/>
              <a:t> </a:t>
            </a:r>
            <a:r>
              <a:rPr lang="en-US" sz="1200" kern="0" dirty="0"/>
              <a:t>(elucidation)</a:t>
            </a:r>
          </a:p>
          <a:p>
            <a:pPr marL="0" indent="0">
              <a:spcBef>
                <a:spcPts val="1200"/>
              </a:spcBef>
            </a:pPr>
            <a:endParaRPr lang="en-US" kern="0" dirty="0">
              <a:latin typeface="Times New Roman" panose="02020603050405020304" pitchFamily="18" charset="0"/>
              <a:ea typeface="MS Mincho" panose="02020609040205080304" pitchFamily="49" charset="-128"/>
            </a:endParaRPr>
          </a:p>
        </p:txBody>
      </p:sp>
      <p:sp>
        <p:nvSpPr>
          <p:cNvPr id="51" name="Content Placeholder 4">
            <a:extLst>
              <a:ext uri="{FF2B5EF4-FFF2-40B4-BE49-F238E27FC236}">
                <a16:creationId xmlns:a16="http://schemas.microsoft.com/office/drawing/2014/main" id="{7DDB2B5A-4711-4657-8A6E-635824AC79C1}"/>
              </a:ext>
            </a:extLst>
          </p:cNvPr>
          <p:cNvSpPr txBox="1">
            <a:spLocks/>
          </p:cNvSpPr>
          <p:nvPr/>
        </p:nvSpPr>
        <p:spPr>
          <a:xfrm>
            <a:off x="6941866" y="5409647"/>
            <a:ext cx="5099629" cy="1007393"/>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1200"/>
              </a:spcBef>
            </a:pPr>
            <a:r>
              <a:rPr lang="en-US" sz="1800" kern="0" dirty="0"/>
              <a:t>Occurrent: </a:t>
            </a:r>
          </a:p>
          <a:p>
            <a:pPr marL="0" indent="0">
              <a:spcBef>
                <a:spcPts val="0"/>
              </a:spcBef>
            </a:pPr>
            <a:r>
              <a:rPr lang="en-US" sz="1800" kern="0" dirty="0"/>
              <a:t>‘</a:t>
            </a:r>
            <a:r>
              <a:rPr lang="en-US" sz="1800" i="1" kern="0" dirty="0">
                <a:latin typeface="Times New Roman" panose="02020603050405020304" pitchFamily="18" charset="0"/>
                <a:cs typeface="Times New Roman" panose="02020603050405020304" pitchFamily="18" charset="0"/>
              </a:rPr>
              <a:t>an entity that unfolds itself in time or it is the start or end of such an entity or it is a temporal or spatiotemporal region</a:t>
            </a:r>
            <a:r>
              <a:rPr lang="en-US" sz="1800" i="1" kern="0" dirty="0">
                <a:solidFill>
                  <a:srgbClr val="FFC000"/>
                </a:solidFill>
                <a:latin typeface="Times New Roman" panose="02020603050405020304" pitchFamily="18" charset="0"/>
                <a:cs typeface="Times New Roman" panose="02020603050405020304" pitchFamily="18" charset="0"/>
              </a:rPr>
              <a:t>, or something else.</a:t>
            </a:r>
            <a:r>
              <a:rPr lang="en-US" sz="1800" kern="0" dirty="0"/>
              <a:t>’ </a:t>
            </a:r>
            <a:r>
              <a:rPr lang="en-US" sz="1200" kern="0" dirty="0"/>
              <a:t>(elucidation)</a:t>
            </a:r>
          </a:p>
          <a:p>
            <a:pPr>
              <a:spcBef>
                <a:spcPts val="1200"/>
              </a:spcBef>
            </a:pPr>
            <a:endParaRPr lang="en-US" kern="0" dirty="0">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6372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
                                            <p:bg/>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
                                            <p:txEl>
                                              <p:pRg st="0" end="0"/>
                                            </p:txEl>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
                                            <p:txEl>
                                              <p:pRg st="1" end="1"/>
                                            </p:txEl>
                                          </p:spTgt>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
                                            <p:txEl>
                                              <p:pRg st="2" end="2"/>
                                            </p:txEl>
                                          </p:spTgt>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
                                            <p:txEl>
                                              <p:pRg st="3" end="3"/>
                                            </p:txEl>
                                          </p:spTgt>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
                                            <p:txEl>
                                              <p:pRg st="4" end="4"/>
                                            </p:txEl>
                                          </p:spTgt>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0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0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nodeType="click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wipe(up)">
                                      <p:cBhvr>
                                        <p:cTn id="113" dur="500"/>
                                        <p:tgtEl>
                                          <p:spTgt spid="18"/>
                                        </p:tgtEl>
                                      </p:cBhvr>
                                    </p:animEffect>
                                  </p:childTnLst>
                                </p:cTn>
                              </p:par>
                              <p:par>
                                <p:cTn id="114" presetID="1" presetClass="entr" presetSubtype="0" fill="hold" grpId="0" nodeType="withEffect">
                                  <p:stCondLst>
                                    <p:cond delay="0"/>
                                  </p:stCondLst>
                                  <p:childTnLst>
                                    <p:set>
                                      <p:cBhvr>
                                        <p:cTn id="115" dur="1" fill="hold">
                                          <p:stCondLst>
                                            <p:cond delay="0"/>
                                          </p:stCondLst>
                                        </p:cTn>
                                        <p:tgtEl>
                                          <p:spTgt spid="51"/>
                                        </p:tgtEl>
                                        <p:attrNameLst>
                                          <p:attrName>style.visibility</p:attrName>
                                        </p:attrNameLst>
                                      </p:cBhvr>
                                      <p:to>
                                        <p:strVal val="visible"/>
                                      </p:to>
                                    </p:set>
                                  </p:childTnLst>
                                </p:cTn>
                              </p:par>
                              <p:par>
                                <p:cTn id="116" presetID="22" presetClass="entr" presetSubtype="8" fill="hold" nodeType="withEffect">
                                  <p:stCondLst>
                                    <p:cond delay="0"/>
                                  </p:stCondLst>
                                  <p:childTnLst>
                                    <p:set>
                                      <p:cBhvr>
                                        <p:cTn id="117" dur="1" fill="hold">
                                          <p:stCondLst>
                                            <p:cond delay="0"/>
                                          </p:stCondLst>
                                        </p:cTn>
                                        <p:tgtEl>
                                          <p:spTgt spid="51">
                                            <p:txEl>
                                              <p:pRg st="1" end="1"/>
                                            </p:txEl>
                                          </p:spTgt>
                                        </p:tgtEl>
                                        <p:attrNameLst>
                                          <p:attrName>style.visibility</p:attrName>
                                        </p:attrNameLst>
                                      </p:cBhvr>
                                      <p:to>
                                        <p:strVal val="visible"/>
                                      </p:to>
                                    </p:set>
                                    <p:animEffect transition="in" filter="wipe(left)">
                                      <p:cBhvr>
                                        <p:cTn id="118" dur="500"/>
                                        <p:tgtEl>
                                          <p:spTgt spid="51">
                                            <p:txEl>
                                              <p:pRg st="1" end="1"/>
                                            </p:txEl>
                                          </p:spTgt>
                                        </p:tgtEl>
                                      </p:cBhvr>
                                    </p:animEffect>
                                  </p:childTnLst>
                                </p:cTn>
                              </p:par>
                              <p:par>
                                <p:cTn id="119" presetID="22" presetClass="entr" presetSubtype="8" fill="hold" nodeType="withEffect">
                                  <p:stCondLst>
                                    <p:cond delay="0"/>
                                  </p:stCondLst>
                                  <p:childTnLst>
                                    <p:set>
                                      <p:cBhvr>
                                        <p:cTn id="120" dur="1" fill="hold">
                                          <p:stCondLst>
                                            <p:cond delay="0"/>
                                          </p:stCondLst>
                                        </p:cTn>
                                        <p:tgtEl>
                                          <p:spTgt spid="51">
                                            <p:txEl>
                                              <p:pRg st="0" end="0"/>
                                            </p:txEl>
                                          </p:spTgt>
                                        </p:tgtEl>
                                        <p:attrNameLst>
                                          <p:attrName>style.visibility</p:attrName>
                                        </p:attrNameLst>
                                      </p:cBhvr>
                                      <p:to>
                                        <p:strVal val="visible"/>
                                      </p:to>
                                    </p:set>
                                    <p:animEffect transition="in" filter="wipe(left)">
                                      <p:cBhvr>
                                        <p:cTn id="121" dur="500"/>
                                        <p:tgtEl>
                                          <p:spTgt spid="51">
                                            <p:txEl>
                                              <p:pRg st="0" end="0"/>
                                            </p:txEl>
                                          </p:spTgt>
                                        </p:tgtEl>
                                      </p:cBhvr>
                                    </p:animEffect>
                                  </p:childTnLst>
                                </p:cTn>
                              </p:par>
                            </p:childTnLst>
                          </p:cTn>
                        </p:par>
                        <p:par>
                          <p:cTn id="122" fill="hold">
                            <p:stCondLst>
                              <p:cond delay="500"/>
                            </p:stCondLst>
                            <p:childTnLst>
                              <p:par>
                                <p:cTn id="123" presetID="1" presetClass="exit" presetSubtype="0" fill="hold" grpId="1" nodeType="afterEffect">
                                  <p:stCondLst>
                                    <p:cond delay="0"/>
                                  </p:stCondLst>
                                  <p:childTnLst>
                                    <p:set>
                                      <p:cBhvr>
                                        <p:cTn id="124" dur="1"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animBg="1"/>
      <p:bldP spid="7" grpId="0" animBg="1"/>
      <p:bldP spid="9" grpId="0" animBg="1"/>
      <p:bldP spid="12" grpId="0" animBg="1"/>
      <p:bldP spid="13" grpId="0" animBg="1"/>
      <p:bldP spid="65" grpId="0" animBg="1"/>
      <p:bldP spid="84" grpId="0" animBg="1"/>
      <p:bldP spid="85" grpId="0" animBg="1"/>
      <p:bldP spid="86" grpId="0" animBg="1"/>
      <p:bldP spid="87" grpId="0" animBg="1"/>
      <p:bldP spid="105" grpId="0" animBg="1"/>
      <p:bldP spid="55" grpId="0" animBg="1"/>
      <p:bldP spid="56" grpId="0" animBg="1"/>
      <p:bldP spid="57" grpId="0" animBg="1"/>
      <p:bldP spid="58" grpId="0" animBg="1"/>
      <p:bldP spid="59" grpId="0" animBg="1"/>
      <p:bldP spid="75" grpId="0" animBg="1"/>
      <p:bldP spid="76" grpId="0" animBg="1"/>
      <p:bldP spid="78" grpId="0" animBg="1"/>
      <p:bldP spid="100" grpId="0"/>
      <p:bldP spid="22" grpId="0"/>
      <p:bldP spid="52" grpId="0"/>
      <p:bldP spid="53" grpId="0"/>
      <p:bldP spid="53" grpId="1"/>
      <p:bldP spid="54"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9462-8DA6-4E0D-8982-389E95F80EB8}"/>
              </a:ext>
            </a:extLst>
          </p:cNvPr>
          <p:cNvSpPr>
            <a:spLocks noGrp="1"/>
          </p:cNvSpPr>
          <p:nvPr>
            <p:ph type="title"/>
          </p:nvPr>
        </p:nvSpPr>
        <p:spPr>
          <a:xfrm>
            <a:off x="9753600" y="762000"/>
            <a:ext cx="2133600" cy="762000"/>
          </a:xfrm>
        </p:spPr>
        <p:txBody>
          <a:bodyPr/>
          <a:lstStyle/>
          <a:p>
            <a:endParaRPr lang="en-US"/>
          </a:p>
        </p:txBody>
      </p:sp>
      <p:sp>
        <p:nvSpPr>
          <p:cNvPr id="3" name="Content Placeholder 2">
            <a:extLst>
              <a:ext uri="{FF2B5EF4-FFF2-40B4-BE49-F238E27FC236}">
                <a16:creationId xmlns:a16="http://schemas.microsoft.com/office/drawing/2014/main" id="{5BA9D9A2-5741-41FA-B419-6FB303401A64}"/>
              </a:ext>
            </a:extLst>
          </p:cNvPr>
          <p:cNvSpPr>
            <a:spLocks noGrp="1"/>
          </p:cNvSpPr>
          <p:nvPr>
            <p:ph idx="1"/>
          </p:nvPr>
        </p:nvSpPr>
        <p:spPr/>
        <p:txBody>
          <a:bodyPr/>
          <a:lstStyle/>
          <a:p>
            <a:endParaRPr lang="en-US"/>
          </a:p>
        </p:txBody>
      </p:sp>
      <p:sp>
        <p:nvSpPr>
          <p:cNvPr id="6" name="Rectangle 5">
            <a:extLst>
              <a:ext uri="{FF2B5EF4-FFF2-40B4-BE49-F238E27FC236}">
                <a16:creationId xmlns:a16="http://schemas.microsoft.com/office/drawing/2014/main" id="{358FF82A-C7F2-4E53-8BFB-2B5BE278B596}"/>
              </a:ext>
            </a:extLst>
          </p:cNvPr>
          <p:cNvSpPr/>
          <p:nvPr/>
        </p:nvSpPr>
        <p:spPr bwMode="auto">
          <a:xfrm>
            <a:off x="0" y="609600"/>
            <a:ext cx="12192000" cy="6248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pic>
        <p:nvPicPr>
          <p:cNvPr id="5" name="Picture 4">
            <a:extLst>
              <a:ext uri="{FF2B5EF4-FFF2-40B4-BE49-F238E27FC236}">
                <a16:creationId xmlns:a16="http://schemas.microsoft.com/office/drawing/2014/main" id="{6B5AB30C-2031-4389-810E-5AA7E97882A7}"/>
              </a:ext>
            </a:extLst>
          </p:cNvPr>
          <p:cNvPicPr>
            <a:picLocks noChangeAspect="1"/>
          </p:cNvPicPr>
          <p:nvPr/>
        </p:nvPicPr>
        <p:blipFill>
          <a:blip r:embed="rId3"/>
          <a:stretch>
            <a:fillRect/>
          </a:stretch>
        </p:blipFill>
        <p:spPr>
          <a:xfrm>
            <a:off x="838200" y="611588"/>
            <a:ext cx="10621062" cy="6248400"/>
          </a:xfrm>
          <a:prstGeom prst="rect">
            <a:avLst/>
          </a:prstGeom>
          <a:solidFill>
            <a:srgbClr val="FF0000">
              <a:alpha val="10196"/>
            </a:srgbClr>
          </a:solidFill>
        </p:spPr>
      </p:pic>
      <p:sp>
        <p:nvSpPr>
          <p:cNvPr id="8" name="TextBox 7">
            <a:extLst>
              <a:ext uri="{FF2B5EF4-FFF2-40B4-BE49-F238E27FC236}">
                <a16:creationId xmlns:a16="http://schemas.microsoft.com/office/drawing/2014/main" id="{5BBD4E5B-9C22-48FA-BA03-040A7CA08DFB}"/>
              </a:ext>
            </a:extLst>
          </p:cNvPr>
          <p:cNvSpPr txBox="1"/>
          <p:nvPr/>
        </p:nvSpPr>
        <p:spPr>
          <a:xfrm>
            <a:off x="-2650" y="662970"/>
            <a:ext cx="4498450" cy="830997"/>
          </a:xfrm>
          <a:prstGeom prst="rect">
            <a:avLst/>
          </a:prstGeom>
          <a:noFill/>
        </p:spPr>
        <p:txBody>
          <a:bodyPr wrap="square">
            <a:spAutoFit/>
          </a:bodyPr>
          <a:lstStyle/>
          <a:p>
            <a:pPr algn="l"/>
            <a:r>
              <a:rPr lang="en-US" sz="1600" b="0" i="0" u="none" strike="noStrike" baseline="0" dirty="0">
                <a:solidFill>
                  <a:schemeClr val="accent2">
                    <a:lumMod val="75000"/>
                  </a:schemeClr>
                </a:solidFill>
                <a:latin typeface="Trebuchet MS" panose="020B0603020202020204" pitchFamily="34" charset="0"/>
              </a:rPr>
              <a:t>CASE 3: </a:t>
            </a:r>
            <a:r>
              <a:rPr lang="en-US" sz="1600" b="0" i="1" u="none" strike="noStrike" baseline="0" dirty="0">
                <a:solidFill>
                  <a:schemeClr val="accent2">
                    <a:lumMod val="75000"/>
                  </a:schemeClr>
                </a:solidFill>
                <a:latin typeface="Trebuchet MS" panose="020B0603020202020204" pitchFamily="34" charset="0"/>
              </a:rPr>
              <a:t>A flower is red in the summer. As time passes, the color changes. In autumn the flower is brown.</a:t>
            </a:r>
            <a:endParaRPr lang="en-US" sz="1600" dirty="0">
              <a:solidFill>
                <a:schemeClr val="accent2">
                  <a:lumMod val="75000"/>
                </a:schemeClr>
              </a:solidFill>
              <a:latin typeface="Trebuchet MS" panose="020B0603020202020204" pitchFamily="34" charset="0"/>
            </a:endParaRPr>
          </a:p>
        </p:txBody>
      </p:sp>
      <p:sp>
        <p:nvSpPr>
          <p:cNvPr id="11" name="TextBox 10">
            <a:extLst>
              <a:ext uri="{FF2B5EF4-FFF2-40B4-BE49-F238E27FC236}">
                <a16:creationId xmlns:a16="http://schemas.microsoft.com/office/drawing/2014/main" id="{E8B762A5-40F2-4A9B-A4C3-F92B26CC595E}"/>
              </a:ext>
            </a:extLst>
          </p:cNvPr>
          <p:cNvSpPr txBox="1"/>
          <p:nvPr/>
        </p:nvSpPr>
        <p:spPr>
          <a:xfrm>
            <a:off x="285691" y="5392771"/>
            <a:ext cx="800219" cy="338554"/>
          </a:xfrm>
          <a:prstGeom prst="rect">
            <a:avLst/>
          </a:prstGeom>
          <a:noFill/>
        </p:spPr>
        <p:txBody>
          <a:bodyPr wrap="none" rtlCol="0">
            <a:spAutoFit/>
          </a:bodyPr>
          <a:lstStyle/>
          <a:p>
            <a:r>
              <a:rPr lang="en-US" sz="1600" u="sng" dirty="0">
                <a:solidFill>
                  <a:schemeClr val="accent2">
                    <a:lumMod val="75000"/>
                  </a:schemeClr>
                </a:solidFill>
              </a:rPr>
              <a:t>Legend</a:t>
            </a:r>
          </a:p>
        </p:txBody>
      </p:sp>
      <p:grpSp>
        <p:nvGrpSpPr>
          <p:cNvPr id="31" name="Group 30">
            <a:extLst>
              <a:ext uri="{FF2B5EF4-FFF2-40B4-BE49-F238E27FC236}">
                <a16:creationId xmlns:a16="http://schemas.microsoft.com/office/drawing/2014/main" id="{9AFE2E84-364E-436A-B251-12ABF6E41DA4}"/>
              </a:ext>
            </a:extLst>
          </p:cNvPr>
          <p:cNvGrpSpPr/>
          <p:nvPr/>
        </p:nvGrpSpPr>
        <p:grpSpPr>
          <a:xfrm>
            <a:off x="153824" y="5761334"/>
            <a:ext cx="1066800" cy="340702"/>
            <a:chOff x="153824" y="5761334"/>
            <a:chExt cx="1066800" cy="340702"/>
          </a:xfrm>
        </p:grpSpPr>
        <p:sp>
          <p:nvSpPr>
            <p:cNvPr id="17" name="Oval 16">
              <a:extLst>
                <a:ext uri="{FF2B5EF4-FFF2-40B4-BE49-F238E27FC236}">
                  <a16:creationId xmlns:a16="http://schemas.microsoft.com/office/drawing/2014/main" id="{17182584-DF48-44F3-86DD-C28F90B0C0E0}"/>
                </a:ext>
              </a:extLst>
            </p:cNvPr>
            <p:cNvSpPr/>
            <p:nvPr/>
          </p:nvSpPr>
          <p:spPr bwMode="auto">
            <a:xfrm>
              <a:off x="153824" y="5796684"/>
              <a:ext cx="1066800" cy="30535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TextBox 12">
              <a:extLst>
                <a:ext uri="{FF2B5EF4-FFF2-40B4-BE49-F238E27FC236}">
                  <a16:creationId xmlns:a16="http://schemas.microsoft.com/office/drawing/2014/main" id="{508DCD9A-BD60-449F-B0EE-7D8EF3B4E2B5}"/>
                </a:ext>
              </a:extLst>
            </p:cNvPr>
            <p:cNvSpPr txBox="1"/>
            <p:nvPr/>
          </p:nvSpPr>
          <p:spPr>
            <a:xfrm>
              <a:off x="220118" y="5761334"/>
              <a:ext cx="939681" cy="338554"/>
            </a:xfrm>
            <a:prstGeom prst="rect">
              <a:avLst/>
            </a:prstGeom>
            <a:noFill/>
          </p:spPr>
          <p:txBody>
            <a:bodyPr wrap="none" rtlCol="0">
              <a:spAutoFit/>
            </a:bodyPr>
            <a:lstStyle/>
            <a:p>
              <a:r>
                <a:rPr lang="en-US" sz="1600" dirty="0"/>
                <a:t>universal</a:t>
              </a:r>
            </a:p>
          </p:txBody>
        </p:sp>
      </p:grpSp>
      <p:grpSp>
        <p:nvGrpSpPr>
          <p:cNvPr id="32" name="Group 31">
            <a:extLst>
              <a:ext uri="{FF2B5EF4-FFF2-40B4-BE49-F238E27FC236}">
                <a16:creationId xmlns:a16="http://schemas.microsoft.com/office/drawing/2014/main" id="{ACC75713-FB53-431B-8D9C-5779854167F3}"/>
              </a:ext>
            </a:extLst>
          </p:cNvPr>
          <p:cNvGrpSpPr/>
          <p:nvPr/>
        </p:nvGrpSpPr>
        <p:grpSpPr>
          <a:xfrm>
            <a:off x="76200" y="6210482"/>
            <a:ext cx="1219200" cy="495118"/>
            <a:chOff x="76200" y="6210482"/>
            <a:chExt cx="1219200" cy="495118"/>
          </a:xfrm>
        </p:grpSpPr>
        <p:sp>
          <p:nvSpPr>
            <p:cNvPr id="15" name="Diamond 14">
              <a:extLst>
                <a:ext uri="{FF2B5EF4-FFF2-40B4-BE49-F238E27FC236}">
                  <a16:creationId xmlns:a16="http://schemas.microsoft.com/office/drawing/2014/main" id="{5A79D3A7-0A0D-4D75-8115-761C49E0B295}"/>
                </a:ext>
              </a:extLst>
            </p:cNvPr>
            <p:cNvSpPr/>
            <p:nvPr/>
          </p:nvSpPr>
          <p:spPr bwMode="auto">
            <a:xfrm>
              <a:off x="76200" y="6210482"/>
              <a:ext cx="1219200" cy="495118"/>
            </a:xfrm>
            <a:prstGeom prst="diamon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TextBox 13">
              <a:extLst>
                <a:ext uri="{FF2B5EF4-FFF2-40B4-BE49-F238E27FC236}">
                  <a16:creationId xmlns:a16="http://schemas.microsoft.com/office/drawing/2014/main" id="{6DF7823A-6A32-4A5E-B932-C5CD6D4ADAC8}"/>
                </a:ext>
              </a:extLst>
            </p:cNvPr>
            <p:cNvSpPr txBox="1"/>
            <p:nvPr/>
          </p:nvSpPr>
          <p:spPr>
            <a:xfrm>
              <a:off x="199349" y="6250940"/>
              <a:ext cx="974947" cy="338554"/>
            </a:xfrm>
            <a:prstGeom prst="rect">
              <a:avLst/>
            </a:prstGeom>
            <a:noFill/>
          </p:spPr>
          <p:txBody>
            <a:bodyPr wrap="none" rtlCol="0">
              <a:spAutoFit/>
            </a:bodyPr>
            <a:lstStyle/>
            <a:p>
              <a:r>
                <a:rPr lang="en-US" sz="1600" dirty="0"/>
                <a:t>particular</a:t>
              </a:r>
            </a:p>
          </p:txBody>
        </p:sp>
      </p:grpSp>
      <p:sp>
        <p:nvSpPr>
          <p:cNvPr id="20" name="TextBox 19">
            <a:extLst>
              <a:ext uri="{FF2B5EF4-FFF2-40B4-BE49-F238E27FC236}">
                <a16:creationId xmlns:a16="http://schemas.microsoft.com/office/drawing/2014/main" id="{DE8172CC-B9EB-4796-AA2A-63D77A3B85AA}"/>
              </a:ext>
            </a:extLst>
          </p:cNvPr>
          <p:cNvSpPr txBox="1"/>
          <p:nvPr/>
        </p:nvSpPr>
        <p:spPr>
          <a:xfrm>
            <a:off x="-228600" y="1425081"/>
            <a:ext cx="4929869" cy="523220"/>
          </a:xfrm>
          <a:prstGeom prst="rect">
            <a:avLst/>
          </a:prstGeom>
          <a:noFill/>
        </p:spPr>
        <p:txBody>
          <a:bodyPr wrap="square">
            <a:spAutoFit/>
          </a:bodyPr>
          <a:lstStyle/>
          <a:p>
            <a:pPr algn="r"/>
            <a:r>
              <a:rPr lang="en-US" sz="1400" dirty="0">
                <a:solidFill>
                  <a:schemeClr val="accent2">
                    <a:lumMod val="75000"/>
                  </a:schemeClr>
                </a:solidFill>
                <a:effectLst/>
                <a:latin typeface="Times New Roman" panose="02020603050405020304" pitchFamily="18" charset="0"/>
                <a:ea typeface="MS Mincho" panose="02020609040205080304" pitchFamily="49" charset="-128"/>
              </a:rPr>
              <a:t>Fig. 6 from: J. N. </a:t>
            </a:r>
            <a:r>
              <a:rPr lang="en-US" sz="1400" dirty="0" err="1">
                <a:solidFill>
                  <a:schemeClr val="accent2">
                    <a:lumMod val="75000"/>
                  </a:schemeClr>
                </a:solidFill>
                <a:effectLst/>
                <a:latin typeface="Times New Roman" panose="02020603050405020304" pitchFamily="18" charset="0"/>
                <a:ea typeface="MS Mincho" panose="02020609040205080304" pitchFamily="49" charset="-128"/>
              </a:rPr>
              <a:t>Otte</a:t>
            </a:r>
            <a:r>
              <a:rPr lang="en-US" sz="1400" dirty="0">
                <a:solidFill>
                  <a:schemeClr val="accent2">
                    <a:lumMod val="75000"/>
                  </a:schemeClr>
                </a:solidFill>
                <a:effectLst/>
                <a:latin typeface="Times New Roman" panose="02020603050405020304" pitchFamily="18" charset="0"/>
                <a:ea typeface="MS Mincho" panose="02020609040205080304" pitchFamily="49" charset="-128"/>
              </a:rPr>
              <a:t>, J. Beverley, A. </a:t>
            </a:r>
            <a:r>
              <a:rPr lang="en-US" sz="1400" dirty="0" err="1">
                <a:solidFill>
                  <a:schemeClr val="accent2">
                    <a:lumMod val="75000"/>
                  </a:schemeClr>
                </a:solidFill>
                <a:effectLst/>
                <a:latin typeface="Times New Roman" panose="02020603050405020304" pitchFamily="18" charset="0"/>
                <a:ea typeface="MS Mincho" panose="02020609040205080304" pitchFamily="49" charset="-128"/>
              </a:rPr>
              <a:t>Ruttenberg</a:t>
            </a:r>
            <a:r>
              <a:rPr lang="en-US" sz="1400" dirty="0">
                <a:solidFill>
                  <a:schemeClr val="accent2">
                    <a:lumMod val="75000"/>
                  </a:schemeClr>
                </a:solidFill>
                <a:effectLst/>
                <a:latin typeface="Times New Roman" panose="02020603050405020304" pitchFamily="18" charset="0"/>
                <a:ea typeface="MS Mincho" panose="02020609040205080304" pitchFamily="49" charset="-128"/>
              </a:rPr>
              <a:t>. BFO: Basic Formal Ontology. Applied ontology. 2022;17(1)</a:t>
            </a:r>
            <a:endParaRPr lang="en-US" sz="1400" dirty="0">
              <a:solidFill>
                <a:schemeClr val="accent2">
                  <a:lumMod val="75000"/>
                </a:schemeClr>
              </a:solidFill>
            </a:endParaRPr>
          </a:p>
        </p:txBody>
      </p:sp>
      <p:sp>
        <p:nvSpPr>
          <p:cNvPr id="21" name="Rectangle 20">
            <a:extLst>
              <a:ext uri="{FF2B5EF4-FFF2-40B4-BE49-F238E27FC236}">
                <a16:creationId xmlns:a16="http://schemas.microsoft.com/office/drawing/2014/main" id="{524C32F4-3C78-4B7E-A344-0C63EEECC695}"/>
              </a:ext>
            </a:extLst>
          </p:cNvPr>
          <p:cNvSpPr/>
          <p:nvPr/>
        </p:nvSpPr>
        <p:spPr bwMode="auto">
          <a:xfrm>
            <a:off x="9237609" y="2514600"/>
            <a:ext cx="243231"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 name="TextBox 23">
            <a:extLst>
              <a:ext uri="{FF2B5EF4-FFF2-40B4-BE49-F238E27FC236}">
                <a16:creationId xmlns:a16="http://schemas.microsoft.com/office/drawing/2014/main" id="{AF682CBF-C648-46A9-8C3F-15F32D675ED7}"/>
              </a:ext>
            </a:extLst>
          </p:cNvPr>
          <p:cNvSpPr txBox="1"/>
          <p:nvPr/>
        </p:nvSpPr>
        <p:spPr>
          <a:xfrm>
            <a:off x="-10958" y="1662169"/>
            <a:ext cx="939680" cy="246221"/>
          </a:xfrm>
          <a:prstGeom prst="rect">
            <a:avLst/>
          </a:prstGeom>
          <a:noFill/>
        </p:spPr>
        <p:txBody>
          <a:bodyPr wrap="square" rtlCol="0">
            <a:spAutoFit/>
          </a:bodyPr>
          <a:lstStyle/>
          <a:p>
            <a:r>
              <a:rPr lang="en-US" sz="1000" dirty="0">
                <a:solidFill>
                  <a:schemeClr val="accent2">
                    <a:lumMod val="75000"/>
                  </a:schemeClr>
                </a:solidFill>
              </a:rPr>
              <a:t>(adapted)</a:t>
            </a:r>
          </a:p>
        </p:txBody>
      </p:sp>
      <p:sp>
        <p:nvSpPr>
          <p:cNvPr id="25" name="Rectangle 24">
            <a:extLst>
              <a:ext uri="{FF2B5EF4-FFF2-40B4-BE49-F238E27FC236}">
                <a16:creationId xmlns:a16="http://schemas.microsoft.com/office/drawing/2014/main" id="{33BD9A41-21BC-4654-9FCB-F0568B4A6D79}"/>
              </a:ext>
            </a:extLst>
          </p:cNvPr>
          <p:cNvSpPr/>
          <p:nvPr/>
        </p:nvSpPr>
        <p:spPr bwMode="auto">
          <a:xfrm>
            <a:off x="8153400" y="1010918"/>
            <a:ext cx="304800" cy="838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6" name="Rectangle 25">
            <a:extLst>
              <a:ext uri="{FF2B5EF4-FFF2-40B4-BE49-F238E27FC236}">
                <a16:creationId xmlns:a16="http://schemas.microsoft.com/office/drawing/2014/main" id="{4FD6B958-364E-4C7A-9D89-1312402B6257}"/>
              </a:ext>
            </a:extLst>
          </p:cNvPr>
          <p:cNvSpPr/>
          <p:nvPr/>
        </p:nvSpPr>
        <p:spPr bwMode="auto">
          <a:xfrm>
            <a:off x="5721131" y="1157012"/>
            <a:ext cx="2743200" cy="838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 name="Arc 26">
            <a:extLst>
              <a:ext uri="{FF2B5EF4-FFF2-40B4-BE49-F238E27FC236}">
                <a16:creationId xmlns:a16="http://schemas.microsoft.com/office/drawing/2014/main" id="{B939A5E2-7EE2-49BA-9A17-D701E01245EC}"/>
              </a:ext>
            </a:extLst>
          </p:cNvPr>
          <p:cNvSpPr/>
          <p:nvPr/>
        </p:nvSpPr>
        <p:spPr bwMode="auto">
          <a:xfrm rot="5878378" flipV="1">
            <a:off x="7444615" y="1023785"/>
            <a:ext cx="3356730" cy="2188394"/>
          </a:xfrm>
          <a:prstGeom prst="arc">
            <a:avLst>
              <a:gd name="adj1" fmla="val 13329922"/>
              <a:gd name="adj2" fmla="val 646850"/>
            </a:avLst>
          </a:prstGeom>
          <a:noFill/>
          <a:ln w="9525" cap="flat" cmpd="sng" algn="ctr">
            <a:solidFill>
              <a:schemeClr val="tx1"/>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 name="TextBox 27">
            <a:extLst>
              <a:ext uri="{FF2B5EF4-FFF2-40B4-BE49-F238E27FC236}">
                <a16:creationId xmlns:a16="http://schemas.microsoft.com/office/drawing/2014/main" id="{655544A2-28EB-4D0F-B6B8-1D8572A54F80}"/>
              </a:ext>
            </a:extLst>
          </p:cNvPr>
          <p:cNvSpPr txBox="1"/>
          <p:nvPr/>
        </p:nvSpPr>
        <p:spPr>
          <a:xfrm>
            <a:off x="7819654" y="2329357"/>
            <a:ext cx="333746" cy="307777"/>
          </a:xfrm>
          <a:prstGeom prst="rect">
            <a:avLst/>
          </a:prstGeom>
          <a:solidFill>
            <a:schemeClr val="bg1"/>
          </a:solidFill>
        </p:spPr>
        <p:txBody>
          <a:bodyPr wrap="none" rtlCol="0">
            <a:spAutoFit/>
          </a:bodyPr>
          <a:lstStyle/>
          <a:p>
            <a:r>
              <a:rPr lang="en-US" sz="1400" b="1" dirty="0"/>
              <a:t>at</a:t>
            </a:r>
          </a:p>
        </p:txBody>
      </p:sp>
      <p:sp>
        <p:nvSpPr>
          <p:cNvPr id="29" name="Arc 28">
            <a:extLst>
              <a:ext uri="{FF2B5EF4-FFF2-40B4-BE49-F238E27FC236}">
                <a16:creationId xmlns:a16="http://schemas.microsoft.com/office/drawing/2014/main" id="{186E7BC8-BCB1-4A69-AA6A-BD299F891817}"/>
              </a:ext>
            </a:extLst>
          </p:cNvPr>
          <p:cNvSpPr/>
          <p:nvPr/>
        </p:nvSpPr>
        <p:spPr bwMode="auto">
          <a:xfrm rot="5160045" flipV="1">
            <a:off x="3615079" y="-922099"/>
            <a:ext cx="5091375" cy="10356064"/>
          </a:xfrm>
          <a:prstGeom prst="arc">
            <a:avLst>
              <a:gd name="adj1" fmla="val 15432291"/>
              <a:gd name="adj2" fmla="val 3420835"/>
            </a:avLst>
          </a:pr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 name="TextBox 29">
            <a:extLst>
              <a:ext uri="{FF2B5EF4-FFF2-40B4-BE49-F238E27FC236}">
                <a16:creationId xmlns:a16="http://schemas.microsoft.com/office/drawing/2014/main" id="{21583B65-EFA6-4231-8D97-BBE7308B67E5}"/>
              </a:ext>
            </a:extLst>
          </p:cNvPr>
          <p:cNvSpPr txBox="1"/>
          <p:nvPr/>
        </p:nvSpPr>
        <p:spPr>
          <a:xfrm>
            <a:off x="7727674" y="6321623"/>
            <a:ext cx="851452" cy="307777"/>
          </a:xfrm>
          <a:prstGeom prst="rect">
            <a:avLst/>
          </a:prstGeom>
          <a:solidFill>
            <a:schemeClr val="bg1"/>
          </a:solidFill>
        </p:spPr>
        <p:txBody>
          <a:bodyPr wrap="none" rtlCol="0">
            <a:spAutoFit/>
          </a:bodyPr>
          <a:lstStyle/>
          <a:p>
            <a:r>
              <a:rPr lang="en-US" sz="1400" b="1" dirty="0"/>
              <a:t>precedes</a:t>
            </a:r>
          </a:p>
        </p:txBody>
      </p:sp>
      <p:sp>
        <p:nvSpPr>
          <p:cNvPr id="4" name="Rectangle 3">
            <a:extLst>
              <a:ext uri="{FF2B5EF4-FFF2-40B4-BE49-F238E27FC236}">
                <a16:creationId xmlns:a16="http://schemas.microsoft.com/office/drawing/2014/main" id="{040D669F-7D97-411B-A3A4-98080327433B}"/>
              </a:ext>
            </a:extLst>
          </p:cNvPr>
          <p:cNvSpPr/>
          <p:nvPr/>
        </p:nvSpPr>
        <p:spPr bwMode="auto">
          <a:xfrm>
            <a:off x="46220" y="5334000"/>
            <a:ext cx="1295400" cy="1447800"/>
          </a:xfrm>
          <a:prstGeom prst="rect">
            <a:avLst/>
          </a:prstGeom>
          <a:solidFill>
            <a:srgbClr val="FF0000">
              <a:alpha val="10196"/>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2" name="Freeform: Shape 21">
            <a:extLst>
              <a:ext uri="{FF2B5EF4-FFF2-40B4-BE49-F238E27FC236}">
                <a16:creationId xmlns:a16="http://schemas.microsoft.com/office/drawing/2014/main" id="{3737D49A-E079-46C1-971E-BBA999EB92A3}"/>
              </a:ext>
            </a:extLst>
          </p:cNvPr>
          <p:cNvSpPr/>
          <p:nvPr/>
        </p:nvSpPr>
        <p:spPr bwMode="auto">
          <a:xfrm>
            <a:off x="4648200" y="609600"/>
            <a:ext cx="6753412" cy="5791200"/>
          </a:xfrm>
          <a:custGeom>
            <a:avLst/>
            <a:gdLst>
              <a:gd name="connsiteX0" fmla="*/ 11953 w 6753412"/>
              <a:gd name="connsiteY0" fmla="*/ 0 h 5791200"/>
              <a:gd name="connsiteX1" fmla="*/ 6753412 w 6753412"/>
              <a:gd name="connsiteY1" fmla="*/ 0 h 5791200"/>
              <a:gd name="connsiteX2" fmla="*/ 6753412 w 6753412"/>
              <a:gd name="connsiteY2" fmla="*/ 5791200 h 5791200"/>
              <a:gd name="connsiteX3" fmla="*/ 4225365 w 6753412"/>
              <a:gd name="connsiteY3" fmla="*/ 5791200 h 5791200"/>
              <a:gd name="connsiteX4" fmla="*/ 4225365 w 6753412"/>
              <a:gd name="connsiteY4" fmla="*/ 2127624 h 5791200"/>
              <a:gd name="connsiteX5" fmla="*/ 0 w 6753412"/>
              <a:gd name="connsiteY5" fmla="*/ 2127624 h 5791200"/>
              <a:gd name="connsiteX6" fmla="*/ 11953 w 6753412"/>
              <a:gd name="connsiteY6" fmla="*/ 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3412" h="5791200">
                <a:moveTo>
                  <a:pt x="11953" y="0"/>
                </a:moveTo>
                <a:lnTo>
                  <a:pt x="6753412" y="0"/>
                </a:lnTo>
                <a:lnTo>
                  <a:pt x="6753412" y="5791200"/>
                </a:lnTo>
                <a:lnTo>
                  <a:pt x="4225365" y="5791200"/>
                </a:lnTo>
                <a:lnTo>
                  <a:pt x="4225365" y="2127624"/>
                </a:lnTo>
                <a:lnTo>
                  <a:pt x="0" y="2127624"/>
                </a:lnTo>
                <a:cubicBezTo>
                  <a:pt x="3984" y="1430369"/>
                  <a:pt x="7969" y="733114"/>
                  <a:pt x="11953" y="0"/>
                </a:cubicBezTo>
                <a:close/>
              </a:path>
            </a:pathLst>
          </a:custGeom>
          <a:solidFill>
            <a:srgbClr val="FF0000">
              <a:alpha val="10196"/>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23" name="Rectangle 22">
            <a:extLst>
              <a:ext uri="{FF2B5EF4-FFF2-40B4-BE49-F238E27FC236}">
                <a16:creationId xmlns:a16="http://schemas.microsoft.com/office/drawing/2014/main" id="{D393A1E3-81EC-4A33-9FFC-4AAF1BDAB9E9}"/>
              </a:ext>
            </a:extLst>
          </p:cNvPr>
          <p:cNvSpPr/>
          <p:nvPr/>
        </p:nvSpPr>
        <p:spPr bwMode="auto">
          <a:xfrm>
            <a:off x="4552507" y="2133600"/>
            <a:ext cx="1440750" cy="4680355"/>
          </a:xfrm>
          <a:prstGeom prst="rect">
            <a:avLst/>
          </a:prstGeom>
          <a:solidFill>
            <a:srgbClr val="FF0000">
              <a:alpha val="10196"/>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6" name="Rectangle 35">
            <a:extLst>
              <a:ext uri="{FF2B5EF4-FFF2-40B4-BE49-F238E27FC236}">
                <a16:creationId xmlns:a16="http://schemas.microsoft.com/office/drawing/2014/main" id="{EF292A89-7ED2-421F-9303-57ED44C4DE21}"/>
              </a:ext>
            </a:extLst>
          </p:cNvPr>
          <p:cNvSpPr/>
          <p:nvPr/>
        </p:nvSpPr>
        <p:spPr bwMode="auto">
          <a:xfrm>
            <a:off x="838199" y="1981200"/>
            <a:ext cx="5166015" cy="4832755"/>
          </a:xfrm>
          <a:prstGeom prst="rect">
            <a:avLst/>
          </a:prstGeom>
          <a:solidFill>
            <a:srgbClr val="FF0000">
              <a:alpha val="10196"/>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Rectangle 36">
            <a:extLst>
              <a:ext uri="{FF2B5EF4-FFF2-40B4-BE49-F238E27FC236}">
                <a16:creationId xmlns:a16="http://schemas.microsoft.com/office/drawing/2014/main" id="{D690DC82-55AF-43FC-AA23-440EB3402E31}"/>
              </a:ext>
            </a:extLst>
          </p:cNvPr>
          <p:cNvSpPr/>
          <p:nvPr/>
        </p:nvSpPr>
        <p:spPr bwMode="auto">
          <a:xfrm>
            <a:off x="4724400" y="1981200"/>
            <a:ext cx="6743452" cy="4832755"/>
          </a:xfrm>
          <a:prstGeom prst="rect">
            <a:avLst/>
          </a:prstGeom>
          <a:solidFill>
            <a:srgbClr val="FF0000">
              <a:alpha val="10196"/>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Freeform: Shape 6">
            <a:extLst>
              <a:ext uri="{FF2B5EF4-FFF2-40B4-BE49-F238E27FC236}">
                <a16:creationId xmlns:a16="http://schemas.microsoft.com/office/drawing/2014/main" id="{9790DF65-475D-4507-B166-CCDA17F4B8B3}"/>
              </a:ext>
            </a:extLst>
          </p:cNvPr>
          <p:cNvSpPr/>
          <p:nvPr/>
        </p:nvSpPr>
        <p:spPr bwMode="auto">
          <a:xfrm>
            <a:off x="902447" y="2097741"/>
            <a:ext cx="10691906" cy="4715435"/>
          </a:xfrm>
          <a:custGeom>
            <a:avLst/>
            <a:gdLst>
              <a:gd name="connsiteX0" fmla="*/ 0 w 10691906"/>
              <a:gd name="connsiteY0" fmla="*/ 0 h 4715435"/>
              <a:gd name="connsiteX1" fmla="*/ 0 w 10691906"/>
              <a:gd name="connsiteY1" fmla="*/ 3239247 h 4715435"/>
              <a:gd name="connsiteX2" fmla="*/ 1476188 w 10691906"/>
              <a:gd name="connsiteY2" fmla="*/ 4715435 h 4715435"/>
              <a:gd name="connsiteX3" fmla="*/ 8761506 w 10691906"/>
              <a:gd name="connsiteY3" fmla="*/ 4715435 h 4715435"/>
              <a:gd name="connsiteX4" fmla="*/ 10691906 w 10691906"/>
              <a:gd name="connsiteY4" fmla="*/ 2785035 h 4715435"/>
              <a:gd name="connsiteX5" fmla="*/ 10691906 w 10691906"/>
              <a:gd name="connsiteY5" fmla="*/ 1284941 h 4715435"/>
              <a:gd name="connsiteX6" fmla="*/ 9514541 w 10691906"/>
              <a:gd name="connsiteY6" fmla="*/ 1284941 h 4715435"/>
              <a:gd name="connsiteX7" fmla="*/ 6418729 w 10691906"/>
              <a:gd name="connsiteY7" fmla="*/ 4380753 h 4715435"/>
              <a:gd name="connsiteX8" fmla="*/ 1601694 w 10691906"/>
              <a:gd name="connsiteY8" fmla="*/ 4380753 h 4715435"/>
              <a:gd name="connsiteX9" fmla="*/ 1601694 w 10691906"/>
              <a:gd name="connsiteY9" fmla="*/ 11953 h 4715435"/>
              <a:gd name="connsiteX10" fmla="*/ 0 w 10691906"/>
              <a:gd name="connsiteY10" fmla="*/ 0 h 471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91906" h="4715435">
                <a:moveTo>
                  <a:pt x="0" y="0"/>
                </a:moveTo>
                <a:lnTo>
                  <a:pt x="0" y="3239247"/>
                </a:lnTo>
                <a:lnTo>
                  <a:pt x="1476188" y="4715435"/>
                </a:lnTo>
                <a:lnTo>
                  <a:pt x="8761506" y="4715435"/>
                </a:lnTo>
                <a:lnTo>
                  <a:pt x="10691906" y="2785035"/>
                </a:lnTo>
                <a:lnTo>
                  <a:pt x="10691906" y="1284941"/>
                </a:lnTo>
                <a:lnTo>
                  <a:pt x="9514541" y="1284941"/>
                </a:lnTo>
                <a:lnTo>
                  <a:pt x="6418729" y="4380753"/>
                </a:lnTo>
                <a:lnTo>
                  <a:pt x="1601694" y="4380753"/>
                </a:lnTo>
                <a:lnTo>
                  <a:pt x="1601694" y="11953"/>
                </a:lnTo>
                <a:lnTo>
                  <a:pt x="0" y="0"/>
                </a:lnTo>
                <a:close/>
              </a:path>
            </a:pathLst>
          </a:custGeom>
          <a:solidFill>
            <a:srgbClr val="FF0000">
              <a:alpha val="10196"/>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3529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2" grpId="0" animBg="1"/>
      <p:bldP spid="22" grpId="1" animBg="1"/>
      <p:bldP spid="23" grpId="0" animBg="1"/>
      <p:bldP spid="23" grpId="1" animBg="1"/>
      <p:bldP spid="36" grpId="0" animBg="1"/>
      <p:bldP spid="36" grpId="1" animBg="1"/>
      <p:bldP spid="37" grpId="0" animBg="1"/>
      <p:bldP spid="37" grpId="1"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9462-8DA6-4E0D-8982-389E95F80EB8}"/>
              </a:ext>
            </a:extLst>
          </p:cNvPr>
          <p:cNvSpPr>
            <a:spLocks noGrp="1"/>
          </p:cNvSpPr>
          <p:nvPr>
            <p:ph type="title"/>
          </p:nvPr>
        </p:nvSpPr>
        <p:spPr>
          <a:xfrm>
            <a:off x="9753600" y="762000"/>
            <a:ext cx="2133600" cy="762000"/>
          </a:xfrm>
        </p:spPr>
        <p:txBody>
          <a:bodyPr/>
          <a:lstStyle/>
          <a:p>
            <a:endParaRPr lang="en-US"/>
          </a:p>
        </p:txBody>
      </p:sp>
      <p:sp>
        <p:nvSpPr>
          <p:cNvPr id="3" name="Content Placeholder 2">
            <a:extLst>
              <a:ext uri="{FF2B5EF4-FFF2-40B4-BE49-F238E27FC236}">
                <a16:creationId xmlns:a16="http://schemas.microsoft.com/office/drawing/2014/main" id="{5BA9D9A2-5741-41FA-B419-6FB303401A64}"/>
              </a:ext>
            </a:extLst>
          </p:cNvPr>
          <p:cNvSpPr>
            <a:spLocks noGrp="1"/>
          </p:cNvSpPr>
          <p:nvPr>
            <p:ph idx="1"/>
          </p:nvPr>
        </p:nvSpPr>
        <p:spPr/>
        <p:txBody>
          <a:bodyPr/>
          <a:lstStyle/>
          <a:p>
            <a:endParaRPr lang="en-US"/>
          </a:p>
        </p:txBody>
      </p:sp>
      <p:sp>
        <p:nvSpPr>
          <p:cNvPr id="6" name="Rectangle 5">
            <a:extLst>
              <a:ext uri="{FF2B5EF4-FFF2-40B4-BE49-F238E27FC236}">
                <a16:creationId xmlns:a16="http://schemas.microsoft.com/office/drawing/2014/main" id="{358FF82A-C7F2-4E53-8BFB-2B5BE278B596}"/>
              </a:ext>
            </a:extLst>
          </p:cNvPr>
          <p:cNvSpPr/>
          <p:nvPr/>
        </p:nvSpPr>
        <p:spPr bwMode="auto">
          <a:xfrm>
            <a:off x="0" y="609600"/>
            <a:ext cx="12192000" cy="6248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pic>
        <p:nvPicPr>
          <p:cNvPr id="5" name="Picture 4">
            <a:extLst>
              <a:ext uri="{FF2B5EF4-FFF2-40B4-BE49-F238E27FC236}">
                <a16:creationId xmlns:a16="http://schemas.microsoft.com/office/drawing/2014/main" id="{6B5AB30C-2031-4389-810E-5AA7E97882A7}"/>
              </a:ext>
            </a:extLst>
          </p:cNvPr>
          <p:cNvPicPr>
            <a:picLocks noChangeAspect="1"/>
          </p:cNvPicPr>
          <p:nvPr/>
        </p:nvPicPr>
        <p:blipFill>
          <a:blip r:embed="rId3"/>
          <a:stretch>
            <a:fillRect/>
          </a:stretch>
        </p:blipFill>
        <p:spPr>
          <a:xfrm>
            <a:off x="838200" y="611588"/>
            <a:ext cx="10621062" cy="6248400"/>
          </a:xfrm>
          <a:prstGeom prst="rect">
            <a:avLst/>
          </a:prstGeom>
          <a:solidFill>
            <a:srgbClr val="FF0000">
              <a:alpha val="10196"/>
            </a:srgbClr>
          </a:solidFill>
        </p:spPr>
      </p:pic>
      <p:sp>
        <p:nvSpPr>
          <p:cNvPr id="8" name="TextBox 7">
            <a:extLst>
              <a:ext uri="{FF2B5EF4-FFF2-40B4-BE49-F238E27FC236}">
                <a16:creationId xmlns:a16="http://schemas.microsoft.com/office/drawing/2014/main" id="{5BBD4E5B-9C22-48FA-BA03-040A7CA08DFB}"/>
              </a:ext>
            </a:extLst>
          </p:cNvPr>
          <p:cNvSpPr txBox="1"/>
          <p:nvPr/>
        </p:nvSpPr>
        <p:spPr>
          <a:xfrm>
            <a:off x="-2650" y="662970"/>
            <a:ext cx="4498450" cy="830997"/>
          </a:xfrm>
          <a:prstGeom prst="rect">
            <a:avLst/>
          </a:prstGeom>
          <a:noFill/>
        </p:spPr>
        <p:txBody>
          <a:bodyPr wrap="square">
            <a:spAutoFit/>
          </a:bodyPr>
          <a:lstStyle/>
          <a:p>
            <a:pPr algn="l"/>
            <a:r>
              <a:rPr lang="en-US" sz="1600" b="0" i="0" u="none" strike="noStrike" baseline="0" dirty="0">
                <a:solidFill>
                  <a:schemeClr val="accent2">
                    <a:lumMod val="75000"/>
                  </a:schemeClr>
                </a:solidFill>
                <a:latin typeface="Trebuchet MS" panose="020B0603020202020204" pitchFamily="34" charset="0"/>
              </a:rPr>
              <a:t>CASE 3: </a:t>
            </a:r>
            <a:r>
              <a:rPr lang="en-US" sz="1600" b="0" i="1" u="none" strike="noStrike" baseline="0" dirty="0">
                <a:solidFill>
                  <a:schemeClr val="accent2">
                    <a:lumMod val="75000"/>
                  </a:schemeClr>
                </a:solidFill>
                <a:latin typeface="Trebuchet MS" panose="020B0603020202020204" pitchFamily="34" charset="0"/>
              </a:rPr>
              <a:t>A flower is red in the summer. As time passes, the color changes. In autumn the flower is brown.</a:t>
            </a:r>
            <a:endParaRPr lang="en-US" sz="1600" dirty="0">
              <a:solidFill>
                <a:schemeClr val="accent2">
                  <a:lumMod val="75000"/>
                </a:schemeClr>
              </a:solidFill>
              <a:latin typeface="Trebuchet MS" panose="020B0603020202020204" pitchFamily="34" charset="0"/>
            </a:endParaRPr>
          </a:p>
        </p:txBody>
      </p:sp>
      <p:sp>
        <p:nvSpPr>
          <p:cNvPr id="11" name="TextBox 10">
            <a:extLst>
              <a:ext uri="{FF2B5EF4-FFF2-40B4-BE49-F238E27FC236}">
                <a16:creationId xmlns:a16="http://schemas.microsoft.com/office/drawing/2014/main" id="{E8B762A5-40F2-4A9B-A4C3-F92B26CC595E}"/>
              </a:ext>
            </a:extLst>
          </p:cNvPr>
          <p:cNvSpPr txBox="1"/>
          <p:nvPr/>
        </p:nvSpPr>
        <p:spPr>
          <a:xfrm>
            <a:off x="285691" y="5392771"/>
            <a:ext cx="800219" cy="338554"/>
          </a:xfrm>
          <a:prstGeom prst="rect">
            <a:avLst/>
          </a:prstGeom>
          <a:noFill/>
        </p:spPr>
        <p:txBody>
          <a:bodyPr wrap="none" rtlCol="0">
            <a:spAutoFit/>
          </a:bodyPr>
          <a:lstStyle/>
          <a:p>
            <a:r>
              <a:rPr lang="en-US" sz="1600" u="sng" dirty="0">
                <a:solidFill>
                  <a:schemeClr val="accent2">
                    <a:lumMod val="75000"/>
                  </a:schemeClr>
                </a:solidFill>
              </a:rPr>
              <a:t>Legend</a:t>
            </a:r>
          </a:p>
        </p:txBody>
      </p:sp>
      <p:grpSp>
        <p:nvGrpSpPr>
          <p:cNvPr id="31" name="Group 30">
            <a:extLst>
              <a:ext uri="{FF2B5EF4-FFF2-40B4-BE49-F238E27FC236}">
                <a16:creationId xmlns:a16="http://schemas.microsoft.com/office/drawing/2014/main" id="{9AFE2E84-364E-436A-B251-12ABF6E41DA4}"/>
              </a:ext>
            </a:extLst>
          </p:cNvPr>
          <p:cNvGrpSpPr/>
          <p:nvPr/>
        </p:nvGrpSpPr>
        <p:grpSpPr>
          <a:xfrm>
            <a:off x="153824" y="5761334"/>
            <a:ext cx="1066800" cy="340702"/>
            <a:chOff x="153824" y="5761334"/>
            <a:chExt cx="1066800" cy="340702"/>
          </a:xfrm>
        </p:grpSpPr>
        <p:sp>
          <p:nvSpPr>
            <p:cNvPr id="17" name="Oval 16">
              <a:extLst>
                <a:ext uri="{FF2B5EF4-FFF2-40B4-BE49-F238E27FC236}">
                  <a16:creationId xmlns:a16="http://schemas.microsoft.com/office/drawing/2014/main" id="{17182584-DF48-44F3-86DD-C28F90B0C0E0}"/>
                </a:ext>
              </a:extLst>
            </p:cNvPr>
            <p:cNvSpPr/>
            <p:nvPr/>
          </p:nvSpPr>
          <p:spPr bwMode="auto">
            <a:xfrm>
              <a:off x="153824" y="5796684"/>
              <a:ext cx="1066800" cy="30535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TextBox 12">
              <a:extLst>
                <a:ext uri="{FF2B5EF4-FFF2-40B4-BE49-F238E27FC236}">
                  <a16:creationId xmlns:a16="http://schemas.microsoft.com/office/drawing/2014/main" id="{508DCD9A-BD60-449F-B0EE-7D8EF3B4E2B5}"/>
                </a:ext>
              </a:extLst>
            </p:cNvPr>
            <p:cNvSpPr txBox="1"/>
            <p:nvPr/>
          </p:nvSpPr>
          <p:spPr>
            <a:xfrm>
              <a:off x="220118" y="5761334"/>
              <a:ext cx="939681" cy="338554"/>
            </a:xfrm>
            <a:prstGeom prst="rect">
              <a:avLst/>
            </a:prstGeom>
            <a:noFill/>
          </p:spPr>
          <p:txBody>
            <a:bodyPr wrap="none" rtlCol="0">
              <a:spAutoFit/>
            </a:bodyPr>
            <a:lstStyle/>
            <a:p>
              <a:r>
                <a:rPr lang="en-US" sz="1600" dirty="0"/>
                <a:t>universal</a:t>
              </a:r>
            </a:p>
          </p:txBody>
        </p:sp>
      </p:grpSp>
      <p:grpSp>
        <p:nvGrpSpPr>
          <p:cNvPr id="32" name="Group 31">
            <a:extLst>
              <a:ext uri="{FF2B5EF4-FFF2-40B4-BE49-F238E27FC236}">
                <a16:creationId xmlns:a16="http://schemas.microsoft.com/office/drawing/2014/main" id="{ACC75713-FB53-431B-8D9C-5779854167F3}"/>
              </a:ext>
            </a:extLst>
          </p:cNvPr>
          <p:cNvGrpSpPr/>
          <p:nvPr/>
        </p:nvGrpSpPr>
        <p:grpSpPr>
          <a:xfrm>
            <a:off x="76200" y="6210482"/>
            <a:ext cx="1219200" cy="495118"/>
            <a:chOff x="76200" y="6210482"/>
            <a:chExt cx="1219200" cy="495118"/>
          </a:xfrm>
        </p:grpSpPr>
        <p:sp>
          <p:nvSpPr>
            <p:cNvPr id="15" name="Diamond 14">
              <a:extLst>
                <a:ext uri="{FF2B5EF4-FFF2-40B4-BE49-F238E27FC236}">
                  <a16:creationId xmlns:a16="http://schemas.microsoft.com/office/drawing/2014/main" id="{5A79D3A7-0A0D-4D75-8115-761C49E0B295}"/>
                </a:ext>
              </a:extLst>
            </p:cNvPr>
            <p:cNvSpPr/>
            <p:nvPr/>
          </p:nvSpPr>
          <p:spPr bwMode="auto">
            <a:xfrm>
              <a:off x="76200" y="6210482"/>
              <a:ext cx="1219200" cy="495118"/>
            </a:xfrm>
            <a:prstGeom prst="diamon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TextBox 13">
              <a:extLst>
                <a:ext uri="{FF2B5EF4-FFF2-40B4-BE49-F238E27FC236}">
                  <a16:creationId xmlns:a16="http://schemas.microsoft.com/office/drawing/2014/main" id="{6DF7823A-6A32-4A5E-B932-C5CD6D4ADAC8}"/>
                </a:ext>
              </a:extLst>
            </p:cNvPr>
            <p:cNvSpPr txBox="1"/>
            <p:nvPr/>
          </p:nvSpPr>
          <p:spPr>
            <a:xfrm>
              <a:off x="199349" y="6250940"/>
              <a:ext cx="974947" cy="338554"/>
            </a:xfrm>
            <a:prstGeom prst="rect">
              <a:avLst/>
            </a:prstGeom>
            <a:noFill/>
          </p:spPr>
          <p:txBody>
            <a:bodyPr wrap="none" rtlCol="0">
              <a:spAutoFit/>
            </a:bodyPr>
            <a:lstStyle/>
            <a:p>
              <a:r>
                <a:rPr lang="en-US" sz="1600" dirty="0"/>
                <a:t>particular</a:t>
              </a:r>
            </a:p>
          </p:txBody>
        </p:sp>
      </p:grpSp>
      <p:sp>
        <p:nvSpPr>
          <p:cNvPr id="20" name="TextBox 19">
            <a:extLst>
              <a:ext uri="{FF2B5EF4-FFF2-40B4-BE49-F238E27FC236}">
                <a16:creationId xmlns:a16="http://schemas.microsoft.com/office/drawing/2014/main" id="{DE8172CC-B9EB-4796-AA2A-63D77A3B85AA}"/>
              </a:ext>
            </a:extLst>
          </p:cNvPr>
          <p:cNvSpPr txBox="1"/>
          <p:nvPr/>
        </p:nvSpPr>
        <p:spPr>
          <a:xfrm>
            <a:off x="-228600" y="1425081"/>
            <a:ext cx="4929869" cy="523220"/>
          </a:xfrm>
          <a:prstGeom prst="rect">
            <a:avLst/>
          </a:prstGeom>
          <a:noFill/>
        </p:spPr>
        <p:txBody>
          <a:bodyPr wrap="square">
            <a:spAutoFit/>
          </a:bodyPr>
          <a:lstStyle/>
          <a:p>
            <a:pPr algn="r"/>
            <a:r>
              <a:rPr lang="en-US" sz="1400" dirty="0">
                <a:solidFill>
                  <a:schemeClr val="accent2">
                    <a:lumMod val="75000"/>
                  </a:schemeClr>
                </a:solidFill>
                <a:effectLst/>
                <a:latin typeface="Times New Roman" panose="02020603050405020304" pitchFamily="18" charset="0"/>
                <a:ea typeface="MS Mincho" panose="02020609040205080304" pitchFamily="49" charset="-128"/>
              </a:rPr>
              <a:t>Fig. 6 from: J. N. </a:t>
            </a:r>
            <a:r>
              <a:rPr lang="en-US" sz="1400" dirty="0" err="1">
                <a:solidFill>
                  <a:schemeClr val="accent2">
                    <a:lumMod val="75000"/>
                  </a:schemeClr>
                </a:solidFill>
                <a:effectLst/>
                <a:latin typeface="Times New Roman" panose="02020603050405020304" pitchFamily="18" charset="0"/>
                <a:ea typeface="MS Mincho" panose="02020609040205080304" pitchFamily="49" charset="-128"/>
              </a:rPr>
              <a:t>Otte</a:t>
            </a:r>
            <a:r>
              <a:rPr lang="en-US" sz="1400" dirty="0">
                <a:solidFill>
                  <a:schemeClr val="accent2">
                    <a:lumMod val="75000"/>
                  </a:schemeClr>
                </a:solidFill>
                <a:effectLst/>
                <a:latin typeface="Times New Roman" panose="02020603050405020304" pitchFamily="18" charset="0"/>
                <a:ea typeface="MS Mincho" panose="02020609040205080304" pitchFamily="49" charset="-128"/>
              </a:rPr>
              <a:t>, J. Beverley, A. </a:t>
            </a:r>
            <a:r>
              <a:rPr lang="en-US" sz="1400" dirty="0" err="1">
                <a:solidFill>
                  <a:schemeClr val="accent2">
                    <a:lumMod val="75000"/>
                  </a:schemeClr>
                </a:solidFill>
                <a:effectLst/>
                <a:latin typeface="Times New Roman" panose="02020603050405020304" pitchFamily="18" charset="0"/>
                <a:ea typeface="MS Mincho" panose="02020609040205080304" pitchFamily="49" charset="-128"/>
              </a:rPr>
              <a:t>Ruttenberg</a:t>
            </a:r>
            <a:r>
              <a:rPr lang="en-US" sz="1400" dirty="0">
                <a:solidFill>
                  <a:schemeClr val="accent2">
                    <a:lumMod val="75000"/>
                  </a:schemeClr>
                </a:solidFill>
                <a:effectLst/>
                <a:latin typeface="Times New Roman" panose="02020603050405020304" pitchFamily="18" charset="0"/>
                <a:ea typeface="MS Mincho" panose="02020609040205080304" pitchFamily="49" charset="-128"/>
              </a:rPr>
              <a:t>. BFO: Basic Formal Ontology. Applied ontology. 2022;17(1)</a:t>
            </a:r>
            <a:endParaRPr lang="en-US" sz="1400" dirty="0">
              <a:solidFill>
                <a:schemeClr val="accent2">
                  <a:lumMod val="75000"/>
                </a:schemeClr>
              </a:solidFill>
            </a:endParaRPr>
          </a:p>
        </p:txBody>
      </p:sp>
      <p:sp>
        <p:nvSpPr>
          <p:cNvPr id="21" name="Rectangle 20">
            <a:extLst>
              <a:ext uri="{FF2B5EF4-FFF2-40B4-BE49-F238E27FC236}">
                <a16:creationId xmlns:a16="http://schemas.microsoft.com/office/drawing/2014/main" id="{524C32F4-3C78-4B7E-A344-0C63EEECC695}"/>
              </a:ext>
            </a:extLst>
          </p:cNvPr>
          <p:cNvSpPr/>
          <p:nvPr/>
        </p:nvSpPr>
        <p:spPr bwMode="auto">
          <a:xfrm>
            <a:off x="9237609" y="2514600"/>
            <a:ext cx="243231"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 name="TextBox 23">
            <a:extLst>
              <a:ext uri="{FF2B5EF4-FFF2-40B4-BE49-F238E27FC236}">
                <a16:creationId xmlns:a16="http://schemas.microsoft.com/office/drawing/2014/main" id="{AF682CBF-C648-46A9-8C3F-15F32D675ED7}"/>
              </a:ext>
            </a:extLst>
          </p:cNvPr>
          <p:cNvSpPr txBox="1"/>
          <p:nvPr/>
        </p:nvSpPr>
        <p:spPr>
          <a:xfrm>
            <a:off x="-10958" y="1662169"/>
            <a:ext cx="939680" cy="246221"/>
          </a:xfrm>
          <a:prstGeom prst="rect">
            <a:avLst/>
          </a:prstGeom>
          <a:noFill/>
        </p:spPr>
        <p:txBody>
          <a:bodyPr wrap="square" rtlCol="0">
            <a:spAutoFit/>
          </a:bodyPr>
          <a:lstStyle/>
          <a:p>
            <a:r>
              <a:rPr lang="en-US" sz="1000" dirty="0">
                <a:solidFill>
                  <a:schemeClr val="accent2">
                    <a:lumMod val="75000"/>
                  </a:schemeClr>
                </a:solidFill>
              </a:rPr>
              <a:t>(adapted)</a:t>
            </a:r>
          </a:p>
        </p:txBody>
      </p:sp>
      <p:sp>
        <p:nvSpPr>
          <p:cNvPr id="25" name="Rectangle 24">
            <a:extLst>
              <a:ext uri="{FF2B5EF4-FFF2-40B4-BE49-F238E27FC236}">
                <a16:creationId xmlns:a16="http://schemas.microsoft.com/office/drawing/2014/main" id="{33BD9A41-21BC-4654-9FCB-F0568B4A6D79}"/>
              </a:ext>
            </a:extLst>
          </p:cNvPr>
          <p:cNvSpPr/>
          <p:nvPr/>
        </p:nvSpPr>
        <p:spPr bwMode="auto">
          <a:xfrm>
            <a:off x="8153400" y="1010918"/>
            <a:ext cx="304800" cy="838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6" name="Rectangle 25">
            <a:extLst>
              <a:ext uri="{FF2B5EF4-FFF2-40B4-BE49-F238E27FC236}">
                <a16:creationId xmlns:a16="http://schemas.microsoft.com/office/drawing/2014/main" id="{4FD6B958-364E-4C7A-9D89-1312402B6257}"/>
              </a:ext>
            </a:extLst>
          </p:cNvPr>
          <p:cNvSpPr/>
          <p:nvPr/>
        </p:nvSpPr>
        <p:spPr bwMode="auto">
          <a:xfrm>
            <a:off x="5721131" y="1157012"/>
            <a:ext cx="2743200" cy="838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 name="Arc 26">
            <a:extLst>
              <a:ext uri="{FF2B5EF4-FFF2-40B4-BE49-F238E27FC236}">
                <a16:creationId xmlns:a16="http://schemas.microsoft.com/office/drawing/2014/main" id="{B939A5E2-7EE2-49BA-9A17-D701E01245EC}"/>
              </a:ext>
            </a:extLst>
          </p:cNvPr>
          <p:cNvSpPr/>
          <p:nvPr/>
        </p:nvSpPr>
        <p:spPr bwMode="auto">
          <a:xfrm rot="5878378" flipV="1">
            <a:off x="7444615" y="1023785"/>
            <a:ext cx="3356730" cy="2188394"/>
          </a:xfrm>
          <a:prstGeom prst="arc">
            <a:avLst>
              <a:gd name="adj1" fmla="val 13329922"/>
              <a:gd name="adj2" fmla="val 646850"/>
            </a:avLst>
          </a:prstGeom>
          <a:noFill/>
          <a:ln w="9525" cap="flat" cmpd="sng" algn="ctr">
            <a:solidFill>
              <a:schemeClr val="tx1"/>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 name="TextBox 27">
            <a:extLst>
              <a:ext uri="{FF2B5EF4-FFF2-40B4-BE49-F238E27FC236}">
                <a16:creationId xmlns:a16="http://schemas.microsoft.com/office/drawing/2014/main" id="{655544A2-28EB-4D0F-B6B8-1D8572A54F80}"/>
              </a:ext>
            </a:extLst>
          </p:cNvPr>
          <p:cNvSpPr txBox="1"/>
          <p:nvPr/>
        </p:nvSpPr>
        <p:spPr>
          <a:xfrm>
            <a:off x="7819654" y="2329357"/>
            <a:ext cx="333746" cy="307777"/>
          </a:xfrm>
          <a:prstGeom prst="rect">
            <a:avLst/>
          </a:prstGeom>
          <a:solidFill>
            <a:schemeClr val="bg1"/>
          </a:solidFill>
        </p:spPr>
        <p:txBody>
          <a:bodyPr wrap="none" rtlCol="0">
            <a:spAutoFit/>
          </a:bodyPr>
          <a:lstStyle/>
          <a:p>
            <a:r>
              <a:rPr lang="en-US" sz="1400" b="1" dirty="0"/>
              <a:t>at</a:t>
            </a:r>
          </a:p>
        </p:txBody>
      </p:sp>
      <p:sp>
        <p:nvSpPr>
          <p:cNvPr id="29" name="Arc 28">
            <a:extLst>
              <a:ext uri="{FF2B5EF4-FFF2-40B4-BE49-F238E27FC236}">
                <a16:creationId xmlns:a16="http://schemas.microsoft.com/office/drawing/2014/main" id="{186E7BC8-BCB1-4A69-AA6A-BD299F891817}"/>
              </a:ext>
            </a:extLst>
          </p:cNvPr>
          <p:cNvSpPr/>
          <p:nvPr/>
        </p:nvSpPr>
        <p:spPr bwMode="auto">
          <a:xfrm rot="5160045" flipV="1">
            <a:off x="3615079" y="-922099"/>
            <a:ext cx="5091375" cy="10356064"/>
          </a:xfrm>
          <a:prstGeom prst="arc">
            <a:avLst>
              <a:gd name="adj1" fmla="val 15432291"/>
              <a:gd name="adj2" fmla="val 3420835"/>
            </a:avLst>
          </a:pr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 name="TextBox 29">
            <a:extLst>
              <a:ext uri="{FF2B5EF4-FFF2-40B4-BE49-F238E27FC236}">
                <a16:creationId xmlns:a16="http://schemas.microsoft.com/office/drawing/2014/main" id="{21583B65-EFA6-4231-8D97-BBE7308B67E5}"/>
              </a:ext>
            </a:extLst>
          </p:cNvPr>
          <p:cNvSpPr txBox="1"/>
          <p:nvPr/>
        </p:nvSpPr>
        <p:spPr>
          <a:xfrm>
            <a:off x="7727674" y="6321623"/>
            <a:ext cx="851452" cy="307777"/>
          </a:xfrm>
          <a:prstGeom prst="rect">
            <a:avLst/>
          </a:prstGeom>
          <a:solidFill>
            <a:schemeClr val="bg1"/>
          </a:solidFill>
        </p:spPr>
        <p:txBody>
          <a:bodyPr wrap="none" rtlCol="0">
            <a:spAutoFit/>
          </a:bodyPr>
          <a:lstStyle/>
          <a:p>
            <a:r>
              <a:rPr lang="en-US" sz="1400" b="1" dirty="0"/>
              <a:t>precedes</a:t>
            </a:r>
          </a:p>
        </p:txBody>
      </p:sp>
      <p:sp>
        <p:nvSpPr>
          <p:cNvPr id="4" name="Rectangle 3">
            <a:extLst>
              <a:ext uri="{FF2B5EF4-FFF2-40B4-BE49-F238E27FC236}">
                <a16:creationId xmlns:a16="http://schemas.microsoft.com/office/drawing/2014/main" id="{040D669F-7D97-411B-A3A4-98080327433B}"/>
              </a:ext>
            </a:extLst>
          </p:cNvPr>
          <p:cNvSpPr/>
          <p:nvPr/>
        </p:nvSpPr>
        <p:spPr bwMode="auto">
          <a:xfrm>
            <a:off x="46220" y="5334000"/>
            <a:ext cx="1295400" cy="1447800"/>
          </a:xfrm>
          <a:prstGeom prst="rect">
            <a:avLst/>
          </a:prstGeom>
          <a:solidFill>
            <a:srgbClr val="FF0000">
              <a:alpha val="10196"/>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9" name="Group 18">
            <a:extLst>
              <a:ext uri="{FF2B5EF4-FFF2-40B4-BE49-F238E27FC236}">
                <a16:creationId xmlns:a16="http://schemas.microsoft.com/office/drawing/2014/main" id="{321F0BC6-02E8-4B22-9A10-D8097618A94B}"/>
              </a:ext>
            </a:extLst>
          </p:cNvPr>
          <p:cNvGrpSpPr/>
          <p:nvPr/>
        </p:nvGrpSpPr>
        <p:grpSpPr>
          <a:xfrm>
            <a:off x="4646776" y="692259"/>
            <a:ext cx="7369957" cy="2050941"/>
            <a:chOff x="4646776" y="692259"/>
            <a:chExt cx="7369957" cy="2050941"/>
          </a:xfrm>
          <a:noFill/>
        </p:grpSpPr>
        <p:sp>
          <p:nvSpPr>
            <p:cNvPr id="35" name="TextBox 34">
              <a:extLst>
                <a:ext uri="{FF2B5EF4-FFF2-40B4-BE49-F238E27FC236}">
                  <a16:creationId xmlns:a16="http://schemas.microsoft.com/office/drawing/2014/main" id="{9455A3D4-9E82-482E-8786-B8731091F2E3}"/>
                </a:ext>
              </a:extLst>
            </p:cNvPr>
            <p:cNvSpPr txBox="1"/>
            <p:nvPr/>
          </p:nvSpPr>
          <p:spPr>
            <a:xfrm>
              <a:off x="6037729" y="786904"/>
              <a:ext cx="5849471" cy="1815882"/>
            </a:xfrm>
            <a:prstGeom prst="rect">
              <a:avLst/>
            </a:prstGeom>
            <a:solidFill>
              <a:schemeClr val="bg1"/>
            </a:solidFill>
          </p:spPr>
          <p:txBody>
            <a:bodyPr wrap="square">
              <a:spAutoFit/>
            </a:bodyPr>
            <a:lstStyle/>
            <a:p>
              <a:r>
                <a:rPr lang="en-US" sz="1400" dirty="0">
                  <a:solidFill>
                    <a:srgbClr val="FF0000"/>
                  </a:solidFill>
                </a:rPr>
                <a:t>(</a:t>
              </a:r>
              <a:r>
                <a:rPr lang="en-US" sz="1400" dirty="0" err="1">
                  <a:solidFill>
                    <a:srgbClr val="FF0000"/>
                  </a:solidFill>
                </a:rPr>
                <a:t>forall</a:t>
              </a:r>
              <a:r>
                <a:rPr lang="en-US" sz="1400" dirty="0">
                  <a:solidFill>
                    <a:srgbClr val="FF0000"/>
                  </a:solidFill>
                </a:rPr>
                <a:t> (a b) (</a:t>
              </a:r>
              <a:r>
                <a:rPr lang="en-US" sz="1400" dirty="0" err="1">
                  <a:solidFill>
                    <a:srgbClr val="FF0000"/>
                  </a:solidFill>
                </a:rPr>
                <a:t>iff</a:t>
              </a:r>
              <a:r>
                <a:rPr lang="en-US" sz="1400" dirty="0">
                  <a:solidFill>
                    <a:srgbClr val="FF0000"/>
                  </a:solidFill>
                </a:rPr>
                <a:t> (inheres-in a b) (bearer-of b a))))		</a:t>
              </a:r>
              <a:r>
                <a:rPr lang="en-US" sz="1400" kern="0" dirty="0">
                  <a:solidFill>
                    <a:schemeClr val="bg1"/>
                  </a:solidFill>
                  <a:highlight>
                    <a:srgbClr val="000D26"/>
                  </a:highlight>
                  <a:latin typeface="Times New Roman" panose="02020603050405020304" pitchFamily="18" charset="0"/>
                  <a:ea typeface="MS Mincho" panose="02020609040205080304" pitchFamily="49" charset="-128"/>
                </a:rPr>
                <a:t>[dzz-1]</a:t>
              </a:r>
              <a:endParaRPr lang="en-US" sz="1400" dirty="0">
                <a:solidFill>
                  <a:schemeClr val="bg1"/>
                </a:solidFill>
              </a:endParaRPr>
            </a:p>
            <a:p>
              <a:endParaRPr lang="en-US" sz="1400" dirty="0">
                <a:solidFill>
                  <a:srgbClr val="FF0000"/>
                </a:solidFill>
              </a:endParaRPr>
            </a:p>
            <a:p>
              <a:r>
                <a:rPr lang="en-US" sz="1400" dirty="0">
                  <a:solidFill>
                    <a:srgbClr val="FF0000"/>
                  </a:solidFill>
                </a:rPr>
                <a:t>(</a:t>
              </a:r>
              <a:r>
                <a:rPr lang="en-US" sz="1400" dirty="0" err="1">
                  <a:solidFill>
                    <a:srgbClr val="FF0000"/>
                  </a:solidFill>
                </a:rPr>
                <a:t>forall</a:t>
              </a:r>
              <a:r>
                <a:rPr lang="en-US" sz="1400" dirty="0">
                  <a:solidFill>
                    <a:srgbClr val="FF0000"/>
                  </a:solidFill>
                </a:rPr>
                <a:t> (a b)				 	</a:t>
              </a:r>
              <a:r>
                <a:rPr lang="en-US" sz="1400" kern="0" dirty="0">
                  <a:solidFill>
                    <a:schemeClr val="bg1"/>
                  </a:solidFill>
                  <a:highlight>
                    <a:srgbClr val="000D26"/>
                  </a:highlight>
                  <a:latin typeface="Times New Roman" panose="02020603050405020304" pitchFamily="18" charset="0"/>
                  <a:ea typeface="MS Mincho" panose="02020609040205080304" pitchFamily="49" charset="-128"/>
                </a:rPr>
                <a:t>[tht-1]</a:t>
              </a:r>
              <a:endParaRPr lang="en-US" sz="1400" dirty="0">
                <a:solidFill>
                  <a:srgbClr val="FF0000"/>
                </a:solidFill>
              </a:endParaRPr>
            </a:p>
            <a:p>
              <a:r>
                <a:rPr lang="en-US" sz="1400" dirty="0">
                  <a:solidFill>
                    <a:srgbClr val="FF0000"/>
                  </a:solidFill>
                </a:rPr>
                <a:t>   (</a:t>
              </a:r>
              <a:r>
                <a:rPr lang="en-US" sz="1400" dirty="0" err="1">
                  <a:solidFill>
                    <a:srgbClr val="FF0000"/>
                  </a:solidFill>
                </a:rPr>
                <a:t>iff</a:t>
              </a:r>
              <a:r>
                <a:rPr lang="en-US" sz="1400" dirty="0">
                  <a:solidFill>
                    <a:srgbClr val="FF0000"/>
                  </a:solidFill>
                </a:rPr>
                <a:t> (inheres-in a b)      </a:t>
              </a:r>
            </a:p>
            <a:p>
              <a:r>
                <a:rPr lang="en-US" sz="1400" dirty="0">
                  <a:solidFill>
                    <a:srgbClr val="FF0000"/>
                  </a:solidFill>
                </a:rPr>
                <a:t>         (and (specifically-depends-on a b)</a:t>
              </a:r>
            </a:p>
            <a:p>
              <a:r>
                <a:rPr lang="en-US" sz="1400" dirty="0">
                  <a:solidFill>
                    <a:srgbClr val="FF0000"/>
                  </a:solidFill>
                </a:rPr>
                <a:t>                  (exists (t)  (and (instance-of a specifically-dependent-continuant t)</a:t>
              </a:r>
            </a:p>
            <a:p>
              <a:r>
                <a:rPr lang="en-US" sz="1400" dirty="0">
                  <a:solidFill>
                    <a:srgbClr val="FF0000"/>
                  </a:solidFill>
                </a:rPr>
                <a:t> 	                       (instance-of b independent-continuant t)</a:t>
              </a:r>
            </a:p>
            <a:p>
              <a:r>
                <a:rPr lang="en-US" sz="1400" dirty="0">
                  <a:solidFill>
                    <a:srgbClr val="FF0000"/>
                  </a:solidFill>
                </a:rPr>
                <a:t>	                       (not (instance-of b spatial-region t))))))))</a:t>
              </a:r>
            </a:p>
          </p:txBody>
        </p:sp>
        <p:sp>
          <p:nvSpPr>
            <p:cNvPr id="18" name="Rectangle 17">
              <a:extLst>
                <a:ext uri="{FF2B5EF4-FFF2-40B4-BE49-F238E27FC236}">
                  <a16:creationId xmlns:a16="http://schemas.microsoft.com/office/drawing/2014/main" id="{B297DF37-6271-464B-A565-17551C1864DF}"/>
                </a:ext>
              </a:extLst>
            </p:cNvPr>
            <p:cNvSpPr/>
            <p:nvPr/>
          </p:nvSpPr>
          <p:spPr bwMode="auto">
            <a:xfrm>
              <a:off x="4646776" y="692259"/>
              <a:ext cx="7369957" cy="2050941"/>
            </a:xfrm>
            <a:prstGeom prst="rect">
              <a:avLst/>
            </a:prstGeom>
            <a:grp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22" name="Freeform: Shape 21">
            <a:extLst>
              <a:ext uri="{FF2B5EF4-FFF2-40B4-BE49-F238E27FC236}">
                <a16:creationId xmlns:a16="http://schemas.microsoft.com/office/drawing/2014/main" id="{3737D49A-E079-46C1-971E-BBA999EB92A3}"/>
              </a:ext>
            </a:extLst>
          </p:cNvPr>
          <p:cNvSpPr/>
          <p:nvPr/>
        </p:nvSpPr>
        <p:spPr bwMode="auto">
          <a:xfrm>
            <a:off x="4648200" y="609600"/>
            <a:ext cx="6753412" cy="5791200"/>
          </a:xfrm>
          <a:custGeom>
            <a:avLst/>
            <a:gdLst>
              <a:gd name="connsiteX0" fmla="*/ 11953 w 6753412"/>
              <a:gd name="connsiteY0" fmla="*/ 0 h 5791200"/>
              <a:gd name="connsiteX1" fmla="*/ 6753412 w 6753412"/>
              <a:gd name="connsiteY1" fmla="*/ 0 h 5791200"/>
              <a:gd name="connsiteX2" fmla="*/ 6753412 w 6753412"/>
              <a:gd name="connsiteY2" fmla="*/ 5791200 h 5791200"/>
              <a:gd name="connsiteX3" fmla="*/ 4225365 w 6753412"/>
              <a:gd name="connsiteY3" fmla="*/ 5791200 h 5791200"/>
              <a:gd name="connsiteX4" fmla="*/ 4225365 w 6753412"/>
              <a:gd name="connsiteY4" fmla="*/ 2127624 h 5791200"/>
              <a:gd name="connsiteX5" fmla="*/ 0 w 6753412"/>
              <a:gd name="connsiteY5" fmla="*/ 2127624 h 5791200"/>
              <a:gd name="connsiteX6" fmla="*/ 11953 w 6753412"/>
              <a:gd name="connsiteY6" fmla="*/ 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3412" h="5791200">
                <a:moveTo>
                  <a:pt x="11953" y="0"/>
                </a:moveTo>
                <a:lnTo>
                  <a:pt x="6753412" y="0"/>
                </a:lnTo>
                <a:lnTo>
                  <a:pt x="6753412" y="5791200"/>
                </a:lnTo>
                <a:lnTo>
                  <a:pt x="4225365" y="5791200"/>
                </a:lnTo>
                <a:lnTo>
                  <a:pt x="4225365" y="2127624"/>
                </a:lnTo>
                <a:lnTo>
                  <a:pt x="0" y="2127624"/>
                </a:lnTo>
                <a:cubicBezTo>
                  <a:pt x="3984" y="1430369"/>
                  <a:pt x="7969" y="733114"/>
                  <a:pt x="11953" y="0"/>
                </a:cubicBezTo>
                <a:close/>
              </a:path>
            </a:pathLst>
          </a:custGeom>
          <a:solidFill>
            <a:srgbClr val="FF0000">
              <a:alpha val="10196"/>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23" name="Rectangle 22">
            <a:extLst>
              <a:ext uri="{FF2B5EF4-FFF2-40B4-BE49-F238E27FC236}">
                <a16:creationId xmlns:a16="http://schemas.microsoft.com/office/drawing/2014/main" id="{D393A1E3-81EC-4A33-9FFC-4AAF1BDAB9E9}"/>
              </a:ext>
            </a:extLst>
          </p:cNvPr>
          <p:cNvSpPr/>
          <p:nvPr/>
        </p:nvSpPr>
        <p:spPr bwMode="auto">
          <a:xfrm>
            <a:off x="4552507" y="2133600"/>
            <a:ext cx="1440750" cy="4680355"/>
          </a:xfrm>
          <a:prstGeom prst="rect">
            <a:avLst/>
          </a:prstGeom>
          <a:solidFill>
            <a:srgbClr val="FF0000">
              <a:alpha val="10196"/>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6" name="Rectangle 35">
            <a:extLst>
              <a:ext uri="{FF2B5EF4-FFF2-40B4-BE49-F238E27FC236}">
                <a16:creationId xmlns:a16="http://schemas.microsoft.com/office/drawing/2014/main" id="{EF292A89-7ED2-421F-9303-57ED44C4DE21}"/>
              </a:ext>
            </a:extLst>
          </p:cNvPr>
          <p:cNvSpPr/>
          <p:nvPr/>
        </p:nvSpPr>
        <p:spPr bwMode="auto">
          <a:xfrm>
            <a:off x="838199" y="1981200"/>
            <a:ext cx="5166015" cy="4832755"/>
          </a:xfrm>
          <a:prstGeom prst="rect">
            <a:avLst/>
          </a:prstGeom>
          <a:solidFill>
            <a:srgbClr val="FF0000">
              <a:alpha val="10196"/>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Rectangle 36">
            <a:extLst>
              <a:ext uri="{FF2B5EF4-FFF2-40B4-BE49-F238E27FC236}">
                <a16:creationId xmlns:a16="http://schemas.microsoft.com/office/drawing/2014/main" id="{D690DC82-55AF-43FC-AA23-440EB3402E31}"/>
              </a:ext>
            </a:extLst>
          </p:cNvPr>
          <p:cNvSpPr/>
          <p:nvPr/>
        </p:nvSpPr>
        <p:spPr bwMode="auto">
          <a:xfrm>
            <a:off x="4724400" y="1981200"/>
            <a:ext cx="6743452" cy="4832755"/>
          </a:xfrm>
          <a:prstGeom prst="rect">
            <a:avLst/>
          </a:prstGeom>
          <a:solidFill>
            <a:srgbClr val="FF0000">
              <a:alpha val="10196"/>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Freeform: Shape 6">
            <a:extLst>
              <a:ext uri="{FF2B5EF4-FFF2-40B4-BE49-F238E27FC236}">
                <a16:creationId xmlns:a16="http://schemas.microsoft.com/office/drawing/2014/main" id="{9790DF65-475D-4507-B166-CCDA17F4B8B3}"/>
              </a:ext>
            </a:extLst>
          </p:cNvPr>
          <p:cNvSpPr/>
          <p:nvPr/>
        </p:nvSpPr>
        <p:spPr bwMode="auto">
          <a:xfrm>
            <a:off x="902447" y="2097741"/>
            <a:ext cx="10691906" cy="4715435"/>
          </a:xfrm>
          <a:custGeom>
            <a:avLst/>
            <a:gdLst>
              <a:gd name="connsiteX0" fmla="*/ 0 w 10691906"/>
              <a:gd name="connsiteY0" fmla="*/ 0 h 4715435"/>
              <a:gd name="connsiteX1" fmla="*/ 0 w 10691906"/>
              <a:gd name="connsiteY1" fmla="*/ 3239247 h 4715435"/>
              <a:gd name="connsiteX2" fmla="*/ 1476188 w 10691906"/>
              <a:gd name="connsiteY2" fmla="*/ 4715435 h 4715435"/>
              <a:gd name="connsiteX3" fmla="*/ 8761506 w 10691906"/>
              <a:gd name="connsiteY3" fmla="*/ 4715435 h 4715435"/>
              <a:gd name="connsiteX4" fmla="*/ 10691906 w 10691906"/>
              <a:gd name="connsiteY4" fmla="*/ 2785035 h 4715435"/>
              <a:gd name="connsiteX5" fmla="*/ 10691906 w 10691906"/>
              <a:gd name="connsiteY5" fmla="*/ 1284941 h 4715435"/>
              <a:gd name="connsiteX6" fmla="*/ 9514541 w 10691906"/>
              <a:gd name="connsiteY6" fmla="*/ 1284941 h 4715435"/>
              <a:gd name="connsiteX7" fmla="*/ 6418729 w 10691906"/>
              <a:gd name="connsiteY7" fmla="*/ 4380753 h 4715435"/>
              <a:gd name="connsiteX8" fmla="*/ 1601694 w 10691906"/>
              <a:gd name="connsiteY8" fmla="*/ 4380753 h 4715435"/>
              <a:gd name="connsiteX9" fmla="*/ 1601694 w 10691906"/>
              <a:gd name="connsiteY9" fmla="*/ 11953 h 4715435"/>
              <a:gd name="connsiteX10" fmla="*/ 0 w 10691906"/>
              <a:gd name="connsiteY10" fmla="*/ 0 h 471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91906" h="4715435">
                <a:moveTo>
                  <a:pt x="0" y="0"/>
                </a:moveTo>
                <a:lnTo>
                  <a:pt x="0" y="3239247"/>
                </a:lnTo>
                <a:lnTo>
                  <a:pt x="1476188" y="4715435"/>
                </a:lnTo>
                <a:lnTo>
                  <a:pt x="8761506" y="4715435"/>
                </a:lnTo>
                <a:lnTo>
                  <a:pt x="10691906" y="2785035"/>
                </a:lnTo>
                <a:lnTo>
                  <a:pt x="10691906" y="1284941"/>
                </a:lnTo>
                <a:lnTo>
                  <a:pt x="9514541" y="1284941"/>
                </a:lnTo>
                <a:lnTo>
                  <a:pt x="6418729" y="4380753"/>
                </a:lnTo>
                <a:lnTo>
                  <a:pt x="1601694" y="4380753"/>
                </a:lnTo>
                <a:lnTo>
                  <a:pt x="1601694" y="11953"/>
                </a:lnTo>
                <a:lnTo>
                  <a:pt x="0" y="0"/>
                </a:lnTo>
                <a:close/>
              </a:path>
            </a:pathLst>
          </a:custGeom>
          <a:solidFill>
            <a:srgbClr val="FF0000">
              <a:alpha val="10196"/>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01744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37"/>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2" grpId="0" animBg="1"/>
      <p:bldP spid="22" grpId="1" animBg="1"/>
      <p:bldP spid="23" grpId="0" animBg="1"/>
      <p:bldP spid="23" grpId="1" animBg="1"/>
      <p:bldP spid="36" grpId="0" animBg="1"/>
      <p:bldP spid="36" grpId="1" animBg="1"/>
      <p:bldP spid="37" grpId="0" animBg="1"/>
      <p:bldP spid="37" grpId="1"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BFD866-0775-4DD8-AB8C-49918A95B790}"/>
              </a:ext>
            </a:extLst>
          </p:cNvPr>
          <p:cNvSpPr txBox="1"/>
          <p:nvPr/>
        </p:nvSpPr>
        <p:spPr>
          <a:xfrm>
            <a:off x="312960" y="3795737"/>
            <a:ext cx="2233305" cy="830997"/>
          </a:xfrm>
          <a:prstGeom prst="rect">
            <a:avLst/>
          </a:prstGeom>
          <a:solidFill>
            <a:schemeClr val="accent1">
              <a:lumMod val="90000"/>
            </a:schemeClr>
          </a:solidFill>
          <a:ln w="28575">
            <a:solidFill>
              <a:srgbClr val="FFFF00"/>
            </a:solidFill>
          </a:ln>
        </p:spPr>
        <p:txBody>
          <a:bodyPr wrap="none" rtlCol="0">
            <a:spAutoFit/>
          </a:bodyPr>
          <a:lstStyle/>
          <a:p>
            <a:pPr algn="ctr"/>
            <a:r>
              <a:rPr lang="en-US" dirty="0">
                <a:solidFill>
                  <a:schemeClr val="accent2">
                    <a:lumMod val="75000"/>
                  </a:schemeClr>
                </a:solidFill>
              </a:rPr>
              <a:t>mono-sequential</a:t>
            </a:r>
          </a:p>
          <a:p>
            <a:pPr algn="ctr"/>
            <a:r>
              <a:rPr lang="en-US" dirty="0">
                <a:solidFill>
                  <a:schemeClr val="accent2">
                    <a:lumMod val="75000"/>
                  </a:schemeClr>
                </a:solidFill>
              </a:rPr>
              <a:t>change</a:t>
            </a:r>
          </a:p>
        </p:txBody>
      </p:sp>
      <p:sp>
        <p:nvSpPr>
          <p:cNvPr id="6" name="TextBox 5">
            <a:extLst>
              <a:ext uri="{FF2B5EF4-FFF2-40B4-BE49-F238E27FC236}">
                <a16:creationId xmlns:a16="http://schemas.microsoft.com/office/drawing/2014/main" id="{67160296-5697-4B5D-AF79-CBFB91096112}"/>
              </a:ext>
            </a:extLst>
          </p:cNvPr>
          <p:cNvSpPr txBox="1"/>
          <p:nvPr/>
        </p:nvSpPr>
        <p:spPr>
          <a:xfrm>
            <a:off x="5334025" y="812697"/>
            <a:ext cx="1345240" cy="461665"/>
          </a:xfrm>
          <a:prstGeom prst="rect">
            <a:avLst/>
          </a:prstGeom>
          <a:solidFill>
            <a:schemeClr val="accent1">
              <a:lumMod val="90000"/>
            </a:schemeClr>
          </a:solidFill>
          <a:ln w="28575">
            <a:solidFill>
              <a:schemeClr val="bg1"/>
            </a:solidFill>
          </a:ln>
        </p:spPr>
        <p:txBody>
          <a:bodyPr wrap="none" rtlCol="0">
            <a:spAutoFit/>
          </a:bodyPr>
          <a:lstStyle/>
          <a:p>
            <a:r>
              <a:rPr lang="en-US" dirty="0">
                <a:solidFill>
                  <a:schemeClr val="accent2">
                    <a:lumMod val="75000"/>
                  </a:schemeClr>
                </a:solidFill>
              </a:rPr>
              <a:t>occurrent</a:t>
            </a:r>
          </a:p>
        </p:txBody>
      </p:sp>
      <p:sp>
        <p:nvSpPr>
          <p:cNvPr id="7" name="TextBox 6">
            <a:extLst>
              <a:ext uri="{FF2B5EF4-FFF2-40B4-BE49-F238E27FC236}">
                <a16:creationId xmlns:a16="http://schemas.microsoft.com/office/drawing/2014/main" id="{0BB83440-5185-4775-9CC9-D483FB49AA81}"/>
              </a:ext>
            </a:extLst>
          </p:cNvPr>
          <p:cNvSpPr txBox="1"/>
          <p:nvPr/>
        </p:nvSpPr>
        <p:spPr>
          <a:xfrm>
            <a:off x="5479097" y="1579957"/>
            <a:ext cx="1055097" cy="461665"/>
          </a:xfrm>
          <a:prstGeom prst="rect">
            <a:avLst/>
          </a:prstGeom>
          <a:solidFill>
            <a:schemeClr val="accent1">
              <a:lumMod val="90000"/>
            </a:schemeClr>
          </a:solidFill>
          <a:ln w="28575">
            <a:solidFill>
              <a:srgbClr val="FFFF00"/>
            </a:solidFill>
          </a:ln>
        </p:spPr>
        <p:txBody>
          <a:bodyPr wrap="none" rtlCol="0">
            <a:spAutoFit/>
          </a:bodyPr>
          <a:lstStyle/>
          <a:p>
            <a:r>
              <a:rPr lang="en-US" dirty="0">
                <a:solidFill>
                  <a:schemeClr val="accent2">
                    <a:lumMod val="75000"/>
                  </a:schemeClr>
                </a:solidFill>
              </a:rPr>
              <a:t>change</a:t>
            </a:r>
          </a:p>
        </p:txBody>
      </p:sp>
      <p:sp>
        <p:nvSpPr>
          <p:cNvPr id="8" name="TextBox 7">
            <a:extLst>
              <a:ext uri="{FF2B5EF4-FFF2-40B4-BE49-F238E27FC236}">
                <a16:creationId xmlns:a16="http://schemas.microsoft.com/office/drawing/2014/main" id="{7B0DF80A-32F7-4854-A430-CBE3BE1927BF}"/>
              </a:ext>
            </a:extLst>
          </p:cNvPr>
          <p:cNvSpPr txBox="1"/>
          <p:nvPr/>
        </p:nvSpPr>
        <p:spPr>
          <a:xfrm>
            <a:off x="902064" y="5105010"/>
            <a:ext cx="1055097" cy="830997"/>
          </a:xfrm>
          <a:prstGeom prst="rect">
            <a:avLst/>
          </a:prstGeom>
          <a:solidFill>
            <a:schemeClr val="accent1">
              <a:lumMod val="90000"/>
            </a:schemeClr>
          </a:solidFill>
          <a:ln w="28575">
            <a:solidFill>
              <a:srgbClr val="FFFF00"/>
            </a:solidFill>
          </a:ln>
        </p:spPr>
        <p:txBody>
          <a:bodyPr wrap="none" rtlCol="0">
            <a:spAutoFit/>
          </a:bodyPr>
          <a:lstStyle/>
          <a:p>
            <a:pPr algn="ctr"/>
            <a:r>
              <a:rPr lang="en-US" dirty="0">
                <a:solidFill>
                  <a:schemeClr val="accent2">
                    <a:lumMod val="75000"/>
                  </a:schemeClr>
                </a:solidFill>
              </a:rPr>
              <a:t>simple</a:t>
            </a:r>
          </a:p>
          <a:p>
            <a:pPr algn="ctr"/>
            <a:r>
              <a:rPr lang="en-US" dirty="0">
                <a:solidFill>
                  <a:schemeClr val="accent2">
                    <a:lumMod val="75000"/>
                  </a:schemeClr>
                </a:solidFill>
              </a:rPr>
              <a:t>change</a:t>
            </a:r>
          </a:p>
        </p:txBody>
      </p:sp>
      <p:sp>
        <p:nvSpPr>
          <p:cNvPr id="9" name="TextBox 8">
            <a:extLst>
              <a:ext uri="{FF2B5EF4-FFF2-40B4-BE49-F238E27FC236}">
                <a16:creationId xmlns:a16="http://schemas.microsoft.com/office/drawing/2014/main" id="{80781B98-A2DE-4FC0-A8A2-90821C1AF293}"/>
              </a:ext>
            </a:extLst>
          </p:cNvPr>
          <p:cNvSpPr txBox="1"/>
          <p:nvPr/>
        </p:nvSpPr>
        <p:spPr>
          <a:xfrm>
            <a:off x="3048000" y="3792735"/>
            <a:ext cx="1311578" cy="830997"/>
          </a:xfrm>
          <a:prstGeom prst="rect">
            <a:avLst/>
          </a:prstGeom>
          <a:solidFill>
            <a:schemeClr val="accent1">
              <a:lumMod val="90000"/>
            </a:schemeClr>
          </a:solidFill>
          <a:ln w="28575">
            <a:solidFill>
              <a:srgbClr val="FFFF00"/>
            </a:solidFill>
          </a:ln>
        </p:spPr>
        <p:txBody>
          <a:bodyPr wrap="none" rtlCol="0">
            <a:spAutoFit/>
          </a:bodyPr>
          <a:lstStyle/>
          <a:p>
            <a:pPr algn="ctr"/>
            <a:r>
              <a:rPr lang="en-US" dirty="0">
                <a:solidFill>
                  <a:schemeClr val="accent2">
                    <a:lumMod val="75000"/>
                  </a:schemeClr>
                </a:solidFill>
              </a:rPr>
              <a:t>change</a:t>
            </a:r>
          </a:p>
          <a:p>
            <a:r>
              <a:rPr lang="en-US" dirty="0">
                <a:solidFill>
                  <a:schemeClr val="accent2">
                    <a:lumMod val="75000"/>
                  </a:schemeClr>
                </a:solidFill>
              </a:rPr>
              <a:t>sequence</a:t>
            </a:r>
          </a:p>
        </p:txBody>
      </p:sp>
      <p:sp>
        <p:nvSpPr>
          <p:cNvPr id="10" name="TextBox 9">
            <a:extLst>
              <a:ext uri="{FF2B5EF4-FFF2-40B4-BE49-F238E27FC236}">
                <a16:creationId xmlns:a16="http://schemas.microsoft.com/office/drawing/2014/main" id="{7D1919DC-607C-4605-B78B-F89123A3D6AB}"/>
              </a:ext>
            </a:extLst>
          </p:cNvPr>
          <p:cNvSpPr txBox="1"/>
          <p:nvPr/>
        </p:nvSpPr>
        <p:spPr>
          <a:xfrm>
            <a:off x="3176241" y="5174516"/>
            <a:ext cx="1055097" cy="830997"/>
          </a:xfrm>
          <a:prstGeom prst="rect">
            <a:avLst/>
          </a:prstGeom>
          <a:solidFill>
            <a:schemeClr val="accent1">
              <a:lumMod val="90000"/>
            </a:schemeClr>
          </a:solidFill>
          <a:ln w="28575">
            <a:solidFill>
              <a:srgbClr val="FFFF00"/>
            </a:solidFill>
          </a:ln>
        </p:spPr>
        <p:txBody>
          <a:bodyPr wrap="none" rtlCol="0">
            <a:spAutoFit/>
          </a:bodyPr>
          <a:lstStyle/>
          <a:p>
            <a:pPr algn="ctr"/>
            <a:r>
              <a:rPr lang="en-US" dirty="0">
                <a:solidFill>
                  <a:schemeClr val="accent2">
                    <a:lumMod val="75000"/>
                  </a:schemeClr>
                </a:solidFill>
              </a:rPr>
              <a:t>change</a:t>
            </a:r>
          </a:p>
          <a:p>
            <a:pPr algn="ctr"/>
            <a:r>
              <a:rPr lang="en-US" dirty="0">
                <a:solidFill>
                  <a:schemeClr val="accent2">
                    <a:lumMod val="75000"/>
                  </a:schemeClr>
                </a:solidFill>
              </a:rPr>
              <a:t>profile</a:t>
            </a:r>
          </a:p>
        </p:txBody>
      </p:sp>
      <p:sp>
        <p:nvSpPr>
          <p:cNvPr id="11" name="TextBox 10">
            <a:extLst>
              <a:ext uri="{FF2B5EF4-FFF2-40B4-BE49-F238E27FC236}">
                <a16:creationId xmlns:a16="http://schemas.microsoft.com/office/drawing/2014/main" id="{212AEBD7-1867-4BD1-BFA3-80A998A4BE33}"/>
              </a:ext>
            </a:extLst>
          </p:cNvPr>
          <p:cNvSpPr txBox="1"/>
          <p:nvPr/>
        </p:nvSpPr>
        <p:spPr>
          <a:xfrm>
            <a:off x="5155290" y="3025182"/>
            <a:ext cx="1702710" cy="830997"/>
          </a:xfrm>
          <a:prstGeom prst="rect">
            <a:avLst/>
          </a:prstGeom>
          <a:solidFill>
            <a:schemeClr val="accent1">
              <a:lumMod val="90000"/>
            </a:schemeClr>
          </a:solidFill>
          <a:ln w="28575">
            <a:solidFill>
              <a:srgbClr val="FFFF00"/>
            </a:solidFill>
          </a:ln>
        </p:spPr>
        <p:txBody>
          <a:bodyPr wrap="none" rtlCol="0">
            <a:spAutoFit/>
          </a:bodyPr>
          <a:lstStyle/>
          <a:p>
            <a:pPr algn="ctr"/>
            <a:r>
              <a:rPr lang="en-US" dirty="0">
                <a:solidFill>
                  <a:schemeClr val="accent2">
                    <a:lumMod val="75000"/>
                  </a:schemeClr>
                </a:solidFill>
              </a:rPr>
              <a:t>instantiation</a:t>
            </a:r>
          </a:p>
          <a:p>
            <a:pPr algn="ctr"/>
            <a:r>
              <a:rPr lang="en-US" dirty="0">
                <a:solidFill>
                  <a:schemeClr val="accent2">
                    <a:lumMod val="75000"/>
                  </a:schemeClr>
                </a:solidFill>
              </a:rPr>
              <a:t>change</a:t>
            </a:r>
          </a:p>
        </p:txBody>
      </p:sp>
      <p:sp>
        <p:nvSpPr>
          <p:cNvPr id="12" name="TextBox 11">
            <a:extLst>
              <a:ext uri="{FF2B5EF4-FFF2-40B4-BE49-F238E27FC236}">
                <a16:creationId xmlns:a16="http://schemas.microsoft.com/office/drawing/2014/main" id="{A437F787-6650-49B6-A3F4-0F93A128DE1C}"/>
              </a:ext>
            </a:extLst>
          </p:cNvPr>
          <p:cNvSpPr txBox="1"/>
          <p:nvPr/>
        </p:nvSpPr>
        <p:spPr>
          <a:xfrm>
            <a:off x="6324600" y="6203548"/>
            <a:ext cx="1872629" cy="461665"/>
          </a:xfrm>
          <a:prstGeom prst="rect">
            <a:avLst/>
          </a:prstGeom>
          <a:solidFill>
            <a:schemeClr val="accent1">
              <a:lumMod val="90000"/>
            </a:schemeClr>
          </a:solidFill>
          <a:ln w="28575">
            <a:solidFill>
              <a:srgbClr val="FFFF00"/>
            </a:solidFill>
          </a:ln>
        </p:spPr>
        <p:txBody>
          <a:bodyPr wrap="none" rtlCol="0">
            <a:spAutoFit/>
          </a:bodyPr>
          <a:lstStyle/>
          <a:p>
            <a:pPr algn="ctr"/>
            <a:r>
              <a:rPr lang="en-US" dirty="0">
                <a:solidFill>
                  <a:schemeClr val="accent2">
                    <a:lumMod val="75000"/>
                  </a:schemeClr>
                </a:solidFill>
              </a:rPr>
              <a:t>specialization</a:t>
            </a:r>
          </a:p>
        </p:txBody>
      </p:sp>
      <p:sp>
        <p:nvSpPr>
          <p:cNvPr id="13" name="TextBox 12">
            <a:extLst>
              <a:ext uri="{FF2B5EF4-FFF2-40B4-BE49-F238E27FC236}">
                <a16:creationId xmlns:a16="http://schemas.microsoft.com/office/drawing/2014/main" id="{875B5631-8512-431E-BF8E-BE10B19E0055}"/>
              </a:ext>
            </a:extLst>
          </p:cNvPr>
          <p:cNvSpPr txBox="1"/>
          <p:nvPr/>
        </p:nvSpPr>
        <p:spPr>
          <a:xfrm>
            <a:off x="3827396" y="6221242"/>
            <a:ext cx="1923925" cy="461665"/>
          </a:xfrm>
          <a:prstGeom prst="rect">
            <a:avLst/>
          </a:prstGeom>
          <a:solidFill>
            <a:schemeClr val="accent1">
              <a:lumMod val="90000"/>
            </a:schemeClr>
          </a:solidFill>
          <a:ln w="28575">
            <a:solidFill>
              <a:srgbClr val="FFFF00"/>
            </a:solidFill>
          </a:ln>
        </p:spPr>
        <p:txBody>
          <a:bodyPr wrap="none" rtlCol="0">
            <a:spAutoFit/>
          </a:bodyPr>
          <a:lstStyle/>
          <a:p>
            <a:pPr algn="ctr"/>
            <a:r>
              <a:rPr lang="en-US" dirty="0">
                <a:solidFill>
                  <a:schemeClr val="accent2">
                    <a:lumMod val="75000"/>
                  </a:schemeClr>
                </a:solidFill>
              </a:rPr>
              <a:t>generalization</a:t>
            </a:r>
          </a:p>
        </p:txBody>
      </p:sp>
      <p:sp>
        <p:nvSpPr>
          <p:cNvPr id="14" name="TextBox 13">
            <a:extLst>
              <a:ext uri="{FF2B5EF4-FFF2-40B4-BE49-F238E27FC236}">
                <a16:creationId xmlns:a16="http://schemas.microsoft.com/office/drawing/2014/main" id="{7EC5F45F-5C0A-4F71-8F0B-0FF83CCA09A3}"/>
              </a:ext>
            </a:extLst>
          </p:cNvPr>
          <p:cNvSpPr txBox="1"/>
          <p:nvPr/>
        </p:nvSpPr>
        <p:spPr>
          <a:xfrm>
            <a:off x="5164106" y="5038710"/>
            <a:ext cx="1685078" cy="830997"/>
          </a:xfrm>
          <a:prstGeom prst="rect">
            <a:avLst/>
          </a:prstGeom>
          <a:solidFill>
            <a:schemeClr val="accent1">
              <a:lumMod val="90000"/>
            </a:schemeClr>
          </a:solidFill>
          <a:ln w="28575">
            <a:solidFill>
              <a:srgbClr val="FFFF00"/>
            </a:solidFill>
          </a:ln>
        </p:spPr>
        <p:txBody>
          <a:bodyPr wrap="none" rtlCol="0">
            <a:spAutoFit/>
          </a:bodyPr>
          <a:lstStyle/>
          <a:p>
            <a:pPr algn="ctr"/>
            <a:r>
              <a:rPr lang="en-US" dirty="0">
                <a:solidFill>
                  <a:schemeClr val="accent2">
                    <a:lumMod val="75000"/>
                  </a:schemeClr>
                </a:solidFill>
              </a:rPr>
              <a:t>type</a:t>
            </a:r>
          </a:p>
          <a:p>
            <a:pPr algn="ctr"/>
            <a:r>
              <a:rPr lang="en-US" dirty="0">
                <a:solidFill>
                  <a:schemeClr val="accent2">
                    <a:lumMod val="75000"/>
                  </a:schemeClr>
                </a:solidFill>
              </a:rPr>
              <a:t>replacement</a:t>
            </a:r>
          </a:p>
        </p:txBody>
      </p:sp>
      <p:sp>
        <p:nvSpPr>
          <p:cNvPr id="15" name="TextBox 14">
            <a:extLst>
              <a:ext uri="{FF2B5EF4-FFF2-40B4-BE49-F238E27FC236}">
                <a16:creationId xmlns:a16="http://schemas.microsoft.com/office/drawing/2014/main" id="{5C2D8B13-C383-4BC2-9359-E175E06F23CB}"/>
              </a:ext>
            </a:extLst>
          </p:cNvPr>
          <p:cNvSpPr txBox="1"/>
          <p:nvPr/>
        </p:nvSpPr>
        <p:spPr>
          <a:xfrm>
            <a:off x="7379482" y="3688588"/>
            <a:ext cx="1327608" cy="830997"/>
          </a:xfrm>
          <a:prstGeom prst="rect">
            <a:avLst/>
          </a:prstGeom>
          <a:solidFill>
            <a:schemeClr val="accent1">
              <a:lumMod val="90000"/>
            </a:schemeClr>
          </a:solidFill>
          <a:ln w="28575">
            <a:solidFill>
              <a:srgbClr val="FFFF00"/>
            </a:solidFill>
          </a:ln>
        </p:spPr>
        <p:txBody>
          <a:bodyPr wrap="none" rtlCol="0">
            <a:spAutoFit/>
          </a:bodyPr>
          <a:lstStyle/>
          <a:p>
            <a:pPr algn="ctr"/>
            <a:r>
              <a:rPr lang="en-US" dirty="0">
                <a:solidFill>
                  <a:schemeClr val="accent2">
                    <a:lumMod val="75000"/>
                  </a:schemeClr>
                </a:solidFill>
              </a:rPr>
              <a:t>existence</a:t>
            </a:r>
          </a:p>
          <a:p>
            <a:pPr algn="ctr"/>
            <a:r>
              <a:rPr lang="en-US" dirty="0">
                <a:solidFill>
                  <a:schemeClr val="accent2">
                    <a:lumMod val="75000"/>
                  </a:schemeClr>
                </a:solidFill>
              </a:rPr>
              <a:t>change</a:t>
            </a:r>
          </a:p>
        </p:txBody>
      </p:sp>
      <p:sp>
        <p:nvSpPr>
          <p:cNvPr id="16" name="TextBox 15">
            <a:extLst>
              <a:ext uri="{FF2B5EF4-FFF2-40B4-BE49-F238E27FC236}">
                <a16:creationId xmlns:a16="http://schemas.microsoft.com/office/drawing/2014/main" id="{59B96388-3A7D-4F68-9EE5-D8E153D5DB00}"/>
              </a:ext>
            </a:extLst>
          </p:cNvPr>
          <p:cNvSpPr txBox="1"/>
          <p:nvPr/>
        </p:nvSpPr>
        <p:spPr>
          <a:xfrm>
            <a:off x="9531559" y="4902822"/>
            <a:ext cx="1822935" cy="461665"/>
          </a:xfrm>
          <a:prstGeom prst="rect">
            <a:avLst/>
          </a:prstGeom>
          <a:solidFill>
            <a:schemeClr val="accent1">
              <a:lumMod val="90000"/>
            </a:schemeClr>
          </a:solidFill>
          <a:ln w="28575">
            <a:solidFill>
              <a:srgbClr val="FFFF00"/>
            </a:solidFill>
          </a:ln>
        </p:spPr>
        <p:txBody>
          <a:bodyPr wrap="none" rtlCol="0">
            <a:spAutoFit/>
          </a:bodyPr>
          <a:lstStyle/>
          <a:p>
            <a:pPr algn="ctr"/>
            <a:r>
              <a:rPr lang="en-US" dirty="0">
                <a:solidFill>
                  <a:schemeClr val="accent2">
                    <a:lumMod val="75000"/>
                  </a:schemeClr>
                </a:solidFill>
              </a:rPr>
              <a:t>individuation</a:t>
            </a:r>
          </a:p>
        </p:txBody>
      </p:sp>
      <p:sp>
        <p:nvSpPr>
          <p:cNvPr id="17" name="TextBox 16">
            <a:extLst>
              <a:ext uri="{FF2B5EF4-FFF2-40B4-BE49-F238E27FC236}">
                <a16:creationId xmlns:a16="http://schemas.microsoft.com/office/drawing/2014/main" id="{8B3D96B9-82B5-4C78-B693-8555B348D773}"/>
              </a:ext>
            </a:extLst>
          </p:cNvPr>
          <p:cNvSpPr txBox="1"/>
          <p:nvPr/>
        </p:nvSpPr>
        <p:spPr>
          <a:xfrm>
            <a:off x="9642967" y="5990410"/>
            <a:ext cx="1600118" cy="461665"/>
          </a:xfrm>
          <a:prstGeom prst="rect">
            <a:avLst/>
          </a:prstGeom>
          <a:solidFill>
            <a:schemeClr val="accent1">
              <a:lumMod val="90000"/>
            </a:schemeClr>
          </a:solidFill>
          <a:ln w="28575">
            <a:solidFill>
              <a:srgbClr val="FFFF00"/>
            </a:solidFill>
          </a:ln>
        </p:spPr>
        <p:txBody>
          <a:bodyPr wrap="none" rtlCol="0">
            <a:spAutoFit/>
          </a:bodyPr>
          <a:lstStyle/>
          <a:p>
            <a:pPr algn="ctr"/>
            <a:r>
              <a:rPr lang="en-US" dirty="0">
                <a:solidFill>
                  <a:schemeClr val="accent2">
                    <a:lumMod val="75000"/>
                  </a:schemeClr>
                </a:solidFill>
              </a:rPr>
              <a:t>termination</a:t>
            </a:r>
          </a:p>
        </p:txBody>
      </p:sp>
      <p:sp>
        <p:nvSpPr>
          <p:cNvPr id="18" name="TextBox 17">
            <a:extLst>
              <a:ext uri="{FF2B5EF4-FFF2-40B4-BE49-F238E27FC236}">
                <a16:creationId xmlns:a16="http://schemas.microsoft.com/office/drawing/2014/main" id="{FB46E99D-C0C7-4604-B17D-904304014BCA}"/>
              </a:ext>
            </a:extLst>
          </p:cNvPr>
          <p:cNvSpPr txBox="1"/>
          <p:nvPr/>
        </p:nvSpPr>
        <p:spPr>
          <a:xfrm>
            <a:off x="9006575" y="2794191"/>
            <a:ext cx="2872902" cy="461665"/>
          </a:xfrm>
          <a:prstGeom prst="rect">
            <a:avLst/>
          </a:prstGeom>
          <a:solidFill>
            <a:schemeClr val="accent1">
              <a:lumMod val="90000"/>
            </a:schemeClr>
          </a:solidFill>
          <a:ln w="28575">
            <a:solidFill>
              <a:srgbClr val="FFFF00"/>
            </a:solidFill>
          </a:ln>
        </p:spPr>
        <p:txBody>
          <a:bodyPr wrap="none" rtlCol="0">
            <a:spAutoFit/>
          </a:bodyPr>
          <a:lstStyle/>
          <a:p>
            <a:pPr algn="ctr"/>
            <a:r>
              <a:rPr lang="en-US" dirty="0">
                <a:solidFill>
                  <a:schemeClr val="accent2">
                    <a:lumMod val="75000"/>
                  </a:schemeClr>
                </a:solidFill>
              </a:rPr>
              <a:t>compositional change</a:t>
            </a:r>
          </a:p>
        </p:txBody>
      </p:sp>
      <p:sp>
        <p:nvSpPr>
          <p:cNvPr id="19" name="TextBox 18">
            <a:extLst>
              <a:ext uri="{FF2B5EF4-FFF2-40B4-BE49-F238E27FC236}">
                <a16:creationId xmlns:a16="http://schemas.microsoft.com/office/drawing/2014/main" id="{B6DC6717-A5F8-40BF-B3E6-68E26CDF6958}"/>
              </a:ext>
            </a:extLst>
          </p:cNvPr>
          <p:cNvSpPr txBox="1"/>
          <p:nvPr/>
        </p:nvSpPr>
        <p:spPr>
          <a:xfrm>
            <a:off x="9476255" y="3657600"/>
            <a:ext cx="1933543" cy="461665"/>
          </a:xfrm>
          <a:prstGeom prst="rect">
            <a:avLst/>
          </a:prstGeom>
          <a:solidFill>
            <a:schemeClr val="accent1">
              <a:lumMod val="90000"/>
            </a:schemeClr>
          </a:solidFill>
          <a:ln w="28575">
            <a:solidFill>
              <a:srgbClr val="FFFF00"/>
            </a:solidFill>
          </a:ln>
        </p:spPr>
        <p:txBody>
          <a:bodyPr wrap="none" rtlCol="0">
            <a:spAutoFit/>
          </a:bodyPr>
          <a:lstStyle/>
          <a:p>
            <a:pPr algn="ctr"/>
            <a:r>
              <a:rPr lang="en-US" dirty="0">
                <a:solidFill>
                  <a:schemeClr val="accent2">
                    <a:lumMod val="75000"/>
                  </a:schemeClr>
                </a:solidFill>
              </a:rPr>
              <a:t>spatial change</a:t>
            </a:r>
          </a:p>
        </p:txBody>
      </p:sp>
      <p:cxnSp>
        <p:nvCxnSpPr>
          <p:cNvPr id="21" name="Straight Arrow Connector 20">
            <a:extLst>
              <a:ext uri="{FF2B5EF4-FFF2-40B4-BE49-F238E27FC236}">
                <a16:creationId xmlns:a16="http://schemas.microsoft.com/office/drawing/2014/main" id="{742FC086-4965-4A2C-9A4D-5BCA913A4643}"/>
              </a:ext>
            </a:extLst>
          </p:cNvPr>
          <p:cNvCxnSpPr>
            <a:cxnSpLocks/>
            <a:stCxn id="5" idx="0"/>
            <a:endCxn id="7" idx="2"/>
          </p:cNvCxnSpPr>
          <p:nvPr/>
        </p:nvCxnSpPr>
        <p:spPr>
          <a:xfrm flipV="1">
            <a:off x="1429613" y="2041622"/>
            <a:ext cx="4577033" cy="1754115"/>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751B186-BB89-4A8F-AE52-C7612BF61337}"/>
              </a:ext>
            </a:extLst>
          </p:cNvPr>
          <p:cNvCxnSpPr>
            <a:cxnSpLocks/>
            <a:stCxn id="8" idx="0"/>
            <a:endCxn id="5" idx="2"/>
          </p:cNvCxnSpPr>
          <p:nvPr/>
        </p:nvCxnSpPr>
        <p:spPr>
          <a:xfrm flipV="1">
            <a:off x="1429613" y="4626734"/>
            <a:ext cx="0" cy="478276"/>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2E5377D-0479-4AD9-9104-24440D5E9262}"/>
              </a:ext>
            </a:extLst>
          </p:cNvPr>
          <p:cNvCxnSpPr>
            <a:cxnSpLocks/>
            <a:stCxn id="10" idx="0"/>
            <a:endCxn id="9" idx="2"/>
          </p:cNvCxnSpPr>
          <p:nvPr/>
        </p:nvCxnSpPr>
        <p:spPr>
          <a:xfrm flipH="1" flipV="1">
            <a:off x="3703789" y="4623732"/>
            <a:ext cx="1" cy="55078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C24B9F1-09A7-4DC2-9BB1-8BF331A8F6B1}"/>
              </a:ext>
            </a:extLst>
          </p:cNvPr>
          <p:cNvCxnSpPr>
            <a:cxnSpLocks/>
            <a:stCxn id="9" idx="0"/>
            <a:endCxn id="7" idx="2"/>
          </p:cNvCxnSpPr>
          <p:nvPr/>
        </p:nvCxnSpPr>
        <p:spPr>
          <a:xfrm flipV="1">
            <a:off x="3703789" y="2041622"/>
            <a:ext cx="2302857" cy="175111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3A6CCB0-2996-40DC-8A62-DC1CF4CBE9AE}"/>
              </a:ext>
            </a:extLst>
          </p:cNvPr>
          <p:cNvCxnSpPr>
            <a:cxnSpLocks/>
            <a:stCxn id="7" idx="0"/>
            <a:endCxn id="6" idx="2"/>
          </p:cNvCxnSpPr>
          <p:nvPr/>
        </p:nvCxnSpPr>
        <p:spPr>
          <a:xfrm flipH="1" flipV="1">
            <a:off x="6006645" y="1274362"/>
            <a:ext cx="1" cy="305595"/>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62F47C9-70AC-4B9B-94CF-40309AE6DA72}"/>
              </a:ext>
            </a:extLst>
          </p:cNvPr>
          <p:cNvCxnSpPr>
            <a:cxnSpLocks/>
            <a:stCxn id="11" idx="0"/>
            <a:endCxn id="7" idx="2"/>
          </p:cNvCxnSpPr>
          <p:nvPr/>
        </p:nvCxnSpPr>
        <p:spPr>
          <a:xfrm flipV="1">
            <a:off x="6006645" y="2041622"/>
            <a:ext cx="1" cy="98356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06C1848-2B4C-4D03-915D-BCDA2DADE6DD}"/>
              </a:ext>
            </a:extLst>
          </p:cNvPr>
          <p:cNvCxnSpPr>
            <a:cxnSpLocks/>
            <a:stCxn id="15" idx="0"/>
            <a:endCxn id="7" idx="2"/>
          </p:cNvCxnSpPr>
          <p:nvPr/>
        </p:nvCxnSpPr>
        <p:spPr>
          <a:xfrm flipH="1" flipV="1">
            <a:off x="6006646" y="2041622"/>
            <a:ext cx="2036640" cy="1646966"/>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4188D6E-E082-457F-B62C-015B7778BDDB}"/>
              </a:ext>
            </a:extLst>
          </p:cNvPr>
          <p:cNvCxnSpPr>
            <a:cxnSpLocks/>
            <a:stCxn id="16" idx="1"/>
            <a:endCxn id="15" idx="2"/>
          </p:cNvCxnSpPr>
          <p:nvPr/>
        </p:nvCxnSpPr>
        <p:spPr>
          <a:xfrm flipH="1" flipV="1">
            <a:off x="8043286" y="4519585"/>
            <a:ext cx="1488273" cy="61407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0757730-2DDE-4C4B-BC5C-692DF0272AA9}"/>
              </a:ext>
            </a:extLst>
          </p:cNvPr>
          <p:cNvCxnSpPr>
            <a:cxnSpLocks/>
            <a:stCxn id="17" idx="1"/>
            <a:endCxn id="15" idx="2"/>
          </p:cNvCxnSpPr>
          <p:nvPr/>
        </p:nvCxnSpPr>
        <p:spPr>
          <a:xfrm flipH="1" flipV="1">
            <a:off x="8043286" y="4519585"/>
            <a:ext cx="1599681" cy="1701658"/>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EC3F117-5D02-4B31-AF9A-233AB2445A97}"/>
              </a:ext>
            </a:extLst>
          </p:cNvPr>
          <p:cNvCxnSpPr>
            <a:cxnSpLocks/>
            <a:stCxn id="14" idx="0"/>
            <a:endCxn id="11" idx="2"/>
          </p:cNvCxnSpPr>
          <p:nvPr/>
        </p:nvCxnSpPr>
        <p:spPr>
          <a:xfrm flipV="1">
            <a:off x="6006645" y="3856179"/>
            <a:ext cx="0" cy="1182531"/>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A5D93B5-5ED6-4174-A25E-98550F9E1B95}"/>
              </a:ext>
            </a:extLst>
          </p:cNvPr>
          <p:cNvCxnSpPr>
            <a:cxnSpLocks/>
            <a:stCxn id="18" idx="1"/>
            <a:endCxn id="7" idx="2"/>
          </p:cNvCxnSpPr>
          <p:nvPr/>
        </p:nvCxnSpPr>
        <p:spPr>
          <a:xfrm flipH="1" flipV="1">
            <a:off x="6006646" y="2041622"/>
            <a:ext cx="2999929" cy="983402"/>
          </a:xfrm>
          <a:prstGeom prst="straightConnector1">
            <a:avLst/>
          </a:prstGeom>
          <a:ln w="19050">
            <a:solidFill>
              <a:schemeClr val="bg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02532B7-668C-4FE6-B004-9A95877C0E2F}"/>
              </a:ext>
            </a:extLst>
          </p:cNvPr>
          <p:cNvCxnSpPr>
            <a:cxnSpLocks/>
            <a:stCxn id="19" idx="1"/>
            <a:endCxn id="7" idx="2"/>
          </p:cNvCxnSpPr>
          <p:nvPr/>
        </p:nvCxnSpPr>
        <p:spPr>
          <a:xfrm flipH="1" flipV="1">
            <a:off x="6006646" y="2041622"/>
            <a:ext cx="3469609" cy="1846811"/>
          </a:xfrm>
          <a:prstGeom prst="straightConnector1">
            <a:avLst/>
          </a:prstGeom>
          <a:ln w="19050">
            <a:solidFill>
              <a:schemeClr val="bg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E3B7970-617E-4FD4-8E9D-B336AF0530AC}"/>
              </a:ext>
            </a:extLst>
          </p:cNvPr>
          <p:cNvSpPr txBox="1"/>
          <p:nvPr/>
        </p:nvSpPr>
        <p:spPr>
          <a:xfrm>
            <a:off x="312960" y="1579957"/>
            <a:ext cx="2010487" cy="830997"/>
          </a:xfrm>
          <a:prstGeom prst="rect">
            <a:avLst/>
          </a:prstGeom>
          <a:solidFill>
            <a:schemeClr val="accent1">
              <a:lumMod val="90000"/>
            </a:schemeClr>
          </a:solidFill>
          <a:ln w="28575">
            <a:solidFill>
              <a:schemeClr val="bg1"/>
            </a:solidFill>
          </a:ln>
        </p:spPr>
        <p:txBody>
          <a:bodyPr wrap="none" rtlCol="0">
            <a:spAutoFit/>
          </a:bodyPr>
          <a:lstStyle/>
          <a:p>
            <a:pPr algn="ctr"/>
            <a:r>
              <a:rPr lang="en-US" dirty="0">
                <a:solidFill>
                  <a:schemeClr val="accent2">
                    <a:lumMod val="75000"/>
                  </a:schemeClr>
                </a:solidFill>
              </a:rPr>
              <a:t>spatiotemporal</a:t>
            </a:r>
          </a:p>
          <a:p>
            <a:pPr algn="ctr"/>
            <a:r>
              <a:rPr lang="en-US" dirty="0">
                <a:solidFill>
                  <a:schemeClr val="accent2">
                    <a:lumMod val="75000"/>
                  </a:schemeClr>
                </a:solidFill>
              </a:rPr>
              <a:t>region</a:t>
            </a:r>
          </a:p>
        </p:txBody>
      </p:sp>
      <p:sp>
        <p:nvSpPr>
          <p:cNvPr id="54" name="TextBox 53">
            <a:extLst>
              <a:ext uri="{FF2B5EF4-FFF2-40B4-BE49-F238E27FC236}">
                <a16:creationId xmlns:a16="http://schemas.microsoft.com/office/drawing/2014/main" id="{6874166E-5F45-4D73-861C-DC1550BB0AB3}"/>
              </a:ext>
            </a:extLst>
          </p:cNvPr>
          <p:cNvSpPr txBox="1"/>
          <p:nvPr/>
        </p:nvSpPr>
        <p:spPr>
          <a:xfrm>
            <a:off x="3044367" y="1579957"/>
            <a:ext cx="1276310" cy="830997"/>
          </a:xfrm>
          <a:prstGeom prst="rect">
            <a:avLst/>
          </a:prstGeom>
          <a:solidFill>
            <a:schemeClr val="accent1">
              <a:lumMod val="90000"/>
            </a:schemeClr>
          </a:solidFill>
          <a:ln w="28575">
            <a:solidFill>
              <a:schemeClr val="bg1"/>
            </a:solidFill>
          </a:ln>
        </p:spPr>
        <p:txBody>
          <a:bodyPr wrap="none" rtlCol="0">
            <a:spAutoFit/>
          </a:bodyPr>
          <a:lstStyle/>
          <a:p>
            <a:pPr algn="ctr"/>
            <a:r>
              <a:rPr lang="en-US" dirty="0">
                <a:solidFill>
                  <a:schemeClr val="accent2">
                    <a:lumMod val="75000"/>
                  </a:schemeClr>
                </a:solidFill>
              </a:rPr>
              <a:t>temporal</a:t>
            </a:r>
          </a:p>
          <a:p>
            <a:pPr algn="ctr"/>
            <a:r>
              <a:rPr lang="en-US" dirty="0">
                <a:solidFill>
                  <a:schemeClr val="accent2">
                    <a:lumMod val="75000"/>
                  </a:schemeClr>
                </a:solidFill>
              </a:rPr>
              <a:t>region</a:t>
            </a:r>
          </a:p>
        </p:txBody>
      </p:sp>
      <p:sp>
        <p:nvSpPr>
          <p:cNvPr id="56" name="TextBox 55">
            <a:extLst>
              <a:ext uri="{FF2B5EF4-FFF2-40B4-BE49-F238E27FC236}">
                <a16:creationId xmlns:a16="http://schemas.microsoft.com/office/drawing/2014/main" id="{A111D356-FC3D-41BE-ADB7-B865A90F9663}"/>
              </a:ext>
            </a:extLst>
          </p:cNvPr>
          <p:cNvSpPr txBox="1"/>
          <p:nvPr/>
        </p:nvSpPr>
        <p:spPr>
          <a:xfrm>
            <a:off x="7924800" y="1579957"/>
            <a:ext cx="1107996" cy="461665"/>
          </a:xfrm>
          <a:prstGeom prst="rect">
            <a:avLst/>
          </a:prstGeom>
          <a:solidFill>
            <a:schemeClr val="accent1">
              <a:lumMod val="90000"/>
            </a:schemeClr>
          </a:solidFill>
          <a:ln w="28575">
            <a:solidFill>
              <a:schemeClr val="bg1"/>
            </a:solidFill>
          </a:ln>
        </p:spPr>
        <p:txBody>
          <a:bodyPr wrap="none" rtlCol="0">
            <a:spAutoFit/>
          </a:bodyPr>
          <a:lstStyle/>
          <a:p>
            <a:pPr algn="ctr"/>
            <a:r>
              <a:rPr lang="en-US" dirty="0">
                <a:solidFill>
                  <a:schemeClr val="accent2">
                    <a:lumMod val="75000"/>
                  </a:schemeClr>
                </a:solidFill>
              </a:rPr>
              <a:t>process</a:t>
            </a:r>
          </a:p>
        </p:txBody>
      </p:sp>
      <p:sp>
        <p:nvSpPr>
          <p:cNvPr id="57" name="TextBox 56">
            <a:extLst>
              <a:ext uri="{FF2B5EF4-FFF2-40B4-BE49-F238E27FC236}">
                <a16:creationId xmlns:a16="http://schemas.microsoft.com/office/drawing/2014/main" id="{BD14C888-B190-4C72-87F0-CEAACE0FE2DD}"/>
              </a:ext>
            </a:extLst>
          </p:cNvPr>
          <p:cNvSpPr txBox="1"/>
          <p:nvPr/>
        </p:nvSpPr>
        <p:spPr>
          <a:xfrm>
            <a:off x="10464156" y="1579957"/>
            <a:ext cx="1346844" cy="830997"/>
          </a:xfrm>
          <a:prstGeom prst="rect">
            <a:avLst/>
          </a:prstGeom>
          <a:solidFill>
            <a:schemeClr val="accent1">
              <a:lumMod val="90000"/>
            </a:schemeClr>
          </a:solidFill>
          <a:ln w="28575">
            <a:solidFill>
              <a:schemeClr val="bg1"/>
            </a:solidFill>
          </a:ln>
        </p:spPr>
        <p:txBody>
          <a:bodyPr wrap="none" rtlCol="0">
            <a:spAutoFit/>
          </a:bodyPr>
          <a:lstStyle/>
          <a:p>
            <a:pPr algn="ctr"/>
            <a:r>
              <a:rPr lang="en-US" dirty="0">
                <a:solidFill>
                  <a:schemeClr val="accent2">
                    <a:lumMod val="75000"/>
                  </a:schemeClr>
                </a:solidFill>
              </a:rPr>
              <a:t>process</a:t>
            </a:r>
          </a:p>
          <a:p>
            <a:pPr algn="ctr"/>
            <a:r>
              <a:rPr lang="en-US" dirty="0">
                <a:solidFill>
                  <a:schemeClr val="accent2">
                    <a:lumMod val="75000"/>
                  </a:schemeClr>
                </a:solidFill>
              </a:rPr>
              <a:t>boundary</a:t>
            </a:r>
          </a:p>
        </p:txBody>
      </p:sp>
      <p:cxnSp>
        <p:nvCxnSpPr>
          <p:cNvPr id="74" name="Connector: Elbow 73">
            <a:extLst>
              <a:ext uri="{FF2B5EF4-FFF2-40B4-BE49-F238E27FC236}">
                <a16:creationId xmlns:a16="http://schemas.microsoft.com/office/drawing/2014/main" id="{196CFAF4-1B79-4DCA-AC3F-4C8B788E2522}"/>
              </a:ext>
            </a:extLst>
          </p:cNvPr>
          <p:cNvCxnSpPr>
            <a:cxnSpLocks/>
            <a:stCxn id="53" idx="0"/>
            <a:endCxn id="6" idx="1"/>
          </p:cNvCxnSpPr>
          <p:nvPr/>
        </p:nvCxnSpPr>
        <p:spPr bwMode="auto">
          <a:xfrm rot="5400000" flipH="1" flipV="1">
            <a:off x="3057901" y="-696166"/>
            <a:ext cx="536427" cy="4015821"/>
          </a:xfrm>
          <a:prstGeom prst="bentConnector2">
            <a:avLst/>
          </a:prstGeom>
          <a:solidFill>
            <a:schemeClr val="accent1"/>
          </a:solidFill>
          <a:ln w="19050" cap="flat" cmpd="sng" algn="ctr">
            <a:solidFill>
              <a:schemeClr val="bg1"/>
            </a:solidFill>
            <a:prstDash val="solid"/>
            <a:round/>
            <a:headEnd type="none" w="med" len="med"/>
            <a:tailEnd type="triangle"/>
          </a:ln>
          <a:effectLst/>
        </p:spPr>
      </p:cxnSp>
      <p:cxnSp>
        <p:nvCxnSpPr>
          <p:cNvPr id="76" name="Connector: Elbow 75">
            <a:extLst>
              <a:ext uri="{FF2B5EF4-FFF2-40B4-BE49-F238E27FC236}">
                <a16:creationId xmlns:a16="http://schemas.microsoft.com/office/drawing/2014/main" id="{49D297C5-BE56-43F1-9FB8-FE3A762E6905}"/>
              </a:ext>
            </a:extLst>
          </p:cNvPr>
          <p:cNvCxnSpPr>
            <a:cxnSpLocks/>
            <a:stCxn id="54" idx="0"/>
            <a:endCxn id="6" idx="1"/>
          </p:cNvCxnSpPr>
          <p:nvPr/>
        </p:nvCxnSpPr>
        <p:spPr bwMode="auto">
          <a:xfrm rot="5400000" flipH="1" flipV="1">
            <a:off x="4240060" y="485993"/>
            <a:ext cx="536427" cy="1651503"/>
          </a:xfrm>
          <a:prstGeom prst="bentConnector2">
            <a:avLst/>
          </a:prstGeom>
          <a:solidFill>
            <a:schemeClr val="accent1"/>
          </a:solidFill>
          <a:ln w="19050" cap="flat" cmpd="sng" algn="ctr">
            <a:solidFill>
              <a:schemeClr val="bg1"/>
            </a:solidFill>
            <a:prstDash val="solid"/>
            <a:round/>
            <a:headEnd type="none" w="med" len="med"/>
            <a:tailEnd type="triangle"/>
          </a:ln>
          <a:effectLst/>
        </p:spPr>
      </p:cxnSp>
      <p:cxnSp>
        <p:nvCxnSpPr>
          <p:cNvPr id="79" name="Connector: Elbow 78">
            <a:extLst>
              <a:ext uri="{FF2B5EF4-FFF2-40B4-BE49-F238E27FC236}">
                <a16:creationId xmlns:a16="http://schemas.microsoft.com/office/drawing/2014/main" id="{B0A06D01-F2D3-4DA2-80EC-CD16EB269381}"/>
              </a:ext>
            </a:extLst>
          </p:cNvPr>
          <p:cNvCxnSpPr>
            <a:cxnSpLocks/>
            <a:stCxn id="57" idx="0"/>
            <a:endCxn id="6" idx="3"/>
          </p:cNvCxnSpPr>
          <p:nvPr/>
        </p:nvCxnSpPr>
        <p:spPr bwMode="auto">
          <a:xfrm rot="16200000" flipV="1">
            <a:off x="8640209" y="-917413"/>
            <a:ext cx="536427" cy="4458313"/>
          </a:xfrm>
          <a:prstGeom prst="bentConnector2">
            <a:avLst/>
          </a:prstGeom>
          <a:solidFill>
            <a:schemeClr val="accent1"/>
          </a:solidFill>
          <a:ln w="19050" cap="flat" cmpd="sng" algn="ctr">
            <a:solidFill>
              <a:schemeClr val="bg1"/>
            </a:solidFill>
            <a:prstDash val="solid"/>
            <a:round/>
            <a:headEnd type="none" w="med" len="med"/>
            <a:tailEnd type="triangle"/>
          </a:ln>
          <a:effectLst/>
        </p:spPr>
      </p:cxnSp>
      <p:cxnSp>
        <p:nvCxnSpPr>
          <p:cNvPr id="82" name="Connector: Elbow 81">
            <a:extLst>
              <a:ext uri="{FF2B5EF4-FFF2-40B4-BE49-F238E27FC236}">
                <a16:creationId xmlns:a16="http://schemas.microsoft.com/office/drawing/2014/main" id="{0D2DDC96-90B8-4D8B-980E-14F323E49557}"/>
              </a:ext>
            </a:extLst>
          </p:cNvPr>
          <p:cNvCxnSpPr>
            <a:cxnSpLocks/>
            <a:stCxn id="56" idx="0"/>
            <a:endCxn id="6" idx="3"/>
          </p:cNvCxnSpPr>
          <p:nvPr/>
        </p:nvCxnSpPr>
        <p:spPr bwMode="auto">
          <a:xfrm rot="16200000" flipV="1">
            <a:off x="7310819" y="411977"/>
            <a:ext cx="536427" cy="1799533"/>
          </a:xfrm>
          <a:prstGeom prst="bentConnector2">
            <a:avLst/>
          </a:prstGeom>
          <a:solidFill>
            <a:schemeClr val="accent1"/>
          </a:solidFill>
          <a:ln w="19050" cap="flat" cmpd="sng" algn="ctr">
            <a:solidFill>
              <a:schemeClr val="bg1"/>
            </a:solidFill>
            <a:prstDash val="solid"/>
            <a:round/>
            <a:headEnd type="none" w="med" len="med"/>
            <a:tailEnd type="triangle"/>
          </a:ln>
          <a:effectLst/>
        </p:spPr>
      </p:cxnSp>
      <p:cxnSp>
        <p:nvCxnSpPr>
          <p:cNvPr id="115" name="Connector: Elbow 114">
            <a:extLst>
              <a:ext uri="{FF2B5EF4-FFF2-40B4-BE49-F238E27FC236}">
                <a16:creationId xmlns:a16="http://schemas.microsoft.com/office/drawing/2014/main" id="{03D6A6CC-3C95-4A68-BD9A-7CB253EE83E2}"/>
              </a:ext>
            </a:extLst>
          </p:cNvPr>
          <p:cNvCxnSpPr>
            <a:cxnSpLocks/>
            <a:stCxn id="13" idx="0"/>
            <a:endCxn id="11" idx="2"/>
          </p:cNvCxnSpPr>
          <p:nvPr/>
        </p:nvCxnSpPr>
        <p:spPr bwMode="auto">
          <a:xfrm rot="5400000" flipH="1" flipV="1">
            <a:off x="4215471" y="4430068"/>
            <a:ext cx="2365063" cy="1217286"/>
          </a:xfrm>
          <a:prstGeom prst="bentConnector3">
            <a:avLst>
              <a:gd name="adj1" fmla="val 64929"/>
            </a:avLst>
          </a:prstGeom>
          <a:solidFill>
            <a:schemeClr val="accent1"/>
          </a:solidFill>
          <a:ln w="19050" cap="flat" cmpd="sng" algn="ctr">
            <a:solidFill>
              <a:schemeClr val="bg1"/>
            </a:solidFill>
            <a:prstDash val="solid"/>
            <a:round/>
            <a:headEnd type="none" w="med" len="med"/>
            <a:tailEnd type="triangle"/>
          </a:ln>
          <a:effectLst/>
        </p:spPr>
      </p:cxnSp>
      <p:cxnSp>
        <p:nvCxnSpPr>
          <p:cNvPr id="119" name="Connector: Elbow 118">
            <a:extLst>
              <a:ext uri="{FF2B5EF4-FFF2-40B4-BE49-F238E27FC236}">
                <a16:creationId xmlns:a16="http://schemas.microsoft.com/office/drawing/2014/main" id="{D3686365-C9F7-4542-99A3-08C92C19E77D}"/>
              </a:ext>
            </a:extLst>
          </p:cNvPr>
          <p:cNvCxnSpPr>
            <a:cxnSpLocks/>
            <a:stCxn id="12" idx="0"/>
            <a:endCxn id="11" idx="2"/>
          </p:cNvCxnSpPr>
          <p:nvPr/>
        </p:nvCxnSpPr>
        <p:spPr bwMode="auto">
          <a:xfrm rot="16200000" flipV="1">
            <a:off x="5460096" y="4402729"/>
            <a:ext cx="2347369" cy="1254270"/>
          </a:xfrm>
          <a:prstGeom prst="bentConnector3">
            <a:avLst>
              <a:gd name="adj1" fmla="val 65041"/>
            </a:avLst>
          </a:prstGeom>
          <a:solidFill>
            <a:schemeClr val="accent1"/>
          </a:solidFill>
          <a:ln w="190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438424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a:extLst>
              <a:ext uri="{FF2B5EF4-FFF2-40B4-BE49-F238E27FC236}">
                <a16:creationId xmlns:a16="http://schemas.microsoft.com/office/drawing/2014/main" id="{3D4FDB28-5A08-48B2-8075-DA7F4F8E169B}"/>
              </a:ext>
            </a:extLst>
          </p:cNvPr>
          <p:cNvCxnSpPr>
            <a:cxnSpLocks/>
          </p:cNvCxnSpPr>
          <p:nvPr/>
        </p:nvCxnSpPr>
        <p:spPr bwMode="auto">
          <a:xfrm>
            <a:off x="6270374" y="5951095"/>
            <a:ext cx="5540626"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50" name="Content Placeholder 7">
            <a:extLst>
              <a:ext uri="{FF2B5EF4-FFF2-40B4-BE49-F238E27FC236}">
                <a16:creationId xmlns:a16="http://schemas.microsoft.com/office/drawing/2014/main" id="{6B9B9473-EB0C-425F-B618-7C3B26814C1A}"/>
              </a:ext>
            </a:extLst>
          </p:cNvPr>
          <p:cNvSpPr txBox="1">
            <a:spLocks/>
          </p:cNvSpPr>
          <p:nvPr/>
        </p:nvSpPr>
        <p:spPr>
          <a:xfrm>
            <a:off x="6405565" y="5928610"/>
            <a:ext cx="5408079" cy="918148"/>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r>
              <a:rPr lang="en-US" sz="1400" kern="0" dirty="0"/>
              <a:t>(</a:t>
            </a:r>
            <a:r>
              <a:rPr lang="en-US" sz="1400" kern="0" dirty="0" err="1"/>
              <a:t>forall</a:t>
            </a:r>
            <a:r>
              <a:rPr lang="en-US" sz="1400" kern="0" dirty="0"/>
              <a:t> (a b) 				   </a:t>
            </a:r>
            <a:r>
              <a:rPr lang="en-US" sz="1400" kern="0" dirty="0">
                <a:highlight>
                  <a:srgbClr val="000D26"/>
                </a:highlight>
                <a:latin typeface="Times New Roman" panose="02020603050405020304" pitchFamily="18" charset="0"/>
                <a:ea typeface="MS Mincho" panose="02020609040205080304" pitchFamily="49" charset="-128"/>
              </a:rPr>
              <a:t>[bal-1]</a:t>
            </a:r>
            <a:endParaRPr lang="en-US" sz="1400" kern="0" dirty="0"/>
          </a:p>
          <a:p>
            <a:r>
              <a:rPr lang="en-US" sz="1400" kern="0" dirty="0"/>
              <a:t>	(if (</a:t>
            </a:r>
            <a:r>
              <a:rPr lang="en-US" sz="1400" kern="0" dirty="0">
                <a:solidFill>
                  <a:srgbClr val="FFFF00"/>
                </a:solidFill>
              </a:rPr>
              <a:t>temporal-part-of a b</a:t>
            </a:r>
            <a:r>
              <a:rPr lang="en-US" sz="1400" kern="0" dirty="0"/>
              <a:t>) </a:t>
            </a:r>
          </a:p>
          <a:p>
            <a:r>
              <a:rPr lang="en-US" sz="1400" kern="0" dirty="0"/>
              <a:t>	     (</a:t>
            </a:r>
            <a:r>
              <a:rPr lang="en-US" sz="1400" kern="0" dirty="0">
                <a:solidFill>
                  <a:srgbClr val="FFC000"/>
                </a:solidFill>
              </a:rPr>
              <a:t>occurrent-part-of a b</a:t>
            </a:r>
            <a:r>
              <a:rPr lang="en-US" sz="1400" kern="0" dirty="0"/>
              <a:t>))))</a:t>
            </a:r>
          </a:p>
        </p:txBody>
      </p:sp>
      <p:sp>
        <p:nvSpPr>
          <p:cNvPr id="2" name="Title 1">
            <a:extLst>
              <a:ext uri="{FF2B5EF4-FFF2-40B4-BE49-F238E27FC236}">
                <a16:creationId xmlns:a16="http://schemas.microsoft.com/office/drawing/2014/main" id="{07E9A61A-0132-43BF-8105-38EBD237C720}"/>
              </a:ext>
            </a:extLst>
          </p:cNvPr>
          <p:cNvSpPr>
            <a:spLocks noGrp="1"/>
          </p:cNvSpPr>
          <p:nvPr>
            <p:ph type="title"/>
          </p:nvPr>
        </p:nvSpPr>
        <p:spPr>
          <a:xfrm>
            <a:off x="304799" y="609600"/>
            <a:ext cx="11582400" cy="762000"/>
          </a:xfrm>
        </p:spPr>
        <p:txBody>
          <a:bodyPr/>
          <a:lstStyle/>
          <a:p>
            <a:r>
              <a:rPr lang="en-US" i="1" dirty="0"/>
              <a:t>change</a:t>
            </a:r>
            <a:r>
              <a:rPr lang="en-US" dirty="0"/>
              <a:t> as 5</a:t>
            </a:r>
            <a:r>
              <a:rPr lang="en-US" baseline="30000" dirty="0"/>
              <a:t>th</a:t>
            </a:r>
            <a:r>
              <a:rPr lang="en-US" dirty="0"/>
              <a:t> type of occurrent</a:t>
            </a:r>
          </a:p>
        </p:txBody>
      </p:sp>
      <p:pic>
        <p:nvPicPr>
          <p:cNvPr id="3" name="Picture 2">
            <a:extLst>
              <a:ext uri="{FF2B5EF4-FFF2-40B4-BE49-F238E27FC236}">
                <a16:creationId xmlns:a16="http://schemas.microsoft.com/office/drawing/2014/main" id="{9E5BB013-5A3F-488B-92C5-2CA4146C47E1}"/>
              </a:ext>
            </a:extLst>
          </p:cNvPr>
          <p:cNvPicPr>
            <a:picLocks noChangeAspect="1"/>
          </p:cNvPicPr>
          <p:nvPr/>
        </p:nvPicPr>
        <p:blipFill>
          <a:blip r:embed="rId3"/>
          <a:stretch>
            <a:fillRect/>
          </a:stretch>
        </p:blipFill>
        <p:spPr>
          <a:xfrm>
            <a:off x="716928" y="1326505"/>
            <a:ext cx="10636872" cy="1362343"/>
          </a:xfrm>
          <a:prstGeom prst="rect">
            <a:avLst/>
          </a:prstGeom>
        </p:spPr>
      </p:pic>
      <p:pic>
        <p:nvPicPr>
          <p:cNvPr id="17" name="Picture 16">
            <a:extLst>
              <a:ext uri="{FF2B5EF4-FFF2-40B4-BE49-F238E27FC236}">
                <a16:creationId xmlns:a16="http://schemas.microsoft.com/office/drawing/2014/main" id="{2192E31C-B24C-4BD6-BF05-B91D5B46A939}"/>
              </a:ext>
            </a:extLst>
          </p:cNvPr>
          <p:cNvPicPr>
            <a:picLocks noChangeAspect="1"/>
          </p:cNvPicPr>
          <p:nvPr/>
        </p:nvPicPr>
        <p:blipFill>
          <a:blip r:embed="rId4"/>
          <a:stretch>
            <a:fillRect/>
          </a:stretch>
        </p:blipFill>
        <p:spPr>
          <a:xfrm>
            <a:off x="228600" y="2971800"/>
            <a:ext cx="6015038" cy="3605213"/>
          </a:xfrm>
          <a:prstGeom prst="rect">
            <a:avLst/>
          </a:prstGeom>
        </p:spPr>
      </p:pic>
      <p:sp>
        <p:nvSpPr>
          <p:cNvPr id="156" name="TextBox 155">
            <a:extLst>
              <a:ext uri="{FF2B5EF4-FFF2-40B4-BE49-F238E27FC236}">
                <a16:creationId xmlns:a16="http://schemas.microsoft.com/office/drawing/2014/main" id="{15FB9596-BD62-4FCD-AFB3-648612BA7681}"/>
              </a:ext>
            </a:extLst>
          </p:cNvPr>
          <p:cNvSpPr txBox="1"/>
          <p:nvPr/>
        </p:nvSpPr>
        <p:spPr>
          <a:xfrm>
            <a:off x="6400801" y="2688848"/>
            <a:ext cx="5562599" cy="892552"/>
          </a:xfrm>
          <a:prstGeom prst="rect">
            <a:avLst/>
          </a:prstGeom>
          <a:noFill/>
        </p:spPr>
        <p:txBody>
          <a:bodyPr wrap="square">
            <a:spAutoFit/>
          </a:bodyPr>
          <a:lstStyle/>
          <a:p>
            <a:pPr>
              <a:spcBef>
                <a:spcPts val="1200"/>
              </a:spcBef>
            </a:pPr>
            <a:r>
              <a:rPr lang="en-US" sz="2000" b="1" dirty="0">
                <a:solidFill>
                  <a:schemeClr val="bg1"/>
                </a:solidFill>
              </a:rPr>
              <a:t>Motivation</a:t>
            </a:r>
          </a:p>
          <a:p>
            <a:pPr>
              <a:spcBef>
                <a:spcPts val="0"/>
              </a:spcBef>
            </a:pPr>
            <a:r>
              <a:rPr lang="en-US" sz="1600" dirty="0">
                <a:solidFill>
                  <a:schemeClr val="bg1"/>
                </a:solidFill>
              </a:rPr>
              <a:t>Process: </a:t>
            </a:r>
            <a:r>
              <a:rPr lang="en-US" sz="1600" dirty="0">
                <a:solidFill>
                  <a:schemeClr val="bg1"/>
                </a:solidFill>
                <a:effectLst/>
                <a:latin typeface="Times New Roman" panose="02020603050405020304" pitchFamily="18" charset="0"/>
                <a:ea typeface="MS Mincho" panose="02020609040205080304" pitchFamily="49" charset="-128"/>
              </a:rPr>
              <a:t>‘</a:t>
            </a:r>
            <a:r>
              <a:rPr lang="en-US" sz="1600" i="1" dirty="0">
                <a:solidFill>
                  <a:schemeClr val="bg1"/>
                </a:solidFill>
                <a:effectLst/>
                <a:latin typeface="Times New Roman" panose="02020603050405020304" pitchFamily="18" charset="0"/>
                <a:ea typeface="MS Mincho" panose="02020609040205080304" pitchFamily="49" charset="-128"/>
              </a:rPr>
              <a:t>an occurrent that has some temporal proper part and for some time t, p has some material entity as participant at t</a:t>
            </a:r>
            <a:r>
              <a:rPr lang="en-US" sz="1600" dirty="0">
                <a:solidFill>
                  <a:schemeClr val="bg1"/>
                </a:solidFill>
                <a:effectLst/>
                <a:latin typeface="Times New Roman" panose="02020603050405020304" pitchFamily="18" charset="0"/>
                <a:ea typeface="MS Mincho" panose="02020609040205080304" pitchFamily="49" charset="-128"/>
              </a:rPr>
              <a:t>’</a:t>
            </a:r>
          </a:p>
        </p:txBody>
      </p:sp>
      <p:sp>
        <p:nvSpPr>
          <p:cNvPr id="9" name="Content Placeholder 5">
            <a:extLst>
              <a:ext uri="{FF2B5EF4-FFF2-40B4-BE49-F238E27FC236}">
                <a16:creationId xmlns:a16="http://schemas.microsoft.com/office/drawing/2014/main" id="{1A56A12B-9849-43AB-AD9E-E839833A28D2}"/>
              </a:ext>
            </a:extLst>
          </p:cNvPr>
          <p:cNvSpPr txBox="1">
            <a:spLocks/>
          </p:cNvSpPr>
          <p:nvPr/>
        </p:nvSpPr>
        <p:spPr>
          <a:xfrm>
            <a:off x="6274588" y="3555235"/>
            <a:ext cx="5531645" cy="1138560"/>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r>
              <a:rPr lang="en-US" sz="1400" kern="0" dirty="0"/>
              <a:t> (</a:t>
            </a:r>
            <a:r>
              <a:rPr lang="en-US" sz="1400" kern="0" dirty="0" err="1"/>
              <a:t>forall</a:t>
            </a:r>
            <a:r>
              <a:rPr lang="en-US" sz="1400" kern="0" dirty="0"/>
              <a:t> (p q) 				      </a:t>
            </a:r>
            <a:r>
              <a:rPr lang="en-US" sz="1400" kern="0" dirty="0">
                <a:highlight>
                  <a:srgbClr val="000D26"/>
                </a:highlight>
                <a:latin typeface="Times New Roman" panose="02020603050405020304" pitchFamily="18" charset="0"/>
                <a:ea typeface="MS Mincho" panose="02020609040205080304" pitchFamily="49" charset="-128"/>
              </a:rPr>
              <a:t>[csk-1]</a:t>
            </a:r>
            <a:endParaRPr lang="en-US" sz="1400" kern="0" dirty="0"/>
          </a:p>
          <a:p>
            <a:r>
              <a:rPr lang="en-US" sz="1400" kern="0" dirty="0"/>
              <a:t>    (if (</a:t>
            </a:r>
            <a:r>
              <a:rPr lang="en-US" sz="1400" kern="0" dirty="0">
                <a:solidFill>
                  <a:srgbClr val="FFFF00"/>
                </a:solidFill>
              </a:rPr>
              <a:t>occurrent-part-of p q</a:t>
            </a:r>
            <a:r>
              <a:rPr lang="en-US" sz="1400" kern="0" dirty="0"/>
              <a:t>)</a:t>
            </a:r>
          </a:p>
          <a:p>
            <a:r>
              <a:rPr lang="en-US" sz="1400" kern="0" dirty="0"/>
              <a:t>         (if (exists (t) (</a:t>
            </a:r>
            <a:r>
              <a:rPr lang="en-US" sz="1400" kern="0" dirty="0">
                <a:solidFill>
                  <a:srgbClr val="FFFF00"/>
                </a:solidFill>
              </a:rPr>
              <a:t>instance-of p process t</a:t>
            </a:r>
            <a:r>
              <a:rPr lang="en-US" sz="1400" kern="0" dirty="0"/>
              <a:t>))       </a:t>
            </a:r>
          </a:p>
          <a:p>
            <a:r>
              <a:rPr lang="en-US" sz="1400" kern="0" dirty="0"/>
              <a:t>	      (exists (t) (</a:t>
            </a:r>
            <a:r>
              <a:rPr lang="en-US" sz="1400" kern="0" dirty="0">
                <a:solidFill>
                  <a:srgbClr val="FFC000"/>
                </a:solidFill>
              </a:rPr>
              <a:t>instance-of q process t</a:t>
            </a:r>
            <a:r>
              <a:rPr lang="en-US" sz="1400" kern="0" dirty="0"/>
              <a:t>))))))</a:t>
            </a:r>
          </a:p>
        </p:txBody>
      </p:sp>
      <p:sp>
        <p:nvSpPr>
          <p:cNvPr id="11" name="Content Placeholder 7">
            <a:extLst>
              <a:ext uri="{FF2B5EF4-FFF2-40B4-BE49-F238E27FC236}">
                <a16:creationId xmlns:a16="http://schemas.microsoft.com/office/drawing/2014/main" id="{183E71DA-C982-4A3D-956D-1F367A5895AC}"/>
              </a:ext>
            </a:extLst>
          </p:cNvPr>
          <p:cNvSpPr txBox="1">
            <a:spLocks/>
          </p:cNvSpPr>
          <p:nvPr/>
        </p:nvSpPr>
        <p:spPr>
          <a:xfrm>
            <a:off x="6398153" y="4633209"/>
            <a:ext cx="5408079" cy="1229327"/>
          </a:xfrm>
          <a:prstGeom prst="rect">
            <a:avLst/>
          </a:prstGeom>
        </p:spPr>
        <p:txBody>
          <a:bodyPr/>
          <a:lst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r>
              <a:rPr lang="en-US" sz="1400" kern="0" dirty="0"/>
              <a:t>(</a:t>
            </a:r>
            <a:r>
              <a:rPr lang="en-US" sz="1400" kern="0" dirty="0" err="1"/>
              <a:t>forall</a:t>
            </a:r>
            <a:r>
              <a:rPr lang="en-US" sz="1400" kern="0" dirty="0"/>
              <a:t> (p q)					  </a:t>
            </a:r>
            <a:r>
              <a:rPr lang="en-US" sz="1400" kern="0" dirty="0">
                <a:highlight>
                  <a:srgbClr val="000D26"/>
                </a:highlight>
                <a:latin typeface="Times New Roman" panose="02020603050405020304" pitchFamily="18" charset="0"/>
                <a:ea typeface="MS Mincho" panose="02020609040205080304" pitchFamily="49" charset="-128"/>
              </a:rPr>
              <a:t> [ccz-1]</a:t>
            </a:r>
            <a:endParaRPr lang="en-US" sz="1400" kern="0" dirty="0"/>
          </a:p>
          <a:p>
            <a:r>
              <a:rPr lang="en-US" sz="1400" kern="0" dirty="0"/>
              <a:t>  (if (</a:t>
            </a:r>
            <a:r>
              <a:rPr lang="en-US" sz="1400" kern="0" dirty="0">
                <a:solidFill>
                  <a:srgbClr val="FFFF00"/>
                </a:solidFill>
              </a:rPr>
              <a:t>has-occurrent-part p q</a:t>
            </a:r>
            <a:r>
              <a:rPr lang="en-US" sz="1400" kern="0" dirty="0"/>
              <a:t>)</a:t>
            </a:r>
          </a:p>
          <a:p>
            <a:r>
              <a:rPr lang="en-US" sz="1400" kern="0" dirty="0"/>
              <a:t>       (if (exists (t)  (</a:t>
            </a:r>
            <a:r>
              <a:rPr lang="en-US" sz="1400" kern="0" dirty="0">
                <a:solidFill>
                  <a:srgbClr val="FFFF00"/>
                </a:solidFill>
              </a:rPr>
              <a:t>instance-of p process t</a:t>
            </a:r>
            <a:r>
              <a:rPr lang="en-US" sz="1400" kern="0" dirty="0"/>
              <a:t>))     </a:t>
            </a:r>
          </a:p>
          <a:p>
            <a:r>
              <a:rPr lang="en-US" sz="1400" kern="0" dirty="0"/>
              <a:t>            (exists (t)  (or (</a:t>
            </a:r>
            <a:r>
              <a:rPr lang="en-US" sz="1400" kern="0" dirty="0">
                <a:solidFill>
                  <a:srgbClr val="FFC000"/>
                </a:solidFill>
              </a:rPr>
              <a:t>instance-of q process t</a:t>
            </a:r>
            <a:r>
              <a:rPr lang="en-US" sz="1400" kern="0" dirty="0"/>
              <a:t>)       </a:t>
            </a:r>
          </a:p>
          <a:p>
            <a:r>
              <a:rPr lang="en-US" sz="1400" kern="0" dirty="0"/>
              <a:t>  		                 (</a:t>
            </a:r>
            <a:r>
              <a:rPr lang="en-US" sz="1400" kern="0" dirty="0">
                <a:solidFill>
                  <a:srgbClr val="FFC000"/>
                </a:solidFill>
              </a:rPr>
              <a:t>instance-of q process-boundary t</a:t>
            </a:r>
            <a:r>
              <a:rPr lang="en-US" sz="1400" kern="0" dirty="0"/>
              <a:t>)))))))</a:t>
            </a:r>
          </a:p>
        </p:txBody>
      </p:sp>
      <p:sp>
        <p:nvSpPr>
          <p:cNvPr id="5" name="Rectangle 4">
            <a:extLst>
              <a:ext uri="{FF2B5EF4-FFF2-40B4-BE49-F238E27FC236}">
                <a16:creationId xmlns:a16="http://schemas.microsoft.com/office/drawing/2014/main" id="{C38E76BF-74E7-4339-9822-1A5C3F4655F4}"/>
              </a:ext>
            </a:extLst>
          </p:cNvPr>
          <p:cNvSpPr/>
          <p:nvPr/>
        </p:nvSpPr>
        <p:spPr bwMode="auto">
          <a:xfrm>
            <a:off x="304799" y="2688848"/>
            <a:ext cx="11501438" cy="4016752"/>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8" name="Straight Connector 17">
            <a:extLst>
              <a:ext uri="{FF2B5EF4-FFF2-40B4-BE49-F238E27FC236}">
                <a16:creationId xmlns:a16="http://schemas.microsoft.com/office/drawing/2014/main" id="{D667B846-1169-4191-9659-465F8231E70C}"/>
              </a:ext>
            </a:extLst>
          </p:cNvPr>
          <p:cNvCxnSpPr>
            <a:cxnSpLocks/>
          </p:cNvCxnSpPr>
          <p:nvPr/>
        </p:nvCxnSpPr>
        <p:spPr bwMode="auto">
          <a:xfrm>
            <a:off x="6248400" y="2688848"/>
            <a:ext cx="0" cy="401675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2A83EF30-7B5A-4E19-85C8-0E62DF82BE53}"/>
              </a:ext>
            </a:extLst>
          </p:cNvPr>
          <p:cNvCxnSpPr>
            <a:cxnSpLocks/>
          </p:cNvCxnSpPr>
          <p:nvPr/>
        </p:nvCxnSpPr>
        <p:spPr bwMode="auto">
          <a:xfrm flipH="1">
            <a:off x="6243638" y="3581400"/>
            <a:ext cx="5562599"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C44A44DC-731E-49C1-960C-DF89531D02A0}"/>
              </a:ext>
            </a:extLst>
          </p:cNvPr>
          <p:cNvCxnSpPr>
            <a:cxnSpLocks/>
          </p:cNvCxnSpPr>
          <p:nvPr/>
        </p:nvCxnSpPr>
        <p:spPr bwMode="auto">
          <a:xfrm flipH="1">
            <a:off x="6248400" y="3048000"/>
            <a:ext cx="55626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54421E47-E508-4389-8AB4-42AF40E5F152}"/>
              </a:ext>
            </a:extLst>
          </p:cNvPr>
          <p:cNvCxnSpPr>
            <a:cxnSpLocks/>
          </p:cNvCxnSpPr>
          <p:nvPr/>
        </p:nvCxnSpPr>
        <p:spPr bwMode="auto">
          <a:xfrm>
            <a:off x="6265611" y="4625715"/>
            <a:ext cx="5540626"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0" name="TextBox 29">
            <a:extLst>
              <a:ext uri="{FF2B5EF4-FFF2-40B4-BE49-F238E27FC236}">
                <a16:creationId xmlns:a16="http://schemas.microsoft.com/office/drawing/2014/main" id="{17FFF9DC-A165-4D5B-A782-CF0D6DE22CE4}"/>
              </a:ext>
            </a:extLst>
          </p:cNvPr>
          <p:cNvSpPr txBox="1"/>
          <p:nvPr/>
        </p:nvSpPr>
        <p:spPr>
          <a:xfrm>
            <a:off x="1096779" y="3901190"/>
            <a:ext cx="1399742" cy="338554"/>
          </a:xfrm>
          <a:prstGeom prst="rect">
            <a:avLst/>
          </a:prstGeom>
          <a:noFill/>
        </p:spPr>
        <p:txBody>
          <a:bodyPr wrap="none" rtlCol="0">
            <a:spAutoFit/>
          </a:bodyPr>
          <a:lstStyle/>
          <a:p>
            <a:r>
              <a:rPr lang="en-US" sz="1600" dirty="0"/>
              <a:t>material-entity</a:t>
            </a:r>
          </a:p>
        </p:txBody>
      </p:sp>
      <p:sp>
        <p:nvSpPr>
          <p:cNvPr id="33" name="TextBox 32">
            <a:extLst>
              <a:ext uri="{FF2B5EF4-FFF2-40B4-BE49-F238E27FC236}">
                <a16:creationId xmlns:a16="http://schemas.microsoft.com/office/drawing/2014/main" id="{419AD155-5A03-4623-8A39-33F6E1681873}"/>
              </a:ext>
            </a:extLst>
          </p:cNvPr>
          <p:cNvSpPr txBox="1"/>
          <p:nvPr/>
        </p:nvSpPr>
        <p:spPr>
          <a:xfrm>
            <a:off x="1106774" y="4252210"/>
            <a:ext cx="3002745" cy="338554"/>
          </a:xfrm>
          <a:prstGeom prst="rect">
            <a:avLst/>
          </a:prstGeom>
          <a:noFill/>
        </p:spPr>
        <p:txBody>
          <a:bodyPr wrap="none" rtlCol="0">
            <a:spAutoFit/>
          </a:bodyPr>
          <a:lstStyle/>
          <a:p>
            <a:r>
              <a:rPr lang="en-US" sz="1600" dirty="0"/>
              <a:t>specifically-dependent-continuant</a:t>
            </a:r>
          </a:p>
        </p:txBody>
      </p:sp>
      <p:sp>
        <p:nvSpPr>
          <p:cNvPr id="34" name="TextBox 33">
            <a:extLst>
              <a:ext uri="{FF2B5EF4-FFF2-40B4-BE49-F238E27FC236}">
                <a16:creationId xmlns:a16="http://schemas.microsoft.com/office/drawing/2014/main" id="{963EAC7D-DAA7-4092-BA31-7637E23B701A}"/>
              </a:ext>
            </a:extLst>
          </p:cNvPr>
          <p:cNvSpPr txBox="1"/>
          <p:nvPr/>
        </p:nvSpPr>
        <p:spPr>
          <a:xfrm>
            <a:off x="1144249" y="4683151"/>
            <a:ext cx="801823" cy="338554"/>
          </a:xfrm>
          <a:prstGeom prst="rect">
            <a:avLst/>
          </a:prstGeom>
          <a:noFill/>
        </p:spPr>
        <p:txBody>
          <a:bodyPr wrap="none" rtlCol="0">
            <a:spAutoFit/>
          </a:bodyPr>
          <a:lstStyle/>
          <a:p>
            <a:r>
              <a:rPr lang="en-US" sz="1600" dirty="0"/>
              <a:t>process</a:t>
            </a:r>
          </a:p>
        </p:txBody>
      </p:sp>
      <p:sp>
        <p:nvSpPr>
          <p:cNvPr id="32" name="TextBox 31">
            <a:extLst>
              <a:ext uri="{FF2B5EF4-FFF2-40B4-BE49-F238E27FC236}">
                <a16:creationId xmlns:a16="http://schemas.microsoft.com/office/drawing/2014/main" id="{3E72E4F7-0BB4-465D-9140-4BF275011DE1}"/>
              </a:ext>
            </a:extLst>
          </p:cNvPr>
          <p:cNvSpPr txBox="1"/>
          <p:nvPr/>
        </p:nvSpPr>
        <p:spPr>
          <a:xfrm>
            <a:off x="6260846" y="3566279"/>
            <a:ext cx="5562601" cy="3139321"/>
          </a:xfrm>
          <a:prstGeom prst="rect">
            <a:avLst/>
          </a:prstGeom>
          <a:solidFill>
            <a:schemeClr val="bg1"/>
          </a:solidFill>
        </p:spPr>
        <p:txBody>
          <a:bodyPr wrap="square" rtlCol="0">
            <a:spAutoFit/>
          </a:bodyPr>
          <a:lstStyle/>
          <a:p>
            <a:r>
              <a:rPr lang="en-US" sz="1800" b="1" u="sng" dirty="0"/>
              <a:t>An odd allowed model</a:t>
            </a:r>
            <a:r>
              <a:rPr lang="en-US" sz="1800" dirty="0"/>
              <a:t>:</a:t>
            </a:r>
          </a:p>
          <a:p>
            <a:pPr marL="342900" indent="-342900">
              <a:buFont typeface="Arial" panose="020B0604020202020204" pitchFamily="34" charset="0"/>
              <a:buChar char="•"/>
            </a:pPr>
            <a:r>
              <a:rPr lang="en-US" sz="1800" dirty="0"/>
              <a:t>m instantiates material-entity prior to t</a:t>
            </a:r>
            <a:r>
              <a:rPr lang="en-US" sz="1800" baseline="-25000" dirty="0"/>
              <a:t>0</a:t>
            </a:r>
            <a:r>
              <a:rPr lang="en-US" sz="1800" dirty="0"/>
              <a:t>, from t</a:t>
            </a:r>
            <a:r>
              <a:rPr lang="en-US" sz="1800" baseline="-25000" dirty="0"/>
              <a:t>0</a:t>
            </a:r>
            <a:r>
              <a:rPr lang="en-US" sz="1800" dirty="0"/>
              <a:t> through t</a:t>
            </a:r>
            <a:r>
              <a:rPr lang="en-US" sz="1800" baseline="-25000" dirty="0"/>
              <a:t>5</a:t>
            </a:r>
            <a:r>
              <a:rPr lang="en-US" sz="1800" dirty="0"/>
              <a:t>, and a bit afterwards;</a:t>
            </a:r>
          </a:p>
          <a:p>
            <a:pPr marL="342900" indent="-342900">
              <a:buFont typeface="Arial" panose="020B0604020202020204" pitchFamily="34" charset="0"/>
              <a:buChar char="•"/>
            </a:pPr>
            <a:r>
              <a:rPr lang="en-US" sz="1800" dirty="0"/>
              <a:t>s instantiates SDC but at each </a:t>
            </a:r>
            <a:r>
              <a:rPr lang="en-US" sz="1800" dirty="0" err="1"/>
              <a:t>tr</a:t>
            </a:r>
            <a:r>
              <a:rPr lang="en-US" sz="1800" baseline="-25000" dirty="0" err="1"/>
              <a:t>x</a:t>
            </a:r>
            <a:r>
              <a:rPr lang="en-US" sz="1800" dirty="0"/>
              <a:t> which is temporal-part-of tr, a distinct more determinate subtype of SDC; </a:t>
            </a:r>
          </a:p>
          <a:p>
            <a:pPr marL="342900" indent="-342900">
              <a:buFont typeface="Arial" panose="020B0604020202020204" pitchFamily="34" charset="0"/>
              <a:buChar char="•"/>
            </a:pPr>
            <a:r>
              <a:rPr lang="en-US" sz="1800" dirty="0"/>
              <a:t>p instantiates process and occupies-temporal-region tr</a:t>
            </a:r>
            <a:r>
              <a:rPr lang="en-US" sz="1800" baseline="-25000" dirty="0"/>
              <a:t>1</a:t>
            </a:r>
            <a:r>
              <a:rPr lang="en-US" sz="1800" dirty="0"/>
              <a:t> through tr</a:t>
            </a:r>
            <a:r>
              <a:rPr lang="en-US" sz="1800" baseline="-25000" dirty="0"/>
              <a:t>4</a:t>
            </a:r>
            <a:r>
              <a:rPr lang="en-US" sz="1800" dirty="0"/>
              <a:t>;</a:t>
            </a:r>
          </a:p>
          <a:p>
            <a:pPr marL="342900" indent="-342900">
              <a:buFont typeface="Arial" panose="020B0604020202020204" pitchFamily="34" charset="0"/>
              <a:buChar char="•"/>
            </a:pPr>
            <a:r>
              <a:rPr lang="en-US" sz="1800" dirty="0"/>
              <a:t>m participates-in p at tr</a:t>
            </a:r>
            <a:r>
              <a:rPr lang="en-US" sz="1800" baseline="-25000" dirty="0"/>
              <a:t>2</a:t>
            </a:r>
            <a:r>
              <a:rPr lang="en-US" sz="1800" dirty="0"/>
              <a:t> only while s from tr</a:t>
            </a:r>
            <a:r>
              <a:rPr lang="en-US" sz="1800" baseline="-25000" dirty="0"/>
              <a:t>1</a:t>
            </a:r>
            <a:r>
              <a:rPr lang="en-US" sz="1800" dirty="0"/>
              <a:t> to tr</a:t>
            </a:r>
            <a:r>
              <a:rPr lang="en-US" sz="1800" baseline="-25000" dirty="0"/>
              <a:t>4</a:t>
            </a:r>
            <a:r>
              <a:rPr lang="en-US" sz="1800" dirty="0"/>
              <a:t>.</a:t>
            </a:r>
          </a:p>
          <a:p>
            <a:pPr marL="344488" indent="-344488">
              <a:buFont typeface="Arial" panose="020B0604020202020204" pitchFamily="34" charset="0"/>
              <a:buChar char="•"/>
            </a:pPr>
            <a:r>
              <a:rPr lang="en-US" sz="1800" b="1" u="sng" dirty="0"/>
              <a:t>Oddity</a:t>
            </a:r>
            <a:r>
              <a:rPr lang="en-US" sz="1800" dirty="0"/>
              <a:t>: although p exists-at tr</a:t>
            </a:r>
            <a:r>
              <a:rPr lang="en-US" sz="1800" baseline="-25000" dirty="0"/>
              <a:t>1</a:t>
            </a:r>
            <a:r>
              <a:rPr lang="en-US" sz="1800" dirty="0"/>
              <a:t>, tr</a:t>
            </a:r>
            <a:r>
              <a:rPr lang="en-US" sz="1800" baseline="-25000" dirty="0"/>
              <a:t>2</a:t>
            </a:r>
            <a:r>
              <a:rPr lang="en-US" sz="1800" dirty="0"/>
              <a:t>, tr</a:t>
            </a:r>
            <a:r>
              <a:rPr lang="en-US" sz="1800" baseline="-25000" dirty="0"/>
              <a:t>3</a:t>
            </a:r>
            <a:r>
              <a:rPr lang="en-US" sz="1800" dirty="0"/>
              <a:t>, and tr</a:t>
            </a:r>
            <a:r>
              <a:rPr lang="en-US" sz="1800" baseline="-25000" dirty="0"/>
              <a:t>4</a:t>
            </a:r>
            <a:r>
              <a:rPr lang="en-US" sz="1800" dirty="0"/>
              <a:t>, there exists no proper-temporal-part of p that occupies-temporal-region tr</a:t>
            </a:r>
            <a:r>
              <a:rPr lang="en-US" sz="1800" baseline="-25000" dirty="0"/>
              <a:t>1</a:t>
            </a:r>
            <a:r>
              <a:rPr lang="en-US" sz="1800" dirty="0"/>
              <a:t>, tr</a:t>
            </a:r>
            <a:r>
              <a:rPr lang="en-US" sz="1800" baseline="-25000" dirty="0"/>
              <a:t>3</a:t>
            </a:r>
            <a:r>
              <a:rPr lang="en-US" sz="1800" dirty="0"/>
              <a:t>, or tr</a:t>
            </a:r>
            <a:r>
              <a:rPr lang="en-US" sz="1800" baseline="-25000" dirty="0"/>
              <a:t>4</a:t>
            </a:r>
            <a:r>
              <a:rPr lang="en-US" sz="1800" dirty="0"/>
              <a:t>! </a:t>
            </a:r>
          </a:p>
        </p:txBody>
      </p:sp>
      <p:sp>
        <p:nvSpPr>
          <p:cNvPr id="35" name="Right Brace 34">
            <a:extLst>
              <a:ext uri="{FF2B5EF4-FFF2-40B4-BE49-F238E27FC236}">
                <a16:creationId xmlns:a16="http://schemas.microsoft.com/office/drawing/2014/main" id="{248FC0AC-838F-4C83-B582-AF683F05738E}"/>
              </a:ext>
            </a:extLst>
          </p:cNvPr>
          <p:cNvSpPr/>
          <p:nvPr/>
        </p:nvSpPr>
        <p:spPr bwMode="auto">
          <a:xfrm>
            <a:off x="4800600" y="5029200"/>
            <a:ext cx="304800" cy="1395413"/>
          </a:xfrm>
          <a:prstGeom prst="rightBrace">
            <a:avLst>
              <a:gd name="adj1" fmla="val 89102"/>
              <a:gd name="adj2" fmla="val 50000"/>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TextBox 36">
            <a:extLst>
              <a:ext uri="{FF2B5EF4-FFF2-40B4-BE49-F238E27FC236}">
                <a16:creationId xmlns:a16="http://schemas.microsoft.com/office/drawing/2014/main" id="{140A4A73-1421-4FC0-A5B5-C912458327E8}"/>
              </a:ext>
            </a:extLst>
          </p:cNvPr>
          <p:cNvSpPr txBox="1"/>
          <p:nvPr/>
        </p:nvSpPr>
        <p:spPr>
          <a:xfrm>
            <a:off x="4962199" y="5027313"/>
            <a:ext cx="986167" cy="584775"/>
          </a:xfrm>
          <a:prstGeom prst="rect">
            <a:avLst/>
          </a:prstGeom>
          <a:noFill/>
        </p:spPr>
        <p:txBody>
          <a:bodyPr wrap="none" rtlCol="0">
            <a:spAutoFit/>
          </a:bodyPr>
          <a:lstStyle/>
          <a:p>
            <a:r>
              <a:rPr lang="en-US" sz="1600" dirty="0">
                <a:solidFill>
                  <a:schemeClr val="bg1"/>
                </a:solidFill>
              </a:rPr>
              <a:t>temporal-</a:t>
            </a:r>
          </a:p>
          <a:p>
            <a:r>
              <a:rPr lang="en-US" sz="1600" dirty="0">
                <a:solidFill>
                  <a:schemeClr val="bg1"/>
                </a:solidFill>
              </a:rPr>
              <a:t>parts-of</a:t>
            </a:r>
          </a:p>
        </p:txBody>
      </p:sp>
      <p:cxnSp>
        <p:nvCxnSpPr>
          <p:cNvPr id="38" name="Connector: Elbow 37">
            <a:extLst>
              <a:ext uri="{FF2B5EF4-FFF2-40B4-BE49-F238E27FC236}">
                <a16:creationId xmlns:a16="http://schemas.microsoft.com/office/drawing/2014/main" id="{36070F7F-6B81-45F3-87EE-794DEF602284}"/>
              </a:ext>
            </a:extLst>
          </p:cNvPr>
          <p:cNvCxnSpPr>
            <a:cxnSpLocks/>
            <a:stCxn id="35" idx="1"/>
            <a:endCxn id="40" idx="3"/>
          </p:cNvCxnSpPr>
          <p:nvPr/>
        </p:nvCxnSpPr>
        <p:spPr bwMode="auto">
          <a:xfrm rot="10800000">
            <a:off x="4638674" y="4838701"/>
            <a:ext cx="466726" cy="888207"/>
          </a:xfrm>
          <a:prstGeom prst="bentConnector3">
            <a:avLst>
              <a:gd name="adj1" fmla="val -194095"/>
            </a:avLst>
          </a:prstGeom>
          <a:solidFill>
            <a:schemeClr val="accent1"/>
          </a:solidFill>
          <a:ln w="9525" cap="flat" cmpd="sng" algn="ctr">
            <a:solidFill>
              <a:schemeClr val="bg1"/>
            </a:solidFill>
            <a:prstDash val="solid"/>
            <a:round/>
            <a:headEnd type="none" w="med" len="med"/>
            <a:tailEnd type="triangle"/>
          </a:ln>
          <a:effectLst/>
        </p:spPr>
      </p:cxnSp>
      <p:sp>
        <p:nvSpPr>
          <p:cNvPr id="40" name="Rectangle 39">
            <a:extLst>
              <a:ext uri="{FF2B5EF4-FFF2-40B4-BE49-F238E27FC236}">
                <a16:creationId xmlns:a16="http://schemas.microsoft.com/office/drawing/2014/main" id="{1A412136-0A29-4984-B554-A49191E6DA66}"/>
              </a:ext>
            </a:extLst>
          </p:cNvPr>
          <p:cNvSpPr/>
          <p:nvPr/>
        </p:nvSpPr>
        <p:spPr bwMode="auto">
          <a:xfrm>
            <a:off x="4495800" y="4724400"/>
            <a:ext cx="142874" cy="228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4" name="Rectangle 43">
            <a:extLst>
              <a:ext uri="{FF2B5EF4-FFF2-40B4-BE49-F238E27FC236}">
                <a16:creationId xmlns:a16="http://schemas.microsoft.com/office/drawing/2014/main" id="{C1AD1E9C-DD2A-47FF-B0FA-8DCE3CF7FEAE}"/>
              </a:ext>
            </a:extLst>
          </p:cNvPr>
          <p:cNvSpPr/>
          <p:nvPr/>
        </p:nvSpPr>
        <p:spPr bwMode="auto">
          <a:xfrm>
            <a:off x="5055474" y="5612088"/>
            <a:ext cx="142874" cy="228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01378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xEl>
                                              <p:pRg st="3" end="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32"/>
                                        </p:tgtEl>
                                        <p:attrNameLst>
                                          <p:attrName>style.visibility</p:attrName>
                                        </p:attrNameLst>
                                      </p:cBhvr>
                                      <p:to>
                                        <p:strVal val="hidden"/>
                                      </p:to>
                                    </p:set>
                                  </p:childTnLst>
                                </p:cTn>
                              </p:par>
                              <p:par>
                                <p:cTn id="59" presetID="1" presetClass="exit" presetSubtype="0" fill="hold" grpId="2" nodeType="withEffect">
                                  <p:stCondLst>
                                    <p:cond delay="0"/>
                                  </p:stCondLst>
                                  <p:childTnLst>
                                    <p:set>
                                      <p:cBhvr>
                                        <p:cTn id="60" dur="1" fill="hold">
                                          <p:stCondLst>
                                            <p:cond delay="0"/>
                                          </p:stCondLst>
                                        </p:cTn>
                                        <p:tgtEl>
                                          <p:spTgt spid="32">
                                            <p:txEl>
                                              <p:pRg st="0" end="0"/>
                                            </p:txEl>
                                          </p:spTgt>
                                        </p:tgtEl>
                                        <p:attrNameLst>
                                          <p:attrName>style.visibility</p:attrName>
                                        </p:attrNameLst>
                                      </p:cBhvr>
                                      <p:to>
                                        <p:strVal val="hidden"/>
                                      </p:to>
                                    </p:set>
                                  </p:childTnLst>
                                </p:cTn>
                              </p:par>
                              <p:par>
                                <p:cTn id="61" presetID="1" presetClass="exit" presetSubtype="0" fill="hold" grpId="2" nodeType="withEffect">
                                  <p:stCondLst>
                                    <p:cond delay="0"/>
                                  </p:stCondLst>
                                  <p:childTnLst>
                                    <p:set>
                                      <p:cBhvr>
                                        <p:cTn id="62" dur="1" fill="hold">
                                          <p:stCondLst>
                                            <p:cond delay="0"/>
                                          </p:stCondLst>
                                        </p:cTn>
                                        <p:tgtEl>
                                          <p:spTgt spid="32">
                                            <p:txEl>
                                              <p:pRg st="1" end="1"/>
                                            </p:txEl>
                                          </p:spTgt>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32">
                                            <p:txEl>
                                              <p:pRg st="2" end="2"/>
                                            </p:txEl>
                                          </p:spTgt>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32">
                                            <p:txEl>
                                              <p:pRg st="3" end="3"/>
                                            </p:txEl>
                                          </p:spTgt>
                                        </p:tgtEl>
                                        <p:attrNameLst>
                                          <p:attrName>style.visibility</p:attrName>
                                        </p:attrNameLst>
                                      </p:cBhvr>
                                      <p:to>
                                        <p:strVal val="hidden"/>
                                      </p:to>
                                    </p:set>
                                  </p:childTnLst>
                                </p:cTn>
                              </p:par>
                              <p:par>
                                <p:cTn id="67" presetID="1" presetClass="exit" presetSubtype="0" fill="hold" grpId="2" nodeType="withEffect">
                                  <p:stCondLst>
                                    <p:cond delay="0"/>
                                  </p:stCondLst>
                                  <p:childTnLst>
                                    <p:set>
                                      <p:cBhvr>
                                        <p:cTn id="68" dur="1" fill="hold">
                                          <p:stCondLst>
                                            <p:cond delay="0"/>
                                          </p:stCondLst>
                                        </p:cTn>
                                        <p:tgtEl>
                                          <p:spTgt spid="32">
                                            <p:txEl>
                                              <p:pRg st="4" end="4"/>
                                            </p:txEl>
                                          </p:spTgt>
                                        </p:tgtEl>
                                        <p:attrNameLst>
                                          <p:attrName>style.visibility</p:attrName>
                                        </p:attrNameLst>
                                      </p:cBhvr>
                                      <p:to>
                                        <p:strVal val="hidden"/>
                                      </p:to>
                                    </p:set>
                                  </p:childTnLst>
                                </p:cTn>
                              </p:par>
                              <p:par>
                                <p:cTn id="69" presetID="1" presetClass="exit" presetSubtype="0" fill="hold" grpId="2" nodeType="withEffect">
                                  <p:stCondLst>
                                    <p:cond delay="0"/>
                                  </p:stCondLst>
                                  <p:childTnLst>
                                    <p:set>
                                      <p:cBhvr>
                                        <p:cTn id="70" dur="1" fill="hold">
                                          <p:stCondLst>
                                            <p:cond delay="0"/>
                                          </p:stCondLst>
                                        </p:cTn>
                                        <p:tgtEl>
                                          <p:spTgt spid="32">
                                            <p:txEl>
                                              <p:pRg st="5" end="5"/>
                                            </p:txEl>
                                          </p:spTgt>
                                        </p:tgtEl>
                                        <p:attrNameLst>
                                          <p:attrName>style.visibility</p:attrName>
                                        </p:attrNameLst>
                                      </p:cBhvr>
                                      <p:to>
                                        <p:strVal val="hidden"/>
                                      </p:to>
                                    </p:set>
                                  </p:childTnLst>
                                </p:cTn>
                              </p:par>
                              <p:par>
                                <p:cTn id="71" presetID="1" presetClass="exit" presetSubtype="0" fill="hold" grpId="2" nodeType="withEffect">
                                  <p:stCondLst>
                                    <p:cond delay="0"/>
                                  </p:stCondLst>
                                  <p:childTnLst>
                                    <p:set>
                                      <p:cBhvr>
                                        <p:cTn id="72" dur="1" fill="hold">
                                          <p:stCondLst>
                                            <p:cond delay="0"/>
                                          </p:stCondLst>
                                        </p:cTn>
                                        <p:tgtEl>
                                          <p:spTgt spid="32">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56" grpId="0"/>
      <p:bldP spid="9" grpId="0"/>
      <p:bldP spid="11" grpId="0"/>
      <p:bldP spid="5" grpId="0" animBg="1"/>
      <p:bldP spid="30" grpId="0"/>
      <p:bldP spid="33" grpId="0"/>
      <p:bldP spid="34" grpId="0"/>
      <p:bldP spid="32" grpId="0" animBg="1"/>
      <p:bldP spid="32" grpId="1" animBg="1"/>
      <p:bldP spid="32" grpId="2" build="allAtOnce" animBg="1"/>
      <p:bldP spid="35" grpId="0" animBg="1"/>
      <p:bldP spid="37" grpId="0"/>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14953</TotalTime>
  <Words>4332</Words>
  <Application>Microsoft Office PowerPoint</Application>
  <PresentationFormat>Widescreen</PresentationFormat>
  <Paragraphs>493</Paragraphs>
  <Slides>30</Slides>
  <Notes>10</Notes>
  <HiddenSlides>2</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4" baseType="lpstr">
      <vt:lpstr>Batang</vt:lpstr>
      <vt:lpstr>Arial</vt:lpstr>
      <vt:lpstr>Calibri</vt:lpstr>
      <vt:lpstr>Georgia</vt:lpstr>
      <vt:lpstr>Sage Peak</vt:lpstr>
      <vt:lpstr>Sofia</vt:lpstr>
      <vt:lpstr>Tahoma</vt:lpstr>
      <vt:lpstr>Times</vt:lpstr>
      <vt:lpstr>Times New Roman</vt:lpstr>
      <vt:lpstr>Trebuchet MS</vt:lpstr>
      <vt:lpstr>unset</vt:lpstr>
      <vt:lpstr>Verdana</vt:lpstr>
      <vt:lpstr>Office Theme</vt:lpstr>
      <vt:lpstr>Photo Editor-foto</vt:lpstr>
      <vt:lpstr>15th International Conference on Formal Ontology in Information Systems (FOIS 2025) Online: 4-5 Sept 2025 ; In-person: 8-12 Sept 2025, Catania, Italy   Towards Representing Change in  the Basic Formal Ontology (BFO)  Sept 4th, 9am EST  </vt:lpstr>
      <vt:lpstr>‘Change’ in the history of the BFO (1)</vt:lpstr>
      <vt:lpstr>‘Change’ in the history of the BFO (2)</vt:lpstr>
      <vt:lpstr>Examples of change types proposed in BFO’s history (2004)</vt:lpstr>
      <vt:lpstr>Structure of the top level of ‘the’ BFO2020</vt:lpstr>
      <vt:lpstr>PowerPoint Presentation</vt:lpstr>
      <vt:lpstr>PowerPoint Presentation</vt:lpstr>
      <vt:lpstr>PowerPoint Presentation</vt:lpstr>
      <vt:lpstr>change as 5th type of occurrent</vt:lpstr>
      <vt:lpstr>Elucidation of Change</vt:lpstr>
      <vt:lpstr>Elucidation of Change   | Subsumer and domain/range axioms</vt:lpstr>
      <vt:lpstr>How happens-in and happens-to work together</vt:lpstr>
      <vt:lpstr>Why happens-x: limiting FOL axioms and elucidations</vt:lpstr>
      <vt:lpstr>happens-throughout</vt:lpstr>
      <vt:lpstr>Proposed change hierarchy</vt:lpstr>
      <vt:lpstr>Existence changes</vt:lpstr>
      <vt:lpstr>Individuation (1)</vt:lpstr>
      <vt:lpstr>Individuation (2)</vt:lpstr>
      <vt:lpstr>Individuation of a continuant</vt:lpstr>
      <vt:lpstr>Individuation of a process</vt:lpstr>
      <vt:lpstr>Instantiation changes</vt:lpstr>
      <vt:lpstr>Type replacement </vt:lpstr>
      <vt:lpstr>PowerPoint Presentation</vt:lpstr>
      <vt:lpstr>Temporal-layer-of (‘co-occurrence while in occurrent parthood’)</vt:lpstr>
      <vt:lpstr>Mono-sequential change</vt:lpstr>
      <vt:lpstr>Special mono-sequential change: simple change</vt:lpstr>
      <vt:lpstr>Change sequence</vt:lpstr>
      <vt:lpstr>Change profile</vt:lpstr>
      <vt:lpstr>Change profile</vt:lpstr>
      <vt:lpstr>Concluding remarks</vt:lpstr>
    </vt:vector>
  </TitlesOfParts>
  <Company>SUNY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cp:lastModifiedBy>
  <cp:revision>596</cp:revision>
  <dcterms:created xsi:type="dcterms:W3CDTF">2011-06-07T20:07:59Z</dcterms:created>
  <dcterms:modified xsi:type="dcterms:W3CDTF">2025-09-04T12:17:22Z</dcterms:modified>
</cp:coreProperties>
</file>