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49"/>
  </p:notesMasterIdLst>
  <p:sldIdLst>
    <p:sldId id="257" r:id="rId2"/>
    <p:sldId id="699" r:id="rId3"/>
    <p:sldId id="661" r:id="rId4"/>
    <p:sldId id="679" r:id="rId5"/>
    <p:sldId id="662" r:id="rId6"/>
    <p:sldId id="663" r:id="rId7"/>
    <p:sldId id="654" r:id="rId8"/>
    <p:sldId id="660" r:id="rId9"/>
    <p:sldId id="680" r:id="rId10"/>
    <p:sldId id="664" r:id="rId11"/>
    <p:sldId id="657" r:id="rId12"/>
    <p:sldId id="655" r:id="rId13"/>
    <p:sldId id="656" r:id="rId14"/>
    <p:sldId id="688" r:id="rId15"/>
    <p:sldId id="658" r:id="rId16"/>
    <p:sldId id="659" r:id="rId17"/>
    <p:sldId id="670" r:id="rId18"/>
    <p:sldId id="665" r:id="rId19"/>
    <p:sldId id="666" r:id="rId20"/>
    <p:sldId id="683" r:id="rId21"/>
    <p:sldId id="667" r:id="rId22"/>
    <p:sldId id="685" r:id="rId23"/>
    <p:sldId id="684" r:id="rId24"/>
    <p:sldId id="668" r:id="rId25"/>
    <p:sldId id="669" r:id="rId26"/>
    <p:sldId id="671" r:id="rId27"/>
    <p:sldId id="672" r:id="rId28"/>
    <p:sldId id="673" r:id="rId29"/>
    <p:sldId id="674" r:id="rId30"/>
    <p:sldId id="675" r:id="rId31"/>
    <p:sldId id="676" r:id="rId32"/>
    <p:sldId id="677" r:id="rId33"/>
    <p:sldId id="678" r:id="rId34"/>
    <p:sldId id="681" r:id="rId35"/>
    <p:sldId id="682" r:id="rId36"/>
    <p:sldId id="686" r:id="rId37"/>
    <p:sldId id="687" r:id="rId38"/>
    <p:sldId id="690" r:id="rId39"/>
    <p:sldId id="692" r:id="rId40"/>
    <p:sldId id="691" r:id="rId41"/>
    <p:sldId id="693" r:id="rId42"/>
    <p:sldId id="695" r:id="rId43"/>
    <p:sldId id="696" r:id="rId44"/>
    <p:sldId id="697" r:id="rId45"/>
    <p:sldId id="694" r:id="rId46"/>
    <p:sldId id="698" r:id="rId47"/>
    <p:sldId id="653" r:id="rId4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hismith" initials="p" lastIdx="1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C30D8F"/>
    <a:srgbClr val="19FF81"/>
    <a:srgbClr val="ECD63F"/>
    <a:srgbClr val="FF0000"/>
    <a:srgbClr val="CC9900"/>
    <a:srgbClr val="FF7C80"/>
    <a:srgbClr val="00B050"/>
    <a:srgbClr val="FFFFFF"/>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54" autoAdjust="0"/>
    <p:restoredTop sz="94346" autoAdjust="0"/>
  </p:normalViewPr>
  <p:slideViewPr>
    <p:cSldViewPr>
      <p:cViewPr varScale="1">
        <p:scale>
          <a:sx n="104" d="100"/>
          <a:sy n="104" d="100"/>
        </p:scale>
        <p:origin x="116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8AAD61-6DAD-4AB3-A7DC-855B509D5D40}" type="datetimeFigureOut">
              <a:rPr lang="en-US" smtClean="0"/>
              <a:t>30/06/2016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23E3DF-FB59-4075-B972-C0DFEE45DED1}" type="slidenum">
              <a:rPr lang="en-US" smtClean="0"/>
              <a:t>‹#›</a:t>
            </a:fld>
            <a:endParaRPr lang="en-US"/>
          </a:p>
        </p:txBody>
      </p:sp>
    </p:spTree>
    <p:extLst>
      <p:ext uri="{BB962C8B-B14F-4D97-AF65-F5344CB8AC3E}">
        <p14:creationId xmlns:p14="http://schemas.microsoft.com/office/powerpoint/2010/main" val="2406847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D3674D-E59F-4C2D-95C3-E10A23210743}" type="slidenum">
              <a:rPr lang="en-US"/>
              <a:pPr/>
              <a:t>1</a:t>
            </a:fld>
            <a:endParaRPr lang="en-US" dirty="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1890751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fld id="{D6B20230-B753-4FD3-A09D-233815E2951F}" type="slidenum">
              <a:rPr lang="en-US" altLang="en-US" sz="1200"/>
              <a:pPr eaLnBrk="1" hangingPunct="1"/>
              <a:t>17</a:t>
            </a:fld>
            <a:endParaRPr lang="en-US" altLang="en-US" sz="12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810680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userDrawn="1"/>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dirty="0" smtClean="0"/>
              <a:t>Click to edit Master</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dirty="0" smtClean="0"/>
              <a:t>Click to edit Master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userDrawn="1"/>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userDrawn="1"/>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1504"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userDrawn="1"/>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1505"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userDrawn="1"/>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userDrawn="1"/>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userDrawn="1"/>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endParaRPr lang="en-US" noProof="0"/>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fld id="{D14BF38A-3DFB-480B-8D89-0595D30524BE}" type="slidenum">
              <a:rPr lang="en-US" altLang="en-US"/>
              <a:pPr/>
              <a:t>‹#›</a:t>
            </a:fld>
            <a:endParaRPr lang="en-US" altLang="en-US"/>
          </a:p>
        </p:txBody>
      </p:sp>
    </p:spTree>
    <p:extLst>
      <p:ext uri="{BB962C8B-B14F-4D97-AF65-F5344CB8AC3E}">
        <p14:creationId xmlns:p14="http://schemas.microsoft.com/office/powerpoint/2010/main" val="3217933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userDrawn="1"/>
        </p:nvPicPr>
        <p:blipFill>
          <a:blip r:embed="rId11"/>
          <a:srcRect/>
          <a:stretch>
            <a:fillRect/>
          </a:stretch>
        </p:blipFill>
        <p:spPr bwMode="auto">
          <a:xfrm>
            <a:off x="0" y="0"/>
            <a:ext cx="9144000" cy="6858000"/>
          </a:xfrm>
          <a:prstGeom prst="rect">
            <a:avLst/>
          </a:prstGeom>
          <a:noFill/>
          <a:ln w="9525">
            <a:noFill/>
            <a:miter lim="800000"/>
            <a:headEnd/>
            <a:tailEnd/>
          </a:ln>
        </p:spPr>
      </p:pic>
      <p:sp>
        <p:nvSpPr>
          <p:cNvPr id="2" name="Rectangle 1"/>
          <p:cNvSpPr/>
          <p:nvPr userDrawn="1"/>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Text Placeholder 5"/>
          <p:cNvSpPr txBox="1">
            <a:spLocks/>
          </p:cNvSpPr>
          <p:nvPr userDrawn="1"/>
        </p:nvSpPr>
        <p:spPr>
          <a:xfrm>
            <a:off x="23004" y="6553200"/>
            <a:ext cx="357996" cy="228600"/>
          </a:xfrm>
          <a:prstGeom prst="rect">
            <a:avLst/>
          </a:prstGeom>
        </p:spPr>
        <p:txBody>
          <a:bodyPr/>
          <a:lstStyle>
            <a:lvl1pPr marL="342900" indent="-342900" algn="l" rtl="0" eaLnBrk="0" fontAlgn="base" hangingPunct="0">
              <a:spcBef>
                <a:spcPct val="20000"/>
              </a:spcBef>
              <a:spcAft>
                <a:spcPct val="0"/>
              </a:spcAft>
              <a:buClr>
                <a:srgbClr val="FF6600"/>
              </a:buClr>
              <a:defRPr sz="1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fld id="{973D82C6-82F5-438A-90AD-EA868AC8D099}" type="slidenum">
              <a:rPr lang="en-US" sz="1000" kern="0" smtClean="0"/>
              <a:pPr/>
              <a:t>‹#›</a:t>
            </a:fld>
            <a:endParaRPr lang="en-US" sz="1000" kern="0" dirty="0"/>
          </a:p>
        </p:txBody>
      </p:sp>
    </p:spTree>
  </p:cSld>
  <p:clrMap bg1="lt1" tx1="dk1" bg2="lt2" tx2="dk2" accent1="accent1" accent2="accent2" accent3="accent3" accent4="accent4" accent5="accent5" accent6="accent6" hlink="hlink" folHlink="folHlink"/>
  <p:sldLayoutIdLst>
    <p:sldLayoutId id="2147483821" r:id="rId1"/>
    <p:sldLayoutId id="2147483822" r:id="rId2"/>
    <p:sldLayoutId id="2147483828" r:id="rId3"/>
    <p:sldLayoutId id="2147483823" r:id="rId4"/>
    <p:sldLayoutId id="2147483824" r:id="rId5"/>
    <p:sldLayoutId id="2147483825" r:id="rId6"/>
    <p:sldLayoutId id="2147483826" r:id="rId7"/>
    <p:sldLayoutId id="2147483827" r:id="rId8"/>
    <p:sldLayoutId id="2147483829" r:id="rId9"/>
  </p:sldLayoutIdLst>
  <p:timing>
    <p:tnLst>
      <p:par>
        <p:cTn id="1" dur="indefinite" restart="never" nodeType="tmRoot"/>
      </p:par>
    </p:tnLst>
  </p:timing>
  <p:txStyles>
    <p:titleStyle>
      <a:lvl1pPr algn="l" rtl="0" eaLnBrk="0" fontAlgn="base" hangingPunct="0">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p:titleStyle>
    <p:bodyStyle>
      <a:lvl1pPr marL="342900" indent="-342900" algn="l" rtl="0" eaLnBrk="0" fontAlgn="base" hangingPunct="0">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jp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6.jpeg"/><Relationship Id="rId1" Type="http://schemas.openxmlformats.org/officeDocument/2006/relationships/slideLayout" Target="../slideLayouts/slideLayout4.xml"/><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9.JPG"/><Relationship Id="rId1" Type="http://schemas.openxmlformats.org/officeDocument/2006/relationships/slideLayout" Target="../slideLayouts/slideLayout4.xml"/><Relationship Id="rId5" Type="http://schemas.openxmlformats.org/officeDocument/2006/relationships/image" Target="../media/image21.jpg"/><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9.JPG"/><Relationship Id="rId1" Type="http://schemas.openxmlformats.org/officeDocument/2006/relationships/slideLayout" Target="../slideLayouts/slideLayout4.xml"/><Relationship Id="rId5" Type="http://schemas.openxmlformats.org/officeDocument/2006/relationships/image" Target="../media/image21.jpg"/><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Layout" Target="../slideLayouts/slideLayout4.xml"/><Relationship Id="rId6" Type="http://schemas.openxmlformats.org/officeDocument/2006/relationships/image" Target="../media/image10.gif"/><Relationship Id="rId5" Type="http://schemas.openxmlformats.org/officeDocument/2006/relationships/image" Target="../media/image9.jp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ctrTitle"/>
          </p:nvPr>
        </p:nvSpPr>
        <p:spPr>
          <a:xfrm>
            <a:off x="76200" y="711200"/>
            <a:ext cx="8991600" cy="1574800"/>
          </a:xfrm>
          <a:ln/>
        </p:spPr>
        <p:txBody>
          <a:bodyPr/>
          <a:lstStyle/>
          <a:p>
            <a:pPr>
              <a:tabLst>
                <a:tab pos="5376863" algn="l"/>
              </a:tabLst>
            </a:pPr>
            <a:r>
              <a:rPr lang="en-US" sz="3200" dirty="0" smtClean="0"/>
              <a:t>Representing</a:t>
            </a:r>
            <a:br>
              <a:rPr lang="en-US" sz="3200" dirty="0" smtClean="0"/>
            </a:br>
            <a:r>
              <a:rPr lang="en-US" sz="3200" dirty="0" smtClean="0"/>
              <a:t>SNOMED </a:t>
            </a:r>
            <a:r>
              <a:rPr lang="en-US" sz="3200" dirty="0"/>
              <a:t>CT Concept </a:t>
            </a:r>
            <a:r>
              <a:rPr lang="en-US" sz="3200" dirty="0" smtClean="0"/>
              <a:t>Evolutions</a:t>
            </a:r>
            <a:br>
              <a:rPr lang="en-US" sz="3200" dirty="0" smtClean="0"/>
            </a:br>
            <a:r>
              <a:rPr lang="en-US" sz="3200" dirty="0" smtClean="0"/>
              <a:t>using </a:t>
            </a:r>
            <a:r>
              <a:rPr lang="en-US" sz="3200" dirty="0"/>
              <a:t>Process Profiles</a:t>
            </a:r>
            <a:r>
              <a:rPr lang="en-US" sz="2800" dirty="0"/>
              <a:t/>
            </a:r>
            <a:br>
              <a:rPr lang="en-US" sz="2800" dirty="0"/>
            </a:br>
            <a:r>
              <a:rPr lang="en-US" sz="1400" dirty="0"/>
              <a:t/>
            </a:r>
            <a:br>
              <a:rPr lang="en-US" sz="1400" dirty="0"/>
            </a:br>
            <a:r>
              <a:rPr lang="en-US" sz="1400" dirty="0" smtClean="0"/>
              <a:t/>
            </a:r>
            <a:br>
              <a:rPr lang="en-US" sz="1400" dirty="0" smtClean="0"/>
            </a:br>
            <a:r>
              <a:rPr lang="en-US" sz="1800" dirty="0" smtClean="0"/>
              <a:t>International </a:t>
            </a:r>
            <a:r>
              <a:rPr lang="en-US" sz="1800" dirty="0"/>
              <a:t>Workshop on Ontology Modularity, </a:t>
            </a:r>
            <a:r>
              <a:rPr lang="en-US" sz="1800" dirty="0" err="1"/>
              <a:t>Contextuality</a:t>
            </a:r>
            <a:r>
              <a:rPr lang="en-US" sz="1800" dirty="0"/>
              <a:t>, and Evolution (</a:t>
            </a:r>
            <a:r>
              <a:rPr lang="en-US" sz="1800" dirty="0" err="1"/>
              <a:t>WOMoCoE</a:t>
            </a:r>
            <a:r>
              <a:rPr lang="en-US" sz="1800" dirty="0"/>
              <a:t> 2016</a:t>
            </a:r>
            <a:r>
              <a:rPr lang="en-US" sz="1800" dirty="0" smtClean="0"/>
              <a:t>)</a:t>
            </a:r>
            <a:br>
              <a:rPr lang="en-US" sz="1800" dirty="0" smtClean="0"/>
            </a:br>
            <a:r>
              <a:rPr lang="en-US" sz="1800" dirty="0" smtClean="0"/>
              <a:t>Annecy, France, July 6, 2016</a:t>
            </a:r>
            <a:br>
              <a:rPr lang="en-US" sz="1800" dirty="0" smtClean="0"/>
            </a:br>
            <a:r>
              <a:rPr lang="en-US" sz="1400" dirty="0" smtClean="0"/>
              <a:t>part of</a:t>
            </a:r>
            <a:r>
              <a:rPr lang="en-US" sz="1400" dirty="0"/>
              <a:t/>
            </a:r>
            <a:br>
              <a:rPr lang="en-US" sz="1400" dirty="0"/>
            </a:br>
            <a:r>
              <a:rPr lang="en-US" sz="1400" dirty="0" smtClean="0"/>
              <a:t>9th </a:t>
            </a:r>
            <a:r>
              <a:rPr lang="en-US" sz="1400" dirty="0"/>
              <a:t>International Conference on Formal Ontology in Information Systems (FOIS </a:t>
            </a:r>
            <a:r>
              <a:rPr lang="en-US" sz="1400" dirty="0" smtClean="0"/>
              <a:t>2016)</a:t>
            </a:r>
            <a:br>
              <a:rPr lang="en-US" sz="1400" dirty="0" smtClean="0"/>
            </a:br>
            <a:r>
              <a:rPr lang="en-US" sz="1400" dirty="0" smtClean="0"/>
              <a:t>Annecy</a:t>
            </a:r>
            <a:r>
              <a:rPr lang="en-US" sz="1400" dirty="0"/>
              <a:t>, </a:t>
            </a:r>
            <a:r>
              <a:rPr lang="en-US" sz="1400" dirty="0" smtClean="0"/>
              <a:t>France, </a:t>
            </a:r>
            <a:r>
              <a:rPr lang="en-US" sz="1400" dirty="0"/>
              <a:t>July 6th-9th, 2016. </a:t>
            </a:r>
            <a:r>
              <a:rPr lang="en-US" sz="1400" dirty="0">
                <a:cs typeface="Arial" panose="020B0604020202020204" pitchFamily="34" charset="0"/>
              </a:rPr>
              <a:t/>
            </a:r>
            <a:br>
              <a:rPr lang="en-US" sz="1400" dirty="0">
                <a:cs typeface="Arial" panose="020B0604020202020204" pitchFamily="34" charset="0"/>
              </a:rPr>
            </a:br>
            <a:endParaRPr lang="en-US" sz="1400" dirty="0">
              <a:cs typeface="Arial" panose="020B0604020202020204" pitchFamily="34" charset="0"/>
            </a:endParaRPr>
          </a:p>
        </p:txBody>
      </p:sp>
      <p:sp>
        <p:nvSpPr>
          <p:cNvPr id="18435" name="Rectangle 3"/>
          <p:cNvSpPr>
            <a:spLocks noGrp="1" noChangeArrowheads="1"/>
          </p:cNvSpPr>
          <p:nvPr>
            <p:ph type="subTitle" idx="1"/>
          </p:nvPr>
        </p:nvSpPr>
        <p:spPr>
          <a:xfrm>
            <a:off x="0" y="4114800"/>
            <a:ext cx="9144000" cy="1981200"/>
          </a:xfrm>
          <a:ln/>
          <a:extLst>
            <a:ext uri="{91240B29-F687-4F45-9708-019B960494DF}">
              <a14:hiddenLine xmlns:a14="http://schemas.microsoft.com/office/drawing/2010/main" w="9525">
                <a:solidFill>
                  <a:schemeClr val="tx1"/>
                </a:solidFill>
                <a:miter lim="800000"/>
                <a:headEnd type="none" w="med" len="med"/>
                <a:tailEnd type="none" w="med" len="med"/>
              </a14:hiddenLine>
            </a:ext>
          </a:extLst>
        </p:spPr>
        <p:txBody>
          <a:bodyPr/>
          <a:lstStyle/>
          <a:p>
            <a:pPr defTabSz="566738">
              <a:lnSpc>
                <a:spcPct val="80000"/>
              </a:lnSpc>
            </a:pPr>
            <a:endParaRPr lang="en-GB" altLang="ja-JP" sz="2800" b="1" dirty="0" smtClean="0">
              <a:ea typeface="ＭＳ 明朝" panose="02020609040205080304" pitchFamily="49" charset="-128"/>
            </a:endParaRPr>
          </a:p>
          <a:p>
            <a:pPr defTabSz="566738">
              <a:lnSpc>
                <a:spcPct val="80000"/>
              </a:lnSpc>
            </a:pPr>
            <a:r>
              <a:rPr lang="en-GB" altLang="ja-JP" sz="2800" b="1" dirty="0" smtClean="0">
                <a:ea typeface="ＭＳ 明朝" panose="02020609040205080304" pitchFamily="49" charset="-128"/>
              </a:rPr>
              <a:t>Werner </a:t>
            </a:r>
            <a:r>
              <a:rPr lang="en-GB" altLang="ja-JP" sz="2800" b="1" dirty="0">
                <a:ea typeface="ＭＳ 明朝" panose="02020609040205080304" pitchFamily="49" charset="-128"/>
              </a:rPr>
              <a:t>CEUSTERS, MD</a:t>
            </a:r>
          </a:p>
          <a:p>
            <a:pPr defTabSz="566738">
              <a:lnSpc>
                <a:spcPct val="80000"/>
              </a:lnSpc>
            </a:pPr>
            <a:r>
              <a:rPr lang="en-GB" altLang="ja-JP" sz="2800" b="1" dirty="0" smtClean="0">
                <a:ea typeface="ＭＳ 明朝" panose="02020609040205080304" pitchFamily="49" charset="-128"/>
              </a:rPr>
              <a:t>Jonathan P. BONA, PhD</a:t>
            </a:r>
          </a:p>
          <a:p>
            <a:pPr defTabSz="566738">
              <a:lnSpc>
                <a:spcPct val="80000"/>
              </a:lnSpc>
            </a:pPr>
            <a:endParaRPr lang="en-US" altLang="ja-JP" sz="1800" i="1" dirty="0" smtClean="0">
              <a:ea typeface="ＭＳ 明朝" panose="02020609040205080304" pitchFamily="49" charset="-128"/>
            </a:endParaRPr>
          </a:p>
          <a:p>
            <a:pPr defTabSz="566738">
              <a:lnSpc>
                <a:spcPct val="80000"/>
              </a:lnSpc>
            </a:pPr>
            <a:r>
              <a:rPr lang="en-US" altLang="ja-JP" sz="1800" i="1" dirty="0" smtClean="0">
                <a:ea typeface="ＭＳ 明朝" panose="02020609040205080304" pitchFamily="49" charset="-128"/>
              </a:rPr>
              <a:t>Department </a:t>
            </a:r>
            <a:r>
              <a:rPr lang="en-US" altLang="ja-JP" sz="1800" i="1" dirty="0">
                <a:ea typeface="ＭＳ 明朝" panose="02020609040205080304" pitchFamily="49" charset="-128"/>
              </a:rPr>
              <a:t>of </a:t>
            </a:r>
            <a:r>
              <a:rPr lang="en-US" altLang="ja-JP" sz="1800" i="1" dirty="0" smtClean="0">
                <a:ea typeface="ＭＳ 明朝" panose="02020609040205080304" pitchFamily="49" charset="-128"/>
              </a:rPr>
              <a:t>Biomedical Informatics, </a:t>
            </a:r>
          </a:p>
          <a:p>
            <a:pPr defTabSz="566738">
              <a:lnSpc>
                <a:spcPct val="80000"/>
              </a:lnSpc>
            </a:pPr>
            <a:r>
              <a:rPr lang="en-US" altLang="ja-JP" sz="1800" i="1" dirty="0" smtClean="0">
                <a:ea typeface="ＭＳ 明朝" panose="02020609040205080304" pitchFamily="49" charset="-128"/>
              </a:rPr>
              <a:t>Jacobs School of Medicine, University at Buffalo</a:t>
            </a:r>
          </a:p>
          <a:p>
            <a:pPr defTabSz="566738">
              <a:lnSpc>
                <a:spcPct val="80000"/>
              </a:lnSpc>
            </a:pPr>
            <a:r>
              <a:rPr lang="en-US" altLang="ja-JP" sz="1800" i="1" dirty="0" smtClean="0">
                <a:ea typeface="ＭＳ 明朝" panose="02020609040205080304" pitchFamily="49" charset="-128"/>
              </a:rPr>
              <a:t>Buffalo, NY - USA</a:t>
            </a:r>
            <a:endParaRPr lang="en-US" altLang="ja-JP" sz="1800" i="1" dirty="0">
              <a:ea typeface="ＭＳ 明朝" panose="02020609040205080304" pitchFamily="49" charset="-128"/>
            </a:endParaRPr>
          </a:p>
        </p:txBody>
      </p:sp>
    </p:spTree>
    <p:extLst>
      <p:ext uri="{BB962C8B-B14F-4D97-AF65-F5344CB8AC3E}">
        <p14:creationId xmlns:p14="http://schemas.microsoft.com/office/powerpoint/2010/main" val="34268429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Reviewers’ comments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t>
            </a:r>
            <a:r>
              <a:rPr lang="en-US" i="1" dirty="0"/>
              <a:t>it is impossible to distinguish whether ontology modifications result from observed changes in reality or changes in understanding of reality. </a:t>
            </a:r>
            <a:r>
              <a:rPr lang="en-US" dirty="0"/>
              <a:t>’ </a:t>
            </a:r>
          </a:p>
          <a:p>
            <a:pPr marL="457200" lvl="1" indent="0">
              <a:buNone/>
            </a:pPr>
            <a:r>
              <a:rPr lang="en-US" dirty="0"/>
              <a:t>	(reviewer 4, FOIS main</a:t>
            </a:r>
            <a:r>
              <a:rPr lang="en-US" dirty="0" smtClean="0"/>
              <a:t>).</a:t>
            </a:r>
          </a:p>
          <a:p>
            <a:pPr marL="457200" lvl="1" indent="0">
              <a:buNone/>
            </a:pPr>
            <a:endParaRPr lang="en-US" dirty="0"/>
          </a:p>
          <a:p>
            <a:pPr>
              <a:buFont typeface="Arial" panose="020B0604020202020204" pitchFamily="34" charset="0"/>
              <a:buChar char="•"/>
            </a:pPr>
            <a:r>
              <a:rPr lang="en-US" dirty="0" smtClean="0"/>
              <a:t>‘</a:t>
            </a:r>
            <a:r>
              <a:rPr lang="en-US" i="1" dirty="0"/>
              <a:t>Our understanding of a phenomenon can also change in the course of time. For instance in Physics, the notions of gravity and matter have quickly evolved in the past decades.</a:t>
            </a:r>
            <a:r>
              <a:rPr lang="en-US" dirty="0" smtClean="0"/>
              <a:t>’ 	(reviewer 3, </a:t>
            </a:r>
            <a:r>
              <a:rPr lang="en-US" dirty="0" err="1" smtClean="0"/>
              <a:t>WOMOCoE</a:t>
            </a:r>
            <a:r>
              <a:rPr lang="en-US" dirty="0" smtClean="0"/>
              <a:t>);</a:t>
            </a:r>
          </a:p>
          <a:p>
            <a:pPr>
              <a:buFont typeface="Arial" panose="020B0604020202020204" pitchFamily="34" charset="0"/>
              <a:buChar char="•"/>
            </a:pPr>
            <a:endParaRPr lang="en-US" dirty="0" smtClean="0"/>
          </a:p>
        </p:txBody>
      </p:sp>
    </p:spTree>
    <p:extLst>
      <p:ext uri="{BB962C8B-B14F-4D97-AF65-F5344CB8AC3E}">
        <p14:creationId xmlns:p14="http://schemas.microsoft.com/office/powerpoint/2010/main" val="243455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reality </a:t>
            </a:r>
            <a:r>
              <a:rPr lang="en-US" dirty="0" smtClean="0">
                <a:sym typeface="Wingdings" panose="05000000000000000000" pitchFamily="2" charset="2"/>
              </a:rPr>
              <a:t> distinct veridical perspectives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044605"/>
            <a:ext cx="3352800" cy="252456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0733" y="4776472"/>
            <a:ext cx="2776866" cy="1852927"/>
          </a:xfrm>
          <a:prstGeom prst="rect">
            <a:avLst/>
          </a:prstGeom>
        </p:spPr>
      </p:pic>
      <p:pic>
        <p:nvPicPr>
          <p:cNvPr id="2050" name="Picture 2" descr="https://lorriemiller.files.wordpress.com/2010/07/p10003261.jpg?w=500&amp;h=37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0137" y="4776473"/>
            <a:ext cx="2470568" cy="18529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35248" y="2044605"/>
            <a:ext cx="3822952" cy="2527396"/>
          </a:xfrm>
          <a:prstGeom prst="rect">
            <a:avLst/>
          </a:prstGeom>
        </p:spPr>
      </p:pic>
      <p:pic>
        <p:nvPicPr>
          <p:cNvPr id="2052" name="Picture 4" descr="IMG_529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4776473"/>
            <a:ext cx="2467068" cy="1852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5512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Reality changes  </a:t>
            </a:r>
            <a:r>
              <a:rPr lang="en-US" dirty="0" smtClean="0">
                <a:sym typeface="Wingdings" panose="05000000000000000000" pitchFamily="2" charset="2"/>
              </a:rPr>
              <a:t> requires time indexing </a:t>
            </a:r>
            <a:endParaRPr lang="en-US" dirty="0"/>
          </a:p>
        </p:txBody>
      </p:sp>
      <p:pic>
        <p:nvPicPr>
          <p:cNvPr id="2050" name="Picture 2" descr="Anne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1" y="3983180"/>
            <a:ext cx="3226774" cy="258141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974" y="3983181"/>
            <a:ext cx="3826213" cy="258141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1" y="1629642"/>
            <a:ext cx="2895599" cy="22479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974" y="1629641"/>
            <a:ext cx="3826213" cy="2247900"/>
          </a:xfrm>
          <a:prstGeom prst="rect">
            <a:avLst/>
          </a:prstGeom>
        </p:spPr>
      </p:pic>
    </p:spTree>
    <p:extLst>
      <p:ext uri="{BB962C8B-B14F-4D97-AF65-F5344CB8AC3E}">
        <p14:creationId xmlns:p14="http://schemas.microsoft.com/office/powerpoint/2010/main" val="23151745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Reality changes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974" y="3983181"/>
            <a:ext cx="3826213" cy="258141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974" y="1629641"/>
            <a:ext cx="3826213" cy="2247900"/>
          </a:xfrm>
          <a:prstGeom prst="rect">
            <a:avLst/>
          </a:prstGeom>
        </p:spPr>
      </p:pic>
      <p:sp>
        <p:nvSpPr>
          <p:cNvPr id="7" name="TextBox 6"/>
          <p:cNvSpPr txBox="1"/>
          <p:nvPr/>
        </p:nvSpPr>
        <p:spPr>
          <a:xfrm>
            <a:off x="4648200" y="1652803"/>
            <a:ext cx="3924586" cy="1200329"/>
          </a:xfrm>
          <a:prstGeom prst="rect">
            <a:avLst/>
          </a:prstGeom>
          <a:noFill/>
        </p:spPr>
        <p:txBody>
          <a:bodyPr wrap="square" rtlCol="0">
            <a:spAutoFit/>
          </a:bodyPr>
          <a:lstStyle/>
          <a:p>
            <a:r>
              <a:rPr lang="en-US" dirty="0" smtClean="0">
                <a:solidFill>
                  <a:schemeClr val="bg1"/>
                </a:solidFill>
              </a:rPr>
              <a:t>Requires also accurate representation of what exactly it is that changes</a:t>
            </a:r>
            <a:endParaRPr lang="en-US" dirty="0">
              <a:solidFill>
                <a:schemeClr val="bg1"/>
              </a:solidFill>
            </a:endParaRPr>
          </a:p>
        </p:txBody>
      </p:sp>
      <p:grpSp>
        <p:nvGrpSpPr>
          <p:cNvPr id="15" name="Group 14"/>
          <p:cNvGrpSpPr/>
          <p:nvPr/>
        </p:nvGrpSpPr>
        <p:grpSpPr>
          <a:xfrm>
            <a:off x="381000" y="2971800"/>
            <a:ext cx="8212568" cy="3767286"/>
            <a:chOff x="381000" y="2971800"/>
            <a:chExt cx="8212568" cy="3767286"/>
          </a:xfrm>
        </p:grpSpPr>
        <p:sp>
          <p:nvSpPr>
            <p:cNvPr id="8" name="TextBox 7"/>
            <p:cNvSpPr txBox="1"/>
            <p:nvPr/>
          </p:nvSpPr>
          <p:spPr>
            <a:xfrm>
              <a:off x="4668982" y="3124200"/>
              <a:ext cx="3924586" cy="2308324"/>
            </a:xfrm>
            <a:prstGeom prst="rect">
              <a:avLst/>
            </a:prstGeom>
            <a:noFill/>
            <a:ln w="41275">
              <a:solidFill>
                <a:srgbClr val="FF0000"/>
              </a:solidFill>
            </a:ln>
          </p:spPr>
          <p:txBody>
            <a:bodyPr wrap="square" rtlCol="0">
              <a:spAutoFit/>
            </a:bodyPr>
            <a:lstStyle/>
            <a:p>
              <a:pPr algn="ctr"/>
              <a:r>
                <a:rPr lang="en-US" dirty="0" smtClean="0">
                  <a:solidFill>
                    <a:schemeClr val="bg1"/>
                  </a:solidFill>
                </a:rPr>
                <a:t>Same (identical) flowers that change color</a:t>
              </a:r>
            </a:p>
            <a:p>
              <a:pPr algn="ctr"/>
              <a:endParaRPr lang="en-US" dirty="0" smtClean="0">
                <a:solidFill>
                  <a:schemeClr val="bg1"/>
                </a:solidFill>
              </a:endParaRPr>
            </a:p>
            <a:p>
              <a:pPr algn="ctr"/>
              <a:r>
                <a:rPr lang="en-US" dirty="0" smtClean="0">
                  <a:solidFill>
                    <a:schemeClr val="bg1"/>
                  </a:solidFill>
                </a:rPr>
                <a:t>or</a:t>
              </a:r>
            </a:p>
            <a:p>
              <a:pPr algn="ctr"/>
              <a:endParaRPr lang="en-US" dirty="0" smtClean="0">
                <a:solidFill>
                  <a:schemeClr val="bg1"/>
                </a:solidFill>
              </a:endParaRPr>
            </a:p>
            <a:p>
              <a:pPr algn="ctr"/>
              <a:r>
                <a:rPr lang="en-US" dirty="0">
                  <a:solidFill>
                    <a:schemeClr val="bg1"/>
                  </a:solidFill>
                </a:rPr>
                <a:t>d</a:t>
              </a:r>
              <a:r>
                <a:rPr lang="en-US" dirty="0" smtClean="0">
                  <a:solidFill>
                    <a:schemeClr val="bg1"/>
                  </a:solidFill>
                </a:rPr>
                <a:t>ifferent flowers altogether?</a:t>
              </a:r>
              <a:endParaRPr lang="en-US" dirty="0">
                <a:solidFill>
                  <a:schemeClr val="bg1"/>
                </a:solidFill>
              </a:endParaRPr>
            </a:p>
          </p:txBody>
        </p:sp>
        <p:sp>
          <p:nvSpPr>
            <p:cNvPr id="3" name="Oval 2"/>
            <p:cNvSpPr/>
            <p:nvPr/>
          </p:nvSpPr>
          <p:spPr bwMode="auto">
            <a:xfrm>
              <a:off x="381000" y="2971800"/>
              <a:ext cx="2971800" cy="1306562"/>
            </a:xfrm>
            <a:prstGeom prst="ellipse">
              <a:avLst/>
            </a:prstGeom>
            <a:noFill/>
            <a:ln w="444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Oval 8"/>
            <p:cNvSpPr/>
            <p:nvPr/>
          </p:nvSpPr>
          <p:spPr bwMode="auto">
            <a:xfrm>
              <a:off x="381000" y="5432524"/>
              <a:ext cx="2971800" cy="1306562"/>
            </a:xfrm>
            <a:prstGeom prst="ellipse">
              <a:avLst/>
            </a:prstGeom>
            <a:noFill/>
            <a:ln w="444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0" name="Straight Connector 9"/>
            <p:cNvCxnSpPr>
              <a:stCxn id="3" idx="6"/>
              <a:endCxn id="8" idx="1"/>
            </p:cNvCxnSpPr>
            <p:nvPr/>
          </p:nvCxnSpPr>
          <p:spPr bwMode="auto">
            <a:xfrm>
              <a:off x="3352800" y="3625081"/>
              <a:ext cx="1316182" cy="653281"/>
            </a:xfrm>
            <a:prstGeom prst="line">
              <a:avLst/>
            </a:prstGeom>
            <a:solidFill>
              <a:schemeClr val="accent1"/>
            </a:solidFill>
            <a:ln w="41275" cap="flat" cmpd="sng" algn="ctr">
              <a:solidFill>
                <a:srgbClr val="FF0000"/>
              </a:solidFill>
              <a:prstDash val="solid"/>
              <a:round/>
              <a:headEnd type="none" w="med" len="med"/>
              <a:tailEnd type="none" w="med" len="med"/>
            </a:ln>
            <a:effectLst/>
          </p:spPr>
        </p:cxnSp>
        <p:cxnSp>
          <p:nvCxnSpPr>
            <p:cNvPr id="12" name="Straight Connector 11"/>
            <p:cNvCxnSpPr>
              <a:stCxn id="8" idx="1"/>
            </p:cNvCxnSpPr>
            <p:nvPr/>
          </p:nvCxnSpPr>
          <p:spPr bwMode="auto">
            <a:xfrm flipH="1">
              <a:off x="3352800" y="4278362"/>
              <a:ext cx="1316182" cy="1807443"/>
            </a:xfrm>
            <a:prstGeom prst="line">
              <a:avLst/>
            </a:prstGeom>
            <a:solidFill>
              <a:schemeClr val="accent1"/>
            </a:solidFill>
            <a:ln w="41275" cap="flat" cmpd="sng" algn="ctr">
              <a:solidFill>
                <a:srgbClr val="FF0000"/>
              </a:solidFill>
              <a:prstDash val="solid"/>
              <a:round/>
              <a:headEnd type="none" w="med" len="med"/>
              <a:tailEnd type="none" w="med" len="med"/>
            </a:ln>
            <a:effectLst/>
          </p:spPr>
        </p:cxnSp>
      </p:grpSp>
    </p:spTree>
    <p:extLst>
      <p:ext uri="{BB962C8B-B14F-4D97-AF65-F5344CB8AC3E}">
        <p14:creationId xmlns:p14="http://schemas.microsoft.com/office/powerpoint/2010/main" val="3335604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109" y="4572000"/>
            <a:ext cx="2711549" cy="18859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4469" y="4572000"/>
            <a:ext cx="2795382" cy="18859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2020741"/>
            <a:ext cx="2734640" cy="187671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4469" y="2025745"/>
            <a:ext cx="2734640" cy="1871709"/>
          </a:xfrm>
          <a:prstGeom prst="rect">
            <a:avLst/>
          </a:prstGeom>
        </p:spPr>
      </p:pic>
      <p:grpSp>
        <p:nvGrpSpPr>
          <p:cNvPr id="30" name="Group 29"/>
          <p:cNvGrpSpPr/>
          <p:nvPr/>
        </p:nvGrpSpPr>
        <p:grpSpPr>
          <a:xfrm>
            <a:off x="533400" y="1443335"/>
            <a:ext cx="5867400" cy="2290465"/>
            <a:chOff x="533400" y="1443335"/>
            <a:chExt cx="5867400" cy="2290465"/>
          </a:xfrm>
        </p:grpSpPr>
        <p:sp>
          <p:nvSpPr>
            <p:cNvPr id="8" name="TextBox 7"/>
            <p:cNvSpPr txBox="1"/>
            <p:nvPr/>
          </p:nvSpPr>
          <p:spPr>
            <a:xfrm>
              <a:off x="533400" y="1443335"/>
              <a:ext cx="5867400" cy="461665"/>
            </a:xfrm>
            <a:prstGeom prst="rect">
              <a:avLst/>
            </a:prstGeom>
            <a:noFill/>
          </p:spPr>
          <p:txBody>
            <a:bodyPr wrap="square" rtlCol="0">
              <a:spAutoFit/>
            </a:bodyPr>
            <a:lstStyle/>
            <a:p>
              <a:r>
                <a:rPr lang="en-US" dirty="0" smtClean="0">
                  <a:solidFill>
                    <a:schemeClr val="bg1"/>
                  </a:solidFill>
                </a:rPr>
                <a:t>This portion of snow covers this surface   </a:t>
              </a:r>
              <a:r>
                <a:rPr lang="en-US" b="1" i="1" dirty="0" smtClean="0">
                  <a:solidFill>
                    <a:schemeClr val="bg1"/>
                  </a:solidFill>
                </a:rPr>
                <a:t>at t</a:t>
              </a:r>
              <a:r>
                <a:rPr lang="en-US" b="1" i="1" baseline="-25000" dirty="0" smtClean="0">
                  <a:solidFill>
                    <a:schemeClr val="bg1"/>
                  </a:solidFill>
                </a:rPr>
                <a:t>1</a:t>
              </a:r>
              <a:r>
                <a:rPr lang="en-US" dirty="0" smtClean="0">
                  <a:solidFill>
                    <a:schemeClr val="bg1"/>
                  </a:solidFill>
                </a:rPr>
                <a:t> </a:t>
              </a:r>
              <a:endParaRPr lang="en-US" dirty="0">
                <a:solidFill>
                  <a:schemeClr val="bg1"/>
                </a:solidFill>
              </a:endParaRPr>
            </a:p>
          </p:txBody>
        </p:sp>
        <p:sp>
          <p:nvSpPr>
            <p:cNvPr id="10" name="Rectangle 9"/>
            <p:cNvSpPr/>
            <p:nvPr/>
          </p:nvSpPr>
          <p:spPr bwMode="auto">
            <a:xfrm>
              <a:off x="571980" y="1524000"/>
              <a:ext cx="2658440" cy="3810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Rectangle 11"/>
            <p:cNvSpPr/>
            <p:nvPr/>
          </p:nvSpPr>
          <p:spPr bwMode="auto">
            <a:xfrm>
              <a:off x="4075544" y="1524000"/>
              <a:ext cx="1487056" cy="3810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5" name="Straight Arrow Connector 14"/>
            <p:cNvCxnSpPr>
              <a:stCxn id="10" idx="2"/>
            </p:cNvCxnSpPr>
            <p:nvPr/>
          </p:nvCxnSpPr>
          <p:spPr bwMode="auto">
            <a:xfrm>
              <a:off x="1901200" y="1905000"/>
              <a:ext cx="232400" cy="1447800"/>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cxnSp>
          <p:nvCxnSpPr>
            <p:cNvPr id="17" name="Straight Arrow Connector 16"/>
            <p:cNvCxnSpPr>
              <a:stCxn id="12" idx="2"/>
            </p:cNvCxnSpPr>
            <p:nvPr/>
          </p:nvCxnSpPr>
          <p:spPr bwMode="auto">
            <a:xfrm flipH="1">
              <a:off x="4105564" y="1905000"/>
              <a:ext cx="713508" cy="1828800"/>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grpSp>
      <p:grpSp>
        <p:nvGrpSpPr>
          <p:cNvPr id="31" name="Group 30"/>
          <p:cNvGrpSpPr/>
          <p:nvPr/>
        </p:nvGrpSpPr>
        <p:grpSpPr>
          <a:xfrm>
            <a:off x="431799" y="3978494"/>
            <a:ext cx="5854252" cy="1203106"/>
            <a:chOff x="431799" y="3978494"/>
            <a:chExt cx="5854252" cy="1203106"/>
          </a:xfrm>
        </p:grpSpPr>
        <p:sp>
          <p:nvSpPr>
            <p:cNvPr id="9" name="TextBox 8"/>
            <p:cNvSpPr txBox="1"/>
            <p:nvPr/>
          </p:nvSpPr>
          <p:spPr>
            <a:xfrm>
              <a:off x="431799" y="3978494"/>
              <a:ext cx="5854252" cy="461665"/>
            </a:xfrm>
            <a:prstGeom prst="rect">
              <a:avLst/>
            </a:prstGeom>
            <a:noFill/>
          </p:spPr>
          <p:txBody>
            <a:bodyPr wrap="square" rtlCol="0">
              <a:spAutoFit/>
            </a:bodyPr>
            <a:lstStyle/>
            <a:p>
              <a:r>
                <a:rPr lang="en-US" dirty="0" smtClean="0">
                  <a:solidFill>
                    <a:schemeClr val="bg1"/>
                  </a:solidFill>
                </a:rPr>
                <a:t>This portion of snow covers this surface   </a:t>
              </a:r>
              <a:r>
                <a:rPr lang="en-US" b="1" i="1" dirty="0" smtClean="0">
                  <a:solidFill>
                    <a:schemeClr val="bg1"/>
                  </a:solidFill>
                </a:rPr>
                <a:t>at t</a:t>
              </a:r>
              <a:r>
                <a:rPr lang="en-US" b="1" i="1" baseline="-25000" dirty="0" smtClean="0">
                  <a:solidFill>
                    <a:schemeClr val="bg1"/>
                  </a:solidFill>
                </a:rPr>
                <a:t>2</a:t>
              </a:r>
              <a:r>
                <a:rPr lang="en-US" b="1" i="1" dirty="0" smtClean="0">
                  <a:solidFill>
                    <a:schemeClr val="bg1"/>
                  </a:solidFill>
                </a:rPr>
                <a:t> </a:t>
              </a:r>
              <a:endParaRPr lang="en-US" b="1" i="1" dirty="0">
                <a:solidFill>
                  <a:schemeClr val="bg1"/>
                </a:solidFill>
              </a:endParaRPr>
            </a:p>
          </p:txBody>
        </p:sp>
        <p:sp>
          <p:nvSpPr>
            <p:cNvPr id="11" name="Rectangle 10"/>
            <p:cNvSpPr/>
            <p:nvPr/>
          </p:nvSpPr>
          <p:spPr bwMode="auto">
            <a:xfrm>
              <a:off x="457200" y="4038600"/>
              <a:ext cx="2658440" cy="3810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3" name="Rectangle 12"/>
            <p:cNvSpPr/>
            <p:nvPr/>
          </p:nvSpPr>
          <p:spPr bwMode="auto">
            <a:xfrm>
              <a:off x="3971636" y="4038600"/>
              <a:ext cx="1487056" cy="3810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20" name="Straight Arrow Connector 19"/>
            <p:cNvCxnSpPr>
              <a:stCxn id="11" idx="2"/>
            </p:cNvCxnSpPr>
            <p:nvPr/>
          </p:nvCxnSpPr>
          <p:spPr bwMode="auto">
            <a:xfrm>
              <a:off x="1786420" y="4419600"/>
              <a:ext cx="114780" cy="762000"/>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cxnSp>
          <p:nvCxnSpPr>
            <p:cNvPr id="23" name="Straight Arrow Connector 22"/>
            <p:cNvCxnSpPr>
              <a:stCxn id="13" idx="2"/>
            </p:cNvCxnSpPr>
            <p:nvPr/>
          </p:nvCxnSpPr>
          <p:spPr bwMode="auto">
            <a:xfrm flipH="1">
              <a:off x="4572000" y="4419600"/>
              <a:ext cx="143164" cy="695105"/>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grpSp>
      <p:sp>
        <p:nvSpPr>
          <p:cNvPr id="28" name="Title 1"/>
          <p:cNvSpPr txBox="1">
            <a:spLocks/>
          </p:cNvSpPr>
          <p:nvPr/>
        </p:nvSpPr>
        <p:spPr>
          <a:xfrm>
            <a:off x="228600" y="762000"/>
            <a:ext cx="6629400" cy="762000"/>
          </a:xfrm>
          <a:prstGeom prst="rect">
            <a:avLst/>
          </a:prstGeom>
        </p:spPr>
        <p:txBody>
          <a:bodyPr/>
          <a:lstStyle>
            <a:lvl1pPr algn="ctr" rtl="0" eaLnBrk="0" fontAlgn="base" hangingPunct="0">
              <a:spcBef>
                <a:spcPct val="0"/>
              </a:spcBef>
              <a:spcAft>
                <a:spcPct val="0"/>
              </a:spcAft>
              <a:defRPr sz="3600" b="0" i="0">
                <a:solidFill>
                  <a:schemeClr val="bg1"/>
                </a:solidFill>
                <a:latin typeface="Georgia"/>
                <a:ea typeface="ＭＳ Ｐゴシック" pitchFamily="122" charset="-128"/>
                <a:cs typeface="Georgia"/>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a:lstStyle>
          <a:p>
            <a:r>
              <a:rPr lang="en-US" kern="0" dirty="0" smtClean="0"/>
              <a:t>Veridicality in </a:t>
            </a:r>
            <a:r>
              <a:rPr lang="en-US" kern="0" dirty="0" smtClean="0">
                <a:solidFill>
                  <a:srgbClr val="FF0000"/>
                </a:solidFill>
              </a:rPr>
              <a:t>tokens</a:t>
            </a:r>
            <a:r>
              <a:rPr lang="en-US" kern="0" dirty="0" smtClean="0"/>
              <a:t> </a:t>
            </a:r>
            <a:endParaRPr lang="en-US" kern="0" dirty="0"/>
          </a:p>
        </p:txBody>
      </p:sp>
    </p:spTree>
    <p:extLst>
      <p:ext uri="{BB962C8B-B14F-4D97-AF65-F5344CB8AC3E}">
        <p14:creationId xmlns:p14="http://schemas.microsoft.com/office/powerpoint/2010/main" val="97767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Veridicality in </a:t>
            </a:r>
            <a:r>
              <a:rPr lang="en-US" dirty="0" smtClean="0">
                <a:solidFill>
                  <a:srgbClr val="FF0000"/>
                </a:solidFill>
              </a:rPr>
              <a:t>tokens</a:t>
            </a:r>
            <a:r>
              <a:rPr lang="en-US" dirty="0" smtClean="0"/>
              <a:t> and </a:t>
            </a:r>
            <a:r>
              <a:rPr lang="en-US" dirty="0" smtClean="0">
                <a:solidFill>
                  <a:srgbClr val="FFFF00"/>
                </a:solidFill>
              </a:rPr>
              <a:t>types</a:t>
            </a:r>
            <a:r>
              <a:rPr lang="en-US" dirty="0" smtClean="0"/>
              <a: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109" y="4572000"/>
            <a:ext cx="2711549" cy="18859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4469" y="4572000"/>
            <a:ext cx="2795382" cy="18859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2020741"/>
            <a:ext cx="2734640" cy="187671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4469" y="2025745"/>
            <a:ext cx="2734640" cy="1871709"/>
          </a:xfrm>
          <a:prstGeom prst="rect">
            <a:avLst/>
          </a:prstGeom>
        </p:spPr>
      </p:pic>
      <p:grpSp>
        <p:nvGrpSpPr>
          <p:cNvPr id="30" name="Group 29"/>
          <p:cNvGrpSpPr/>
          <p:nvPr/>
        </p:nvGrpSpPr>
        <p:grpSpPr>
          <a:xfrm>
            <a:off x="533400" y="1443335"/>
            <a:ext cx="5867400" cy="2290465"/>
            <a:chOff x="533400" y="1443335"/>
            <a:chExt cx="5867400" cy="2290465"/>
          </a:xfrm>
        </p:grpSpPr>
        <p:sp>
          <p:nvSpPr>
            <p:cNvPr id="8" name="TextBox 7"/>
            <p:cNvSpPr txBox="1"/>
            <p:nvPr/>
          </p:nvSpPr>
          <p:spPr>
            <a:xfrm>
              <a:off x="533400" y="1443335"/>
              <a:ext cx="5867400" cy="461665"/>
            </a:xfrm>
            <a:prstGeom prst="rect">
              <a:avLst/>
            </a:prstGeom>
            <a:noFill/>
          </p:spPr>
          <p:txBody>
            <a:bodyPr wrap="square" rtlCol="0">
              <a:spAutoFit/>
            </a:bodyPr>
            <a:lstStyle/>
            <a:p>
              <a:r>
                <a:rPr lang="en-US" dirty="0" smtClean="0">
                  <a:solidFill>
                    <a:schemeClr val="bg1"/>
                  </a:solidFill>
                </a:rPr>
                <a:t>This portion of snow covers this surface   </a:t>
              </a:r>
              <a:r>
                <a:rPr lang="en-US" b="1" i="1" dirty="0" smtClean="0">
                  <a:solidFill>
                    <a:schemeClr val="bg1"/>
                  </a:solidFill>
                </a:rPr>
                <a:t>at t</a:t>
              </a:r>
              <a:r>
                <a:rPr lang="en-US" b="1" i="1" baseline="-25000" dirty="0" smtClean="0">
                  <a:solidFill>
                    <a:schemeClr val="bg1"/>
                  </a:solidFill>
                </a:rPr>
                <a:t>1</a:t>
              </a:r>
              <a:r>
                <a:rPr lang="en-US" dirty="0" smtClean="0">
                  <a:solidFill>
                    <a:schemeClr val="bg1"/>
                  </a:solidFill>
                </a:rPr>
                <a:t> </a:t>
              </a:r>
              <a:endParaRPr lang="en-US" dirty="0">
                <a:solidFill>
                  <a:schemeClr val="bg1"/>
                </a:solidFill>
              </a:endParaRPr>
            </a:p>
          </p:txBody>
        </p:sp>
        <p:sp>
          <p:nvSpPr>
            <p:cNvPr id="10" name="Rectangle 9"/>
            <p:cNvSpPr/>
            <p:nvPr/>
          </p:nvSpPr>
          <p:spPr bwMode="auto">
            <a:xfrm>
              <a:off x="571980" y="1524000"/>
              <a:ext cx="2658440" cy="3810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Rectangle 11"/>
            <p:cNvSpPr/>
            <p:nvPr/>
          </p:nvSpPr>
          <p:spPr bwMode="auto">
            <a:xfrm>
              <a:off x="4075544" y="1524000"/>
              <a:ext cx="1487056" cy="3810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5" name="Straight Arrow Connector 14"/>
            <p:cNvCxnSpPr>
              <a:stCxn id="10" idx="2"/>
            </p:cNvCxnSpPr>
            <p:nvPr/>
          </p:nvCxnSpPr>
          <p:spPr bwMode="auto">
            <a:xfrm>
              <a:off x="1901200" y="1905000"/>
              <a:ext cx="232400" cy="1447800"/>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cxnSp>
          <p:nvCxnSpPr>
            <p:cNvPr id="17" name="Straight Arrow Connector 16"/>
            <p:cNvCxnSpPr>
              <a:stCxn id="12" idx="2"/>
            </p:cNvCxnSpPr>
            <p:nvPr/>
          </p:nvCxnSpPr>
          <p:spPr bwMode="auto">
            <a:xfrm flipH="1">
              <a:off x="4105564" y="1905000"/>
              <a:ext cx="713508" cy="1828800"/>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grpSp>
      <p:grpSp>
        <p:nvGrpSpPr>
          <p:cNvPr id="31" name="Group 30"/>
          <p:cNvGrpSpPr/>
          <p:nvPr/>
        </p:nvGrpSpPr>
        <p:grpSpPr>
          <a:xfrm>
            <a:off x="431799" y="3978494"/>
            <a:ext cx="5854252" cy="1203106"/>
            <a:chOff x="431799" y="3978494"/>
            <a:chExt cx="5854252" cy="1203106"/>
          </a:xfrm>
        </p:grpSpPr>
        <p:sp>
          <p:nvSpPr>
            <p:cNvPr id="9" name="TextBox 8"/>
            <p:cNvSpPr txBox="1"/>
            <p:nvPr/>
          </p:nvSpPr>
          <p:spPr>
            <a:xfrm>
              <a:off x="431799" y="3978494"/>
              <a:ext cx="5854252" cy="461665"/>
            </a:xfrm>
            <a:prstGeom prst="rect">
              <a:avLst/>
            </a:prstGeom>
            <a:noFill/>
          </p:spPr>
          <p:txBody>
            <a:bodyPr wrap="square" rtlCol="0">
              <a:spAutoFit/>
            </a:bodyPr>
            <a:lstStyle/>
            <a:p>
              <a:r>
                <a:rPr lang="en-US" dirty="0" smtClean="0">
                  <a:solidFill>
                    <a:schemeClr val="bg1"/>
                  </a:solidFill>
                </a:rPr>
                <a:t>This portion of snow covers this surface   </a:t>
              </a:r>
              <a:r>
                <a:rPr lang="en-US" b="1" i="1" dirty="0" smtClean="0">
                  <a:solidFill>
                    <a:schemeClr val="bg1"/>
                  </a:solidFill>
                </a:rPr>
                <a:t>at t</a:t>
              </a:r>
              <a:r>
                <a:rPr lang="en-US" b="1" i="1" baseline="-25000" dirty="0" smtClean="0">
                  <a:solidFill>
                    <a:schemeClr val="bg1"/>
                  </a:solidFill>
                </a:rPr>
                <a:t>2</a:t>
              </a:r>
              <a:r>
                <a:rPr lang="en-US" b="1" i="1" dirty="0" smtClean="0">
                  <a:solidFill>
                    <a:schemeClr val="bg1"/>
                  </a:solidFill>
                </a:rPr>
                <a:t> </a:t>
              </a:r>
              <a:endParaRPr lang="en-US" b="1" i="1" dirty="0">
                <a:solidFill>
                  <a:schemeClr val="bg1"/>
                </a:solidFill>
              </a:endParaRPr>
            </a:p>
          </p:txBody>
        </p:sp>
        <p:sp>
          <p:nvSpPr>
            <p:cNvPr id="11" name="Rectangle 10"/>
            <p:cNvSpPr/>
            <p:nvPr/>
          </p:nvSpPr>
          <p:spPr bwMode="auto">
            <a:xfrm>
              <a:off x="457200" y="4038600"/>
              <a:ext cx="2658440" cy="3810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3" name="Rectangle 12"/>
            <p:cNvSpPr/>
            <p:nvPr/>
          </p:nvSpPr>
          <p:spPr bwMode="auto">
            <a:xfrm>
              <a:off x="3971636" y="4038600"/>
              <a:ext cx="1487056" cy="3810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20" name="Straight Arrow Connector 19"/>
            <p:cNvCxnSpPr>
              <a:stCxn id="11" idx="2"/>
            </p:cNvCxnSpPr>
            <p:nvPr/>
          </p:nvCxnSpPr>
          <p:spPr bwMode="auto">
            <a:xfrm>
              <a:off x="1786420" y="4419600"/>
              <a:ext cx="114780" cy="762000"/>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cxnSp>
          <p:nvCxnSpPr>
            <p:cNvPr id="23" name="Straight Arrow Connector 22"/>
            <p:cNvCxnSpPr>
              <a:stCxn id="13" idx="2"/>
            </p:cNvCxnSpPr>
            <p:nvPr/>
          </p:nvCxnSpPr>
          <p:spPr bwMode="auto">
            <a:xfrm flipH="1">
              <a:off x="4572000" y="4419600"/>
              <a:ext cx="143164" cy="695105"/>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grpSp>
      <p:sp>
        <p:nvSpPr>
          <p:cNvPr id="26" name="TextBox 25"/>
          <p:cNvSpPr txBox="1"/>
          <p:nvPr/>
        </p:nvSpPr>
        <p:spPr>
          <a:xfrm>
            <a:off x="6641353" y="2639666"/>
            <a:ext cx="2043406" cy="1569660"/>
          </a:xfrm>
          <a:prstGeom prst="rect">
            <a:avLst/>
          </a:prstGeom>
          <a:noFill/>
        </p:spPr>
        <p:txBody>
          <a:bodyPr wrap="square" rtlCol="0">
            <a:spAutoFit/>
          </a:bodyPr>
          <a:lstStyle/>
          <a:p>
            <a:r>
              <a:rPr lang="en-US" dirty="0" smtClean="0">
                <a:solidFill>
                  <a:srgbClr val="FFFF00"/>
                </a:solidFill>
              </a:rPr>
              <a:t>The disposition of snow to cover surfaces</a:t>
            </a:r>
            <a:endParaRPr lang="en-US" dirty="0">
              <a:solidFill>
                <a:srgbClr val="FFFF00"/>
              </a:solidFill>
            </a:endParaRPr>
          </a:p>
        </p:txBody>
      </p:sp>
      <p:grpSp>
        <p:nvGrpSpPr>
          <p:cNvPr id="32" name="Group 31"/>
          <p:cNvGrpSpPr/>
          <p:nvPr/>
        </p:nvGrpSpPr>
        <p:grpSpPr>
          <a:xfrm>
            <a:off x="5524049" y="1523999"/>
            <a:ext cx="3160711" cy="2916159"/>
            <a:chOff x="5524049" y="1523999"/>
            <a:chExt cx="3160711" cy="2916159"/>
          </a:xfrm>
        </p:grpSpPr>
        <p:sp>
          <p:nvSpPr>
            <p:cNvPr id="16" name="Oval 15"/>
            <p:cNvSpPr/>
            <p:nvPr/>
          </p:nvSpPr>
          <p:spPr bwMode="auto">
            <a:xfrm>
              <a:off x="5638800" y="1523999"/>
              <a:ext cx="762000" cy="420705"/>
            </a:xfrm>
            <a:prstGeom prst="ellipse">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1" name="Oval 20"/>
            <p:cNvSpPr/>
            <p:nvPr/>
          </p:nvSpPr>
          <p:spPr bwMode="auto">
            <a:xfrm>
              <a:off x="5524049" y="4047835"/>
              <a:ext cx="762001" cy="392323"/>
            </a:xfrm>
            <a:prstGeom prst="ellipse">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2" name="Oval 21"/>
            <p:cNvSpPr/>
            <p:nvPr/>
          </p:nvSpPr>
          <p:spPr bwMode="auto">
            <a:xfrm>
              <a:off x="7848600" y="3807545"/>
              <a:ext cx="685800" cy="381000"/>
            </a:xfrm>
            <a:prstGeom prst="ellipse">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9" name="Straight Connector 18"/>
            <p:cNvCxnSpPr/>
            <p:nvPr/>
          </p:nvCxnSpPr>
          <p:spPr bwMode="auto">
            <a:xfrm flipH="1">
              <a:off x="7772400" y="3733800"/>
              <a:ext cx="912360" cy="609600"/>
            </a:xfrm>
            <a:prstGeom prst="line">
              <a:avLst/>
            </a:prstGeom>
            <a:solidFill>
              <a:schemeClr val="accent1"/>
            </a:solidFill>
            <a:ln w="38100" cap="flat" cmpd="sng" algn="ctr">
              <a:solidFill>
                <a:srgbClr val="00B050"/>
              </a:solidFill>
              <a:prstDash val="solid"/>
              <a:round/>
              <a:headEnd type="none" w="med" len="med"/>
              <a:tailEnd type="none" w="med" len="med"/>
            </a:ln>
            <a:effectLst/>
          </p:spPr>
        </p:cxnSp>
        <p:cxnSp>
          <p:nvCxnSpPr>
            <p:cNvPr id="27" name="Straight Connector 26"/>
            <p:cNvCxnSpPr/>
            <p:nvPr/>
          </p:nvCxnSpPr>
          <p:spPr bwMode="auto">
            <a:xfrm>
              <a:off x="7772400" y="3733800"/>
              <a:ext cx="911339" cy="609600"/>
            </a:xfrm>
            <a:prstGeom prst="line">
              <a:avLst/>
            </a:prstGeom>
            <a:solidFill>
              <a:schemeClr val="accent1"/>
            </a:solidFill>
            <a:ln w="38100" cap="flat" cmpd="sng" algn="ctr">
              <a:solidFill>
                <a:srgbClr val="00B050"/>
              </a:solidFill>
              <a:prstDash val="solid"/>
              <a:round/>
              <a:headEnd type="none" w="med" len="med"/>
              <a:tailEnd type="none" w="med" len="med"/>
            </a:ln>
            <a:effectLst/>
          </p:spPr>
        </p:cxnSp>
      </p:grpSp>
    </p:spTree>
    <p:extLst>
      <p:ext uri="{BB962C8B-B14F-4D97-AF65-F5344CB8AC3E}">
        <p14:creationId xmlns:p14="http://schemas.microsoft.com/office/powerpoint/2010/main" val="2876153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Continuants versus Processes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i="1" dirty="0"/>
              <a:t>c</a:t>
            </a:r>
            <a:r>
              <a:rPr lang="en-US" dirty="0"/>
              <a:t> </a:t>
            </a:r>
            <a:r>
              <a:rPr lang="en-US" b="1" dirty="0" err="1"/>
              <a:t>instance_of</a:t>
            </a:r>
            <a:r>
              <a:rPr lang="en-US" dirty="0"/>
              <a:t> </a:t>
            </a:r>
            <a:r>
              <a:rPr lang="en-US" i="1" dirty="0"/>
              <a:t>C</a:t>
            </a:r>
            <a:r>
              <a:rPr lang="en-US" dirty="0"/>
              <a:t> </a:t>
            </a:r>
            <a:r>
              <a:rPr lang="en-US" b="1" dirty="0"/>
              <a:t>at</a:t>
            </a:r>
            <a:r>
              <a:rPr lang="en-US" dirty="0"/>
              <a:t> </a:t>
            </a:r>
            <a:r>
              <a:rPr lang="en-US" i="1" dirty="0"/>
              <a:t>t</a:t>
            </a:r>
            <a:r>
              <a:rPr lang="en-US" dirty="0"/>
              <a:t> - a primitive relation between a continuant instance and a class which it instantiates at a specific time</a:t>
            </a:r>
          </a:p>
          <a:p>
            <a:pPr>
              <a:buFont typeface="Arial" panose="020B0604020202020204" pitchFamily="34" charset="0"/>
              <a:buChar char="•"/>
            </a:pPr>
            <a:r>
              <a:rPr lang="en-US" i="1" dirty="0"/>
              <a:t>C </a:t>
            </a:r>
            <a:r>
              <a:rPr lang="en-US" i="1" dirty="0" err="1"/>
              <a:t>is_a</a:t>
            </a:r>
            <a:r>
              <a:rPr lang="en-US" i="1" dirty="0"/>
              <a:t> C</a:t>
            </a:r>
            <a:r>
              <a:rPr lang="en-US" baseline="-25000" dirty="0"/>
              <a:t>1</a:t>
            </a:r>
            <a:r>
              <a:rPr lang="en-US" dirty="0"/>
              <a:t> = [definition] for all </a:t>
            </a:r>
            <a:r>
              <a:rPr lang="en-US" i="1" dirty="0"/>
              <a:t>c</a:t>
            </a:r>
            <a:r>
              <a:rPr lang="en-US" dirty="0"/>
              <a:t>, </a:t>
            </a:r>
            <a:r>
              <a:rPr lang="en-US" i="1" dirty="0"/>
              <a:t>t</a:t>
            </a:r>
            <a:r>
              <a:rPr lang="en-US" dirty="0"/>
              <a:t>, if </a:t>
            </a:r>
            <a:r>
              <a:rPr lang="en-US" i="1" dirty="0"/>
              <a:t>c</a:t>
            </a:r>
            <a:r>
              <a:rPr lang="en-US" dirty="0"/>
              <a:t> </a:t>
            </a:r>
            <a:r>
              <a:rPr lang="en-US" b="1" dirty="0" err="1"/>
              <a:t>instance_of</a:t>
            </a:r>
            <a:r>
              <a:rPr lang="en-US" dirty="0"/>
              <a:t> </a:t>
            </a:r>
            <a:r>
              <a:rPr lang="en-US" i="1" dirty="0"/>
              <a:t>C</a:t>
            </a:r>
            <a:r>
              <a:rPr lang="en-US" dirty="0"/>
              <a:t> </a:t>
            </a:r>
            <a:r>
              <a:rPr lang="en-US" b="1" dirty="0"/>
              <a:t>at</a:t>
            </a:r>
            <a:r>
              <a:rPr lang="en-US" dirty="0"/>
              <a:t> </a:t>
            </a:r>
            <a:r>
              <a:rPr lang="en-US" i="1" dirty="0"/>
              <a:t>t</a:t>
            </a:r>
            <a:r>
              <a:rPr lang="en-US" dirty="0"/>
              <a:t> then </a:t>
            </a:r>
            <a:r>
              <a:rPr lang="en-US" i="1" dirty="0"/>
              <a:t>c</a:t>
            </a:r>
            <a:r>
              <a:rPr lang="en-US" dirty="0"/>
              <a:t> </a:t>
            </a:r>
            <a:r>
              <a:rPr lang="en-US" b="1" dirty="0" err="1"/>
              <a:t>instance_of</a:t>
            </a:r>
            <a:r>
              <a:rPr lang="en-US" dirty="0"/>
              <a:t> </a:t>
            </a:r>
            <a:r>
              <a:rPr lang="en-US" i="1" dirty="0"/>
              <a:t>C</a:t>
            </a:r>
            <a:r>
              <a:rPr lang="en-US" baseline="-25000" dirty="0"/>
              <a:t>1</a:t>
            </a:r>
            <a:r>
              <a:rPr lang="en-US" dirty="0"/>
              <a:t> </a:t>
            </a:r>
            <a:r>
              <a:rPr lang="en-US" b="1" dirty="0"/>
              <a:t>at</a:t>
            </a:r>
            <a:r>
              <a:rPr lang="en-US" dirty="0"/>
              <a:t> </a:t>
            </a:r>
            <a:r>
              <a:rPr lang="en-US" i="1" dirty="0"/>
              <a:t>t</a:t>
            </a:r>
            <a:r>
              <a:rPr lang="en-US" dirty="0" smtClean="0"/>
              <a:t>.</a:t>
            </a:r>
          </a:p>
          <a:p>
            <a:pPr>
              <a:buFont typeface="Arial" panose="020B0604020202020204" pitchFamily="34" charset="0"/>
              <a:buChar char="•"/>
            </a:pPr>
            <a:endParaRPr lang="en-US" dirty="0"/>
          </a:p>
          <a:p>
            <a:pPr>
              <a:buFont typeface="Arial" panose="020B0604020202020204" pitchFamily="34" charset="0"/>
              <a:buChar char="•"/>
            </a:pPr>
            <a:r>
              <a:rPr lang="en-US" i="1" dirty="0" smtClean="0"/>
              <a:t>p</a:t>
            </a:r>
            <a:r>
              <a:rPr lang="en-US" dirty="0" smtClean="0"/>
              <a:t> </a:t>
            </a:r>
            <a:r>
              <a:rPr lang="en-US" b="1" dirty="0" err="1"/>
              <a:t>instance_of</a:t>
            </a:r>
            <a:r>
              <a:rPr lang="en-US" dirty="0"/>
              <a:t> </a:t>
            </a:r>
            <a:r>
              <a:rPr lang="en-US" i="1" dirty="0"/>
              <a:t>P</a:t>
            </a:r>
            <a:r>
              <a:rPr lang="en-US" dirty="0"/>
              <a:t> - a primitive relation between a process instance and a class which it instantiates holding independently of time</a:t>
            </a:r>
          </a:p>
          <a:p>
            <a:pPr>
              <a:buFont typeface="Arial" panose="020B0604020202020204" pitchFamily="34" charset="0"/>
              <a:buChar char="•"/>
            </a:pPr>
            <a:r>
              <a:rPr lang="en-US" i="1" dirty="0" smtClean="0"/>
              <a:t>P </a:t>
            </a:r>
            <a:r>
              <a:rPr lang="en-US" i="1" dirty="0" err="1"/>
              <a:t>is_a</a:t>
            </a:r>
            <a:r>
              <a:rPr lang="en-US" i="1" dirty="0"/>
              <a:t> P</a:t>
            </a:r>
            <a:r>
              <a:rPr lang="en-US" baseline="-25000" dirty="0"/>
              <a:t>1</a:t>
            </a:r>
            <a:r>
              <a:rPr lang="en-US" dirty="0"/>
              <a:t> = [definition] for all </a:t>
            </a:r>
            <a:r>
              <a:rPr lang="en-US" i="1" dirty="0"/>
              <a:t>p</a:t>
            </a:r>
            <a:r>
              <a:rPr lang="en-US" dirty="0"/>
              <a:t>, if </a:t>
            </a:r>
            <a:r>
              <a:rPr lang="en-US" i="1" dirty="0"/>
              <a:t>p</a:t>
            </a:r>
            <a:r>
              <a:rPr lang="en-US" dirty="0"/>
              <a:t> </a:t>
            </a:r>
            <a:r>
              <a:rPr lang="en-US" b="1" dirty="0" err="1"/>
              <a:t>instance_of</a:t>
            </a:r>
            <a:r>
              <a:rPr lang="en-US" dirty="0"/>
              <a:t> </a:t>
            </a:r>
            <a:r>
              <a:rPr lang="en-US" i="1" dirty="0"/>
              <a:t>P</a:t>
            </a:r>
            <a:r>
              <a:rPr lang="en-US" dirty="0"/>
              <a:t> then </a:t>
            </a:r>
            <a:r>
              <a:rPr lang="en-US" i="1" dirty="0"/>
              <a:t>p</a:t>
            </a:r>
            <a:r>
              <a:rPr lang="en-US" dirty="0"/>
              <a:t> </a:t>
            </a:r>
            <a:r>
              <a:rPr lang="en-US" b="1" dirty="0" err="1"/>
              <a:t>instance_of</a:t>
            </a:r>
            <a:r>
              <a:rPr lang="en-US" dirty="0"/>
              <a:t> </a:t>
            </a:r>
            <a:r>
              <a:rPr lang="en-US" i="1" dirty="0"/>
              <a:t>P</a:t>
            </a:r>
            <a:r>
              <a:rPr lang="en-US" baseline="-25000" dirty="0"/>
              <a:t>1</a:t>
            </a:r>
            <a:r>
              <a:rPr lang="en-US" dirty="0"/>
              <a:t>.</a:t>
            </a:r>
          </a:p>
          <a:p>
            <a:pPr>
              <a:buFont typeface="Arial" panose="020B0604020202020204" pitchFamily="34" charset="0"/>
              <a:buChar char="•"/>
            </a:pPr>
            <a:endParaRPr lang="en-US" dirty="0"/>
          </a:p>
        </p:txBody>
      </p:sp>
      <p:sp>
        <p:nvSpPr>
          <p:cNvPr id="4" name="Rectangle 3"/>
          <p:cNvSpPr/>
          <p:nvPr/>
        </p:nvSpPr>
        <p:spPr bwMode="auto">
          <a:xfrm>
            <a:off x="152400" y="1676400"/>
            <a:ext cx="8763000" cy="2057400"/>
          </a:xfrm>
          <a:prstGeom prst="rect">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 name="Rectangle 4"/>
          <p:cNvSpPr/>
          <p:nvPr/>
        </p:nvSpPr>
        <p:spPr bwMode="auto">
          <a:xfrm>
            <a:off x="152400" y="4114800"/>
            <a:ext cx="8763000" cy="2057400"/>
          </a:xfrm>
          <a:prstGeom prst="rect">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Rectangle 5"/>
          <p:cNvSpPr/>
          <p:nvPr/>
        </p:nvSpPr>
        <p:spPr>
          <a:xfrm>
            <a:off x="1066800" y="6258580"/>
            <a:ext cx="7924800" cy="523220"/>
          </a:xfrm>
          <a:prstGeom prst="rect">
            <a:avLst/>
          </a:prstGeom>
        </p:spPr>
        <p:txBody>
          <a:bodyPr wrap="square">
            <a:spAutoFit/>
          </a:bodyPr>
          <a:lstStyle/>
          <a:p>
            <a:pPr algn="r"/>
            <a:r>
              <a:rPr lang="en-US" sz="1400" dirty="0">
                <a:solidFill>
                  <a:schemeClr val="bg1"/>
                </a:solidFill>
              </a:rPr>
              <a:t>Smith B, Ceusters W, </a:t>
            </a:r>
            <a:r>
              <a:rPr lang="en-US" sz="1400" dirty="0" err="1">
                <a:solidFill>
                  <a:schemeClr val="bg1"/>
                </a:solidFill>
              </a:rPr>
              <a:t>Klagges</a:t>
            </a:r>
            <a:r>
              <a:rPr lang="en-US" sz="1400" dirty="0">
                <a:solidFill>
                  <a:schemeClr val="bg1"/>
                </a:solidFill>
              </a:rPr>
              <a:t> B, Koehler J, Kumar A, Lomax J, </a:t>
            </a:r>
            <a:r>
              <a:rPr lang="en-US" sz="1400" dirty="0" err="1">
                <a:solidFill>
                  <a:schemeClr val="bg1"/>
                </a:solidFill>
              </a:rPr>
              <a:t>Mungall</a:t>
            </a:r>
            <a:r>
              <a:rPr lang="en-US" sz="1400" dirty="0">
                <a:solidFill>
                  <a:schemeClr val="bg1"/>
                </a:solidFill>
              </a:rPr>
              <a:t> C, </a:t>
            </a:r>
            <a:r>
              <a:rPr lang="en-US" sz="1400" dirty="0" err="1">
                <a:solidFill>
                  <a:schemeClr val="bg1"/>
                </a:solidFill>
              </a:rPr>
              <a:t>Neuhaus</a:t>
            </a:r>
            <a:r>
              <a:rPr lang="en-US" sz="1400" dirty="0">
                <a:solidFill>
                  <a:schemeClr val="bg1"/>
                </a:solidFill>
              </a:rPr>
              <a:t> F, Rector A, </a:t>
            </a:r>
            <a:r>
              <a:rPr lang="en-US" sz="1400" dirty="0" err="1">
                <a:solidFill>
                  <a:schemeClr val="bg1"/>
                </a:solidFill>
              </a:rPr>
              <a:t>Rosse</a:t>
            </a:r>
            <a:r>
              <a:rPr lang="en-US" sz="1400" dirty="0">
                <a:solidFill>
                  <a:schemeClr val="bg1"/>
                </a:solidFill>
              </a:rPr>
              <a:t> C. Relations in biomedical ontologies, Genome Biology 2005, 6:R46.</a:t>
            </a:r>
          </a:p>
        </p:txBody>
      </p:sp>
    </p:spTree>
    <p:extLst>
      <p:ext uri="{BB962C8B-B14F-4D97-AF65-F5344CB8AC3E}">
        <p14:creationId xmlns:p14="http://schemas.microsoft.com/office/powerpoint/2010/main" val="1848758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Grp="1" noChangeArrowheads="1"/>
          </p:cNvSpPr>
          <p:nvPr>
            <p:ph type="title"/>
          </p:nvPr>
        </p:nvSpPr>
        <p:spPr/>
        <p:txBody>
          <a:bodyPr/>
          <a:lstStyle/>
          <a:p>
            <a:pPr eaLnBrk="1" hangingPunct="1"/>
            <a:r>
              <a:rPr lang="en-US" altLang="en-US" dirty="0" smtClean="0"/>
              <a:t>Sorts of changes in ontologies</a:t>
            </a:r>
            <a:endParaRPr lang="en-GB" altLang="en-US" dirty="0" smtClean="0"/>
          </a:p>
        </p:txBody>
      </p:sp>
      <p:sp>
        <p:nvSpPr>
          <p:cNvPr id="12291" name="Rectangle 3"/>
          <p:cNvSpPr>
            <a:spLocks noGrp="1" noChangeArrowheads="1"/>
          </p:cNvSpPr>
          <p:nvPr>
            <p:ph idx="1"/>
          </p:nvPr>
        </p:nvSpPr>
        <p:spPr/>
        <p:txBody>
          <a:bodyPr/>
          <a:lstStyle/>
          <a:p>
            <a:pPr eaLnBrk="1" hangingPunct="1"/>
            <a:r>
              <a:rPr lang="en-US" altLang="en-US" sz="2800" i="1" dirty="0" smtClean="0"/>
              <a:t>Ontology versions exhibit differences of the following sorts:</a:t>
            </a:r>
          </a:p>
          <a:p>
            <a:pPr eaLnBrk="1" hangingPunct="1"/>
            <a:endParaRPr lang="en-US" altLang="en-US" sz="1200" i="1" dirty="0" smtClean="0"/>
          </a:p>
          <a:p>
            <a:pPr lvl="1" eaLnBrk="1" hangingPunct="1">
              <a:lnSpc>
                <a:spcPct val="80000"/>
              </a:lnSpc>
            </a:pPr>
            <a:r>
              <a:rPr lang="en-GB" altLang="en-US" sz="2400" i="1" dirty="0" smtClean="0"/>
              <a:t>Add a subtree</a:t>
            </a:r>
          </a:p>
          <a:p>
            <a:pPr lvl="1" eaLnBrk="1" hangingPunct="1">
              <a:lnSpc>
                <a:spcPct val="80000"/>
              </a:lnSpc>
            </a:pPr>
            <a:r>
              <a:rPr lang="en-GB" altLang="en-US" sz="2400" i="1" dirty="0" smtClean="0"/>
              <a:t>Delete a subtree</a:t>
            </a:r>
          </a:p>
          <a:p>
            <a:pPr lvl="1" eaLnBrk="1" hangingPunct="1">
              <a:lnSpc>
                <a:spcPct val="80000"/>
              </a:lnSpc>
            </a:pPr>
            <a:r>
              <a:rPr lang="en-GB" altLang="en-US" sz="2400" i="1" dirty="0" smtClean="0"/>
              <a:t>Move a subtree to a different location </a:t>
            </a:r>
          </a:p>
          <a:p>
            <a:pPr lvl="1" eaLnBrk="1" hangingPunct="1">
              <a:lnSpc>
                <a:spcPct val="80000"/>
              </a:lnSpc>
            </a:pPr>
            <a:r>
              <a:rPr lang="en-GB" altLang="en-US" sz="2400" i="1" dirty="0" smtClean="0"/>
              <a:t>Move a set of sibling classes to a different location</a:t>
            </a:r>
          </a:p>
          <a:p>
            <a:pPr lvl="1" eaLnBrk="1" hangingPunct="1">
              <a:lnSpc>
                <a:spcPct val="80000"/>
              </a:lnSpc>
            </a:pPr>
            <a:r>
              <a:rPr lang="en-GB" altLang="en-US" sz="2400" i="1" dirty="0" smtClean="0"/>
              <a:t>Create a new abstraction and move a set of siblings down in a class hierarchy, creating a new superclass.</a:t>
            </a:r>
          </a:p>
          <a:p>
            <a:pPr lvl="1" eaLnBrk="1" hangingPunct="1">
              <a:lnSpc>
                <a:spcPct val="80000"/>
              </a:lnSpc>
            </a:pPr>
            <a:r>
              <a:rPr lang="en-GB" altLang="en-US" sz="2400" i="1" dirty="0" smtClean="0"/>
              <a:t>Delete a class, moving its subclasses to become subclasses of its superclass.</a:t>
            </a:r>
          </a:p>
          <a:p>
            <a:pPr lvl="1" eaLnBrk="1" hangingPunct="1">
              <a:lnSpc>
                <a:spcPct val="80000"/>
              </a:lnSpc>
            </a:pPr>
            <a:r>
              <a:rPr lang="en-GB" altLang="en-US" sz="2400" i="1" dirty="0" smtClean="0"/>
              <a:t>Split a class </a:t>
            </a:r>
          </a:p>
          <a:p>
            <a:pPr lvl="1" eaLnBrk="1" hangingPunct="1">
              <a:lnSpc>
                <a:spcPct val="80000"/>
              </a:lnSpc>
            </a:pPr>
            <a:r>
              <a:rPr lang="en-GB" altLang="en-US" sz="2400" i="1" dirty="0" smtClean="0"/>
              <a:t>Merge classes</a:t>
            </a:r>
            <a:endParaRPr lang="en-US" altLang="en-US" sz="2400" i="1" dirty="0" smtClean="0"/>
          </a:p>
        </p:txBody>
      </p:sp>
      <p:sp>
        <p:nvSpPr>
          <p:cNvPr id="12292" name="Rectangle 4"/>
          <p:cNvSpPr>
            <a:spLocks noChangeArrowheads="1"/>
          </p:cNvSpPr>
          <p:nvPr/>
        </p:nvSpPr>
        <p:spPr bwMode="auto">
          <a:xfrm>
            <a:off x="3962400" y="5667375"/>
            <a:ext cx="51816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r" eaLnBrk="1" hangingPunct="1"/>
            <a:r>
              <a:rPr lang="en-US" altLang="en-US" sz="1600">
                <a:solidFill>
                  <a:schemeClr val="bg1"/>
                </a:solidFill>
              </a:rPr>
              <a:t>Noy, N.F., Kunnatur, S., Klein, M., and Musen, M.A. Tracking changes during ontology evolution. In Proceeding of the 3rd International Semantic Web Conference (ISWC2004), Hiroshima, Japan, November 2004.</a:t>
            </a:r>
          </a:p>
        </p:txBody>
      </p:sp>
      <p:sp>
        <p:nvSpPr>
          <p:cNvPr id="5" name="TextBox 4"/>
          <p:cNvSpPr txBox="1">
            <a:spLocks noChangeArrowheads="1"/>
          </p:cNvSpPr>
          <p:nvPr/>
        </p:nvSpPr>
        <p:spPr bwMode="auto">
          <a:xfrm>
            <a:off x="3950855" y="2369403"/>
            <a:ext cx="5067300"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2400" b="1">
                <a:solidFill>
                  <a:srgbClr val="FF0000"/>
                </a:solidFill>
              </a:rPr>
              <a:t>These distinctions don’t tell us the motivations behind the changes </a:t>
            </a:r>
          </a:p>
        </p:txBody>
      </p:sp>
    </p:spTree>
    <p:extLst>
      <p:ext uri="{BB962C8B-B14F-4D97-AF65-F5344CB8AC3E}">
        <p14:creationId xmlns:p14="http://schemas.microsoft.com/office/powerpoint/2010/main" val="13596874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What should be registered in ontologies to interpret changes?</a:t>
            </a:r>
            <a:br>
              <a:rPr lang="en-US" sz="2400" dirty="0" smtClean="0"/>
            </a:br>
            <a:r>
              <a:rPr lang="en-US" sz="2400" dirty="0" smtClean="0">
                <a:sym typeface="Wingdings" panose="05000000000000000000" pitchFamily="2" charset="2"/>
              </a:rPr>
              <a:t> </a:t>
            </a:r>
            <a:r>
              <a:rPr lang="en-US" sz="2400" dirty="0" smtClean="0"/>
              <a:t>Match/mismatch representation vs reality</a:t>
            </a:r>
            <a:endParaRPr lang="en-US" sz="2400" dirty="0"/>
          </a:p>
        </p:txBody>
      </p:sp>
      <p:pic>
        <p:nvPicPr>
          <p:cNvPr id="4" name="Picture 3"/>
          <p:cNvPicPr>
            <a:picLocks noChangeAspect="1"/>
          </p:cNvPicPr>
          <p:nvPr/>
        </p:nvPicPr>
        <p:blipFill>
          <a:blip r:embed="rId2"/>
          <a:stretch>
            <a:fillRect/>
          </a:stretch>
        </p:blipFill>
        <p:spPr>
          <a:xfrm>
            <a:off x="723900" y="1676400"/>
            <a:ext cx="7696200" cy="4625083"/>
          </a:xfrm>
          <a:prstGeom prst="rect">
            <a:avLst/>
          </a:prstGeom>
        </p:spPr>
      </p:pic>
      <p:sp>
        <p:nvSpPr>
          <p:cNvPr id="5" name="Rectangle 4"/>
          <p:cNvSpPr/>
          <p:nvPr/>
        </p:nvSpPr>
        <p:spPr>
          <a:xfrm>
            <a:off x="857250" y="6290053"/>
            <a:ext cx="8058150" cy="461665"/>
          </a:xfrm>
          <a:prstGeom prst="rect">
            <a:avLst/>
          </a:prstGeom>
        </p:spPr>
        <p:txBody>
          <a:bodyPr wrap="square">
            <a:spAutoFit/>
          </a:bodyPr>
          <a:lstStyle/>
          <a:p>
            <a:pPr algn="r"/>
            <a:r>
              <a:rPr lang="en-US" sz="1200" dirty="0">
                <a:solidFill>
                  <a:schemeClr val="bg1"/>
                </a:solidFill>
              </a:rPr>
              <a:t>Ceusters W, Smith B. A Realism-Based Approach to the Evolution of Biomedical Ontologies. Proceedings of AMIA 2006, Washington DC, 2006;:121-125.</a:t>
            </a:r>
          </a:p>
        </p:txBody>
      </p:sp>
    </p:spTree>
    <p:extLst>
      <p:ext uri="{BB962C8B-B14F-4D97-AF65-F5344CB8AC3E}">
        <p14:creationId xmlns:p14="http://schemas.microsoft.com/office/powerpoint/2010/main" val="11363021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improvements in versions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545084367"/>
              </p:ext>
            </p:extLst>
          </p:nvPr>
        </p:nvGraphicFramePr>
        <p:xfrm>
          <a:off x="228596" y="1741665"/>
          <a:ext cx="8686804" cy="4339095"/>
        </p:xfrm>
        <a:graphic>
          <a:graphicData uri="http://schemas.openxmlformats.org/drawingml/2006/table">
            <a:tbl>
              <a:tblPr/>
              <a:tblGrid>
                <a:gridCol w="2286004"/>
                <a:gridCol w="1533195"/>
                <a:gridCol w="973520"/>
                <a:gridCol w="823748"/>
                <a:gridCol w="898636"/>
                <a:gridCol w="647701"/>
                <a:gridCol w="850021"/>
                <a:gridCol w="673979"/>
              </a:tblGrid>
              <a:tr h="174054">
                <a:tc rowSpan="2">
                  <a:txBody>
                    <a:bodyPr/>
                    <a:lstStyle/>
                    <a:p>
                      <a:r>
                        <a:rPr lang="en-US" sz="1600" dirty="0" smtClean="0">
                          <a:solidFill>
                            <a:schemeClr val="bg1"/>
                          </a:solidFill>
                        </a:rPr>
                        <a:t>Representational</a:t>
                      </a:r>
                      <a:r>
                        <a:rPr lang="en-US" sz="1600" baseline="0" dirty="0" smtClean="0">
                          <a:solidFill>
                            <a:schemeClr val="bg1"/>
                          </a:solidFill>
                        </a:rPr>
                        <a:t> unit</a:t>
                      </a:r>
                      <a:endParaRPr lang="en-US" sz="1600" dirty="0">
                        <a:solidFill>
                          <a:schemeClr val="bg1"/>
                        </a:solidFill>
                      </a:endParaRPr>
                    </a:p>
                  </a:txBody>
                  <a:tcPr marL="43513" marR="43513"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bg1"/>
                          </a:solidFill>
                        </a:rPr>
                        <a:t>Reality</a:t>
                      </a:r>
                    </a:p>
                  </a:txBody>
                  <a:tcPr marL="43513" marR="43513"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US" sz="1600" dirty="0" smtClean="0">
                          <a:solidFill>
                            <a:schemeClr val="bg1"/>
                          </a:solidFill>
                        </a:rPr>
                        <a:t>Ontology V1</a:t>
                      </a:r>
                      <a:endParaRPr lang="en-US" sz="1600" dirty="0">
                        <a:solidFill>
                          <a:schemeClr val="bg1"/>
                        </a:solidFill>
                      </a:endParaRPr>
                    </a:p>
                  </a:txBody>
                  <a:tcPr marL="43513" marR="43513"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r>
                        <a:rPr lang="en-US" sz="1600" dirty="0" smtClean="0">
                          <a:solidFill>
                            <a:schemeClr val="bg1"/>
                          </a:solidFill>
                        </a:rPr>
                        <a:t>Ontology V2</a:t>
                      </a:r>
                      <a:endParaRPr lang="en-US" sz="1600" dirty="0">
                        <a:solidFill>
                          <a:schemeClr val="bg1"/>
                        </a:solidFill>
                      </a:endParaRPr>
                    </a:p>
                  </a:txBody>
                  <a:tcPr marL="43513" marR="43513"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600">
                        <a:solidFill>
                          <a:schemeClr val="bg1"/>
                        </a:solidFill>
                      </a:endParaRPr>
                    </a:p>
                  </a:txBody>
                  <a:tcPr marL="43513" marR="43513" marT="21757" marB="21757" anchor="ctr">
                    <a:lnL>
                      <a:noFill/>
                    </a:lnL>
                    <a:lnR>
                      <a:noFill/>
                    </a:lnR>
                    <a:lnT>
                      <a:noFill/>
                    </a:lnT>
                    <a:lnB>
                      <a:noFill/>
                    </a:lnB>
                  </a:tcPr>
                </a:tc>
                <a:tc gridSpan="2">
                  <a:txBody>
                    <a:bodyPr/>
                    <a:lstStyle/>
                    <a:p>
                      <a:r>
                        <a:rPr lang="en-US" sz="1600" dirty="0" smtClean="0">
                          <a:solidFill>
                            <a:schemeClr val="bg1"/>
                          </a:solidFill>
                        </a:rPr>
                        <a:t>Ontology V3</a:t>
                      </a:r>
                      <a:endParaRPr lang="en-US" sz="1600" dirty="0">
                        <a:solidFill>
                          <a:schemeClr val="bg1"/>
                        </a:solidFill>
                      </a:endParaRPr>
                    </a:p>
                  </a:txBody>
                  <a:tcPr marL="43513" marR="43513"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304594">
                <a:tc vMerge="1">
                  <a:txBody>
                    <a:bodyPr/>
                    <a:lstStyle/>
                    <a:p>
                      <a:endParaRPr lang="en-US"/>
                    </a:p>
                  </a:txBody>
                  <a:tcPr/>
                </a:tc>
                <a:tc>
                  <a:txBody>
                    <a:bodyPr/>
                    <a:lstStyle/>
                    <a:p>
                      <a:r>
                        <a:rPr lang="en-US" sz="1600" dirty="0" err="1" smtClean="0">
                          <a:solidFill>
                            <a:schemeClr val="bg1"/>
                          </a:solidFill>
                        </a:rPr>
                        <a:t>Config</a:t>
                      </a:r>
                      <a:endParaRPr lang="en-US" sz="1600" dirty="0">
                        <a:solidFill>
                          <a:schemeClr val="bg1"/>
                        </a:solidFill>
                      </a:endParaRPr>
                    </a:p>
                  </a:txBody>
                  <a:tcPr marL="43513" marR="43513"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err="1" smtClean="0">
                          <a:solidFill>
                            <a:schemeClr val="bg1"/>
                          </a:solidFill>
                        </a:rPr>
                        <a:t>Config</a:t>
                      </a:r>
                      <a:endParaRPr lang="en-US" sz="1600" dirty="0">
                        <a:solidFill>
                          <a:schemeClr val="bg1"/>
                        </a:solidFill>
                      </a:endParaRPr>
                    </a:p>
                  </a:txBody>
                  <a:tcPr marL="43513" marR="43513"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solidFill>
                            <a:schemeClr val="bg1"/>
                          </a:solidFill>
                        </a:rPr>
                        <a:t>Error</a:t>
                      </a:r>
                      <a:endParaRPr lang="en-US" sz="1600" dirty="0">
                        <a:solidFill>
                          <a:schemeClr val="bg1"/>
                        </a:solidFill>
                      </a:endParaRPr>
                    </a:p>
                  </a:txBody>
                  <a:tcPr marL="43513" marR="43513"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err="1" smtClean="0">
                          <a:solidFill>
                            <a:schemeClr val="bg1"/>
                          </a:solidFill>
                        </a:rPr>
                        <a:t>Config</a:t>
                      </a:r>
                      <a:endParaRPr lang="en-US" sz="1600" dirty="0">
                        <a:solidFill>
                          <a:schemeClr val="bg1"/>
                        </a:solidFill>
                      </a:endParaRPr>
                    </a:p>
                  </a:txBody>
                  <a:tcPr marL="43513" marR="43513"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solidFill>
                            <a:schemeClr val="bg1"/>
                          </a:solidFill>
                        </a:rPr>
                        <a:t>Error</a:t>
                      </a:r>
                      <a:endParaRPr lang="en-US" sz="1600" dirty="0">
                        <a:solidFill>
                          <a:schemeClr val="bg1"/>
                        </a:solidFill>
                      </a:endParaRPr>
                    </a:p>
                  </a:txBody>
                  <a:tcPr marL="43513" marR="43513"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err="1" smtClean="0">
                          <a:solidFill>
                            <a:schemeClr val="bg1"/>
                          </a:solidFill>
                        </a:rPr>
                        <a:t>Config</a:t>
                      </a:r>
                      <a:endParaRPr lang="en-US" sz="1600" dirty="0">
                        <a:solidFill>
                          <a:schemeClr val="bg1"/>
                        </a:solidFill>
                      </a:endParaRPr>
                    </a:p>
                  </a:txBody>
                  <a:tcPr marL="43513" marR="43513"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solidFill>
                            <a:schemeClr val="bg1"/>
                          </a:solidFill>
                        </a:rPr>
                        <a:t>Error</a:t>
                      </a:r>
                      <a:endParaRPr lang="en-US" sz="1600" dirty="0">
                        <a:solidFill>
                          <a:schemeClr val="bg1"/>
                        </a:solidFill>
                      </a:endParaRPr>
                    </a:p>
                  </a:txBody>
                  <a:tcPr marL="43513" marR="43513"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4054">
                <a:tc>
                  <a:txBody>
                    <a:bodyPr/>
                    <a:lstStyle/>
                    <a:p>
                      <a:r>
                        <a:rPr lang="en-US" sz="1600" dirty="0">
                          <a:solidFill>
                            <a:schemeClr val="bg1"/>
                          </a:solidFill>
                        </a:rPr>
                        <a:t>Animal</a:t>
                      </a:r>
                    </a:p>
                  </a:txBody>
                  <a:tcPr marL="43513" marR="43513"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bg1"/>
                          </a:solidFill>
                        </a:rPr>
                        <a:t>P+1</a:t>
                      </a:r>
                    </a:p>
                  </a:txBody>
                  <a:tcPr marL="43513" marR="43513"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solidFill>
                            <a:schemeClr val="bg1"/>
                          </a:solidFill>
                        </a:rPr>
                        <a:t>P+1</a:t>
                      </a:r>
                    </a:p>
                  </a:txBody>
                  <a:tcPr marL="43513" marR="43513"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solidFill>
                            <a:schemeClr val="bg1"/>
                          </a:solidFill>
                        </a:rPr>
                        <a:t>0</a:t>
                      </a:r>
                    </a:p>
                  </a:txBody>
                  <a:tcPr marL="43513" marR="43513"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solidFill>
                            <a:schemeClr val="bg1"/>
                          </a:solidFill>
                        </a:rPr>
                        <a:t>P+1</a:t>
                      </a:r>
                    </a:p>
                  </a:txBody>
                  <a:tcPr marL="43513" marR="43513"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solidFill>
                            <a:schemeClr val="bg1"/>
                          </a:solidFill>
                        </a:rPr>
                        <a:t>0</a:t>
                      </a:r>
                    </a:p>
                  </a:txBody>
                  <a:tcPr marL="43513" marR="43513"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solidFill>
                            <a:schemeClr val="bg1"/>
                          </a:solidFill>
                        </a:rPr>
                        <a:t>P+1</a:t>
                      </a:r>
                    </a:p>
                  </a:txBody>
                  <a:tcPr marL="43513" marR="43513"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bg1"/>
                          </a:solidFill>
                        </a:rPr>
                        <a:t>0</a:t>
                      </a:r>
                    </a:p>
                  </a:txBody>
                  <a:tcPr marL="43513" marR="43513"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4054">
                <a:tc>
                  <a:txBody>
                    <a:bodyPr/>
                    <a:lstStyle/>
                    <a:p>
                      <a:r>
                        <a:rPr lang="en-US" sz="1600">
                          <a:solidFill>
                            <a:schemeClr val="bg1"/>
                          </a:solidFill>
                        </a:rPr>
                        <a:t>Fish</a:t>
                      </a:r>
                    </a:p>
                  </a:txBody>
                  <a:tcPr marL="43513" marR="43513"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bg1"/>
                          </a:solidFill>
                        </a:rPr>
                        <a:t>P+1</a:t>
                      </a:r>
                    </a:p>
                  </a:txBody>
                  <a:tcPr marL="43513" marR="43513"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solidFill>
                            <a:schemeClr val="bg1"/>
                          </a:solidFill>
                        </a:rPr>
                        <a:t>P+1</a:t>
                      </a:r>
                    </a:p>
                  </a:txBody>
                  <a:tcPr marL="43513" marR="43513"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solidFill>
                            <a:schemeClr val="bg1"/>
                          </a:solidFill>
                        </a:rPr>
                        <a:t>0</a:t>
                      </a:r>
                    </a:p>
                  </a:txBody>
                  <a:tcPr marL="43513" marR="43513"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bg1"/>
                          </a:solidFill>
                        </a:rPr>
                        <a:t>P+1</a:t>
                      </a:r>
                    </a:p>
                  </a:txBody>
                  <a:tcPr marL="43513" marR="43513"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solidFill>
                            <a:schemeClr val="bg1"/>
                          </a:solidFill>
                        </a:rPr>
                        <a:t>0</a:t>
                      </a:r>
                    </a:p>
                  </a:txBody>
                  <a:tcPr marL="43513" marR="43513"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solidFill>
                            <a:schemeClr val="bg1"/>
                          </a:solidFill>
                        </a:rPr>
                        <a:t>P+1</a:t>
                      </a:r>
                    </a:p>
                  </a:txBody>
                  <a:tcPr marL="43513" marR="43513"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solidFill>
                            <a:schemeClr val="bg1"/>
                          </a:solidFill>
                        </a:rPr>
                        <a:t>0</a:t>
                      </a:r>
                    </a:p>
                  </a:txBody>
                  <a:tcPr marL="43513" marR="43513"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4054">
                <a:tc>
                  <a:txBody>
                    <a:bodyPr/>
                    <a:lstStyle/>
                    <a:p>
                      <a:r>
                        <a:rPr lang="en-US" sz="1600">
                          <a:solidFill>
                            <a:schemeClr val="bg1"/>
                          </a:solidFill>
                        </a:rPr>
                        <a:t>Whale</a:t>
                      </a:r>
                    </a:p>
                  </a:txBody>
                  <a:tcPr marL="43513" marR="43513"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solidFill>
                            <a:schemeClr val="bg1"/>
                          </a:solidFill>
                        </a:rPr>
                        <a:t>P+1</a:t>
                      </a:r>
                    </a:p>
                  </a:txBody>
                  <a:tcPr marL="43513" marR="43513"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solidFill>
                            <a:schemeClr val="bg1"/>
                          </a:solidFill>
                        </a:rPr>
                        <a:t>P+1</a:t>
                      </a:r>
                    </a:p>
                  </a:txBody>
                  <a:tcPr marL="43513" marR="43513"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solidFill>
                            <a:schemeClr val="bg1"/>
                          </a:solidFill>
                        </a:rPr>
                        <a:t>0</a:t>
                      </a:r>
                    </a:p>
                  </a:txBody>
                  <a:tcPr marL="43513" marR="43513"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solidFill>
                            <a:schemeClr val="bg1"/>
                          </a:solidFill>
                        </a:rPr>
                        <a:t>P+1</a:t>
                      </a:r>
                    </a:p>
                  </a:txBody>
                  <a:tcPr marL="43513" marR="43513"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solidFill>
                            <a:schemeClr val="bg1"/>
                          </a:solidFill>
                        </a:rPr>
                        <a:t>0</a:t>
                      </a:r>
                    </a:p>
                  </a:txBody>
                  <a:tcPr marL="43513" marR="43513"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solidFill>
                            <a:schemeClr val="bg1"/>
                          </a:solidFill>
                        </a:rPr>
                        <a:t>P+1</a:t>
                      </a:r>
                    </a:p>
                  </a:txBody>
                  <a:tcPr marL="43513" marR="43513"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solidFill>
                            <a:schemeClr val="bg1"/>
                          </a:solidFill>
                        </a:rPr>
                        <a:t>0</a:t>
                      </a:r>
                    </a:p>
                  </a:txBody>
                  <a:tcPr marL="43513" marR="43513"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594">
                <a:tc>
                  <a:txBody>
                    <a:bodyPr/>
                    <a:lstStyle/>
                    <a:p>
                      <a:r>
                        <a:rPr lang="en-US" sz="1600">
                          <a:solidFill>
                            <a:schemeClr val="bg1"/>
                          </a:solidFill>
                        </a:rPr>
                        <a:t>Mammal</a:t>
                      </a:r>
                    </a:p>
                  </a:txBody>
                  <a:tcPr marL="43513" marR="43513"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solidFill>
                            <a:schemeClr val="bg1"/>
                          </a:solidFill>
                        </a:rPr>
                        <a:t>P+1</a:t>
                      </a:r>
                    </a:p>
                  </a:txBody>
                  <a:tcPr marL="43513" marR="43513"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solidFill>
                            <a:schemeClr val="bg1"/>
                          </a:solidFill>
                        </a:rPr>
                        <a:t>P+1</a:t>
                      </a:r>
                    </a:p>
                  </a:txBody>
                  <a:tcPr marL="43513" marR="43513"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solidFill>
                            <a:schemeClr val="bg1"/>
                          </a:solidFill>
                        </a:rPr>
                        <a:t>0</a:t>
                      </a:r>
                    </a:p>
                  </a:txBody>
                  <a:tcPr marL="43513" marR="43513"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solidFill>
                            <a:schemeClr val="bg1"/>
                          </a:solidFill>
                        </a:rPr>
                        <a:t>P+1</a:t>
                      </a:r>
                    </a:p>
                  </a:txBody>
                  <a:tcPr marL="43513" marR="43513"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solidFill>
                            <a:schemeClr val="bg1"/>
                          </a:solidFill>
                        </a:rPr>
                        <a:t>0</a:t>
                      </a:r>
                    </a:p>
                  </a:txBody>
                  <a:tcPr marL="43513" marR="43513"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solidFill>
                            <a:schemeClr val="bg1"/>
                          </a:solidFill>
                        </a:rPr>
                        <a:t>P+1</a:t>
                      </a:r>
                    </a:p>
                  </a:txBody>
                  <a:tcPr marL="43513" marR="43513"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solidFill>
                            <a:schemeClr val="bg1"/>
                          </a:solidFill>
                        </a:rPr>
                        <a:t>0</a:t>
                      </a:r>
                    </a:p>
                  </a:txBody>
                  <a:tcPr marL="43513" marR="43513"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8903">
                <a:tc>
                  <a:txBody>
                    <a:bodyPr/>
                    <a:lstStyle/>
                    <a:p>
                      <a:r>
                        <a:rPr lang="en-US" sz="1600">
                          <a:solidFill>
                            <a:schemeClr val="bg1"/>
                          </a:solidFill>
                        </a:rPr>
                        <a:t>Fish are animals</a:t>
                      </a:r>
                    </a:p>
                  </a:txBody>
                  <a:tcPr marL="43513" marR="43513"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solidFill>
                            <a:schemeClr val="bg1"/>
                          </a:solidFill>
                        </a:rPr>
                        <a:t>P+1</a:t>
                      </a:r>
                    </a:p>
                  </a:txBody>
                  <a:tcPr marL="43513" marR="43513"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solidFill>
                            <a:schemeClr val="bg1"/>
                          </a:solidFill>
                        </a:rPr>
                        <a:t>P+1</a:t>
                      </a:r>
                    </a:p>
                  </a:txBody>
                  <a:tcPr marL="43513" marR="43513"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solidFill>
                            <a:schemeClr val="bg1"/>
                          </a:solidFill>
                        </a:rPr>
                        <a:t>0</a:t>
                      </a:r>
                    </a:p>
                  </a:txBody>
                  <a:tcPr marL="43513" marR="43513"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solidFill>
                            <a:schemeClr val="bg1"/>
                          </a:solidFill>
                        </a:rPr>
                        <a:t>P+1</a:t>
                      </a:r>
                    </a:p>
                  </a:txBody>
                  <a:tcPr marL="43513" marR="43513"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solidFill>
                            <a:schemeClr val="bg1"/>
                          </a:solidFill>
                        </a:rPr>
                        <a:t>0</a:t>
                      </a:r>
                    </a:p>
                  </a:txBody>
                  <a:tcPr marL="43513" marR="43513"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solidFill>
                            <a:schemeClr val="bg1"/>
                          </a:solidFill>
                        </a:rPr>
                        <a:t>P+1</a:t>
                      </a:r>
                    </a:p>
                  </a:txBody>
                  <a:tcPr marL="43513" marR="43513"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solidFill>
                            <a:schemeClr val="bg1"/>
                          </a:solidFill>
                        </a:rPr>
                        <a:t>0</a:t>
                      </a:r>
                    </a:p>
                  </a:txBody>
                  <a:tcPr marL="43513" marR="43513"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r>
                        <a:rPr lang="en-US" sz="1600">
                          <a:solidFill>
                            <a:schemeClr val="bg1"/>
                          </a:solidFill>
                        </a:rPr>
                        <a:t>Mammals are animals</a:t>
                      </a:r>
                    </a:p>
                  </a:txBody>
                  <a:tcPr marL="43513" marR="43513"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bg1"/>
                          </a:solidFill>
                        </a:rPr>
                        <a:t>P+1</a:t>
                      </a:r>
                    </a:p>
                  </a:txBody>
                  <a:tcPr marL="43513" marR="43513"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solidFill>
                            <a:schemeClr val="bg1"/>
                          </a:solidFill>
                        </a:rPr>
                        <a:t>P+1</a:t>
                      </a:r>
                    </a:p>
                  </a:txBody>
                  <a:tcPr marL="43513" marR="43513"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solidFill>
                            <a:schemeClr val="bg1"/>
                          </a:solidFill>
                        </a:rPr>
                        <a:t>0</a:t>
                      </a:r>
                    </a:p>
                  </a:txBody>
                  <a:tcPr marL="43513" marR="43513"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solidFill>
                            <a:schemeClr val="bg1"/>
                          </a:solidFill>
                        </a:rPr>
                        <a:t>P+1</a:t>
                      </a:r>
                    </a:p>
                  </a:txBody>
                  <a:tcPr marL="43513" marR="43513"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solidFill>
                            <a:schemeClr val="bg1"/>
                          </a:solidFill>
                        </a:rPr>
                        <a:t>0</a:t>
                      </a:r>
                    </a:p>
                  </a:txBody>
                  <a:tcPr marL="43513" marR="43513"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solidFill>
                            <a:schemeClr val="bg1"/>
                          </a:solidFill>
                        </a:rPr>
                        <a:t>P+1</a:t>
                      </a:r>
                    </a:p>
                  </a:txBody>
                  <a:tcPr marL="43513" marR="43513"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solidFill>
                            <a:schemeClr val="bg1"/>
                          </a:solidFill>
                        </a:rPr>
                        <a:t>0</a:t>
                      </a:r>
                    </a:p>
                  </a:txBody>
                  <a:tcPr marL="43513" marR="43513"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594">
                <a:tc>
                  <a:txBody>
                    <a:bodyPr/>
                    <a:lstStyle/>
                    <a:p>
                      <a:r>
                        <a:rPr lang="en-US" sz="1600">
                          <a:solidFill>
                            <a:schemeClr val="bg1"/>
                          </a:solidFill>
                        </a:rPr>
                        <a:t>Whales are fish</a:t>
                      </a:r>
                    </a:p>
                  </a:txBody>
                  <a:tcPr marL="43513" marR="43513"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solidFill>
                            <a:schemeClr val="bg1"/>
                          </a:solidFill>
                        </a:rPr>
                        <a:t>A+1</a:t>
                      </a:r>
                    </a:p>
                  </a:txBody>
                  <a:tcPr marL="43513" marR="43513"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solidFill>
                            <a:schemeClr val="bg1"/>
                          </a:solidFill>
                        </a:rPr>
                        <a:t>P-1</a:t>
                      </a:r>
                    </a:p>
                  </a:txBody>
                  <a:tcPr marL="43513" marR="43513"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solidFill>
                            <a:schemeClr val="bg1"/>
                          </a:solidFill>
                        </a:rPr>
                        <a:t>3</a:t>
                      </a:r>
                    </a:p>
                  </a:txBody>
                  <a:tcPr marL="43513" marR="43513"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solidFill>
                            <a:schemeClr val="bg1"/>
                          </a:solidFill>
                        </a:rPr>
                        <a:t>A+1</a:t>
                      </a:r>
                    </a:p>
                  </a:txBody>
                  <a:tcPr marL="43513" marR="43513"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solidFill>
                            <a:schemeClr val="bg1"/>
                          </a:solidFill>
                        </a:rPr>
                        <a:t>0</a:t>
                      </a:r>
                    </a:p>
                  </a:txBody>
                  <a:tcPr marL="43513" marR="43513"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solidFill>
                            <a:schemeClr val="bg1"/>
                          </a:solidFill>
                        </a:rPr>
                        <a:t>A+1</a:t>
                      </a:r>
                    </a:p>
                  </a:txBody>
                  <a:tcPr marL="43513" marR="43513"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solidFill>
                            <a:schemeClr val="bg1"/>
                          </a:solidFill>
                        </a:rPr>
                        <a:t>0</a:t>
                      </a:r>
                    </a:p>
                  </a:txBody>
                  <a:tcPr marL="43513" marR="43513"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6252">
                <a:tc>
                  <a:txBody>
                    <a:bodyPr/>
                    <a:lstStyle/>
                    <a:p>
                      <a:r>
                        <a:rPr lang="en-US" sz="1600">
                          <a:solidFill>
                            <a:schemeClr val="bg1"/>
                          </a:solidFill>
                        </a:rPr>
                        <a:t>Whales are animals</a:t>
                      </a:r>
                    </a:p>
                  </a:txBody>
                  <a:tcPr marL="43513" marR="43513"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solidFill>
                            <a:schemeClr val="bg1"/>
                          </a:solidFill>
                        </a:rPr>
                        <a:t>P+1</a:t>
                      </a:r>
                    </a:p>
                  </a:txBody>
                  <a:tcPr marL="43513" marR="43513"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solidFill>
                            <a:schemeClr val="bg1"/>
                          </a:solidFill>
                        </a:rPr>
                        <a:t>P+1</a:t>
                      </a:r>
                    </a:p>
                  </a:txBody>
                  <a:tcPr marL="43513" marR="43513"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solidFill>
                            <a:schemeClr val="bg1"/>
                          </a:solidFill>
                        </a:rPr>
                        <a:t>0</a:t>
                      </a:r>
                    </a:p>
                  </a:txBody>
                  <a:tcPr marL="43513" marR="43513"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solidFill>
                            <a:schemeClr val="bg1"/>
                          </a:solidFill>
                        </a:rPr>
                        <a:t>P+1</a:t>
                      </a:r>
                    </a:p>
                  </a:txBody>
                  <a:tcPr marL="43513" marR="43513"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solidFill>
                            <a:schemeClr val="bg1"/>
                          </a:solidFill>
                        </a:rPr>
                        <a:t>0</a:t>
                      </a:r>
                    </a:p>
                  </a:txBody>
                  <a:tcPr marL="43513" marR="43513"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solidFill>
                            <a:schemeClr val="bg1"/>
                          </a:solidFill>
                        </a:rPr>
                        <a:t>P+1</a:t>
                      </a:r>
                    </a:p>
                  </a:txBody>
                  <a:tcPr marL="43513" marR="43513"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solidFill>
                            <a:schemeClr val="bg1"/>
                          </a:solidFill>
                        </a:rPr>
                        <a:t>0</a:t>
                      </a:r>
                    </a:p>
                  </a:txBody>
                  <a:tcPr marL="43513" marR="43513"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9898">
                <a:tc>
                  <a:txBody>
                    <a:bodyPr/>
                    <a:lstStyle/>
                    <a:p>
                      <a:r>
                        <a:rPr lang="en-US" sz="1600" dirty="0">
                          <a:solidFill>
                            <a:schemeClr val="bg1"/>
                          </a:solidFill>
                        </a:rPr>
                        <a:t>Whales are mammals</a:t>
                      </a:r>
                    </a:p>
                  </a:txBody>
                  <a:tcPr marL="43513" marR="43513"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solidFill>
                            <a:schemeClr val="bg1"/>
                          </a:solidFill>
                        </a:rPr>
                        <a:t>P+1</a:t>
                      </a:r>
                    </a:p>
                  </a:txBody>
                  <a:tcPr marL="43513" marR="43513"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solidFill>
                            <a:schemeClr val="bg1"/>
                          </a:solidFill>
                        </a:rPr>
                        <a:t>A-2</a:t>
                      </a:r>
                    </a:p>
                  </a:txBody>
                  <a:tcPr marL="43513" marR="43513"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solidFill>
                            <a:schemeClr val="bg1"/>
                          </a:solidFill>
                        </a:rPr>
                        <a:t>1</a:t>
                      </a:r>
                    </a:p>
                  </a:txBody>
                  <a:tcPr marL="43513" marR="43513"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solidFill>
                            <a:schemeClr val="bg1"/>
                          </a:solidFill>
                        </a:rPr>
                        <a:t>A-2</a:t>
                      </a:r>
                    </a:p>
                  </a:txBody>
                  <a:tcPr marL="43513" marR="43513"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solidFill>
                            <a:schemeClr val="bg1"/>
                          </a:solidFill>
                        </a:rPr>
                        <a:t>1</a:t>
                      </a:r>
                    </a:p>
                  </a:txBody>
                  <a:tcPr marL="43513" marR="43513"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solidFill>
                            <a:schemeClr val="bg1"/>
                          </a:solidFill>
                        </a:rPr>
                        <a:t>P+1</a:t>
                      </a:r>
                    </a:p>
                  </a:txBody>
                  <a:tcPr marL="43513" marR="43513"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solidFill>
                            <a:schemeClr val="bg1"/>
                          </a:solidFill>
                        </a:rPr>
                        <a:t>0</a:t>
                      </a:r>
                    </a:p>
                  </a:txBody>
                  <a:tcPr marL="43513" marR="43513"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6200">
                <a:tc gridSpan="8">
                  <a:txBody>
                    <a:bodyPr/>
                    <a:lstStyle/>
                    <a:p>
                      <a:endParaRPr lang="en-US" sz="1600" dirty="0">
                        <a:solidFill>
                          <a:schemeClr val="bg1"/>
                        </a:solidFill>
                      </a:endParaRPr>
                    </a:p>
                  </a:txBody>
                  <a:tcPr marL="43513" marR="43513"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65674">
                <a:tc>
                  <a:txBody>
                    <a:bodyPr/>
                    <a:lstStyle/>
                    <a:p>
                      <a:r>
                        <a:rPr lang="en-US" sz="1600">
                          <a:solidFill>
                            <a:schemeClr val="bg1"/>
                          </a:solidFill>
                        </a:rPr>
                        <a:t>Score</a:t>
                      </a:r>
                    </a:p>
                  </a:txBody>
                  <a:tcPr marL="43513" marR="43513"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solidFill>
                            <a:schemeClr val="bg1"/>
                          </a:solidFill>
                        </a:rPr>
                        <a:t>8*5</a:t>
                      </a:r>
                      <a:r>
                        <a:rPr lang="en-US" sz="1600" dirty="0" smtClean="0">
                          <a:solidFill>
                            <a:schemeClr val="bg1"/>
                          </a:solidFill>
                        </a:rPr>
                        <a:t>/</a:t>
                      </a:r>
                    </a:p>
                    <a:p>
                      <a:pPr algn="ctr"/>
                      <a:r>
                        <a:rPr lang="en-US" sz="1600" dirty="0" smtClean="0">
                          <a:solidFill>
                            <a:schemeClr val="bg1"/>
                          </a:solidFill>
                        </a:rPr>
                        <a:t>((</a:t>
                      </a:r>
                      <a:r>
                        <a:rPr lang="en-US" sz="1600" dirty="0">
                          <a:solidFill>
                            <a:schemeClr val="bg1"/>
                          </a:solidFill>
                        </a:rPr>
                        <a:t>8*5) + (0*4)) = 1.00</a:t>
                      </a:r>
                    </a:p>
                  </a:txBody>
                  <a:tcPr marL="43513" marR="43513"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1600" dirty="0">
                          <a:solidFill>
                            <a:schemeClr val="bg1"/>
                          </a:solidFill>
                        </a:rPr>
                        <a:t>((7*5) + (1*2</a:t>
                      </a:r>
                      <a:r>
                        <a:rPr lang="en-US" sz="1600" dirty="0" smtClean="0">
                          <a:solidFill>
                            <a:schemeClr val="bg1"/>
                          </a:solidFill>
                        </a:rPr>
                        <a:t>))/</a:t>
                      </a:r>
                    </a:p>
                    <a:p>
                      <a:pPr algn="ctr"/>
                      <a:r>
                        <a:rPr lang="en-US" sz="1600" dirty="0" smtClean="0">
                          <a:solidFill>
                            <a:schemeClr val="bg1"/>
                          </a:solidFill>
                        </a:rPr>
                        <a:t>((</a:t>
                      </a:r>
                      <a:r>
                        <a:rPr lang="en-US" sz="1600" dirty="0">
                          <a:solidFill>
                            <a:schemeClr val="bg1"/>
                          </a:solidFill>
                        </a:rPr>
                        <a:t>8*5) + (1*4)) </a:t>
                      </a:r>
                      <a:endParaRPr lang="en-US" sz="1600" dirty="0" smtClean="0">
                        <a:solidFill>
                          <a:schemeClr val="bg1"/>
                        </a:solidFill>
                      </a:endParaRPr>
                    </a:p>
                    <a:p>
                      <a:pPr algn="ctr"/>
                      <a:r>
                        <a:rPr lang="en-US" sz="1600" dirty="0" smtClean="0">
                          <a:solidFill>
                            <a:schemeClr val="bg1"/>
                          </a:solidFill>
                        </a:rPr>
                        <a:t>=</a:t>
                      </a:r>
                      <a:r>
                        <a:rPr lang="en-US" sz="1600" dirty="0">
                          <a:solidFill>
                            <a:schemeClr val="bg1"/>
                          </a:solidFill>
                        </a:rPr>
                        <a:t> 0.84</a:t>
                      </a:r>
                    </a:p>
                  </a:txBody>
                  <a:tcPr marL="43513" marR="43513"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a:r>
                        <a:rPr lang="en-US" sz="1600" dirty="0">
                          <a:solidFill>
                            <a:schemeClr val="bg1"/>
                          </a:solidFill>
                        </a:rPr>
                        <a:t>7*5</a:t>
                      </a:r>
                      <a:r>
                        <a:rPr lang="en-US" sz="1600" dirty="0" smtClean="0">
                          <a:solidFill>
                            <a:schemeClr val="bg1"/>
                          </a:solidFill>
                        </a:rPr>
                        <a:t>/</a:t>
                      </a:r>
                    </a:p>
                    <a:p>
                      <a:pPr algn="ctr"/>
                      <a:r>
                        <a:rPr lang="en-US" sz="1600" dirty="0" smtClean="0">
                          <a:solidFill>
                            <a:schemeClr val="bg1"/>
                          </a:solidFill>
                        </a:rPr>
                        <a:t>((</a:t>
                      </a:r>
                      <a:r>
                        <a:rPr lang="en-US" sz="1600" dirty="0">
                          <a:solidFill>
                            <a:schemeClr val="bg1"/>
                          </a:solidFill>
                        </a:rPr>
                        <a:t>7*5) + (1*4)) = 0.90</a:t>
                      </a:r>
                    </a:p>
                  </a:txBody>
                  <a:tcPr marL="43513" marR="43513"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600" dirty="0">
                        <a:solidFill>
                          <a:schemeClr val="bg1"/>
                        </a:solidFill>
                      </a:endParaRPr>
                    </a:p>
                  </a:txBody>
                  <a:tcPr marL="43513" marR="43513" marT="21757" marB="21757" anchor="ctr">
                    <a:lnL>
                      <a:noFill/>
                    </a:lnL>
                    <a:lnR>
                      <a:noFill/>
                    </a:lnR>
                    <a:lnT>
                      <a:noFill/>
                    </a:lnT>
                    <a:lnB>
                      <a:noFill/>
                    </a:lnB>
                  </a:tcPr>
                </a:tc>
                <a:tc gridSpan="2">
                  <a:txBody>
                    <a:bodyPr/>
                    <a:lstStyle/>
                    <a:p>
                      <a:pPr algn="ctr"/>
                      <a:r>
                        <a:rPr lang="en-US" sz="1600" dirty="0">
                          <a:solidFill>
                            <a:schemeClr val="bg1"/>
                          </a:solidFill>
                        </a:rPr>
                        <a:t>8*5</a:t>
                      </a:r>
                      <a:r>
                        <a:rPr lang="en-US" sz="1600" dirty="0" smtClean="0">
                          <a:solidFill>
                            <a:schemeClr val="bg1"/>
                          </a:solidFill>
                        </a:rPr>
                        <a:t>/</a:t>
                      </a:r>
                    </a:p>
                    <a:p>
                      <a:pPr algn="ctr"/>
                      <a:r>
                        <a:rPr lang="en-US" sz="1600" dirty="0" smtClean="0">
                          <a:solidFill>
                            <a:schemeClr val="bg1"/>
                          </a:solidFill>
                        </a:rPr>
                        <a:t>((</a:t>
                      </a:r>
                      <a:r>
                        <a:rPr lang="en-US" sz="1600" dirty="0">
                          <a:solidFill>
                            <a:schemeClr val="bg1"/>
                          </a:solidFill>
                        </a:rPr>
                        <a:t>8*5) + (0*4)) = 1.00</a:t>
                      </a:r>
                    </a:p>
                  </a:txBody>
                  <a:tcPr marL="43513" marR="43513" marT="21757" marB="21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bl>
          </a:graphicData>
        </a:graphic>
      </p:graphicFrame>
      <p:pic>
        <p:nvPicPr>
          <p:cNvPr id="5" name="Picture 4"/>
          <p:cNvPicPr>
            <a:picLocks noChangeAspect="1"/>
          </p:cNvPicPr>
          <p:nvPr/>
        </p:nvPicPr>
        <p:blipFill>
          <a:blip r:embed="rId2"/>
          <a:stretch>
            <a:fillRect/>
          </a:stretch>
        </p:blipFill>
        <p:spPr>
          <a:xfrm>
            <a:off x="914400" y="5334000"/>
            <a:ext cx="1409700" cy="723900"/>
          </a:xfrm>
          <a:prstGeom prst="rect">
            <a:avLst/>
          </a:prstGeom>
        </p:spPr>
      </p:pic>
      <p:sp>
        <p:nvSpPr>
          <p:cNvPr id="3" name="Rectangle 2"/>
          <p:cNvSpPr/>
          <p:nvPr/>
        </p:nvSpPr>
        <p:spPr>
          <a:xfrm>
            <a:off x="914400" y="6211085"/>
            <a:ext cx="8077200" cy="523220"/>
          </a:xfrm>
          <a:prstGeom prst="rect">
            <a:avLst/>
          </a:prstGeom>
        </p:spPr>
        <p:txBody>
          <a:bodyPr wrap="square">
            <a:spAutoFit/>
          </a:bodyPr>
          <a:lstStyle/>
          <a:p>
            <a:pPr algn="r"/>
            <a:r>
              <a:rPr lang="en-US" sz="1400" dirty="0">
                <a:solidFill>
                  <a:schemeClr val="bg1"/>
                </a:solidFill>
              </a:rPr>
              <a:t>Ceusters W. Applying Evolutionary Terminology Auditing to the Gene Ontology. Journal of Biomedical Informatics 2009;42:518–529</a:t>
            </a:r>
          </a:p>
        </p:txBody>
      </p:sp>
    </p:spTree>
    <p:extLst>
      <p:ext uri="{BB962C8B-B14F-4D97-AF65-F5344CB8AC3E}">
        <p14:creationId xmlns:p14="http://schemas.microsoft.com/office/powerpoint/2010/main" val="21443117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Talk overview</a:t>
            </a:r>
            <a:endParaRPr lang="en-US" dirty="0"/>
          </a:p>
        </p:txBody>
      </p:sp>
      <p:sp>
        <p:nvSpPr>
          <p:cNvPr id="5" name="Content Placeholder 4"/>
          <p:cNvSpPr>
            <a:spLocks noGrp="1"/>
          </p:cNvSpPr>
          <p:nvPr>
            <p:ph idx="1"/>
          </p:nvPr>
        </p:nvSpPr>
        <p:spPr/>
        <p:txBody>
          <a:bodyPr/>
          <a:lstStyle/>
          <a:p>
            <a:pPr>
              <a:buFont typeface="Arial" panose="020B0604020202020204" pitchFamily="34" charset="0"/>
              <a:buChar char="•"/>
            </a:pPr>
            <a:r>
              <a:rPr lang="en-US" dirty="0" smtClean="0"/>
              <a:t>Providing context to the paper, rather than just covering the paper</a:t>
            </a:r>
          </a:p>
          <a:p>
            <a:pPr lvl="1">
              <a:buFont typeface="Arial" panose="020B0604020202020204" pitchFamily="34" charset="0"/>
              <a:buChar char="•"/>
            </a:pPr>
            <a:r>
              <a:rPr lang="en-US" dirty="0" smtClean="0"/>
              <a:t>Realist view on ontology</a:t>
            </a:r>
          </a:p>
          <a:p>
            <a:pPr lvl="2">
              <a:buFont typeface="Arial" panose="020B0604020202020204" pitchFamily="34" charset="0"/>
              <a:buChar char="•"/>
            </a:pPr>
            <a:r>
              <a:rPr lang="en-US" sz="2400" dirty="0" smtClean="0"/>
              <a:t>Basics</a:t>
            </a:r>
          </a:p>
          <a:p>
            <a:pPr lvl="2">
              <a:buFont typeface="Arial" panose="020B0604020202020204" pitchFamily="34" charset="0"/>
              <a:buChar char="•"/>
            </a:pPr>
            <a:r>
              <a:rPr lang="en-US" sz="2400" dirty="0" smtClean="0"/>
              <a:t>Application to change</a:t>
            </a:r>
          </a:p>
          <a:p>
            <a:pPr lvl="2">
              <a:buFont typeface="Arial" panose="020B0604020202020204" pitchFamily="34" charset="0"/>
              <a:buChar char="•"/>
            </a:pPr>
            <a:r>
              <a:rPr lang="en-US" sz="2400" dirty="0" smtClean="0"/>
              <a:t>Embodiment in BFO</a:t>
            </a:r>
          </a:p>
          <a:p>
            <a:pPr lvl="1">
              <a:buFont typeface="Arial" panose="020B0604020202020204" pitchFamily="34" charset="0"/>
              <a:buChar char="•"/>
            </a:pPr>
            <a:r>
              <a:rPr lang="en-US" dirty="0" smtClean="0"/>
              <a:t>Earlier work on changes in SNOMED CT</a:t>
            </a:r>
          </a:p>
          <a:p>
            <a:pPr lvl="1">
              <a:buFont typeface="Arial" panose="020B0604020202020204" pitchFamily="34" charset="0"/>
              <a:buChar char="•"/>
            </a:pPr>
            <a:r>
              <a:rPr lang="en-US" dirty="0" smtClean="0"/>
              <a:t>Information content entities</a:t>
            </a:r>
          </a:p>
          <a:p>
            <a:pPr lvl="1">
              <a:buFont typeface="Arial" panose="020B0604020202020204" pitchFamily="34" charset="0"/>
              <a:buChar char="•"/>
            </a:pPr>
            <a:r>
              <a:rPr lang="en-US" dirty="0" smtClean="0"/>
              <a:t>Process profiles</a:t>
            </a:r>
          </a:p>
          <a:p>
            <a:pPr lvl="2">
              <a:buFont typeface="Arial" panose="020B0604020202020204" pitchFamily="34" charset="0"/>
              <a:buChar char="•"/>
            </a:pPr>
            <a:r>
              <a:rPr lang="en-US" sz="2400" dirty="0" smtClean="0"/>
              <a:t>application for non-numerical qualities</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33633494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Changes in SNOMED CT (RF2)</a:t>
            </a:r>
            <a:br>
              <a:rPr lang="en-US" sz="2400" dirty="0" smtClean="0"/>
            </a:br>
            <a:r>
              <a:rPr lang="en-US" sz="2400" dirty="0" smtClean="0"/>
              <a:t>concepts and relationships</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29318894"/>
              </p:ext>
            </p:extLst>
          </p:nvPr>
        </p:nvGraphicFramePr>
        <p:xfrm>
          <a:off x="76200" y="1600200"/>
          <a:ext cx="8991600" cy="731520"/>
        </p:xfrm>
        <a:graphic>
          <a:graphicData uri="http://schemas.openxmlformats.org/drawingml/2006/table">
            <a:tbl>
              <a:tblPr firstRow="1" firstCol="1" bandRow="1">
                <a:tableStyleId>{5C22544A-7EE6-4342-B048-85BDC9FD1C3A}</a:tableStyleId>
              </a:tblPr>
              <a:tblGrid>
                <a:gridCol w="1548749"/>
                <a:gridCol w="1663331"/>
                <a:gridCol w="826520"/>
                <a:gridCol w="2362200"/>
                <a:gridCol w="2590800"/>
              </a:tblGrid>
              <a:tr h="0">
                <a:tc>
                  <a:txBody>
                    <a:bodyPr/>
                    <a:lstStyle/>
                    <a:p>
                      <a:pPr marL="0" marR="0" indent="0" algn="just">
                        <a:spcBef>
                          <a:spcPts val="0"/>
                        </a:spcBef>
                        <a:spcAft>
                          <a:spcPts val="0"/>
                        </a:spcAft>
                      </a:pPr>
                      <a:r>
                        <a:rPr lang="en-US" sz="1600" dirty="0" err="1">
                          <a:solidFill>
                            <a:schemeClr val="tx1"/>
                          </a:solidFill>
                          <a:effectLst/>
                        </a:rPr>
                        <a:t>conceptID</a:t>
                      </a:r>
                      <a:endParaRPr lang="en-US" sz="1600" dirty="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Effective Time</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Active</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ModuleID</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Definitional Status</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r>
              <a:tr h="0">
                <a:tc>
                  <a:txBody>
                    <a:bodyPr/>
                    <a:lstStyle/>
                    <a:p>
                      <a:pPr marL="0" marR="0" indent="0" algn="just">
                        <a:spcBef>
                          <a:spcPts val="0"/>
                        </a:spcBef>
                        <a:spcAft>
                          <a:spcPts val="0"/>
                        </a:spcAft>
                      </a:pPr>
                      <a:r>
                        <a:rPr lang="en-US" sz="1600" dirty="0">
                          <a:solidFill>
                            <a:schemeClr val="tx1"/>
                          </a:solidFill>
                          <a:effectLst/>
                        </a:rPr>
                        <a:t>301381004</a:t>
                      </a:r>
                      <a:endParaRPr lang="en-US" sz="1600" dirty="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20020131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900000000000207008</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900000000000074008</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r>
              <a:tr h="0">
                <a:tc>
                  <a:txBody>
                    <a:bodyPr/>
                    <a:lstStyle/>
                    <a:p>
                      <a:pPr marL="0" marR="0" indent="0" algn="just">
                        <a:spcBef>
                          <a:spcPts val="0"/>
                        </a:spcBef>
                        <a:spcAft>
                          <a:spcPts val="0"/>
                        </a:spcAft>
                      </a:pPr>
                      <a:r>
                        <a:rPr lang="en-US" sz="1600" dirty="0">
                          <a:solidFill>
                            <a:schemeClr val="tx1"/>
                          </a:solidFill>
                          <a:effectLst/>
                        </a:rPr>
                        <a:t>301381004</a:t>
                      </a:r>
                      <a:endParaRPr lang="en-US" sz="1600" dirty="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dirty="0">
                          <a:solidFill>
                            <a:schemeClr val="tx1"/>
                          </a:solidFill>
                          <a:effectLst/>
                        </a:rPr>
                        <a:t>20080131</a:t>
                      </a:r>
                      <a:endParaRPr lang="en-US" sz="1600" dirty="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0</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900000000000207008</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dirty="0">
                          <a:solidFill>
                            <a:schemeClr val="tx1"/>
                          </a:solidFill>
                          <a:effectLst/>
                        </a:rPr>
                        <a:t>900000000000074008</a:t>
                      </a:r>
                      <a:endParaRPr lang="en-US" sz="1600" dirty="0">
                        <a:solidFill>
                          <a:schemeClr val="tx1"/>
                        </a:solidFill>
                        <a:effectLst/>
                        <a:latin typeface="Times New Roman" panose="02020603050405020304" pitchFamily="18" charset="0"/>
                        <a:ea typeface="MS Mincho" panose="02020609040205080304" pitchFamily="49" charset="-128"/>
                      </a:endParaRPr>
                    </a:p>
                  </a:txBody>
                  <a:tcPr marL="68580" marR="68580" marT="0" marB="0"/>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556451516"/>
              </p:ext>
            </p:extLst>
          </p:nvPr>
        </p:nvGraphicFramePr>
        <p:xfrm>
          <a:off x="76200" y="3124200"/>
          <a:ext cx="8991599" cy="3413760"/>
        </p:xfrm>
        <a:graphic>
          <a:graphicData uri="http://schemas.openxmlformats.org/drawingml/2006/table">
            <a:tbl>
              <a:tblPr firstRow="1" firstCol="1" bandRow="1">
                <a:tableStyleId>{5C22544A-7EE6-4342-B048-85BDC9FD1C3A}</a:tableStyleId>
              </a:tblPr>
              <a:tblGrid>
                <a:gridCol w="1524000"/>
                <a:gridCol w="1127369"/>
                <a:gridCol w="549031"/>
                <a:gridCol w="1219200"/>
                <a:gridCol w="4571999"/>
              </a:tblGrid>
              <a:tr h="0">
                <a:tc>
                  <a:txBody>
                    <a:bodyPr/>
                    <a:lstStyle/>
                    <a:p>
                      <a:pPr marL="0" marR="0" indent="0" algn="just">
                        <a:spcBef>
                          <a:spcPts val="0"/>
                        </a:spcBef>
                        <a:spcAft>
                          <a:spcPts val="0"/>
                        </a:spcAft>
                      </a:pPr>
                      <a:r>
                        <a:rPr lang="en-US" sz="1600" dirty="0" err="1">
                          <a:solidFill>
                            <a:schemeClr val="tx1"/>
                          </a:solidFill>
                          <a:effectLst/>
                        </a:rPr>
                        <a:t>RelID</a:t>
                      </a:r>
                      <a:endParaRPr lang="en-US" sz="1600" dirty="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Effective Time</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dirty="0">
                          <a:solidFill>
                            <a:schemeClr val="tx1"/>
                          </a:solidFill>
                          <a:effectLst/>
                        </a:rPr>
                        <a:t>Active</a:t>
                      </a:r>
                      <a:endParaRPr lang="en-US" sz="1600" dirty="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Attribute</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Target</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r>
              <a:tr h="0">
                <a:tc>
                  <a:txBody>
                    <a:bodyPr/>
                    <a:lstStyle/>
                    <a:p>
                      <a:pPr marL="0" marR="0" indent="0" algn="just">
                        <a:spcBef>
                          <a:spcPts val="0"/>
                        </a:spcBef>
                        <a:spcAft>
                          <a:spcPts val="0"/>
                        </a:spcAft>
                      </a:pPr>
                      <a:r>
                        <a:rPr lang="en-US" sz="1600">
                          <a:solidFill>
                            <a:schemeClr val="tx1"/>
                          </a:solidFill>
                          <a:effectLst/>
                        </a:rPr>
                        <a:t>126300024</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20020131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Is a</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Pain (finding)</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r>
              <a:tr h="0">
                <a:tc>
                  <a:txBody>
                    <a:bodyPr/>
                    <a:lstStyle/>
                    <a:p>
                      <a:pPr marL="0" marR="0" indent="0" algn="just">
                        <a:spcBef>
                          <a:spcPts val="0"/>
                        </a:spcBef>
                        <a:spcAft>
                          <a:spcPts val="0"/>
                        </a:spcAft>
                      </a:pPr>
                      <a:r>
                        <a:rPr lang="en-US" sz="1600">
                          <a:solidFill>
                            <a:schemeClr val="tx1"/>
                          </a:solidFill>
                          <a:effectLst/>
                        </a:rPr>
                        <a:t>126300024</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20040131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0</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Is a</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Pain (finding)</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r>
              <a:tr h="0">
                <a:tc>
                  <a:txBody>
                    <a:bodyPr/>
                    <a:lstStyle/>
                    <a:p>
                      <a:pPr marL="0" marR="0" indent="0" algn="just">
                        <a:spcBef>
                          <a:spcPts val="0"/>
                        </a:spcBef>
                        <a:spcAft>
                          <a:spcPts val="0"/>
                        </a:spcAft>
                      </a:pPr>
                      <a:r>
                        <a:rPr lang="en-US" sz="1600">
                          <a:solidFill>
                            <a:schemeClr val="tx1"/>
                          </a:solidFill>
                          <a:effectLst/>
                        </a:rPr>
                        <a:t>126301023</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20020131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Is a</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Finding of present pain intensity (finding)</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r>
              <a:tr h="0">
                <a:tc>
                  <a:txBody>
                    <a:bodyPr/>
                    <a:lstStyle/>
                    <a:p>
                      <a:pPr marL="0" marR="0" indent="0" algn="just">
                        <a:spcBef>
                          <a:spcPts val="0"/>
                        </a:spcBef>
                        <a:spcAft>
                          <a:spcPts val="0"/>
                        </a:spcAft>
                      </a:pPr>
                      <a:r>
                        <a:rPr lang="en-US" sz="1600">
                          <a:solidFill>
                            <a:schemeClr val="tx1"/>
                          </a:solidFill>
                          <a:effectLst/>
                        </a:rPr>
                        <a:t>126301023</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20080131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0</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Is a</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Finding of present pain intensity (finding)</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r>
              <a:tr h="0">
                <a:tc>
                  <a:txBody>
                    <a:bodyPr/>
                    <a:lstStyle/>
                    <a:p>
                      <a:pPr marL="0" marR="0" indent="0" algn="just">
                        <a:spcBef>
                          <a:spcPts val="0"/>
                        </a:spcBef>
                        <a:spcAft>
                          <a:spcPts val="0"/>
                        </a:spcAft>
                      </a:pPr>
                      <a:r>
                        <a:rPr lang="en-US" sz="1600">
                          <a:solidFill>
                            <a:schemeClr val="tx1"/>
                          </a:solidFill>
                          <a:effectLst/>
                        </a:rPr>
                        <a:t>657858027</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20020131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Finding site</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Structure of nervous system (body structure)</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r>
              <a:tr h="0">
                <a:tc>
                  <a:txBody>
                    <a:bodyPr/>
                    <a:lstStyle/>
                    <a:p>
                      <a:pPr marL="0" marR="0" indent="0" algn="just">
                        <a:spcBef>
                          <a:spcPts val="0"/>
                        </a:spcBef>
                        <a:spcAft>
                          <a:spcPts val="0"/>
                        </a:spcAft>
                      </a:pPr>
                      <a:r>
                        <a:rPr lang="en-US" sz="1600">
                          <a:solidFill>
                            <a:schemeClr val="tx1"/>
                          </a:solidFill>
                          <a:effectLst/>
                        </a:rPr>
                        <a:t>657858027</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20060131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0</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Finding site</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Structure of nervous system (body structure)</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r>
              <a:tr h="0">
                <a:tc>
                  <a:txBody>
                    <a:bodyPr/>
                    <a:lstStyle/>
                    <a:p>
                      <a:pPr marL="0" marR="0" indent="0" algn="just">
                        <a:spcBef>
                          <a:spcPts val="0"/>
                        </a:spcBef>
                        <a:spcAft>
                          <a:spcPts val="0"/>
                        </a:spcAft>
                      </a:pPr>
                      <a:r>
                        <a:rPr lang="en-US" sz="1600">
                          <a:solidFill>
                            <a:schemeClr val="tx1"/>
                          </a:solidFill>
                          <a:effectLst/>
                        </a:rPr>
                        <a:t>2260209021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20030731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Interprets</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Nervous system function (observable entity)</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r>
              <a:tr h="0">
                <a:tc>
                  <a:txBody>
                    <a:bodyPr/>
                    <a:lstStyle/>
                    <a:p>
                      <a:pPr marL="0" marR="0" indent="0" algn="just">
                        <a:spcBef>
                          <a:spcPts val="0"/>
                        </a:spcBef>
                        <a:spcAft>
                          <a:spcPts val="0"/>
                        </a:spcAft>
                      </a:pPr>
                      <a:r>
                        <a:rPr lang="en-US" sz="1600">
                          <a:solidFill>
                            <a:schemeClr val="tx1"/>
                          </a:solidFill>
                          <a:effectLst/>
                        </a:rPr>
                        <a:t>2260209021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20050131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0</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Interprets</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Nervous system function (observable entity)</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r>
              <a:tr h="0">
                <a:tc>
                  <a:txBody>
                    <a:bodyPr/>
                    <a:lstStyle/>
                    <a:p>
                      <a:pPr marL="0" marR="0" indent="0" algn="just">
                        <a:spcBef>
                          <a:spcPts val="0"/>
                        </a:spcBef>
                        <a:spcAft>
                          <a:spcPts val="0"/>
                        </a:spcAft>
                      </a:pPr>
                      <a:r>
                        <a:rPr lang="en-US" sz="1600">
                          <a:solidFill>
                            <a:schemeClr val="tx1"/>
                          </a:solidFill>
                          <a:effectLst/>
                        </a:rPr>
                        <a:t>2458913020</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20040131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Is a</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Discomfort (finding)</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r>
              <a:tr h="0">
                <a:tc>
                  <a:txBody>
                    <a:bodyPr/>
                    <a:lstStyle/>
                    <a:p>
                      <a:pPr marL="0" marR="0" indent="0" algn="just">
                        <a:spcBef>
                          <a:spcPts val="0"/>
                        </a:spcBef>
                        <a:spcAft>
                          <a:spcPts val="0"/>
                        </a:spcAft>
                      </a:pPr>
                      <a:r>
                        <a:rPr lang="en-US" sz="1600">
                          <a:solidFill>
                            <a:schemeClr val="tx1"/>
                          </a:solidFill>
                          <a:effectLst/>
                        </a:rPr>
                        <a:t>2458913020</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20080131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0</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Is a</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Discomfort (finding)</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r>
              <a:tr h="0">
                <a:tc>
                  <a:txBody>
                    <a:bodyPr/>
                    <a:lstStyle/>
                    <a:p>
                      <a:pPr marL="0" marR="0" indent="0" algn="just">
                        <a:spcBef>
                          <a:spcPts val="0"/>
                        </a:spcBef>
                        <a:spcAft>
                          <a:spcPts val="0"/>
                        </a:spcAft>
                      </a:pPr>
                      <a:r>
                        <a:rPr lang="en-US" sz="1600">
                          <a:solidFill>
                            <a:schemeClr val="tx1"/>
                          </a:solidFill>
                          <a:effectLst/>
                        </a:rPr>
                        <a:t>2858465020</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20060131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Finding site</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Anatomical structure (body structure)</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r>
              <a:tr h="0">
                <a:tc>
                  <a:txBody>
                    <a:bodyPr/>
                    <a:lstStyle/>
                    <a:p>
                      <a:pPr marL="0" marR="0" indent="0" algn="just">
                        <a:spcBef>
                          <a:spcPts val="0"/>
                        </a:spcBef>
                        <a:spcAft>
                          <a:spcPts val="0"/>
                        </a:spcAft>
                      </a:pPr>
                      <a:r>
                        <a:rPr lang="en-US" sz="1600">
                          <a:solidFill>
                            <a:schemeClr val="tx1"/>
                          </a:solidFill>
                          <a:effectLst/>
                        </a:rPr>
                        <a:t>2858465020</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20080131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0</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Finding site</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dirty="0">
                          <a:solidFill>
                            <a:schemeClr val="tx1"/>
                          </a:solidFill>
                          <a:effectLst/>
                        </a:rPr>
                        <a:t>Anatomical structure (body structure)</a:t>
                      </a:r>
                      <a:endParaRPr lang="en-US" sz="1600" dirty="0">
                        <a:solidFill>
                          <a:schemeClr val="tx1"/>
                        </a:solidFill>
                        <a:effectLst/>
                        <a:latin typeface="Times New Roman" panose="02020603050405020304" pitchFamily="18" charset="0"/>
                        <a:ea typeface="MS Mincho" panose="02020609040205080304" pitchFamily="49" charset="-128"/>
                      </a:endParaRPr>
                    </a:p>
                  </a:txBody>
                  <a:tcPr marL="68580" marR="68580" marT="0" marB="0"/>
                </a:tc>
              </a:tr>
            </a:tbl>
          </a:graphicData>
        </a:graphic>
      </p:graphicFrame>
      <p:sp>
        <p:nvSpPr>
          <p:cNvPr id="6" name="Rectangle 5"/>
          <p:cNvSpPr/>
          <p:nvPr/>
        </p:nvSpPr>
        <p:spPr>
          <a:xfrm>
            <a:off x="914400" y="2297084"/>
            <a:ext cx="6096000" cy="461665"/>
          </a:xfrm>
          <a:prstGeom prst="rect">
            <a:avLst/>
          </a:prstGeom>
        </p:spPr>
        <p:txBody>
          <a:bodyPr wrap="square">
            <a:spAutoFit/>
          </a:bodyPr>
          <a:lstStyle/>
          <a:p>
            <a:r>
              <a:rPr lang="en-US" dirty="0" smtClean="0">
                <a:solidFill>
                  <a:schemeClr val="bg1"/>
                </a:solidFill>
                <a:latin typeface="Times New Roman" panose="02020603050405020304" pitchFamily="18" charset="0"/>
                <a:ea typeface="MS Mincho" panose="02020609040205080304" pitchFamily="49" charset="-128"/>
              </a:rPr>
              <a:t>FSN = ‘</a:t>
            </a:r>
            <a:r>
              <a:rPr lang="en-US" i="1" dirty="0" smtClean="0">
                <a:solidFill>
                  <a:schemeClr val="bg1"/>
                </a:solidFill>
                <a:latin typeface="Times New Roman" panose="02020603050405020304" pitchFamily="18" charset="0"/>
                <a:ea typeface="MS Mincho" panose="02020609040205080304" pitchFamily="49" charset="-128"/>
              </a:rPr>
              <a:t>Discomforting </a:t>
            </a:r>
            <a:r>
              <a:rPr lang="en-US" i="1" dirty="0">
                <a:solidFill>
                  <a:schemeClr val="bg1"/>
                </a:solidFill>
                <a:latin typeface="Times New Roman" panose="02020603050405020304" pitchFamily="18" charset="0"/>
                <a:ea typeface="MS Mincho" panose="02020609040205080304" pitchFamily="49" charset="-128"/>
              </a:rPr>
              <a:t>present pain (finding)</a:t>
            </a:r>
            <a:r>
              <a:rPr lang="en-US" dirty="0">
                <a:solidFill>
                  <a:schemeClr val="bg1"/>
                </a:solidFill>
                <a:latin typeface="Times New Roman" panose="02020603050405020304" pitchFamily="18" charset="0"/>
                <a:ea typeface="MS Mincho" panose="02020609040205080304" pitchFamily="49" charset="-128"/>
              </a:rPr>
              <a:t>’</a:t>
            </a:r>
            <a:endParaRPr lang="en-US" dirty="0">
              <a:solidFill>
                <a:schemeClr val="bg1"/>
              </a:solidFill>
            </a:endParaRPr>
          </a:p>
        </p:txBody>
      </p:sp>
      <p:cxnSp>
        <p:nvCxnSpPr>
          <p:cNvPr id="11" name="Elbow Connector 10"/>
          <p:cNvCxnSpPr/>
          <p:nvPr/>
        </p:nvCxnSpPr>
        <p:spPr bwMode="auto">
          <a:xfrm>
            <a:off x="533400" y="2331720"/>
            <a:ext cx="457200" cy="196196"/>
          </a:xfrm>
          <a:prstGeom prst="bentConnector3">
            <a:avLst>
              <a:gd name="adj1" fmla="val 1516"/>
            </a:avLst>
          </a:prstGeom>
          <a:solidFill>
            <a:schemeClr val="accent1"/>
          </a:solidFill>
          <a:ln w="9525" cap="flat" cmpd="sng" algn="ctr">
            <a:solidFill>
              <a:schemeClr val="bg1"/>
            </a:solidFill>
            <a:prstDash val="solid"/>
            <a:round/>
            <a:headEnd type="none" w="med" len="med"/>
            <a:tailEnd type="triangle"/>
          </a:ln>
          <a:effectLst/>
        </p:spPr>
      </p:cxnSp>
    </p:spTree>
    <p:extLst>
      <p:ext uri="{BB962C8B-B14F-4D97-AF65-F5344CB8AC3E}">
        <p14:creationId xmlns:p14="http://schemas.microsoft.com/office/powerpoint/2010/main" val="26411439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609599"/>
            <a:ext cx="9144000" cy="6261665"/>
          </a:xfrm>
          <a:prstGeom prst="rect">
            <a:avLst/>
          </a:prstGeom>
        </p:spPr>
      </p:pic>
      <p:sp>
        <p:nvSpPr>
          <p:cNvPr id="2" name="Title 1"/>
          <p:cNvSpPr>
            <a:spLocks noGrp="1"/>
          </p:cNvSpPr>
          <p:nvPr>
            <p:ph type="title"/>
          </p:nvPr>
        </p:nvSpPr>
        <p:spPr>
          <a:xfrm>
            <a:off x="-152400" y="762000"/>
            <a:ext cx="2743200" cy="762000"/>
          </a:xfrm>
        </p:spPr>
        <p:txBody>
          <a:bodyPr/>
          <a:lstStyle/>
          <a:p>
            <a:r>
              <a:rPr lang="en-US" dirty="0" smtClean="0">
                <a:solidFill>
                  <a:schemeClr val="accent2">
                    <a:lumMod val="75000"/>
                  </a:schemeClr>
                </a:solidFill>
              </a:rPr>
              <a:t>Concept evolution in SNOMED CT</a:t>
            </a:r>
            <a:endParaRPr lang="en-US" dirty="0">
              <a:solidFill>
                <a:schemeClr val="accent2">
                  <a:lumMod val="75000"/>
                </a:schemeClr>
              </a:solidFill>
            </a:endParaRPr>
          </a:p>
        </p:txBody>
      </p:sp>
      <p:sp>
        <p:nvSpPr>
          <p:cNvPr id="5" name="Rectangle 4"/>
          <p:cNvSpPr/>
          <p:nvPr/>
        </p:nvSpPr>
        <p:spPr>
          <a:xfrm>
            <a:off x="6781800" y="5791200"/>
            <a:ext cx="2362200" cy="1015663"/>
          </a:xfrm>
          <a:prstGeom prst="rect">
            <a:avLst/>
          </a:prstGeom>
        </p:spPr>
        <p:txBody>
          <a:bodyPr wrap="square">
            <a:spAutoFit/>
          </a:bodyPr>
          <a:lstStyle/>
          <a:p>
            <a:pPr algn="r"/>
            <a:r>
              <a:rPr lang="en-US" sz="1000" dirty="0"/>
              <a:t>Ceusters W. Applying Evolutionary Terminology Auditing to SNOMED CT. In American Medical Informatics Association 2010 Annual Symposium (AMIA 2010) Proceedings, Washington DC, November 13-17, 2010:96-100.</a:t>
            </a:r>
          </a:p>
        </p:txBody>
      </p:sp>
    </p:spTree>
    <p:extLst>
      <p:ext uri="{BB962C8B-B14F-4D97-AF65-F5344CB8AC3E}">
        <p14:creationId xmlns:p14="http://schemas.microsoft.com/office/powerpoint/2010/main" val="6463908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SNOMED CT components change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71615406"/>
              </p:ext>
            </p:extLst>
          </p:nvPr>
        </p:nvGraphicFramePr>
        <p:xfrm>
          <a:off x="114300" y="1676400"/>
          <a:ext cx="8953500" cy="3901440"/>
        </p:xfrm>
        <a:graphic>
          <a:graphicData uri="http://schemas.openxmlformats.org/drawingml/2006/table">
            <a:tbl>
              <a:tblPr firstRow="1" firstCol="1" bandRow="1">
                <a:tableStyleId>{5C22544A-7EE6-4342-B048-85BDC9FD1C3A}</a:tableStyleId>
              </a:tblPr>
              <a:tblGrid>
                <a:gridCol w="1951404"/>
                <a:gridCol w="7002096"/>
              </a:tblGrid>
              <a:tr h="0">
                <a:tc>
                  <a:txBody>
                    <a:bodyPr/>
                    <a:lstStyle/>
                    <a:p>
                      <a:pPr marL="0" marR="0" indent="0" algn="just">
                        <a:lnSpc>
                          <a:spcPct val="100000"/>
                        </a:lnSpc>
                        <a:spcBef>
                          <a:spcPts val="0"/>
                        </a:spcBef>
                        <a:spcAft>
                          <a:spcPts val="600"/>
                        </a:spcAft>
                      </a:pPr>
                      <a:r>
                        <a:rPr lang="en-US" sz="1600" dirty="0">
                          <a:solidFill>
                            <a:schemeClr val="tx1"/>
                          </a:solidFill>
                          <a:effectLst/>
                        </a:rPr>
                        <a:t>HARS name</a:t>
                      </a:r>
                      <a:endParaRPr lang="en-US" sz="1600" dirty="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lnSpc>
                          <a:spcPct val="100000"/>
                        </a:lnSpc>
                        <a:spcBef>
                          <a:spcPts val="0"/>
                        </a:spcBef>
                        <a:spcAft>
                          <a:spcPts val="600"/>
                        </a:spcAft>
                      </a:pPr>
                      <a:r>
                        <a:rPr lang="en-US" sz="1600" dirty="0">
                          <a:solidFill>
                            <a:schemeClr val="tx1"/>
                          </a:solidFill>
                          <a:effectLst/>
                        </a:rPr>
                        <a:t>Use</a:t>
                      </a:r>
                      <a:endParaRPr lang="en-US" sz="1600" dirty="0">
                        <a:solidFill>
                          <a:schemeClr val="tx1"/>
                        </a:solidFill>
                        <a:effectLst/>
                        <a:latin typeface="Times New Roman" panose="02020603050405020304" pitchFamily="18" charset="0"/>
                        <a:ea typeface="MS Mincho" panose="02020609040205080304" pitchFamily="49" charset="-128"/>
                      </a:endParaRPr>
                    </a:p>
                  </a:txBody>
                  <a:tcPr marL="68580" marR="68580" marT="0" marB="0"/>
                </a:tc>
              </a:tr>
              <a:tr h="0">
                <a:tc>
                  <a:txBody>
                    <a:bodyPr/>
                    <a:lstStyle/>
                    <a:p>
                      <a:pPr marL="0" marR="0" indent="0" algn="just">
                        <a:lnSpc>
                          <a:spcPct val="100000"/>
                        </a:lnSpc>
                        <a:spcBef>
                          <a:spcPts val="0"/>
                        </a:spcBef>
                        <a:spcAft>
                          <a:spcPts val="600"/>
                        </a:spcAft>
                      </a:pPr>
                      <a:r>
                        <a:rPr lang="en-US" sz="1600">
                          <a:solidFill>
                            <a:schemeClr val="tx1"/>
                          </a:solidFill>
                          <a:effectLst/>
                        </a:rPr>
                        <a:t>POSSIBLY EQUIVALENT TO </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lnSpc>
                          <a:spcPct val="100000"/>
                        </a:lnSpc>
                        <a:spcBef>
                          <a:spcPts val="0"/>
                        </a:spcBef>
                        <a:spcAft>
                          <a:spcPts val="600"/>
                        </a:spcAft>
                      </a:pPr>
                      <a:r>
                        <a:rPr lang="en-US" sz="1600">
                          <a:solidFill>
                            <a:schemeClr val="tx1"/>
                          </a:solidFill>
                          <a:effectLst/>
                        </a:rPr>
                        <a:t>From an ambiguous concept to one or more active concepts that represents one of the possible meanings of the inactive concept. </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r>
              <a:tr h="0">
                <a:tc>
                  <a:txBody>
                    <a:bodyPr/>
                    <a:lstStyle/>
                    <a:p>
                      <a:pPr marL="0" marR="0" indent="0" algn="just">
                        <a:lnSpc>
                          <a:spcPct val="100000"/>
                        </a:lnSpc>
                        <a:spcBef>
                          <a:spcPts val="0"/>
                        </a:spcBef>
                        <a:spcAft>
                          <a:spcPts val="600"/>
                        </a:spcAft>
                      </a:pPr>
                      <a:r>
                        <a:rPr lang="en-US" sz="1600">
                          <a:solidFill>
                            <a:schemeClr val="tx1"/>
                          </a:solidFill>
                          <a:effectLst/>
                        </a:rPr>
                        <a:t>MOVED TO </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lnSpc>
                          <a:spcPct val="100000"/>
                        </a:lnSpc>
                        <a:spcBef>
                          <a:spcPts val="0"/>
                        </a:spcBef>
                        <a:spcAft>
                          <a:spcPts val="600"/>
                        </a:spcAft>
                      </a:pPr>
                      <a:r>
                        <a:rPr lang="en-US" sz="1600">
                          <a:solidFill>
                            <a:schemeClr val="tx1"/>
                          </a:solidFill>
                          <a:effectLst/>
                        </a:rPr>
                        <a:t>From a component to a namespace to which the component has been moved </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r>
              <a:tr h="0">
                <a:tc>
                  <a:txBody>
                    <a:bodyPr/>
                    <a:lstStyle/>
                    <a:p>
                      <a:pPr marL="0" marR="0" indent="0" algn="just">
                        <a:lnSpc>
                          <a:spcPct val="100000"/>
                        </a:lnSpc>
                        <a:spcBef>
                          <a:spcPts val="0"/>
                        </a:spcBef>
                        <a:spcAft>
                          <a:spcPts val="600"/>
                        </a:spcAft>
                      </a:pPr>
                      <a:r>
                        <a:rPr lang="en-US" sz="1600">
                          <a:solidFill>
                            <a:schemeClr val="tx1"/>
                          </a:solidFill>
                          <a:effectLst/>
                        </a:rPr>
                        <a:t>REPLACED BY</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lnSpc>
                          <a:spcPct val="100000"/>
                        </a:lnSpc>
                        <a:spcBef>
                          <a:spcPts val="0"/>
                        </a:spcBef>
                        <a:spcAft>
                          <a:spcPts val="600"/>
                        </a:spcAft>
                      </a:pPr>
                      <a:r>
                        <a:rPr lang="en-US" sz="1600">
                          <a:solidFill>
                            <a:schemeClr val="tx1"/>
                          </a:solidFill>
                          <a:effectLst/>
                        </a:rPr>
                        <a:t>From an erroneous or obsolete inactive component to a single active replacement component. </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r>
              <a:tr h="0">
                <a:tc>
                  <a:txBody>
                    <a:bodyPr/>
                    <a:lstStyle/>
                    <a:p>
                      <a:pPr marL="0" marR="0" indent="0" algn="just">
                        <a:lnSpc>
                          <a:spcPct val="100000"/>
                        </a:lnSpc>
                        <a:spcBef>
                          <a:spcPts val="0"/>
                        </a:spcBef>
                        <a:spcAft>
                          <a:spcPts val="600"/>
                        </a:spcAft>
                      </a:pPr>
                      <a:r>
                        <a:rPr lang="en-US" sz="1600">
                          <a:solidFill>
                            <a:schemeClr val="tx1"/>
                          </a:solidFill>
                          <a:effectLst/>
                        </a:rPr>
                        <a:t>SAME AS</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lnSpc>
                          <a:spcPct val="100000"/>
                        </a:lnSpc>
                        <a:spcBef>
                          <a:spcPts val="0"/>
                        </a:spcBef>
                        <a:spcAft>
                          <a:spcPts val="600"/>
                        </a:spcAft>
                      </a:pPr>
                      <a:r>
                        <a:rPr lang="en-US" sz="1600" dirty="0">
                          <a:solidFill>
                            <a:schemeClr val="tx1"/>
                          </a:solidFill>
                          <a:effectLst/>
                        </a:rPr>
                        <a:t>From a duplicate component to the active component that this component duplicates.</a:t>
                      </a:r>
                      <a:endParaRPr lang="en-US" sz="1600" dirty="0">
                        <a:solidFill>
                          <a:schemeClr val="tx1"/>
                        </a:solidFill>
                        <a:effectLst/>
                        <a:latin typeface="Times New Roman" panose="02020603050405020304" pitchFamily="18" charset="0"/>
                        <a:ea typeface="MS Mincho" panose="02020609040205080304" pitchFamily="49" charset="-128"/>
                      </a:endParaRPr>
                    </a:p>
                  </a:txBody>
                  <a:tcPr marL="68580" marR="68580" marT="0" marB="0"/>
                </a:tc>
              </a:tr>
              <a:tr h="0">
                <a:tc>
                  <a:txBody>
                    <a:bodyPr/>
                    <a:lstStyle/>
                    <a:p>
                      <a:pPr marL="0" marR="0" indent="0" algn="just">
                        <a:lnSpc>
                          <a:spcPct val="100000"/>
                        </a:lnSpc>
                        <a:spcBef>
                          <a:spcPts val="0"/>
                        </a:spcBef>
                        <a:spcAft>
                          <a:spcPts val="600"/>
                        </a:spcAft>
                      </a:pPr>
                      <a:r>
                        <a:rPr lang="en-US" sz="1600">
                          <a:solidFill>
                            <a:schemeClr val="tx1"/>
                          </a:solidFill>
                          <a:effectLst/>
                        </a:rPr>
                        <a:t>WAS A</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lnSpc>
                          <a:spcPct val="100000"/>
                        </a:lnSpc>
                        <a:spcBef>
                          <a:spcPts val="0"/>
                        </a:spcBef>
                        <a:spcAft>
                          <a:spcPts val="600"/>
                        </a:spcAft>
                      </a:pPr>
                      <a:r>
                        <a:rPr lang="en-US" sz="1600">
                          <a:solidFill>
                            <a:schemeClr val="tx1"/>
                          </a:solidFill>
                          <a:effectLst/>
                        </a:rPr>
                        <a:t>From an inactive classification concept such as "not otherwise specified" to the active concept that was formerly its most proximal supertype.</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r>
              <a:tr h="0">
                <a:tc>
                  <a:txBody>
                    <a:bodyPr/>
                    <a:lstStyle/>
                    <a:p>
                      <a:pPr marL="0" marR="0" indent="0" algn="just">
                        <a:lnSpc>
                          <a:spcPct val="100000"/>
                        </a:lnSpc>
                        <a:spcBef>
                          <a:spcPts val="0"/>
                        </a:spcBef>
                        <a:spcAft>
                          <a:spcPts val="600"/>
                        </a:spcAft>
                      </a:pPr>
                      <a:r>
                        <a:rPr lang="en-US" sz="1600">
                          <a:solidFill>
                            <a:schemeClr val="tx1"/>
                          </a:solidFill>
                          <a:effectLst/>
                        </a:rPr>
                        <a:t>ALTERNATIVE </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lnSpc>
                          <a:spcPct val="100000"/>
                        </a:lnSpc>
                        <a:spcBef>
                          <a:spcPts val="0"/>
                        </a:spcBef>
                        <a:spcAft>
                          <a:spcPts val="600"/>
                        </a:spcAft>
                      </a:pPr>
                      <a:r>
                        <a:rPr lang="en-US" sz="1600">
                          <a:solidFill>
                            <a:schemeClr val="tx1"/>
                          </a:solidFill>
                          <a:effectLst/>
                        </a:rPr>
                        <a:t>From an inactive classification concept derived from ICD-9 Chapter XVI 'Symptoms signs and ill-defined conditions' with the most similar active concept.</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r>
              <a:tr h="0">
                <a:tc>
                  <a:txBody>
                    <a:bodyPr/>
                    <a:lstStyle/>
                    <a:p>
                      <a:pPr marL="0" marR="0" indent="0" algn="just">
                        <a:lnSpc>
                          <a:spcPct val="100000"/>
                        </a:lnSpc>
                        <a:spcBef>
                          <a:spcPts val="0"/>
                        </a:spcBef>
                        <a:spcAft>
                          <a:spcPts val="600"/>
                        </a:spcAft>
                      </a:pPr>
                      <a:r>
                        <a:rPr lang="en-US" sz="1600">
                          <a:solidFill>
                            <a:schemeClr val="tx1"/>
                          </a:solidFill>
                          <a:effectLst/>
                        </a:rPr>
                        <a:t>REFERS TO</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lnSpc>
                          <a:spcPct val="100000"/>
                        </a:lnSpc>
                        <a:spcBef>
                          <a:spcPts val="0"/>
                        </a:spcBef>
                        <a:spcAft>
                          <a:spcPts val="600"/>
                        </a:spcAft>
                      </a:pPr>
                      <a:r>
                        <a:rPr lang="en-US" sz="1600" dirty="0">
                          <a:solidFill>
                            <a:schemeClr val="tx1"/>
                          </a:solidFill>
                          <a:effectLst/>
                        </a:rPr>
                        <a:t>From an inactive description which is inappropriate to the concept it is directly linked to but instead should refer to the concept referenced. </a:t>
                      </a:r>
                      <a:endParaRPr lang="en-US" sz="1600" dirty="0">
                        <a:solidFill>
                          <a:schemeClr val="tx1"/>
                        </a:solidFill>
                        <a:effectLst/>
                        <a:latin typeface="Times New Roman" panose="02020603050405020304" pitchFamily="18" charset="0"/>
                        <a:ea typeface="MS Mincho" panose="02020609040205080304" pitchFamily="49" charset="-128"/>
                      </a:endParaRPr>
                    </a:p>
                  </a:txBody>
                  <a:tcPr marL="68580" marR="68580" marT="0" marB="0"/>
                </a:tc>
              </a:tr>
            </a:tbl>
          </a:graphicData>
        </a:graphic>
      </p:graphicFrame>
    </p:spTree>
    <p:extLst>
      <p:ext uri="{BB962C8B-B14F-4D97-AF65-F5344CB8AC3E}">
        <p14:creationId xmlns:p14="http://schemas.microsoft.com/office/powerpoint/2010/main" val="11955568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in descriptions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96268561"/>
              </p:ext>
            </p:extLst>
          </p:nvPr>
        </p:nvGraphicFramePr>
        <p:xfrm>
          <a:off x="136813" y="2133600"/>
          <a:ext cx="8870373" cy="2682240"/>
        </p:xfrm>
        <a:graphic>
          <a:graphicData uri="http://schemas.openxmlformats.org/drawingml/2006/table">
            <a:tbl>
              <a:tblPr firstRow="1" firstCol="1" bandRow="1">
                <a:tableStyleId>{5C22544A-7EE6-4342-B048-85BDC9FD1C3A}</a:tableStyleId>
              </a:tblPr>
              <a:tblGrid>
                <a:gridCol w="1402773"/>
                <a:gridCol w="1143000"/>
                <a:gridCol w="838200"/>
                <a:gridCol w="1371600"/>
                <a:gridCol w="4114800"/>
              </a:tblGrid>
              <a:tr h="0">
                <a:tc>
                  <a:txBody>
                    <a:bodyPr/>
                    <a:lstStyle/>
                    <a:p>
                      <a:pPr marL="0" marR="0" indent="0" algn="just">
                        <a:spcBef>
                          <a:spcPts val="0"/>
                        </a:spcBef>
                        <a:spcAft>
                          <a:spcPts val="0"/>
                        </a:spcAft>
                      </a:pPr>
                      <a:r>
                        <a:rPr lang="fr-FR" sz="1600" dirty="0" err="1">
                          <a:solidFill>
                            <a:schemeClr val="tx1"/>
                          </a:solidFill>
                          <a:effectLst/>
                        </a:rPr>
                        <a:t>descriptionID</a:t>
                      </a:r>
                      <a:endParaRPr lang="en-US" sz="1600" dirty="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fr-FR" sz="1600">
                          <a:solidFill>
                            <a:schemeClr val="tx1"/>
                          </a:solidFill>
                          <a:effectLst/>
                        </a:rPr>
                        <a:t>Effective Time</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ctr">
                        <a:spcBef>
                          <a:spcPts val="0"/>
                        </a:spcBef>
                        <a:spcAft>
                          <a:spcPts val="0"/>
                        </a:spcAft>
                      </a:pPr>
                      <a:r>
                        <a:rPr lang="fr-FR" sz="1600">
                          <a:solidFill>
                            <a:schemeClr val="tx1"/>
                          </a:solidFill>
                          <a:effectLst/>
                        </a:rPr>
                        <a:t>Active</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ctr">
                        <a:spcBef>
                          <a:spcPts val="0"/>
                        </a:spcBef>
                        <a:spcAft>
                          <a:spcPts val="0"/>
                        </a:spcAft>
                      </a:pPr>
                      <a:r>
                        <a:rPr lang="fr-FR" sz="1600">
                          <a:solidFill>
                            <a:schemeClr val="tx1"/>
                          </a:solidFill>
                          <a:effectLst/>
                        </a:rPr>
                        <a:t>Description Type</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fr-FR" sz="1600">
                          <a:solidFill>
                            <a:schemeClr val="tx1"/>
                          </a:solidFill>
                          <a:effectLst/>
                        </a:rPr>
                        <a:t>Term</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r>
              <a:tr h="0">
                <a:tc>
                  <a:txBody>
                    <a:bodyPr/>
                    <a:lstStyle/>
                    <a:p>
                      <a:pPr marL="0" marR="0" indent="0" algn="just">
                        <a:spcBef>
                          <a:spcPts val="0"/>
                        </a:spcBef>
                        <a:spcAft>
                          <a:spcPts val="0"/>
                        </a:spcAft>
                      </a:pPr>
                      <a:r>
                        <a:rPr lang="fr-FR" sz="1600">
                          <a:solidFill>
                            <a:schemeClr val="tx1"/>
                          </a:solidFill>
                          <a:effectLst/>
                        </a:rPr>
                        <a:t>410015012</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fr-FR" sz="1600">
                          <a:solidFill>
                            <a:schemeClr val="tx1"/>
                          </a:solidFill>
                          <a:effectLst/>
                        </a:rPr>
                        <a:t>20020131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ctr">
                        <a:spcBef>
                          <a:spcPts val="0"/>
                        </a:spcBef>
                        <a:spcAft>
                          <a:spcPts val="0"/>
                        </a:spcAft>
                      </a:pPr>
                      <a:r>
                        <a:rPr lang="fr-FR" sz="1600">
                          <a:solidFill>
                            <a:schemeClr val="tx1"/>
                          </a:solidFill>
                          <a:effectLst/>
                        </a:rPr>
                        <a:t>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ctr">
                        <a:spcBef>
                          <a:spcPts val="0"/>
                        </a:spcBef>
                        <a:spcAft>
                          <a:spcPts val="0"/>
                        </a:spcAft>
                      </a:pPr>
                      <a:r>
                        <a:rPr lang="fr-FR" sz="1600">
                          <a:solidFill>
                            <a:schemeClr val="tx1"/>
                          </a:solidFill>
                          <a:effectLst/>
                        </a:rPr>
                        <a:t>Synonym</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fr-FR" sz="1600">
                          <a:solidFill>
                            <a:schemeClr val="tx1"/>
                          </a:solidFill>
                          <a:effectLst/>
                        </a:rPr>
                        <a:t>Asthenia          [D]</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r>
              <a:tr h="0">
                <a:tc>
                  <a:txBody>
                    <a:bodyPr/>
                    <a:lstStyle/>
                    <a:p>
                      <a:pPr marL="0" marR="0" indent="0" algn="just">
                        <a:spcBef>
                          <a:spcPts val="0"/>
                        </a:spcBef>
                        <a:spcAft>
                          <a:spcPts val="0"/>
                        </a:spcAft>
                      </a:pPr>
                      <a:r>
                        <a:rPr lang="fr-FR" sz="1600">
                          <a:solidFill>
                            <a:schemeClr val="tx1"/>
                          </a:solidFill>
                          <a:effectLst/>
                        </a:rPr>
                        <a:t>410015012</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fr-FR" sz="1600">
                          <a:solidFill>
                            <a:schemeClr val="tx1"/>
                          </a:solidFill>
                          <a:effectLst/>
                        </a:rPr>
                        <a:t>20020731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ctr">
                        <a:spcBef>
                          <a:spcPts val="0"/>
                        </a:spcBef>
                        <a:spcAft>
                          <a:spcPts val="0"/>
                        </a:spcAft>
                      </a:pPr>
                      <a:r>
                        <a:rPr lang="fr-FR" sz="1600">
                          <a:solidFill>
                            <a:schemeClr val="tx1"/>
                          </a:solidFill>
                          <a:effectLst/>
                        </a:rPr>
                        <a:t>0</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ctr">
                        <a:spcBef>
                          <a:spcPts val="0"/>
                        </a:spcBef>
                        <a:spcAft>
                          <a:spcPts val="0"/>
                        </a:spcAft>
                      </a:pPr>
                      <a:r>
                        <a:rPr lang="fr-FR" sz="1600">
                          <a:solidFill>
                            <a:schemeClr val="tx1"/>
                          </a:solidFill>
                          <a:effectLst/>
                        </a:rPr>
                        <a:t>Synonym</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fr-FR" sz="1600">
                          <a:solidFill>
                            <a:schemeClr val="tx1"/>
                          </a:solidFill>
                          <a:effectLst/>
                        </a:rPr>
                        <a:t>Asthenia          [D]</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r>
              <a:tr h="0">
                <a:tc>
                  <a:txBody>
                    <a:bodyPr/>
                    <a:lstStyle/>
                    <a:p>
                      <a:pPr marL="0" marR="0" indent="0" algn="just">
                        <a:spcBef>
                          <a:spcPts val="0"/>
                        </a:spcBef>
                        <a:spcAft>
                          <a:spcPts val="0"/>
                        </a:spcAft>
                      </a:pPr>
                      <a:r>
                        <a:rPr lang="fr-FR" sz="1600">
                          <a:solidFill>
                            <a:schemeClr val="tx1"/>
                          </a:solidFill>
                          <a:effectLst/>
                        </a:rPr>
                        <a:t>666971011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fr-FR" sz="1600">
                          <a:solidFill>
                            <a:schemeClr val="tx1"/>
                          </a:solidFill>
                          <a:effectLst/>
                        </a:rPr>
                        <a:t>20020131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ctr">
                        <a:spcBef>
                          <a:spcPts val="0"/>
                        </a:spcBef>
                        <a:spcAft>
                          <a:spcPts val="0"/>
                        </a:spcAft>
                      </a:pPr>
                      <a:r>
                        <a:rPr lang="fr-FR" sz="1600">
                          <a:solidFill>
                            <a:schemeClr val="tx1"/>
                          </a:solidFill>
                          <a:effectLst/>
                        </a:rPr>
                        <a:t>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ctr">
                        <a:spcBef>
                          <a:spcPts val="0"/>
                        </a:spcBef>
                        <a:spcAft>
                          <a:spcPts val="0"/>
                        </a:spcAft>
                      </a:pPr>
                      <a:r>
                        <a:rPr lang="fr-FR" sz="1600">
                          <a:solidFill>
                            <a:schemeClr val="tx1"/>
                          </a:solidFill>
                          <a:effectLst/>
                        </a:rPr>
                        <a:t>FSN</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fr-FR" sz="1600">
                          <a:solidFill>
                            <a:schemeClr val="tx1"/>
                          </a:solidFill>
                          <a:effectLst/>
                        </a:rPr>
                        <a:t>Asthenia [D] (finding)</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r>
              <a:tr h="0">
                <a:tc>
                  <a:txBody>
                    <a:bodyPr/>
                    <a:lstStyle/>
                    <a:p>
                      <a:pPr marL="0" marR="0" indent="0" algn="just">
                        <a:spcBef>
                          <a:spcPts val="0"/>
                        </a:spcBef>
                        <a:spcAft>
                          <a:spcPts val="0"/>
                        </a:spcAft>
                      </a:pPr>
                      <a:r>
                        <a:rPr lang="fr-FR" sz="1600">
                          <a:solidFill>
                            <a:schemeClr val="tx1"/>
                          </a:solidFill>
                          <a:effectLst/>
                        </a:rPr>
                        <a:t>666971011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fr-FR" sz="1600">
                          <a:solidFill>
                            <a:schemeClr val="tx1"/>
                          </a:solidFill>
                          <a:effectLst/>
                        </a:rPr>
                        <a:t>20030131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ctr">
                        <a:spcBef>
                          <a:spcPts val="0"/>
                        </a:spcBef>
                        <a:spcAft>
                          <a:spcPts val="0"/>
                        </a:spcAft>
                      </a:pPr>
                      <a:r>
                        <a:rPr lang="fr-FR" sz="1600">
                          <a:solidFill>
                            <a:schemeClr val="tx1"/>
                          </a:solidFill>
                          <a:effectLst/>
                        </a:rPr>
                        <a:t>0</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ctr">
                        <a:spcBef>
                          <a:spcPts val="0"/>
                        </a:spcBef>
                        <a:spcAft>
                          <a:spcPts val="0"/>
                        </a:spcAft>
                      </a:pPr>
                      <a:r>
                        <a:rPr lang="fr-FR" sz="1600">
                          <a:solidFill>
                            <a:schemeClr val="tx1"/>
                          </a:solidFill>
                          <a:effectLst/>
                        </a:rPr>
                        <a:t>FSN</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fr-FR" sz="1600">
                          <a:solidFill>
                            <a:schemeClr val="tx1"/>
                          </a:solidFill>
                          <a:effectLst/>
                        </a:rPr>
                        <a:t>Asthenia [D] (finding)</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r>
              <a:tr h="0">
                <a:tc>
                  <a:txBody>
                    <a:bodyPr/>
                    <a:lstStyle/>
                    <a:p>
                      <a:pPr marL="0" marR="0" indent="0" algn="just">
                        <a:spcBef>
                          <a:spcPts val="0"/>
                        </a:spcBef>
                        <a:spcAft>
                          <a:spcPts val="0"/>
                        </a:spcAft>
                      </a:pPr>
                      <a:r>
                        <a:rPr lang="fr-FR" sz="1600">
                          <a:solidFill>
                            <a:schemeClr val="tx1"/>
                          </a:solidFill>
                          <a:effectLst/>
                        </a:rPr>
                        <a:t>1237162017</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fr-FR" sz="1600">
                          <a:solidFill>
                            <a:schemeClr val="tx1"/>
                          </a:solidFill>
                          <a:effectLst/>
                        </a:rPr>
                        <a:t>20020731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ctr">
                        <a:spcBef>
                          <a:spcPts val="0"/>
                        </a:spcBef>
                        <a:spcAft>
                          <a:spcPts val="0"/>
                        </a:spcAft>
                      </a:pPr>
                      <a:r>
                        <a:rPr lang="fr-FR" sz="1600">
                          <a:solidFill>
                            <a:schemeClr val="tx1"/>
                          </a:solidFill>
                          <a:effectLst/>
                        </a:rPr>
                        <a:t>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ctr">
                        <a:spcBef>
                          <a:spcPts val="0"/>
                        </a:spcBef>
                        <a:spcAft>
                          <a:spcPts val="0"/>
                        </a:spcAft>
                      </a:pPr>
                      <a:r>
                        <a:rPr lang="fr-FR" sz="1600">
                          <a:solidFill>
                            <a:schemeClr val="tx1"/>
                          </a:solidFill>
                          <a:effectLst/>
                        </a:rPr>
                        <a:t>Synonym</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fr-FR" sz="1600">
                          <a:solidFill>
                            <a:schemeClr val="tx1"/>
                          </a:solidFill>
                          <a:effectLst/>
                        </a:rPr>
                        <a:t>Asthenia [D]</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r>
              <a:tr h="0">
                <a:tc>
                  <a:txBody>
                    <a:bodyPr/>
                    <a:lstStyle/>
                    <a:p>
                      <a:pPr marL="0" marR="0" indent="0" algn="just">
                        <a:spcBef>
                          <a:spcPts val="0"/>
                        </a:spcBef>
                        <a:spcAft>
                          <a:spcPts val="0"/>
                        </a:spcAft>
                      </a:pPr>
                      <a:r>
                        <a:rPr lang="fr-FR" sz="1600">
                          <a:solidFill>
                            <a:schemeClr val="tx1"/>
                          </a:solidFill>
                          <a:effectLst/>
                        </a:rPr>
                        <a:t>1472277017</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fr-FR" sz="1600">
                          <a:solidFill>
                            <a:schemeClr val="tx1"/>
                          </a:solidFill>
                          <a:effectLst/>
                        </a:rPr>
                        <a:t>20030131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ctr">
                        <a:spcBef>
                          <a:spcPts val="0"/>
                        </a:spcBef>
                        <a:spcAft>
                          <a:spcPts val="0"/>
                        </a:spcAft>
                      </a:pPr>
                      <a:r>
                        <a:rPr lang="fr-FR" sz="1600">
                          <a:solidFill>
                            <a:schemeClr val="tx1"/>
                          </a:solidFill>
                          <a:effectLst/>
                        </a:rPr>
                        <a:t>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ctr">
                        <a:spcBef>
                          <a:spcPts val="0"/>
                        </a:spcBef>
                        <a:spcAft>
                          <a:spcPts val="0"/>
                        </a:spcAft>
                      </a:pPr>
                      <a:r>
                        <a:rPr lang="fr-FR" sz="1600">
                          <a:solidFill>
                            <a:schemeClr val="tx1"/>
                          </a:solidFill>
                          <a:effectLst/>
                        </a:rPr>
                        <a:t>FSN</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[D]Asthenia (context-dependent category)</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r>
              <a:tr h="0">
                <a:tc>
                  <a:txBody>
                    <a:bodyPr/>
                    <a:lstStyle/>
                    <a:p>
                      <a:pPr marL="0" marR="0" indent="0" algn="just">
                        <a:spcBef>
                          <a:spcPts val="0"/>
                        </a:spcBef>
                        <a:spcAft>
                          <a:spcPts val="0"/>
                        </a:spcAft>
                      </a:pPr>
                      <a:r>
                        <a:rPr lang="fr-FR" sz="1600">
                          <a:solidFill>
                            <a:schemeClr val="tx1"/>
                          </a:solidFill>
                          <a:effectLst/>
                        </a:rPr>
                        <a:t>1472277017</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fr-FR" sz="1600">
                          <a:solidFill>
                            <a:schemeClr val="tx1"/>
                          </a:solidFill>
                          <a:effectLst/>
                        </a:rPr>
                        <a:t>20060731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ctr">
                        <a:spcBef>
                          <a:spcPts val="0"/>
                        </a:spcBef>
                        <a:spcAft>
                          <a:spcPts val="0"/>
                        </a:spcAft>
                      </a:pPr>
                      <a:r>
                        <a:rPr lang="fr-FR" sz="1600">
                          <a:solidFill>
                            <a:schemeClr val="tx1"/>
                          </a:solidFill>
                          <a:effectLst/>
                        </a:rPr>
                        <a:t>0</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ctr">
                        <a:spcBef>
                          <a:spcPts val="0"/>
                        </a:spcBef>
                        <a:spcAft>
                          <a:spcPts val="0"/>
                        </a:spcAft>
                      </a:pPr>
                      <a:r>
                        <a:rPr lang="fr-FR" sz="1600">
                          <a:solidFill>
                            <a:schemeClr val="tx1"/>
                          </a:solidFill>
                          <a:effectLst/>
                        </a:rPr>
                        <a:t>FSN</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[D]Asthenia (context-dependent category)</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r>
              <a:tr h="0">
                <a:tc>
                  <a:txBody>
                    <a:bodyPr/>
                    <a:lstStyle/>
                    <a:p>
                      <a:pPr marL="0" marR="0" indent="0" algn="just">
                        <a:spcBef>
                          <a:spcPts val="0"/>
                        </a:spcBef>
                        <a:spcAft>
                          <a:spcPts val="0"/>
                        </a:spcAft>
                      </a:pPr>
                      <a:r>
                        <a:rPr lang="en-US" sz="1600">
                          <a:solidFill>
                            <a:schemeClr val="tx1"/>
                          </a:solidFill>
                          <a:effectLst/>
                        </a:rPr>
                        <a:t>1489933012</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20030131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ctr">
                        <a:spcBef>
                          <a:spcPts val="0"/>
                        </a:spcBef>
                        <a:spcAft>
                          <a:spcPts val="0"/>
                        </a:spcAft>
                      </a:pPr>
                      <a:r>
                        <a:rPr lang="en-US" sz="1600">
                          <a:solidFill>
                            <a:schemeClr val="tx1"/>
                          </a:solidFill>
                          <a:effectLst/>
                        </a:rPr>
                        <a:t>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ctr">
                        <a:spcBef>
                          <a:spcPts val="0"/>
                        </a:spcBef>
                        <a:spcAft>
                          <a:spcPts val="0"/>
                        </a:spcAft>
                      </a:pPr>
                      <a:r>
                        <a:rPr lang="fr-FR" sz="1600">
                          <a:solidFill>
                            <a:schemeClr val="tx1"/>
                          </a:solidFill>
                          <a:effectLst/>
                        </a:rPr>
                        <a:t>Synonym</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[D]Asthenia</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r>
              <a:tr h="0">
                <a:tc>
                  <a:txBody>
                    <a:bodyPr/>
                    <a:lstStyle/>
                    <a:p>
                      <a:pPr marL="0" marR="0" indent="0" algn="just">
                        <a:spcBef>
                          <a:spcPts val="0"/>
                        </a:spcBef>
                        <a:spcAft>
                          <a:spcPts val="0"/>
                        </a:spcAft>
                      </a:pPr>
                      <a:r>
                        <a:rPr lang="en-US" sz="1600" dirty="0">
                          <a:solidFill>
                            <a:schemeClr val="tx1"/>
                          </a:solidFill>
                          <a:effectLst/>
                        </a:rPr>
                        <a:t>2610401019</a:t>
                      </a:r>
                      <a:endParaRPr lang="en-US" sz="1600" dirty="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20060731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ctr">
                        <a:spcBef>
                          <a:spcPts val="0"/>
                        </a:spcBef>
                        <a:spcAft>
                          <a:spcPts val="0"/>
                        </a:spcAft>
                      </a:pPr>
                      <a:r>
                        <a:rPr lang="en-US" sz="1600">
                          <a:solidFill>
                            <a:schemeClr val="tx1"/>
                          </a:solidFill>
                          <a:effectLst/>
                        </a:rPr>
                        <a:t>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ctr">
                        <a:spcBef>
                          <a:spcPts val="0"/>
                        </a:spcBef>
                        <a:spcAft>
                          <a:spcPts val="0"/>
                        </a:spcAft>
                      </a:pPr>
                      <a:r>
                        <a:rPr lang="fr-FR" sz="1600">
                          <a:solidFill>
                            <a:schemeClr val="tx1"/>
                          </a:solidFill>
                          <a:effectLst/>
                        </a:rPr>
                        <a:t>FSN</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dirty="0">
                          <a:solidFill>
                            <a:schemeClr val="tx1"/>
                          </a:solidFill>
                          <a:effectLst/>
                        </a:rPr>
                        <a:t>[D]Asthenia (situation)</a:t>
                      </a:r>
                      <a:endParaRPr lang="en-US" sz="1600" dirty="0">
                        <a:solidFill>
                          <a:schemeClr val="tx1"/>
                        </a:solidFill>
                        <a:effectLst/>
                        <a:latin typeface="Times New Roman" panose="02020603050405020304" pitchFamily="18" charset="0"/>
                        <a:ea typeface="MS Mincho" panose="02020609040205080304" pitchFamily="49" charset="-128"/>
                      </a:endParaRPr>
                    </a:p>
                  </a:txBody>
                  <a:tcPr marL="68580" marR="68580" marT="0" marB="0"/>
                </a:tc>
              </a:tr>
            </a:tbl>
          </a:graphicData>
        </a:graphic>
      </p:graphicFrame>
    </p:spTree>
    <p:extLst>
      <p:ext uri="{BB962C8B-B14F-4D97-AF65-F5344CB8AC3E}">
        <p14:creationId xmlns:p14="http://schemas.microsoft.com/office/powerpoint/2010/main" val="40782276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Mapping ‘reasons for change’ to ETA</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606776448"/>
              </p:ext>
            </p:extLst>
          </p:nvPr>
        </p:nvGraphicFramePr>
        <p:xfrm>
          <a:off x="233218" y="1524000"/>
          <a:ext cx="8682182" cy="4267200"/>
        </p:xfrm>
        <a:graphic>
          <a:graphicData uri="http://schemas.openxmlformats.org/drawingml/2006/table">
            <a:tbl>
              <a:tblPr>
                <a:tableStyleId>{5C22544A-7EE6-4342-B048-85BDC9FD1C3A}</a:tableStyleId>
              </a:tblPr>
              <a:tblGrid>
                <a:gridCol w="604982"/>
                <a:gridCol w="5410200"/>
                <a:gridCol w="1219970"/>
                <a:gridCol w="1447030"/>
              </a:tblGrid>
              <a:tr h="0">
                <a:tc>
                  <a:txBody>
                    <a:bodyPr/>
                    <a:lstStyle/>
                    <a:p>
                      <a:pPr marL="0" marR="0" algn="ctr">
                        <a:spcBef>
                          <a:spcPts val="0"/>
                        </a:spcBef>
                        <a:spcAft>
                          <a:spcPts val="0"/>
                        </a:spcAft>
                      </a:pPr>
                      <a:r>
                        <a:rPr lang="en-US" sz="2000" dirty="0">
                          <a:solidFill>
                            <a:schemeClr val="bg1"/>
                          </a:solidFill>
                          <a:effectLst/>
                        </a:rPr>
                        <a:t>CT</a:t>
                      </a:r>
                      <a:endParaRPr lang="en-US" sz="20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algn="ctr">
                        <a:spcBef>
                          <a:spcPts val="0"/>
                        </a:spcBef>
                        <a:spcAft>
                          <a:spcPts val="0"/>
                        </a:spcAft>
                      </a:pPr>
                      <a:r>
                        <a:rPr lang="en-US" sz="2000">
                          <a:solidFill>
                            <a:schemeClr val="bg1"/>
                          </a:solidFill>
                          <a:effectLst/>
                        </a:rPr>
                        <a:t>Existing concept made …</a:t>
                      </a:r>
                      <a:endParaRPr lang="en-US" sz="20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algn="ctr">
                        <a:spcBef>
                          <a:spcPts val="0"/>
                        </a:spcBef>
                        <a:spcAft>
                          <a:spcPts val="0"/>
                        </a:spcAft>
                      </a:pPr>
                      <a:r>
                        <a:rPr lang="en-US" sz="2000">
                          <a:solidFill>
                            <a:schemeClr val="bg1"/>
                          </a:solidFill>
                          <a:effectLst/>
                        </a:rPr>
                        <a:t>N</a:t>
                      </a:r>
                      <a:endParaRPr lang="en-US" sz="20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algn="ctr">
                        <a:spcBef>
                          <a:spcPts val="0"/>
                        </a:spcBef>
                        <a:spcAft>
                          <a:spcPts val="0"/>
                        </a:spcAft>
                      </a:pPr>
                      <a:r>
                        <a:rPr lang="en-US" sz="2000">
                          <a:solidFill>
                            <a:schemeClr val="bg1"/>
                          </a:solidFill>
                          <a:effectLst/>
                        </a:rPr>
                        <a:t>Error Type</a:t>
                      </a:r>
                      <a:endParaRPr lang="en-US" sz="20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0">
                <a:tc>
                  <a:txBody>
                    <a:bodyPr/>
                    <a:lstStyle/>
                    <a:p>
                      <a:pPr marL="0" marR="0" algn="just">
                        <a:spcBef>
                          <a:spcPts val="0"/>
                        </a:spcBef>
                        <a:spcAft>
                          <a:spcPts val="0"/>
                        </a:spcAft>
                      </a:pPr>
                      <a:r>
                        <a:rPr lang="en-US" sz="2000">
                          <a:solidFill>
                            <a:schemeClr val="bg1"/>
                          </a:solidFill>
                          <a:effectLst/>
                        </a:rPr>
                        <a:t>0</a:t>
                      </a:r>
                      <a:endParaRPr lang="en-US" sz="20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a:spcBef>
                          <a:spcPts val="0"/>
                        </a:spcBef>
                        <a:spcAft>
                          <a:spcPts val="0"/>
                        </a:spcAft>
                      </a:pPr>
                      <a:r>
                        <a:rPr lang="en-US" sz="2000" b="1" dirty="0">
                          <a:solidFill>
                            <a:schemeClr val="bg1"/>
                          </a:solidFill>
                          <a:effectLst/>
                        </a:rPr>
                        <a:t>active</a:t>
                      </a:r>
                      <a:r>
                        <a:rPr lang="en-US" sz="2000" dirty="0">
                          <a:solidFill>
                            <a:schemeClr val="bg1"/>
                          </a:solidFill>
                          <a:effectLst/>
                        </a:rPr>
                        <a:t>: in current use </a:t>
                      </a:r>
                      <a:endParaRPr lang="en-US" sz="20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algn="r">
                        <a:spcBef>
                          <a:spcPts val="0"/>
                        </a:spcBef>
                        <a:spcAft>
                          <a:spcPts val="0"/>
                        </a:spcAft>
                      </a:pPr>
                      <a:r>
                        <a:rPr lang="en-US" sz="2000">
                          <a:solidFill>
                            <a:schemeClr val="bg1"/>
                          </a:solidFill>
                          <a:effectLst/>
                        </a:rPr>
                        <a:t>2,010</a:t>
                      </a:r>
                      <a:endParaRPr lang="en-US" sz="20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algn="ctr">
                        <a:spcBef>
                          <a:spcPts val="0"/>
                        </a:spcBef>
                        <a:spcAft>
                          <a:spcPts val="0"/>
                        </a:spcAft>
                      </a:pPr>
                      <a:r>
                        <a:rPr lang="en-US" sz="2000">
                          <a:solidFill>
                            <a:schemeClr val="bg1"/>
                          </a:solidFill>
                          <a:effectLst/>
                        </a:rPr>
                        <a:t>A-1</a:t>
                      </a:r>
                      <a:endParaRPr lang="en-US" sz="20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0">
                <a:tc>
                  <a:txBody>
                    <a:bodyPr/>
                    <a:lstStyle/>
                    <a:p>
                      <a:pPr marL="0" marR="0" algn="just">
                        <a:spcBef>
                          <a:spcPts val="0"/>
                        </a:spcBef>
                        <a:spcAft>
                          <a:spcPts val="0"/>
                        </a:spcAft>
                      </a:pPr>
                      <a:r>
                        <a:rPr lang="en-US" sz="2000">
                          <a:solidFill>
                            <a:schemeClr val="bg1"/>
                          </a:solidFill>
                          <a:effectLst/>
                        </a:rPr>
                        <a:t>1</a:t>
                      </a:r>
                      <a:endParaRPr lang="en-US" sz="20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a:spcBef>
                          <a:spcPts val="0"/>
                        </a:spcBef>
                        <a:spcAft>
                          <a:spcPts val="0"/>
                        </a:spcAft>
                      </a:pPr>
                      <a:r>
                        <a:rPr lang="en-US" sz="2000" b="1" dirty="0">
                          <a:solidFill>
                            <a:schemeClr val="bg1"/>
                          </a:solidFill>
                          <a:effectLst/>
                        </a:rPr>
                        <a:t>inactive</a:t>
                      </a:r>
                      <a:r>
                        <a:rPr lang="en-US" sz="2000" dirty="0">
                          <a:solidFill>
                            <a:schemeClr val="bg1"/>
                          </a:solidFill>
                          <a:effectLst/>
                        </a:rPr>
                        <a:t>: ‘retired’ without a specified reason</a:t>
                      </a:r>
                      <a:endParaRPr lang="en-US" sz="20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algn="r">
                        <a:spcBef>
                          <a:spcPts val="0"/>
                        </a:spcBef>
                        <a:spcAft>
                          <a:spcPts val="0"/>
                        </a:spcAft>
                      </a:pPr>
                      <a:r>
                        <a:rPr lang="en-US" sz="2000">
                          <a:solidFill>
                            <a:schemeClr val="bg1"/>
                          </a:solidFill>
                          <a:effectLst/>
                        </a:rPr>
                        <a:t>1,993</a:t>
                      </a:r>
                      <a:endParaRPr lang="en-US" sz="20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algn="ctr">
                        <a:spcBef>
                          <a:spcPts val="0"/>
                        </a:spcBef>
                        <a:spcAft>
                          <a:spcPts val="0"/>
                        </a:spcAft>
                      </a:pPr>
                      <a:r>
                        <a:rPr lang="en-US" sz="2000">
                          <a:solidFill>
                            <a:schemeClr val="bg1"/>
                          </a:solidFill>
                          <a:effectLst/>
                        </a:rPr>
                        <a:t>P-1</a:t>
                      </a:r>
                      <a:endParaRPr lang="en-US" sz="20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0">
                <a:tc>
                  <a:txBody>
                    <a:bodyPr/>
                    <a:lstStyle/>
                    <a:p>
                      <a:pPr marL="0" marR="0" algn="just">
                        <a:spcBef>
                          <a:spcPts val="0"/>
                        </a:spcBef>
                        <a:spcAft>
                          <a:spcPts val="0"/>
                        </a:spcAft>
                      </a:pPr>
                      <a:r>
                        <a:rPr lang="en-US" sz="2000">
                          <a:solidFill>
                            <a:schemeClr val="bg1"/>
                          </a:solidFill>
                          <a:effectLst/>
                        </a:rPr>
                        <a:t>2</a:t>
                      </a:r>
                      <a:endParaRPr lang="en-US" sz="20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a:spcBef>
                          <a:spcPts val="0"/>
                        </a:spcBef>
                        <a:spcAft>
                          <a:spcPts val="0"/>
                        </a:spcAft>
                      </a:pPr>
                      <a:r>
                        <a:rPr lang="en-US" sz="2000" b="1" dirty="0">
                          <a:solidFill>
                            <a:schemeClr val="bg1"/>
                          </a:solidFill>
                          <a:effectLst/>
                        </a:rPr>
                        <a:t>inactive</a:t>
                      </a:r>
                      <a:r>
                        <a:rPr lang="en-US" sz="2000" dirty="0">
                          <a:solidFill>
                            <a:schemeClr val="bg1"/>
                          </a:solidFill>
                          <a:effectLst/>
                        </a:rPr>
                        <a:t>: withdrawn because duplication </a:t>
                      </a:r>
                      <a:endParaRPr lang="en-US" sz="20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algn="r">
                        <a:spcBef>
                          <a:spcPts val="0"/>
                        </a:spcBef>
                        <a:spcAft>
                          <a:spcPts val="0"/>
                        </a:spcAft>
                      </a:pPr>
                      <a:r>
                        <a:rPr lang="en-US" sz="2000">
                          <a:solidFill>
                            <a:schemeClr val="bg1"/>
                          </a:solidFill>
                          <a:effectLst/>
                        </a:rPr>
                        <a:t>9,711</a:t>
                      </a:r>
                      <a:endParaRPr lang="en-US" sz="20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algn="ctr">
                        <a:spcBef>
                          <a:spcPts val="0"/>
                        </a:spcBef>
                        <a:spcAft>
                          <a:spcPts val="0"/>
                        </a:spcAft>
                      </a:pPr>
                      <a:r>
                        <a:rPr lang="en-US" sz="2000">
                          <a:solidFill>
                            <a:schemeClr val="bg1"/>
                          </a:solidFill>
                          <a:effectLst/>
                        </a:rPr>
                        <a:t>P-9</a:t>
                      </a:r>
                      <a:endParaRPr lang="en-US" sz="20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0">
                <a:tc>
                  <a:txBody>
                    <a:bodyPr/>
                    <a:lstStyle/>
                    <a:p>
                      <a:pPr marL="0" marR="0" algn="just">
                        <a:spcBef>
                          <a:spcPts val="0"/>
                        </a:spcBef>
                        <a:spcAft>
                          <a:spcPts val="0"/>
                        </a:spcAft>
                      </a:pPr>
                      <a:r>
                        <a:rPr lang="en-US" sz="2000">
                          <a:solidFill>
                            <a:schemeClr val="bg1"/>
                          </a:solidFill>
                          <a:effectLst/>
                        </a:rPr>
                        <a:t>3</a:t>
                      </a:r>
                      <a:endParaRPr lang="en-US" sz="20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a:spcBef>
                          <a:spcPts val="0"/>
                        </a:spcBef>
                        <a:spcAft>
                          <a:spcPts val="0"/>
                        </a:spcAft>
                      </a:pPr>
                      <a:r>
                        <a:rPr lang="en-US" sz="2000" b="1" dirty="0">
                          <a:solidFill>
                            <a:schemeClr val="bg1"/>
                          </a:solidFill>
                          <a:effectLst/>
                        </a:rPr>
                        <a:t>inactive</a:t>
                      </a:r>
                      <a:r>
                        <a:rPr lang="en-US" sz="2000" dirty="0">
                          <a:solidFill>
                            <a:schemeClr val="bg1"/>
                          </a:solidFill>
                          <a:effectLst/>
                        </a:rPr>
                        <a:t> because no longer recognized as a valid clinical concept  (outdated)</a:t>
                      </a:r>
                      <a:endParaRPr lang="en-US" sz="20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algn="r">
                        <a:spcBef>
                          <a:spcPts val="0"/>
                        </a:spcBef>
                        <a:spcAft>
                          <a:spcPts val="0"/>
                        </a:spcAft>
                      </a:pPr>
                      <a:r>
                        <a:rPr lang="en-US" sz="2000">
                          <a:solidFill>
                            <a:schemeClr val="bg1"/>
                          </a:solidFill>
                          <a:effectLst/>
                        </a:rPr>
                        <a:t>1,348</a:t>
                      </a:r>
                      <a:endParaRPr lang="en-US" sz="20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algn="ctr">
                        <a:spcBef>
                          <a:spcPts val="0"/>
                        </a:spcBef>
                        <a:spcAft>
                          <a:spcPts val="0"/>
                        </a:spcAft>
                      </a:pPr>
                      <a:r>
                        <a:rPr lang="en-US" sz="2000">
                          <a:solidFill>
                            <a:schemeClr val="bg1"/>
                          </a:solidFill>
                          <a:effectLst/>
                        </a:rPr>
                        <a:t>P-1</a:t>
                      </a:r>
                      <a:endParaRPr lang="en-US" sz="20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0">
                <a:tc>
                  <a:txBody>
                    <a:bodyPr/>
                    <a:lstStyle/>
                    <a:p>
                      <a:pPr marL="0" marR="0" algn="just">
                        <a:spcBef>
                          <a:spcPts val="0"/>
                        </a:spcBef>
                        <a:spcAft>
                          <a:spcPts val="0"/>
                        </a:spcAft>
                      </a:pPr>
                      <a:r>
                        <a:rPr lang="en-US" sz="2000">
                          <a:solidFill>
                            <a:schemeClr val="bg1"/>
                          </a:solidFill>
                          <a:effectLst/>
                        </a:rPr>
                        <a:t>4</a:t>
                      </a:r>
                      <a:endParaRPr lang="en-US" sz="20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a:spcBef>
                          <a:spcPts val="0"/>
                        </a:spcBef>
                        <a:spcAft>
                          <a:spcPts val="0"/>
                        </a:spcAft>
                      </a:pPr>
                      <a:r>
                        <a:rPr lang="en-US" sz="2000" b="1" dirty="0">
                          <a:solidFill>
                            <a:schemeClr val="bg1"/>
                          </a:solidFill>
                          <a:effectLst/>
                        </a:rPr>
                        <a:t>inactive</a:t>
                      </a:r>
                      <a:r>
                        <a:rPr lang="en-US" sz="2000" dirty="0">
                          <a:solidFill>
                            <a:schemeClr val="bg1"/>
                          </a:solidFill>
                          <a:effectLst/>
                        </a:rPr>
                        <a:t> because inherently ambiguous. </a:t>
                      </a:r>
                      <a:endParaRPr lang="en-US" sz="20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algn="r">
                        <a:spcBef>
                          <a:spcPts val="0"/>
                        </a:spcBef>
                        <a:spcAft>
                          <a:spcPts val="0"/>
                        </a:spcAft>
                      </a:pPr>
                      <a:r>
                        <a:rPr lang="en-US" sz="2000">
                          <a:solidFill>
                            <a:schemeClr val="bg1"/>
                          </a:solidFill>
                          <a:effectLst/>
                        </a:rPr>
                        <a:t>5,829</a:t>
                      </a:r>
                      <a:endParaRPr lang="en-US" sz="20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algn="ctr">
                        <a:spcBef>
                          <a:spcPts val="0"/>
                        </a:spcBef>
                        <a:spcAft>
                          <a:spcPts val="0"/>
                        </a:spcAft>
                      </a:pPr>
                      <a:r>
                        <a:rPr lang="en-US" sz="2000">
                          <a:solidFill>
                            <a:schemeClr val="bg1"/>
                          </a:solidFill>
                          <a:effectLst/>
                        </a:rPr>
                        <a:t>P-4</a:t>
                      </a:r>
                      <a:endParaRPr lang="en-US" sz="20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0">
                <a:tc>
                  <a:txBody>
                    <a:bodyPr/>
                    <a:lstStyle/>
                    <a:p>
                      <a:pPr marL="0" marR="0" algn="just">
                        <a:spcBef>
                          <a:spcPts val="0"/>
                        </a:spcBef>
                        <a:spcAft>
                          <a:spcPts val="0"/>
                        </a:spcAft>
                      </a:pPr>
                      <a:r>
                        <a:rPr lang="en-US" sz="2000">
                          <a:solidFill>
                            <a:schemeClr val="bg1"/>
                          </a:solidFill>
                          <a:effectLst/>
                        </a:rPr>
                        <a:t>5</a:t>
                      </a:r>
                      <a:endParaRPr lang="en-US" sz="20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a:spcBef>
                          <a:spcPts val="0"/>
                        </a:spcBef>
                        <a:spcAft>
                          <a:spcPts val="0"/>
                        </a:spcAft>
                      </a:pPr>
                      <a:r>
                        <a:rPr lang="en-US" sz="2000" b="1" dirty="0">
                          <a:solidFill>
                            <a:schemeClr val="bg1"/>
                          </a:solidFill>
                          <a:effectLst/>
                        </a:rPr>
                        <a:t>inactive</a:t>
                      </a:r>
                      <a:r>
                        <a:rPr lang="en-US" sz="2000" dirty="0">
                          <a:solidFill>
                            <a:schemeClr val="bg1"/>
                          </a:solidFill>
                          <a:effectLst/>
                        </a:rPr>
                        <a:t> because found to contain a mistake</a:t>
                      </a:r>
                      <a:endParaRPr lang="en-US" sz="20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algn="r">
                        <a:spcBef>
                          <a:spcPts val="0"/>
                        </a:spcBef>
                        <a:spcAft>
                          <a:spcPts val="0"/>
                        </a:spcAft>
                      </a:pPr>
                      <a:r>
                        <a:rPr lang="en-US" sz="2000">
                          <a:solidFill>
                            <a:schemeClr val="bg1"/>
                          </a:solidFill>
                          <a:effectLst/>
                        </a:rPr>
                        <a:t>1,204</a:t>
                      </a:r>
                      <a:endParaRPr lang="en-US" sz="20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algn="ctr">
                        <a:spcBef>
                          <a:spcPts val="0"/>
                        </a:spcBef>
                        <a:spcAft>
                          <a:spcPts val="0"/>
                        </a:spcAft>
                      </a:pPr>
                      <a:r>
                        <a:rPr lang="en-US" sz="2000">
                          <a:solidFill>
                            <a:schemeClr val="bg1"/>
                          </a:solidFill>
                          <a:effectLst/>
                        </a:rPr>
                        <a:t>P-1</a:t>
                      </a:r>
                      <a:endParaRPr lang="en-US" sz="20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0">
                <a:tc>
                  <a:txBody>
                    <a:bodyPr/>
                    <a:lstStyle/>
                    <a:p>
                      <a:pPr marL="0" marR="0" algn="just">
                        <a:spcBef>
                          <a:spcPts val="0"/>
                        </a:spcBef>
                        <a:spcAft>
                          <a:spcPts val="0"/>
                        </a:spcAft>
                      </a:pPr>
                      <a:r>
                        <a:rPr lang="en-US" sz="2000">
                          <a:solidFill>
                            <a:schemeClr val="bg1"/>
                          </a:solidFill>
                          <a:effectLst/>
                        </a:rPr>
                        <a:t>6</a:t>
                      </a:r>
                      <a:endParaRPr lang="en-US" sz="20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a:spcBef>
                          <a:spcPts val="0"/>
                        </a:spcBef>
                        <a:spcAft>
                          <a:spcPts val="0"/>
                        </a:spcAft>
                      </a:pPr>
                      <a:r>
                        <a:rPr lang="en-US" sz="2000" b="1" dirty="0">
                          <a:solidFill>
                            <a:schemeClr val="bg1"/>
                          </a:solidFill>
                          <a:effectLst/>
                        </a:rPr>
                        <a:t>active</a:t>
                      </a:r>
                      <a:r>
                        <a:rPr lang="en-US" sz="2000" dirty="0">
                          <a:solidFill>
                            <a:schemeClr val="bg1"/>
                          </a:solidFill>
                          <a:effectLst/>
                        </a:rPr>
                        <a:t> with limited clinical value (classification concept or an administrative definition) </a:t>
                      </a:r>
                      <a:endParaRPr lang="en-US" sz="20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algn="r">
                        <a:spcBef>
                          <a:spcPts val="0"/>
                        </a:spcBef>
                        <a:spcAft>
                          <a:spcPts val="0"/>
                        </a:spcAft>
                      </a:pPr>
                      <a:r>
                        <a:rPr lang="en-US" sz="2000">
                          <a:solidFill>
                            <a:schemeClr val="bg1"/>
                          </a:solidFill>
                          <a:effectLst/>
                        </a:rPr>
                        <a:t>4,461</a:t>
                      </a:r>
                      <a:endParaRPr lang="en-US" sz="20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algn="ctr">
                        <a:spcBef>
                          <a:spcPts val="0"/>
                        </a:spcBef>
                        <a:spcAft>
                          <a:spcPts val="0"/>
                        </a:spcAft>
                      </a:pPr>
                      <a:r>
                        <a:rPr lang="en-US" sz="2000">
                          <a:solidFill>
                            <a:schemeClr val="bg1"/>
                          </a:solidFill>
                          <a:effectLst/>
                        </a:rPr>
                        <a:t>A-1</a:t>
                      </a:r>
                      <a:endParaRPr lang="en-US" sz="20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0">
                <a:tc>
                  <a:txBody>
                    <a:bodyPr/>
                    <a:lstStyle/>
                    <a:p>
                      <a:pPr marL="0" marR="0" algn="just">
                        <a:spcBef>
                          <a:spcPts val="0"/>
                        </a:spcBef>
                        <a:spcAft>
                          <a:spcPts val="0"/>
                        </a:spcAft>
                      </a:pPr>
                      <a:r>
                        <a:rPr lang="en-US" sz="2000">
                          <a:solidFill>
                            <a:schemeClr val="bg1"/>
                          </a:solidFill>
                          <a:effectLst/>
                        </a:rPr>
                        <a:t>10</a:t>
                      </a:r>
                      <a:endParaRPr lang="en-US" sz="20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a:spcBef>
                          <a:spcPts val="0"/>
                        </a:spcBef>
                        <a:spcAft>
                          <a:spcPts val="0"/>
                        </a:spcAft>
                      </a:pPr>
                      <a:r>
                        <a:rPr lang="en-US" sz="2000" b="1" dirty="0">
                          <a:solidFill>
                            <a:schemeClr val="bg1"/>
                          </a:solidFill>
                          <a:effectLst/>
                        </a:rPr>
                        <a:t>inactive</a:t>
                      </a:r>
                      <a:r>
                        <a:rPr lang="en-US" sz="2000" dirty="0">
                          <a:solidFill>
                            <a:schemeClr val="bg1"/>
                          </a:solidFill>
                          <a:effectLst/>
                        </a:rPr>
                        <a:t> because moved elsewhere</a:t>
                      </a:r>
                      <a:endParaRPr lang="en-US" sz="20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algn="r">
                        <a:spcBef>
                          <a:spcPts val="0"/>
                        </a:spcBef>
                        <a:spcAft>
                          <a:spcPts val="0"/>
                        </a:spcAft>
                      </a:pPr>
                      <a:r>
                        <a:rPr lang="en-US" sz="2000">
                          <a:solidFill>
                            <a:schemeClr val="bg1"/>
                          </a:solidFill>
                          <a:effectLst/>
                        </a:rPr>
                        <a:t>14,406</a:t>
                      </a:r>
                      <a:endParaRPr lang="en-US" sz="20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algn="ctr">
                        <a:spcBef>
                          <a:spcPts val="0"/>
                        </a:spcBef>
                        <a:spcAft>
                          <a:spcPts val="0"/>
                        </a:spcAft>
                      </a:pPr>
                      <a:r>
                        <a:rPr lang="en-US" sz="2000">
                          <a:solidFill>
                            <a:schemeClr val="bg1"/>
                          </a:solidFill>
                          <a:effectLst/>
                        </a:rPr>
                        <a:t>P-6</a:t>
                      </a:r>
                      <a:endParaRPr lang="en-US" sz="20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0">
                <a:tc>
                  <a:txBody>
                    <a:bodyPr/>
                    <a:lstStyle/>
                    <a:p>
                      <a:pPr marL="0" marR="0" algn="just">
                        <a:spcBef>
                          <a:spcPts val="0"/>
                        </a:spcBef>
                        <a:spcAft>
                          <a:spcPts val="0"/>
                        </a:spcAft>
                      </a:pPr>
                      <a:r>
                        <a:rPr lang="en-US" sz="2000">
                          <a:solidFill>
                            <a:schemeClr val="bg1"/>
                          </a:solidFill>
                          <a:effectLst/>
                        </a:rPr>
                        <a:t>11</a:t>
                      </a:r>
                      <a:endParaRPr lang="en-US" sz="20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a:spcBef>
                          <a:spcPts val="0"/>
                        </a:spcBef>
                        <a:spcAft>
                          <a:spcPts val="0"/>
                        </a:spcAft>
                      </a:pPr>
                      <a:r>
                        <a:rPr lang="en-US" sz="2000">
                          <a:solidFill>
                            <a:schemeClr val="bg1"/>
                          </a:solidFill>
                          <a:effectLst/>
                        </a:rPr>
                        <a:t>pending move</a:t>
                      </a:r>
                      <a:endParaRPr lang="en-US" sz="20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algn="r">
                        <a:spcBef>
                          <a:spcPts val="0"/>
                        </a:spcBef>
                        <a:spcAft>
                          <a:spcPts val="0"/>
                        </a:spcAft>
                      </a:pPr>
                      <a:r>
                        <a:rPr lang="en-US" sz="2000">
                          <a:solidFill>
                            <a:schemeClr val="bg1"/>
                          </a:solidFill>
                          <a:effectLst/>
                        </a:rPr>
                        <a:t> </a:t>
                      </a:r>
                      <a:endParaRPr lang="en-US" sz="20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algn="ctr">
                        <a:spcBef>
                          <a:spcPts val="0"/>
                        </a:spcBef>
                        <a:spcAft>
                          <a:spcPts val="0"/>
                        </a:spcAft>
                      </a:pPr>
                      <a:r>
                        <a:rPr lang="en-US" sz="2000">
                          <a:solidFill>
                            <a:schemeClr val="bg1"/>
                          </a:solidFill>
                          <a:effectLst/>
                        </a:rPr>
                        <a:t>P-6</a:t>
                      </a:r>
                      <a:endParaRPr lang="en-US" sz="20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0">
                <a:tc>
                  <a:txBody>
                    <a:bodyPr/>
                    <a:lstStyle/>
                    <a:p>
                      <a:pPr marL="0" marR="0" algn="just">
                        <a:spcBef>
                          <a:spcPts val="0"/>
                        </a:spcBef>
                        <a:spcAft>
                          <a:spcPts val="0"/>
                        </a:spcAft>
                      </a:pPr>
                      <a:r>
                        <a:rPr lang="en-US" sz="2000">
                          <a:solidFill>
                            <a:schemeClr val="bg1"/>
                          </a:solidFill>
                          <a:effectLst/>
                        </a:rPr>
                        <a:t> </a:t>
                      </a:r>
                      <a:endParaRPr lang="en-US" sz="20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algn="just">
                        <a:spcBef>
                          <a:spcPts val="0"/>
                        </a:spcBef>
                        <a:spcAft>
                          <a:spcPts val="0"/>
                        </a:spcAft>
                      </a:pPr>
                      <a:r>
                        <a:rPr lang="en-US" sz="2000" dirty="0">
                          <a:solidFill>
                            <a:schemeClr val="bg1"/>
                          </a:solidFill>
                          <a:effectLst/>
                        </a:rPr>
                        <a:t>TOTAL</a:t>
                      </a:r>
                      <a:endParaRPr lang="en-US" sz="20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algn="r">
                        <a:spcBef>
                          <a:spcPts val="0"/>
                        </a:spcBef>
                        <a:spcAft>
                          <a:spcPts val="0"/>
                        </a:spcAft>
                      </a:pPr>
                      <a:r>
                        <a:rPr lang="en-US" sz="2000">
                          <a:solidFill>
                            <a:schemeClr val="bg1"/>
                          </a:solidFill>
                          <a:effectLst/>
                        </a:rPr>
                        <a:t>40,962</a:t>
                      </a:r>
                      <a:endParaRPr lang="en-US" sz="20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algn="ctr">
                        <a:spcBef>
                          <a:spcPts val="0"/>
                        </a:spcBef>
                        <a:spcAft>
                          <a:spcPts val="0"/>
                        </a:spcAft>
                      </a:pPr>
                      <a:r>
                        <a:rPr lang="en-US" sz="2000" dirty="0">
                          <a:solidFill>
                            <a:schemeClr val="bg1"/>
                          </a:solidFill>
                          <a:effectLst/>
                        </a:rPr>
                        <a:t> </a:t>
                      </a:r>
                      <a:endParaRPr lang="en-US" sz="20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bl>
          </a:graphicData>
        </a:graphic>
      </p:graphicFrame>
      <p:sp>
        <p:nvSpPr>
          <p:cNvPr id="7" name="Rectangle 6"/>
          <p:cNvSpPr/>
          <p:nvPr/>
        </p:nvSpPr>
        <p:spPr>
          <a:xfrm>
            <a:off x="152400" y="6029980"/>
            <a:ext cx="8763000" cy="523220"/>
          </a:xfrm>
          <a:prstGeom prst="rect">
            <a:avLst/>
          </a:prstGeom>
        </p:spPr>
        <p:txBody>
          <a:bodyPr wrap="square">
            <a:spAutoFit/>
          </a:bodyPr>
          <a:lstStyle/>
          <a:p>
            <a:pPr algn="r"/>
            <a:r>
              <a:rPr lang="en-US" sz="1400" dirty="0">
                <a:solidFill>
                  <a:schemeClr val="bg1"/>
                </a:solidFill>
              </a:rPr>
              <a:t>Ceusters W. Applying Evolutionary Terminology Auditing to SNOMED CT. In American Medical Informatics Association 2010 Annual Symposium (AMIA 2010) Proceedings, Washington DC, November 13-17, 2010:96-100.</a:t>
            </a:r>
          </a:p>
        </p:txBody>
      </p:sp>
    </p:spTree>
    <p:extLst>
      <p:ext uri="{BB962C8B-B14F-4D97-AF65-F5344CB8AC3E}">
        <p14:creationId xmlns:p14="http://schemas.microsoft.com/office/powerpoint/2010/main" val="12342386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762000"/>
          </a:xfrm>
        </p:spPr>
        <p:txBody>
          <a:bodyPr/>
          <a:lstStyle/>
          <a:p>
            <a:r>
              <a:rPr lang="en-US" dirty="0" smtClean="0"/>
              <a:t>Ungraceful degradation of assertions in SNOMED CT</a:t>
            </a:r>
            <a:endParaRPr lang="en-US" dirty="0"/>
          </a:p>
        </p:txBody>
      </p:sp>
      <p:pic>
        <p:nvPicPr>
          <p:cNvPr id="4" name="Picture 3"/>
          <p:cNvPicPr>
            <a:picLocks noChangeAspect="1"/>
          </p:cNvPicPr>
          <p:nvPr/>
        </p:nvPicPr>
        <p:blipFill>
          <a:blip r:embed="rId2"/>
          <a:stretch>
            <a:fillRect/>
          </a:stretch>
        </p:blipFill>
        <p:spPr>
          <a:xfrm>
            <a:off x="609600" y="1828800"/>
            <a:ext cx="8097580" cy="4491037"/>
          </a:xfrm>
          <a:prstGeom prst="rect">
            <a:avLst/>
          </a:prstGeom>
        </p:spPr>
      </p:pic>
      <p:sp>
        <p:nvSpPr>
          <p:cNvPr id="5" name="Rectangle 4"/>
          <p:cNvSpPr/>
          <p:nvPr/>
        </p:nvSpPr>
        <p:spPr>
          <a:xfrm>
            <a:off x="381000" y="6297836"/>
            <a:ext cx="8763000" cy="523220"/>
          </a:xfrm>
          <a:prstGeom prst="rect">
            <a:avLst/>
          </a:prstGeom>
        </p:spPr>
        <p:txBody>
          <a:bodyPr wrap="square">
            <a:spAutoFit/>
          </a:bodyPr>
          <a:lstStyle/>
          <a:p>
            <a:pPr algn="r"/>
            <a:r>
              <a:rPr lang="en-US" sz="1400" dirty="0">
                <a:solidFill>
                  <a:schemeClr val="bg1"/>
                </a:solidFill>
              </a:rPr>
              <a:t>Ceusters W. Applying Evolutionary Terminology Auditing to SNOMED CT. In American Medical Informatics Association 2010 Annual Symposium (AMIA 2010) Proceedings, Washington DC, November 13-17, 2010:96-100.</a:t>
            </a:r>
          </a:p>
        </p:txBody>
      </p:sp>
      <p:sp>
        <p:nvSpPr>
          <p:cNvPr id="6" name="TextBox 5"/>
          <p:cNvSpPr txBox="1"/>
          <p:nvPr/>
        </p:nvSpPr>
        <p:spPr>
          <a:xfrm>
            <a:off x="3124200" y="1905000"/>
            <a:ext cx="1260281" cy="461665"/>
          </a:xfrm>
          <a:prstGeom prst="rect">
            <a:avLst/>
          </a:prstGeom>
          <a:noFill/>
        </p:spPr>
        <p:txBody>
          <a:bodyPr wrap="none" rtlCol="0">
            <a:spAutoFit/>
          </a:bodyPr>
          <a:lstStyle/>
          <a:p>
            <a:r>
              <a:rPr lang="en-US" dirty="0" smtClean="0"/>
              <a:t>concepts</a:t>
            </a:r>
            <a:endParaRPr lang="en-US" dirty="0"/>
          </a:p>
        </p:txBody>
      </p:sp>
      <p:sp>
        <p:nvSpPr>
          <p:cNvPr id="7" name="TextBox 6"/>
          <p:cNvSpPr txBox="1"/>
          <p:nvPr/>
        </p:nvSpPr>
        <p:spPr>
          <a:xfrm>
            <a:off x="7467600" y="3104120"/>
            <a:ext cx="867545" cy="461665"/>
          </a:xfrm>
          <a:prstGeom prst="rect">
            <a:avLst/>
          </a:prstGeom>
          <a:noFill/>
        </p:spPr>
        <p:txBody>
          <a:bodyPr wrap="none" rtlCol="0">
            <a:spAutoFit/>
          </a:bodyPr>
          <a:lstStyle/>
          <a:p>
            <a:r>
              <a:rPr lang="en-US" dirty="0" smtClean="0"/>
              <a:t>terms</a:t>
            </a:r>
            <a:endParaRPr lang="en-US" dirty="0"/>
          </a:p>
        </p:txBody>
      </p:sp>
      <p:sp>
        <p:nvSpPr>
          <p:cNvPr id="8" name="TextBox 7"/>
          <p:cNvSpPr txBox="1"/>
          <p:nvPr/>
        </p:nvSpPr>
        <p:spPr>
          <a:xfrm>
            <a:off x="3754340" y="3639753"/>
            <a:ext cx="490840" cy="461665"/>
          </a:xfrm>
          <a:prstGeom prst="rect">
            <a:avLst/>
          </a:prstGeom>
          <a:noFill/>
        </p:spPr>
        <p:txBody>
          <a:bodyPr wrap="none" rtlCol="0">
            <a:spAutoFit/>
          </a:bodyPr>
          <a:lstStyle/>
          <a:p>
            <a:r>
              <a:rPr lang="en-US" dirty="0" smtClean="0"/>
              <a:t>all</a:t>
            </a:r>
            <a:endParaRPr lang="en-US" dirty="0"/>
          </a:p>
        </p:txBody>
      </p:sp>
      <p:sp>
        <p:nvSpPr>
          <p:cNvPr id="9" name="TextBox 8"/>
          <p:cNvSpPr txBox="1"/>
          <p:nvPr/>
        </p:nvSpPr>
        <p:spPr>
          <a:xfrm>
            <a:off x="4762500" y="4737962"/>
            <a:ext cx="1755609" cy="461665"/>
          </a:xfrm>
          <a:prstGeom prst="rect">
            <a:avLst/>
          </a:prstGeom>
          <a:noFill/>
        </p:spPr>
        <p:txBody>
          <a:bodyPr wrap="none" rtlCol="0">
            <a:spAutoFit/>
          </a:bodyPr>
          <a:lstStyle/>
          <a:p>
            <a:r>
              <a:rPr lang="en-US" dirty="0" smtClean="0"/>
              <a:t>relationships</a:t>
            </a:r>
            <a:endParaRPr lang="en-US" dirty="0"/>
          </a:p>
        </p:txBody>
      </p:sp>
    </p:spTree>
    <p:extLst>
      <p:ext uri="{BB962C8B-B14F-4D97-AF65-F5344CB8AC3E}">
        <p14:creationId xmlns:p14="http://schemas.microsoft.com/office/powerpoint/2010/main" val="38185853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Concepts and confusions in SNOMED CT</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a:t>
            </a:r>
            <a:r>
              <a:rPr lang="en-US" dirty="0"/>
              <a:t>concept</a:t>
            </a:r>
            <a:r>
              <a:rPr lang="en-US" dirty="0" smtClean="0"/>
              <a:t>’: </a:t>
            </a:r>
          </a:p>
          <a:p>
            <a:pPr lvl="1">
              <a:buFont typeface="Arial" panose="020B0604020202020204" pitchFamily="34" charset="0"/>
              <a:buChar char="•"/>
            </a:pPr>
            <a:r>
              <a:rPr lang="en-US" dirty="0" smtClean="0"/>
              <a:t>‘</a:t>
            </a:r>
            <a:r>
              <a:rPr lang="en-US" i="1" dirty="0"/>
              <a:t>a clinical idea to which a unique concept identifier has been assigned</a:t>
            </a:r>
            <a:r>
              <a:rPr lang="en-US" dirty="0" smtClean="0"/>
              <a:t>’; </a:t>
            </a:r>
            <a:r>
              <a:rPr lang="en-US" dirty="0"/>
              <a:t>‘</a:t>
            </a:r>
            <a:r>
              <a:rPr lang="en-US" i="1" dirty="0"/>
              <a:t>the meaning of a concept can be determined from relationships to other concepts and from associated descriptions that include human readable terms</a:t>
            </a:r>
            <a:r>
              <a:rPr lang="en-US" dirty="0" smtClean="0"/>
              <a:t>’</a:t>
            </a:r>
          </a:p>
          <a:p>
            <a:pPr>
              <a:buFont typeface="Arial" panose="020B0604020202020204" pitchFamily="34" charset="0"/>
              <a:buChar char="•"/>
            </a:pPr>
            <a:r>
              <a:rPr lang="en-US" dirty="0"/>
              <a:t>the term is also stated to be a homonym </a:t>
            </a:r>
            <a:r>
              <a:rPr lang="en-US" dirty="0" smtClean="0"/>
              <a:t>for:</a:t>
            </a:r>
          </a:p>
          <a:p>
            <a:pPr lvl="1">
              <a:buFont typeface="Arial" panose="020B0604020202020204" pitchFamily="34" charset="0"/>
              <a:buChar char="•"/>
            </a:pPr>
            <a:r>
              <a:rPr lang="en-US" dirty="0" smtClean="0"/>
              <a:t>‘</a:t>
            </a:r>
            <a:r>
              <a:rPr lang="en-US" i="1" dirty="0"/>
              <a:t>concept identifier</a:t>
            </a:r>
            <a:r>
              <a:rPr lang="en-US" dirty="0"/>
              <a:t>’ as well as for </a:t>
            </a:r>
            <a:endParaRPr lang="en-US" dirty="0" smtClean="0"/>
          </a:p>
          <a:p>
            <a:pPr lvl="1">
              <a:buFont typeface="Arial" panose="020B0604020202020204" pitchFamily="34" charset="0"/>
              <a:buChar char="•"/>
            </a:pPr>
            <a:r>
              <a:rPr lang="en-US" dirty="0" smtClean="0"/>
              <a:t>‘</a:t>
            </a:r>
            <a:r>
              <a:rPr lang="en-US" i="1" dirty="0"/>
              <a:t>the real-world referent(s) of the concept identifier, that is, the class of entities in reality that the concept identifier represents</a:t>
            </a:r>
            <a:r>
              <a:rPr lang="en-US" dirty="0"/>
              <a:t>’</a:t>
            </a:r>
          </a:p>
        </p:txBody>
      </p:sp>
    </p:spTree>
    <p:extLst>
      <p:ext uri="{BB962C8B-B14F-4D97-AF65-F5344CB8AC3E}">
        <p14:creationId xmlns:p14="http://schemas.microsoft.com/office/powerpoint/2010/main" val="35101180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Consequence: more confusion</a:t>
            </a:r>
            <a:endParaRPr lang="en-US" dirty="0"/>
          </a:p>
        </p:txBody>
      </p:sp>
      <p:pic>
        <p:nvPicPr>
          <p:cNvPr id="4" name="Picture 3"/>
          <p:cNvPicPr>
            <a:picLocks noChangeAspect="1"/>
          </p:cNvPicPr>
          <p:nvPr/>
        </p:nvPicPr>
        <p:blipFill>
          <a:blip r:embed="rId2"/>
          <a:stretch>
            <a:fillRect/>
          </a:stretch>
        </p:blipFill>
        <p:spPr>
          <a:xfrm>
            <a:off x="235527" y="1752600"/>
            <a:ext cx="5372100" cy="4619625"/>
          </a:xfrm>
          <a:prstGeom prst="rect">
            <a:avLst/>
          </a:prstGeom>
        </p:spPr>
      </p:pic>
      <p:sp>
        <p:nvSpPr>
          <p:cNvPr id="5" name="TextBox 4"/>
          <p:cNvSpPr txBox="1"/>
          <p:nvPr/>
        </p:nvSpPr>
        <p:spPr>
          <a:xfrm>
            <a:off x="6096000" y="2286000"/>
            <a:ext cx="2819399" cy="2554545"/>
          </a:xfrm>
          <a:prstGeom prst="rect">
            <a:avLst/>
          </a:prstGeom>
          <a:noFill/>
        </p:spPr>
        <p:txBody>
          <a:bodyPr wrap="square" rtlCol="0">
            <a:spAutoFit/>
          </a:bodyPr>
          <a:lstStyle/>
          <a:p>
            <a:pPr algn="ctr"/>
            <a:r>
              <a:rPr lang="en-US" sz="3200" dirty="0" smtClean="0">
                <a:solidFill>
                  <a:schemeClr val="bg1"/>
                </a:solidFill>
              </a:rPr>
              <a:t>What is </a:t>
            </a:r>
          </a:p>
          <a:p>
            <a:pPr algn="ctr"/>
            <a:r>
              <a:rPr lang="en-US" sz="3200" b="1" i="1" u="sng" dirty="0" smtClean="0">
                <a:solidFill>
                  <a:schemeClr val="bg1"/>
                </a:solidFill>
              </a:rPr>
              <a:t>inside</a:t>
            </a:r>
            <a:r>
              <a:rPr lang="en-US" sz="3200" dirty="0" smtClean="0">
                <a:solidFill>
                  <a:schemeClr val="bg1"/>
                </a:solidFill>
              </a:rPr>
              <a:t> </a:t>
            </a:r>
          </a:p>
          <a:p>
            <a:pPr algn="ctr"/>
            <a:r>
              <a:rPr lang="en-US" sz="3200" dirty="0" smtClean="0">
                <a:solidFill>
                  <a:schemeClr val="bg1"/>
                </a:solidFill>
              </a:rPr>
              <a:t>versus </a:t>
            </a:r>
          </a:p>
          <a:p>
            <a:pPr algn="ctr"/>
            <a:r>
              <a:rPr lang="en-US" sz="3200" b="1" i="1" u="sng" dirty="0" smtClean="0">
                <a:solidFill>
                  <a:schemeClr val="bg1"/>
                </a:solidFill>
              </a:rPr>
              <a:t>outside</a:t>
            </a:r>
            <a:r>
              <a:rPr lang="en-US" sz="3200" dirty="0" smtClean="0">
                <a:solidFill>
                  <a:schemeClr val="bg1"/>
                </a:solidFill>
              </a:rPr>
              <a:t> SNOMED CT?</a:t>
            </a:r>
            <a:endParaRPr lang="en-US" sz="3200" dirty="0">
              <a:solidFill>
                <a:schemeClr val="bg1"/>
              </a:solidFill>
            </a:endParaRPr>
          </a:p>
        </p:txBody>
      </p:sp>
    </p:spTree>
    <p:extLst>
      <p:ext uri="{BB962C8B-B14F-4D97-AF65-F5344CB8AC3E}">
        <p14:creationId xmlns:p14="http://schemas.microsoft.com/office/powerpoint/2010/main" val="42704549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solidFill>
                  <a:srgbClr val="19FF81"/>
                </a:solidFill>
              </a:rPr>
              <a:t>Inside</a:t>
            </a:r>
            <a:r>
              <a:rPr lang="en-US" dirty="0" smtClean="0"/>
              <a:t> versus </a:t>
            </a:r>
            <a:r>
              <a:rPr lang="en-US" b="1" i="1" u="sng" dirty="0" smtClean="0">
                <a:solidFill>
                  <a:srgbClr val="FF0000"/>
                </a:solidFill>
              </a:rPr>
              <a:t>outside</a:t>
            </a:r>
            <a:r>
              <a:rPr lang="en-US" dirty="0" smtClean="0"/>
              <a:t> an ontology</a:t>
            </a:r>
            <a:endParaRPr lang="en-US" dirty="0"/>
          </a:p>
        </p:txBody>
      </p:sp>
      <p:pic>
        <p:nvPicPr>
          <p:cNvPr id="4" name="Picture 3"/>
          <p:cNvPicPr>
            <a:picLocks noChangeAspect="1"/>
          </p:cNvPicPr>
          <p:nvPr/>
        </p:nvPicPr>
        <p:blipFill>
          <a:blip r:embed="rId2"/>
          <a:stretch>
            <a:fillRect/>
          </a:stretch>
        </p:blipFill>
        <p:spPr>
          <a:xfrm>
            <a:off x="235527" y="1752600"/>
            <a:ext cx="5372100" cy="4619625"/>
          </a:xfrm>
          <a:prstGeom prst="rect">
            <a:avLst/>
          </a:prstGeom>
        </p:spPr>
      </p:pic>
      <p:sp>
        <p:nvSpPr>
          <p:cNvPr id="5" name="TextBox 4"/>
          <p:cNvSpPr txBox="1"/>
          <p:nvPr/>
        </p:nvSpPr>
        <p:spPr>
          <a:xfrm>
            <a:off x="6096000" y="2286000"/>
            <a:ext cx="2819399" cy="2554545"/>
          </a:xfrm>
          <a:prstGeom prst="rect">
            <a:avLst/>
          </a:prstGeom>
          <a:noFill/>
        </p:spPr>
        <p:txBody>
          <a:bodyPr wrap="square" rtlCol="0">
            <a:spAutoFit/>
          </a:bodyPr>
          <a:lstStyle/>
          <a:p>
            <a:pPr algn="ctr"/>
            <a:r>
              <a:rPr lang="en-US" sz="3200" dirty="0" smtClean="0">
                <a:solidFill>
                  <a:schemeClr val="bg1"/>
                </a:solidFill>
              </a:rPr>
              <a:t>What is </a:t>
            </a:r>
          </a:p>
          <a:p>
            <a:pPr algn="ctr"/>
            <a:r>
              <a:rPr lang="en-US" sz="3200" b="1" i="1" u="sng" dirty="0" smtClean="0">
                <a:solidFill>
                  <a:srgbClr val="19FF81"/>
                </a:solidFill>
              </a:rPr>
              <a:t>inside</a:t>
            </a:r>
            <a:r>
              <a:rPr lang="en-US" sz="3200" dirty="0" smtClean="0">
                <a:solidFill>
                  <a:schemeClr val="bg1"/>
                </a:solidFill>
              </a:rPr>
              <a:t> </a:t>
            </a:r>
          </a:p>
          <a:p>
            <a:pPr algn="ctr"/>
            <a:r>
              <a:rPr lang="en-US" sz="3200" dirty="0" smtClean="0">
                <a:solidFill>
                  <a:schemeClr val="bg1"/>
                </a:solidFill>
              </a:rPr>
              <a:t>versus </a:t>
            </a:r>
          </a:p>
          <a:p>
            <a:pPr algn="ctr"/>
            <a:r>
              <a:rPr lang="en-US" sz="3200" b="1" i="1" u="sng" dirty="0" smtClean="0">
                <a:solidFill>
                  <a:srgbClr val="FF0000"/>
                </a:solidFill>
              </a:rPr>
              <a:t>outside</a:t>
            </a:r>
            <a:r>
              <a:rPr lang="en-US" sz="3200" dirty="0" smtClean="0">
                <a:solidFill>
                  <a:schemeClr val="bg1"/>
                </a:solidFill>
              </a:rPr>
              <a:t> SNOMED CT?</a:t>
            </a:r>
            <a:endParaRPr lang="en-US" sz="3200" dirty="0">
              <a:solidFill>
                <a:schemeClr val="bg1"/>
              </a:solidFill>
            </a:endParaRPr>
          </a:p>
        </p:txBody>
      </p:sp>
      <p:sp>
        <p:nvSpPr>
          <p:cNvPr id="3" name="Oval 2"/>
          <p:cNvSpPr/>
          <p:nvPr/>
        </p:nvSpPr>
        <p:spPr bwMode="auto">
          <a:xfrm>
            <a:off x="914400" y="4175527"/>
            <a:ext cx="1752600" cy="6858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Oval 5"/>
          <p:cNvSpPr/>
          <p:nvPr/>
        </p:nvSpPr>
        <p:spPr bwMode="auto">
          <a:xfrm>
            <a:off x="3222914" y="5029200"/>
            <a:ext cx="1752600" cy="6858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Oval 6"/>
          <p:cNvSpPr/>
          <p:nvPr/>
        </p:nvSpPr>
        <p:spPr bwMode="auto">
          <a:xfrm>
            <a:off x="3222914" y="3376612"/>
            <a:ext cx="1752600" cy="685800"/>
          </a:xfrm>
          <a:prstGeom prst="ellipse">
            <a:avLst/>
          </a:prstGeom>
          <a:noFill/>
          <a:ln w="38100" cap="flat" cmpd="sng" algn="ctr">
            <a:solidFill>
              <a:srgbClr val="19FF8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42364721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solidFill>
                  <a:srgbClr val="19FF81"/>
                </a:solidFill>
              </a:rPr>
              <a:t>Inside</a:t>
            </a:r>
            <a:r>
              <a:rPr lang="en-US" dirty="0" smtClean="0"/>
              <a:t> versus </a:t>
            </a:r>
            <a:r>
              <a:rPr lang="en-US" b="1" i="1" u="sng" dirty="0" smtClean="0">
                <a:solidFill>
                  <a:srgbClr val="FF0000"/>
                </a:solidFill>
              </a:rPr>
              <a:t>outside</a:t>
            </a:r>
            <a:r>
              <a:rPr lang="en-US" dirty="0" smtClean="0"/>
              <a:t> an ontology</a:t>
            </a:r>
            <a:endParaRPr lang="en-US" dirty="0"/>
          </a:p>
        </p:txBody>
      </p:sp>
      <p:pic>
        <p:nvPicPr>
          <p:cNvPr id="4" name="Picture 3"/>
          <p:cNvPicPr>
            <a:picLocks noChangeAspect="1"/>
          </p:cNvPicPr>
          <p:nvPr/>
        </p:nvPicPr>
        <p:blipFill>
          <a:blip r:embed="rId2"/>
          <a:stretch>
            <a:fillRect/>
          </a:stretch>
        </p:blipFill>
        <p:spPr>
          <a:xfrm>
            <a:off x="235527" y="1752600"/>
            <a:ext cx="5372100" cy="4619625"/>
          </a:xfrm>
          <a:prstGeom prst="rect">
            <a:avLst/>
          </a:prstGeom>
        </p:spPr>
      </p:pic>
      <p:sp>
        <p:nvSpPr>
          <p:cNvPr id="5" name="TextBox 4"/>
          <p:cNvSpPr txBox="1"/>
          <p:nvPr/>
        </p:nvSpPr>
        <p:spPr>
          <a:xfrm>
            <a:off x="6096000" y="2286000"/>
            <a:ext cx="2819399" cy="2554545"/>
          </a:xfrm>
          <a:prstGeom prst="rect">
            <a:avLst/>
          </a:prstGeom>
          <a:noFill/>
        </p:spPr>
        <p:txBody>
          <a:bodyPr wrap="square" rtlCol="0">
            <a:spAutoFit/>
          </a:bodyPr>
          <a:lstStyle/>
          <a:p>
            <a:pPr algn="ctr"/>
            <a:r>
              <a:rPr lang="en-US" sz="3200" dirty="0" smtClean="0">
                <a:solidFill>
                  <a:schemeClr val="bg1"/>
                </a:solidFill>
              </a:rPr>
              <a:t>What is </a:t>
            </a:r>
          </a:p>
          <a:p>
            <a:pPr algn="ctr"/>
            <a:r>
              <a:rPr lang="en-US" sz="3200" b="1" i="1" u="sng" dirty="0" smtClean="0">
                <a:solidFill>
                  <a:srgbClr val="19FF81"/>
                </a:solidFill>
              </a:rPr>
              <a:t>inside</a:t>
            </a:r>
            <a:r>
              <a:rPr lang="en-US" sz="3200" dirty="0" smtClean="0">
                <a:solidFill>
                  <a:schemeClr val="bg1"/>
                </a:solidFill>
              </a:rPr>
              <a:t> </a:t>
            </a:r>
          </a:p>
          <a:p>
            <a:pPr algn="ctr"/>
            <a:r>
              <a:rPr lang="en-US" sz="3200" dirty="0" smtClean="0">
                <a:solidFill>
                  <a:schemeClr val="bg1"/>
                </a:solidFill>
              </a:rPr>
              <a:t>versus </a:t>
            </a:r>
          </a:p>
          <a:p>
            <a:pPr algn="ctr"/>
            <a:r>
              <a:rPr lang="en-US" sz="3200" b="1" i="1" u="sng" dirty="0" smtClean="0">
                <a:solidFill>
                  <a:srgbClr val="FF0000"/>
                </a:solidFill>
              </a:rPr>
              <a:t>outside</a:t>
            </a:r>
            <a:r>
              <a:rPr lang="en-US" sz="3200" dirty="0" smtClean="0">
                <a:solidFill>
                  <a:schemeClr val="bg1"/>
                </a:solidFill>
              </a:rPr>
              <a:t> SNOMED CT?</a:t>
            </a:r>
            <a:endParaRPr lang="en-US" sz="3200" dirty="0">
              <a:solidFill>
                <a:schemeClr val="bg1"/>
              </a:solidFill>
            </a:endParaRPr>
          </a:p>
        </p:txBody>
      </p:sp>
      <p:sp>
        <p:nvSpPr>
          <p:cNvPr id="3" name="Oval 2"/>
          <p:cNvSpPr/>
          <p:nvPr/>
        </p:nvSpPr>
        <p:spPr bwMode="auto">
          <a:xfrm>
            <a:off x="914400" y="4175527"/>
            <a:ext cx="1752600" cy="6858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Oval 5"/>
          <p:cNvSpPr/>
          <p:nvPr/>
        </p:nvSpPr>
        <p:spPr bwMode="auto">
          <a:xfrm>
            <a:off x="3222914" y="5029200"/>
            <a:ext cx="1752600" cy="6858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Oval 6"/>
          <p:cNvSpPr/>
          <p:nvPr/>
        </p:nvSpPr>
        <p:spPr bwMode="auto">
          <a:xfrm>
            <a:off x="3222914" y="3376612"/>
            <a:ext cx="1752600" cy="685800"/>
          </a:xfrm>
          <a:prstGeom prst="ellipse">
            <a:avLst/>
          </a:prstGeom>
          <a:noFill/>
          <a:ln w="38100" cap="flat" cmpd="sng" algn="ctr">
            <a:solidFill>
              <a:srgbClr val="19FF8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Oval 7"/>
          <p:cNvSpPr/>
          <p:nvPr/>
        </p:nvSpPr>
        <p:spPr bwMode="auto">
          <a:xfrm rot="1096724">
            <a:off x="579449" y="4259867"/>
            <a:ext cx="4872200" cy="1405682"/>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1199886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Central research questions</a:t>
            </a:r>
            <a:endParaRPr lang="en-US" dirty="0"/>
          </a:p>
        </p:txBody>
      </p:sp>
      <p:sp>
        <p:nvSpPr>
          <p:cNvPr id="5" name="Content Placeholder 4"/>
          <p:cNvSpPr>
            <a:spLocks noGrp="1"/>
          </p:cNvSpPr>
          <p:nvPr>
            <p:ph idx="1"/>
          </p:nvPr>
        </p:nvSpPr>
        <p:spPr/>
        <p:txBody>
          <a:bodyPr/>
          <a:lstStyle/>
          <a:p>
            <a:pPr marL="457200" indent="-457200">
              <a:buFont typeface="+mj-lt"/>
              <a:buAutoNum type="arabicParenR"/>
            </a:pPr>
            <a:r>
              <a:rPr lang="en-US" dirty="0" smtClean="0"/>
              <a:t>How can ontologies be designed in such a way that: </a:t>
            </a:r>
          </a:p>
          <a:p>
            <a:pPr marL="969963" indent="-452438">
              <a:buFont typeface="+mj-lt"/>
              <a:buAutoNum type="alphaLcParenR"/>
            </a:pPr>
            <a:r>
              <a:rPr lang="en-US" dirty="0" smtClean="0"/>
              <a:t>they are faithful presentations of reality, and that</a:t>
            </a:r>
          </a:p>
          <a:p>
            <a:pPr marL="969963" indent="-452438">
              <a:buFont typeface="+mj-lt"/>
              <a:buAutoNum type="alphaLcParenR"/>
            </a:pPr>
            <a:r>
              <a:rPr lang="en-US" dirty="0" smtClean="0"/>
              <a:t>changes introduced in updates reflect faithfully corresponding changes in reality?</a:t>
            </a:r>
          </a:p>
          <a:p>
            <a:pPr marL="457200" indent="-457200">
              <a:buFont typeface="+mj-lt"/>
              <a:buAutoNum type="arabicParenR" startAt="2"/>
            </a:pPr>
            <a:r>
              <a:rPr lang="en-US" dirty="0" smtClean="0"/>
              <a:t>What are the requirements for formalisms able to concretize ontologies satisfying (1a) and (1b) to allow users thereof acquiring a faithful representation of the changes in reality by merely looking at the changes in the ontology?</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554401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solidFill>
                  <a:srgbClr val="19FF81"/>
                </a:solidFill>
              </a:rPr>
              <a:t>Inside</a:t>
            </a:r>
            <a:r>
              <a:rPr lang="en-US" dirty="0" smtClean="0"/>
              <a:t> versus </a:t>
            </a:r>
            <a:r>
              <a:rPr lang="en-US" b="1" i="1" u="sng" dirty="0" smtClean="0">
                <a:solidFill>
                  <a:srgbClr val="FF0000"/>
                </a:solidFill>
              </a:rPr>
              <a:t>outside</a:t>
            </a:r>
            <a:r>
              <a:rPr lang="en-US" dirty="0" smtClean="0"/>
              <a:t> an ontology</a:t>
            </a:r>
            <a:endParaRPr lang="en-US" dirty="0"/>
          </a:p>
        </p:txBody>
      </p:sp>
      <p:pic>
        <p:nvPicPr>
          <p:cNvPr id="4" name="Picture 3"/>
          <p:cNvPicPr>
            <a:picLocks noChangeAspect="1"/>
          </p:cNvPicPr>
          <p:nvPr/>
        </p:nvPicPr>
        <p:blipFill>
          <a:blip r:embed="rId2"/>
          <a:stretch>
            <a:fillRect/>
          </a:stretch>
        </p:blipFill>
        <p:spPr>
          <a:xfrm>
            <a:off x="235527" y="1752600"/>
            <a:ext cx="5372100" cy="4619625"/>
          </a:xfrm>
          <a:prstGeom prst="rect">
            <a:avLst/>
          </a:prstGeom>
        </p:spPr>
      </p:pic>
      <p:sp>
        <p:nvSpPr>
          <p:cNvPr id="5" name="TextBox 4"/>
          <p:cNvSpPr txBox="1"/>
          <p:nvPr/>
        </p:nvSpPr>
        <p:spPr>
          <a:xfrm>
            <a:off x="6096000" y="2286000"/>
            <a:ext cx="2819399" cy="2554545"/>
          </a:xfrm>
          <a:prstGeom prst="rect">
            <a:avLst/>
          </a:prstGeom>
          <a:noFill/>
        </p:spPr>
        <p:txBody>
          <a:bodyPr wrap="square" rtlCol="0">
            <a:spAutoFit/>
          </a:bodyPr>
          <a:lstStyle/>
          <a:p>
            <a:pPr algn="ctr"/>
            <a:r>
              <a:rPr lang="en-US" sz="3200" dirty="0" smtClean="0">
                <a:solidFill>
                  <a:schemeClr val="bg1"/>
                </a:solidFill>
              </a:rPr>
              <a:t>What is </a:t>
            </a:r>
          </a:p>
          <a:p>
            <a:pPr algn="ctr"/>
            <a:r>
              <a:rPr lang="en-US" sz="3200" b="1" i="1" u="sng" dirty="0" smtClean="0">
                <a:solidFill>
                  <a:srgbClr val="19FF81"/>
                </a:solidFill>
              </a:rPr>
              <a:t>inside</a:t>
            </a:r>
            <a:r>
              <a:rPr lang="en-US" sz="3200" dirty="0" smtClean="0">
                <a:solidFill>
                  <a:schemeClr val="bg1"/>
                </a:solidFill>
              </a:rPr>
              <a:t> </a:t>
            </a:r>
          </a:p>
          <a:p>
            <a:pPr algn="ctr"/>
            <a:r>
              <a:rPr lang="en-US" sz="3200" dirty="0" smtClean="0">
                <a:solidFill>
                  <a:schemeClr val="bg1"/>
                </a:solidFill>
              </a:rPr>
              <a:t>versus </a:t>
            </a:r>
          </a:p>
          <a:p>
            <a:pPr algn="ctr"/>
            <a:r>
              <a:rPr lang="en-US" sz="3200" b="1" i="1" u="sng" dirty="0" smtClean="0">
                <a:solidFill>
                  <a:srgbClr val="FF0000"/>
                </a:solidFill>
              </a:rPr>
              <a:t>outside</a:t>
            </a:r>
            <a:r>
              <a:rPr lang="en-US" sz="3200" dirty="0" smtClean="0">
                <a:solidFill>
                  <a:schemeClr val="bg1"/>
                </a:solidFill>
              </a:rPr>
              <a:t> SNOMED CT?</a:t>
            </a:r>
            <a:endParaRPr lang="en-US" sz="3200" dirty="0">
              <a:solidFill>
                <a:schemeClr val="bg1"/>
              </a:solidFill>
            </a:endParaRPr>
          </a:p>
        </p:txBody>
      </p:sp>
      <p:sp>
        <p:nvSpPr>
          <p:cNvPr id="6" name="Oval 5"/>
          <p:cNvSpPr/>
          <p:nvPr/>
        </p:nvSpPr>
        <p:spPr bwMode="auto">
          <a:xfrm>
            <a:off x="3222914" y="5029200"/>
            <a:ext cx="1752600" cy="685800"/>
          </a:xfrm>
          <a:prstGeom prst="ellipse">
            <a:avLst/>
          </a:prstGeom>
          <a:noFill/>
          <a:ln w="38100" cap="flat" cmpd="sng" algn="ctr">
            <a:solidFill>
              <a:srgbClr val="CC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Oval 6"/>
          <p:cNvSpPr/>
          <p:nvPr/>
        </p:nvSpPr>
        <p:spPr bwMode="auto">
          <a:xfrm>
            <a:off x="3222914" y="3376612"/>
            <a:ext cx="1752600" cy="685800"/>
          </a:xfrm>
          <a:prstGeom prst="ellipse">
            <a:avLst/>
          </a:prstGeom>
          <a:noFill/>
          <a:ln w="38100" cap="flat" cmpd="sng" algn="ctr">
            <a:solidFill>
              <a:srgbClr val="19FF8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Oval 7"/>
          <p:cNvSpPr/>
          <p:nvPr/>
        </p:nvSpPr>
        <p:spPr bwMode="auto">
          <a:xfrm rot="5222611">
            <a:off x="2514662" y="3348631"/>
            <a:ext cx="3200071" cy="2595212"/>
          </a:xfrm>
          <a:prstGeom prst="ellipse">
            <a:avLst/>
          </a:prstGeom>
          <a:noFill/>
          <a:ln w="38100" cap="flat" cmpd="sng" algn="ctr">
            <a:solidFill>
              <a:srgbClr val="19FF8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TextBox 8"/>
          <p:cNvSpPr txBox="1"/>
          <p:nvPr/>
        </p:nvSpPr>
        <p:spPr>
          <a:xfrm>
            <a:off x="6000507" y="4985443"/>
            <a:ext cx="3067293" cy="1569660"/>
          </a:xfrm>
          <a:prstGeom prst="rect">
            <a:avLst/>
          </a:prstGeom>
          <a:noFill/>
          <a:ln>
            <a:solidFill>
              <a:srgbClr val="CC9900"/>
            </a:solidFill>
          </a:ln>
        </p:spPr>
        <p:txBody>
          <a:bodyPr wrap="square" rtlCol="0">
            <a:spAutoFit/>
          </a:bodyPr>
          <a:lstStyle/>
          <a:p>
            <a:pPr algn="ctr"/>
            <a:r>
              <a:rPr lang="en-US" dirty="0" smtClean="0">
                <a:solidFill>
                  <a:srgbClr val="CC9900"/>
                </a:solidFill>
              </a:rPr>
              <a:t>Clear shift in meaning, incompatible with SNOMED CT’s change policy</a:t>
            </a:r>
            <a:endParaRPr lang="en-US" dirty="0">
              <a:solidFill>
                <a:srgbClr val="CC9900"/>
              </a:solidFill>
            </a:endParaRPr>
          </a:p>
        </p:txBody>
      </p:sp>
      <p:cxnSp>
        <p:nvCxnSpPr>
          <p:cNvPr id="13" name="Straight Arrow Connector 12"/>
          <p:cNvCxnSpPr>
            <a:stCxn id="9" idx="1"/>
            <a:endCxn id="6" idx="6"/>
          </p:cNvCxnSpPr>
          <p:nvPr/>
        </p:nvCxnSpPr>
        <p:spPr bwMode="auto">
          <a:xfrm flipH="1" flipV="1">
            <a:off x="4975514" y="5372100"/>
            <a:ext cx="1024993" cy="398173"/>
          </a:xfrm>
          <a:prstGeom prst="straightConnector1">
            <a:avLst/>
          </a:prstGeom>
          <a:solidFill>
            <a:schemeClr val="accent1"/>
          </a:solidFill>
          <a:ln w="38100" cap="flat" cmpd="sng" algn="ctr">
            <a:solidFill>
              <a:srgbClr val="CC9900"/>
            </a:solidFill>
            <a:prstDash val="solid"/>
            <a:round/>
            <a:headEnd type="none" w="med" len="med"/>
            <a:tailEnd type="triangle"/>
          </a:ln>
          <a:effectLst/>
        </p:spPr>
      </p:cxnSp>
    </p:spTree>
    <p:extLst>
      <p:ext uri="{BB962C8B-B14F-4D97-AF65-F5344CB8AC3E}">
        <p14:creationId xmlns:p14="http://schemas.microsoft.com/office/powerpoint/2010/main" val="14997973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solidFill>
                  <a:srgbClr val="19FF81"/>
                </a:solidFill>
              </a:rPr>
              <a:t>Inside</a:t>
            </a:r>
            <a:r>
              <a:rPr lang="en-US" dirty="0" smtClean="0"/>
              <a:t> versus </a:t>
            </a:r>
            <a:r>
              <a:rPr lang="en-US" b="1" i="1" u="sng" dirty="0" smtClean="0">
                <a:solidFill>
                  <a:srgbClr val="FF0000"/>
                </a:solidFill>
              </a:rPr>
              <a:t>outside</a:t>
            </a:r>
            <a:r>
              <a:rPr lang="en-US" dirty="0" smtClean="0"/>
              <a:t> an ontology</a:t>
            </a:r>
            <a:endParaRPr lang="en-US" dirty="0"/>
          </a:p>
        </p:txBody>
      </p:sp>
      <p:pic>
        <p:nvPicPr>
          <p:cNvPr id="4" name="Picture 3"/>
          <p:cNvPicPr>
            <a:picLocks noChangeAspect="1"/>
          </p:cNvPicPr>
          <p:nvPr/>
        </p:nvPicPr>
        <p:blipFill>
          <a:blip r:embed="rId2"/>
          <a:stretch>
            <a:fillRect/>
          </a:stretch>
        </p:blipFill>
        <p:spPr>
          <a:xfrm>
            <a:off x="235527" y="1752600"/>
            <a:ext cx="5372100" cy="4619625"/>
          </a:xfrm>
          <a:prstGeom prst="rect">
            <a:avLst/>
          </a:prstGeom>
        </p:spPr>
      </p:pic>
      <p:sp>
        <p:nvSpPr>
          <p:cNvPr id="5" name="TextBox 4"/>
          <p:cNvSpPr txBox="1"/>
          <p:nvPr/>
        </p:nvSpPr>
        <p:spPr>
          <a:xfrm>
            <a:off x="6096000" y="2286000"/>
            <a:ext cx="2819399" cy="2554545"/>
          </a:xfrm>
          <a:prstGeom prst="rect">
            <a:avLst/>
          </a:prstGeom>
          <a:noFill/>
        </p:spPr>
        <p:txBody>
          <a:bodyPr wrap="square" rtlCol="0">
            <a:spAutoFit/>
          </a:bodyPr>
          <a:lstStyle/>
          <a:p>
            <a:pPr algn="ctr"/>
            <a:r>
              <a:rPr lang="en-US" sz="3200" dirty="0" smtClean="0">
                <a:solidFill>
                  <a:schemeClr val="bg1"/>
                </a:solidFill>
              </a:rPr>
              <a:t>What is </a:t>
            </a:r>
          </a:p>
          <a:p>
            <a:pPr algn="ctr"/>
            <a:r>
              <a:rPr lang="en-US" sz="3200" b="1" i="1" u="sng" dirty="0" smtClean="0">
                <a:solidFill>
                  <a:srgbClr val="19FF81"/>
                </a:solidFill>
              </a:rPr>
              <a:t>inside</a:t>
            </a:r>
            <a:r>
              <a:rPr lang="en-US" sz="3200" dirty="0" smtClean="0">
                <a:solidFill>
                  <a:schemeClr val="bg1"/>
                </a:solidFill>
              </a:rPr>
              <a:t> </a:t>
            </a:r>
          </a:p>
          <a:p>
            <a:pPr algn="ctr"/>
            <a:r>
              <a:rPr lang="en-US" sz="3200" dirty="0" smtClean="0">
                <a:solidFill>
                  <a:schemeClr val="bg1"/>
                </a:solidFill>
              </a:rPr>
              <a:t>versus </a:t>
            </a:r>
          </a:p>
          <a:p>
            <a:pPr algn="ctr"/>
            <a:r>
              <a:rPr lang="en-US" sz="3200" b="1" i="1" u="sng" dirty="0" smtClean="0">
                <a:solidFill>
                  <a:srgbClr val="FF0000"/>
                </a:solidFill>
              </a:rPr>
              <a:t>outside</a:t>
            </a:r>
            <a:r>
              <a:rPr lang="en-US" sz="3200" dirty="0" smtClean="0">
                <a:solidFill>
                  <a:schemeClr val="bg1"/>
                </a:solidFill>
              </a:rPr>
              <a:t> SNOMED CT?</a:t>
            </a:r>
            <a:endParaRPr lang="en-US" sz="3200" dirty="0">
              <a:solidFill>
                <a:schemeClr val="bg1"/>
              </a:solidFill>
            </a:endParaRPr>
          </a:p>
        </p:txBody>
      </p:sp>
      <p:sp>
        <p:nvSpPr>
          <p:cNvPr id="6" name="Oval 5"/>
          <p:cNvSpPr/>
          <p:nvPr/>
        </p:nvSpPr>
        <p:spPr bwMode="auto">
          <a:xfrm>
            <a:off x="762000" y="3344285"/>
            <a:ext cx="1752600" cy="685800"/>
          </a:xfrm>
          <a:prstGeom prst="ellipse">
            <a:avLst/>
          </a:prstGeom>
          <a:noFill/>
          <a:ln w="38100" cap="flat" cmpd="sng" algn="ctr">
            <a:solidFill>
              <a:srgbClr val="CC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TextBox 8"/>
          <p:cNvSpPr txBox="1"/>
          <p:nvPr/>
        </p:nvSpPr>
        <p:spPr>
          <a:xfrm>
            <a:off x="5715001" y="4985443"/>
            <a:ext cx="3352800" cy="1569660"/>
          </a:xfrm>
          <a:prstGeom prst="rect">
            <a:avLst/>
          </a:prstGeom>
          <a:noFill/>
          <a:ln>
            <a:solidFill>
              <a:srgbClr val="CC9900"/>
            </a:solidFill>
          </a:ln>
        </p:spPr>
        <p:txBody>
          <a:bodyPr wrap="square" rtlCol="0">
            <a:spAutoFit/>
          </a:bodyPr>
          <a:lstStyle/>
          <a:p>
            <a:pPr algn="ctr"/>
            <a:r>
              <a:rPr lang="en-US" dirty="0" smtClean="0">
                <a:solidFill>
                  <a:srgbClr val="CC9900"/>
                </a:solidFill>
              </a:rPr>
              <a:t>‘halfway’ concept:</a:t>
            </a:r>
          </a:p>
          <a:p>
            <a:pPr algn="ctr"/>
            <a:r>
              <a:rPr lang="en-US" dirty="0">
                <a:solidFill>
                  <a:srgbClr val="CC9900"/>
                </a:solidFill>
              </a:rPr>
              <a:t>d</a:t>
            </a:r>
            <a:r>
              <a:rPr lang="en-US" dirty="0" smtClean="0">
                <a:solidFill>
                  <a:srgbClr val="CC9900"/>
                </a:solidFill>
              </a:rPr>
              <a:t>enotes external entities but viewed through internal organization</a:t>
            </a:r>
            <a:endParaRPr lang="en-US" dirty="0">
              <a:solidFill>
                <a:srgbClr val="CC9900"/>
              </a:solidFill>
            </a:endParaRPr>
          </a:p>
        </p:txBody>
      </p:sp>
      <p:cxnSp>
        <p:nvCxnSpPr>
          <p:cNvPr id="13" name="Straight Arrow Connector 12"/>
          <p:cNvCxnSpPr>
            <a:stCxn id="9" idx="1"/>
            <a:endCxn id="6" idx="6"/>
          </p:cNvCxnSpPr>
          <p:nvPr/>
        </p:nvCxnSpPr>
        <p:spPr bwMode="auto">
          <a:xfrm flipH="1" flipV="1">
            <a:off x="2514600" y="3687185"/>
            <a:ext cx="3200401" cy="2083088"/>
          </a:xfrm>
          <a:prstGeom prst="straightConnector1">
            <a:avLst/>
          </a:prstGeom>
          <a:solidFill>
            <a:schemeClr val="accent1"/>
          </a:solidFill>
          <a:ln w="38100" cap="flat" cmpd="sng" algn="ctr">
            <a:solidFill>
              <a:srgbClr val="CC9900"/>
            </a:solidFill>
            <a:prstDash val="solid"/>
            <a:round/>
            <a:headEnd type="none" w="med" len="med"/>
            <a:tailEnd type="triangle"/>
          </a:ln>
          <a:effectLst/>
        </p:spPr>
      </p:cxnSp>
    </p:spTree>
    <p:extLst>
      <p:ext uri="{BB962C8B-B14F-4D97-AF65-F5344CB8AC3E}">
        <p14:creationId xmlns:p14="http://schemas.microsoft.com/office/powerpoint/2010/main" val="39205741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SNOMED CT </a:t>
            </a:r>
            <a:r>
              <a:rPr lang="en-US" dirty="0" smtClean="0">
                <a:solidFill>
                  <a:srgbClr val="19FF81"/>
                </a:solidFill>
              </a:rPr>
              <a:t>inside</a:t>
            </a:r>
            <a:r>
              <a:rPr lang="en-US" dirty="0" smtClean="0"/>
              <a:t> versus </a:t>
            </a:r>
            <a:r>
              <a:rPr lang="en-US" dirty="0" smtClean="0">
                <a:solidFill>
                  <a:srgbClr val="FF0000"/>
                </a:solidFill>
              </a:rPr>
              <a:t>outside</a:t>
            </a:r>
            <a:endParaRPr lang="en-US" dirty="0">
              <a:solidFill>
                <a:srgbClr val="FF0000"/>
              </a:solidFill>
            </a:endParaRPr>
          </a:p>
        </p:txBody>
      </p:sp>
      <p:pic>
        <p:nvPicPr>
          <p:cNvPr id="4" name="Picture 3"/>
          <p:cNvPicPr>
            <a:picLocks noChangeAspect="1"/>
          </p:cNvPicPr>
          <p:nvPr/>
        </p:nvPicPr>
        <p:blipFill>
          <a:blip r:embed="rId2"/>
          <a:stretch>
            <a:fillRect/>
          </a:stretch>
        </p:blipFill>
        <p:spPr>
          <a:xfrm>
            <a:off x="152400" y="1600199"/>
            <a:ext cx="4924425" cy="5124450"/>
          </a:xfrm>
          <a:prstGeom prst="rect">
            <a:avLst/>
          </a:prstGeom>
        </p:spPr>
      </p:pic>
      <p:sp>
        <p:nvSpPr>
          <p:cNvPr id="7" name="Rectangle 6"/>
          <p:cNvSpPr/>
          <p:nvPr/>
        </p:nvSpPr>
        <p:spPr bwMode="auto">
          <a:xfrm>
            <a:off x="381000" y="1905000"/>
            <a:ext cx="3581400" cy="32004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p:cNvSpPr/>
          <p:nvPr/>
        </p:nvSpPr>
        <p:spPr bwMode="auto">
          <a:xfrm>
            <a:off x="381000" y="5943600"/>
            <a:ext cx="3581400" cy="725056"/>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8"/>
          <p:cNvSpPr/>
          <p:nvPr/>
        </p:nvSpPr>
        <p:spPr bwMode="auto">
          <a:xfrm>
            <a:off x="381000" y="5410200"/>
            <a:ext cx="3581400" cy="2286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Rectangle 9"/>
          <p:cNvSpPr/>
          <p:nvPr/>
        </p:nvSpPr>
        <p:spPr bwMode="auto">
          <a:xfrm>
            <a:off x="381000" y="5682668"/>
            <a:ext cx="3581400" cy="228600"/>
          </a:xfrm>
          <a:prstGeom prst="rect">
            <a:avLst/>
          </a:prstGeom>
          <a:noFill/>
          <a:ln w="28575" cap="flat" cmpd="sng" algn="ctr">
            <a:solidFill>
              <a:srgbClr val="19FF8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nvGrpSpPr>
          <p:cNvPr id="16" name="Group 15"/>
          <p:cNvGrpSpPr/>
          <p:nvPr/>
        </p:nvGrpSpPr>
        <p:grpSpPr>
          <a:xfrm>
            <a:off x="381000" y="1600199"/>
            <a:ext cx="8610600" cy="5124449"/>
            <a:chOff x="381000" y="1600199"/>
            <a:chExt cx="8610600" cy="5124449"/>
          </a:xfrm>
        </p:grpSpPr>
        <p:sp>
          <p:nvSpPr>
            <p:cNvPr id="11" name="Rectangle 10"/>
            <p:cNvSpPr/>
            <p:nvPr/>
          </p:nvSpPr>
          <p:spPr bwMode="auto">
            <a:xfrm>
              <a:off x="381000" y="5151580"/>
              <a:ext cx="3581400" cy="228600"/>
            </a:xfrm>
            <a:prstGeom prst="rect">
              <a:avLst/>
            </a:prstGeom>
            <a:solidFill>
              <a:srgbClr val="19FF81">
                <a:alpha val="50196"/>
              </a:srgbClr>
            </a:solidFill>
            <a:ln w="28575" cap="flat" cmpd="sng" algn="ctr">
              <a:solidFill>
                <a:srgbClr val="19FF8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nvGrpSpPr>
            <p:cNvPr id="15" name="Group 14"/>
            <p:cNvGrpSpPr/>
            <p:nvPr/>
          </p:nvGrpSpPr>
          <p:grpSpPr>
            <a:xfrm>
              <a:off x="3962400" y="1600199"/>
              <a:ext cx="5029200" cy="5124449"/>
              <a:chOff x="3962400" y="1600199"/>
              <a:chExt cx="5029200" cy="5124449"/>
            </a:xfrm>
          </p:grpSpPr>
          <p:pic>
            <p:nvPicPr>
              <p:cNvPr id="6" name="Picture 5"/>
              <p:cNvPicPr>
                <a:picLocks noChangeAspect="1"/>
              </p:cNvPicPr>
              <p:nvPr/>
            </p:nvPicPr>
            <p:blipFill>
              <a:blip r:embed="rId3"/>
              <a:stretch>
                <a:fillRect/>
              </a:stretch>
            </p:blipFill>
            <p:spPr>
              <a:xfrm>
                <a:off x="4572000" y="1600199"/>
                <a:ext cx="4419600" cy="5124449"/>
              </a:xfrm>
              <a:prstGeom prst="rect">
                <a:avLst/>
              </a:prstGeom>
            </p:spPr>
          </p:pic>
          <p:sp>
            <p:nvSpPr>
              <p:cNvPr id="12" name="Rectangle 11"/>
              <p:cNvSpPr/>
              <p:nvPr/>
            </p:nvSpPr>
            <p:spPr bwMode="auto">
              <a:xfrm>
                <a:off x="4648200" y="1600200"/>
                <a:ext cx="4191000" cy="5068456"/>
              </a:xfrm>
              <a:prstGeom prst="rect">
                <a:avLst/>
              </a:prstGeom>
              <a:noFill/>
              <a:ln w="28575" cap="flat" cmpd="sng" algn="ctr">
                <a:solidFill>
                  <a:srgbClr val="19FF8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4" name="Straight Arrow Connector 13"/>
              <p:cNvCxnSpPr>
                <a:stCxn id="11" idx="3"/>
              </p:cNvCxnSpPr>
              <p:nvPr/>
            </p:nvCxnSpPr>
            <p:spPr bwMode="auto">
              <a:xfrm flipV="1">
                <a:off x="3962400" y="5257800"/>
                <a:ext cx="685800" cy="8080"/>
              </a:xfrm>
              <a:prstGeom prst="straightConnector1">
                <a:avLst/>
              </a:prstGeom>
              <a:solidFill>
                <a:schemeClr val="accent1"/>
              </a:solidFill>
              <a:ln w="28575" cap="flat" cmpd="sng" algn="ctr">
                <a:solidFill>
                  <a:srgbClr val="19FF81"/>
                </a:solidFill>
                <a:prstDash val="solid"/>
                <a:round/>
                <a:headEnd type="none" w="med" len="med"/>
                <a:tailEnd type="triangle"/>
              </a:ln>
              <a:effectLst/>
            </p:spPr>
          </p:cxnSp>
        </p:grpSp>
      </p:grpSp>
      <p:sp>
        <p:nvSpPr>
          <p:cNvPr id="17" name="Rectangle 16"/>
          <p:cNvSpPr/>
          <p:nvPr/>
        </p:nvSpPr>
        <p:spPr bwMode="auto">
          <a:xfrm>
            <a:off x="385624" y="5151580"/>
            <a:ext cx="3581400" cy="228600"/>
          </a:xfrm>
          <a:prstGeom prst="rect">
            <a:avLst/>
          </a:prstGeom>
          <a:noFill/>
          <a:ln w="28575" cap="flat" cmpd="sng" algn="ctr">
            <a:solidFill>
              <a:srgbClr val="19FF8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796664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SNOMED CT </a:t>
            </a:r>
            <a:r>
              <a:rPr lang="en-US" dirty="0" smtClean="0">
                <a:solidFill>
                  <a:srgbClr val="19FF81"/>
                </a:solidFill>
              </a:rPr>
              <a:t>inside</a:t>
            </a:r>
            <a:r>
              <a:rPr lang="en-US" dirty="0" smtClean="0"/>
              <a:t> versus </a:t>
            </a:r>
            <a:r>
              <a:rPr lang="en-US" dirty="0" smtClean="0">
                <a:solidFill>
                  <a:srgbClr val="FF0000"/>
                </a:solidFill>
              </a:rPr>
              <a:t>outside</a:t>
            </a:r>
            <a:endParaRPr lang="en-US" dirty="0">
              <a:solidFill>
                <a:srgbClr val="FF0000"/>
              </a:solidFill>
            </a:endParaRPr>
          </a:p>
        </p:txBody>
      </p:sp>
      <p:pic>
        <p:nvPicPr>
          <p:cNvPr id="4" name="Picture 3"/>
          <p:cNvPicPr>
            <a:picLocks noChangeAspect="1"/>
          </p:cNvPicPr>
          <p:nvPr/>
        </p:nvPicPr>
        <p:blipFill>
          <a:blip r:embed="rId2"/>
          <a:stretch>
            <a:fillRect/>
          </a:stretch>
        </p:blipFill>
        <p:spPr>
          <a:xfrm>
            <a:off x="152400" y="1600199"/>
            <a:ext cx="4924425" cy="5124450"/>
          </a:xfrm>
          <a:prstGeom prst="rect">
            <a:avLst/>
          </a:prstGeom>
        </p:spPr>
      </p:pic>
      <p:sp>
        <p:nvSpPr>
          <p:cNvPr id="7" name="Rectangle 6"/>
          <p:cNvSpPr/>
          <p:nvPr/>
        </p:nvSpPr>
        <p:spPr bwMode="auto">
          <a:xfrm>
            <a:off x="381000" y="1905000"/>
            <a:ext cx="3581400" cy="32004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p:cNvSpPr/>
          <p:nvPr/>
        </p:nvSpPr>
        <p:spPr bwMode="auto">
          <a:xfrm>
            <a:off x="381000" y="5943600"/>
            <a:ext cx="3581400" cy="725056"/>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8"/>
          <p:cNvSpPr/>
          <p:nvPr/>
        </p:nvSpPr>
        <p:spPr bwMode="auto">
          <a:xfrm>
            <a:off x="381000" y="5410200"/>
            <a:ext cx="3581400" cy="2286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nvGrpSpPr>
          <p:cNvPr id="13" name="Group 12"/>
          <p:cNvGrpSpPr/>
          <p:nvPr/>
        </p:nvGrpSpPr>
        <p:grpSpPr>
          <a:xfrm>
            <a:off x="381000" y="1600199"/>
            <a:ext cx="8677275" cy="5124450"/>
            <a:chOff x="381000" y="1600199"/>
            <a:chExt cx="8677275" cy="5124450"/>
          </a:xfrm>
        </p:grpSpPr>
        <p:sp>
          <p:nvSpPr>
            <p:cNvPr id="10" name="Rectangle 9"/>
            <p:cNvSpPr/>
            <p:nvPr/>
          </p:nvSpPr>
          <p:spPr bwMode="auto">
            <a:xfrm>
              <a:off x="381000" y="5682668"/>
              <a:ext cx="3581400" cy="228600"/>
            </a:xfrm>
            <a:prstGeom prst="rect">
              <a:avLst/>
            </a:prstGeom>
            <a:solidFill>
              <a:srgbClr val="19FF81">
                <a:alpha val="50196"/>
              </a:srgbClr>
            </a:solidFill>
            <a:ln w="28575" cap="flat" cmpd="sng" algn="ctr">
              <a:solidFill>
                <a:srgbClr val="19FF8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3" name="Picture 2"/>
            <p:cNvPicPr>
              <a:picLocks noChangeAspect="1"/>
            </p:cNvPicPr>
            <p:nvPr/>
          </p:nvPicPr>
          <p:blipFill>
            <a:blip r:embed="rId3"/>
            <a:stretch>
              <a:fillRect/>
            </a:stretch>
          </p:blipFill>
          <p:spPr>
            <a:xfrm>
              <a:off x="4191000" y="1600199"/>
              <a:ext cx="4867275" cy="5124450"/>
            </a:xfrm>
            <a:prstGeom prst="rect">
              <a:avLst/>
            </a:prstGeom>
          </p:spPr>
        </p:pic>
        <p:sp>
          <p:nvSpPr>
            <p:cNvPr id="17" name="Rectangle 16"/>
            <p:cNvSpPr/>
            <p:nvPr/>
          </p:nvSpPr>
          <p:spPr bwMode="auto">
            <a:xfrm>
              <a:off x="4495800" y="1600199"/>
              <a:ext cx="4562474" cy="5124450"/>
            </a:xfrm>
            <a:prstGeom prst="rect">
              <a:avLst/>
            </a:prstGeom>
            <a:noFill/>
            <a:ln w="28575" cap="flat" cmpd="sng" algn="ctr">
              <a:solidFill>
                <a:srgbClr val="19FF8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8" name="Straight Arrow Connector 17"/>
            <p:cNvCxnSpPr/>
            <p:nvPr/>
          </p:nvCxnSpPr>
          <p:spPr bwMode="auto">
            <a:xfrm>
              <a:off x="3962400" y="5791200"/>
              <a:ext cx="533400" cy="0"/>
            </a:xfrm>
            <a:prstGeom prst="straightConnector1">
              <a:avLst/>
            </a:prstGeom>
            <a:solidFill>
              <a:schemeClr val="accent1"/>
            </a:solidFill>
            <a:ln w="28575" cap="flat" cmpd="sng" algn="ctr">
              <a:solidFill>
                <a:srgbClr val="19FF81"/>
              </a:solidFill>
              <a:prstDash val="solid"/>
              <a:round/>
              <a:headEnd type="none" w="med" len="med"/>
              <a:tailEnd type="triangle"/>
            </a:ln>
            <a:effectLst/>
          </p:spPr>
        </p:cxnSp>
      </p:grpSp>
      <p:sp>
        <p:nvSpPr>
          <p:cNvPr id="19" name="Rectangle 18"/>
          <p:cNvSpPr/>
          <p:nvPr/>
        </p:nvSpPr>
        <p:spPr bwMode="auto">
          <a:xfrm>
            <a:off x="381000" y="5151580"/>
            <a:ext cx="3581400" cy="228600"/>
          </a:xfrm>
          <a:prstGeom prst="rect">
            <a:avLst/>
          </a:prstGeom>
          <a:noFill/>
          <a:ln w="28575" cap="flat" cmpd="sng" algn="ctr">
            <a:solidFill>
              <a:srgbClr val="19FF8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409562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sz="3000" dirty="0" smtClean="0"/>
              <a:t>Core definitions for information and representation</a:t>
            </a:r>
            <a:endParaRPr lang="en-US" sz="3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81733781"/>
              </p:ext>
            </p:extLst>
          </p:nvPr>
        </p:nvGraphicFramePr>
        <p:xfrm>
          <a:off x="0" y="1447800"/>
          <a:ext cx="9144000" cy="4876800"/>
        </p:xfrm>
        <a:graphic>
          <a:graphicData uri="http://schemas.openxmlformats.org/drawingml/2006/table">
            <a:tbl>
              <a:tblPr firstRow="1" firstCol="1" bandRow="1">
                <a:tableStyleId>{5C22544A-7EE6-4342-B048-85BDC9FD1C3A}</a:tableStyleId>
              </a:tblPr>
              <a:tblGrid>
                <a:gridCol w="9144000"/>
              </a:tblGrid>
              <a:tr h="373380">
                <a:tc>
                  <a:txBody>
                    <a:bodyPr/>
                    <a:lstStyle/>
                    <a:p>
                      <a:pPr marL="0" marR="0" algn="just">
                        <a:spcBef>
                          <a:spcPts val="0"/>
                        </a:spcBef>
                        <a:spcAft>
                          <a:spcPts val="0"/>
                        </a:spcAft>
                      </a:pPr>
                      <a:r>
                        <a:rPr lang="en-US" sz="1600" b="1" cap="small" dirty="0">
                          <a:effectLst/>
                          <a:latin typeface="Bell MT" panose="02020503060305020303" pitchFamily="18" charset="0"/>
                        </a:rPr>
                        <a:t>information content entity (ice) </a:t>
                      </a:r>
                      <a:r>
                        <a:rPr lang="en-US" sz="1600" b="0" dirty="0">
                          <a:effectLst/>
                          <a:latin typeface="Bell MT" panose="02020503060305020303" pitchFamily="18" charset="0"/>
                        </a:rPr>
                        <a:t>=def. </a:t>
                      </a:r>
                      <a:endParaRPr lang="en-US" sz="1600" b="0" dirty="0" smtClean="0">
                        <a:effectLst/>
                        <a:latin typeface="Bell MT" panose="02020503060305020303" pitchFamily="18" charset="0"/>
                      </a:endParaRPr>
                    </a:p>
                    <a:p>
                      <a:pPr marL="457200" marR="0" lvl="1" algn="just">
                        <a:spcBef>
                          <a:spcPts val="0"/>
                        </a:spcBef>
                        <a:spcAft>
                          <a:spcPts val="0"/>
                        </a:spcAft>
                      </a:pPr>
                      <a:r>
                        <a:rPr lang="en-US" sz="1600" b="0" dirty="0" smtClean="0">
                          <a:effectLst/>
                          <a:latin typeface="Bell MT" panose="02020503060305020303" pitchFamily="18" charset="0"/>
                        </a:rPr>
                        <a:t>an </a:t>
                      </a:r>
                      <a:r>
                        <a:rPr lang="en-US" sz="1600" b="0" cap="small" dirty="0">
                          <a:effectLst/>
                          <a:latin typeface="Bell MT" panose="02020503060305020303" pitchFamily="18" charset="0"/>
                        </a:rPr>
                        <a:t>entity</a:t>
                      </a:r>
                      <a:r>
                        <a:rPr lang="en-US" sz="1600" b="0" dirty="0">
                          <a:effectLst/>
                          <a:latin typeface="Bell MT" panose="02020503060305020303" pitchFamily="18" charset="0"/>
                        </a:rPr>
                        <a:t> which is (1) </a:t>
                      </a:r>
                      <a:r>
                        <a:rPr lang="en-US" sz="1600" b="0" cap="small" dirty="0">
                          <a:effectLst/>
                          <a:latin typeface="Bell MT" panose="02020503060305020303" pitchFamily="18" charset="0"/>
                        </a:rPr>
                        <a:t>generically dependent </a:t>
                      </a:r>
                      <a:r>
                        <a:rPr lang="en-US" sz="1600" b="0" dirty="0">
                          <a:effectLst/>
                          <a:latin typeface="Bell MT" panose="02020503060305020303" pitchFamily="18" charset="0"/>
                        </a:rPr>
                        <a:t>on (2) some </a:t>
                      </a:r>
                      <a:r>
                        <a:rPr lang="en-US" sz="1600" b="0" cap="small" dirty="0">
                          <a:effectLst/>
                          <a:latin typeface="Bell MT" panose="02020503060305020303" pitchFamily="18" charset="0"/>
                        </a:rPr>
                        <a:t>material entity </a:t>
                      </a:r>
                      <a:r>
                        <a:rPr lang="en-US" sz="1600" b="0" dirty="0">
                          <a:effectLst/>
                          <a:latin typeface="Bell MT" panose="02020503060305020303" pitchFamily="18" charset="0"/>
                        </a:rPr>
                        <a:t>and which (3) stands in a relation of </a:t>
                      </a:r>
                      <a:r>
                        <a:rPr lang="en-US" sz="1600" b="0" dirty="0" err="1">
                          <a:effectLst/>
                          <a:latin typeface="Bell MT" panose="02020503060305020303" pitchFamily="18" charset="0"/>
                        </a:rPr>
                        <a:t>aboutness</a:t>
                      </a:r>
                      <a:r>
                        <a:rPr lang="en-US" sz="1600" b="0" dirty="0">
                          <a:effectLst/>
                          <a:latin typeface="Bell MT" panose="02020503060305020303" pitchFamily="18" charset="0"/>
                        </a:rPr>
                        <a:t> to some</a:t>
                      </a:r>
                      <a:r>
                        <a:rPr lang="en-US" sz="1600" b="0" cap="small" dirty="0">
                          <a:effectLst/>
                          <a:latin typeface="Bell MT" panose="02020503060305020303" pitchFamily="18" charset="0"/>
                        </a:rPr>
                        <a:t> portion of reality. </a:t>
                      </a:r>
                      <a:endParaRPr lang="en-US" sz="1600" b="0" dirty="0">
                        <a:effectLst/>
                        <a:latin typeface="Bell MT" panose="02020503060305020303" pitchFamily="18" charset="0"/>
                        <a:ea typeface="MS Mincho" panose="02020609040205080304" pitchFamily="49" charset="-128"/>
                      </a:endParaRPr>
                    </a:p>
                  </a:txBody>
                  <a:tcPr marL="73025" marR="7302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0">
                <a:tc>
                  <a:txBody>
                    <a:bodyPr/>
                    <a:lstStyle/>
                    <a:p>
                      <a:pPr marL="0" marR="0" algn="just">
                        <a:spcBef>
                          <a:spcPts val="0"/>
                        </a:spcBef>
                        <a:spcAft>
                          <a:spcPts val="0"/>
                        </a:spcAft>
                      </a:pPr>
                      <a:r>
                        <a:rPr lang="en-US" sz="1600" b="1" cap="small" dirty="0">
                          <a:effectLst/>
                          <a:latin typeface="Bell MT" panose="02020503060305020303" pitchFamily="18" charset="0"/>
                        </a:rPr>
                        <a:t>information quality entity</a:t>
                      </a:r>
                      <a:r>
                        <a:rPr lang="en-US" sz="1600" b="1" dirty="0">
                          <a:effectLst/>
                          <a:latin typeface="Bell MT" panose="02020503060305020303" pitchFamily="18" charset="0"/>
                        </a:rPr>
                        <a:t> </a:t>
                      </a:r>
                      <a:r>
                        <a:rPr lang="en-US" sz="1600" b="1" cap="small" dirty="0">
                          <a:effectLst/>
                          <a:latin typeface="Bell MT" panose="02020503060305020303" pitchFamily="18" charset="0"/>
                        </a:rPr>
                        <a:t>(</a:t>
                      </a:r>
                      <a:r>
                        <a:rPr lang="en-US" sz="1600" b="1" cap="small" dirty="0" err="1">
                          <a:effectLst/>
                          <a:latin typeface="Bell MT" panose="02020503060305020303" pitchFamily="18" charset="0"/>
                        </a:rPr>
                        <a:t>iqe</a:t>
                      </a:r>
                      <a:r>
                        <a:rPr lang="en-US" sz="1600" b="1" cap="small" dirty="0">
                          <a:effectLst/>
                          <a:latin typeface="Bell MT" panose="02020503060305020303" pitchFamily="18" charset="0"/>
                        </a:rPr>
                        <a:t>)</a:t>
                      </a:r>
                      <a:r>
                        <a:rPr lang="en-US" sz="1600" b="0" dirty="0">
                          <a:effectLst/>
                          <a:latin typeface="Bell MT" panose="02020503060305020303" pitchFamily="18" charset="0"/>
                        </a:rPr>
                        <a:t> =def. </a:t>
                      </a:r>
                      <a:endParaRPr lang="en-US" sz="1600" b="0" dirty="0" smtClean="0">
                        <a:effectLst/>
                        <a:latin typeface="Bell MT" panose="02020503060305020303" pitchFamily="18" charset="0"/>
                      </a:endParaRPr>
                    </a:p>
                    <a:p>
                      <a:pPr marL="457200" marR="0" lvl="1" algn="just">
                        <a:spcBef>
                          <a:spcPts val="0"/>
                        </a:spcBef>
                        <a:spcAft>
                          <a:spcPts val="0"/>
                        </a:spcAft>
                      </a:pPr>
                      <a:r>
                        <a:rPr lang="en-US" sz="1600" b="0" dirty="0" smtClean="0">
                          <a:effectLst/>
                          <a:latin typeface="Bell MT" panose="02020503060305020303" pitchFamily="18" charset="0"/>
                        </a:rPr>
                        <a:t>a </a:t>
                      </a:r>
                      <a:r>
                        <a:rPr lang="en-US" sz="1600" b="0" cap="small" dirty="0">
                          <a:effectLst/>
                          <a:latin typeface="Bell MT" panose="02020503060305020303" pitchFamily="18" charset="0"/>
                        </a:rPr>
                        <a:t>quality</a:t>
                      </a:r>
                      <a:r>
                        <a:rPr lang="en-US" sz="1600" b="0" dirty="0">
                          <a:effectLst/>
                          <a:latin typeface="Bell MT" panose="02020503060305020303" pitchFamily="18" charset="0"/>
                        </a:rPr>
                        <a:t> that is the concretization of some </a:t>
                      </a:r>
                      <a:r>
                        <a:rPr lang="en-US" sz="1600" b="0" cap="small" dirty="0">
                          <a:effectLst/>
                          <a:latin typeface="Bell MT" panose="02020503060305020303" pitchFamily="18" charset="0"/>
                        </a:rPr>
                        <a:t>information content entity. </a:t>
                      </a:r>
                      <a:endParaRPr lang="en-US" sz="1600" b="0" dirty="0">
                        <a:effectLst/>
                        <a:latin typeface="Bell MT" panose="02020503060305020303" pitchFamily="18" charset="0"/>
                        <a:ea typeface="MS Mincho" panose="02020609040205080304" pitchFamily="49" charset="-128"/>
                      </a:endParaRPr>
                    </a:p>
                  </a:txBody>
                  <a:tcPr marL="73025" marR="7302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0">
                <a:tc>
                  <a:txBody>
                    <a:bodyPr/>
                    <a:lstStyle/>
                    <a:p>
                      <a:pPr marL="0" marR="0" algn="just">
                        <a:spcBef>
                          <a:spcPts val="0"/>
                        </a:spcBef>
                        <a:spcAft>
                          <a:spcPts val="0"/>
                        </a:spcAft>
                      </a:pPr>
                      <a:r>
                        <a:rPr lang="en-US" sz="1600" b="1" cap="small" dirty="0">
                          <a:effectLst/>
                          <a:latin typeface="Bell MT" panose="02020503060305020303" pitchFamily="18" charset="0"/>
                        </a:rPr>
                        <a:t>artifact</a:t>
                      </a:r>
                      <a:r>
                        <a:rPr lang="en-US" sz="1600" b="1" dirty="0">
                          <a:effectLst/>
                          <a:latin typeface="Bell MT" panose="02020503060305020303" pitchFamily="18" charset="0"/>
                        </a:rPr>
                        <a:t> </a:t>
                      </a:r>
                      <a:r>
                        <a:rPr lang="en-US" sz="1600" b="0" dirty="0">
                          <a:effectLst/>
                          <a:latin typeface="Bell MT" panose="02020503060305020303" pitchFamily="18" charset="0"/>
                        </a:rPr>
                        <a:t>=def. </a:t>
                      </a:r>
                      <a:endParaRPr lang="en-US" sz="1600" b="0" dirty="0" smtClean="0">
                        <a:effectLst/>
                        <a:latin typeface="Bell MT" panose="02020503060305020303" pitchFamily="18" charset="0"/>
                      </a:endParaRPr>
                    </a:p>
                    <a:p>
                      <a:pPr marL="457200" marR="0" lvl="1" algn="just">
                        <a:spcBef>
                          <a:spcPts val="0"/>
                        </a:spcBef>
                        <a:spcAft>
                          <a:spcPts val="0"/>
                        </a:spcAft>
                      </a:pPr>
                      <a:r>
                        <a:rPr lang="en-US" sz="1600" b="0" dirty="0" smtClean="0">
                          <a:effectLst/>
                          <a:latin typeface="Bell MT" panose="02020503060305020303" pitchFamily="18" charset="0"/>
                        </a:rPr>
                        <a:t>a </a:t>
                      </a:r>
                      <a:r>
                        <a:rPr lang="en-US" sz="1600" b="0" cap="small" dirty="0">
                          <a:effectLst/>
                          <a:latin typeface="Bell MT" panose="02020503060305020303" pitchFamily="18" charset="0"/>
                        </a:rPr>
                        <a:t>material entity</a:t>
                      </a:r>
                      <a:r>
                        <a:rPr lang="en-US" sz="1600" b="0" dirty="0">
                          <a:effectLst/>
                          <a:latin typeface="Bell MT" panose="02020503060305020303" pitchFamily="18" charset="0"/>
                        </a:rPr>
                        <a:t> created or modified or selected by some agent to realize a certain </a:t>
                      </a:r>
                      <a:r>
                        <a:rPr lang="en-US" sz="1600" b="0" cap="small" dirty="0">
                          <a:effectLst/>
                          <a:latin typeface="Bell MT" panose="02020503060305020303" pitchFamily="18" charset="0"/>
                        </a:rPr>
                        <a:t>function</a:t>
                      </a:r>
                      <a:r>
                        <a:rPr lang="en-US" sz="1600" b="0" dirty="0">
                          <a:effectLst/>
                          <a:latin typeface="Bell MT" panose="02020503060305020303" pitchFamily="18" charset="0"/>
                        </a:rPr>
                        <a:t> or </a:t>
                      </a:r>
                      <a:r>
                        <a:rPr lang="en-US" sz="1600" b="0" cap="small" dirty="0">
                          <a:effectLst/>
                          <a:latin typeface="Bell MT" panose="02020503060305020303" pitchFamily="18" charset="0"/>
                        </a:rPr>
                        <a:t>role. </a:t>
                      </a:r>
                      <a:endParaRPr lang="en-US" sz="1600" b="0" dirty="0">
                        <a:effectLst/>
                        <a:latin typeface="Bell MT" panose="02020503060305020303" pitchFamily="18" charset="0"/>
                        <a:ea typeface="MS Mincho" panose="02020609040205080304" pitchFamily="49" charset="-128"/>
                      </a:endParaRPr>
                    </a:p>
                  </a:txBody>
                  <a:tcPr marL="73025" marR="7302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0">
                <a:tc>
                  <a:txBody>
                    <a:bodyPr/>
                    <a:lstStyle/>
                    <a:p>
                      <a:pPr marL="0" marR="0" algn="just">
                        <a:spcBef>
                          <a:spcPts val="0"/>
                        </a:spcBef>
                        <a:spcAft>
                          <a:spcPts val="0"/>
                        </a:spcAft>
                      </a:pPr>
                      <a:r>
                        <a:rPr lang="en-US" sz="1600" b="1" cap="small" dirty="0">
                          <a:effectLst/>
                          <a:latin typeface="Bell MT" panose="02020503060305020303" pitchFamily="18" charset="0"/>
                        </a:rPr>
                        <a:t>information artifact</a:t>
                      </a:r>
                      <a:r>
                        <a:rPr lang="en-US" sz="1600" b="1" dirty="0">
                          <a:effectLst/>
                          <a:latin typeface="Bell MT" panose="02020503060305020303" pitchFamily="18" charset="0"/>
                        </a:rPr>
                        <a:t> </a:t>
                      </a:r>
                      <a:r>
                        <a:rPr lang="en-US" sz="1600" b="0" dirty="0">
                          <a:effectLst/>
                          <a:latin typeface="Bell MT" panose="02020503060305020303" pitchFamily="18" charset="0"/>
                        </a:rPr>
                        <a:t>=def. </a:t>
                      </a:r>
                      <a:endParaRPr lang="en-US" sz="1600" b="0" dirty="0" smtClean="0">
                        <a:effectLst/>
                        <a:latin typeface="Bell MT" panose="02020503060305020303" pitchFamily="18" charset="0"/>
                      </a:endParaRPr>
                    </a:p>
                    <a:p>
                      <a:pPr marL="457200" marR="0" lvl="1" algn="just">
                        <a:spcBef>
                          <a:spcPts val="0"/>
                        </a:spcBef>
                        <a:spcAft>
                          <a:spcPts val="0"/>
                        </a:spcAft>
                      </a:pPr>
                      <a:r>
                        <a:rPr lang="en-US" sz="1600" b="0" dirty="0" smtClean="0">
                          <a:effectLst/>
                          <a:latin typeface="Bell MT" panose="02020503060305020303" pitchFamily="18" charset="0"/>
                        </a:rPr>
                        <a:t>an </a:t>
                      </a:r>
                      <a:r>
                        <a:rPr lang="en-US" sz="1600" b="0" cap="small" dirty="0">
                          <a:effectLst/>
                          <a:latin typeface="Bell MT" panose="02020503060305020303" pitchFamily="18" charset="0"/>
                        </a:rPr>
                        <a:t>artifact </a:t>
                      </a:r>
                      <a:r>
                        <a:rPr lang="en-US" sz="1600" b="0" dirty="0">
                          <a:effectLst/>
                          <a:latin typeface="Bell MT" panose="02020503060305020303" pitchFamily="18" charset="0"/>
                        </a:rPr>
                        <a:t>whose </a:t>
                      </a:r>
                      <a:r>
                        <a:rPr lang="en-US" sz="1600" b="0" cap="small" dirty="0">
                          <a:effectLst/>
                          <a:latin typeface="Bell MT" panose="02020503060305020303" pitchFamily="18" charset="0"/>
                        </a:rPr>
                        <a:t>function</a:t>
                      </a:r>
                      <a:r>
                        <a:rPr lang="en-US" sz="1600" b="0" dirty="0">
                          <a:effectLst/>
                          <a:latin typeface="Bell MT" panose="02020503060305020303" pitchFamily="18" charset="0"/>
                        </a:rPr>
                        <a:t> is to bear an </a:t>
                      </a:r>
                      <a:r>
                        <a:rPr lang="en-US" sz="1600" b="0" cap="small" dirty="0">
                          <a:effectLst/>
                          <a:latin typeface="Bell MT" panose="02020503060305020303" pitchFamily="18" charset="0"/>
                        </a:rPr>
                        <a:t>information quality entity</a:t>
                      </a:r>
                      <a:r>
                        <a:rPr lang="en-US" sz="1600" b="0" dirty="0">
                          <a:effectLst/>
                          <a:latin typeface="Bell MT" panose="02020503060305020303" pitchFamily="18" charset="0"/>
                        </a:rPr>
                        <a:t>. </a:t>
                      </a:r>
                      <a:endParaRPr lang="en-US" sz="1600" b="0" dirty="0">
                        <a:effectLst/>
                        <a:latin typeface="Bell MT" panose="02020503060305020303" pitchFamily="18" charset="0"/>
                        <a:ea typeface="MS Mincho" panose="02020609040205080304" pitchFamily="49" charset="-128"/>
                      </a:endParaRPr>
                    </a:p>
                  </a:txBody>
                  <a:tcPr marL="73025" marR="7302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0">
                <a:tc>
                  <a:txBody>
                    <a:bodyPr/>
                    <a:lstStyle/>
                    <a:p>
                      <a:pPr marL="0" marR="0" algn="just">
                        <a:spcBef>
                          <a:spcPts val="0"/>
                        </a:spcBef>
                        <a:spcAft>
                          <a:spcPts val="0"/>
                        </a:spcAft>
                      </a:pPr>
                      <a:r>
                        <a:rPr lang="en-GB" sz="1600" b="1" cap="small" dirty="0">
                          <a:effectLst/>
                          <a:latin typeface="Bell MT" panose="02020503060305020303" pitchFamily="18" charset="0"/>
                        </a:rPr>
                        <a:t>representation</a:t>
                      </a:r>
                      <a:r>
                        <a:rPr lang="en-GB" sz="1600" b="0" dirty="0">
                          <a:effectLst/>
                          <a:latin typeface="Bell MT" panose="02020503060305020303" pitchFamily="18" charset="0"/>
                        </a:rPr>
                        <a:t> =def. </a:t>
                      </a:r>
                      <a:endParaRPr lang="en-GB" sz="1600" b="0" dirty="0" smtClean="0">
                        <a:effectLst/>
                        <a:latin typeface="Bell MT" panose="02020503060305020303" pitchFamily="18" charset="0"/>
                      </a:endParaRPr>
                    </a:p>
                    <a:p>
                      <a:pPr marL="457200" marR="0" lvl="1" algn="just">
                        <a:spcBef>
                          <a:spcPts val="0"/>
                        </a:spcBef>
                        <a:spcAft>
                          <a:spcPts val="0"/>
                        </a:spcAft>
                      </a:pPr>
                      <a:r>
                        <a:rPr lang="en-GB" sz="1600" b="0" dirty="0" smtClean="0">
                          <a:effectLst/>
                          <a:latin typeface="Bell MT" panose="02020503060305020303" pitchFamily="18" charset="0"/>
                        </a:rPr>
                        <a:t>a </a:t>
                      </a:r>
                      <a:r>
                        <a:rPr lang="en-GB" sz="1600" b="0" cap="small" dirty="0">
                          <a:effectLst/>
                          <a:latin typeface="Bell MT" panose="02020503060305020303" pitchFamily="18" charset="0"/>
                        </a:rPr>
                        <a:t>quality</a:t>
                      </a:r>
                      <a:r>
                        <a:rPr lang="en-GB" sz="1600" b="0" dirty="0">
                          <a:effectLst/>
                          <a:latin typeface="Bell MT" panose="02020503060305020303" pitchFamily="18" charset="0"/>
                        </a:rPr>
                        <a:t> which </a:t>
                      </a:r>
                      <a:r>
                        <a:rPr lang="en-GB" sz="1600" b="0" dirty="0" err="1">
                          <a:effectLst/>
                          <a:latin typeface="Bell MT" panose="02020503060305020303" pitchFamily="18" charset="0"/>
                        </a:rPr>
                        <a:t>is_about</a:t>
                      </a:r>
                      <a:r>
                        <a:rPr lang="en-GB" sz="1600" b="0" dirty="0">
                          <a:effectLst/>
                          <a:latin typeface="Bell MT" panose="02020503060305020303" pitchFamily="18" charset="0"/>
                        </a:rPr>
                        <a:t> or is intended to be about a </a:t>
                      </a:r>
                      <a:r>
                        <a:rPr lang="en-US" sz="1600" b="0" cap="small" dirty="0">
                          <a:effectLst/>
                          <a:latin typeface="Bell MT" panose="02020503060305020303" pitchFamily="18" charset="0"/>
                        </a:rPr>
                        <a:t>portion of reality</a:t>
                      </a:r>
                      <a:r>
                        <a:rPr lang="en-GB" sz="1600" b="0" dirty="0">
                          <a:effectLst/>
                          <a:latin typeface="Bell MT" panose="02020503060305020303" pitchFamily="18" charset="0"/>
                        </a:rPr>
                        <a:t>. </a:t>
                      </a:r>
                      <a:endParaRPr lang="en-US" sz="1600" b="0" dirty="0">
                        <a:effectLst/>
                        <a:latin typeface="Bell MT" panose="02020503060305020303" pitchFamily="18" charset="0"/>
                        <a:ea typeface="MS Mincho" panose="02020609040205080304" pitchFamily="49" charset="-128"/>
                      </a:endParaRPr>
                    </a:p>
                  </a:txBody>
                  <a:tcPr marL="73025" marR="7302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0">
                <a:tc>
                  <a:txBody>
                    <a:bodyPr/>
                    <a:lstStyle/>
                    <a:p>
                      <a:pPr marL="0" marR="0" algn="just">
                        <a:spcBef>
                          <a:spcPts val="0"/>
                        </a:spcBef>
                        <a:spcAft>
                          <a:spcPts val="0"/>
                        </a:spcAft>
                      </a:pPr>
                      <a:r>
                        <a:rPr lang="en-US" sz="1600" b="1" cap="small" dirty="0">
                          <a:effectLst/>
                          <a:latin typeface="Bell MT" panose="02020503060305020303" pitchFamily="18" charset="0"/>
                        </a:rPr>
                        <a:t>mental quality</a:t>
                      </a:r>
                      <a:r>
                        <a:rPr lang="en-US" sz="1600" b="1" dirty="0">
                          <a:effectLst/>
                          <a:latin typeface="Bell MT" panose="02020503060305020303" pitchFamily="18" charset="0"/>
                        </a:rPr>
                        <a:t> </a:t>
                      </a:r>
                      <a:r>
                        <a:rPr lang="en-US" sz="1600" b="0" dirty="0">
                          <a:effectLst/>
                          <a:latin typeface="Bell MT" panose="02020503060305020303" pitchFamily="18" charset="0"/>
                        </a:rPr>
                        <a:t>=def. </a:t>
                      </a:r>
                      <a:endParaRPr lang="en-US" sz="1600" b="0" dirty="0" smtClean="0">
                        <a:effectLst/>
                        <a:latin typeface="Bell MT" panose="02020503060305020303" pitchFamily="18" charset="0"/>
                      </a:endParaRPr>
                    </a:p>
                    <a:p>
                      <a:pPr marL="457200" marR="0" lvl="1" algn="just">
                        <a:spcBef>
                          <a:spcPts val="0"/>
                        </a:spcBef>
                        <a:spcAft>
                          <a:spcPts val="0"/>
                        </a:spcAft>
                      </a:pPr>
                      <a:r>
                        <a:rPr lang="en-US" sz="1600" b="0" dirty="0" smtClean="0">
                          <a:effectLst/>
                          <a:latin typeface="Bell MT" panose="02020503060305020303" pitchFamily="18" charset="0"/>
                        </a:rPr>
                        <a:t>a </a:t>
                      </a:r>
                      <a:r>
                        <a:rPr lang="en-US" sz="1600" b="0" cap="small" dirty="0">
                          <a:effectLst/>
                          <a:latin typeface="Bell MT" panose="02020503060305020303" pitchFamily="18" charset="0"/>
                        </a:rPr>
                        <a:t>quality</a:t>
                      </a:r>
                      <a:r>
                        <a:rPr lang="en-US" sz="1600" b="0" dirty="0">
                          <a:effectLst/>
                          <a:latin typeface="Bell MT" panose="02020503060305020303" pitchFamily="18" charset="0"/>
                        </a:rPr>
                        <a:t> which </a:t>
                      </a:r>
                      <a:r>
                        <a:rPr lang="en-US" sz="1600" b="0" dirty="0" err="1">
                          <a:effectLst/>
                          <a:latin typeface="Bell MT" panose="02020503060305020303" pitchFamily="18" charset="0"/>
                        </a:rPr>
                        <a:t>specifically_depends_on</a:t>
                      </a:r>
                      <a:r>
                        <a:rPr lang="en-US" sz="1600" b="0" dirty="0">
                          <a:effectLst/>
                          <a:latin typeface="Bell MT" panose="02020503060305020303" pitchFamily="18" charset="0"/>
                        </a:rPr>
                        <a:t> an </a:t>
                      </a:r>
                      <a:r>
                        <a:rPr lang="en-US" sz="1600" b="0" cap="small" dirty="0">
                          <a:effectLst/>
                          <a:latin typeface="Bell MT" panose="02020503060305020303" pitchFamily="18" charset="0"/>
                        </a:rPr>
                        <a:t>anatomical structure</a:t>
                      </a:r>
                      <a:r>
                        <a:rPr lang="en-US" sz="1600" b="0" dirty="0">
                          <a:effectLst/>
                          <a:latin typeface="Bell MT" panose="02020503060305020303" pitchFamily="18" charset="0"/>
                        </a:rPr>
                        <a:t> in the cognitive system of an </a:t>
                      </a:r>
                      <a:r>
                        <a:rPr lang="en-US" sz="1600" b="0" cap="small" dirty="0">
                          <a:effectLst/>
                          <a:latin typeface="Bell MT" panose="02020503060305020303" pitchFamily="18" charset="0"/>
                        </a:rPr>
                        <a:t>organism. </a:t>
                      </a:r>
                      <a:endParaRPr lang="en-US" sz="1600" b="0" dirty="0">
                        <a:effectLst/>
                        <a:latin typeface="Bell MT" panose="02020503060305020303" pitchFamily="18" charset="0"/>
                        <a:ea typeface="MS Mincho" panose="02020609040205080304" pitchFamily="49" charset="-128"/>
                      </a:endParaRPr>
                    </a:p>
                  </a:txBody>
                  <a:tcPr marL="73025" marR="7302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0">
                <a:tc>
                  <a:txBody>
                    <a:bodyPr/>
                    <a:lstStyle/>
                    <a:p>
                      <a:pPr marL="0" marR="0" algn="just">
                        <a:spcBef>
                          <a:spcPts val="0"/>
                        </a:spcBef>
                        <a:spcAft>
                          <a:spcPts val="0"/>
                        </a:spcAft>
                      </a:pPr>
                      <a:r>
                        <a:rPr lang="en-US" sz="1600" b="1" cap="small" dirty="0">
                          <a:effectLst/>
                          <a:latin typeface="Bell MT" panose="02020503060305020303" pitchFamily="18" charset="0"/>
                        </a:rPr>
                        <a:t>cognitive representation</a:t>
                      </a:r>
                      <a:r>
                        <a:rPr lang="en-US" sz="1600" b="1" dirty="0">
                          <a:effectLst/>
                          <a:latin typeface="Bell MT" panose="02020503060305020303" pitchFamily="18" charset="0"/>
                        </a:rPr>
                        <a:t> </a:t>
                      </a:r>
                      <a:r>
                        <a:rPr lang="en-GB" sz="1600" b="0" dirty="0">
                          <a:effectLst/>
                          <a:latin typeface="Bell MT" panose="02020503060305020303" pitchFamily="18" charset="0"/>
                        </a:rPr>
                        <a:t>=def. </a:t>
                      </a:r>
                      <a:endParaRPr lang="en-GB" sz="1600" b="0" dirty="0" smtClean="0">
                        <a:effectLst/>
                        <a:latin typeface="Bell MT" panose="02020503060305020303" pitchFamily="18" charset="0"/>
                      </a:endParaRPr>
                    </a:p>
                    <a:p>
                      <a:pPr marL="457200" marR="0" lvl="1" algn="just">
                        <a:spcBef>
                          <a:spcPts val="0"/>
                        </a:spcBef>
                        <a:spcAft>
                          <a:spcPts val="0"/>
                        </a:spcAft>
                      </a:pPr>
                      <a:r>
                        <a:rPr lang="en-GB" sz="1600" b="0" dirty="0" smtClean="0">
                          <a:effectLst/>
                          <a:latin typeface="Bell MT" panose="02020503060305020303" pitchFamily="18" charset="0"/>
                        </a:rPr>
                        <a:t>a </a:t>
                      </a:r>
                      <a:r>
                        <a:rPr lang="en-US" sz="1600" b="0" cap="small" dirty="0">
                          <a:effectLst/>
                          <a:latin typeface="Bell MT" panose="02020503060305020303" pitchFamily="18" charset="0"/>
                        </a:rPr>
                        <a:t>representation </a:t>
                      </a:r>
                      <a:r>
                        <a:rPr lang="en-GB" sz="1600" b="0" dirty="0">
                          <a:effectLst/>
                          <a:latin typeface="Bell MT" panose="02020503060305020303" pitchFamily="18" charset="0"/>
                        </a:rPr>
                        <a:t>which is a </a:t>
                      </a:r>
                      <a:r>
                        <a:rPr lang="en-US" sz="1600" b="0" cap="small" dirty="0">
                          <a:effectLst/>
                          <a:latin typeface="Bell MT" panose="02020503060305020303" pitchFamily="18" charset="0"/>
                        </a:rPr>
                        <a:t>mental quality</a:t>
                      </a:r>
                      <a:r>
                        <a:rPr lang="en-GB" sz="1600" b="0" dirty="0">
                          <a:effectLst/>
                          <a:latin typeface="Bell MT" panose="02020503060305020303" pitchFamily="18" charset="0"/>
                        </a:rPr>
                        <a:t>. </a:t>
                      </a:r>
                      <a:endParaRPr lang="en-US" sz="1600" b="0" dirty="0">
                        <a:effectLst/>
                        <a:latin typeface="Bell MT" panose="02020503060305020303" pitchFamily="18" charset="0"/>
                        <a:ea typeface="MS Mincho" panose="02020609040205080304" pitchFamily="49" charset="-128"/>
                      </a:endParaRPr>
                    </a:p>
                  </a:txBody>
                  <a:tcPr marL="73025" marR="7302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0">
                <a:tc>
                  <a:txBody>
                    <a:bodyPr/>
                    <a:lstStyle/>
                    <a:p>
                      <a:pPr marL="0" marR="0" algn="just">
                        <a:spcBef>
                          <a:spcPts val="0"/>
                        </a:spcBef>
                        <a:spcAft>
                          <a:spcPts val="0"/>
                        </a:spcAft>
                      </a:pPr>
                      <a:r>
                        <a:rPr lang="en-US" sz="1600" b="1" cap="small" dirty="0">
                          <a:effectLst/>
                          <a:latin typeface="Bell MT" panose="02020503060305020303" pitchFamily="18" charset="0"/>
                        </a:rPr>
                        <a:t>representational unit (</a:t>
                      </a:r>
                      <a:r>
                        <a:rPr lang="en-US" sz="1600" b="1" cap="small" dirty="0" err="1">
                          <a:effectLst/>
                          <a:latin typeface="Bell MT" panose="02020503060305020303" pitchFamily="18" charset="0"/>
                        </a:rPr>
                        <a:t>ru</a:t>
                      </a:r>
                      <a:r>
                        <a:rPr lang="en-US" sz="1600" b="1" cap="small" dirty="0">
                          <a:effectLst/>
                          <a:latin typeface="Bell MT" panose="02020503060305020303" pitchFamily="18" charset="0"/>
                        </a:rPr>
                        <a:t>) </a:t>
                      </a:r>
                      <a:r>
                        <a:rPr lang="en-US" sz="1600" b="0" cap="small" dirty="0">
                          <a:effectLst/>
                          <a:latin typeface="Bell MT" panose="02020503060305020303" pitchFamily="18" charset="0"/>
                        </a:rPr>
                        <a:t>=</a:t>
                      </a:r>
                      <a:r>
                        <a:rPr lang="en-GB" sz="1600" b="0" dirty="0">
                          <a:effectLst/>
                          <a:latin typeface="Bell MT" panose="02020503060305020303" pitchFamily="18" charset="0"/>
                        </a:rPr>
                        <a:t> def. </a:t>
                      </a:r>
                      <a:endParaRPr lang="en-GB" sz="1600" b="0" dirty="0" smtClean="0">
                        <a:effectLst/>
                        <a:latin typeface="Bell MT" panose="02020503060305020303" pitchFamily="18" charset="0"/>
                      </a:endParaRPr>
                    </a:p>
                    <a:p>
                      <a:pPr marL="457200" marR="0" lvl="1" algn="just">
                        <a:spcBef>
                          <a:spcPts val="0"/>
                        </a:spcBef>
                        <a:spcAft>
                          <a:spcPts val="0"/>
                        </a:spcAft>
                      </a:pPr>
                      <a:r>
                        <a:rPr lang="en-GB" sz="1600" b="0" dirty="0" smtClean="0">
                          <a:effectLst/>
                          <a:latin typeface="Bell MT" panose="02020503060305020303" pitchFamily="18" charset="0"/>
                        </a:rPr>
                        <a:t>a </a:t>
                      </a:r>
                      <a:r>
                        <a:rPr lang="en-GB" sz="1600" b="0" dirty="0">
                          <a:effectLst/>
                          <a:latin typeface="Bell MT" panose="02020503060305020303" pitchFamily="18" charset="0"/>
                        </a:rPr>
                        <a:t>smallest constituent sub-representation, including icons, names, simple word forms, or the sorts of alphanumeric identifiers we might find in patient records.</a:t>
                      </a:r>
                      <a:endParaRPr lang="en-US" sz="1600" b="0" dirty="0">
                        <a:effectLst/>
                        <a:latin typeface="Bell MT" panose="02020503060305020303" pitchFamily="18" charset="0"/>
                        <a:ea typeface="MS Mincho" panose="02020609040205080304" pitchFamily="49" charset="-128"/>
                      </a:endParaRPr>
                    </a:p>
                  </a:txBody>
                  <a:tcPr marL="73025" marR="7302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bl>
          </a:graphicData>
        </a:graphic>
      </p:graphicFrame>
      <p:sp>
        <p:nvSpPr>
          <p:cNvPr id="5" name="Rectangle 4"/>
          <p:cNvSpPr/>
          <p:nvPr/>
        </p:nvSpPr>
        <p:spPr>
          <a:xfrm>
            <a:off x="2286000" y="6324600"/>
            <a:ext cx="6858000" cy="461665"/>
          </a:xfrm>
          <a:prstGeom prst="rect">
            <a:avLst/>
          </a:prstGeom>
        </p:spPr>
        <p:txBody>
          <a:bodyPr wrap="square">
            <a:spAutoFit/>
          </a:bodyPr>
          <a:lstStyle/>
          <a:p>
            <a:pPr algn="r"/>
            <a:r>
              <a:rPr lang="en-US" sz="1200" dirty="0">
                <a:solidFill>
                  <a:schemeClr val="bg1"/>
                </a:solidFill>
              </a:rPr>
              <a:t>Smith B, Ceusters W. </a:t>
            </a:r>
            <a:r>
              <a:rPr lang="en-US" sz="1200" dirty="0" err="1">
                <a:solidFill>
                  <a:schemeClr val="bg1"/>
                </a:solidFill>
              </a:rPr>
              <a:t>Aboutness</a:t>
            </a:r>
            <a:r>
              <a:rPr lang="en-US" sz="1200" dirty="0">
                <a:solidFill>
                  <a:schemeClr val="bg1"/>
                </a:solidFill>
              </a:rPr>
              <a:t>: Towards Foundations for the Information Artifact Ontology. International Conference on Biomedical Ontologies, ICBO 2015, Lisbon, Portugal, July 27-30, 2015;47-51.</a:t>
            </a:r>
          </a:p>
        </p:txBody>
      </p:sp>
    </p:spTree>
    <p:extLst>
      <p:ext uri="{BB962C8B-B14F-4D97-AF65-F5344CB8AC3E}">
        <p14:creationId xmlns:p14="http://schemas.microsoft.com/office/powerpoint/2010/main" val="37982422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and representation</a:t>
            </a:r>
            <a:endParaRPr lang="en-US" dirty="0"/>
          </a:p>
        </p:txBody>
      </p:sp>
      <p:sp>
        <p:nvSpPr>
          <p:cNvPr id="4" name="TextBox 3"/>
          <p:cNvSpPr txBox="1"/>
          <p:nvPr/>
        </p:nvSpPr>
        <p:spPr>
          <a:xfrm>
            <a:off x="2487591" y="1828800"/>
            <a:ext cx="1053494" cy="338554"/>
          </a:xfrm>
          <a:prstGeom prst="rect">
            <a:avLst/>
          </a:prstGeom>
          <a:noFill/>
          <a:ln w="19050">
            <a:solidFill>
              <a:schemeClr val="bg1"/>
            </a:solidFill>
          </a:ln>
        </p:spPr>
        <p:txBody>
          <a:bodyPr wrap="none" rtlCol="0">
            <a:spAutoFit/>
          </a:bodyPr>
          <a:lstStyle/>
          <a:p>
            <a:pPr algn="ctr"/>
            <a:r>
              <a:rPr lang="en-US" sz="1600" dirty="0" smtClean="0">
                <a:solidFill>
                  <a:schemeClr val="bg1"/>
                </a:solidFill>
              </a:rPr>
              <a:t>continuant</a:t>
            </a:r>
            <a:endParaRPr lang="en-US" sz="1600" dirty="0">
              <a:solidFill>
                <a:schemeClr val="bg1"/>
              </a:solidFill>
            </a:endParaRPr>
          </a:p>
        </p:txBody>
      </p:sp>
      <p:sp>
        <p:nvSpPr>
          <p:cNvPr id="5" name="TextBox 4"/>
          <p:cNvSpPr txBox="1"/>
          <p:nvPr/>
        </p:nvSpPr>
        <p:spPr>
          <a:xfrm>
            <a:off x="2723233" y="2776954"/>
            <a:ext cx="582211" cy="338554"/>
          </a:xfrm>
          <a:prstGeom prst="rect">
            <a:avLst/>
          </a:prstGeom>
          <a:noFill/>
          <a:ln w="19050">
            <a:solidFill>
              <a:schemeClr val="bg1"/>
            </a:solidFill>
          </a:ln>
        </p:spPr>
        <p:txBody>
          <a:bodyPr wrap="none" rtlCol="0">
            <a:spAutoFit/>
          </a:bodyPr>
          <a:lstStyle/>
          <a:p>
            <a:pPr algn="ctr"/>
            <a:r>
              <a:rPr lang="en-US" sz="1600" dirty="0" smtClean="0">
                <a:solidFill>
                  <a:schemeClr val="bg1"/>
                </a:solidFill>
              </a:rPr>
              <a:t>SDC</a:t>
            </a:r>
            <a:endParaRPr lang="en-US" sz="1600" dirty="0">
              <a:solidFill>
                <a:schemeClr val="bg1"/>
              </a:solidFill>
            </a:endParaRPr>
          </a:p>
        </p:txBody>
      </p:sp>
      <p:sp>
        <p:nvSpPr>
          <p:cNvPr id="6" name="TextBox 5"/>
          <p:cNvSpPr txBox="1"/>
          <p:nvPr/>
        </p:nvSpPr>
        <p:spPr>
          <a:xfrm>
            <a:off x="1106222" y="2776954"/>
            <a:ext cx="615874" cy="338554"/>
          </a:xfrm>
          <a:prstGeom prst="rect">
            <a:avLst/>
          </a:prstGeom>
          <a:noFill/>
          <a:ln w="19050">
            <a:solidFill>
              <a:schemeClr val="bg1"/>
            </a:solidFill>
          </a:ln>
        </p:spPr>
        <p:txBody>
          <a:bodyPr wrap="none" rtlCol="0">
            <a:spAutoFit/>
          </a:bodyPr>
          <a:lstStyle/>
          <a:p>
            <a:pPr algn="ctr"/>
            <a:r>
              <a:rPr lang="en-US" sz="1600" dirty="0">
                <a:solidFill>
                  <a:schemeClr val="bg1"/>
                </a:solidFill>
              </a:rPr>
              <a:t>G</a:t>
            </a:r>
            <a:r>
              <a:rPr lang="en-US" sz="1600" dirty="0" smtClean="0">
                <a:solidFill>
                  <a:schemeClr val="bg1"/>
                </a:solidFill>
              </a:rPr>
              <a:t>DC</a:t>
            </a:r>
            <a:endParaRPr lang="en-US" sz="1600" dirty="0">
              <a:solidFill>
                <a:schemeClr val="bg1"/>
              </a:solidFill>
            </a:endParaRPr>
          </a:p>
        </p:txBody>
      </p:sp>
      <p:sp>
        <p:nvSpPr>
          <p:cNvPr id="7" name="TextBox 6"/>
          <p:cNvSpPr txBox="1"/>
          <p:nvPr/>
        </p:nvSpPr>
        <p:spPr>
          <a:xfrm>
            <a:off x="1156716" y="3639979"/>
            <a:ext cx="514885" cy="338554"/>
          </a:xfrm>
          <a:prstGeom prst="rect">
            <a:avLst/>
          </a:prstGeom>
          <a:noFill/>
          <a:ln w="19050">
            <a:solidFill>
              <a:schemeClr val="bg1"/>
            </a:solidFill>
          </a:ln>
        </p:spPr>
        <p:txBody>
          <a:bodyPr wrap="none" rtlCol="0">
            <a:spAutoFit/>
          </a:bodyPr>
          <a:lstStyle/>
          <a:p>
            <a:pPr algn="ctr"/>
            <a:r>
              <a:rPr lang="en-US" sz="1600" dirty="0" smtClean="0">
                <a:solidFill>
                  <a:schemeClr val="bg1"/>
                </a:solidFill>
              </a:rPr>
              <a:t>ICE</a:t>
            </a:r>
            <a:endParaRPr lang="en-US" sz="1600" dirty="0">
              <a:solidFill>
                <a:schemeClr val="bg1"/>
              </a:solidFill>
            </a:endParaRPr>
          </a:p>
        </p:txBody>
      </p:sp>
      <p:sp>
        <p:nvSpPr>
          <p:cNvPr id="8" name="TextBox 7"/>
          <p:cNvSpPr txBox="1"/>
          <p:nvPr/>
        </p:nvSpPr>
        <p:spPr>
          <a:xfrm>
            <a:off x="2635869" y="3633934"/>
            <a:ext cx="756938" cy="338554"/>
          </a:xfrm>
          <a:prstGeom prst="rect">
            <a:avLst/>
          </a:prstGeom>
          <a:noFill/>
          <a:ln w="19050">
            <a:solidFill>
              <a:schemeClr val="bg1"/>
            </a:solidFill>
          </a:ln>
        </p:spPr>
        <p:txBody>
          <a:bodyPr wrap="none" rtlCol="0">
            <a:spAutoFit/>
          </a:bodyPr>
          <a:lstStyle/>
          <a:p>
            <a:pPr algn="ctr"/>
            <a:r>
              <a:rPr lang="en-US" sz="1600" dirty="0" smtClean="0">
                <a:solidFill>
                  <a:schemeClr val="bg1"/>
                </a:solidFill>
              </a:rPr>
              <a:t>quality</a:t>
            </a:r>
            <a:endParaRPr lang="en-US" sz="1600" dirty="0">
              <a:solidFill>
                <a:schemeClr val="bg1"/>
              </a:solidFill>
            </a:endParaRPr>
          </a:p>
        </p:txBody>
      </p:sp>
      <p:sp>
        <p:nvSpPr>
          <p:cNvPr id="9" name="TextBox 8"/>
          <p:cNvSpPr txBox="1"/>
          <p:nvPr/>
        </p:nvSpPr>
        <p:spPr>
          <a:xfrm>
            <a:off x="2751285" y="4282054"/>
            <a:ext cx="526106" cy="338554"/>
          </a:xfrm>
          <a:prstGeom prst="rect">
            <a:avLst/>
          </a:prstGeom>
          <a:noFill/>
          <a:ln w="19050">
            <a:solidFill>
              <a:schemeClr val="bg1"/>
            </a:solidFill>
          </a:ln>
        </p:spPr>
        <p:txBody>
          <a:bodyPr wrap="none" rtlCol="0">
            <a:spAutoFit/>
          </a:bodyPr>
          <a:lstStyle/>
          <a:p>
            <a:pPr algn="ctr"/>
            <a:r>
              <a:rPr lang="en-US" sz="1600" dirty="0" smtClean="0">
                <a:solidFill>
                  <a:schemeClr val="bg1"/>
                </a:solidFill>
              </a:rPr>
              <a:t>IQE</a:t>
            </a:r>
            <a:endParaRPr lang="en-US" sz="1600" dirty="0">
              <a:solidFill>
                <a:schemeClr val="bg1"/>
              </a:solidFill>
            </a:endParaRPr>
          </a:p>
        </p:txBody>
      </p:sp>
      <p:sp>
        <p:nvSpPr>
          <p:cNvPr id="10" name="TextBox 9"/>
          <p:cNvSpPr txBox="1"/>
          <p:nvPr/>
        </p:nvSpPr>
        <p:spPr>
          <a:xfrm>
            <a:off x="2338512" y="4961412"/>
            <a:ext cx="1351652" cy="338554"/>
          </a:xfrm>
          <a:prstGeom prst="rect">
            <a:avLst/>
          </a:prstGeom>
          <a:noFill/>
          <a:ln w="19050">
            <a:solidFill>
              <a:schemeClr val="bg1"/>
            </a:solidFill>
          </a:ln>
        </p:spPr>
        <p:txBody>
          <a:bodyPr wrap="none" rtlCol="0">
            <a:spAutoFit/>
          </a:bodyPr>
          <a:lstStyle/>
          <a:p>
            <a:pPr algn="ctr"/>
            <a:r>
              <a:rPr lang="en-US" sz="1600" dirty="0" smtClean="0">
                <a:solidFill>
                  <a:schemeClr val="bg1"/>
                </a:solidFill>
              </a:rPr>
              <a:t>representation</a:t>
            </a:r>
            <a:endParaRPr lang="en-US" sz="1600" dirty="0">
              <a:solidFill>
                <a:schemeClr val="bg1"/>
              </a:solidFill>
            </a:endParaRPr>
          </a:p>
        </p:txBody>
      </p:sp>
      <p:sp>
        <p:nvSpPr>
          <p:cNvPr id="11" name="TextBox 10"/>
          <p:cNvSpPr txBox="1"/>
          <p:nvPr/>
        </p:nvSpPr>
        <p:spPr>
          <a:xfrm>
            <a:off x="2078024" y="5901154"/>
            <a:ext cx="1872629" cy="338554"/>
          </a:xfrm>
          <a:prstGeom prst="rect">
            <a:avLst/>
          </a:prstGeom>
          <a:noFill/>
          <a:ln w="19050">
            <a:solidFill>
              <a:schemeClr val="bg1"/>
            </a:solidFill>
          </a:ln>
        </p:spPr>
        <p:txBody>
          <a:bodyPr wrap="none" rtlCol="0">
            <a:spAutoFit/>
          </a:bodyPr>
          <a:lstStyle/>
          <a:p>
            <a:pPr algn="ctr"/>
            <a:r>
              <a:rPr lang="en-US" sz="1600" dirty="0" smtClean="0">
                <a:solidFill>
                  <a:schemeClr val="bg1"/>
                </a:solidFill>
              </a:rPr>
              <a:t>representational unit</a:t>
            </a:r>
            <a:endParaRPr lang="en-US" sz="1600" dirty="0">
              <a:solidFill>
                <a:schemeClr val="bg1"/>
              </a:solidFill>
            </a:endParaRPr>
          </a:p>
        </p:txBody>
      </p:sp>
      <p:sp>
        <p:nvSpPr>
          <p:cNvPr id="12" name="TextBox 11"/>
          <p:cNvSpPr txBox="1"/>
          <p:nvPr/>
        </p:nvSpPr>
        <p:spPr>
          <a:xfrm>
            <a:off x="5072245" y="1828800"/>
            <a:ext cx="1659430" cy="338554"/>
          </a:xfrm>
          <a:prstGeom prst="rect">
            <a:avLst/>
          </a:prstGeom>
          <a:noFill/>
          <a:ln w="19050">
            <a:solidFill>
              <a:schemeClr val="bg1"/>
            </a:solidFill>
          </a:ln>
        </p:spPr>
        <p:txBody>
          <a:bodyPr wrap="none" rtlCol="0">
            <a:spAutoFit/>
          </a:bodyPr>
          <a:lstStyle/>
          <a:p>
            <a:pPr algn="ctr"/>
            <a:r>
              <a:rPr lang="en-US" sz="1600" dirty="0" smtClean="0">
                <a:solidFill>
                  <a:schemeClr val="bg1"/>
                </a:solidFill>
              </a:rPr>
              <a:t>Portion of Reality</a:t>
            </a:r>
            <a:endParaRPr lang="en-US" sz="1600" dirty="0">
              <a:solidFill>
                <a:schemeClr val="bg1"/>
              </a:solidFill>
            </a:endParaRPr>
          </a:p>
        </p:txBody>
      </p:sp>
      <p:sp>
        <p:nvSpPr>
          <p:cNvPr id="13" name="TextBox 12"/>
          <p:cNvSpPr txBox="1"/>
          <p:nvPr/>
        </p:nvSpPr>
        <p:spPr>
          <a:xfrm>
            <a:off x="6489103" y="2770776"/>
            <a:ext cx="1382110" cy="338554"/>
          </a:xfrm>
          <a:prstGeom prst="rect">
            <a:avLst/>
          </a:prstGeom>
          <a:noFill/>
          <a:ln w="19050">
            <a:solidFill>
              <a:schemeClr val="bg1"/>
            </a:solidFill>
          </a:ln>
        </p:spPr>
        <p:txBody>
          <a:bodyPr wrap="none" rtlCol="0">
            <a:spAutoFit/>
          </a:bodyPr>
          <a:lstStyle/>
          <a:p>
            <a:pPr algn="ctr"/>
            <a:r>
              <a:rPr lang="en-US" sz="1600" dirty="0" smtClean="0">
                <a:solidFill>
                  <a:schemeClr val="bg1"/>
                </a:solidFill>
              </a:rPr>
              <a:t>material entity</a:t>
            </a:r>
            <a:endParaRPr lang="en-US" sz="1600" dirty="0">
              <a:solidFill>
                <a:schemeClr val="bg1"/>
              </a:solidFill>
            </a:endParaRPr>
          </a:p>
        </p:txBody>
      </p:sp>
      <p:sp>
        <p:nvSpPr>
          <p:cNvPr id="14" name="TextBox 13"/>
          <p:cNvSpPr txBox="1"/>
          <p:nvPr/>
        </p:nvSpPr>
        <p:spPr>
          <a:xfrm>
            <a:off x="6795277" y="3640468"/>
            <a:ext cx="769763" cy="338554"/>
          </a:xfrm>
          <a:prstGeom prst="rect">
            <a:avLst/>
          </a:prstGeom>
          <a:noFill/>
          <a:ln w="19050">
            <a:solidFill>
              <a:schemeClr val="bg1"/>
            </a:solidFill>
          </a:ln>
        </p:spPr>
        <p:txBody>
          <a:bodyPr wrap="none" rtlCol="0">
            <a:spAutoFit/>
          </a:bodyPr>
          <a:lstStyle/>
          <a:p>
            <a:pPr algn="ctr"/>
            <a:r>
              <a:rPr lang="en-US" sz="1600" dirty="0" smtClean="0">
                <a:solidFill>
                  <a:schemeClr val="bg1"/>
                </a:solidFill>
              </a:rPr>
              <a:t>artifact</a:t>
            </a:r>
            <a:endParaRPr lang="en-US" sz="1600" dirty="0">
              <a:solidFill>
                <a:schemeClr val="bg1"/>
              </a:solidFill>
            </a:endParaRPr>
          </a:p>
        </p:txBody>
      </p:sp>
      <p:sp>
        <p:nvSpPr>
          <p:cNvPr id="15" name="TextBox 14"/>
          <p:cNvSpPr txBox="1"/>
          <p:nvPr/>
        </p:nvSpPr>
        <p:spPr>
          <a:xfrm>
            <a:off x="6283118" y="4518147"/>
            <a:ext cx="1794082" cy="338554"/>
          </a:xfrm>
          <a:prstGeom prst="rect">
            <a:avLst/>
          </a:prstGeom>
          <a:noFill/>
          <a:ln w="19050">
            <a:solidFill>
              <a:schemeClr val="bg1"/>
            </a:solidFill>
          </a:ln>
        </p:spPr>
        <p:txBody>
          <a:bodyPr wrap="none" rtlCol="0">
            <a:spAutoFit/>
          </a:bodyPr>
          <a:lstStyle/>
          <a:p>
            <a:pPr algn="ctr"/>
            <a:r>
              <a:rPr lang="en-US" sz="1600" dirty="0" smtClean="0">
                <a:solidFill>
                  <a:schemeClr val="bg1"/>
                </a:solidFill>
              </a:rPr>
              <a:t>Information artifact</a:t>
            </a:r>
            <a:endParaRPr lang="en-US" sz="1600" dirty="0">
              <a:solidFill>
                <a:schemeClr val="bg1"/>
              </a:solidFill>
            </a:endParaRPr>
          </a:p>
        </p:txBody>
      </p:sp>
      <p:cxnSp>
        <p:nvCxnSpPr>
          <p:cNvPr id="17" name="Straight Arrow Connector 16"/>
          <p:cNvCxnSpPr>
            <a:stCxn id="4" idx="3"/>
            <a:endCxn id="12" idx="1"/>
          </p:cNvCxnSpPr>
          <p:nvPr/>
        </p:nvCxnSpPr>
        <p:spPr bwMode="auto">
          <a:xfrm>
            <a:off x="3541085" y="1998077"/>
            <a:ext cx="1531160" cy="0"/>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cxnSp>
        <p:nvCxnSpPr>
          <p:cNvPr id="19" name="Straight Arrow Connector 18"/>
          <p:cNvCxnSpPr>
            <a:stCxn id="6" idx="0"/>
            <a:endCxn id="4" idx="2"/>
          </p:cNvCxnSpPr>
          <p:nvPr/>
        </p:nvCxnSpPr>
        <p:spPr bwMode="auto">
          <a:xfrm flipV="1">
            <a:off x="1414159" y="2167354"/>
            <a:ext cx="1600179" cy="609600"/>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cxnSp>
        <p:nvCxnSpPr>
          <p:cNvPr id="21" name="Straight Arrow Connector 20"/>
          <p:cNvCxnSpPr/>
          <p:nvPr/>
        </p:nvCxnSpPr>
        <p:spPr bwMode="auto">
          <a:xfrm flipH="1" flipV="1">
            <a:off x="3014338" y="2167354"/>
            <a:ext cx="1" cy="609600"/>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cxnSp>
        <p:nvCxnSpPr>
          <p:cNvPr id="23" name="Straight Arrow Connector 22"/>
          <p:cNvCxnSpPr>
            <a:stCxn id="13" idx="0"/>
            <a:endCxn id="4" idx="2"/>
          </p:cNvCxnSpPr>
          <p:nvPr/>
        </p:nvCxnSpPr>
        <p:spPr bwMode="auto">
          <a:xfrm flipH="1" flipV="1">
            <a:off x="3014338" y="2167354"/>
            <a:ext cx="4165820" cy="603422"/>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cxnSp>
        <p:nvCxnSpPr>
          <p:cNvPr id="29" name="Straight Arrow Connector 28"/>
          <p:cNvCxnSpPr>
            <a:stCxn id="7" idx="0"/>
            <a:endCxn id="6" idx="2"/>
          </p:cNvCxnSpPr>
          <p:nvPr/>
        </p:nvCxnSpPr>
        <p:spPr bwMode="auto">
          <a:xfrm flipV="1">
            <a:off x="1414159" y="3115508"/>
            <a:ext cx="0" cy="524471"/>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cxnSp>
        <p:nvCxnSpPr>
          <p:cNvPr id="39" name="Straight Arrow Connector 38"/>
          <p:cNvCxnSpPr/>
          <p:nvPr/>
        </p:nvCxnSpPr>
        <p:spPr bwMode="auto">
          <a:xfrm flipV="1">
            <a:off x="3014336" y="3115508"/>
            <a:ext cx="1" cy="518426"/>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cxnSp>
        <p:nvCxnSpPr>
          <p:cNvPr id="41" name="Straight Arrow Connector 40"/>
          <p:cNvCxnSpPr>
            <a:stCxn id="14" idx="0"/>
            <a:endCxn id="13" idx="2"/>
          </p:cNvCxnSpPr>
          <p:nvPr/>
        </p:nvCxnSpPr>
        <p:spPr bwMode="auto">
          <a:xfrm flipH="1" flipV="1">
            <a:off x="7180158" y="3109330"/>
            <a:ext cx="1" cy="531138"/>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cxnSp>
        <p:nvCxnSpPr>
          <p:cNvPr id="43" name="Straight Arrow Connector 42"/>
          <p:cNvCxnSpPr>
            <a:stCxn id="15" idx="0"/>
            <a:endCxn id="14" idx="2"/>
          </p:cNvCxnSpPr>
          <p:nvPr/>
        </p:nvCxnSpPr>
        <p:spPr bwMode="auto">
          <a:xfrm flipV="1">
            <a:off x="7180159" y="3979022"/>
            <a:ext cx="0" cy="539125"/>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cxnSp>
        <p:nvCxnSpPr>
          <p:cNvPr id="45" name="Straight Arrow Connector 44"/>
          <p:cNvCxnSpPr/>
          <p:nvPr/>
        </p:nvCxnSpPr>
        <p:spPr bwMode="auto">
          <a:xfrm flipV="1">
            <a:off x="3014338" y="3972488"/>
            <a:ext cx="0" cy="309566"/>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cxnSp>
        <p:nvCxnSpPr>
          <p:cNvPr id="47" name="Straight Arrow Connector 46"/>
          <p:cNvCxnSpPr/>
          <p:nvPr/>
        </p:nvCxnSpPr>
        <p:spPr bwMode="auto">
          <a:xfrm flipV="1">
            <a:off x="3014338" y="4620608"/>
            <a:ext cx="0" cy="340804"/>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cxnSp>
        <p:nvCxnSpPr>
          <p:cNvPr id="49" name="Straight Arrow Connector 48"/>
          <p:cNvCxnSpPr/>
          <p:nvPr/>
        </p:nvCxnSpPr>
        <p:spPr bwMode="auto">
          <a:xfrm flipH="1" flipV="1">
            <a:off x="3014338" y="5299966"/>
            <a:ext cx="1" cy="601188"/>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cxnSp>
        <p:nvCxnSpPr>
          <p:cNvPr id="51" name="Elbow Connector 50"/>
          <p:cNvCxnSpPr>
            <a:stCxn id="7" idx="2"/>
            <a:endCxn id="13" idx="3"/>
          </p:cNvCxnSpPr>
          <p:nvPr/>
        </p:nvCxnSpPr>
        <p:spPr bwMode="auto">
          <a:xfrm rot="5400000" flipH="1" flipV="1">
            <a:off x="4123446" y="230766"/>
            <a:ext cx="1038480" cy="6457054"/>
          </a:xfrm>
          <a:prstGeom prst="bentConnector4">
            <a:avLst>
              <a:gd name="adj1" fmla="val -22013"/>
              <a:gd name="adj2" fmla="val 103540"/>
            </a:avLst>
          </a:prstGeom>
          <a:solidFill>
            <a:schemeClr val="accent1"/>
          </a:solidFill>
          <a:ln w="28575" cap="flat" cmpd="sng" algn="ctr">
            <a:solidFill>
              <a:srgbClr val="19FF81"/>
            </a:solidFill>
            <a:prstDash val="solid"/>
            <a:round/>
            <a:headEnd type="none" w="med" len="med"/>
            <a:tailEnd type="triangle"/>
          </a:ln>
          <a:effectLst/>
        </p:spPr>
      </p:cxnSp>
      <p:cxnSp>
        <p:nvCxnSpPr>
          <p:cNvPr id="55" name="Elbow Connector 54"/>
          <p:cNvCxnSpPr>
            <a:stCxn id="7" idx="1"/>
            <a:endCxn id="12" idx="0"/>
          </p:cNvCxnSpPr>
          <p:nvPr/>
        </p:nvCxnSpPr>
        <p:spPr bwMode="auto">
          <a:xfrm rot="10800000" flipH="1">
            <a:off x="1156716" y="1828800"/>
            <a:ext cx="4745244" cy="1980456"/>
          </a:xfrm>
          <a:prstGeom prst="bentConnector4">
            <a:avLst>
              <a:gd name="adj1" fmla="val -4817"/>
              <a:gd name="adj2" fmla="val 111543"/>
            </a:avLst>
          </a:prstGeom>
          <a:solidFill>
            <a:schemeClr val="accent1"/>
          </a:solidFill>
          <a:ln w="28575" cap="flat" cmpd="sng" algn="ctr">
            <a:solidFill>
              <a:srgbClr val="FF0000"/>
            </a:solidFill>
            <a:prstDash val="solid"/>
            <a:round/>
            <a:headEnd type="none" w="med" len="med"/>
            <a:tailEnd type="triangle"/>
          </a:ln>
          <a:effectLst/>
        </p:spPr>
      </p:cxnSp>
      <p:cxnSp>
        <p:nvCxnSpPr>
          <p:cNvPr id="58" name="Elbow Connector 57"/>
          <p:cNvCxnSpPr>
            <a:stCxn id="9" idx="1"/>
            <a:endCxn id="7" idx="2"/>
          </p:cNvCxnSpPr>
          <p:nvPr/>
        </p:nvCxnSpPr>
        <p:spPr bwMode="auto">
          <a:xfrm rot="10800000">
            <a:off x="1414159" y="3978533"/>
            <a:ext cx="1337126" cy="472798"/>
          </a:xfrm>
          <a:prstGeom prst="bentConnector2">
            <a:avLst/>
          </a:prstGeom>
          <a:solidFill>
            <a:schemeClr val="accent1"/>
          </a:solidFill>
          <a:ln w="28575" cap="flat" cmpd="sng" algn="ctr">
            <a:solidFill>
              <a:srgbClr val="FFFF00"/>
            </a:solidFill>
            <a:prstDash val="solid"/>
            <a:round/>
            <a:headEnd type="none" w="med" len="med"/>
            <a:tailEnd type="triangle"/>
          </a:ln>
          <a:effectLst/>
        </p:spPr>
      </p:cxnSp>
      <p:sp>
        <p:nvSpPr>
          <p:cNvPr id="66" name="TextBox 65"/>
          <p:cNvSpPr txBox="1"/>
          <p:nvPr/>
        </p:nvSpPr>
        <p:spPr>
          <a:xfrm>
            <a:off x="4517565" y="3653429"/>
            <a:ext cx="870751" cy="338554"/>
          </a:xfrm>
          <a:prstGeom prst="rect">
            <a:avLst/>
          </a:prstGeom>
          <a:noFill/>
          <a:ln w="19050">
            <a:solidFill>
              <a:schemeClr val="bg1"/>
            </a:solidFill>
          </a:ln>
        </p:spPr>
        <p:txBody>
          <a:bodyPr wrap="none" rtlCol="0">
            <a:spAutoFit/>
          </a:bodyPr>
          <a:lstStyle/>
          <a:p>
            <a:pPr algn="ctr"/>
            <a:r>
              <a:rPr lang="en-US" sz="1600" dirty="0" smtClean="0">
                <a:solidFill>
                  <a:schemeClr val="bg1"/>
                </a:solidFill>
              </a:rPr>
              <a:t>function</a:t>
            </a:r>
            <a:endParaRPr lang="en-US" sz="1600" dirty="0">
              <a:solidFill>
                <a:schemeClr val="bg1"/>
              </a:solidFill>
            </a:endParaRPr>
          </a:p>
        </p:txBody>
      </p:sp>
      <p:sp>
        <p:nvSpPr>
          <p:cNvPr id="67" name="TextBox 66"/>
          <p:cNvSpPr txBox="1"/>
          <p:nvPr/>
        </p:nvSpPr>
        <p:spPr>
          <a:xfrm>
            <a:off x="4208987" y="4348870"/>
            <a:ext cx="1487908" cy="584775"/>
          </a:xfrm>
          <a:prstGeom prst="rect">
            <a:avLst/>
          </a:prstGeom>
          <a:noFill/>
          <a:ln w="19050">
            <a:solidFill>
              <a:schemeClr val="bg1"/>
            </a:solidFill>
          </a:ln>
        </p:spPr>
        <p:txBody>
          <a:bodyPr wrap="none" rtlCol="0">
            <a:spAutoFit/>
          </a:bodyPr>
          <a:lstStyle/>
          <a:p>
            <a:pPr algn="ctr"/>
            <a:r>
              <a:rPr lang="en-US" sz="1600" dirty="0">
                <a:solidFill>
                  <a:schemeClr val="bg1"/>
                </a:solidFill>
              </a:rPr>
              <a:t>f</a:t>
            </a:r>
            <a:r>
              <a:rPr lang="en-US" sz="1600" dirty="0" smtClean="0">
                <a:solidFill>
                  <a:schemeClr val="bg1"/>
                </a:solidFill>
              </a:rPr>
              <a:t>unction to bear</a:t>
            </a:r>
          </a:p>
          <a:p>
            <a:pPr algn="ctr"/>
            <a:r>
              <a:rPr lang="en-US" sz="1600" dirty="0">
                <a:solidFill>
                  <a:schemeClr val="bg1"/>
                </a:solidFill>
              </a:rPr>
              <a:t>a</a:t>
            </a:r>
            <a:r>
              <a:rPr lang="en-US" sz="1600" dirty="0" smtClean="0">
                <a:solidFill>
                  <a:schemeClr val="bg1"/>
                </a:solidFill>
              </a:rPr>
              <a:t>n IQE</a:t>
            </a:r>
            <a:endParaRPr lang="en-US" sz="1600" dirty="0">
              <a:solidFill>
                <a:schemeClr val="bg1"/>
              </a:solidFill>
            </a:endParaRPr>
          </a:p>
        </p:txBody>
      </p:sp>
      <p:cxnSp>
        <p:nvCxnSpPr>
          <p:cNvPr id="72" name="Straight Arrow Connector 71"/>
          <p:cNvCxnSpPr>
            <a:stCxn id="67" idx="0"/>
            <a:endCxn id="66" idx="2"/>
          </p:cNvCxnSpPr>
          <p:nvPr/>
        </p:nvCxnSpPr>
        <p:spPr bwMode="auto">
          <a:xfrm flipV="1">
            <a:off x="4952941" y="3991983"/>
            <a:ext cx="0" cy="356887"/>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cxnSp>
        <p:nvCxnSpPr>
          <p:cNvPr id="74" name="Elbow Connector 73"/>
          <p:cNvCxnSpPr>
            <a:stCxn id="15" idx="2"/>
            <a:endCxn id="67" idx="2"/>
          </p:cNvCxnSpPr>
          <p:nvPr/>
        </p:nvCxnSpPr>
        <p:spPr bwMode="auto">
          <a:xfrm rot="5400000">
            <a:off x="6028078" y="3781564"/>
            <a:ext cx="76944" cy="2227218"/>
          </a:xfrm>
          <a:prstGeom prst="bentConnector3">
            <a:avLst>
              <a:gd name="adj1" fmla="val 613172"/>
            </a:avLst>
          </a:prstGeom>
          <a:solidFill>
            <a:schemeClr val="accent1"/>
          </a:solidFill>
          <a:ln w="28575" cap="flat" cmpd="sng" algn="ctr">
            <a:solidFill>
              <a:srgbClr val="FF99CC"/>
            </a:solidFill>
            <a:prstDash val="solid"/>
            <a:round/>
            <a:headEnd type="none" w="med" len="med"/>
            <a:tailEnd type="triangle"/>
          </a:ln>
          <a:effectLst/>
        </p:spPr>
      </p:cxnSp>
      <p:cxnSp>
        <p:nvCxnSpPr>
          <p:cNvPr id="78" name="Elbow Connector 77"/>
          <p:cNvCxnSpPr>
            <a:stCxn id="10" idx="2"/>
            <a:endCxn id="12" idx="3"/>
          </p:cNvCxnSpPr>
          <p:nvPr/>
        </p:nvCxnSpPr>
        <p:spPr bwMode="auto">
          <a:xfrm rot="5400000" flipH="1" flipV="1">
            <a:off x="3222061" y="1790353"/>
            <a:ext cx="3301889" cy="3717337"/>
          </a:xfrm>
          <a:prstGeom prst="bentConnector4">
            <a:avLst>
              <a:gd name="adj1" fmla="val -6923"/>
              <a:gd name="adj2" fmla="val 152613"/>
            </a:avLst>
          </a:prstGeom>
          <a:solidFill>
            <a:schemeClr val="accent1"/>
          </a:solidFill>
          <a:ln w="28575" cap="flat" cmpd="sng" algn="ctr">
            <a:solidFill>
              <a:srgbClr val="FF0000"/>
            </a:solidFill>
            <a:prstDash val="lgDash"/>
            <a:round/>
            <a:headEnd type="none" w="med" len="med"/>
            <a:tailEnd type="triangle"/>
          </a:ln>
          <a:effectLst/>
        </p:spPr>
      </p:cxnSp>
      <p:cxnSp>
        <p:nvCxnSpPr>
          <p:cNvPr id="88" name="Elbow Connector 87"/>
          <p:cNvCxnSpPr>
            <a:stCxn id="66" idx="0"/>
            <a:endCxn id="5" idx="3"/>
          </p:cNvCxnSpPr>
          <p:nvPr/>
        </p:nvCxnSpPr>
        <p:spPr bwMode="auto">
          <a:xfrm rot="16200000" flipV="1">
            <a:off x="3775594" y="2476081"/>
            <a:ext cx="707198" cy="1647497"/>
          </a:xfrm>
          <a:prstGeom prst="bentConnector2">
            <a:avLst/>
          </a:prstGeom>
          <a:solidFill>
            <a:schemeClr val="accent1"/>
          </a:solidFill>
          <a:ln w="38100" cap="flat" cmpd="sng" algn="ctr">
            <a:solidFill>
              <a:schemeClr val="bg1"/>
            </a:solidFill>
            <a:prstDash val="solid"/>
            <a:round/>
            <a:headEnd type="none" w="med" len="med"/>
            <a:tailEnd type="triangle"/>
          </a:ln>
          <a:effectLst/>
        </p:spPr>
      </p:cxnSp>
      <p:cxnSp>
        <p:nvCxnSpPr>
          <p:cNvPr id="105" name="Straight Arrow Connector 104"/>
          <p:cNvCxnSpPr/>
          <p:nvPr/>
        </p:nvCxnSpPr>
        <p:spPr bwMode="auto">
          <a:xfrm>
            <a:off x="152400" y="5824954"/>
            <a:ext cx="592242" cy="0"/>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sp>
        <p:nvSpPr>
          <p:cNvPr id="106" name="TextBox 105"/>
          <p:cNvSpPr txBox="1"/>
          <p:nvPr/>
        </p:nvSpPr>
        <p:spPr>
          <a:xfrm>
            <a:off x="152400" y="5443954"/>
            <a:ext cx="505267" cy="369332"/>
          </a:xfrm>
          <a:prstGeom prst="rect">
            <a:avLst/>
          </a:prstGeom>
          <a:noFill/>
        </p:spPr>
        <p:txBody>
          <a:bodyPr wrap="none" rtlCol="0">
            <a:spAutoFit/>
          </a:bodyPr>
          <a:lstStyle/>
          <a:p>
            <a:r>
              <a:rPr lang="en-US" sz="1800" b="1" dirty="0" err="1" smtClean="0">
                <a:solidFill>
                  <a:schemeClr val="bg1"/>
                </a:solidFill>
              </a:rPr>
              <a:t>isA</a:t>
            </a:r>
            <a:endParaRPr lang="en-US" sz="1800" b="1" dirty="0">
              <a:solidFill>
                <a:schemeClr val="bg1"/>
              </a:solidFill>
            </a:endParaRPr>
          </a:p>
        </p:txBody>
      </p:sp>
      <p:sp>
        <p:nvSpPr>
          <p:cNvPr id="109" name="TextBox 108"/>
          <p:cNvSpPr txBox="1"/>
          <p:nvPr/>
        </p:nvSpPr>
        <p:spPr>
          <a:xfrm>
            <a:off x="914400" y="1535668"/>
            <a:ext cx="954107" cy="369332"/>
          </a:xfrm>
          <a:prstGeom prst="rect">
            <a:avLst/>
          </a:prstGeom>
          <a:noFill/>
        </p:spPr>
        <p:txBody>
          <a:bodyPr wrap="none" rtlCol="0">
            <a:spAutoFit/>
          </a:bodyPr>
          <a:lstStyle/>
          <a:p>
            <a:r>
              <a:rPr lang="en-US" sz="1800" b="1" dirty="0" err="1" smtClean="0">
                <a:solidFill>
                  <a:srgbClr val="FF0000"/>
                </a:solidFill>
              </a:rPr>
              <a:t>isAbout</a:t>
            </a:r>
            <a:endParaRPr lang="en-US" sz="1800" b="1" dirty="0">
              <a:solidFill>
                <a:srgbClr val="FF0000"/>
              </a:solidFill>
            </a:endParaRPr>
          </a:p>
        </p:txBody>
      </p:sp>
      <p:sp>
        <p:nvSpPr>
          <p:cNvPr id="110" name="TextBox 109"/>
          <p:cNvSpPr txBox="1"/>
          <p:nvPr/>
        </p:nvSpPr>
        <p:spPr>
          <a:xfrm>
            <a:off x="5098825" y="5508206"/>
            <a:ext cx="3442289" cy="369332"/>
          </a:xfrm>
          <a:prstGeom prst="rect">
            <a:avLst/>
          </a:prstGeom>
          <a:noFill/>
        </p:spPr>
        <p:txBody>
          <a:bodyPr wrap="none" rtlCol="0">
            <a:spAutoFit/>
          </a:bodyPr>
          <a:lstStyle/>
          <a:p>
            <a:r>
              <a:rPr lang="en-US" sz="1800" b="1" dirty="0" err="1" smtClean="0">
                <a:solidFill>
                  <a:srgbClr val="FF0000"/>
                </a:solidFill>
              </a:rPr>
              <a:t>isAbout</a:t>
            </a:r>
            <a:r>
              <a:rPr lang="en-US" sz="1800" b="1" dirty="0" smtClean="0">
                <a:solidFill>
                  <a:srgbClr val="FF0000"/>
                </a:solidFill>
              </a:rPr>
              <a:t> or </a:t>
            </a:r>
            <a:r>
              <a:rPr lang="en-US" sz="1800" b="1" dirty="0" err="1" smtClean="0">
                <a:solidFill>
                  <a:srgbClr val="FF0000"/>
                </a:solidFill>
              </a:rPr>
              <a:t>isIntendedToBeAbout</a:t>
            </a:r>
            <a:endParaRPr lang="en-US" sz="1800" b="1" dirty="0">
              <a:solidFill>
                <a:srgbClr val="FF0000"/>
              </a:solidFill>
            </a:endParaRPr>
          </a:p>
        </p:txBody>
      </p:sp>
      <p:sp>
        <p:nvSpPr>
          <p:cNvPr id="111" name="TextBox 110"/>
          <p:cNvSpPr txBox="1"/>
          <p:nvPr/>
        </p:nvSpPr>
        <p:spPr>
          <a:xfrm>
            <a:off x="714704" y="4487369"/>
            <a:ext cx="2052806" cy="369332"/>
          </a:xfrm>
          <a:prstGeom prst="rect">
            <a:avLst/>
          </a:prstGeom>
          <a:noFill/>
        </p:spPr>
        <p:txBody>
          <a:bodyPr wrap="none" rtlCol="0">
            <a:spAutoFit/>
          </a:bodyPr>
          <a:lstStyle/>
          <a:p>
            <a:r>
              <a:rPr lang="en-US" sz="1800" b="1" dirty="0" err="1" smtClean="0">
                <a:solidFill>
                  <a:srgbClr val="FFFF00"/>
                </a:solidFill>
              </a:rPr>
              <a:t>isConcretizationOf</a:t>
            </a:r>
            <a:endParaRPr lang="en-US" sz="1800" b="1" dirty="0">
              <a:solidFill>
                <a:srgbClr val="FFFF00"/>
              </a:solidFill>
            </a:endParaRPr>
          </a:p>
        </p:txBody>
      </p:sp>
      <p:sp>
        <p:nvSpPr>
          <p:cNvPr id="112" name="TextBox 111"/>
          <p:cNvSpPr txBox="1"/>
          <p:nvPr/>
        </p:nvSpPr>
        <p:spPr>
          <a:xfrm>
            <a:off x="5606324" y="3871994"/>
            <a:ext cx="1051891" cy="307777"/>
          </a:xfrm>
          <a:prstGeom prst="rect">
            <a:avLst/>
          </a:prstGeom>
          <a:noFill/>
        </p:spPr>
        <p:txBody>
          <a:bodyPr wrap="none" rtlCol="0">
            <a:spAutoFit/>
          </a:bodyPr>
          <a:lstStyle/>
          <a:p>
            <a:r>
              <a:rPr lang="en-US" sz="1400" b="1" dirty="0" err="1" smtClean="0">
                <a:solidFill>
                  <a:srgbClr val="19FF81"/>
                </a:solidFill>
              </a:rPr>
              <a:t>GenDepOn</a:t>
            </a:r>
            <a:endParaRPr lang="en-US" sz="1400" b="1" dirty="0">
              <a:solidFill>
                <a:srgbClr val="19FF81"/>
              </a:solidFill>
            </a:endParaRPr>
          </a:p>
        </p:txBody>
      </p:sp>
      <p:sp>
        <p:nvSpPr>
          <p:cNvPr id="113" name="TextBox 112"/>
          <p:cNvSpPr txBox="1"/>
          <p:nvPr/>
        </p:nvSpPr>
        <p:spPr>
          <a:xfrm>
            <a:off x="5486742" y="4946023"/>
            <a:ext cx="1167948" cy="369332"/>
          </a:xfrm>
          <a:prstGeom prst="rect">
            <a:avLst/>
          </a:prstGeom>
          <a:noFill/>
        </p:spPr>
        <p:txBody>
          <a:bodyPr wrap="none" rtlCol="0">
            <a:spAutoFit/>
          </a:bodyPr>
          <a:lstStyle/>
          <a:p>
            <a:r>
              <a:rPr lang="en-US" sz="1800" b="1" dirty="0" err="1" smtClean="0">
                <a:solidFill>
                  <a:srgbClr val="FF99CC"/>
                </a:solidFill>
              </a:rPr>
              <a:t>inhererOf</a:t>
            </a:r>
            <a:endParaRPr lang="en-US" sz="1800" b="1" dirty="0">
              <a:solidFill>
                <a:srgbClr val="FF99CC"/>
              </a:solidFill>
            </a:endParaRPr>
          </a:p>
        </p:txBody>
      </p:sp>
      <p:sp>
        <p:nvSpPr>
          <p:cNvPr id="114" name="Rectangle 113"/>
          <p:cNvSpPr/>
          <p:nvPr/>
        </p:nvSpPr>
        <p:spPr>
          <a:xfrm>
            <a:off x="4572000" y="6135469"/>
            <a:ext cx="4572000" cy="646331"/>
          </a:xfrm>
          <a:prstGeom prst="rect">
            <a:avLst/>
          </a:prstGeom>
        </p:spPr>
        <p:txBody>
          <a:bodyPr>
            <a:spAutoFit/>
          </a:bodyPr>
          <a:lstStyle/>
          <a:p>
            <a:pPr algn="r"/>
            <a:r>
              <a:rPr lang="en-US" sz="1200" dirty="0">
                <a:solidFill>
                  <a:schemeClr val="bg1"/>
                </a:solidFill>
              </a:rPr>
              <a:t>Smith B, Ceusters W. </a:t>
            </a:r>
            <a:r>
              <a:rPr lang="en-US" sz="1200" dirty="0" err="1">
                <a:solidFill>
                  <a:schemeClr val="bg1"/>
                </a:solidFill>
              </a:rPr>
              <a:t>Aboutness</a:t>
            </a:r>
            <a:r>
              <a:rPr lang="en-US" sz="1200" dirty="0">
                <a:solidFill>
                  <a:schemeClr val="bg1"/>
                </a:solidFill>
              </a:rPr>
              <a:t>: Towards Foundations for the Information Artifact Ontology. International Conference on Biomedical Ontologies, ICBO 2015, Lisbon, Portugal, July 27-30, 2015;47-51.</a:t>
            </a:r>
          </a:p>
        </p:txBody>
      </p:sp>
    </p:spTree>
    <p:extLst>
      <p:ext uri="{BB962C8B-B14F-4D97-AF65-F5344CB8AC3E}">
        <p14:creationId xmlns:p14="http://schemas.microsoft.com/office/powerpoint/2010/main" val="2017992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up)">
                                      <p:cBhvr>
                                        <p:cTn id="10" dur="500"/>
                                        <p:tgtEl>
                                          <p:spTgt spid="19"/>
                                        </p:tgtEl>
                                      </p:cBhvr>
                                    </p:animEffect>
                                  </p:childTnLst>
                                </p:cTn>
                              </p:par>
                              <p:par>
                                <p:cTn id="11" presetID="22" presetClass="entr" presetSubtype="1"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up)">
                                      <p:cBhvr>
                                        <p:cTn id="13" dur="500"/>
                                        <p:tgtEl>
                                          <p:spTgt spid="21"/>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up)">
                                      <p:cBhvr>
                                        <p:cTn id="16" dur="500"/>
                                        <p:tgtEl>
                                          <p:spTgt spid="5"/>
                                        </p:tgtEl>
                                      </p:cBhvr>
                                    </p:animEffect>
                                  </p:childTnLst>
                                </p:cTn>
                              </p:par>
                              <p:par>
                                <p:cTn id="17" presetID="22" presetClass="entr" presetSubtype="1"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up)">
                                      <p:cBhvr>
                                        <p:cTn id="19" dur="500"/>
                                        <p:tgtEl>
                                          <p:spTgt spid="23"/>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up)">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up)">
                                      <p:cBhvr>
                                        <p:cTn id="27" dur="500"/>
                                        <p:tgtEl>
                                          <p:spTgt spid="29"/>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up)">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09"/>
                                        </p:tgtEl>
                                        <p:attrNameLst>
                                          <p:attrName>style.visibility</p:attrName>
                                        </p:attrNameLst>
                                      </p:cBhvr>
                                      <p:to>
                                        <p:strVal val="visible"/>
                                      </p:to>
                                    </p:set>
                                    <p:animEffect transition="in" filter="wipe(down)">
                                      <p:cBhvr>
                                        <p:cTn id="35" dur="500"/>
                                        <p:tgtEl>
                                          <p:spTgt spid="109"/>
                                        </p:tgtEl>
                                      </p:cBhvr>
                                    </p:animEffect>
                                  </p:childTnLst>
                                </p:cTn>
                              </p:par>
                              <p:par>
                                <p:cTn id="36" presetID="22" presetClass="entr" presetSubtype="4" fill="hold" nodeType="with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down)">
                                      <p:cBhvr>
                                        <p:cTn id="38" dur="500"/>
                                        <p:tgtEl>
                                          <p:spTgt spid="5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up)">
                                      <p:cBhvr>
                                        <p:cTn id="46" dur="500"/>
                                        <p:tgtEl>
                                          <p:spTgt spid="8"/>
                                        </p:tgtEl>
                                      </p:cBhvr>
                                    </p:animEffect>
                                  </p:childTnLst>
                                </p:cTn>
                              </p:par>
                              <p:par>
                                <p:cTn id="47" presetID="22" presetClass="entr" presetSubtype="1" fill="hold" nodeType="with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wipe(up)">
                                      <p:cBhvr>
                                        <p:cTn id="49" dur="500"/>
                                        <p:tgtEl>
                                          <p:spTgt spid="45"/>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up)">
                                      <p:cBhvr>
                                        <p:cTn id="52" dur="500"/>
                                        <p:tgtEl>
                                          <p:spTgt spid="9"/>
                                        </p:tgtEl>
                                      </p:cBhvr>
                                    </p:animEffect>
                                  </p:childTnLst>
                                </p:cTn>
                              </p:par>
                              <p:par>
                                <p:cTn id="53" presetID="22" presetClass="entr" presetSubtype="1"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wipe(up)">
                                      <p:cBhvr>
                                        <p:cTn id="55" dur="500"/>
                                        <p:tgtEl>
                                          <p:spTgt spid="47"/>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nodeType="with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up)">
                                      <p:cBhvr>
                                        <p:cTn id="61" dur="500"/>
                                        <p:tgtEl>
                                          <p:spTgt spid="49"/>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wipe(up)">
                                      <p:cBhvr>
                                        <p:cTn id="64" dur="500"/>
                                        <p:tgtEl>
                                          <p:spTgt spid="11"/>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2" fill="hold" grpId="0" nodeType="clickEffect">
                                  <p:stCondLst>
                                    <p:cond delay="0"/>
                                  </p:stCondLst>
                                  <p:childTnLst>
                                    <p:set>
                                      <p:cBhvr>
                                        <p:cTn id="68" dur="1" fill="hold">
                                          <p:stCondLst>
                                            <p:cond delay="0"/>
                                          </p:stCondLst>
                                        </p:cTn>
                                        <p:tgtEl>
                                          <p:spTgt spid="111"/>
                                        </p:tgtEl>
                                        <p:attrNameLst>
                                          <p:attrName>style.visibility</p:attrName>
                                        </p:attrNameLst>
                                      </p:cBhvr>
                                      <p:to>
                                        <p:strVal val="visible"/>
                                      </p:to>
                                    </p:set>
                                    <p:animEffect transition="in" filter="wipe(right)">
                                      <p:cBhvr>
                                        <p:cTn id="69" dur="500"/>
                                        <p:tgtEl>
                                          <p:spTgt spid="111"/>
                                        </p:tgtEl>
                                      </p:cBhvr>
                                    </p:animEffect>
                                  </p:childTnLst>
                                </p:cTn>
                              </p:par>
                              <p:par>
                                <p:cTn id="70" presetID="22" presetClass="entr" presetSubtype="2" fill="hold" nodeType="with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wipe(right)">
                                      <p:cBhvr>
                                        <p:cTn id="72" dur="500"/>
                                        <p:tgtEl>
                                          <p:spTgt spid="58"/>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78"/>
                                        </p:tgtEl>
                                        <p:attrNameLst>
                                          <p:attrName>style.visibility</p:attrName>
                                        </p:attrNameLst>
                                      </p:cBhvr>
                                      <p:to>
                                        <p:strVal val="visible"/>
                                      </p:to>
                                    </p:set>
                                    <p:animEffect transition="in" filter="wipe(left)">
                                      <p:cBhvr>
                                        <p:cTn id="77" dur="500"/>
                                        <p:tgtEl>
                                          <p:spTgt spid="78"/>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110"/>
                                        </p:tgtEl>
                                        <p:attrNameLst>
                                          <p:attrName>style.visibility</p:attrName>
                                        </p:attrNameLst>
                                      </p:cBhvr>
                                      <p:to>
                                        <p:strVal val="visible"/>
                                      </p:to>
                                    </p:set>
                                    <p:animEffect transition="in" filter="wipe(left)">
                                      <p:cBhvr>
                                        <p:cTn id="80" dur="500"/>
                                        <p:tgtEl>
                                          <p:spTgt spid="110"/>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51"/>
                                        </p:tgtEl>
                                        <p:attrNameLst>
                                          <p:attrName>style.visibility</p:attrName>
                                        </p:attrNameLst>
                                      </p:cBhvr>
                                      <p:to>
                                        <p:strVal val="visible"/>
                                      </p:to>
                                    </p:set>
                                    <p:animEffect transition="in" filter="wipe(left)">
                                      <p:cBhvr>
                                        <p:cTn id="85" dur="500"/>
                                        <p:tgtEl>
                                          <p:spTgt spid="51"/>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112"/>
                                        </p:tgtEl>
                                        <p:attrNameLst>
                                          <p:attrName>style.visibility</p:attrName>
                                        </p:attrNameLst>
                                      </p:cBhvr>
                                      <p:to>
                                        <p:strVal val="visible"/>
                                      </p:to>
                                    </p:set>
                                    <p:animEffect transition="in" filter="wipe(left)">
                                      <p:cBhvr>
                                        <p:cTn id="88" dur="500"/>
                                        <p:tgtEl>
                                          <p:spTgt spid="112"/>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1" fill="hold" nodeType="clickEffect">
                                  <p:stCondLst>
                                    <p:cond delay="0"/>
                                  </p:stCondLst>
                                  <p:childTnLst>
                                    <p:set>
                                      <p:cBhvr>
                                        <p:cTn id="92" dur="1" fill="hold">
                                          <p:stCondLst>
                                            <p:cond delay="0"/>
                                          </p:stCondLst>
                                        </p:cTn>
                                        <p:tgtEl>
                                          <p:spTgt spid="88"/>
                                        </p:tgtEl>
                                        <p:attrNameLst>
                                          <p:attrName>style.visibility</p:attrName>
                                        </p:attrNameLst>
                                      </p:cBhvr>
                                      <p:to>
                                        <p:strVal val="visible"/>
                                      </p:to>
                                    </p:set>
                                    <p:animEffect transition="in" filter="wipe(up)">
                                      <p:cBhvr>
                                        <p:cTn id="93" dur="500"/>
                                        <p:tgtEl>
                                          <p:spTgt spid="88"/>
                                        </p:tgtEl>
                                      </p:cBhvr>
                                    </p:animEffect>
                                  </p:childTnLst>
                                </p:cTn>
                              </p:par>
                              <p:par>
                                <p:cTn id="94" presetID="22" presetClass="entr" presetSubtype="1" fill="hold" grpId="0" nodeType="withEffect">
                                  <p:stCondLst>
                                    <p:cond delay="0"/>
                                  </p:stCondLst>
                                  <p:childTnLst>
                                    <p:set>
                                      <p:cBhvr>
                                        <p:cTn id="95" dur="1" fill="hold">
                                          <p:stCondLst>
                                            <p:cond delay="0"/>
                                          </p:stCondLst>
                                        </p:cTn>
                                        <p:tgtEl>
                                          <p:spTgt spid="66"/>
                                        </p:tgtEl>
                                        <p:attrNameLst>
                                          <p:attrName>style.visibility</p:attrName>
                                        </p:attrNameLst>
                                      </p:cBhvr>
                                      <p:to>
                                        <p:strVal val="visible"/>
                                      </p:to>
                                    </p:set>
                                    <p:animEffect transition="in" filter="wipe(up)">
                                      <p:cBhvr>
                                        <p:cTn id="96" dur="500"/>
                                        <p:tgtEl>
                                          <p:spTgt spid="66"/>
                                        </p:tgtEl>
                                      </p:cBhvr>
                                    </p:animEffect>
                                  </p:childTnLst>
                                </p:cTn>
                              </p:par>
                              <p:par>
                                <p:cTn id="97" presetID="22" presetClass="entr" presetSubtype="1" fill="hold" nodeType="withEffect">
                                  <p:stCondLst>
                                    <p:cond delay="0"/>
                                  </p:stCondLst>
                                  <p:childTnLst>
                                    <p:set>
                                      <p:cBhvr>
                                        <p:cTn id="98" dur="1" fill="hold">
                                          <p:stCondLst>
                                            <p:cond delay="0"/>
                                          </p:stCondLst>
                                        </p:cTn>
                                        <p:tgtEl>
                                          <p:spTgt spid="72"/>
                                        </p:tgtEl>
                                        <p:attrNameLst>
                                          <p:attrName>style.visibility</p:attrName>
                                        </p:attrNameLst>
                                      </p:cBhvr>
                                      <p:to>
                                        <p:strVal val="visible"/>
                                      </p:to>
                                    </p:set>
                                    <p:animEffect transition="in" filter="wipe(up)">
                                      <p:cBhvr>
                                        <p:cTn id="99" dur="500"/>
                                        <p:tgtEl>
                                          <p:spTgt spid="72"/>
                                        </p:tgtEl>
                                      </p:cBhvr>
                                    </p:animEffect>
                                  </p:childTnLst>
                                </p:cTn>
                              </p:par>
                              <p:par>
                                <p:cTn id="100" presetID="22" presetClass="entr" presetSubtype="1" fill="hold" grpId="0" nodeType="withEffect">
                                  <p:stCondLst>
                                    <p:cond delay="0"/>
                                  </p:stCondLst>
                                  <p:childTnLst>
                                    <p:set>
                                      <p:cBhvr>
                                        <p:cTn id="101" dur="1" fill="hold">
                                          <p:stCondLst>
                                            <p:cond delay="0"/>
                                          </p:stCondLst>
                                        </p:cTn>
                                        <p:tgtEl>
                                          <p:spTgt spid="67"/>
                                        </p:tgtEl>
                                        <p:attrNameLst>
                                          <p:attrName>style.visibility</p:attrName>
                                        </p:attrNameLst>
                                      </p:cBhvr>
                                      <p:to>
                                        <p:strVal val="visible"/>
                                      </p:to>
                                    </p:set>
                                    <p:animEffect transition="in" filter="wipe(up)">
                                      <p:cBhvr>
                                        <p:cTn id="102" dur="500"/>
                                        <p:tgtEl>
                                          <p:spTgt spid="67"/>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1" fill="hold" nodeType="clickEffect">
                                  <p:stCondLst>
                                    <p:cond delay="0"/>
                                  </p:stCondLst>
                                  <p:childTnLst>
                                    <p:set>
                                      <p:cBhvr>
                                        <p:cTn id="106" dur="1" fill="hold">
                                          <p:stCondLst>
                                            <p:cond delay="0"/>
                                          </p:stCondLst>
                                        </p:cTn>
                                        <p:tgtEl>
                                          <p:spTgt spid="41"/>
                                        </p:tgtEl>
                                        <p:attrNameLst>
                                          <p:attrName>style.visibility</p:attrName>
                                        </p:attrNameLst>
                                      </p:cBhvr>
                                      <p:to>
                                        <p:strVal val="visible"/>
                                      </p:to>
                                    </p:set>
                                    <p:animEffect transition="in" filter="wipe(up)">
                                      <p:cBhvr>
                                        <p:cTn id="107" dur="500"/>
                                        <p:tgtEl>
                                          <p:spTgt spid="41"/>
                                        </p:tgtEl>
                                      </p:cBhvr>
                                    </p:animEffect>
                                  </p:childTnLst>
                                </p:cTn>
                              </p:par>
                              <p:par>
                                <p:cTn id="108" presetID="22" presetClass="entr" presetSubtype="1" fill="hold" grpId="0" nodeType="with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wipe(up)">
                                      <p:cBhvr>
                                        <p:cTn id="110" dur="500"/>
                                        <p:tgtEl>
                                          <p:spTgt spid="14"/>
                                        </p:tgtEl>
                                      </p:cBhvr>
                                    </p:animEffect>
                                  </p:childTnLst>
                                </p:cTn>
                              </p:par>
                              <p:par>
                                <p:cTn id="111" presetID="22" presetClass="entr" presetSubtype="1" fill="hold" nodeType="with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wipe(up)">
                                      <p:cBhvr>
                                        <p:cTn id="113" dur="500"/>
                                        <p:tgtEl>
                                          <p:spTgt spid="43"/>
                                        </p:tgtEl>
                                      </p:cBhvr>
                                    </p:animEffect>
                                  </p:childTnLst>
                                </p:cTn>
                              </p:par>
                              <p:par>
                                <p:cTn id="114" presetID="22" presetClass="entr" presetSubtype="1" fill="hold" grpId="0" nodeType="withEffect">
                                  <p:stCondLst>
                                    <p:cond delay="0"/>
                                  </p:stCondLst>
                                  <p:childTnLst>
                                    <p:set>
                                      <p:cBhvr>
                                        <p:cTn id="115" dur="1" fill="hold">
                                          <p:stCondLst>
                                            <p:cond delay="0"/>
                                          </p:stCondLst>
                                        </p:cTn>
                                        <p:tgtEl>
                                          <p:spTgt spid="15"/>
                                        </p:tgtEl>
                                        <p:attrNameLst>
                                          <p:attrName>style.visibility</p:attrName>
                                        </p:attrNameLst>
                                      </p:cBhvr>
                                      <p:to>
                                        <p:strVal val="visible"/>
                                      </p:to>
                                    </p:set>
                                    <p:animEffect transition="in" filter="wipe(up)">
                                      <p:cBhvr>
                                        <p:cTn id="116" dur="500"/>
                                        <p:tgtEl>
                                          <p:spTgt spid="15"/>
                                        </p:tgtEl>
                                      </p:cBhvr>
                                    </p:animEffect>
                                  </p:childTnLst>
                                </p:cTn>
                              </p:par>
                              <p:par>
                                <p:cTn id="117" presetID="22" presetClass="entr" presetSubtype="1" fill="hold" nodeType="with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wipe(up)">
                                      <p:cBhvr>
                                        <p:cTn id="119" dur="500"/>
                                        <p:tgtEl>
                                          <p:spTgt spid="74"/>
                                        </p:tgtEl>
                                      </p:cBhvr>
                                    </p:animEffect>
                                  </p:childTnLst>
                                </p:cTn>
                              </p:par>
                              <p:par>
                                <p:cTn id="120" presetID="22" presetClass="entr" presetSubtype="1" fill="hold" grpId="0" nodeType="withEffect">
                                  <p:stCondLst>
                                    <p:cond delay="0"/>
                                  </p:stCondLst>
                                  <p:childTnLst>
                                    <p:set>
                                      <p:cBhvr>
                                        <p:cTn id="121" dur="1" fill="hold">
                                          <p:stCondLst>
                                            <p:cond delay="0"/>
                                          </p:stCondLst>
                                        </p:cTn>
                                        <p:tgtEl>
                                          <p:spTgt spid="113"/>
                                        </p:tgtEl>
                                        <p:attrNameLst>
                                          <p:attrName>style.visibility</p:attrName>
                                        </p:attrNameLst>
                                      </p:cBhvr>
                                      <p:to>
                                        <p:strVal val="visible"/>
                                      </p:to>
                                    </p:set>
                                    <p:animEffect transition="in" filter="wipe(up)">
                                      <p:cBhvr>
                                        <p:cTn id="122"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3" grpId="0" animBg="1"/>
      <p:bldP spid="14" grpId="0" animBg="1"/>
      <p:bldP spid="15" grpId="0" animBg="1"/>
      <p:bldP spid="66" grpId="0" animBg="1"/>
      <p:bldP spid="67" grpId="0" animBg="1"/>
      <p:bldP spid="109" grpId="0"/>
      <p:bldP spid="110" grpId="0"/>
      <p:bldP spid="111" grpId="0"/>
      <p:bldP spid="112" grpId="0"/>
      <p:bldP spid="11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SNOMED CT parts as ICEs</a:t>
            </a:r>
            <a:endParaRPr lang="en-US" dirty="0"/>
          </a:p>
        </p:txBody>
      </p:sp>
      <p:sp>
        <p:nvSpPr>
          <p:cNvPr id="5" name="TextBox 4"/>
          <p:cNvSpPr txBox="1"/>
          <p:nvPr/>
        </p:nvSpPr>
        <p:spPr>
          <a:xfrm>
            <a:off x="1293131" y="4293243"/>
            <a:ext cx="1632178" cy="584775"/>
          </a:xfrm>
          <a:prstGeom prst="rect">
            <a:avLst/>
          </a:prstGeom>
          <a:noFill/>
          <a:ln w="19050">
            <a:solidFill>
              <a:schemeClr val="bg1"/>
            </a:solidFill>
          </a:ln>
        </p:spPr>
        <p:txBody>
          <a:bodyPr wrap="square" rtlCol="0">
            <a:spAutoFit/>
          </a:bodyPr>
          <a:lstStyle/>
          <a:p>
            <a:pPr algn="ctr"/>
            <a:r>
              <a:rPr lang="en-US" sz="1600" dirty="0" smtClean="0">
                <a:solidFill>
                  <a:schemeClr val="bg1"/>
                </a:solidFill>
              </a:rPr>
              <a:t>SNOMED CT</a:t>
            </a:r>
          </a:p>
          <a:p>
            <a:pPr algn="ctr"/>
            <a:r>
              <a:rPr lang="en-US" sz="1600" dirty="0" smtClean="0">
                <a:solidFill>
                  <a:schemeClr val="bg1"/>
                </a:solidFill>
              </a:rPr>
              <a:t>concept identifier</a:t>
            </a:r>
            <a:endParaRPr lang="en-US" sz="1600" dirty="0">
              <a:solidFill>
                <a:schemeClr val="bg1"/>
              </a:solidFill>
            </a:endParaRPr>
          </a:p>
        </p:txBody>
      </p:sp>
      <p:sp>
        <p:nvSpPr>
          <p:cNvPr id="6" name="TextBox 5"/>
          <p:cNvSpPr txBox="1"/>
          <p:nvPr/>
        </p:nvSpPr>
        <p:spPr>
          <a:xfrm>
            <a:off x="3962390" y="4299974"/>
            <a:ext cx="1361270" cy="584775"/>
          </a:xfrm>
          <a:prstGeom prst="rect">
            <a:avLst/>
          </a:prstGeom>
          <a:noFill/>
          <a:ln w="19050">
            <a:solidFill>
              <a:schemeClr val="bg1"/>
            </a:solidFill>
          </a:ln>
        </p:spPr>
        <p:txBody>
          <a:bodyPr wrap="square" rtlCol="0">
            <a:spAutoFit/>
          </a:bodyPr>
          <a:lstStyle/>
          <a:p>
            <a:pPr algn="ctr"/>
            <a:r>
              <a:rPr lang="en-US" sz="1600" dirty="0" smtClean="0">
                <a:solidFill>
                  <a:schemeClr val="bg1"/>
                </a:solidFill>
              </a:rPr>
              <a:t>SNOMED CT</a:t>
            </a:r>
          </a:p>
          <a:p>
            <a:pPr algn="ctr"/>
            <a:r>
              <a:rPr lang="en-US" sz="1600" dirty="0" smtClean="0">
                <a:solidFill>
                  <a:schemeClr val="bg1"/>
                </a:solidFill>
              </a:rPr>
              <a:t>FSN</a:t>
            </a:r>
            <a:endParaRPr lang="en-US" sz="1600" dirty="0">
              <a:solidFill>
                <a:schemeClr val="bg1"/>
              </a:solidFill>
            </a:endParaRPr>
          </a:p>
        </p:txBody>
      </p:sp>
      <p:sp>
        <p:nvSpPr>
          <p:cNvPr id="7" name="TextBox 6"/>
          <p:cNvSpPr txBox="1"/>
          <p:nvPr/>
        </p:nvSpPr>
        <p:spPr>
          <a:xfrm>
            <a:off x="3045731" y="3252011"/>
            <a:ext cx="514885" cy="338554"/>
          </a:xfrm>
          <a:prstGeom prst="rect">
            <a:avLst/>
          </a:prstGeom>
          <a:noFill/>
          <a:ln w="19050">
            <a:solidFill>
              <a:schemeClr val="bg1"/>
            </a:solidFill>
          </a:ln>
        </p:spPr>
        <p:txBody>
          <a:bodyPr wrap="square" rtlCol="0">
            <a:spAutoFit/>
          </a:bodyPr>
          <a:lstStyle/>
          <a:p>
            <a:pPr algn="ctr"/>
            <a:r>
              <a:rPr lang="en-US" sz="1600" dirty="0" smtClean="0">
                <a:solidFill>
                  <a:schemeClr val="bg1"/>
                </a:solidFill>
              </a:rPr>
              <a:t>ICE</a:t>
            </a:r>
            <a:endParaRPr lang="en-US" sz="1600" dirty="0">
              <a:solidFill>
                <a:schemeClr val="bg1"/>
              </a:solidFill>
            </a:endParaRPr>
          </a:p>
        </p:txBody>
      </p:sp>
      <p:cxnSp>
        <p:nvCxnSpPr>
          <p:cNvPr id="9" name="Straight Arrow Connector 8"/>
          <p:cNvCxnSpPr>
            <a:stCxn id="5" idx="0"/>
            <a:endCxn id="7" idx="2"/>
          </p:cNvCxnSpPr>
          <p:nvPr/>
        </p:nvCxnSpPr>
        <p:spPr bwMode="auto">
          <a:xfrm flipV="1">
            <a:off x="2109220" y="3590565"/>
            <a:ext cx="1193954" cy="702678"/>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cxnSp>
        <p:nvCxnSpPr>
          <p:cNvPr id="11" name="Straight Arrow Connector 10"/>
          <p:cNvCxnSpPr>
            <a:stCxn id="6" idx="0"/>
            <a:endCxn id="7" idx="2"/>
          </p:cNvCxnSpPr>
          <p:nvPr/>
        </p:nvCxnSpPr>
        <p:spPr bwMode="auto">
          <a:xfrm flipH="1" flipV="1">
            <a:off x="3303174" y="3590565"/>
            <a:ext cx="1339851" cy="709409"/>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sp>
        <p:nvSpPr>
          <p:cNvPr id="12" name="Rounded Rectangle 11"/>
          <p:cNvSpPr/>
          <p:nvPr/>
        </p:nvSpPr>
        <p:spPr>
          <a:xfrm>
            <a:off x="1404828" y="5580696"/>
            <a:ext cx="1408784" cy="919401"/>
          </a:xfrm>
          <a:prstGeom prst="roundRect">
            <a:avLst/>
          </a:prstGeom>
          <a:ln w="19050">
            <a:solidFill>
              <a:schemeClr val="bg1"/>
            </a:solidFill>
          </a:ln>
        </p:spPr>
        <p:txBody>
          <a:bodyPr wrap="square">
            <a:spAutoFit/>
          </a:bodyPr>
          <a:lstStyle/>
          <a:p>
            <a:pPr marL="0" marR="0" indent="0" algn="ctr">
              <a:spcBef>
                <a:spcPts val="0"/>
              </a:spcBef>
              <a:spcAft>
                <a:spcPts val="0"/>
              </a:spcAft>
            </a:pPr>
            <a:r>
              <a:rPr lang="en-US" sz="1600" dirty="0" smtClean="0">
                <a:solidFill>
                  <a:schemeClr val="bg1"/>
                </a:solidFill>
              </a:rPr>
              <a:t>SNOMED CT:</a:t>
            </a:r>
          </a:p>
          <a:p>
            <a:pPr marL="0" marR="0" indent="0" algn="ctr">
              <a:spcBef>
                <a:spcPts val="0"/>
              </a:spcBef>
              <a:spcAft>
                <a:spcPts val="0"/>
              </a:spcAft>
            </a:pPr>
            <a:r>
              <a:rPr lang="en-US" sz="1600" dirty="0" smtClean="0">
                <a:solidFill>
                  <a:schemeClr val="bg1"/>
                </a:solidFill>
              </a:rPr>
              <a:t>301381004</a:t>
            </a:r>
            <a:endParaRPr lang="en-US" sz="1600" dirty="0">
              <a:solidFill>
                <a:schemeClr val="bg1"/>
              </a:solidFill>
              <a:latin typeface="Times New Roman" panose="02020603050405020304" pitchFamily="18" charset="0"/>
              <a:ea typeface="MS Mincho" panose="02020609040205080304" pitchFamily="49" charset="-128"/>
            </a:endParaRPr>
          </a:p>
        </p:txBody>
      </p:sp>
      <p:cxnSp>
        <p:nvCxnSpPr>
          <p:cNvPr id="14" name="Straight Arrow Connector 13"/>
          <p:cNvCxnSpPr>
            <a:endCxn id="5" idx="2"/>
          </p:cNvCxnSpPr>
          <p:nvPr/>
        </p:nvCxnSpPr>
        <p:spPr bwMode="auto">
          <a:xfrm flipV="1">
            <a:off x="2109220" y="4878018"/>
            <a:ext cx="0" cy="702678"/>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sp>
        <p:nvSpPr>
          <p:cNvPr id="16" name="TextBox 15"/>
          <p:cNvSpPr txBox="1"/>
          <p:nvPr/>
        </p:nvSpPr>
        <p:spPr>
          <a:xfrm>
            <a:off x="2131331" y="5089372"/>
            <a:ext cx="1361270" cy="307777"/>
          </a:xfrm>
          <a:prstGeom prst="rect">
            <a:avLst/>
          </a:prstGeom>
          <a:noFill/>
          <a:ln>
            <a:noFill/>
          </a:ln>
        </p:spPr>
        <p:txBody>
          <a:bodyPr wrap="square" rtlCol="0">
            <a:spAutoFit/>
          </a:bodyPr>
          <a:lstStyle/>
          <a:p>
            <a:r>
              <a:rPr lang="en-US" sz="1400" b="1" i="1" dirty="0" err="1" smtClean="0">
                <a:solidFill>
                  <a:schemeClr val="bg1"/>
                </a:solidFill>
              </a:rPr>
              <a:t>instanceOf</a:t>
            </a:r>
            <a:r>
              <a:rPr lang="en-US" sz="1400" b="1" i="1" dirty="0" smtClean="0">
                <a:solidFill>
                  <a:schemeClr val="bg1"/>
                </a:solidFill>
              </a:rPr>
              <a:t> at t</a:t>
            </a:r>
            <a:r>
              <a:rPr lang="en-US" sz="1400" b="1" i="1" baseline="-25000" dirty="0" smtClean="0">
                <a:solidFill>
                  <a:schemeClr val="bg1"/>
                </a:solidFill>
              </a:rPr>
              <a:t>1</a:t>
            </a:r>
            <a:endParaRPr lang="en-US" sz="1400" b="1" i="1" baseline="-25000" dirty="0">
              <a:solidFill>
                <a:schemeClr val="bg1"/>
              </a:solidFill>
            </a:endParaRPr>
          </a:p>
        </p:txBody>
      </p:sp>
      <p:sp>
        <p:nvSpPr>
          <p:cNvPr id="17" name="Rounded Rectangle 16"/>
          <p:cNvSpPr/>
          <p:nvPr/>
        </p:nvSpPr>
        <p:spPr>
          <a:xfrm>
            <a:off x="2963719" y="5587425"/>
            <a:ext cx="3358612" cy="919401"/>
          </a:xfrm>
          <a:prstGeom prst="roundRect">
            <a:avLst/>
          </a:prstGeom>
          <a:ln w="19050">
            <a:solidFill>
              <a:schemeClr val="bg1"/>
            </a:solidFill>
          </a:ln>
        </p:spPr>
        <p:txBody>
          <a:bodyPr wrap="square">
            <a:spAutoFit/>
          </a:bodyPr>
          <a:lstStyle/>
          <a:p>
            <a:pPr marL="0" marR="0" indent="0" algn="ctr">
              <a:spcBef>
                <a:spcPts val="0"/>
              </a:spcBef>
              <a:spcAft>
                <a:spcPts val="0"/>
              </a:spcAft>
            </a:pPr>
            <a:r>
              <a:rPr lang="en-US" sz="1600" dirty="0" smtClean="0">
                <a:solidFill>
                  <a:schemeClr val="bg1"/>
                </a:solidFill>
              </a:rPr>
              <a:t>SNOMED CT:</a:t>
            </a:r>
          </a:p>
          <a:p>
            <a:pPr marL="0" marR="0" indent="0" algn="ctr">
              <a:spcBef>
                <a:spcPts val="0"/>
              </a:spcBef>
              <a:spcAft>
                <a:spcPts val="0"/>
              </a:spcAft>
            </a:pPr>
            <a:r>
              <a:rPr lang="en-US" sz="1600" dirty="0">
                <a:solidFill>
                  <a:schemeClr val="bg1"/>
                </a:solidFill>
              </a:rPr>
              <a:t>‘Discomforting present pain (finding)’</a:t>
            </a:r>
          </a:p>
        </p:txBody>
      </p:sp>
      <p:cxnSp>
        <p:nvCxnSpPr>
          <p:cNvPr id="19" name="Straight Arrow Connector 18"/>
          <p:cNvCxnSpPr>
            <a:endCxn id="6" idx="2"/>
          </p:cNvCxnSpPr>
          <p:nvPr/>
        </p:nvCxnSpPr>
        <p:spPr bwMode="auto">
          <a:xfrm flipV="1">
            <a:off x="4643025" y="4884749"/>
            <a:ext cx="0" cy="702676"/>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sp>
        <p:nvSpPr>
          <p:cNvPr id="22" name="TextBox 21"/>
          <p:cNvSpPr txBox="1"/>
          <p:nvPr/>
        </p:nvSpPr>
        <p:spPr>
          <a:xfrm>
            <a:off x="4645931" y="5097689"/>
            <a:ext cx="1330814" cy="307777"/>
          </a:xfrm>
          <a:prstGeom prst="rect">
            <a:avLst/>
          </a:prstGeom>
          <a:noFill/>
        </p:spPr>
        <p:txBody>
          <a:bodyPr wrap="square" rtlCol="0">
            <a:spAutoFit/>
          </a:bodyPr>
          <a:lstStyle/>
          <a:p>
            <a:r>
              <a:rPr lang="en-US" sz="1400" b="1" i="1" dirty="0" err="1" smtClean="0">
                <a:solidFill>
                  <a:schemeClr val="bg1"/>
                </a:solidFill>
              </a:rPr>
              <a:t>instanceOf</a:t>
            </a:r>
            <a:r>
              <a:rPr lang="en-US" sz="1400" b="1" i="1" dirty="0" smtClean="0">
                <a:solidFill>
                  <a:schemeClr val="bg1"/>
                </a:solidFill>
              </a:rPr>
              <a:t> at t</a:t>
            </a:r>
            <a:r>
              <a:rPr lang="en-US" sz="1400" b="1" i="1" baseline="-25000" dirty="0" smtClean="0">
                <a:solidFill>
                  <a:schemeClr val="bg1"/>
                </a:solidFill>
              </a:rPr>
              <a:t>2</a:t>
            </a:r>
            <a:endParaRPr lang="en-US" sz="1400" b="1" i="1" baseline="-25000" dirty="0">
              <a:solidFill>
                <a:schemeClr val="bg1"/>
              </a:solidFill>
            </a:endParaRPr>
          </a:p>
        </p:txBody>
      </p:sp>
      <p:sp>
        <p:nvSpPr>
          <p:cNvPr id="23" name="TextBox 22"/>
          <p:cNvSpPr txBox="1"/>
          <p:nvPr/>
        </p:nvSpPr>
        <p:spPr>
          <a:xfrm>
            <a:off x="3858420" y="3634127"/>
            <a:ext cx="425116" cy="307777"/>
          </a:xfrm>
          <a:prstGeom prst="rect">
            <a:avLst/>
          </a:prstGeom>
          <a:noFill/>
        </p:spPr>
        <p:txBody>
          <a:bodyPr wrap="square" rtlCol="0">
            <a:spAutoFit/>
          </a:bodyPr>
          <a:lstStyle/>
          <a:p>
            <a:r>
              <a:rPr lang="en-US" sz="1400" b="1" i="1" dirty="0" err="1" smtClean="0">
                <a:solidFill>
                  <a:schemeClr val="bg1"/>
                </a:solidFill>
              </a:rPr>
              <a:t>isA</a:t>
            </a:r>
            <a:endParaRPr lang="en-US" sz="1400" b="1" i="1" baseline="-25000" dirty="0">
              <a:solidFill>
                <a:schemeClr val="bg1"/>
              </a:solidFill>
            </a:endParaRPr>
          </a:p>
        </p:txBody>
      </p:sp>
      <p:sp>
        <p:nvSpPr>
          <p:cNvPr id="24" name="TextBox 23"/>
          <p:cNvSpPr txBox="1"/>
          <p:nvPr/>
        </p:nvSpPr>
        <p:spPr>
          <a:xfrm>
            <a:off x="2212651" y="3662301"/>
            <a:ext cx="425116" cy="307777"/>
          </a:xfrm>
          <a:prstGeom prst="rect">
            <a:avLst/>
          </a:prstGeom>
          <a:noFill/>
        </p:spPr>
        <p:txBody>
          <a:bodyPr wrap="square" rtlCol="0">
            <a:spAutoFit/>
          </a:bodyPr>
          <a:lstStyle/>
          <a:p>
            <a:r>
              <a:rPr lang="en-US" sz="1400" b="1" i="1" dirty="0" err="1" smtClean="0">
                <a:solidFill>
                  <a:schemeClr val="bg1"/>
                </a:solidFill>
              </a:rPr>
              <a:t>isA</a:t>
            </a:r>
            <a:endParaRPr lang="en-US" sz="1400" b="1" i="1" baseline="-25000" dirty="0">
              <a:solidFill>
                <a:schemeClr val="bg1"/>
              </a:solidFill>
            </a:endParaRPr>
          </a:p>
        </p:txBody>
      </p:sp>
      <p:sp>
        <p:nvSpPr>
          <p:cNvPr id="25" name="TextBox 24"/>
          <p:cNvSpPr txBox="1"/>
          <p:nvPr/>
        </p:nvSpPr>
        <p:spPr>
          <a:xfrm>
            <a:off x="6189170" y="1706551"/>
            <a:ext cx="1659430" cy="338554"/>
          </a:xfrm>
          <a:prstGeom prst="rect">
            <a:avLst/>
          </a:prstGeom>
          <a:noFill/>
          <a:ln w="19050">
            <a:solidFill>
              <a:schemeClr val="bg1"/>
            </a:solidFill>
          </a:ln>
        </p:spPr>
        <p:txBody>
          <a:bodyPr wrap="none" rtlCol="0">
            <a:spAutoFit/>
          </a:bodyPr>
          <a:lstStyle/>
          <a:p>
            <a:pPr algn="ctr"/>
            <a:r>
              <a:rPr lang="en-US" sz="1600" dirty="0" smtClean="0">
                <a:solidFill>
                  <a:schemeClr val="bg1"/>
                </a:solidFill>
              </a:rPr>
              <a:t>Portion of Reality</a:t>
            </a:r>
            <a:endParaRPr lang="en-US" sz="1600" dirty="0">
              <a:solidFill>
                <a:schemeClr val="bg1"/>
              </a:solidFill>
            </a:endParaRPr>
          </a:p>
        </p:txBody>
      </p:sp>
      <p:sp>
        <p:nvSpPr>
          <p:cNvPr id="26" name="Cloud Callout 25"/>
          <p:cNvSpPr/>
          <p:nvPr/>
        </p:nvSpPr>
        <p:spPr bwMode="auto">
          <a:xfrm>
            <a:off x="6191441" y="2490011"/>
            <a:ext cx="1654889" cy="814661"/>
          </a:xfrm>
          <a:prstGeom prst="cloudCallout">
            <a:avLst>
              <a:gd name="adj1" fmla="val -11146"/>
              <a:gd name="adj2" fmla="val 43283"/>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7" name="TextBox 26"/>
          <p:cNvSpPr txBox="1"/>
          <p:nvPr/>
        </p:nvSpPr>
        <p:spPr>
          <a:xfrm>
            <a:off x="6313845" y="2659288"/>
            <a:ext cx="1456285" cy="461665"/>
          </a:xfrm>
          <a:prstGeom prst="rect">
            <a:avLst/>
          </a:prstGeom>
          <a:noFill/>
        </p:spPr>
        <p:txBody>
          <a:bodyPr wrap="square" rtlCol="0">
            <a:spAutoFit/>
          </a:bodyPr>
          <a:lstStyle/>
          <a:p>
            <a:r>
              <a:rPr lang="en-US" sz="1200" dirty="0" smtClean="0">
                <a:solidFill>
                  <a:schemeClr val="bg1"/>
                </a:solidFill>
              </a:rPr>
              <a:t>Something around discomforting pain</a:t>
            </a:r>
            <a:endParaRPr lang="en-US" sz="1200" dirty="0">
              <a:solidFill>
                <a:schemeClr val="bg1"/>
              </a:solidFill>
            </a:endParaRPr>
          </a:p>
        </p:txBody>
      </p:sp>
      <p:cxnSp>
        <p:nvCxnSpPr>
          <p:cNvPr id="29" name="Elbow Connector 28"/>
          <p:cNvCxnSpPr>
            <a:endCxn id="26" idx="1"/>
          </p:cNvCxnSpPr>
          <p:nvPr/>
        </p:nvCxnSpPr>
        <p:spPr bwMode="auto">
          <a:xfrm flipV="1">
            <a:off x="6322331" y="3303805"/>
            <a:ext cx="696555" cy="2743321"/>
          </a:xfrm>
          <a:prstGeom prst="bentConnector2">
            <a:avLst/>
          </a:prstGeom>
          <a:solidFill>
            <a:schemeClr val="accent1"/>
          </a:solidFill>
          <a:ln w="19050" cap="flat" cmpd="sng" algn="ctr">
            <a:solidFill>
              <a:srgbClr val="FF0000"/>
            </a:solidFill>
            <a:prstDash val="solid"/>
            <a:round/>
            <a:headEnd type="none" w="med" len="med"/>
            <a:tailEnd type="triangle"/>
          </a:ln>
          <a:effectLst/>
        </p:spPr>
      </p:cxnSp>
      <p:sp>
        <p:nvSpPr>
          <p:cNvPr id="31" name="TextBox 30"/>
          <p:cNvSpPr txBox="1"/>
          <p:nvPr/>
        </p:nvSpPr>
        <p:spPr>
          <a:xfrm>
            <a:off x="6074303" y="3756211"/>
            <a:ext cx="954107" cy="369332"/>
          </a:xfrm>
          <a:prstGeom prst="rect">
            <a:avLst/>
          </a:prstGeom>
          <a:noFill/>
        </p:spPr>
        <p:txBody>
          <a:bodyPr wrap="none" rtlCol="0">
            <a:spAutoFit/>
          </a:bodyPr>
          <a:lstStyle/>
          <a:p>
            <a:r>
              <a:rPr lang="en-US" sz="1800" b="1" dirty="0" err="1" smtClean="0">
                <a:solidFill>
                  <a:srgbClr val="FF0000"/>
                </a:solidFill>
              </a:rPr>
              <a:t>isAbout</a:t>
            </a:r>
            <a:endParaRPr lang="en-US" sz="1800" b="1" dirty="0">
              <a:solidFill>
                <a:srgbClr val="FF0000"/>
              </a:solidFill>
            </a:endParaRPr>
          </a:p>
        </p:txBody>
      </p:sp>
      <p:cxnSp>
        <p:nvCxnSpPr>
          <p:cNvPr id="32" name="Straight Arrow Connector 31"/>
          <p:cNvCxnSpPr>
            <a:stCxn id="26" idx="3"/>
            <a:endCxn id="25" idx="2"/>
          </p:cNvCxnSpPr>
          <p:nvPr/>
        </p:nvCxnSpPr>
        <p:spPr bwMode="auto">
          <a:xfrm flipH="1" flipV="1">
            <a:off x="7018885" y="2045105"/>
            <a:ext cx="1" cy="491485"/>
          </a:xfrm>
          <a:prstGeom prst="straightConnector1">
            <a:avLst/>
          </a:prstGeom>
          <a:solidFill>
            <a:schemeClr val="accent1"/>
          </a:solidFill>
          <a:ln w="19050" cap="flat" cmpd="sng" algn="ctr">
            <a:solidFill>
              <a:schemeClr val="bg1"/>
            </a:solidFill>
            <a:prstDash val="sysDash"/>
            <a:round/>
            <a:headEnd type="none" w="med" len="med"/>
            <a:tailEnd type="triangle"/>
          </a:ln>
          <a:effectLst/>
        </p:spPr>
      </p:cxnSp>
      <p:sp>
        <p:nvSpPr>
          <p:cNvPr id="37" name="TextBox 36"/>
          <p:cNvSpPr txBox="1"/>
          <p:nvPr/>
        </p:nvSpPr>
        <p:spPr>
          <a:xfrm>
            <a:off x="7186466" y="2060494"/>
            <a:ext cx="527709" cy="307777"/>
          </a:xfrm>
          <a:prstGeom prst="rect">
            <a:avLst/>
          </a:prstGeom>
          <a:noFill/>
        </p:spPr>
        <p:txBody>
          <a:bodyPr wrap="none" rtlCol="0">
            <a:spAutoFit/>
          </a:bodyPr>
          <a:lstStyle/>
          <a:p>
            <a:r>
              <a:rPr lang="en-US" sz="1400" b="1" i="1" dirty="0" smtClean="0">
                <a:solidFill>
                  <a:schemeClr val="bg1"/>
                </a:solidFill>
              </a:rPr>
              <a:t>~</a:t>
            </a:r>
            <a:r>
              <a:rPr lang="en-US" sz="1400" b="1" i="1" dirty="0" err="1" smtClean="0">
                <a:solidFill>
                  <a:schemeClr val="bg1"/>
                </a:solidFill>
              </a:rPr>
              <a:t>isA</a:t>
            </a:r>
            <a:endParaRPr lang="en-US" sz="1400" b="1" i="1" baseline="-25000" dirty="0">
              <a:solidFill>
                <a:schemeClr val="bg1"/>
              </a:solidFill>
            </a:endParaRPr>
          </a:p>
        </p:txBody>
      </p:sp>
      <p:cxnSp>
        <p:nvCxnSpPr>
          <p:cNvPr id="38" name="Elbow Connector 37"/>
          <p:cNvCxnSpPr>
            <a:endCxn id="26" idx="0"/>
          </p:cNvCxnSpPr>
          <p:nvPr/>
        </p:nvCxnSpPr>
        <p:spPr bwMode="auto">
          <a:xfrm rot="10800000" flipH="1">
            <a:off x="1404828" y="2897343"/>
            <a:ext cx="4791746" cy="3143055"/>
          </a:xfrm>
          <a:prstGeom prst="bentConnector3">
            <a:avLst>
              <a:gd name="adj1" fmla="val -4771"/>
            </a:avLst>
          </a:prstGeom>
          <a:solidFill>
            <a:schemeClr val="accent1"/>
          </a:solidFill>
          <a:ln w="19050" cap="flat" cmpd="sng" algn="ctr">
            <a:solidFill>
              <a:srgbClr val="FF0000"/>
            </a:solidFill>
            <a:prstDash val="solid"/>
            <a:round/>
            <a:headEnd type="none" w="med" len="med"/>
            <a:tailEnd type="triangle"/>
          </a:ln>
          <a:effectLst/>
        </p:spPr>
      </p:cxnSp>
      <p:sp>
        <p:nvSpPr>
          <p:cNvPr id="44" name="TextBox 43"/>
          <p:cNvSpPr txBox="1"/>
          <p:nvPr/>
        </p:nvSpPr>
        <p:spPr>
          <a:xfrm>
            <a:off x="4706423" y="2474622"/>
            <a:ext cx="954107" cy="369332"/>
          </a:xfrm>
          <a:prstGeom prst="rect">
            <a:avLst/>
          </a:prstGeom>
          <a:noFill/>
        </p:spPr>
        <p:txBody>
          <a:bodyPr wrap="none" rtlCol="0">
            <a:spAutoFit/>
          </a:bodyPr>
          <a:lstStyle/>
          <a:p>
            <a:r>
              <a:rPr lang="en-US" sz="1800" b="1" dirty="0" err="1" smtClean="0">
                <a:solidFill>
                  <a:srgbClr val="FF0000"/>
                </a:solidFill>
              </a:rPr>
              <a:t>isAbout</a:t>
            </a:r>
            <a:endParaRPr lang="en-US" sz="1800" b="1" dirty="0">
              <a:solidFill>
                <a:srgbClr val="FF0000"/>
              </a:solidFill>
            </a:endParaRPr>
          </a:p>
        </p:txBody>
      </p:sp>
    </p:spTree>
    <p:extLst>
      <p:ext uri="{BB962C8B-B14F-4D97-AF65-F5344CB8AC3E}">
        <p14:creationId xmlns:p14="http://schemas.microsoft.com/office/powerpoint/2010/main" val="32366034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SNOMED CT parts as …</a:t>
            </a:r>
            <a:endParaRPr lang="en-US"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8467229"/>
              </p:ext>
            </p:extLst>
          </p:nvPr>
        </p:nvGraphicFramePr>
        <p:xfrm>
          <a:off x="76200" y="5410200"/>
          <a:ext cx="8991600" cy="731520"/>
        </p:xfrm>
        <a:graphic>
          <a:graphicData uri="http://schemas.openxmlformats.org/drawingml/2006/table">
            <a:tbl>
              <a:tblPr firstRow="1" firstCol="1" bandRow="1">
                <a:tableStyleId>{5C22544A-7EE6-4342-B048-85BDC9FD1C3A}</a:tableStyleId>
              </a:tblPr>
              <a:tblGrid>
                <a:gridCol w="1548749"/>
                <a:gridCol w="1663331"/>
                <a:gridCol w="826520"/>
                <a:gridCol w="2362200"/>
                <a:gridCol w="2590800"/>
              </a:tblGrid>
              <a:tr h="0">
                <a:tc>
                  <a:txBody>
                    <a:bodyPr/>
                    <a:lstStyle/>
                    <a:p>
                      <a:pPr marL="0" marR="0" indent="0" algn="just">
                        <a:spcBef>
                          <a:spcPts val="0"/>
                        </a:spcBef>
                        <a:spcAft>
                          <a:spcPts val="0"/>
                        </a:spcAft>
                      </a:pPr>
                      <a:r>
                        <a:rPr lang="en-US" sz="1600" dirty="0" err="1">
                          <a:solidFill>
                            <a:schemeClr val="tx1"/>
                          </a:solidFill>
                          <a:effectLst/>
                        </a:rPr>
                        <a:t>conceptID</a:t>
                      </a:r>
                      <a:endParaRPr lang="en-US" sz="1600" dirty="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Effective Time</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Active</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ModuleID</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dirty="0">
                          <a:solidFill>
                            <a:schemeClr val="tx1"/>
                          </a:solidFill>
                          <a:effectLst/>
                        </a:rPr>
                        <a:t>Definitional Status</a:t>
                      </a:r>
                      <a:endParaRPr lang="en-US" sz="1600" dirty="0">
                        <a:solidFill>
                          <a:schemeClr val="tx1"/>
                        </a:solidFill>
                        <a:effectLst/>
                        <a:latin typeface="Times New Roman" panose="02020603050405020304" pitchFamily="18" charset="0"/>
                        <a:ea typeface="MS Mincho" panose="02020609040205080304" pitchFamily="49" charset="-128"/>
                      </a:endParaRPr>
                    </a:p>
                  </a:txBody>
                  <a:tcPr marL="68580" marR="68580" marT="0" marB="0"/>
                </a:tc>
              </a:tr>
              <a:tr h="0">
                <a:tc>
                  <a:txBody>
                    <a:bodyPr/>
                    <a:lstStyle/>
                    <a:p>
                      <a:pPr marL="0" marR="0" indent="0" algn="just">
                        <a:spcBef>
                          <a:spcPts val="0"/>
                        </a:spcBef>
                        <a:spcAft>
                          <a:spcPts val="0"/>
                        </a:spcAft>
                      </a:pPr>
                      <a:r>
                        <a:rPr lang="en-US" sz="1600" dirty="0">
                          <a:solidFill>
                            <a:schemeClr val="tx1"/>
                          </a:solidFill>
                          <a:effectLst/>
                        </a:rPr>
                        <a:t>301381004</a:t>
                      </a:r>
                      <a:endParaRPr lang="en-US" sz="1600" dirty="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20020131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900000000000207008</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900000000000074008</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r>
              <a:tr h="0">
                <a:tc>
                  <a:txBody>
                    <a:bodyPr/>
                    <a:lstStyle/>
                    <a:p>
                      <a:pPr marL="0" marR="0" indent="0" algn="just">
                        <a:spcBef>
                          <a:spcPts val="0"/>
                        </a:spcBef>
                        <a:spcAft>
                          <a:spcPts val="0"/>
                        </a:spcAft>
                      </a:pPr>
                      <a:r>
                        <a:rPr lang="en-US" sz="1600" dirty="0">
                          <a:solidFill>
                            <a:schemeClr val="tx1"/>
                          </a:solidFill>
                          <a:effectLst/>
                        </a:rPr>
                        <a:t>301381004</a:t>
                      </a:r>
                      <a:endParaRPr lang="en-US" sz="1600" dirty="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dirty="0">
                          <a:solidFill>
                            <a:schemeClr val="tx1"/>
                          </a:solidFill>
                          <a:effectLst/>
                        </a:rPr>
                        <a:t>20080131</a:t>
                      </a:r>
                      <a:endParaRPr lang="en-US" sz="1600" dirty="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0</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900000000000207008</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dirty="0">
                          <a:solidFill>
                            <a:schemeClr val="tx1"/>
                          </a:solidFill>
                          <a:effectLst/>
                        </a:rPr>
                        <a:t>900000000000074008</a:t>
                      </a:r>
                      <a:endParaRPr lang="en-US" sz="1600" dirty="0">
                        <a:solidFill>
                          <a:schemeClr val="tx1"/>
                        </a:solidFill>
                        <a:effectLst/>
                        <a:latin typeface="Times New Roman" panose="02020603050405020304" pitchFamily="18" charset="0"/>
                        <a:ea typeface="MS Mincho" panose="02020609040205080304" pitchFamily="49" charset="-128"/>
                      </a:endParaRPr>
                    </a:p>
                  </a:txBody>
                  <a:tcPr marL="68580" marR="68580" marT="0" marB="0"/>
                </a:tc>
              </a:tr>
            </a:tbl>
          </a:graphicData>
        </a:graphic>
      </p:graphicFrame>
      <p:sp>
        <p:nvSpPr>
          <p:cNvPr id="3" name="Rounded Rectangle 2"/>
          <p:cNvSpPr/>
          <p:nvPr/>
        </p:nvSpPr>
        <p:spPr bwMode="auto">
          <a:xfrm>
            <a:off x="0" y="5638800"/>
            <a:ext cx="1447800" cy="304800"/>
          </a:xfrm>
          <a:prstGeom prst="roundRect">
            <a:avLst/>
          </a:prstGeom>
          <a:noFill/>
          <a:ln w="28575" cap="flat" cmpd="sng" algn="ctr">
            <a:solidFill>
              <a:srgbClr val="ECD63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22" charset="0"/>
              </a:rPr>
              <a:t> </a:t>
            </a:r>
            <a:endParaRPr kumimoji="0" lang="en-US" sz="2400" b="0" i="0" u="none" strike="noStrike" cap="none" normalizeH="0" baseline="0" dirty="0">
              <a:ln>
                <a:noFill/>
              </a:ln>
              <a:solidFill>
                <a:schemeClr val="tx1"/>
              </a:solidFill>
              <a:effectLst/>
              <a:latin typeface="Times" pitchFamily="122" charset="0"/>
            </a:endParaRPr>
          </a:p>
        </p:txBody>
      </p:sp>
      <p:sp>
        <p:nvSpPr>
          <p:cNvPr id="48" name="Rounded Rectangle 47"/>
          <p:cNvSpPr/>
          <p:nvPr/>
        </p:nvSpPr>
        <p:spPr bwMode="auto">
          <a:xfrm>
            <a:off x="76200" y="5943600"/>
            <a:ext cx="1447800" cy="304800"/>
          </a:xfrm>
          <a:prstGeom prst="roundRect">
            <a:avLst/>
          </a:prstGeom>
          <a:noFill/>
          <a:ln w="28575" cap="flat" cmpd="sng" algn="ctr">
            <a:solidFill>
              <a:srgbClr val="C30D8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22" charset="0"/>
              </a:rPr>
              <a:t> </a:t>
            </a:r>
            <a:endParaRPr kumimoji="0" lang="en-US" sz="2400" b="0" i="0" u="none" strike="noStrike" cap="none" normalizeH="0" baseline="0" dirty="0">
              <a:ln>
                <a:noFill/>
              </a:ln>
              <a:solidFill>
                <a:schemeClr val="tx1"/>
              </a:solidFill>
              <a:effectLst/>
              <a:latin typeface="Times" pitchFamily="122" charset="0"/>
            </a:endParaRPr>
          </a:p>
        </p:txBody>
      </p:sp>
      <p:sp>
        <p:nvSpPr>
          <p:cNvPr id="4" name="Left-Up Arrow 3"/>
          <p:cNvSpPr/>
          <p:nvPr/>
        </p:nvSpPr>
        <p:spPr bwMode="auto">
          <a:xfrm flipH="1" flipV="1">
            <a:off x="895749" y="2735975"/>
            <a:ext cx="3124200" cy="2405253"/>
          </a:xfrm>
          <a:prstGeom prst="leftUpArrow">
            <a:avLst>
              <a:gd name="adj1" fmla="val 11875"/>
              <a:gd name="adj2" fmla="val 14811"/>
              <a:gd name="adj3" fmla="val 14984"/>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TextBox 5"/>
          <p:cNvSpPr txBox="1"/>
          <p:nvPr/>
        </p:nvSpPr>
        <p:spPr>
          <a:xfrm>
            <a:off x="2092204" y="3147674"/>
            <a:ext cx="800219" cy="1569660"/>
          </a:xfrm>
          <a:prstGeom prst="rect">
            <a:avLst/>
          </a:prstGeom>
          <a:noFill/>
        </p:spPr>
        <p:txBody>
          <a:bodyPr wrap="none" rtlCol="0">
            <a:spAutoFit/>
          </a:bodyPr>
          <a:lstStyle/>
          <a:p>
            <a:r>
              <a:rPr lang="en-US" sz="9600" b="1" dirty="0" smtClean="0">
                <a:solidFill>
                  <a:schemeClr val="accent5">
                    <a:lumMod val="90000"/>
                  </a:schemeClr>
                </a:solidFill>
              </a:rPr>
              <a:t>?</a:t>
            </a:r>
            <a:endParaRPr lang="en-US" sz="9600" b="1" dirty="0">
              <a:solidFill>
                <a:schemeClr val="accent5">
                  <a:lumMod val="90000"/>
                </a:schemeClr>
              </a:solidFill>
            </a:endParaRPr>
          </a:p>
        </p:txBody>
      </p:sp>
      <p:sp>
        <p:nvSpPr>
          <p:cNvPr id="50" name="TextBox 49"/>
          <p:cNvSpPr txBox="1"/>
          <p:nvPr/>
        </p:nvSpPr>
        <p:spPr>
          <a:xfrm>
            <a:off x="4912652" y="3410317"/>
            <a:ext cx="948375" cy="338554"/>
          </a:xfrm>
          <a:prstGeom prst="rect">
            <a:avLst/>
          </a:prstGeom>
          <a:noFill/>
          <a:ln w="19050">
            <a:solidFill>
              <a:schemeClr val="bg1"/>
            </a:solidFill>
          </a:ln>
        </p:spPr>
        <p:txBody>
          <a:bodyPr wrap="square" rtlCol="0">
            <a:spAutoFit/>
          </a:bodyPr>
          <a:lstStyle/>
          <a:p>
            <a:pPr algn="ctr"/>
            <a:r>
              <a:rPr lang="en-US" sz="800" dirty="0" smtClean="0">
                <a:solidFill>
                  <a:schemeClr val="bg1"/>
                </a:solidFill>
              </a:rPr>
              <a:t>SNOMED CT</a:t>
            </a:r>
          </a:p>
          <a:p>
            <a:pPr algn="ctr"/>
            <a:r>
              <a:rPr lang="en-US" sz="800" dirty="0" smtClean="0">
                <a:solidFill>
                  <a:schemeClr val="bg1"/>
                </a:solidFill>
              </a:rPr>
              <a:t>concept identifier</a:t>
            </a:r>
            <a:endParaRPr lang="en-US" sz="800" dirty="0">
              <a:solidFill>
                <a:schemeClr val="bg1"/>
              </a:solidFill>
            </a:endParaRPr>
          </a:p>
        </p:txBody>
      </p:sp>
      <p:sp>
        <p:nvSpPr>
          <p:cNvPr id="51" name="TextBox 50"/>
          <p:cNvSpPr txBox="1"/>
          <p:nvPr/>
        </p:nvSpPr>
        <p:spPr>
          <a:xfrm>
            <a:off x="6463622" y="3414677"/>
            <a:ext cx="790965" cy="338554"/>
          </a:xfrm>
          <a:prstGeom prst="rect">
            <a:avLst/>
          </a:prstGeom>
          <a:noFill/>
          <a:ln w="19050">
            <a:solidFill>
              <a:schemeClr val="bg1"/>
            </a:solidFill>
          </a:ln>
        </p:spPr>
        <p:txBody>
          <a:bodyPr wrap="square" rtlCol="0">
            <a:spAutoFit/>
          </a:bodyPr>
          <a:lstStyle/>
          <a:p>
            <a:pPr algn="ctr"/>
            <a:r>
              <a:rPr lang="en-US" sz="800" dirty="0" smtClean="0">
                <a:solidFill>
                  <a:schemeClr val="bg1"/>
                </a:solidFill>
              </a:rPr>
              <a:t>SNOMED CT</a:t>
            </a:r>
          </a:p>
          <a:p>
            <a:pPr algn="ctr"/>
            <a:r>
              <a:rPr lang="en-US" sz="800" dirty="0" smtClean="0">
                <a:solidFill>
                  <a:schemeClr val="bg1"/>
                </a:solidFill>
              </a:rPr>
              <a:t>FSN</a:t>
            </a:r>
            <a:endParaRPr lang="en-US" sz="800" dirty="0">
              <a:solidFill>
                <a:schemeClr val="bg1"/>
              </a:solidFill>
            </a:endParaRPr>
          </a:p>
        </p:txBody>
      </p:sp>
      <p:sp>
        <p:nvSpPr>
          <p:cNvPr id="55" name="TextBox 54"/>
          <p:cNvSpPr txBox="1"/>
          <p:nvPr/>
        </p:nvSpPr>
        <p:spPr>
          <a:xfrm>
            <a:off x="5930999" y="2735976"/>
            <a:ext cx="399273" cy="215444"/>
          </a:xfrm>
          <a:prstGeom prst="rect">
            <a:avLst/>
          </a:prstGeom>
          <a:noFill/>
          <a:ln w="19050">
            <a:solidFill>
              <a:schemeClr val="bg1"/>
            </a:solidFill>
          </a:ln>
        </p:spPr>
        <p:txBody>
          <a:bodyPr wrap="square" rtlCol="0">
            <a:spAutoFit/>
          </a:bodyPr>
          <a:lstStyle/>
          <a:p>
            <a:pPr algn="ctr"/>
            <a:r>
              <a:rPr lang="en-US" sz="800" dirty="0" smtClean="0">
                <a:solidFill>
                  <a:schemeClr val="bg1"/>
                </a:solidFill>
              </a:rPr>
              <a:t>ICE</a:t>
            </a:r>
            <a:endParaRPr lang="en-US" sz="800" dirty="0">
              <a:solidFill>
                <a:schemeClr val="bg1"/>
              </a:solidFill>
            </a:endParaRPr>
          </a:p>
        </p:txBody>
      </p:sp>
      <p:cxnSp>
        <p:nvCxnSpPr>
          <p:cNvPr id="59" name="Straight Arrow Connector 58"/>
          <p:cNvCxnSpPr>
            <a:stCxn id="50" idx="0"/>
            <a:endCxn id="55" idx="2"/>
          </p:cNvCxnSpPr>
          <p:nvPr/>
        </p:nvCxnSpPr>
        <p:spPr bwMode="auto">
          <a:xfrm flipV="1">
            <a:off x="5386840" y="2951420"/>
            <a:ext cx="743796" cy="458897"/>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cxnSp>
        <p:nvCxnSpPr>
          <p:cNvPr id="60" name="Straight Arrow Connector 59"/>
          <p:cNvCxnSpPr>
            <a:stCxn id="51" idx="0"/>
            <a:endCxn id="55" idx="2"/>
          </p:cNvCxnSpPr>
          <p:nvPr/>
        </p:nvCxnSpPr>
        <p:spPr bwMode="auto">
          <a:xfrm flipH="1" flipV="1">
            <a:off x="6130636" y="2951420"/>
            <a:ext cx="728469" cy="463257"/>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sp>
        <p:nvSpPr>
          <p:cNvPr id="61" name="Rounded Rectangle 60"/>
          <p:cNvSpPr/>
          <p:nvPr/>
        </p:nvSpPr>
        <p:spPr>
          <a:xfrm>
            <a:off x="4857233" y="4244121"/>
            <a:ext cx="938894" cy="374571"/>
          </a:xfrm>
          <a:prstGeom prst="roundRect">
            <a:avLst/>
          </a:prstGeom>
          <a:ln w="19050">
            <a:solidFill>
              <a:schemeClr val="bg1"/>
            </a:solidFill>
          </a:ln>
        </p:spPr>
        <p:txBody>
          <a:bodyPr wrap="square">
            <a:spAutoFit/>
          </a:bodyPr>
          <a:lstStyle/>
          <a:p>
            <a:pPr marL="0" marR="0" indent="0" algn="ctr">
              <a:spcBef>
                <a:spcPts val="0"/>
              </a:spcBef>
              <a:spcAft>
                <a:spcPts val="0"/>
              </a:spcAft>
            </a:pPr>
            <a:r>
              <a:rPr lang="en-US" sz="800" dirty="0" smtClean="0">
                <a:solidFill>
                  <a:schemeClr val="bg1"/>
                </a:solidFill>
              </a:rPr>
              <a:t>SNOMED CT:</a:t>
            </a:r>
          </a:p>
          <a:p>
            <a:pPr marL="0" marR="0" indent="0" algn="ctr">
              <a:spcBef>
                <a:spcPts val="0"/>
              </a:spcBef>
              <a:spcAft>
                <a:spcPts val="0"/>
              </a:spcAft>
            </a:pPr>
            <a:r>
              <a:rPr lang="en-US" sz="800" dirty="0" smtClean="0">
                <a:solidFill>
                  <a:schemeClr val="bg1"/>
                </a:solidFill>
              </a:rPr>
              <a:t>301381004</a:t>
            </a:r>
            <a:endParaRPr lang="en-US" sz="800" dirty="0">
              <a:solidFill>
                <a:schemeClr val="bg1"/>
              </a:solidFill>
              <a:latin typeface="Times New Roman" panose="02020603050405020304" pitchFamily="18" charset="0"/>
              <a:ea typeface="MS Mincho" panose="02020609040205080304" pitchFamily="49" charset="-128"/>
            </a:endParaRPr>
          </a:p>
        </p:txBody>
      </p:sp>
      <p:cxnSp>
        <p:nvCxnSpPr>
          <p:cNvPr id="63" name="Straight Arrow Connector 62"/>
          <p:cNvCxnSpPr>
            <a:endCxn id="50" idx="2"/>
          </p:cNvCxnSpPr>
          <p:nvPr/>
        </p:nvCxnSpPr>
        <p:spPr bwMode="auto">
          <a:xfrm flipV="1">
            <a:off x="5386840" y="3748871"/>
            <a:ext cx="0" cy="495250"/>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sp>
        <p:nvSpPr>
          <p:cNvPr id="64" name="TextBox 63"/>
          <p:cNvSpPr txBox="1"/>
          <p:nvPr/>
        </p:nvSpPr>
        <p:spPr>
          <a:xfrm>
            <a:off x="5399687" y="3925921"/>
            <a:ext cx="847304" cy="215444"/>
          </a:xfrm>
          <a:prstGeom prst="rect">
            <a:avLst/>
          </a:prstGeom>
          <a:noFill/>
          <a:ln>
            <a:noFill/>
          </a:ln>
        </p:spPr>
        <p:txBody>
          <a:bodyPr wrap="square" rtlCol="0">
            <a:spAutoFit/>
          </a:bodyPr>
          <a:lstStyle/>
          <a:p>
            <a:r>
              <a:rPr lang="en-US" sz="800" b="1" i="1" dirty="0" err="1" smtClean="0">
                <a:solidFill>
                  <a:schemeClr val="bg1"/>
                </a:solidFill>
              </a:rPr>
              <a:t>instanceOf</a:t>
            </a:r>
            <a:r>
              <a:rPr lang="en-US" sz="800" b="1" i="1" dirty="0" smtClean="0">
                <a:solidFill>
                  <a:schemeClr val="bg1"/>
                </a:solidFill>
              </a:rPr>
              <a:t> at t</a:t>
            </a:r>
            <a:r>
              <a:rPr lang="en-US" sz="800" b="1" i="1" baseline="-25000" dirty="0" smtClean="0">
                <a:solidFill>
                  <a:schemeClr val="bg1"/>
                </a:solidFill>
              </a:rPr>
              <a:t>1</a:t>
            </a:r>
            <a:endParaRPr lang="en-US" sz="800" b="1" i="1" baseline="-25000" dirty="0">
              <a:solidFill>
                <a:schemeClr val="bg1"/>
              </a:solidFill>
            </a:endParaRPr>
          </a:p>
        </p:txBody>
      </p:sp>
      <p:sp>
        <p:nvSpPr>
          <p:cNvPr id="65" name="Rounded Rectangle 64"/>
          <p:cNvSpPr/>
          <p:nvPr/>
        </p:nvSpPr>
        <p:spPr>
          <a:xfrm>
            <a:off x="5883346" y="4248479"/>
            <a:ext cx="1951518" cy="374571"/>
          </a:xfrm>
          <a:prstGeom prst="roundRect">
            <a:avLst/>
          </a:prstGeom>
          <a:ln w="19050">
            <a:solidFill>
              <a:schemeClr val="bg1"/>
            </a:solidFill>
          </a:ln>
        </p:spPr>
        <p:txBody>
          <a:bodyPr wrap="square">
            <a:spAutoFit/>
          </a:bodyPr>
          <a:lstStyle/>
          <a:p>
            <a:pPr marL="0" marR="0" indent="0" algn="ctr">
              <a:spcBef>
                <a:spcPts val="0"/>
              </a:spcBef>
              <a:spcAft>
                <a:spcPts val="0"/>
              </a:spcAft>
            </a:pPr>
            <a:r>
              <a:rPr lang="en-US" sz="800" dirty="0" smtClean="0">
                <a:solidFill>
                  <a:schemeClr val="bg1"/>
                </a:solidFill>
              </a:rPr>
              <a:t>SNOMED CT:</a:t>
            </a:r>
          </a:p>
          <a:p>
            <a:pPr marL="0" marR="0" indent="0" algn="ctr">
              <a:spcBef>
                <a:spcPts val="0"/>
              </a:spcBef>
              <a:spcAft>
                <a:spcPts val="0"/>
              </a:spcAft>
            </a:pPr>
            <a:r>
              <a:rPr lang="en-US" sz="800" dirty="0">
                <a:solidFill>
                  <a:schemeClr val="bg1"/>
                </a:solidFill>
              </a:rPr>
              <a:t>‘Discomforting present pain (finding)’</a:t>
            </a:r>
          </a:p>
        </p:txBody>
      </p:sp>
      <p:cxnSp>
        <p:nvCxnSpPr>
          <p:cNvPr id="66" name="Straight Arrow Connector 65"/>
          <p:cNvCxnSpPr>
            <a:endCxn id="51" idx="2"/>
          </p:cNvCxnSpPr>
          <p:nvPr/>
        </p:nvCxnSpPr>
        <p:spPr bwMode="auto">
          <a:xfrm flipV="1">
            <a:off x="6859105" y="3753231"/>
            <a:ext cx="0" cy="495248"/>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sp>
        <p:nvSpPr>
          <p:cNvPr id="70" name="TextBox 69"/>
          <p:cNvSpPr txBox="1"/>
          <p:nvPr/>
        </p:nvSpPr>
        <p:spPr>
          <a:xfrm>
            <a:off x="6860792" y="3931307"/>
            <a:ext cx="858463" cy="215444"/>
          </a:xfrm>
          <a:prstGeom prst="rect">
            <a:avLst/>
          </a:prstGeom>
          <a:noFill/>
        </p:spPr>
        <p:txBody>
          <a:bodyPr wrap="square" rtlCol="0">
            <a:spAutoFit/>
          </a:bodyPr>
          <a:lstStyle/>
          <a:p>
            <a:r>
              <a:rPr lang="en-US" sz="800" b="1" i="1" dirty="0" err="1" smtClean="0">
                <a:solidFill>
                  <a:schemeClr val="bg1"/>
                </a:solidFill>
              </a:rPr>
              <a:t>instanceOf</a:t>
            </a:r>
            <a:r>
              <a:rPr lang="en-US" sz="800" b="1" i="1" dirty="0" smtClean="0">
                <a:solidFill>
                  <a:schemeClr val="bg1"/>
                </a:solidFill>
              </a:rPr>
              <a:t> at t</a:t>
            </a:r>
            <a:r>
              <a:rPr lang="en-US" sz="800" b="1" i="1" baseline="-25000" dirty="0" smtClean="0">
                <a:solidFill>
                  <a:schemeClr val="bg1"/>
                </a:solidFill>
              </a:rPr>
              <a:t>2</a:t>
            </a:r>
            <a:endParaRPr lang="en-US" sz="800" b="1" i="1" baseline="-25000" dirty="0">
              <a:solidFill>
                <a:schemeClr val="bg1"/>
              </a:solidFill>
            </a:endParaRPr>
          </a:p>
        </p:txBody>
      </p:sp>
      <p:sp>
        <p:nvSpPr>
          <p:cNvPr id="71" name="TextBox 70"/>
          <p:cNvSpPr txBox="1"/>
          <p:nvPr/>
        </p:nvSpPr>
        <p:spPr>
          <a:xfrm>
            <a:off x="6403211" y="2983449"/>
            <a:ext cx="371121" cy="215444"/>
          </a:xfrm>
          <a:prstGeom prst="rect">
            <a:avLst/>
          </a:prstGeom>
          <a:noFill/>
        </p:spPr>
        <p:txBody>
          <a:bodyPr wrap="square" rtlCol="0">
            <a:spAutoFit/>
          </a:bodyPr>
          <a:lstStyle/>
          <a:p>
            <a:r>
              <a:rPr lang="en-US" sz="800" b="1" i="1" dirty="0" err="1" smtClean="0">
                <a:solidFill>
                  <a:schemeClr val="bg1"/>
                </a:solidFill>
              </a:rPr>
              <a:t>isA</a:t>
            </a:r>
            <a:endParaRPr lang="en-US" sz="800" b="1" i="1" baseline="-25000" dirty="0">
              <a:solidFill>
                <a:schemeClr val="bg1"/>
              </a:solidFill>
            </a:endParaRPr>
          </a:p>
        </p:txBody>
      </p:sp>
      <p:sp>
        <p:nvSpPr>
          <p:cNvPr id="73" name="TextBox 72"/>
          <p:cNvSpPr txBox="1"/>
          <p:nvPr/>
        </p:nvSpPr>
        <p:spPr>
          <a:xfrm>
            <a:off x="5313769" y="3001696"/>
            <a:ext cx="380183" cy="215444"/>
          </a:xfrm>
          <a:prstGeom prst="rect">
            <a:avLst/>
          </a:prstGeom>
          <a:noFill/>
        </p:spPr>
        <p:txBody>
          <a:bodyPr wrap="square" rtlCol="0">
            <a:spAutoFit/>
          </a:bodyPr>
          <a:lstStyle/>
          <a:p>
            <a:r>
              <a:rPr lang="en-US" sz="800" b="1" i="1" dirty="0" err="1" smtClean="0">
                <a:solidFill>
                  <a:schemeClr val="bg1"/>
                </a:solidFill>
              </a:rPr>
              <a:t>isA</a:t>
            </a:r>
            <a:endParaRPr lang="en-US" sz="800" b="1" i="1" baseline="-25000" dirty="0">
              <a:solidFill>
                <a:schemeClr val="bg1"/>
              </a:solidFill>
            </a:endParaRPr>
          </a:p>
        </p:txBody>
      </p:sp>
      <p:sp>
        <p:nvSpPr>
          <p:cNvPr id="75" name="TextBox 74"/>
          <p:cNvSpPr txBox="1"/>
          <p:nvPr/>
        </p:nvSpPr>
        <p:spPr>
          <a:xfrm>
            <a:off x="7779374" y="1735078"/>
            <a:ext cx="920445" cy="215444"/>
          </a:xfrm>
          <a:prstGeom prst="rect">
            <a:avLst/>
          </a:prstGeom>
          <a:noFill/>
          <a:ln w="19050">
            <a:solidFill>
              <a:schemeClr val="bg1"/>
            </a:solidFill>
          </a:ln>
        </p:spPr>
        <p:txBody>
          <a:bodyPr wrap="none" rtlCol="0">
            <a:spAutoFit/>
          </a:bodyPr>
          <a:lstStyle/>
          <a:p>
            <a:pPr algn="ctr"/>
            <a:r>
              <a:rPr lang="en-US" sz="800" dirty="0" smtClean="0">
                <a:solidFill>
                  <a:schemeClr val="bg1"/>
                </a:solidFill>
              </a:rPr>
              <a:t>Portion of Reality</a:t>
            </a:r>
            <a:endParaRPr lang="en-US" sz="800" dirty="0">
              <a:solidFill>
                <a:schemeClr val="bg1"/>
              </a:solidFill>
            </a:endParaRPr>
          </a:p>
        </p:txBody>
      </p:sp>
      <p:sp>
        <p:nvSpPr>
          <p:cNvPr id="76" name="Cloud Callout 75"/>
          <p:cNvSpPr/>
          <p:nvPr/>
        </p:nvSpPr>
        <p:spPr bwMode="auto">
          <a:xfrm>
            <a:off x="7696200" y="2242476"/>
            <a:ext cx="1080390" cy="759220"/>
          </a:xfrm>
          <a:prstGeom prst="cloudCallout">
            <a:avLst>
              <a:gd name="adj1" fmla="val -11146"/>
              <a:gd name="adj2" fmla="val 43283"/>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Times" pitchFamily="122" charset="0"/>
            </a:endParaRPr>
          </a:p>
        </p:txBody>
      </p:sp>
      <p:sp>
        <p:nvSpPr>
          <p:cNvPr id="79" name="TextBox 78"/>
          <p:cNvSpPr txBox="1"/>
          <p:nvPr/>
        </p:nvSpPr>
        <p:spPr>
          <a:xfrm>
            <a:off x="7829933" y="2352106"/>
            <a:ext cx="846173" cy="229799"/>
          </a:xfrm>
          <a:prstGeom prst="rect">
            <a:avLst/>
          </a:prstGeom>
          <a:noFill/>
        </p:spPr>
        <p:txBody>
          <a:bodyPr wrap="square" rtlCol="0">
            <a:spAutoFit/>
          </a:bodyPr>
          <a:lstStyle/>
          <a:p>
            <a:r>
              <a:rPr lang="en-US" sz="800" dirty="0" smtClean="0">
                <a:solidFill>
                  <a:schemeClr val="bg1"/>
                </a:solidFill>
              </a:rPr>
              <a:t>Something around discomforting pain</a:t>
            </a:r>
            <a:endParaRPr lang="en-US" sz="800" dirty="0">
              <a:solidFill>
                <a:schemeClr val="bg1"/>
              </a:solidFill>
            </a:endParaRPr>
          </a:p>
        </p:txBody>
      </p:sp>
      <p:cxnSp>
        <p:nvCxnSpPr>
          <p:cNvPr id="80" name="Elbow Connector 79"/>
          <p:cNvCxnSpPr>
            <a:stCxn id="65" idx="3"/>
            <a:endCxn id="76" idx="1"/>
          </p:cNvCxnSpPr>
          <p:nvPr/>
        </p:nvCxnSpPr>
        <p:spPr bwMode="auto">
          <a:xfrm flipV="1">
            <a:off x="7834864" y="3000888"/>
            <a:ext cx="401531" cy="1434877"/>
          </a:xfrm>
          <a:prstGeom prst="bentConnector2">
            <a:avLst/>
          </a:prstGeom>
          <a:solidFill>
            <a:schemeClr val="accent1"/>
          </a:solidFill>
          <a:ln w="19050" cap="flat" cmpd="sng" algn="ctr">
            <a:solidFill>
              <a:srgbClr val="FF0000"/>
            </a:solidFill>
            <a:prstDash val="solid"/>
            <a:round/>
            <a:headEnd type="none" w="med" len="med"/>
            <a:tailEnd type="triangle"/>
          </a:ln>
          <a:effectLst/>
        </p:spPr>
      </p:cxnSp>
      <p:sp>
        <p:nvSpPr>
          <p:cNvPr id="82" name="TextBox 81"/>
          <p:cNvSpPr txBox="1"/>
          <p:nvPr/>
        </p:nvSpPr>
        <p:spPr>
          <a:xfrm>
            <a:off x="7690747" y="3062515"/>
            <a:ext cx="412219" cy="146237"/>
          </a:xfrm>
          <a:prstGeom prst="rect">
            <a:avLst/>
          </a:prstGeom>
          <a:noFill/>
        </p:spPr>
        <p:txBody>
          <a:bodyPr wrap="none" rtlCol="0">
            <a:spAutoFit/>
          </a:bodyPr>
          <a:lstStyle/>
          <a:p>
            <a:r>
              <a:rPr lang="en-US" sz="800" b="1" dirty="0" err="1" smtClean="0">
                <a:solidFill>
                  <a:srgbClr val="FF0000"/>
                </a:solidFill>
              </a:rPr>
              <a:t>isAbout</a:t>
            </a:r>
            <a:endParaRPr lang="en-US" sz="800" b="1" dirty="0">
              <a:solidFill>
                <a:srgbClr val="FF0000"/>
              </a:solidFill>
            </a:endParaRPr>
          </a:p>
        </p:txBody>
      </p:sp>
      <p:cxnSp>
        <p:nvCxnSpPr>
          <p:cNvPr id="83" name="Straight Arrow Connector 82"/>
          <p:cNvCxnSpPr>
            <a:stCxn id="76" idx="3"/>
            <a:endCxn id="75" idx="2"/>
          </p:cNvCxnSpPr>
          <p:nvPr/>
        </p:nvCxnSpPr>
        <p:spPr bwMode="auto">
          <a:xfrm flipV="1">
            <a:off x="8236395" y="1950522"/>
            <a:ext cx="3202" cy="335363"/>
          </a:xfrm>
          <a:prstGeom prst="straightConnector1">
            <a:avLst/>
          </a:prstGeom>
          <a:solidFill>
            <a:schemeClr val="accent1"/>
          </a:solidFill>
          <a:ln w="19050" cap="flat" cmpd="sng" algn="ctr">
            <a:solidFill>
              <a:schemeClr val="bg1"/>
            </a:solidFill>
            <a:prstDash val="sysDash"/>
            <a:round/>
            <a:headEnd type="none" w="med" len="med"/>
            <a:tailEnd type="triangle"/>
          </a:ln>
          <a:effectLst/>
        </p:spPr>
      </p:cxnSp>
      <p:sp>
        <p:nvSpPr>
          <p:cNvPr id="85" name="TextBox 84"/>
          <p:cNvSpPr txBox="1"/>
          <p:nvPr/>
        </p:nvSpPr>
        <p:spPr>
          <a:xfrm>
            <a:off x="8336969" y="1964305"/>
            <a:ext cx="297018" cy="146237"/>
          </a:xfrm>
          <a:prstGeom prst="rect">
            <a:avLst/>
          </a:prstGeom>
          <a:noFill/>
        </p:spPr>
        <p:txBody>
          <a:bodyPr wrap="none" rtlCol="0">
            <a:spAutoFit/>
          </a:bodyPr>
          <a:lstStyle/>
          <a:p>
            <a:r>
              <a:rPr lang="en-US" sz="800" b="1" i="1" dirty="0" smtClean="0">
                <a:solidFill>
                  <a:schemeClr val="bg1"/>
                </a:solidFill>
              </a:rPr>
              <a:t>~</a:t>
            </a:r>
            <a:r>
              <a:rPr lang="en-US" sz="800" b="1" i="1" dirty="0" err="1" smtClean="0">
                <a:solidFill>
                  <a:schemeClr val="bg1"/>
                </a:solidFill>
              </a:rPr>
              <a:t>isA</a:t>
            </a:r>
            <a:endParaRPr lang="en-US" sz="800" b="1" i="1" baseline="-25000" dirty="0">
              <a:solidFill>
                <a:schemeClr val="bg1"/>
              </a:solidFill>
            </a:endParaRPr>
          </a:p>
        </p:txBody>
      </p:sp>
      <p:cxnSp>
        <p:nvCxnSpPr>
          <p:cNvPr id="86" name="Elbow Connector 85"/>
          <p:cNvCxnSpPr>
            <a:stCxn id="61" idx="1"/>
            <a:endCxn id="76" idx="0"/>
          </p:cNvCxnSpPr>
          <p:nvPr/>
        </p:nvCxnSpPr>
        <p:spPr bwMode="auto">
          <a:xfrm rot="10800000" flipH="1">
            <a:off x="4857233" y="2622087"/>
            <a:ext cx="2842318" cy="1809321"/>
          </a:xfrm>
          <a:prstGeom prst="bentConnector3">
            <a:avLst>
              <a:gd name="adj1" fmla="val -8043"/>
            </a:avLst>
          </a:prstGeom>
          <a:solidFill>
            <a:schemeClr val="accent1"/>
          </a:solidFill>
          <a:ln w="19050" cap="flat" cmpd="sng" algn="ctr">
            <a:solidFill>
              <a:srgbClr val="FF0000"/>
            </a:solidFill>
            <a:prstDash val="solid"/>
            <a:round/>
            <a:headEnd type="none" w="med" len="med"/>
            <a:tailEnd type="triangle"/>
          </a:ln>
          <a:effectLst/>
        </p:spPr>
      </p:cxnSp>
      <p:sp>
        <p:nvSpPr>
          <p:cNvPr id="88" name="TextBox 87"/>
          <p:cNvSpPr txBox="1"/>
          <p:nvPr/>
        </p:nvSpPr>
        <p:spPr>
          <a:xfrm>
            <a:off x="6891461" y="2313694"/>
            <a:ext cx="412219" cy="146237"/>
          </a:xfrm>
          <a:prstGeom prst="rect">
            <a:avLst/>
          </a:prstGeom>
          <a:noFill/>
        </p:spPr>
        <p:txBody>
          <a:bodyPr wrap="none" rtlCol="0">
            <a:spAutoFit/>
          </a:bodyPr>
          <a:lstStyle/>
          <a:p>
            <a:r>
              <a:rPr lang="en-US" sz="800" b="1" dirty="0" err="1" smtClean="0">
                <a:solidFill>
                  <a:srgbClr val="FF0000"/>
                </a:solidFill>
              </a:rPr>
              <a:t>isAbout</a:t>
            </a:r>
            <a:endParaRPr lang="en-US" sz="800" b="1" dirty="0">
              <a:solidFill>
                <a:srgbClr val="FF0000"/>
              </a:solidFill>
            </a:endParaRPr>
          </a:p>
        </p:txBody>
      </p:sp>
    </p:spTree>
    <p:extLst>
      <p:ext uri="{BB962C8B-B14F-4D97-AF65-F5344CB8AC3E}">
        <p14:creationId xmlns:p14="http://schemas.microsoft.com/office/powerpoint/2010/main" val="13100716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SNOMED CT parts as IQEs</a:t>
            </a:r>
            <a:endParaRPr lang="en-US" dirty="0"/>
          </a:p>
        </p:txBody>
      </p:sp>
      <p:graphicFrame>
        <p:nvGraphicFramePr>
          <p:cNvPr id="5" name="Content Placeholder 3"/>
          <p:cNvGraphicFramePr>
            <a:graphicFrameLocks noGrp="1"/>
          </p:cNvGraphicFramePr>
          <p:nvPr>
            <p:ph idx="1"/>
            <p:extLst/>
          </p:nvPr>
        </p:nvGraphicFramePr>
        <p:xfrm>
          <a:off x="76200" y="5410200"/>
          <a:ext cx="8991600" cy="731520"/>
        </p:xfrm>
        <a:graphic>
          <a:graphicData uri="http://schemas.openxmlformats.org/drawingml/2006/table">
            <a:tbl>
              <a:tblPr firstRow="1" firstCol="1" bandRow="1">
                <a:tableStyleId>{5C22544A-7EE6-4342-B048-85BDC9FD1C3A}</a:tableStyleId>
              </a:tblPr>
              <a:tblGrid>
                <a:gridCol w="1548749"/>
                <a:gridCol w="1663331"/>
                <a:gridCol w="826520"/>
                <a:gridCol w="2362200"/>
                <a:gridCol w="2590800"/>
              </a:tblGrid>
              <a:tr h="0">
                <a:tc>
                  <a:txBody>
                    <a:bodyPr/>
                    <a:lstStyle/>
                    <a:p>
                      <a:pPr marL="0" marR="0" indent="0" algn="just">
                        <a:spcBef>
                          <a:spcPts val="0"/>
                        </a:spcBef>
                        <a:spcAft>
                          <a:spcPts val="0"/>
                        </a:spcAft>
                      </a:pPr>
                      <a:r>
                        <a:rPr lang="en-US" sz="1600" dirty="0" err="1">
                          <a:solidFill>
                            <a:schemeClr val="tx1"/>
                          </a:solidFill>
                          <a:effectLst/>
                        </a:rPr>
                        <a:t>conceptID</a:t>
                      </a:r>
                      <a:endParaRPr lang="en-US" sz="1600" dirty="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Effective Time</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Active</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ModuleID</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dirty="0">
                          <a:solidFill>
                            <a:schemeClr val="tx1"/>
                          </a:solidFill>
                          <a:effectLst/>
                        </a:rPr>
                        <a:t>Definitional Status</a:t>
                      </a:r>
                      <a:endParaRPr lang="en-US" sz="1600" dirty="0">
                        <a:solidFill>
                          <a:schemeClr val="tx1"/>
                        </a:solidFill>
                        <a:effectLst/>
                        <a:latin typeface="Times New Roman" panose="02020603050405020304" pitchFamily="18" charset="0"/>
                        <a:ea typeface="MS Mincho" panose="02020609040205080304" pitchFamily="49" charset="-128"/>
                      </a:endParaRPr>
                    </a:p>
                  </a:txBody>
                  <a:tcPr marL="68580" marR="68580" marT="0" marB="0"/>
                </a:tc>
              </a:tr>
              <a:tr h="0">
                <a:tc>
                  <a:txBody>
                    <a:bodyPr/>
                    <a:lstStyle/>
                    <a:p>
                      <a:pPr marL="0" marR="0" indent="0" algn="just">
                        <a:spcBef>
                          <a:spcPts val="0"/>
                        </a:spcBef>
                        <a:spcAft>
                          <a:spcPts val="0"/>
                        </a:spcAft>
                      </a:pPr>
                      <a:r>
                        <a:rPr lang="en-US" sz="1600" dirty="0">
                          <a:solidFill>
                            <a:schemeClr val="tx1"/>
                          </a:solidFill>
                          <a:effectLst/>
                        </a:rPr>
                        <a:t>301381004</a:t>
                      </a:r>
                      <a:endParaRPr lang="en-US" sz="1600" dirty="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20020131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900000000000207008</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900000000000074008</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r>
              <a:tr h="0">
                <a:tc>
                  <a:txBody>
                    <a:bodyPr/>
                    <a:lstStyle/>
                    <a:p>
                      <a:pPr marL="0" marR="0" indent="0" algn="just">
                        <a:spcBef>
                          <a:spcPts val="0"/>
                        </a:spcBef>
                        <a:spcAft>
                          <a:spcPts val="0"/>
                        </a:spcAft>
                      </a:pPr>
                      <a:r>
                        <a:rPr lang="en-US" sz="1600" dirty="0">
                          <a:solidFill>
                            <a:schemeClr val="tx1"/>
                          </a:solidFill>
                          <a:effectLst/>
                        </a:rPr>
                        <a:t>301381004</a:t>
                      </a:r>
                      <a:endParaRPr lang="en-US" sz="1600" dirty="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dirty="0">
                          <a:solidFill>
                            <a:schemeClr val="tx1"/>
                          </a:solidFill>
                          <a:effectLst/>
                        </a:rPr>
                        <a:t>20080131</a:t>
                      </a:r>
                      <a:endParaRPr lang="en-US" sz="1600" dirty="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0</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900000000000207008</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dirty="0">
                          <a:solidFill>
                            <a:schemeClr val="tx1"/>
                          </a:solidFill>
                          <a:effectLst/>
                        </a:rPr>
                        <a:t>900000000000074008</a:t>
                      </a:r>
                      <a:endParaRPr lang="en-US" sz="1600" dirty="0">
                        <a:solidFill>
                          <a:schemeClr val="tx1"/>
                        </a:solidFill>
                        <a:effectLst/>
                        <a:latin typeface="Times New Roman" panose="02020603050405020304" pitchFamily="18" charset="0"/>
                        <a:ea typeface="MS Mincho" panose="02020609040205080304" pitchFamily="49" charset="-128"/>
                      </a:endParaRPr>
                    </a:p>
                  </a:txBody>
                  <a:tcPr marL="68580" marR="68580" marT="0" marB="0"/>
                </a:tc>
              </a:tr>
            </a:tbl>
          </a:graphicData>
        </a:graphic>
      </p:graphicFrame>
      <p:sp>
        <p:nvSpPr>
          <p:cNvPr id="3" name="Rounded Rectangle 2"/>
          <p:cNvSpPr/>
          <p:nvPr/>
        </p:nvSpPr>
        <p:spPr bwMode="auto">
          <a:xfrm>
            <a:off x="0" y="5638800"/>
            <a:ext cx="1447800" cy="304800"/>
          </a:xfrm>
          <a:prstGeom prst="roundRect">
            <a:avLst/>
          </a:prstGeom>
          <a:noFill/>
          <a:ln w="28575" cap="flat" cmpd="sng" algn="ctr">
            <a:solidFill>
              <a:srgbClr val="ECD63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22" charset="0"/>
              </a:rPr>
              <a:t> </a:t>
            </a:r>
            <a:endParaRPr kumimoji="0" lang="en-US" sz="2400" b="0" i="0" u="none" strike="noStrike" cap="none" normalizeH="0" baseline="0" dirty="0">
              <a:ln>
                <a:noFill/>
              </a:ln>
              <a:solidFill>
                <a:schemeClr val="tx1"/>
              </a:solidFill>
              <a:effectLst/>
              <a:latin typeface="Times" pitchFamily="122" charset="0"/>
            </a:endParaRPr>
          </a:p>
        </p:txBody>
      </p:sp>
      <p:cxnSp>
        <p:nvCxnSpPr>
          <p:cNvPr id="7" name="Elbow Connector 6"/>
          <p:cNvCxnSpPr>
            <a:stCxn id="19" idx="2"/>
            <a:endCxn id="3" idx="0"/>
          </p:cNvCxnSpPr>
          <p:nvPr/>
        </p:nvCxnSpPr>
        <p:spPr bwMode="auto">
          <a:xfrm rot="5400000">
            <a:off x="2515236" y="2827356"/>
            <a:ext cx="1020108" cy="4602780"/>
          </a:xfrm>
          <a:prstGeom prst="bentConnector3">
            <a:avLst>
              <a:gd name="adj1" fmla="val 50000"/>
            </a:avLst>
          </a:prstGeom>
          <a:solidFill>
            <a:schemeClr val="accent1"/>
          </a:solidFill>
          <a:ln w="28575" cap="flat" cmpd="sng" algn="ctr">
            <a:solidFill>
              <a:srgbClr val="19FF81"/>
            </a:solidFill>
            <a:prstDash val="solid"/>
            <a:round/>
            <a:headEnd type="none" w="med" len="med"/>
            <a:tailEnd type="triangle"/>
          </a:ln>
          <a:effectLst/>
        </p:spPr>
      </p:cxnSp>
      <p:sp>
        <p:nvSpPr>
          <p:cNvPr id="14" name="TextBox 13"/>
          <p:cNvSpPr txBox="1"/>
          <p:nvPr/>
        </p:nvSpPr>
        <p:spPr>
          <a:xfrm>
            <a:off x="4912652" y="3410317"/>
            <a:ext cx="948375" cy="338554"/>
          </a:xfrm>
          <a:prstGeom prst="rect">
            <a:avLst/>
          </a:prstGeom>
          <a:noFill/>
          <a:ln w="19050">
            <a:solidFill>
              <a:schemeClr val="bg1"/>
            </a:solidFill>
          </a:ln>
        </p:spPr>
        <p:txBody>
          <a:bodyPr wrap="square" rtlCol="0">
            <a:spAutoFit/>
          </a:bodyPr>
          <a:lstStyle/>
          <a:p>
            <a:pPr algn="ctr"/>
            <a:r>
              <a:rPr lang="en-US" sz="800" dirty="0" smtClean="0">
                <a:solidFill>
                  <a:schemeClr val="bg1"/>
                </a:solidFill>
              </a:rPr>
              <a:t>SNOMED CT</a:t>
            </a:r>
          </a:p>
          <a:p>
            <a:pPr algn="ctr"/>
            <a:r>
              <a:rPr lang="en-US" sz="800" dirty="0" smtClean="0">
                <a:solidFill>
                  <a:schemeClr val="bg1"/>
                </a:solidFill>
              </a:rPr>
              <a:t>concept identifier</a:t>
            </a:r>
            <a:endParaRPr lang="en-US" sz="800" dirty="0">
              <a:solidFill>
                <a:schemeClr val="bg1"/>
              </a:solidFill>
            </a:endParaRPr>
          </a:p>
        </p:txBody>
      </p:sp>
      <p:sp>
        <p:nvSpPr>
          <p:cNvPr id="15" name="TextBox 14"/>
          <p:cNvSpPr txBox="1"/>
          <p:nvPr/>
        </p:nvSpPr>
        <p:spPr>
          <a:xfrm>
            <a:off x="6463622" y="3414677"/>
            <a:ext cx="790965" cy="338554"/>
          </a:xfrm>
          <a:prstGeom prst="rect">
            <a:avLst/>
          </a:prstGeom>
          <a:noFill/>
          <a:ln w="19050">
            <a:solidFill>
              <a:schemeClr val="bg1"/>
            </a:solidFill>
          </a:ln>
        </p:spPr>
        <p:txBody>
          <a:bodyPr wrap="square" rtlCol="0">
            <a:spAutoFit/>
          </a:bodyPr>
          <a:lstStyle/>
          <a:p>
            <a:pPr algn="ctr"/>
            <a:r>
              <a:rPr lang="en-US" sz="800" dirty="0" smtClean="0">
                <a:solidFill>
                  <a:schemeClr val="bg1"/>
                </a:solidFill>
              </a:rPr>
              <a:t>SNOMED CT</a:t>
            </a:r>
          </a:p>
          <a:p>
            <a:pPr algn="ctr"/>
            <a:r>
              <a:rPr lang="en-US" sz="800" dirty="0" smtClean="0">
                <a:solidFill>
                  <a:schemeClr val="bg1"/>
                </a:solidFill>
              </a:rPr>
              <a:t>FSN</a:t>
            </a:r>
            <a:endParaRPr lang="en-US" sz="800" dirty="0">
              <a:solidFill>
                <a:schemeClr val="bg1"/>
              </a:solidFill>
            </a:endParaRPr>
          </a:p>
        </p:txBody>
      </p:sp>
      <p:sp>
        <p:nvSpPr>
          <p:cNvPr id="16" name="TextBox 15"/>
          <p:cNvSpPr txBox="1"/>
          <p:nvPr/>
        </p:nvSpPr>
        <p:spPr>
          <a:xfrm>
            <a:off x="5930999" y="2735976"/>
            <a:ext cx="399273" cy="215444"/>
          </a:xfrm>
          <a:prstGeom prst="rect">
            <a:avLst/>
          </a:prstGeom>
          <a:noFill/>
          <a:ln w="19050">
            <a:solidFill>
              <a:schemeClr val="bg1"/>
            </a:solidFill>
          </a:ln>
        </p:spPr>
        <p:txBody>
          <a:bodyPr wrap="square" rtlCol="0">
            <a:spAutoFit/>
          </a:bodyPr>
          <a:lstStyle/>
          <a:p>
            <a:pPr algn="ctr"/>
            <a:r>
              <a:rPr lang="en-US" sz="800" dirty="0" smtClean="0">
                <a:solidFill>
                  <a:schemeClr val="bg1"/>
                </a:solidFill>
              </a:rPr>
              <a:t>ICE</a:t>
            </a:r>
            <a:endParaRPr lang="en-US" sz="800" dirty="0">
              <a:solidFill>
                <a:schemeClr val="bg1"/>
              </a:solidFill>
            </a:endParaRPr>
          </a:p>
        </p:txBody>
      </p:sp>
      <p:cxnSp>
        <p:nvCxnSpPr>
          <p:cNvPr id="17" name="Straight Arrow Connector 16"/>
          <p:cNvCxnSpPr>
            <a:stCxn id="14" idx="0"/>
            <a:endCxn id="16" idx="2"/>
          </p:cNvCxnSpPr>
          <p:nvPr/>
        </p:nvCxnSpPr>
        <p:spPr bwMode="auto">
          <a:xfrm flipV="1">
            <a:off x="5386840" y="2951420"/>
            <a:ext cx="743796" cy="458897"/>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cxnSp>
        <p:nvCxnSpPr>
          <p:cNvPr id="18" name="Straight Arrow Connector 17"/>
          <p:cNvCxnSpPr>
            <a:stCxn id="15" idx="0"/>
            <a:endCxn id="16" idx="2"/>
          </p:cNvCxnSpPr>
          <p:nvPr/>
        </p:nvCxnSpPr>
        <p:spPr bwMode="auto">
          <a:xfrm flipH="1" flipV="1">
            <a:off x="6130636" y="2951420"/>
            <a:ext cx="728469" cy="463257"/>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sp>
        <p:nvSpPr>
          <p:cNvPr id="19" name="Rounded Rectangle 18"/>
          <p:cNvSpPr/>
          <p:nvPr/>
        </p:nvSpPr>
        <p:spPr>
          <a:xfrm>
            <a:off x="4857233" y="4244121"/>
            <a:ext cx="938894" cy="374571"/>
          </a:xfrm>
          <a:prstGeom prst="roundRect">
            <a:avLst/>
          </a:prstGeom>
          <a:ln w="19050">
            <a:solidFill>
              <a:schemeClr val="bg1"/>
            </a:solidFill>
          </a:ln>
        </p:spPr>
        <p:txBody>
          <a:bodyPr wrap="square">
            <a:spAutoFit/>
          </a:bodyPr>
          <a:lstStyle/>
          <a:p>
            <a:pPr marL="0" marR="0" indent="0" algn="ctr">
              <a:spcBef>
                <a:spcPts val="0"/>
              </a:spcBef>
              <a:spcAft>
                <a:spcPts val="0"/>
              </a:spcAft>
            </a:pPr>
            <a:r>
              <a:rPr lang="en-US" sz="800" dirty="0" smtClean="0">
                <a:solidFill>
                  <a:schemeClr val="bg1"/>
                </a:solidFill>
              </a:rPr>
              <a:t>SNOMED CT:</a:t>
            </a:r>
          </a:p>
          <a:p>
            <a:pPr marL="0" marR="0" indent="0" algn="ctr">
              <a:spcBef>
                <a:spcPts val="0"/>
              </a:spcBef>
              <a:spcAft>
                <a:spcPts val="0"/>
              </a:spcAft>
            </a:pPr>
            <a:r>
              <a:rPr lang="en-US" sz="800" dirty="0" smtClean="0">
                <a:solidFill>
                  <a:schemeClr val="bg1"/>
                </a:solidFill>
              </a:rPr>
              <a:t>301381004</a:t>
            </a:r>
            <a:endParaRPr lang="en-US" sz="800" dirty="0">
              <a:solidFill>
                <a:schemeClr val="bg1"/>
              </a:solidFill>
              <a:latin typeface="Times New Roman" panose="02020603050405020304" pitchFamily="18" charset="0"/>
              <a:ea typeface="MS Mincho" panose="02020609040205080304" pitchFamily="49" charset="-128"/>
            </a:endParaRPr>
          </a:p>
        </p:txBody>
      </p:sp>
      <p:cxnSp>
        <p:nvCxnSpPr>
          <p:cNvPr id="20" name="Straight Arrow Connector 19"/>
          <p:cNvCxnSpPr>
            <a:endCxn id="14" idx="2"/>
          </p:cNvCxnSpPr>
          <p:nvPr/>
        </p:nvCxnSpPr>
        <p:spPr bwMode="auto">
          <a:xfrm flipV="1">
            <a:off x="5386840" y="3748871"/>
            <a:ext cx="0" cy="495250"/>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sp>
        <p:nvSpPr>
          <p:cNvPr id="21" name="TextBox 20"/>
          <p:cNvSpPr txBox="1"/>
          <p:nvPr/>
        </p:nvSpPr>
        <p:spPr>
          <a:xfrm>
            <a:off x="5399687" y="3925921"/>
            <a:ext cx="847304" cy="215444"/>
          </a:xfrm>
          <a:prstGeom prst="rect">
            <a:avLst/>
          </a:prstGeom>
          <a:noFill/>
          <a:ln>
            <a:noFill/>
          </a:ln>
        </p:spPr>
        <p:txBody>
          <a:bodyPr wrap="square" rtlCol="0">
            <a:spAutoFit/>
          </a:bodyPr>
          <a:lstStyle/>
          <a:p>
            <a:r>
              <a:rPr lang="en-US" sz="800" b="1" i="1" dirty="0" err="1" smtClean="0">
                <a:solidFill>
                  <a:schemeClr val="bg1"/>
                </a:solidFill>
              </a:rPr>
              <a:t>instanceOf</a:t>
            </a:r>
            <a:r>
              <a:rPr lang="en-US" sz="800" b="1" i="1" dirty="0" smtClean="0">
                <a:solidFill>
                  <a:schemeClr val="bg1"/>
                </a:solidFill>
              </a:rPr>
              <a:t> at t</a:t>
            </a:r>
            <a:r>
              <a:rPr lang="en-US" sz="800" b="1" i="1" baseline="-25000" dirty="0" smtClean="0">
                <a:solidFill>
                  <a:schemeClr val="bg1"/>
                </a:solidFill>
              </a:rPr>
              <a:t>1</a:t>
            </a:r>
            <a:endParaRPr lang="en-US" sz="800" b="1" i="1" baseline="-25000" dirty="0">
              <a:solidFill>
                <a:schemeClr val="bg1"/>
              </a:solidFill>
            </a:endParaRPr>
          </a:p>
        </p:txBody>
      </p:sp>
      <p:sp>
        <p:nvSpPr>
          <p:cNvPr id="22" name="Rounded Rectangle 21"/>
          <p:cNvSpPr/>
          <p:nvPr/>
        </p:nvSpPr>
        <p:spPr>
          <a:xfrm>
            <a:off x="5883346" y="4248479"/>
            <a:ext cx="1951518" cy="374571"/>
          </a:xfrm>
          <a:prstGeom prst="roundRect">
            <a:avLst/>
          </a:prstGeom>
          <a:ln w="19050">
            <a:solidFill>
              <a:schemeClr val="bg1"/>
            </a:solidFill>
          </a:ln>
        </p:spPr>
        <p:txBody>
          <a:bodyPr wrap="square">
            <a:spAutoFit/>
          </a:bodyPr>
          <a:lstStyle/>
          <a:p>
            <a:pPr marL="0" marR="0" indent="0" algn="ctr">
              <a:spcBef>
                <a:spcPts val="0"/>
              </a:spcBef>
              <a:spcAft>
                <a:spcPts val="0"/>
              </a:spcAft>
            </a:pPr>
            <a:r>
              <a:rPr lang="en-US" sz="800" dirty="0" smtClean="0">
                <a:solidFill>
                  <a:schemeClr val="bg1"/>
                </a:solidFill>
              </a:rPr>
              <a:t>SNOMED CT:</a:t>
            </a:r>
          </a:p>
          <a:p>
            <a:pPr marL="0" marR="0" indent="0" algn="ctr">
              <a:spcBef>
                <a:spcPts val="0"/>
              </a:spcBef>
              <a:spcAft>
                <a:spcPts val="0"/>
              </a:spcAft>
            </a:pPr>
            <a:r>
              <a:rPr lang="en-US" sz="800" dirty="0">
                <a:solidFill>
                  <a:schemeClr val="bg1"/>
                </a:solidFill>
              </a:rPr>
              <a:t>‘Discomforting present pain (finding)’</a:t>
            </a:r>
          </a:p>
        </p:txBody>
      </p:sp>
      <p:cxnSp>
        <p:nvCxnSpPr>
          <p:cNvPr id="23" name="Straight Arrow Connector 22"/>
          <p:cNvCxnSpPr>
            <a:endCxn id="15" idx="2"/>
          </p:cNvCxnSpPr>
          <p:nvPr/>
        </p:nvCxnSpPr>
        <p:spPr bwMode="auto">
          <a:xfrm flipV="1">
            <a:off x="6859105" y="3753231"/>
            <a:ext cx="0" cy="495248"/>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sp>
        <p:nvSpPr>
          <p:cNvPr id="24" name="TextBox 23"/>
          <p:cNvSpPr txBox="1"/>
          <p:nvPr/>
        </p:nvSpPr>
        <p:spPr>
          <a:xfrm>
            <a:off x="6860792" y="3931307"/>
            <a:ext cx="858463" cy="215444"/>
          </a:xfrm>
          <a:prstGeom prst="rect">
            <a:avLst/>
          </a:prstGeom>
          <a:noFill/>
        </p:spPr>
        <p:txBody>
          <a:bodyPr wrap="square" rtlCol="0">
            <a:spAutoFit/>
          </a:bodyPr>
          <a:lstStyle/>
          <a:p>
            <a:r>
              <a:rPr lang="en-US" sz="800" b="1" i="1" dirty="0" err="1" smtClean="0">
                <a:solidFill>
                  <a:schemeClr val="bg1"/>
                </a:solidFill>
              </a:rPr>
              <a:t>instanceOf</a:t>
            </a:r>
            <a:r>
              <a:rPr lang="en-US" sz="800" b="1" i="1" dirty="0" smtClean="0">
                <a:solidFill>
                  <a:schemeClr val="bg1"/>
                </a:solidFill>
              </a:rPr>
              <a:t> at t</a:t>
            </a:r>
            <a:r>
              <a:rPr lang="en-US" sz="800" b="1" i="1" baseline="-25000" dirty="0" smtClean="0">
                <a:solidFill>
                  <a:schemeClr val="bg1"/>
                </a:solidFill>
              </a:rPr>
              <a:t>2</a:t>
            </a:r>
            <a:endParaRPr lang="en-US" sz="800" b="1" i="1" baseline="-25000" dirty="0">
              <a:solidFill>
                <a:schemeClr val="bg1"/>
              </a:solidFill>
            </a:endParaRPr>
          </a:p>
        </p:txBody>
      </p:sp>
      <p:sp>
        <p:nvSpPr>
          <p:cNvPr id="25" name="TextBox 24"/>
          <p:cNvSpPr txBox="1"/>
          <p:nvPr/>
        </p:nvSpPr>
        <p:spPr>
          <a:xfrm>
            <a:off x="6403211" y="2983449"/>
            <a:ext cx="371121" cy="215444"/>
          </a:xfrm>
          <a:prstGeom prst="rect">
            <a:avLst/>
          </a:prstGeom>
          <a:noFill/>
        </p:spPr>
        <p:txBody>
          <a:bodyPr wrap="square" rtlCol="0">
            <a:spAutoFit/>
          </a:bodyPr>
          <a:lstStyle/>
          <a:p>
            <a:r>
              <a:rPr lang="en-US" sz="800" b="1" i="1" dirty="0" err="1" smtClean="0">
                <a:solidFill>
                  <a:schemeClr val="bg1"/>
                </a:solidFill>
              </a:rPr>
              <a:t>isA</a:t>
            </a:r>
            <a:endParaRPr lang="en-US" sz="800" b="1" i="1" baseline="-25000" dirty="0">
              <a:solidFill>
                <a:schemeClr val="bg1"/>
              </a:solidFill>
            </a:endParaRPr>
          </a:p>
        </p:txBody>
      </p:sp>
      <p:sp>
        <p:nvSpPr>
          <p:cNvPr id="26" name="TextBox 25"/>
          <p:cNvSpPr txBox="1"/>
          <p:nvPr/>
        </p:nvSpPr>
        <p:spPr>
          <a:xfrm>
            <a:off x="5313769" y="3001696"/>
            <a:ext cx="380183" cy="215444"/>
          </a:xfrm>
          <a:prstGeom prst="rect">
            <a:avLst/>
          </a:prstGeom>
          <a:noFill/>
        </p:spPr>
        <p:txBody>
          <a:bodyPr wrap="square" rtlCol="0">
            <a:spAutoFit/>
          </a:bodyPr>
          <a:lstStyle/>
          <a:p>
            <a:r>
              <a:rPr lang="en-US" sz="800" b="1" i="1" dirty="0" err="1" smtClean="0">
                <a:solidFill>
                  <a:schemeClr val="bg1"/>
                </a:solidFill>
              </a:rPr>
              <a:t>isA</a:t>
            </a:r>
            <a:endParaRPr lang="en-US" sz="800" b="1" i="1" baseline="-25000" dirty="0">
              <a:solidFill>
                <a:schemeClr val="bg1"/>
              </a:solidFill>
            </a:endParaRPr>
          </a:p>
        </p:txBody>
      </p:sp>
      <p:sp>
        <p:nvSpPr>
          <p:cNvPr id="27" name="TextBox 26"/>
          <p:cNvSpPr txBox="1"/>
          <p:nvPr/>
        </p:nvSpPr>
        <p:spPr>
          <a:xfrm>
            <a:off x="7779374" y="1735078"/>
            <a:ext cx="920445" cy="215444"/>
          </a:xfrm>
          <a:prstGeom prst="rect">
            <a:avLst/>
          </a:prstGeom>
          <a:noFill/>
          <a:ln w="19050">
            <a:solidFill>
              <a:schemeClr val="bg1"/>
            </a:solidFill>
          </a:ln>
        </p:spPr>
        <p:txBody>
          <a:bodyPr wrap="none" rtlCol="0">
            <a:spAutoFit/>
          </a:bodyPr>
          <a:lstStyle/>
          <a:p>
            <a:pPr algn="ctr"/>
            <a:r>
              <a:rPr lang="en-US" sz="800" dirty="0" smtClean="0">
                <a:solidFill>
                  <a:schemeClr val="bg1"/>
                </a:solidFill>
              </a:rPr>
              <a:t>Portion of Reality</a:t>
            </a:r>
            <a:endParaRPr lang="en-US" sz="800" dirty="0">
              <a:solidFill>
                <a:schemeClr val="bg1"/>
              </a:solidFill>
            </a:endParaRPr>
          </a:p>
        </p:txBody>
      </p:sp>
      <p:sp>
        <p:nvSpPr>
          <p:cNvPr id="28" name="Cloud Callout 27"/>
          <p:cNvSpPr/>
          <p:nvPr/>
        </p:nvSpPr>
        <p:spPr bwMode="auto">
          <a:xfrm>
            <a:off x="7696200" y="2242476"/>
            <a:ext cx="1080390" cy="759220"/>
          </a:xfrm>
          <a:prstGeom prst="cloudCallout">
            <a:avLst>
              <a:gd name="adj1" fmla="val -11146"/>
              <a:gd name="adj2" fmla="val 43283"/>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Times" pitchFamily="122" charset="0"/>
            </a:endParaRPr>
          </a:p>
        </p:txBody>
      </p:sp>
      <p:sp>
        <p:nvSpPr>
          <p:cNvPr id="29" name="TextBox 28"/>
          <p:cNvSpPr txBox="1"/>
          <p:nvPr/>
        </p:nvSpPr>
        <p:spPr>
          <a:xfrm>
            <a:off x="7829933" y="2352106"/>
            <a:ext cx="846173" cy="229799"/>
          </a:xfrm>
          <a:prstGeom prst="rect">
            <a:avLst/>
          </a:prstGeom>
          <a:noFill/>
        </p:spPr>
        <p:txBody>
          <a:bodyPr wrap="square" rtlCol="0">
            <a:spAutoFit/>
          </a:bodyPr>
          <a:lstStyle/>
          <a:p>
            <a:r>
              <a:rPr lang="en-US" sz="800" dirty="0" smtClean="0">
                <a:solidFill>
                  <a:schemeClr val="bg1"/>
                </a:solidFill>
              </a:rPr>
              <a:t>Something around discomforting pain</a:t>
            </a:r>
            <a:endParaRPr lang="en-US" sz="800" dirty="0">
              <a:solidFill>
                <a:schemeClr val="bg1"/>
              </a:solidFill>
            </a:endParaRPr>
          </a:p>
        </p:txBody>
      </p:sp>
      <p:cxnSp>
        <p:nvCxnSpPr>
          <p:cNvPr id="30" name="Elbow Connector 29"/>
          <p:cNvCxnSpPr>
            <a:stCxn id="22" idx="3"/>
            <a:endCxn id="28" idx="1"/>
          </p:cNvCxnSpPr>
          <p:nvPr/>
        </p:nvCxnSpPr>
        <p:spPr bwMode="auto">
          <a:xfrm flipV="1">
            <a:off x="7834864" y="3000888"/>
            <a:ext cx="401531" cy="1434877"/>
          </a:xfrm>
          <a:prstGeom prst="bentConnector2">
            <a:avLst/>
          </a:prstGeom>
          <a:solidFill>
            <a:schemeClr val="accent1"/>
          </a:solidFill>
          <a:ln w="19050" cap="flat" cmpd="sng" algn="ctr">
            <a:solidFill>
              <a:srgbClr val="FF0000"/>
            </a:solidFill>
            <a:prstDash val="solid"/>
            <a:round/>
            <a:headEnd type="none" w="med" len="med"/>
            <a:tailEnd type="triangle"/>
          </a:ln>
          <a:effectLst/>
        </p:spPr>
      </p:cxnSp>
      <p:sp>
        <p:nvSpPr>
          <p:cNvPr id="31" name="TextBox 30"/>
          <p:cNvSpPr txBox="1"/>
          <p:nvPr/>
        </p:nvSpPr>
        <p:spPr>
          <a:xfrm>
            <a:off x="7690747" y="3062515"/>
            <a:ext cx="412219" cy="146237"/>
          </a:xfrm>
          <a:prstGeom prst="rect">
            <a:avLst/>
          </a:prstGeom>
          <a:noFill/>
        </p:spPr>
        <p:txBody>
          <a:bodyPr wrap="none" rtlCol="0">
            <a:spAutoFit/>
          </a:bodyPr>
          <a:lstStyle/>
          <a:p>
            <a:r>
              <a:rPr lang="en-US" sz="800" b="1" dirty="0" err="1" smtClean="0">
                <a:solidFill>
                  <a:srgbClr val="FF0000"/>
                </a:solidFill>
              </a:rPr>
              <a:t>isAbout</a:t>
            </a:r>
            <a:endParaRPr lang="en-US" sz="800" b="1" dirty="0">
              <a:solidFill>
                <a:srgbClr val="FF0000"/>
              </a:solidFill>
            </a:endParaRPr>
          </a:p>
        </p:txBody>
      </p:sp>
      <p:cxnSp>
        <p:nvCxnSpPr>
          <p:cNvPr id="32" name="Straight Arrow Connector 31"/>
          <p:cNvCxnSpPr>
            <a:stCxn id="28" idx="3"/>
            <a:endCxn id="27" idx="2"/>
          </p:cNvCxnSpPr>
          <p:nvPr/>
        </p:nvCxnSpPr>
        <p:spPr bwMode="auto">
          <a:xfrm flipV="1">
            <a:off x="8236395" y="1950522"/>
            <a:ext cx="3202" cy="335363"/>
          </a:xfrm>
          <a:prstGeom prst="straightConnector1">
            <a:avLst/>
          </a:prstGeom>
          <a:solidFill>
            <a:schemeClr val="accent1"/>
          </a:solidFill>
          <a:ln w="19050" cap="flat" cmpd="sng" algn="ctr">
            <a:solidFill>
              <a:schemeClr val="bg1"/>
            </a:solidFill>
            <a:prstDash val="sysDash"/>
            <a:round/>
            <a:headEnd type="none" w="med" len="med"/>
            <a:tailEnd type="triangle"/>
          </a:ln>
          <a:effectLst/>
        </p:spPr>
      </p:cxnSp>
      <p:sp>
        <p:nvSpPr>
          <p:cNvPr id="33" name="TextBox 32"/>
          <p:cNvSpPr txBox="1"/>
          <p:nvPr/>
        </p:nvSpPr>
        <p:spPr>
          <a:xfrm>
            <a:off x="8336969" y="1964305"/>
            <a:ext cx="297018" cy="146237"/>
          </a:xfrm>
          <a:prstGeom prst="rect">
            <a:avLst/>
          </a:prstGeom>
          <a:noFill/>
        </p:spPr>
        <p:txBody>
          <a:bodyPr wrap="none" rtlCol="0">
            <a:spAutoFit/>
          </a:bodyPr>
          <a:lstStyle/>
          <a:p>
            <a:r>
              <a:rPr lang="en-US" sz="800" b="1" i="1" dirty="0" smtClean="0">
                <a:solidFill>
                  <a:schemeClr val="bg1"/>
                </a:solidFill>
              </a:rPr>
              <a:t>~</a:t>
            </a:r>
            <a:r>
              <a:rPr lang="en-US" sz="800" b="1" i="1" dirty="0" err="1" smtClean="0">
                <a:solidFill>
                  <a:schemeClr val="bg1"/>
                </a:solidFill>
              </a:rPr>
              <a:t>isA</a:t>
            </a:r>
            <a:endParaRPr lang="en-US" sz="800" b="1" i="1" baseline="-25000" dirty="0">
              <a:solidFill>
                <a:schemeClr val="bg1"/>
              </a:solidFill>
            </a:endParaRPr>
          </a:p>
        </p:txBody>
      </p:sp>
      <p:cxnSp>
        <p:nvCxnSpPr>
          <p:cNvPr id="34" name="Elbow Connector 33"/>
          <p:cNvCxnSpPr>
            <a:stCxn id="19" idx="1"/>
            <a:endCxn id="28" idx="0"/>
          </p:cNvCxnSpPr>
          <p:nvPr/>
        </p:nvCxnSpPr>
        <p:spPr bwMode="auto">
          <a:xfrm rot="10800000" flipH="1">
            <a:off x="4857233" y="2622087"/>
            <a:ext cx="2842318" cy="1809321"/>
          </a:xfrm>
          <a:prstGeom prst="bentConnector3">
            <a:avLst>
              <a:gd name="adj1" fmla="val -8043"/>
            </a:avLst>
          </a:prstGeom>
          <a:solidFill>
            <a:schemeClr val="accent1"/>
          </a:solidFill>
          <a:ln w="19050" cap="flat" cmpd="sng" algn="ctr">
            <a:solidFill>
              <a:srgbClr val="FF0000"/>
            </a:solidFill>
            <a:prstDash val="solid"/>
            <a:round/>
            <a:headEnd type="none" w="med" len="med"/>
            <a:tailEnd type="triangle"/>
          </a:ln>
          <a:effectLst/>
        </p:spPr>
      </p:cxnSp>
      <p:sp>
        <p:nvSpPr>
          <p:cNvPr id="35" name="TextBox 34"/>
          <p:cNvSpPr txBox="1"/>
          <p:nvPr/>
        </p:nvSpPr>
        <p:spPr>
          <a:xfrm>
            <a:off x="6891461" y="2313694"/>
            <a:ext cx="412219" cy="146237"/>
          </a:xfrm>
          <a:prstGeom prst="rect">
            <a:avLst/>
          </a:prstGeom>
          <a:noFill/>
        </p:spPr>
        <p:txBody>
          <a:bodyPr wrap="none" rtlCol="0">
            <a:spAutoFit/>
          </a:bodyPr>
          <a:lstStyle/>
          <a:p>
            <a:r>
              <a:rPr lang="en-US" sz="800" b="1" dirty="0" err="1" smtClean="0">
                <a:solidFill>
                  <a:srgbClr val="FF0000"/>
                </a:solidFill>
              </a:rPr>
              <a:t>isAbout</a:t>
            </a:r>
            <a:endParaRPr lang="en-US" sz="800" b="1" dirty="0">
              <a:solidFill>
                <a:srgbClr val="FF0000"/>
              </a:solidFill>
            </a:endParaRPr>
          </a:p>
        </p:txBody>
      </p:sp>
      <p:sp>
        <p:nvSpPr>
          <p:cNvPr id="48" name="Rounded Rectangle 47"/>
          <p:cNvSpPr/>
          <p:nvPr/>
        </p:nvSpPr>
        <p:spPr bwMode="auto">
          <a:xfrm>
            <a:off x="76200" y="5943600"/>
            <a:ext cx="1447800" cy="304800"/>
          </a:xfrm>
          <a:prstGeom prst="roundRect">
            <a:avLst/>
          </a:prstGeom>
          <a:noFill/>
          <a:ln w="28575" cap="flat" cmpd="sng" algn="ctr">
            <a:solidFill>
              <a:srgbClr val="C30D8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22" charset="0"/>
              </a:rPr>
              <a:t> </a:t>
            </a:r>
            <a:endParaRPr kumimoji="0" lang="en-US" sz="2400" b="0" i="0" u="none" strike="noStrike" cap="none" normalizeH="0" baseline="0" dirty="0">
              <a:ln>
                <a:noFill/>
              </a:ln>
              <a:solidFill>
                <a:schemeClr val="tx1"/>
              </a:solidFill>
              <a:effectLst/>
              <a:latin typeface="Times" pitchFamily="122" charset="0"/>
            </a:endParaRPr>
          </a:p>
        </p:txBody>
      </p:sp>
      <p:cxnSp>
        <p:nvCxnSpPr>
          <p:cNvPr id="49" name="Elbow Connector 48"/>
          <p:cNvCxnSpPr>
            <a:stCxn id="19" idx="2"/>
            <a:endCxn id="48" idx="2"/>
          </p:cNvCxnSpPr>
          <p:nvPr/>
        </p:nvCxnSpPr>
        <p:spPr bwMode="auto">
          <a:xfrm rot="5400000">
            <a:off x="2248536" y="3170256"/>
            <a:ext cx="1629708" cy="4526580"/>
          </a:xfrm>
          <a:prstGeom prst="bentConnector3">
            <a:avLst>
              <a:gd name="adj1" fmla="val 114027"/>
            </a:avLst>
          </a:prstGeom>
          <a:solidFill>
            <a:schemeClr val="accent1"/>
          </a:solidFill>
          <a:ln w="28575" cap="flat" cmpd="sng" algn="ctr">
            <a:solidFill>
              <a:srgbClr val="19FF81"/>
            </a:solidFill>
            <a:prstDash val="solid"/>
            <a:round/>
            <a:headEnd type="none" w="med" len="med"/>
            <a:tailEnd type="triangle"/>
          </a:ln>
          <a:effectLst/>
        </p:spPr>
      </p:cxnSp>
      <p:sp>
        <p:nvSpPr>
          <p:cNvPr id="52" name="TextBox 51"/>
          <p:cNvSpPr txBox="1"/>
          <p:nvPr/>
        </p:nvSpPr>
        <p:spPr>
          <a:xfrm>
            <a:off x="5348909" y="4797623"/>
            <a:ext cx="1439818" cy="307777"/>
          </a:xfrm>
          <a:prstGeom prst="rect">
            <a:avLst/>
          </a:prstGeom>
          <a:noFill/>
        </p:spPr>
        <p:txBody>
          <a:bodyPr wrap="none" rtlCol="0">
            <a:spAutoFit/>
          </a:bodyPr>
          <a:lstStyle/>
          <a:p>
            <a:r>
              <a:rPr lang="en-US" sz="1400" b="1" dirty="0" err="1" smtClean="0">
                <a:solidFill>
                  <a:srgbClr val="19FF81"/>
                </a:solidFill>
              </a:rPr>
              <a:t>GenDepOn</a:t>
            </a:r>
            <a:r>
              <a:rPr lang="en-US" sz="1400" b="1" dirty="0" smtClean="0">
                <a:solidFill>
                  <a:srgbClr val="19FF81"/>
                </a:solidFill>
              </a:rPr>
              <a:t> at t1</a:t>
            </a:r>
            <a:endParaRPr lang="en-US" sz="1400" b="1" dirty="0">
              <a:solidFill>
                <a:srgbClr val="19FF81"/>
              </a:solidFill>
            </a:endParaRPr>
          </a:p>
        </p:txBody>
      </p:sp>
      <p:sp>
        <p:nvSpPr>
          <p:cNvPr id="53" name="TextBox 52"/>
          <p:cNvSpPr txBox="1"/>
          <p:nvPr/>
        </p:nvSpPr>
        <p:spPr>
          <a:xfrm>
            <a:off x="457200" y="4091720"/>
            <a:ext cx="1577145" cy="374571"/>
          </a:xfrm>
          <a:prstGeom prst="roundRect">
            <a:avLst/>
          </a:prstGeom>
          <a:noFill/>
          <a:ln w="19050">
            <a:solidFill>
              <a:schemeClr val="bg1"/>
            </a:solidFill>
          </a:ln>
        </p:spPr>
        <p:txBody>
          <a:bodyPr wrap="none" rtlCol="0">
            <a:spAutoFit/>
          </a:bodyPr>
          <a:lstStyle/>
          <a:p>
            <a:r>
              <a:rPr lang="en-US" sz="1600" dirty="0" smtClean="0">
                <a:solidFill>
                  <a:schemeClr val="bg1"/>
                </a:solidFill>
              </a:rPr>
              <a:t>Q301381004 (1)</a:t>
            </a:r>
            <a:endParaRPr lang="en-US" sz="1600" dirty="0">
              <a:solidFill>
                <a:schemeClr val="bg1"/>
              </a:solidFill>
            </a:endParaRPr>
          </a:p>
        </p:txBody>
      </p:sp>
      <p:sp>
        <p:nvSpPr>
          <p:cNvPr id="54" name="TextBox 53"/>
          <p:cNvSpPr txBox="1"/>
          <p:nvPr/>
        </p:nvSpPr>
        <p:spPr>
          <a:xfrm>
            <a:off x="2149705" y="3505200"/>
            <a:ext cx="1577145" cy="374571"/>
          </a:xfrm>
          <a:prstGeom prst="roundRect">
            <a:avLst/>
          </a:prstGeom>
          <a:noFill/>
          <a:ln w="19050">
            <a:solidFill>
              <a:schemeClr val="bg1"/>
            </a:solidFill>
          </a:ln>
        </p:spPr>
        <p:txBody>
          <a:bodyPr wrap="none" rtlCol="0">
            <a:spAutoFit/>
          </a:bodyPr>
          <a:lstStyle/>
          <a:p>
            <a:r>
              <a:rPr lang="en-US" sz="1600" dirty="0" smtClean="0">
                <a:solidFill>
                  <a:schemeClr val="bg1"/>
                </a:solidFill>
              </a:rPr>
              <a:t>Q301381004 (2)</a:t>
            </a:r>
            <a:endParaRPr lang="en-US" sz="1600" dirty="0">
              <a:solidFill>
                <a:schemeClr val="bg1"/>
              </a:solidFill>
            </a:endParaRPr>
          </a:p>
        </p:txBody>
      </p:sp>
      <p:cxnSp>
        <p:nvCxnSpPr>
          <p:cNvPr id="56" name="Elbow Connector 55"/>
          <p:cNvCxnSpPr>
            <a:endCxn id="3" idx="3"/>
          </p:cNvCxnSpPr>
          <p:nvPr/>
        </p:nvCxnSpPr>
        <p:spPr bwMode="auto">
          <a:xfrm rot="16200000" flipH="1">
            <a:off x="684333" y="5027732"/>
            <a:ext cx="1324909" cy="202025"/>
          </a:xfrm>
          <a:prstGeom prst="bentConnector4">
            <a:avLst>
              <a:gd name="adj1" fmla="val 44249"/>
              <a:gd name="adj2" fmla="val 213154"/>
            </a:avLst>
          </a:prstGeom>
          <a:solidFill>
            <a:schemeClr val="accent1"/>
          </a:solidFill>
          <a:ln w="28575" cap="flat" cmpd="sng" algn="ctr">
            <a:solidFill>
              <a:srgbClr val="FFFF00"/>
            </a:solidFill>
            <a:prstDash val="solid"/>
            <a:round/>
            <a:headEnd type="none" w="med" len="med"/>
            <a:tailEnd type="triangle"/>
          </a:ln>
          <a:effectLst/>
        </p:spPr>
      </p:cxnSp>
      <p:sp>
        <p:nvSpPr>
          <p:cNvPr id="57" name="TextBox 56"/>
          <p:cNvSpPr txBox="1"/>
          <p:nvPr/>
        </p:nvSpPr>
        <p:spPr>
          <a:xfrm>
            <a:off x="-345" y="4521795"/>
            <a:ext cx="1273105" cy="307777"/>
          </a:xfrm>
          <a:prstGeom prst="rect">
            <a:avLst/>
          </a:prstGeom>
          <a:noFill/>
        </p:spPr>
        <p:txBody>
          <a:bodyPr wrap="none" rtlCol="0">
            <a:spAutoFit/>
          </a:bodyPr>
          <a:lstStyle/>
          <a:p>
            <a:r>
              <a:rPr lang="en-US" sz="1400" b="1" i="1" dirty="0" err="1" smtClean="0">
                <a:solidFill>
                  <a:schemeClr val="bg1"/>
                </a:solidFill>
              </a:rPr>
              <a:t>inheresIn</a:t>
            </a:r>
            <a:r>
              <a:rPr lang="en-US" sz="1400" b="1" i="1" dirty="0" smtClean="0">
                <a:solidFill>
                  <a:schemeClr val="bg1"/>
                </a:solidFill>
              </a:rPr>
              <a:t> at t1</a:t>
            </a:r>
            <a:endParaRPr lang="en-US" sz="1400" b="1" i="1" dirty="0">
              <a:solidFill>
                <a:schemeClr val="bg1"/>
              </a:solidFill>
            </a:endParaRPr>
          </a:p>
        </p:txBody>
      </p:sp>
      <p:cxnSp>
        <p:nvCxnSpPr>
          <p:cNvPr id="58" name="Elbow Connector 57"/>
          <p:cNvCxnSpPr>
            <a:stCxn id="54" idx="2"/>
            <a:endCxn id="48" idx="3"/>
          </p:cNvCxnSpPr>
          <p:nvPr/>
        </p:nvCxnSpPr>
        <p:spPr bwMode="auto">
          <a:xfrm rot="5400000">
            <a:off x="1123025" y="4280746"/>
            <a:ext cx="2216229" cy="1414278"/>
          </a:xfrm>
          <a:prstGeom prst="bentConnector2">
            <a:avLst/>
          </a:prstGeom>
          <a:solidFill>
            <a:schemeClr val="accent1"/>
          </a:solidFill>
          <a:ln w="28575" cap="flat" cmpd="sng" algn="ctr">
            <a:solidFill>
              <a:srgbClr val="C30D8F"/>
            </a:solidFill>
            <a:prstDash val="solid"/>
            <a:round/>
            <a:headEnd type="none" w="med" len="med"/>
            <a:tailEnd type="triangle"/>
          </a:ln>
          <a:effectLst/>
        </p:spPr>
      </p:cxnSp>
      <p:sp>
        <p:nvSpPr>
          <p:cNvPr id="62" name="TextBox 61"/>
          <p:cNvSpPr txBox="1"/>
          <p:nvPr/>
        </p:nvSpPr>
        <p:spPr>
          <a:xfrm>
            <a:off x="1698695" y="4572000"/>
            <a:ext cx="1273105" cy="307777"/>
          </a:xfrm>
          <a:prstGeom prst="rect">
            <a:avLst/>
          </a:prstGeom>
          <a:noFill/>
        </p:spPr>
        <p:txBody>
          <a:bodyPr wrap="none" rtlCol="0">
            <a:spAutoFit/>
          </a:bodyPr>
          <a:lstStyle/>
          <a:p>
            <a:r>
              <a:rPr lang="en-US" sz="1400" b="1" i="1" dirty="0" err="1" smtClean="0">
                <a:solidFill>
                  <a:schemeClr val="bg1"/>
                </a:solidFill>
              </a:rPr>
              <a:t>inheresIn</a:t>
            </a:r>
            <a:r>
              <a:rPr lang="en-US" sz="1400" b="1" i="1" dirty="0" smtClean="0">
                <a:solidFill>
                  <a:schemeClr val="bg1"/>
                </a:solidFill>
              </a:rPr>
              <a:t> at t1</a:t>
            </a:r>
            <a:endParaRPr lang="en-US" sz="1400" b="1" i="1" dirty="0">
              <a:solidFill>
                <a:schemeClr val="bg1"/>
              </a:solidFill>
            </a:endParaRPr>
          </a:p>
        </p:txBody>
      </p:sp>
      <p:sp>
        <p:nvSpPr>
          <p:cNvPr id="67" name="TextBox 66"/>
          <p:cNvSpPr txBox="1"/>
          <p:nvPr/>
        </p:nvSpPr>
        <p:spPr>
          <a:xfrm>
            <a:off x="1765754" y="1706011"/>
            <a:ext cx="801823" cy="338554"/>
          </a:xfrm>
          <a:prstGeom prst="rect">
            <a:avLst/>
          </a:prstGeom>
          <a:noFill/>
          <a:ln w="19050">
            <a:solidFill>
              <a:schemeClr val="bg1"/>
            </a:solidFill>
          </a:ln>
        </p:spPr>
        <p:txBody>
          <a:bodyPr wrap="none" rtlCol="0">
            <a:spAutoFit/>
          </a:bodyPr>
          <a:lstStyle/>
          <a:p>
            <a:r>
              <a:rPr lang="en-US" sz="1600" dirty="0" smtClean="0">
                <a:solidFill>
                  <a:schemeClr val="bg1"/>
                </a:solidFill>
              </a:rPr>
              <a:t>Quality</a:t>
            </a:r>
            <a:endParaRPr lang="en-US" sz="1600" dirty="0">
              <a:solidFill>
                <a:schemeClr val="bg1"/>
              </a:solidFill>
            </a:endParaRPr>
          </a:p>
        </p:txBody>
      </p:sp>
      <p:sp>
        <p:nvSpPr>
          <p:cNvPr id="68" name="TextBox 67"/>
          <p:cNvSpPr txBox="1"/>
          <p:nvPr/>
        </p:nvSpPr>
        <p:spPr>
          <a:xfrm>
            <a:off x="1903612" y="2612866"/>
            <a:ext cx="526106" cy="338554"/>
          </a:xfrm>
          <a:prstGeom prst="rect">
            <a:avLst/>
          </a:prstGeom>
          <a:noFill/>
          <a:ln w="19050">
            <a:solidFill>
              <a:schemeClr val="bg1"/>
            </a:solidFill>
          </a:ln>
        </p:spPr>
        <p:txBody>
          <a:bodyPr wrap="none" rtlCol="0">
            <a:spAutoFit/>
          </a:bodyPr>
          <a:lstStyle/>
          <a:p>
            <a:r>
              <a:rPr lang="en-US" sz="1600" dirty="0" smtClean="0">
                <a:solidFill>
                  <a:schemeClr val="bg1"/>
                </a:solidFill>
              </a:rPr>
              <a:t>IQE</a:t>
            </a:r>
            <a:endParaRPr lang="en-US" sz="1600" dirty="0">
              <a:solidFill>
                <a:schemeClr val="bg1"/>
              </a:solidFill>
            </a:endParaRPr>
          </a:p>
        </p:txBody>
      </p:sp>
      <p:cxnSp>
        <p:nvCxnSpPr>
          <p:cNvPr id="69" name="Straight Arrow Connector 68"/>
          <p:cNvCxnSpPr>
            <a:stCxn id="68" idx="0"/>
            <a:endCxn id="67" idx="2"/>
          </p:cNvCxnSpPr>
          <p:nvPr/>
        </p:nvCxnSpPr>
        <p:spPr bwMode="auto">
          <a:xfrm flipV="1">
            <a:off x="2166665" y="2044565"/>
            <a:ext cx="1" cy="568301"/>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sp>
        <p:nvSpPr>
          <p:cNvPr id="72" name="TextBox 71"/>
          <p:cNvSpPr txBox="1"/>
          <p:nvPr/>
        </p:nvSpPr>
        <p:spPr>
          <a:xfrm>
            <a:off x="2165684" y="2138301"/>
            <a:ext cx="425116" cy="307777"/>
          </a:xfrm>
          <a:prstGeom prst="rect">
            <a:avLst/>
          </a:prstGeom>
          <a:noFill/>
        </p:spPr>
        <p:txBody>
          <a:bodyPr wrap="none" rtlCol="0">
            <a:spAutoFit/>
          </a:bodyPr>
          <a:lstStyle/>
          <a:p>
            <a:r>
              <a:rPr lang="en-US" sz="1400" b="1" i="1" dirty="0" err="1" smtClean="0">
                <a:solidFill>
                  <a:schemeClr val="bg1"/>
                </a:solidFill>
              </a:rPr>
              <a:t>isA</a:t>
            </a:r>
            <a:endParaRPr lang="en-US" sz="1400" b="1" i="1" dirty="0">
              <a:solidFill>
                <a:schemeClr val="bg1"/>
              </a:solidFill>
            </a:endParaRPr>
          </a:p>
        </p:txBody>
      </p:sp>
      <p:cxnSp>
        <p:nvCxnSpPr>
          <p:cNvPr id="74" name="Elbow Connector 73"/>
          <p:cNvCxnSpPr>
            <a:stCxn id="53" idx="0"/>
            <a:endCxn id="68" idx="1"/>
          </p:cNvCxnSpPr>
          <p:nvPr/>
        </p:nvCxnSpPr>
        <p:spPr bwMode="auto">
          <a:xfrm rot="5400000" flipH="1" flipV="1">
            <a:off x="919904" y="3108013"/>
            <a:ext cx="1309577" cy="657839"/>
          </a:xfrm>
          <a:prstGeom prst="bentConnector2">
            <a:avLst/>
          </a:prstGeom>
          <a:solidFill>
            <a:schemeClr val="accent1"/>
          </a:solidFill>
          <a:ln w="28575" cap="flat" cmpd="sng" algn="ctr">
            <a:solidFill>
              <a:srgbClr val="FFFF00"/>
            </a:solidFill>
            <a:prstDash val="solid"/>
            <a:round/>
            <a:headEnd type="none" w="med" len="med"/>
            <a:tailEnd type="triangle"/>
          </a:ln>
          <a:effectLst/>
        </p:spPr>
      </p:cxnSp>
      <p:sp>
        <p:nvSpPr>
          <p:cNvPr id="77" name="TextBox 76"/>
          <p:cNvSpPr txBox="1"/>
          <p:nvPr/>
        </p:nvSpPr>
        <p:spPr>
          <a:xfrm>
            <a:off x="153896" y="3163655"/>
            <a:ext cx="1065304" cy="523220"/>
          </a:xfrm>
          <a:prstGeom prst="rect">
            <a:avLst/>
          </a:prstGeom>
          <a:noFill/>
        </p:spPr>
        <p:txBody>
          <a:bodyPr wrap="square" rtlCol="0">
            <a:spAutoFit/>
          </a:bodyPr>
          <a:lstStyle/>
          <a:p>
            <a:r>
              <a:rPr lang="en-US" sz="1400" b="1" i="1" dirty="0" err="1" smtClean="0">
                <a:solidFill>
                  <a:schemeClr val="bg1"/>
                </a:solidFill>
              </a:rPr>
              <a:t>instanceOf</a:t>
            </a:r>
            <a:r>
              <a:rPr lang="en-US" sz="1400" b="1" i="1" dirty="0" smtClean="0">
                <a:solidFill>
                  <a:schemeClr val="bg1"/>
                </a:solidFill>
              </a:rPr>
              <a:t> at t1</a:t>
            </a:r>
            <a:endParaRPr lang="en-US" sz="1400" b="1" i="1" dirty="0">
              <a:solidFill>
                <a:schemeClr val="bg1"/>
              </a:solidFill>
            </a:endParaRPr>
          </a:p>
        </p:txBody>
      </p:sp>
      <p:cxnSp>
        <p:nvCxnSpPr>
          <p:cNvPr id="78" name="Elbow Connector 77"/>
          <p:cNvCxnSpPr>
            <a:stCxn id="54" idx="0"/>
            <a:endCxn id="68" idx="3"/>
          </p:cNvCxnSpPr>
          <p:nvPr/>
        </p:nvCxnSpPr>
        <p:spPr bwMode="auto">
          <a:xfrm rot="16200000" flipV="1">
            <a:off x="2322470" y="2889392"/>
            <a:ext cx="723057" cy="508560"/>
          </a:xfrm>
          <a:prstGeom prst="bentConnector2">
            <a:avLst/>
          </a:prstGeom>
          <a:solidFill>
            <a:schemeClr val="accent1"/>
          </a:solidFill>
          <a:ln w="28575" cap="flat" cmpd="sng" algn="ctr">
            <a:solidFill>
              <a:srgbClr val="C30D8F"/>
            </a:solidFill>
            <a:prstDash val="solid"/>
            <a:round/>
            <a:headEnd type="none" w="med" len="med"/>
            <a:tailEnd type="triangle"/>
          </a:ln>
          <a:effectLst/>
        </p:spPr>
      </p:cxnSp>
      <p:sp>
        <p:nvSpPr>
          <p:cNvPr id="81" name="TextBox 80"/>
          <p:cNvSpPr txBox="1"/>
          <p:nvPr/>
        </p:nvSpPr>
        <p:spPr>
          <a:xfrm>
            <a:off x="1906496" y="2971800"/>
            <a:ext cx="1065304" cy="523220"/>
          </a:xfrm>
          <a:prstGeom prst="rect">
            <a:avLst/>
          </a:prstGeom>
          <a:noFill/>
        </p:spPr>
        <p:txBody>
          <a:bodyPr wrap="square" rtlCol="0">
            <a:spAutoFit/>
          </a:bodyPr>
          <a:lstStyle/>
          <a:p>
            <a:r>
              <a:rPr lang="en-US" sz="1400" b="1" i="1" dirty="0" err="1" smtClean="0">
                <a:solidFill>
                  <a:schemeClr val="bg1"/>
                </a:solidFill>
              </a:rPr>
              <a:t>instanceOf</a:t>
            </a:r>
            <a:r>
              <a:rPr lang="en-US" sz="1400" b="1" i="1" dirty="0" smtClean="0">
                <a:solidFill>
                  <a:schemeClr val="bg1"/>
                </a:solidFill>
              </a:rPr>
              <a:t> at t1</a:t>
            </a:r>
            <a:endParaRPr lang="en-US" sz="1400" b="1" i="1" dirty="0">
              <a:solidFill>
                <a:schemeClr val="bg1"/>
              </a:solidFill>
            </a:endParaRPr>
          </a:p>
        </p:txBody>
      </p:sp>
      <p:cxnSp>
        <p:nvCxnSpPr>
          <p:cNvPr id="84" name="Elbow Connector 83"/>
          <p:cNvCxnSpPr>
            <a:stCxn id="53" idx="3"/>
            <a:endCxn id="19" idx="1"/>
          </p:cNvCxnSpPr>
          <p:nvPr/>
        </p:nvCxnSpPr>
        <p:spPr bwMode="auto">
          <a:xfrm>
            <a:off x="2034345" y="4279006"/>
            <a:ext cx="2822888" cy="152401"/>
          </a:xfrm>
          <a:prstGeom prst="bentConnector3">
            <a:avLst>
              <a:gd name="adj1" fmla="val 50000"/>
            </a:avLst>
          </a:prstGeom>
          <a:solidFill>
            <a:schemeClr val="accent1"/>
          </a:solidFill>
          <a:ln w="28575" cap="flat" cmpd="sng" algn="ctr">
            <a:solidFill>
              <a:srgbClr val="FFFF00"/>
            </a:solidFill>
            <a:prstDash val="solid"/>
            <a:round/>
            <a:headEnd type="none" w="med" len="med"/>
            <a:tailEnd type="triangle"/>
          </a:ln>
          <a:effectLst/>
        </p:spPr>
      </p:cxnSp>
      <p:cxnSp>
        <p:nvCxnSpPr>
          <p:cNvPr id="87" name="Elbow Connector 86"/>
          <p:cNvCxnSpPr>
            <a:stCxn id="54" idx="3"/>
            <a:endCxn id="19" idx="1"/>
          </p:cNvCxnSpPr>
          <p:nvPr/>
        </p:nvCxnSpPr>
        <p:spPr bwMode="auto">
          <a:xfrm>
            <a:off x="3726850" y="3692486"/>
            <a:ext cx="1130383" cy="738921"/>
          </a:xfrm>
          <a:prstGeom prst="bentConnector3">
            <a:avLst>
              <a:gd name="adj1" fmla="val 50000"/>
            </a:avLst>
          </a:prstGeom>
          <a:solidFill>
            <a:schemeClr val="accent1"/>
          </a:solidFill>
          <a:ln w="28575" cap="flat" cmpd="sng" algn="ctr">
            <a:solidFill>
              <a:srgbClr val="C30D8F"/>
            </a:solidFill>
            <a:prstDash val="solid"/>
            <a:round/>
            <a:headEnd type="none" w="med" len="med"/>
            <a:tailEnd type="triangle"/>
          </a:ln>
          <a:effectLst/>
        </p:spPr>
      </p:cxnSp>
      <p:sp>
        <p:nvSpPr>
          <p:cNvPr id="90" name="TextBox 89"/>
          <p:cNvSpPr txBox="1"/>
          <p:nvPr/>
        </p:nvSpPr>
        <p:spPr>
          <a:xfrm>
            <a:off x="3024339" y="4410764"/>
            <a:ext cx="1790875" cy="307777"/>
          </a:xfrm>
          <a:prstGeom prst="rect">
            <a:avLst/>
          </a:prstGeom>
          <a:noFill/>
        </p:spPr>
        <p:txBody>
          <a:bodyPr wrap="none" rtlCol="0">
            <a:spAutoFit/>
          </a:bodyPr>
          <a:lstStyle/>
          <a:p>
            <a:r>
              <a:rPr lang="en-US" sz="1400" b="1" i="1" dirty="0" err="1" smtClean="0">
                <a:solidFill>
                  <a:schemeClr val="bg1"/>
                </a:solidFill>
              </a:rPr>
              <a:t>concretizationOf</a:t>
            </a:r>
            <a:r>
              <a:rPr lang="en-US" sz="1400" b="1" i="1" dirty="0" smtClean="0">
                <a:solidFill>
                  <a:schemeClr val="bg1"/>
                </a:solidFill>
              </a:rPr>
              <a:t> at t1</a:t>
            </a:r>
            <a:endParaRPr lang="en-US" sz="1400" b="1" i="1" dirty="0">
              <a:solidFill>
                <a:schemeClr val="bg1"/>
              </a:solidFill>
            </a:endParaRPr>
          </a:p>
        </p:txBody>
      </p:sp>
    </p:spTree>
    <p:extLst>
      <p:ext uri="{BB962C8B-B14F-4D97-AF65-F5344CB8AC3E}">
        <p14:creationId xmlns:p14="http://schemas.microsoft.com/office/powerpoint/2010/main" val="2507071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up)">
                                      <p:cBhvr>
                                        <p:cTn id="7" dur="500"/>
                                        <p:tgtEl>
                                          <p:spTgt spid="5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wipe(up)">
                                      <p:cBhvr>
                                        <p:cTn id="10" dur="500"/>
                                        <p:tgtEl>
                                          <p:spTgt spid="54"/>
                                        </p:tgtEl>
                                      </p:cBhvr>
                                    </p:animEffect>
                                  </p:childTnLst>
                                </p:cTn>
                              </p:par>
                              <p:par>
                                <p:cTn id="11" presetID="22" presetClass="entr" presetSubtype="1" fill="hold" nodeType="with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wipe(up)">
                                      <p:cBhvr>
                                        <p:cTn id="13" dur="500"/>
                                        <p:tgtEl>
                                          <p:spTgt spid="56"/>
                                        </p:tgtEl>
                                      </p:cBhvr>
                                    </p:animEffect>
                                  </p:childTnLst>
                                </p:cTn>
                              </p:par>
                              <p:par>
                                <p:cTn id="14" presetID="22" presetClass="entr" presetSubtype="1" fill="hold"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wipe(up)">
                                      <p:cBhvr>
                                        <p:cTn id="19" dur="500"/>
                                        <p:tgtEl>
                                          <p:spTgt spid="57"/>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up)">
                                      <p:cBhvr>
                                        <p:cTn id="22" dur="500"/>
                                        <p:tgtEl>
                                          <p:spTgt spid="6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down)">
                                      <p:cBhvr>
                                        <p:cTn id="27" dur="500"/>
                                        <p:tgtEl>
                                          <p:spTgt spid="77"/>
                                        </p:tgtEl>
                                      </p:cBhvr>
                                    </p:animEffect>
                                  </p:childTnLst>
                                </p:cTn>
                              </p:par>
                              <p:par>
                                <p:cTn id="28" presetID="22" presetClass="entr" presetSubtype="4" fill="hold" nodeType="withEffect">
                                  <p:stCondLst>
                                    <p:cond delay="0"/>
                                  </p:stCondLst>
                                  <p:childTnLst>
                                    <p:set>
                                      <p:cBhvr>
                                        <p:cTn id="29" dur="1" fill="hold">
                                          <p:stCondLst>
                                            <p:cond delay="0"/>
                                          </p:stCondLst>
                                        </p:cTn>
                                        <p:tgtEl>
                                          <p:spTgt spid="74"/>
                                        </p:tgtEl>
                                        <p:attrNameLst>
                                          <p:attrName>style.visibility</p:attrName>
                                        </p:attrNameLst>
                                      </p:cBhvr>
                                      <p:to>
                                        <p:strVal val="visible"/>
                                      </p:to>
                                    </p:set>
                                    <p:animEffect transition="in" filter="wipe(down)">
                                      <p:cBhvr>
                                        <p:cTn id="30" dur="500"/>
                                        <p:tgtEl>
                                          <p:spTgt spid="74"/>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wipe(down)">
                                      <p:cBhvr>
                                        <p:cTn id="33" dur="500"/>
                                        <p:tgtEl>
                                          <p:spTgt spid="68"/>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81"/>
                                        </p:tgtEl>
                                        <p:attrNameLst>
                                          <p:attrName>style.visibility</p:attrName>
                                        </p:attrNameLst>
                                      </p:cBhvr>
                                      <p:to>
                                        <p:strVal val="visible"/>
                                      </p:to>
                                    </p:set>
                                    <p:animEffect transition="in" filter="wipe(down)">
                                      <p:cBhvr>
                                        <p:cTn id="36" dur="500"/>
                                        <p:tgtEl>
                                          <p:spTgt spid="81"/>
                                        </p:tgtEl>
                                      </p:cBhvr>
                                    </p:animEffect>
                                  </p:childTnLst>
                                </p:cTn>
                              </p:par>
                              <p:par>
                                <p:cTn id="37" presetID="22" presetClass="entr" presetSubtype="4" fill="hold" nodeType="withEffect">
                                  <p:stCondLst>
                                    <p:cond delay="0"/>
                                  </p:stCondLst>
                                  <p:childTnLst>
                                    <p:set>
                                      <p:cBhvr>
                                        <p:cTn id="38" dur="1" fill="hold">
                                          <p:stCondLst>
                                            <p:cond delay="0"/>
                                          </p:stCondLst>
                                        </p:cTn>
                                        <p:tgtEl>
                                          <p:spTgt spid="78"/>
                                        </p:tgtEl>
                                        <p:attrNameLst>
                                          <p:attrName>style.visibility</p:attrName>
                                        </p:attrNameLst>
                                      </p:cBhvr>
                                      <p:to>
                                        <p:strVal val="visible"/>
                                      </p:to>
                                    </p:set>
                                    <p:animEffect transition="in" filter="wipe(down)">
                                      <p:cBhvr>
                                        <p:cTn id="39" dur="500"/>
                                        <p:tgtEl>
                                          <p:spTgt spid="78"/>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72"/>
                                        </p:tgtEl>
                                        <p:attrNameLst>
                                          <p:attrName>style.visibility</p:attrName>
                                        </p:attrNameLst>
                                      </p:cBhvr>
                                      <p:to>
                                        <p:strVal val="visible"/>
                                      </p:to>
                                    </p:set>
                                    <p:animEffect transition="in" filter="wipe(down)">
                                      <p:cBhvr>
                                        <p:cTn id="42" dur="500"/>
                                        <p:tgtEl>
                                          <p:spTgt spid="72"/>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down)">
                                      <p:cBhvr>
                                        <p:cTn id="45" dur="500"/>
                                        <p:tgtEl>
                                          <p:spTgt spid="67"/>
                                        </p:tgtEl>
                                      </p:cBhvr>
                                    </p:animEffect>
                                  </p:childTnLst>
                                </p:cTn>
                              </p:par>
                              <p:par>
                                <p:cTn id="46" presetID="22" presetClass="entr" presetSubtype="4" fill="hold" nodeType="with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wipe(down)">
                                      <p:cBhvr>
                                        <p:cTn id="48" dur="500"/>
                                        <p:tgtEl>
                                          <p:spTgt spid="6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par>
                                <p:cTn id="54" presetID="22" presetClass="entr" presetSubtype="8" fill="hold" nodeType="withEffect">
                                  <p:stCondLst>
                                    <p:cond delay="0"/>
                                  </p:stCondLst>
                                  <p:childTnLst>
                                    <p:set>
                                      <p:cBhvr>
                                        <p:cTn id="55" dur="1" fill="hold">
                                          <p:stCondLst>
                                            <p:cond delay="0"/>
                                          </p:stCondLst>
                                        </p:cTn>
                                        <p:tgtEl>
                                          <p:spTgt spid="87"/>
                                        </p:tgtEl>
                                        <p:attrNameLst>
                                          <p:attrName>style.visibility</p:attrName>
                                        </p:attrNameLst>
                                      </p:cBhvr>
                                      <p:to>
                                        <p:strVal val="visible"/>
                                      </p:to>
                                    </p:set>
                                    <p:animEffect transition="in" filter="wipe(left)">
                                      <p:cBhvr>
                                        <p:cTn id="56" dur="500"/>
                                        <p:tgtEl>
                                          <p:spTgt spid="87"/>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wipe(left)">
                                      <p:cBhvr>
                                        <p:cTn id="59" dur="500"/>
                                        <p:tgtEl>
                                          <p:spTgt spid="9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2" fill="hold" nodeType="click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right)">
                                      <p:cBhvr>
                                        <p:cTn id="64" dur="500"/>
                                        <p:tgtEl>
                                          <p:spTgt spid="49"/>
                                        </p:tgtEl>
                                      </p:cBhvr>
                                    </p:animEffect>
                                  </p:childTnLst>
                                </p:cTn>
                              </p:par>
                              <p:par>
                                <p:cTn id="65" presetID="22" presetClass="entr" presetSubtype="2" fill="hold" nodeType="with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wipe(right)">
                                      <p:cBhvr>
                                        <p:cTn id="67" dur="500"/>
                                        <p:tgtEl>
                                          <p:spTgt spid="7"/>
                                        </p:tgtEl>
                                      </p:cBhvr>
                                    </p:animEffect>
                                  </p:childTnLst>
                                </p:cTn>
                              </p:par>
                              <p:par>
                                <p:cTn id="68" presetID="22" presetClass="entr" presetSubtype="2" fill="hold" grpId="0" nodeType="with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wipe(right)">
                                      <p:cBhvr>
                                        <p:cTn id="7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animBg="1"/>
      <p:bldP spid="54" grpId="0" animBg="1"/>
      <p:bldP spid="57" grpId="0"/>
      <p:bldP spid="62" grpId="0"/>
      <p:bldP spid="67" grpId="0" animBg="1"/>
      <p:bldP spid="68" grpId="0" animBg="1"/>
      <p:bldP spid="72" grpId="0"/>
      <p:bldP spid="77" grpId="0"/>
      <p:bldP spid="81" grpId="0"/>
      <p:bldP spid="9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463074417"/>
              </p:ext>
            </p:extLst>
          </p:nvPr>
        </p:nvGraphicFramePr>
        <p:xfrm>
          <a:off x="76200" y="5410200"/>
          <a:ext cx="1548749" cy="731520"/>
        </p:xfrm>
        <a:graphic>
          <a:graphicData uri="http://schemas.openxmlformats.org/drawingml/2006/table">
            <a:tbl>
              <a:tblPr firstRow="1" firstCol="1" bandRow="1">
                <a:tableStyleId>{5C22544A-7EE6-4342-B048-85BDC9FD1C3A}</a:tableStyleId>
              </a:tblPr>
              <a:tblGrid>
                <a:gridCol w="1548749"/>
              </a:tblGrid>
              <a:tr h="167640">
                <a:tc>
                  <a:txBody>
                    <a:bodyPr/>
                    <a:lstStyle/>
                    <a:p>
                      <a:pPr marL="0" marR="0" indent="0" algn="just">
                        <a:spcBef>
                          <a:spcPts val="0"/>
                        </a:spcBef>
                        <a:spcAft>
                          <a:spcPts val="0"/>
                        </a:spcAft>
                      </a:pPr>
                      <a:endParaRPr lang="en-US" sz="1600" dirty="0">
                        <a:solidFill>
                          <a:schemeClr val="tx1"/>
                        </a:solidFill>
                        <a:effectLst/>
                        <a:latin typeface="Times New Roman" panose="02020603050405020304" pitchFamily="18" charset="0"/>
                        <a:ea typeface="MS Mincho" panose="02020609040205080304" pitchFamily="49" charset="-128"/>
                      </a:endParaRPr>
                    </a:p>
                  </a:txBody>
                  <a:tcPr marL="68580" marR="68580" marT="0" marB="0"/>
                </a:tc>
              </a:tr>
              <a:tr h="167640">
                <a:tc>
                  <a:txBody>
                    <a:bodyPr/>
                    <a:lstStyle/>
                    <a:p>
                      <a:pPr marL="0" marR="0" indent="0" algn="just">
                        <a:spcBef>
                          <a:spcPts val="0"/>
                        </a:spcBef>
                        <a:spcAft>
                          <a:spcPts val="0"/>
                        </a:spcAft>
                      </a:pPr>
                      <a:r>
                        <a:rPr lang="en-US" sz="1600" dirty="0">
                          <a:solidFill>
                            <a:schemeClr val="tx1"/>
                          </a:solidFill>
                          <a:effectLst/>
                        </a:rPr>
                        <a:t>301381004</a:t>
                      </a:r>
                      <a:endParaRPr lang="en-US" sz="1600" dirty="0">
                        <a:solidFill>
                          <a:schemeClr val="tx1"/>
                        </a:solidFill>
                        <a:effectLst/>
                        <a:latin typeface="Times New Roman" panose="02020603050405020304" pitchFamily="18" charset="0"/>
                        <a:ea typeface="MS Mincho" panose="02020609040205080304" pitchFamily="49" charset="-128"/>
                      </a:endParaRPr>
                    </a:p>
                  </a:txBody>
                  <a:tcPr marL="68580" marR="68580" marT="0" marB="0"/>
                </a:tc>
              </a:tr>
              <a:tr h="167640">
                <a:tc>
                  <a:txBody>
                    <a:bodyPr/>
                    <a:lstStyle/>
                    <a:p>
                      <a:pPr marL="0" marR="0" indent="0" algn="just">
                        <a:spcBef>
                          <a:spcPts val="0"/>
                        </a:spcBef>
                        <a:spcAft>
                          <a:spcPts val="0"/>
                        </a:spcAft>
                      </a:pPr>
                      <a:r>
                        <a:rPr lang="en-US" sz="1600" dirty="0">
                          <a:solidFill>
                            <a:schemeClr val="tx1"/>
                          </a:solidFill>
                          <a:effectLst/>
                        </a:rPr>
                        <a:t>301381004</a:t>
                      </a:r>
                      <a:endParaRPr lang="en-US" sz="1600" dirty="0">
                        <a:solidFill>
                          <a:schemeClr val="tx1"/>
                        </a:solidFill>
                        <a:effectLst/>
                        <a:latin typeface="Times New Roman" panose="02020603050405020304" pitchFamily="18" charset="0"/>
                        <a:ea typeface="MS Mincho" panose="02020609040205080304" pitchFamily="49" charset="-128"/>
                      </a:endParaRPr>
                    </a:p>
                  </a:txBody>
                  <a:tcPr marL="68580" marR="68580" marT="0" marB="0"/>
                </a:tc>
              </a:tr>
            </a:tbl>
          </a:graphicData>
        </a:graphic>
      </p:graphicFrame>
      <p:sp>
        <p:nvSpPr>
          <p:cNvPr id="2" name="Title 1"/>
          <p:cNvSpPr>
            <a:spLocks noGrp="1"/>
          </p:cNvSpPr>
          <p:nvPr>
            <p:ph type="title"/>
          </p:nvPr>
        </p:nvSpPr>
        <p:spPr/>
        <p:txBody>
          <a:bodyPr/>
          <a:lstStyle/>
          <a:p>
            <a:r>
              <a:rPr lang="en-US" dirty="0" smtClean="0"/>
              <a:t>Strings out of context</a:t>
            </a:r>
            <a:endParaRPr lang="en-US" dirty="0"/>
          </a:p>
        </p:txBody>
      </p:sp>
      <p:sp>
        <p:nvSpPr>
          <p:cNvPr id="3" name="Rounded Rectangle 2"/>
          <p:cNvSpPr/>
          <p:nvPr/>
        </p:nvSpPr>
        <p:spPr bwMode="auto">
          <a:xfrm>
            <a:off x="0" y="5638800"/>
            <a:ext cx="1447800" cy="304800"/>
          </a:xfrm>
          <a:prstGeom prst="roundRect">
            <a:avLst/>
          </a:prstGeom>
          <a:noFill/>
          <a:ln w="28575" cap="flat" cmpd="sng" algn="ctr">
            <a:solidFill>
              <a:srgbClr val="ECD63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22" charset="0"/>
              </a:rPr>
              <a:t> </a:t>
            </a:r>
            <a:endParaRPr kumimoji="0" lang="en-US" sz="2400" b="0" i="0" u="none" strike="noStrike" cap="none" normalizeH="0" baseline="0" dirty="0">
              <a:ln>
                <a:noFill/>
              </a:ln>
              <a:solidFill>
                <a:schemeClr val="tx1"/>
              </a:solidFill>
              <a:effectLst/>
              <a:latin typeface="Times" pitchFamily="122" charset="0"/>
            </a:endParaRPr>
          </a:p>
        </p:txBody>
      </p:sp>
      <p:sp>
        <p:nvSpPr>
          <p:cNvPr id="48" name="Rounded Rectangle 47"/>
          <p:cNvSpPr/>
          <p:nvPr/>
        </p:nvSpPr>
        <p:spPr bwMode="auto">
          <a:xfrm>
            <a:off x="76200" y="5943600"/>
            <a:ext cx="1447800" cy="304800"/>
          </a:xfrm>
          <a:prstGeom prst="roundRect">
            <a:avLst/>
          </a:prstGeom>
          <a:noFill/>
          <a:ln w="28575" cap="flat" cmpd="sng" algn="ctr">
            <a:solidFill>
              <a:srgbClr val="C30D8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22" charset="0"/>
              </a:rPr>
              <a:t> </a:t>
            </a:r>
            <a:endParaRPr kumimoji="0" lang="en-US" sz="2400" b="0" i="0" u="none" strike="noStrike" cap="none" normalizeH="0" baseline="0" dirty="0">
              <a:ln>
                <a:noFill/>
              </a:ln>
              <a:solidFill>
                <a:schemeClr val="tx1"/>
              </a:solidFill>
              <a:effectLst/>
              <a:latin typeface="Times" pitchFamily="122" charset="0"/>
            </a:endParaRPr>
          </a:p>
        </p:txBody>
      </p:sp>
      <p:sp>
        <p:nvSpPr>
          <p:cNvPr id="4" name="Left-Up Arrow 3"/>
          <p:cNvSpPr/>
          <p:nvPr/>
        </p:nvSpPr>
        <p:spPr bwMode="auto">
          <a:xfrm flipH="1" flipV="1">
            <a:off x="895749" y="2735975"/>
            <a:ext cx="3124200" cy="2405253"/>
          </a:xfrm>
          <a:prstGeom prst="leftUpArrow">
            <a:avLst>
              <a:gd name="adj1" fmla="val 11875"/>
              <a:gd name="adj2" fmla="val 14811"/>
              <a:gd name="adj3" fmla="val 14984"/>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TextBox 5"/>
          <p:cNvSpPr txBox="1"/>
          <p:nvPr/>
        </p:nvSpPr>
        <p:spPr>
          <a:xfrm>
            <a:off x="2092204" y="3147674"/>
            <a:ext cx="800219" cy="1569660"/>
          </a:xfrm>
          <a:prstGeom prst="rect">
            <a:avLst/>
          </a:prstGeom>
          <a:noFill/>
        </p:spPr>
        <p:txBody>
          <a:bodyPr wrap="none" rtlCol="0">
            <a:spAutoFit/>
          </a:bodyPr>
          <a:lstStyle/>
          <a:p>
            <a:r>
              <a:rPr lang="en-US" sz="9600" b="1" dirty="0" smtClean="0">
                <a:solidFill>
                  <a:schemeClr val="accent5">
                    <a:lumMod val="90000"/>
                  </a:schemeClr>
                </a:solidFill>
              </a:rPr>
              <a:t>?</a:t>
            </a:r>
            <a:endParaRPr lang="en-US" sz="9600" b="1" dirty="0">
              <a:solidFill>
                <a:schemeClr val="accent5">
                  <a:lumMod val="90000"/>
                </a:schemeClr>
              </a:solidFill>
            </a:endParaRPr>
          </a:p>
        </p:txBody>
      </p:sp>
      <p:sp>
        <p:nvSpPr>
          <p:cNvPr id="50" name="TextBox 49"/>
          <p:cNvSpPr txBox="1"/>
          <p:nvPr/>
        </p:nvSpPr>
        <p:spPr>
          <a:xfrm>
            <a:off x="4912652" y="3410317"/>
            <a:ext cx="948375" cy="338554"/>
          </a:xfrm>
          <a:prstGeom prst="rect">
            <a:avLst/>
          </a:prstGeom>
          <a:noFill/>
          <a:ln w="19050">
            <a:solidFill>
              <a:schemeClr val="bg1"/>
            </a:solidFill>
          </a:ln>
        </p:spPr>
        <p:txBody>
          <a:bodyPr wrap="square" rtlCol="0">
            <a:spAutoFit/>
          </a:bodyPr>
          <a:lstStyle/>
          <a:p>
            <a:pPr algn="ctr"/>
            <a:r>
              <a:rPr lang="en-US" sz="800" dirty="0" smtClean="0">
                <a:solidFill>
                  <a:schemeClr val="bg1"/>
                </a:solidFill>
              </a:rPr>
              <a:t>SNOMED CT</a:t>
            </a:r>
          </a:p>
          <a:p>
            <a:pPr algn="ctr"/>
            <a:r>
              <a:rPr lang="en-US" sz="800" dirty="0" smtClean="0">
                <a:solidFill>
                  <a:schemeClr val="bg1"/>
                </a:solidFill>
              </a:rPr>
              <a:t>concept identifier</a:t>
            </a:r>
            <a:endParaRPr lang="en-US" sz="800" dirty="0">
              <a:solidFill>
                <a:schemeClr val="bg1"/>
              </a:solidFill>
            </a:endParaRPr>
          </a:p>
        </p:txBody>
      </p:sp>
      <p:sp>
        <p:nvSpPr>
          <p:cNvPr id="51" name="TextBox 50"/>
          <p:cNvSpPr txBox="1"/>
          <p:nvPr/>
        </p:nvSpPr>
        <p:spPr>
          <a:xfrm>
            <a:off x="6463622" y="3414677"/>
            <a:ext cx="790965" cy="338554"/>
          </a:xfrm>
          <a:prstGeom prst="rect">
            <a:avLst/>
          </a:prstGeom>
          <a:noFill/>
          <a:ln w="19050">
            <a:solidFill>
              <a:schemeClr val="bg1"/>
            </a:solidFill>
          </a:ln>
        </p:spPr>
        <p:txBody>
          <a:bodyPr wrap="square" rtlCol="0">
            <a:spAutoFit/>
          </a:bodyPr>
          <a:lstStyle/>
          <a:p>
            <a:pPr algn="ctr"/>
            <a:r>
              <a:rPr lang="en-US" sz="800" dirty="0" smtClean="0">
                <a:solidFill>
                  <a:schemeClr val="bg1"/>
                </a:solidFill>
              </a:rPr>
              <a:t>SNOMED CT</a:t>
            </a:r>
          </a:p>
          <a:p>
            <a:pPr algn="ctr"/>
            <a:r>
              <a:rPr lang="en-US" sz="800" dirty="0" smtClean="0">
                <a:solidFill>
                  <a:schemeClr val="bg1"/>
                </a:solidFill>
              </a:rPr>
              <a:t>FSN</a:t>
            </a:r>
            <a:endParaRPr lang="en-US" sz="800" dirty="0">
              <a:solidFill>
                <a:schemeClr val="bg1"/>
              </a:solidFill>
            </a:endParaRPr>
          </a:p>
        </p:txBody>
      </p:sp>
      <p:sp>
        <p:nvSpPr>
          <p:cNvPr id="55" name="TextBox 54"/>
          <p:cNvSpPr txBox="1"/>
          <p:nvPr/>
        </p:nvSpPr>
        <p:spPr>
          <a:xfrm>
            <a:off x="5930999" y="2735976"/>
            <a:ext cx="399273" cy="215444"/>
          </a:xfrm>
          <a:prstGeom prst="rect">
            <a:avLst/>
          </a:prstGeom>
          <a:noFill/>
          <a:ln w="19050">
            <a:solidFill>
              <a:schemeClr val="bg1"/>
            </a:solidFill>
          </a:ln>
        </p:spPr>
        <p:txBody>
          <a:bodyPr wrap="square" rtlCol="0">
            <a:spAutoFit/>
          </a:bodyPr>
          <a:lstStyle/>
          <a:p>
            <a:pPr algn="ctr"/>
            <a:r>
              <a:rPr lang="en-US" sz="800" dirty="0" smtClean="0">
                <a:solidFill>
                  <a:schemeClr val="bg1"/>
                </a:solidFill>
              </a:rPr>
              <a:t>ICE</a:t>
            </a:r>
            <a:endParaRPr lang="en-US" sz="800" dirty="0">
              <a:solidFill>
                <a:schemeClr val="bg1"/>
              </a:solidFill>
            </a:endParaRPr>
          </a:p>
        </p:txBody>
      </p:sp>
      <p:cxnSp>
        <p:nvCxnSpPr>
          <p:cNvPr id="59" name="Straight Arrow Connector 58"/>
          <p:cNvCxnSpPr>
            <a:stCxn id="50" idx="0"/>
            <a:endCxn id="55" idx="2"/>
          </p:cNvCxnSpPr>
          <p:nvPr/>
        </p:nvCxnSpPr>
        <p:spPr bwMode="auto">
          <a:xfrm flipV="1">
            <a:off x="5386840" y="2951420"/>
            <a:ext cx="743796" cy="458897"/>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cxnSp>
        <p:nvCxnSpPr>
          <p:cNvPr id="60" name="Straight Arrow Connector 59"/>
          <p:cNvCxnSpPr>
            <a:stCxn id="51" idx="0"/>
            <a:endCxn id="55" idx="2"/>
          </p:cNvCxnSpPr>
          <p:nvPr/>
        </p:nvCxnSpPr>
        <p:spPr bwMode="auto">
          <a:xfrm flipH="1" flipV="1">
            <a:off x="6130636" y="2951420"/>
            <a:ext cx="728469" cy="463257"/>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sp>
        <p:nvSpPr>
          <p:cNvPr id="61" name="Rounded Rectangle 60"/>
          <p:cNvSpPr/>
          <p:nvPr/>
        </p:nvSpPr>
        <p:spPr>
          <a:xfrm>
            <a:off x="4857233" y="4244121"/>
            <a:ext cx="938894" cy="374571"/>
          </a:xfrm>
          <a:prstGeom prst="roundRect">
            <a:avLst/>
          </a:prstGeom>
          <a:ln w="19050">
            <a:solidFill>
              <a:schemeClr val="bg1"/>
            </a:solidFill>
          </a:ln>
        </p:spPr>
        <p:txBody>
          <a:bodyPr wrap="square">
            <a:spAutoFit/>
          </a:bodyPr>
          <a:lstStyle/>
          <a:p>
            <a:pPr marL="0" marR="0" indent="0" algn="ctr">
              <a:spcBef>
                <a:spcPts val="0"/>
              </a:spcBef>
              <a:spcAft>
                <a:spcPts val="0"/>
              </a:spcAft>
            </a:pPr>
            <a:r>
              <a:rPr lang="en-US" sz="800" dirty="0" smtClean="0">
                <a:solidFill>
                  <a:schemeClr val="bg1"/>
                </a:solidFill>
              </a:rPr>
              <a:t>SNOMED CT:</a:t>
            </a:r>
          </a:p>
          <a:p>
            <a:pPr marL="0" marR="0" indent="0" algn="ctr">
              <a:spcBef>
                <a:spcPts val="0"/>
              </a:spcBef>
              <a:spcAft>
                <a:spcPts val="0"/>
              </a:spcAft>
            </a:pPr>
            <a:r>
              <a:rPr lang="en-US" sz="800" dirty="0" smtClean="0">
                <a:solidFill>
                  <a:schemeClr val="bg1"/>
                </a:solidFill>
              </a:rPr>
              <a:t>301381004</a:t>
            </a:r>
            <a:endParaRPr lang="en-US" sz="800" dirty="0">
              <a:solidFill>
                <a:schemeClr val="bg1"/>
              </a:solidFill>
              <a:latin typeface="Times New Roman" panose="02020603050405020304" pitchFamily="18" charset="0"/>
              <a:ea typeface="MS Mincho" panose="02020609040205080304" pitchFamily="49" charset="-128"/>
            </a:endParaRPr>
          </a:p>
        </p:txBody>
      </p:sp>
      <p:cxnSp>
        <p:nvCxnSpPr>
          <p:cNvPr id="63" name="Straight Arrow Connector 62"/>
          <p:cNvCxnSpPr>
            <a:endCxn id="50" idx="2"/>
          </p:cNvCxnSpPr>
          <p:nvPr/>
        </p:nvCxnSpPr>
        <p:spPr bwMode="auto">
          <a:xfrm flipV="1">
            <a:off x="5386840" y="3748871"/>
            <a:ext cx="0" cy="495250"/>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sp>
        <p:nvSpPr>
          <p:cNvPr id="64" name="TextBox 63"/>
          <p:cNvSpPr txBox="1"/>
          <p:nvPr/>
        </p:nvSpPr>
        <p:spPr>
          <a:xfrm>
            <a:off x="5399687" y="3925921"/>
            <a:ext cx="847304" cy="215444"/>
          </a:xfrm>
          <a:prstGeom prst="rect">
            <a:avLst/>
          </a:prstGeom>
          <a:noFill/>
          <a:ln>
            <a:noFill/>
          </a:ln>
        </p:spPr>
        <p:txBody>
          <a:bodyPr wrap="square" rtlCol="0">
            <a:spAutoFit/>
          </a:bodyPr>
          <a:lstStyle/>
          <a:p>
            <a:r>
              <a:rPr lang="en-US" sz="800" b="1" i="1" dirty="0" err="1" smtClean="0">
                <a:solidFill>
                  <a:schemeClr val="bg1"/>
                </a:solidFill>
              </a:rPr>
              <a:t>instanceOf</a:t>
            </a:r>
            <a:r>
              <a:rPr lang="en-US" sz="800" b="1" i="1" dirty="0" smtClean="0">
                <a:solidFill>
                  <a:schemeClr val="bg1"/>
                </a:solidFill>
              </a:rPr>
              <a:t> at t</a:t>
            </a:r>
            <a:r>
              <a:rPr lang="en-US" sz="800" b="1" i="1" baseline="-25000" dirty="0" smtClean="0">
                <a:solidFill>
                  <a:schemeClr val="bg1"/>
                </a:solidFill>
              </a:rPr>
              <a:t>1</a:t>
            </a:r>
            <a:endParaRPr lang="en-US" sz="800" b="1" i="1" baseline="-25000" dirty="0">
              <a:solidFill>
                <a:schemeClr val="bg1"/>
              </a:solidFill>
            </a:endParaRPr>
          </a:p>
        </p:txBody>
      </p:sp>
      <p:sp>
        <p:nvSpPr>
          <p:cNvPr id="65" name="Rounded Rectangle 64"/>
          <p:cNvSpPr/>
          <p:nvPr/>
        </p:nvSpPr>
        <p:spPr>
          <a:xfrm>
            <a:off x="5883346" y="4248479"/>
            <a:ext cx="1951518" cy="374571"/>
          </a:xfrm>
          <a:prstGeom prst="roundRect">
            <a:avLst/>
          </a:prstGeom>
          <a:ln w="19050">
            <a:solidFill>
              <a:schemeClr val="bg1"/>
            </a:solidFill>
          </a:ln>
        </p:spPr>
        <p:txBody>
          <a:bodyPr wrap="square">
            <a:spAutoFit/>
          </a:bodyPr>
          <a:lstStyle/>
          <a:p>
            <a:pPr marL="0" marR="0" indent="0" algn="ctr">
              <a:spcBef>
                <a:spcPts val="0"/>
              </a:spcBef>
              <a:spcAft>
                <a:spcPts val="0"/>
              </a:spcAft>
            </a:pPr>
            <a:r>
              <a:rPr lang="en-US" sz="800" dirty="0" smtClean="0">
                <a:solidFill>
                  <a:schemeClr val="bg1"/>
                </a:solidFill>
              </a:rPr>
              <a:t>SNOMED CT:</a:t>
            </a:r>
          </a:p>
          <a:p>
            <a:pPr marL="0" marR="0" indent="0" algn="ctr">
              <a:spcBef>
                <a:spcPts val="0"/>
              </a:spcBef>
              <a:spcAft>
                <a:spcPts val="0"/>
              </a:spcAft>
            </a:pPr>
            <a:r>
              <a:rPr lang="en-US" sz="800" dirty="0">
                <a:solidFill>
                  <a:schemeClr val="bg1"/>
                </a:solidFill>
              </a:rPr>
              <a:t>‘Discomforting present pain (finding)’</a:t>
            </a:r>
          </a:p>
        </p:txBody>
      </p:sp>
      <p:cxnSp>
        <p:nvCxnSpPr>
          <p:cNvPr id="66" name="Straight Arrow Connector 65"/>
          <p:cNvCxnSpPr>
            <a:endCxn id="51" idx="2"/>
          </p:cNvCxnSpPr>
          <p:nvPr/>
        </p:nvCxnSpPr>
        <p:spPr bwMode="auto">
          <a:xfrm flipV="1">
            <a:off x="6859105" y="3753231"/>
            <a:ext cx="0" cy="495248"/>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sp>
        <p:nvSpPr>
          <p:cNvPr id="70" name="TextBox 69"/>
          <p:cNvSpPr txBox="1"/>
          <p:nvPr/>
        </p:nvSpPr>
        <p:spPr>
          <a:xfrm>
            <a:off x="6860792" y="3931307"/>
            <a:ext cx="858463" cy="215444"/>
          </a:xfrm>
          <a:prstGeom prst="rect">
            <a:avLst/>
          </a:prstGeom>
          <a:noFill/>
        </p:spPr>
        <p:txBody>
          <a:bodyPr wrap="square" rtlCol="0">
            <a:spAutoFit/>
          </a:bodyPr>
          <a:lstStyle/>
          <a:p>
            <a:r>
              <a:rPr lang="en-US" sz="800" b="1" i="1" dirty="0" err="1" smtClean="0">
                <a:solidFill>
                  <a:schemeClr val="bg1"/>
                </a:solidFill>
              </a:rPr>
              <a:t>instanceOf</a:t>
            </a:r>
            <a:r>
              <a:rPr lang="en-US" sz="800" b="1" i="1" dirty="0" smtClean="0">
                <a:solidFill>
                  <a:schemeClr val="bg1"/>
                </a:solidFill>
              </a:rPr>
              <a:t> at t</a:t>
            </a:r>
            <a:r>
              <a:rPr lang="en-US" sz="800" b="1" i="1" baseline="-25000" dirty="0" smtClean="0">
                <a:solidFill>
                  <a:schemeClr val="bg1"/>
                </a:solidFill>
              </a:rPr>
              <a:t>2</a:t>
            </a:r>
            <a:endParaRPr lang="en-US" sz="800" b="1" i="1" baseline="-25000" dirty="0">
              <a:solidFill>
                <a:schemeClr val="bg1"/>
              </a:solidFill>
            </a:endParaRPr>
          </a:p>
        </p:txBody>
      </p:sp>
      <p:sp>
        <p:nvSpPr>
          <p:cNvPr id="71" name="TextBox 70"/>
          <p:cNvSpPr txBox="1"/>
          <p:nvPr/>
        </p:nvSpPr>
        <p:spPr>
          <a:xfrm>
            <a:off x="6403211" y="2983449"/>
            <a:ext cx="371121" cy="215444"/>
          </a:xfrm>
          <a:prstGeom prst="rect">
            <a:avLst/>
          </a:prstGeom>
          <a:noFill/>
        </p:spPr>
        <p:txBody>
          <a:bodyPr wrap="square" rtlCol="0">
            <a:spAutoFit/>
          </a:bodyPr>
          <a:lstStyle/>
          <a:p>
            <a:r>
              <a:rPr lang="en-US" sz="800" b="1" i="1" dirty="0" err="1" smtClean="0">
                <a:solidFill>
                  <a:schemeClr val="bg1"/>
                </a:solidFill>
              </a:rPr>
              <a:t>isA</a:t>
            </a:r>
            <a:endParaRPr lang="en-US" sz="800" b="1" i="1" baseline="-25000" dirty="0">
              <a:solidFill>
                <a:schemeClr val="bg1"/>
              </a:solidFill>
            </a:endParaRPr>
          </a:p>
        </p:txBody>
      </p:sp>
      <p:sp>
        <p:nvSpPr>
          <p:cNvPr id="73" name="TextBox 72"/>
          <p:cNvSpPr txBox="1"/>
          <p:nvPr/>
        </p:nvSpPr>
        <p:spPr>
          <a:xfrm>
            <a:off x="5313769" y="3001696"/>
            <a:ext cx="380183" cy="215444"/>
          </a:xfrm>
          <a:prstGeom prst="rect">
            <a:avLst/>
          </a:prstGeom>
          <a:noFill/>
        </p:spPr>
        <p:txBody>
          <a:bodyPr wrap="square" rtlCol="0">
            <a:spAutoFit/>
          </a:bodyPr>
          <a:lstStyle/>
          <a:p>
            <a:r>
              <a:rPr lang="en-US" sz="800" b="1" i="1" dirty="0" err="1" smtClean="0">
                <a:solidFill>
                  <a:schemeClr val="bg1"/>
                </a:solidFill>
              </a:rPr>
              <a:t>isA</a:t>
            </a:r>
            <a:endParaRPr lang="en-US" sz="800" b="1" i="1" baseline="-25000" dirty="0">
              <a:solidFill>
                <a:schemeClr val="bg1"/>
              </a:solidFill>
            </a:endParaRPr>
          </a:p>
        </p:txBody>
      </p:sp>
      <p:sp>
        <p:nvSpPr>
          <p:cNvPr id="75" name="TextBox 74"/>
          <p:cNvSpPr txBox="1"/>
          <p:nvPr/>
        </p:nvSpPr>
        <p:spPr>
          <a:xfrm>
            <a:off x="7779374" y="1735078"/>
            <a:ext cx="920445" cy="215444"/>
          </a:xfrm>
          <a:prstGeom prst="rect">
            <a:avLst/>
          </a:prstGeom>
          <a:noFill/>
          <a:ln w="19050">
            <a:solidFill>
              <a:schemeClr val="bg1"/>
            </a:solidFill>
          </a:ln>
        </p:spPr>
        <p:txBody>
          <a:bodyPr wrap="none" rtlCol="0">
            <a:spAutoFit/>
          </a:bodyPr>
          <a:lstStyle/>
          <a:p>
            <a:pPr algn="ctr"/>
            <a:r>
              <a:rPr lang="en-US" sz="800" dirty="0" smtClean="0">
                <a:solidFill>
                  <a:schemeClr val="bg1"/>
                </a:solidFill>
              </a:rPr>
              <a:t>Portion of Reality</a:t>
            </a:r>
            <a:endParaRPr lang="en-US" sz="800" dirty="0">
              <a:solidFill>
                <a:schemeClr val="bg1"/>
              </a:solidFill>
            </a:endParaRPr>
          </a:p>
        </p:txBody>
      </p:sp>
      <p:sp>
        <p:nvSpPr>
          <p:cNvPr id="76" name="Cloud Callout 75"/>
          <p:cNvSpPr/>
          <p:nvPr/>
        </p:nvSpPr>
        <p:spPr bwMode="auto">
          <a:xfrm>
            <a:off x="7696200" y="2242476"/>
            <a:ext cx="1080390" cy="759220"/>
          </a:xfrm>
          <a:prstGeom prst="cloudCallout">
            <a:avLst>
              <a:gd name="adj1" fmla="val -11146"/>
              <a:gd name="adj2" fmla="val 43283"/>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Times" pitchFamily="122" charset="0"/>
            </a:endParaRPr>
          </a:p>
        </p:txBody>
      </p:sp>
      <p:sp>
        <p:nvSpPr>
          <p:cNvPr id="79" name="TextBox 78"/>
          <p:cNvSpPr txBox="1"/>
          <p:nvPr/>
        </p:nvSpPr>
        <p:spPr>
          <a:xfrm>
            <a:off x="7829933" y="2352106"/>
            <a:ext cx="846173" cy="229799"/>
          </a:xfrm>
          <a:prstGeom prst="rect">
            <a:avLst/>
          </a:prstGeom>
          <a:noFill/>
        </p:spPr>
        <p:txBody>
          <a:bodyPr wrap="square" rtlCol="0">
            <a:spAutoFit/>
          </a:bodyPr>
          <a:lstStyle/>
          <a:p>
            <a:r>
              <a:rPr lang="en-US" sz="800" dirty="0" smtClean="0">
                <a:solidFill>
                  <a:schemeClr val="bg1"/>
                </a:solidFill>
              </a:rPr>
              <a:t>Something around discomforting pain</a:t>
            </a:r>
            <a:endParaRPr lang="en-US" sz="800" dirty="0">
              <a:solidFill>
                <a:schemeClr val="bg1"/>
              </a:solidFill>
            </a:endParaRPr>
          </a:p>
        </p:txBody>
      </p:sp>
      <p:cxnSp>
        <p:nvCxnSpPr>
          <p:cNvPr id="80" name="Elbow Connector 79"/>
          <p:cNvCxnSpPr>
            <a:stCxn id="65" idx="3"/>
            <a:endCxn id="76" idx="1"/>
          </p:cNvCxnSpPr>
          <p:nvPr/>
        </p:nvCxnSpPr>
        <p:spPr bwMode="auto">
          <a:xfrm flipV="1">
            <a:off x="7834864" y="3000888"/>
            <a:ext cx="401531" cy="1434877"/>
          </a:xfrm>
          <a:prstGeom prst="bentConnector2">
            <a:avLst/>
          </a:prstGeom>
          <a:solidFill>
            <a:schemeClr val="accent1"/>
          </a:solidFill>
          <a:ln w="19050" cap="flat" cmpd="sng" algn="ctr">
            <a:solidFill>
              <a:srgbClr val="FF0000"/>
            </a:solidFill>
            <a:prstDash val="solid"/>
            <a:round/>
            <a:headEnd type="none" w="med" len="med"/>
            <a:tailEnd type="triangle"/>
          </a:ln>
          <a:effectLst/>
        </p:spPr>
      </p:cxnSp>
      <p:sp>
        <p:nvSpPr>
          <p:cNvPr id="82" name="TextBox 81"/>
          <p:cNvSpPr txBox="1"/>
          <p:nvPr/>
        </p:nvSpPr>
        <p:spPr>
          <a:xfrm>
            <a:off x="7690747" y="3062515"/>
            <a:ext cx="412219" cy="146237"/>
          </a:xfrm>
          <a:prstGeom prst="rect">
            <a:avLst/>
          </a:prstGeom>
          <a:noFill/>
        </p:spPr>
        <p:txBody>
          <a:bodyPr wrap="none" rtlCol="0">
            <a:spAutoFit/>
          </a:bodyPr>
          <a:lstStyle/>
          <a:p>
            <a:r>
              <a:rPr lang="en-US" sz="800" b="1" dirty="0" err="1" smtClean="0">
                <a:solidFill>
                  <a:srgbClr val="FF0000"/>
                </a:solidFill>
              </a:rPr>
              <a:t>isAbout</a:t>
            </a:r>
            <a:endParaRPr lang="en-US" sz="800" b="1" dirty="0">
              <a:solidFill>
                <a:srgbClr val="FF0000"/>
              </a:solidFill>
            </a:endParaRPr>
          </a:p>
        </p:txBody>
      </p:sp>
      <p:cxnSp>
        <p:nvCxnSpPr>
          <p:cNvPr id="83" name="Straight Arrow Connector 82"/>
          <p:cNvCxnSpPr>
            <a:stCxn id="76" idx="3"/>
            <a:endCxn id="75" idx="2"/>
          </p:cNvCxnSpPr>
          <p:nvPr/>
        </p:nvCxnSpPr>
        <p:spPr bwMode="auto">
          <a:xfrm flipV="1">
            <a:off x="8236395" y="1950522"/>
            <a:ext cx="3202" cy="335363"/>
          </a:xfrm>
          <a:prstGeom prst="straightConnector1">
            <a:avLst/>
          </a:prstGeom>
          <a:solidFill>
            <a:schemeClr val="accent1"/>
          </a:solidFill>
          <a:ln w="19050" cap="flat" cmpd="sng" algn="ctr">
            <a:solidFill>
              <a:schemeClr val="bg1"/>
            </a:solidFill>
            <a:prstDash val="sysDash"/>
            <a:round/>
            <a:headEnd type="none" w="med" len="med"/>
            <a:tailEnd type="triangle"/>
          </a:ln>
          <a:effectLst/>
        </p:spPr>
      </p:cxnSp>
      <p:sp>
        <p:nvSpPr>
          <p:cNvPr id="85" name="TextBox 84"/>
          <p:cNvSpPr txBox="1"/>
          <p:nvPr/>
        </p:nvSpPr>
        <p:spPr>
          <a:xfrm>
            <a:off x="8336969" y="1964305"/>
            <a:ext cx="297018" cy="146237"/>
          </a:xfrm>
          <a:prstGeom prst="rect">
            <a:avLst/>
          </a:prstGeom>
          <a:noFill/>
        </p:spPr>
        <p:txBody>
          <a:bodyPr wrap="none" rtlCol="0">
            <a:spAutoFit/>
          </a:bodyPr>
          <a:lstStyle/>
          <a:p>
            <a:r>
              <a:rPr lang="en-US" sz="800" b="1" i="1" dirty="0" smtClean="0">
                <a:solidFill>
                  <a:schemeClr val="bg1"/>
                </a:solidFill>
              </a:rPr>
              <a:t>~</a:t>
            </a:r>
            <a:r>
              <a:rPr lang="en-US" sz="800" b="1" i="1" dirty="0" err="1" smtClean="0">
                <a:solidFill>
                  <a:schemeClr val="bg1"/>
                </a:solidFill>
              </a:rPr>
              <a:t>isA</a:t>
            </a:r>
            <a:endParaRPr lang="en-US" sz="800" b="1" i="1" baseline="-25000" dirty="0">
              <a:solidFill>
                <a:schemeClr val="bg1"/>
              </a:solidFill>
            </a:endParaRPr>
          </a:p>
        </p:txBody>
      </p:sp>
      <p:cxnSp>
        <p:nvCxnSpPr>
          <p:cNvPr id="86" name="Elbow Connector 85"/>
          <p:cNvCxnSpPr>
            <a:stCxn id="61" idx="1"/>
            <a:endCxn id="76" idx="0"/>
          </p:cNvCxnSpPr>
          <p:nvPr/>
        </p:nvCxnSpPr>
        <p:spPr bwMode="auto">
          <a:xfrm rot="10800000" flipH="1">
            <a:off x="4857233" y="2622087"/>
            <a:ext cx="2842318" cy="1809321"/>
          </a:xfrm>
          <a:prstGeom prst="bentConnector3">
            <a:avLst>
              <a:gd name="adj1" fmla="val -8043"/>
            </a:avLst>
          </a:prstGeom>
          <a:solidFill>
            <a:schemeClr val="accent1"/>
          </a:solidFill>
          <a:ln w="19050" cap="flat" cmpd="sng" algn="ctr">
            <a:solidFill>
              <a:srgbClr val="FF0000"/>
            </a:solidFill>
            <a:prstDash val="solid"/>
            <a:round/>
            <a:headEnd type="none" w="med" len="med"/>
            <a:tailEnd type="triangle"/>
          </a:ln>
          <a:effectLst/>
        </p:spPr>
      </p:cxnSp>
      <p:sp>
        <p:nvSpPr>
          <p:cNvPr id="88" name="TextBox 87"/>
          <p:cNvSpPr txBox="1"/>
          <p:nvPr/>
        </p:nvSpPr>
        <p:spPr>
          <a:xfrm>
            <a:off x="6891461" y="2313694"/>
            <a:ext cx="412219" cy="146237"/>
          </a:xfrm>
          <a:prstGeom prst="rect">
            <a:avLst/>
          </a:prstGeom>
          <a:noFill/>
        </p:spPr>
        <p:txBody>
          <a:bodyPr wrap="none" rtlCol="0">
            <a:spAutoFit/>
          </a:bodyPr>
          <a:lstStyle/>
          <a:p>
            <a:r>
              <a:rPr lang="en-US" sz="800" b="1" dirty="0" err="1" smtClean="0">
                <a:solidFill>
                  <a:srgbClr val="FF0000"/>
                </a:solidFill>
              </a:rPr>
              <a:t>isAbout</a:t>
            </a:r>
            <a:endParaRPr lang="en-US" sz="800" b="1" dirty="0">
              <a:solidFill>
                <a:srgbClr val="FF0000"/>
              </a:solidFill>
            </a:endParaRPr>
          </a:p>
        </p:txBody>
      </p:sp>
    </p:spTree>
    <p:extLst>
      <p:ext uri="{BB962C8B-B14F-4D97-AF65-F5344CB8AC3E}">
        <p14:creationId xmlns:p14="http://schemas.microsoft.com/office/powerpoint/2010/main" val="26263308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think?</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1771268"/>
            <a:ext cx="6847114" cy="4553331"/>
          </a:xfrm>
          <a:prstGeom prst="rect">
            <a:avLst/>
          </a:prstGeom>
        </p:spPr>
      </p:pic>
    </p:spTree>
    <p:extLst>
      <p:ext uri="{BB962C8B-B14F-4D97-AF65-F5344CB8AC3E}">
        <p14:creationId xmlns:p14="http://schemas.microsoft.com/office/powerpoint/2010/main" val="31030142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Strings out of context</a:t>
            </a:r>
            <a:endParaRPr lang="en-US"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3893775647"/>
              </p:ext>
            </p:extLst>
          </p:nvPr>
        </p:nvGraphicFramePr>
        <p:xfrm>
          <a:off x="76200" y="5410200"/>
          <a:ext cx="1548749" cy="731520"/>
        </p:xfrm>
        <a:graphic>
          <a:graphicData uri="http://schemas.openxmlformats.org/drawingml/2006/table">
            <a:tbl>
              <a:tblPr firstRow="1" firstCol="1" bandRow="1">
                <a:tableStyleId>{5C22544A-7EE6-4342-B048-85BDC9FD1C3A}</a:tableStyleId>
              </a:tblPr>
              <a:tblGrid>
                <a:gridCol w="1548749"/>
              </a:tblGrid>
              <a:tr h="167640">
                <a:tc>
                  <a:txBody>
                    <a:bodyPr/>
                    <a:lstStyle/>
                    <a:p>
                      <a:pPr marL="0" marR="0" indent="0" algn="just">
                        <a:spcBef>
                          <a:spcPts val="0"/>
                        </a:spcBef>
                        <a:spcAft>
                          <a:spcPts val="0"/>
                        </a:spcAft>
                      </a:pPr>
                      <a:endParaRPr lang="en-US" sz="1600" dirty="0">
                        <a:solidFill>
                          <a:schemeClr val="tx1"/>
                        </a:solidFill>
                        <a:effectLst/>
                        <a:latin typeface="Times New Roman" panose="02020603050405020304" pitchFamily="18" charset="0"/>
                        <a:ea typeface="MS Mincho" panose="02020609040205080304" pitchFamily="49" charset="-128"/>
                      </a:endParaRPr>
                    </a:p>
                  </a:txBody>
                  <a:tcPr marL="68580" marR="68580" marT="0" marB="0"/>
                </a:tc>
              </a:tr>
              <a:tr h="167640">
                <a:tc>
                  <a:txBody>
                    <a:bodyPr/>
                    <a:lstStyle/>
                    <a:p>
                      <a:pPr marL="0" marR="0" indent="0" algn="just">
                        <a:spcBef>
                          <a:spcPts val="0"/>
                        </a:spcBef>
                        <a:spcAft>
                          <a:spcPts val="0"/>
                        </a:spcAft>
                      </a:pPr>
                      <a:r>
                        <a:rPr lang="en-US" sz="1600" dirty="0">
                          <a:solidFill>
                            <a:schemeClr val="tx1"/>
                          </a:solidFill>
                          <a:effectLst/>
                        </a:rPr>
                        <a:t>301381004</a:t>
                      </a:r>
                      <a:endParaRPr lang="en-US" sz="1600" dirty="0">
                        <a:solidFill>
                          <a:schemeClr val="tx1"/>
                        </a:solidFill>
                        <a:effectLst/>
                        <a:latin typeface="Times New Roman" panose="02020603050405020304" pitchFamily="18" charset="0"/>
                        <a:ea typeface="MS Mincho" panose="02020609040205080304" pitchFamily="49" charset="-128"/>
                      </a:endParaRPr>
                    </a:p>
                  </a:txBody>
                  <a:tcPr marL="68580" marR="68580" marT="0" marB="0"/>
                </a:tc>
              </a:tr>
              <a:tr h="167640">
                <a:tc>
                  <a:txBody>
                    <a:bodyPr/>
                    <a:lstStyle/>
                    <a:p>
                      <a:pPr marL="0" marR="0" indent="0" algn="just">
                        <a:spcBef>
                          <a:spcPts val="0"/>
                        </a:spcBef>
                        <a:spcAft>
                          <a:spcPts val="0"/>
                        </a:spcAft>
                      </a:pPr>
                      <a:r>
                        <a:rPr lang="en-US" sz="1600" dirty="0">
                          <a:solidFill>
                            <a:schemeClr val="tx1"/>
                          </a:solidFill>
                          <a:effectLst/>
                        </a:rPr>
                        <a:t>301381004</a:t>
                      </a:r>
                      <a:endParaRPr lang="en-US" sz="1600" dirty="0">
                        <a:solidFill>
                          <a:schemeClr val="tx1"/>
                        </a:solidFill>
                        <a:effectLst/>
                        <a:latin typeface="Times New Roman" panose="02020603050405020304" pitchFamily="18" charset="0"/>
                        <a:ea typeface="MS Mincho" panose="02020609040205080304" pitchFamily="49" charset="-128"/>
                      </a:endParaRPr>
                    </a:p>
                  </a:txBody>
                  <a:tcPr marL="68580" marR="68580" marT="0" marB="0"/>
                </a:tc>
              </a:tr>
            </a:tbl>
          </a:graphicData>
        </a:graphic>
      </p:graphicFrame>
      <p:sp>
        <p:nvSpPr>
          <p:cNvPr id="3" name="Rounded Rectangle 2"/>
          <p:cNvSpPr/>
          <p:nvPr/>
        </p:nvSpPr>
        <p:spPr bwMode="auto">
          <a:xfrm>
            <a:off x="0" y="5638800"/>
            <a:ext cx="1447800" cy="304800"/>
          </a:xfrm>
          <a:prstGeom prst="roundRect">
            <a:avLst/>
          </a:prstGeom>
          <a:noFill/>
          <a:ln w="28575" cap="flat" cmpd="sng" algn="ctr">
            <a:solidFill>
              <a:srgbClr val="ECD63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22" charset="0"/>
              </a:rPr>
              <a:t> </a:t>
            </a:r>
            <a:endParaRPr kumimoji="0" lang="en-US" sz="2400" b="0" i="0" u="none" strike="noStrike" cap="none" normalizeH="0" baseline="0" dirty="0">
              <a:ln>
                <a:noFill/>
              </a:ln>
              <a:solidFill>
                <a:schemeClr val="tx1"/>
              </a:solidFill>
              <a:effectLst/>
              <a:latin typeface="Times" pitchFamily="122" charset="0"/>
            </a:endParaRPr>
          </a:p>
        </p:txBody>
      </p:sp>
      <p:cxnSp>
        <p:nvCxnSpPr>
          <p:cNvPr id="7" name="Elbow Connector 6"/>
          <p:cNvCxnSpPr>
            <a:stCxn id="19" idx="2"/>
            <a:endCxn id="3" idx="0"/>
          </p:cNvCxnSpPr>
          <p:nvPr/>
        </p:nvCxnSpPr>
        <p:spPr bwMode="auto">
          <a:xfrm rot="5400000">
            <a:off x="3360476" y="2512491"/>
            <a:ext cx="489733" cy="5762884"/>
          </a:xfrm>
          <a:prstGeom prst="bentConnector3">
            <a:avLst>
              <a:gd name="adj1" fmla="val 50000"/>
            </a:avLst>
          </a:prstGeom>
          <a:solidFill>
            <a:schemeClr val="accent1"/>
          </a:solidFill>
          <a:ln w="28575" cap="flat" cmpd="sng" algn="ctr">
            <a:solidFill>
              <a:srgbClr val="19FF81"/>
            </a:solidFill>
            <a:prstDash val="solid"/>
            <a:round/>
            <a:headEnd type="none" w="med" len="med"/>
            <a:tailEnd type="triangle"/>
          </a:ln>
          <a:effectLst/>
        </p:spPr>
      </p:cxnSp>
      <p:sp>
        <p:nvSpPr>
          <p:cNvPr id="14" name="TextBox 13"/>
          <p:cNvSpPr txBox="1"/>
          <p:nvPr/>
        </p:nvSpPr>
        <p:spPr>
          <a:xfrm>
            <a:off x="6012595" y="3283531"/>
            <a:ext cx="948375" cy="584775"/>
          </a:xfrm>
          <a:prstGeom prst="rect">
            <a:avLst/>
          </a:prstGeom>
          <a:noFill/>
          <a:ln w="19050">
            <a:solidFill>
              <a:schemeClr val="bg1"/>
            </a:solidFill>
          </a:ln>
        </p:spPr>
        <p:txBody>
          <a:bodyPr wrap="square" rtlCol="0">
            <a:spAutoFit/>
          </a:bodyPr>
          <a:lstStyle/>
          <a:p>
            <a:pPr algn="ctr"/>
            <a:r>
              <a:rPr lang="en-US" sz="1600" dirty="0" smtClean="0">
                <a:solidFill>
                  <a:schemeClr val="bg1"/>
                </a:solidFill>
              </a:rPr>
              <a:t>Numeric</a:t>
            </a:r>
          </a:p>
          <a:p>
            <a:pPr algn="ctr"/>
            <a:r>
              <a:rPr lang="en-US" sz="1600" dirty="0" smtClean="0">
                <a:solidFill>
                  <a:schemeClr val="bg1"/>
                </a:solidFill>
              </a:rPr>
              <a:t>pattern</a:t>
            </a:r>
            <a:endParaRPr lang="en-US" sz="1600" dirty="0">
              <a:solidFill>
                <a:schemeClr val="bg1"/>
              </a:solidFill>
            </a:endParaRPr>
          </a:p>
        </p:txBody>
      </p:sp>
      <p:sp>
        <p:nvSpPr>
          <p:cNvPr id="16" name="TextBox 15"/>
          <p:cNvSpPr txBox="1"/>
          <p:nvPr/>
        </p:nvSpPr>
        <p:spPr>
          <a:xfrm>
            <a:off x="6175681" y="1820137"/>
            <a:ext cx="622201" cy="338554"/>
          </a:xfrm>
          <a:prstGeom prst="rect">
            <a:avLst/>
          </a:prstGeom>
          <a:noFill/>
          <a:ln w="19050">
            <a:solidFill>
              <a:schemeClr val="bg1"/>
            </a:solidFill>
          </a:ln>
        </p:spPr>
        <p:txBody>
          <a:bodyPr wrap="square" rtlCol="0">
            <a:spAutoFit/>
          </a:bodyPr>
          <a:lstStyle/>
          <a:p>
            <a:pPr algn="ctr"/>
            <a:r>
              <a:rPr lang="en-US" sz="1600" dirty="0" smtClean="0">
                <a:solidFill>
                  <a:schemeClr val="bg1"/>
                </a:solidFill>
              </a:rPr>
              <a:t>GDC</a:t>
            </a:r>
            <a:endParaRPr lang="en-US" sz="1600" dirty="0">
              <a:solidFill>
                <a:schemeClr val="bg1"/>
              </a:solidFill>
            </a:endParaRPr>
          </a:p>
        </p:txBody>
      </p:sp>
      <p:cxnSp>
        <p:nvCxnSpPr>
          <p:cNvPr id="17" name="Straight Arrow Connector 16"/>
          <p:cNvCxnSpPr>
            <a:stCxn id="14" idx="0"/>
            <a:endCxn id="16" idx="2"/>
          </p:cNvCxnSpPr>
          <p:nvPr/>
        </p:nvCxnSpPr>
        <p:spPr bwMode="auto">
          <a:xfrm flipH="1" flipV="1">
            <a:off x="6486782" y="2158691"/>
            <a:ext cx="1" cy="1124840"/>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sp>
        <p:nvSpPr>
          <p:cNvPr id="19" name="Rounded Rectangle 18"/>
          <p:cNvSpPr/>
          <p:nvPr/>
        </p:nvSpPr>
        <p:spPr>
          <a:xfrm>
            <a:off x="5562600" y="4502081"/>
            <a:ext cx="1848367" cy="646986"/>
          </a:xfrm>
          <a:prstGeom prst="roundRect">
            <a:avLst/>
          </a:prstGeom>
          <a:ln w="19050">
            <a:solidFill>
              <a:schemeClr val="bg1"/>
            </a:solidFill>
          </a:ln>
        </p:spPr>
        <p:txBody>
          <a:bodyPr wrap="square">
            <a:spAutoFit/>
          </a:bodyPr>
          <a:lstStyle/>
          <a:p>
            <a:pPr marL="0" marR="0" indent="0" algn="ctr">
              <a:spcBef>
                <a:spcPts val="0"/>
              </a:spcBef>
              <a:spcAft>
                <a:spcPts val="0"/>
              </a:spcAft>
            </a:pPr>
            <a:r>
              <a:rPr lang="en-US" sz="1600" dirty="0" smtClean="0">
                <a:solidFill>
                  <a:schemeClr val="bg1"/>
                </a:solidFill>
              </a:rPr>
              <a:t>Numeric pattern:</a:t>
            </a:r>
          </a:p>
          <a:p>
            <a:pPr marL="0" marR="0" indent="0" algn="ctr">
              <a:spcBef>
                <a:spcPts val="0"/>
              </a:spcBef>
              <a:spcAft>
                <a:spcPts val="0"/>
              </a:spcAft>
            </a:pPr>
            <a:r>
              <a:rPr lang="en-US" sz="1600" dirty="0" smtClean="0">
                <a:solidFill>
                  <a:schemeClr val="bg1"/>
                </a:solidFill>
              </a:rPr>
              <a:t>301381004</a:t>
            </a:r>
            <a:endParaRPr lang="en-US" sz="1600" dirty="0">
              <a:solidFill>
                <a:schemeClr val="bg1"/>
              </a:solidFill>
              <a:latin typeface="Times New Roman" panose="02020603050405020304" pitchFamily="18" charset="0"/>
              <a:ea typeface="MS Mincho" panose="02020609040205080304" pitchFamily="49" charset="-128"/>
            </a:endParaRPr>
          </a:p>
        </p:txBody>
      </p:sp>
      <p:cxnSp>
        <p:nvCxnSpPr>
          <p:cNvPr id="20" name="Straight Arrow Connector 19"/>
          <p:cNvCxnSpPr>
            <a:stCxn id="19" idx="0"/>
            <a:endCxn id="14" idx="2"/>
          </p:cNvCxnSpPr>
          <p:nvPr/>
        </p:nvCxnSpPr>
        <p:spPr bwMode="auto">
          <a:xfrm flipH="1" flipV="1">
            <a:off x="6486783" y="3868306"/>
            <a:ext cx="1" cy="633775"/>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sp>
        <p:nvSpPr>
          <p:cNvPr id="21" name="TextBox 20"/>
          <p:cNvSpPr txBox="1"/>
          <p:nvPr/>
        </p:nvSpPr>
        <p:spPr>
          <a:xfrm>
            <a:off x="6558234" y="4040993"/>
            <a:ext cx="1163021" cy="276999"/>
          </a:xfrm>
          <a:prstGeom prst="rect">
            <a:avLst/>
          </a:prstGeom>
          <a:noFill/>
          <a:ln>
            <a:noFill/>
          </a:ln>
        </p:spPr>
        <p:txBody>
          <a:bodyPr wrap="square" rtlCol="0">
            <a:spAutoFit/>
          </a:bodyPr>
          <a:lstStyle/>
          <a:p>
            <a:r>
              <a:rPr lang="en-US" sz="1200" b="1" i="1" dirty="0" err="1" smtClean="0">
                <a:solidFill>
                  <a:schemeClr val="bg1"/>
                </a:solidFill>
              </a:rPr>
              <a:t>instanceOf</a:t>
            </a:r>
            <a:r>
              <a:rPr lang="en-US" sz="1200" b="1" i="1" dirty="0" smtClean="0">
                <a:solidFill>
                  <a:schemeClr val="bg1"/>
                </a:solidFill>
              </a:rPr>
              <a:t> at t</a:t>
            </a:r>
            <a:r>
              <a:rPr lang="en-US" sz="1200" b="1" i="1" baseline="-25000" dirty="0" smtClean="0">
                <a:solidFill>
                  <a:schemeClr val="bg1"/>
                </a:solidFill>
              </a:rPr>
              <a:t>1</a:t>
            </a:r>
            <a:endParaRPr lang="en-US" sz="1200" b="1" i="1" baseline="-25000" dirty="0">
              <a:solidFill>
                <a:schemeClr val="bg1"/>
              </a:solidFill>
            </a:endParaRPr>
          </a:p>
        </p:txBody>
      </p:sp>
      <p:sp>
        <p:nvSpPr>
          <p:cNvPr id="26" name="TextBox 25"/>
          <p:cNvSpPr txBox="1"/>
          <p:nvPr/>
        </p:nvSpPr>
        <p:spPr>
          <a:xfrm>
            <a:off x="6659631" y="2530860"/>
            <a:ext cx="602677" cy="276999"/>
          </a:xfrm>
          <a:prstGeom prst="rect">
            <a:avLst/>
          </a:prstGeom>
          <a:noFill/>
        </p:spPr>
        <p:txBody>
          <a:bodyPr wrap="square" rtlCol="0">
            <a:spAutoFit/>
          </a:bodyPr>
          <a:lstStyle/>
          <a:p>
            <a:r>
              <a:rPr lang="en-US" sz="1200" b="1" i="1" dirty="0" err="1" smtClean="0">
                <a:solidFill>
                  <a:schemeClr val="bg1"/>
                </a:solidFill>
              </a:rPr>
              <a:t>isA</a:t>
            </a:r>
            <a:endParaRPr lang="en-US" sz="1200" b="1" i="1" baseline="-25000" dirty="0">
              <a:solidFill>
                <a:schemeClr val="bg1"/>
              </a:solidFill>
            </a:endParaRPr>
          </a:p>
        </p:txBody>
      </p:sp>
      <p:sp>
        <p:nvSpPr>
          <p:cNvPr id="48" name="Rounded Rectangle 47"/>
          <p:cNvSpPr/>
          <p:nvPr/>
        </p:nvSpPr>
        <p:spPr bwMode="auto">
          <a:xfrm>
            <a:off x="76200" y="5943600"/>
            <a:ext cx="1447800" cy="304800"/>
          </a:xfrm>
          <a:prstGeom prst="roundRect">
            <a:avLst/>
          </a:prstGeom>
          <a:noFill/>
          <a:ln w="28575" cap="flat" cmpd="sng" algn="ctr">
            <a:solidFill>
              <a:srgbClr val="C30D8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22" charset="0"/>
              </a:rPr>
              <a:t> </a:t>
            </a:r>
            <a:endParaRPr kumimoji="0" lang="en-US" sz="2400" b="0" i="0" u="none" strike="noStrike" cap="none" normalizeH="0" baseline="0" dirty="0">
              <a:ln>
                <a:noFill/>
              </a:ln>
              <a:solidFill>
                <a:schemeClr val="tx1"/>
              </a:solidFill>
              <a:effectLst/>
              <a:latin typeface="Times" pitchFamily="122" charset="0"/>
            </a:endParaRPr>
          </a:p>
        </p:txBody>
      </p:sp>
      <p:cxnSp>
        <p:nvCxnSpPr>
          <p:cNvPr id="49" name="Elbow Connector 48"/>
          <p:cNvCxnSpPr>
            <a:stCxn id="19" idx="2"/>
            <a:endCxn id="48" idx="2"/>
          </p:cNvCxnSpPr>
          <p:nvPr/>
        </p:nvCxnSpPr>
        <p:spPr bwMode="auto">
          <a:xfrm rot="5400000">
            <a:off x="3093776" y="2855391"/>
            <a:ext cx="1099333" cy="5686684"/>
          </a:xfrm>
          <a:prstGeom prst="bentConnector3">
            <a:avLst>
              <a:gd name="adj1" fmla="val 120794"/>
            </a:avLst>
          </a:prstGeom>
          <a:solidFill>
            <a:schemeClr val="accent1"/>
          </a:solidFill>
          <a:ln w="28575" cap="flat" cmpd="sng" algn="ctr">
            <a:solidFill>
              <a:srgbClr val="19FF81"/>
            </a:solidFill>
            <a:prstDash val="solid"/>
            <a:round/>
            <a:headEnd type="none" w="med" len="med"/>
            <a:tailEnd type="triangle"/>
          </a:ln>
          <a:effectLst/>
        </p:spPr>
      </p:cxnSp>
      <p:sp>
        <p:nvSpPr>
          <p:cNvPr id="52" name="TextBox 51"/>
          <p:cNvSpPr txBox="1"/>
          <p:nvPr/>
        </p:nvSpPr>
        <p:spPr>
          <a:xfrm>
            <a:off x="6691058" y="5789711"/>
            <a:ext cx="1439818" cy="307777"/>
          </a:xfrm>
          <a:prstGeom prst="rect">
            <a:avLst/>
          </a:prstGeom>
          <a:noFill/>
        </p:spPr>
        <p:txBody>
          <a:bodyPr wrap="none" rtlCol="0">
            <a:spAutoFit/>
          </a:bodyPr>
          <a:lstStyle/>
          <a:p>
            <a:r>
              <a:rPr lang="en-US" sz="1400" b="1" dirty="0" err="1" smtClean="0">
                <a:solidFill>
                  <a:srgbClr val="19FF81"/>
                </a:solidFill>
              </a:rPr>
              <a:t>GenDepOn</a:t>
            </a:r>
            <a:r>
              <a:rPr lang="en-US" sz="1400" b="1" dirty="0" smtClean="0">
                <a:solidFill>
                  <a:srgbClr val="19FF81"/>
                </a:solidFill>
              </a:rPr>
              <a:t> at t1</a:t>
            </a:r>
            <a:endParaRPr lang="en-US" sz="1400" b="1" dirty="0">
              <a:solidFill>
                <a:srgbClr val="19FF81"/>
              </a:solidFill>
            </a:endParaRPr>
          </a:p>
        </p:txBody>
      </p:sp>
      <p:sp>
        <p:nvSpPr>
          <p:cNvPr id="53" name="TextBox 52"/>
          <p:cNvSpPr txBox="1"/>
          <p:nvPr/>
        </p:nvSpPr>
        <p:spPr>
          <a:xfrm>
            <a:off x="457200" y="4091720"/>
            <a:ext cx="1577145" cy="374571"/>
          </a:xfrm>
          <a:prstGeom prst="roundRect">
            <a:avLst/>
          </a:prstGeom>
          <a:noFill/>
          <a:ln w="19050">
            <a:solidFill>
              <a:schemeClr val="bg1"/>
            </a:solidFill>
          </a:ln>
        </p:spPr>
        <p:txBody>
          <a:bodyPr wrap="none" rtlCol="0">
            <a:spAutoFit/>
          </a:bodyPr>
          <a:lstStyle/>
          <a:p>
            <a:r>
              <a:rPr lang="en-US" sz="1600" dirty="0" smtClean="0">
                <a:solidFill>
                  <a:schemeClr val="bg1"/>
                </a:solidFill>
              </a:rPr>
              <a:t>Q301381004 (1)</a:t>
            </a:r>
            <a:endParaRPr lang="en-US" sz="1600" dirty="0">
              <a:solidFill>
                <a:schemeClr val="bg1"/>
              </a:solidFill>
            </a:endParaRPr>
          </a:p>
        </p:txBody>
      </p:sp>
      <p:sp>
        <p:nvSpPr>
          <p:cNvPr id="54" name="TextBox 53"/>
          <p:cNvSpPr txBox="1"/>
          <p:nvPr/>
        </p:nvSpPr>
        <p:spPr>
          <a:xfrm>
            <a:off x="2149705" y="3505200"/>
            <a:ext cx="1577145" cy="374571"/>
          </a:xfrm>
          <a:prstGeom prst="roundRect">
            <a:avLst/>
          </a:prstGeom>
          <a:noFill/>
          <a:ln w="19050">
            <a:solidFill>
              <a:schemeClr val="bg1"/>
            </a:solidFill>
          </a:ln>
        </p:spPr>
        <p:txBody>
          <a:bodyPr wrap="none" rtlCol="0">
            <a:spAutoFit/>
          </a:bodyPr>
          <a:lstStyle/>
          <a:p>
            <a:r>
              <a:rPr lang="en-US" sz="1600" dirty="0" smtClean="0">
                <a:solidFill>
                  <a:schemeClr val="bg1"/>
                </a:solidFill>
              </a:rPr>
              <a:t>Q301381004 (2)</a:t>
            </a:r>
            <a:endParaRPr lang="en-US" sz="1600" dirty="0">
              <a:solidFill>
                <a:schemeClr val="bg1"/>
              </a:solidFill>
            </a:endParaRPr>
          </a:p>
        </p:txBody>
      </p:sp>
      <p:cxnSp>
        <p:nvCxnSpPr>
          <p:cNvPr id="56" name="Elbow Connector 55"/>
          <p:cNvCxnSpPr>
            <a:endCxn id="3" idx="3"/>
          </p:cNvCxnSpPr>
          <p:nvPr/>
        </p:nvCxnSpPr>
        <p:spPr bwMode="auto">
          <a:xfrm rot="16200000" flipH="1">
            <a:off x="684333" y="5027732"/>
            <a:ext cx="1324909" cy="202025"/>
          </a:xfrm>
          <a:prstGeom prst="bentConnector4">
            <a:avLst>
              <a:gd name="adj1" fmla="val 44249"/>
              <a:gd name="adj2" fmla="val 213154"/>
            </a:avLst>
          </a:prstGeom>
          <a:solidFill>
            <a:schemeClr val="accent1"/>
          </a:solidFill>
          <a:ln w="28575" cap="flat" cmpd="sng" algn="ctr">
            <a:solidFill>
              <a:srgbClr val="FFFF00"/>
            </a:solidFill>
            <a:prstDash val="solid"/>
            <a:round/>
            <a:headEnd type="none" w="med" len="med"/>
            <a:tailEnd type="triangle"/>
          </a:ln>
          <a:effectLst/>
        </p:spPr>
      </p:cxnSp>
      <p:sp>
        <p:nvSpPr>
          <p:cNvPr id="57" name="TextBox 56"/>
          <p:cNvSpPr txBox="1"/>
          <p:nvPr/>
        </p:nvSpPr>
        <p:spPr>
          <a:xfrm>
            <a:off x="-345" y="4521795"/>
            <a:ext cx="1273105" cy="307777"/>
          </a:xfrm>
          <a:prstGeom prst="rect">
            <a:avLst/>
          </a:prstGeom>
          <a:noFill/>
        </p:spPr>
        <p:txBody>
          <a:bodyPr wrap="none" rtlCol="0">
            <a:spAutoFit/>
          </a:bodyPr>
          <a:lstStyle/>
          <a:p>
            <a:r>
              <a:rPr lang="en-US" sz="1400" b="1" i="1" dirty="0" err="1" smtClean="0">
                <a:solidFill>
                  <a:schemeClr val="bg1"/>
                </a:solidFill>
              </a:rPr>
              <a:t>inheresIn</a:t>
            </a:r>
            <a:r>
              <a:rPr lang="en-US" sz="1400" b="1" i="1" dirty="0" smtClean="0">
                <a:solidFill>
                  <a:schemeClr val="bg1"/>
                </a:solidFill>
              </a:rPr>
              <a:t> at t1</a:t>
            </a:r>
            <a:endParaRPr lang="en-US" sz="1400" b="1" i="1" dirty="0">
              <a:solidFill>
                <a:schemeClr val="bg1"/>
              </a:solidFill>
            </a:endParaRPr>
          </a:p>
        </p:txBody>
      </p:sp>
      <p:cxnSp>
        <p:nvCxnSpPr>
          <p:cNvPr id="58" name="Elbow Connector 57"/>
          <p:cNvCxnSpPr>
            <a:stCxn id="54" idx="2"/>
            <a:endCxn id="48" idx="3"/>
          </p:cNvCxnSpPr>
          <p:nvPr/>
        </p:nvCxnSpPr>
        <p:spPr bwMode="auto">
          <a:xfrm rot="5400000">
            <a:off x="1123025" y="4280746"/>
            <a:ext cx="2216229" cy="1414278"/>
          </a:xfrm>
          <a:prstGeom prst="bentConnector2">
            <a:avLst/>
          </a:prstGeom>
          <a:solidFill>
            <a:schemeClr val="accent1"/>
          </a:solidFill>
          <a:ln w="28575" cap="flat" cmpd="sng" algn="ctr">
            <a:solidFill>
              <a:srgbClr val="C30D8F"/>
            </a:solidFill>
            <a:prstDash val="solid"/>
            <a:round/>
            <a:headEnd type="none" w="med" len="med"/>
            <a:tailEnd type="triangle"/>
          </a:ln>
          <a:effectLst/>
        </p:spPr>
      </p:cxnSp>
      <p:sp>
        <p:nvSpPr>
          <p:cNvPr id="62" name="TextBox 61"/>
          <p:cNvSpPr txBox="1"/>
          <p:nvPr/>
        </p:nvSpPr>
        <p:spPr>
          <a:xfrm>
            <a:off x="1698695" y="4572000"/>
            <a:ext cx="1273105" cy="307777"/>
          </a:xfrm>
          <a:prstGeom prst="rect">
            <a:avLst/>
          </a:prstGeom>
          <a:noFill/>
        </p:spPr>
        <p:txBody>
          <a:bodyPr wrap="none" rtlCol="0">
            <a:spAutoFit/>
          </a:bodyPr>
          <a:lstStyle/>
          <a:p>
            <a:r>
              <a:rPr lang="en-US" sz="1400" b="1" i="1" dirty="0" err="1" smtClean="0">
                <a:solidFill>
                  <a:schemeClr val="bg1"/>
                </a:solidFill>
              </a:rPr>
              <a:t>inheresIn</a:t>
            </a:r>
            <a:r>
              <a:rPr lang="en-US" sz="1400" b="1" i="1" dirty="0" smtClean="0">
                <a:solidFill>
                  <a:schemeClr val="bg1"/>
                </a:solidFill>
              </a:rPr>
              <a:t> at t1</a:t>
            </a:r>
            <a:endParaRPr lang="en-US" sz="1400" b="1" i="1" dirty="0">
              <a:solidFill>
                <a:schemeClr val="bg1"/>
              </a:solidFill>
            </a:endParaRPr>
          </a:p>
        </p:txBody>
      </p:sp>
      <p:sp>
        <p:nvSpPr>
          <p:cNvPr id="67" name="TextBox 66"/>
          <p:cNvSpPr txBox="1"/>
          <p:nvPr/>
        </p:nvSpPr>
        <p:spPr>
          <a:xfrm>
            <a:off x="1765754" y="1706011"/>
            <a:ext cx="801823" cy="338554"/>
          </a:xfrm>
          <a:prstGeom prst="rect">
            <a:avLst/>
          </a:prstGeom>
          <a:noFill/>
          <a:ln w="19050">
            <a:solidFill>
              <a:schemeClr val="bg1"/>
            </a:solidFill>
          </a:ln>
        </p:spPr>
        <p:txBody>
          <a:bodyPr wrap="none" rtlCol="0">
            <a:spAutoFit/>
          </a:bodyPr>
          <a:lstStyle/>
          <a:p>
            <a:r>
              <a:rPr lang="en-US" sz="1600" dirty="0" smtClean="0">
                <a:solidFill>
                  <a:schemeClr val="bg1"/>
                </a:solidFill>
              </a:rPr>
              <a:t>Quality</a:t>
            </a:r>
            <a:endParaRPr lang="en-US" sz="1600" dirty="0">
              <a:solidFill>
                <a:schemeClr val="bg1"/>
              </a:solidFill>
            </a:endParaRPr>
          </a:p>
        </p:txBody>
      </p:sp>
      <p:sp>
        <p:nvSpPr>
          <p:cNvPr id="68" name="TextBox 67"/>
          <p:cNvSpPr txBox="1"/>
          <p:nvPr/>
        </p:nvSpPr>
        <p:spPr>
          <a:xfrm>
            <a:off x="1903612" y="2612866"/>
            <a:ext cx="526106" cy="338554"/>
          </a:xfrm>
          <a:prstGeom prst="rect">
            <a:avLst/>
          </a:prstGeom>
          <a:noFill/>
          <a:ln w="19050">
            <a:solidFill>
              <a:schemeClr val="bg1"/>
            </a:solidFill>
          </a:ln>
        </p:spPr>
        <p:txBody>
          <a:bodyPr wrap="none" rtlCol="0">
            <a:spAutoFit/>
          </a:bodyPr>
          <a:lstStyle/>
          <a:p>
            <a:r>
              <a:rPr lang="en-US" sz="1600" dirty="0" smtClean="0">
                <a:solidFill>
                  <a:schemeClr val="bg1"/>
                </a:solidFill>
              </a:rPr>
              <a:t>IQE</a:t>
            </a:r>
            <a:endParaRPr lang="en-US" sz="1600" dirty="0">
              <a:solidFill>
                <a:schemeClr val="bg1"/>
              </a:solidFill>
            </a:endParaRPr>
          </a:p>
        </p:txBody>
      </p:sp>
      <p:cxnSp>
        <p:nvCxnSpPr>
          <p:cNvPr id="69" name="Straight Arrow Connector 68"/>
          <p:cNvCxnSpPr>
            <a:stCxn id="68" idx="0"/>
            <a:endCxn id="67" idx="2"/>
          </p:cNvCxnSpPr>
          <p:nvPr/>
        </p:nvCxnSpPr>
        <p:spPr bwMode="auto">
          <a:xfrm flipV="1">
            <a:off x="2166665" y="2044565"/>
            <a:ext cx="1" cy="568301"/>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sp>
        <p:nvSpPr>
          <p:cNvPr id="72" name="TextBox 71"/>
          <p:cNvSpPr txBox="1"/>
          <p:nvPr/>
        </p:nvSpPr>
        <p:spPr>
          <a:xfrm>
            <a:off x="2165684" y="2138301"/>
            <a:ext cx="425116" cy="307777"/>
          </a:xfrm>
          <a:prstGeom prst="rect">
            <a:avLst/>
          </a:prstGeom>
          <a:noFill/>
        </p:spPr>
        <p:txBody>
          <a:bodyPr wrap="none" rtlCol="0">
            <a:spAutoFit/>
          </a:bodyPr>
          <a:lstStyle/>
          <a:p>
            <a:r>
              <a:rPr lang="en-US" sz="1400" b="1" i="1" dirty="0" err="1" smtClean="0">
                <a:solidFill>
                  <a:schemeClr val="bg1"/>
                </a:solidFill>
              </a:rPr>
              <a:t>isA</a:t>
            </a:r>
            <a:endParaRPr lang="en-US" sz="1400" b="1" i="1" dirty="0">
              <a:solidFill>
                <a:schemeClr val="bg1"/>
              </a:solidFill>
            </a:endParaRPr>
          </a:p>
        </p:txBody>
      </p:sp>
      <p:cxnSp>
        <p:nvCxnSpPr>
          <p:cNvPr id="74" name="Elbow Connector 73"/>
          <p:cNvCxnSpPr>
            <a:stCxn id="53" idx="0"/>
            <a:endCxn id="67" idx="1"/>
          </p:cNvCxnSpPr>
          <p:nvPr/>
        </p:nvCxnSpPr>
        <p:spPr bwMode="auto">
          <a:xfrm rot="5400000" flipH="1" flipV="1">
            <a:off x="397547" y="2723514"/>
            <a:ext cx="2216432" cy="519981"/>
          </a:xfrm>
          <a:prstGeom prst="bentConnector2">
            <a:avLst/>
          </a:prstGeom>
          <a:solidFill>
            <a:schemeClr val="accent1"/>
          </a:solidFill>
          <a:ln w="28575" cap="flat" cmpd="sng" algn="ctr">
            <a:solidFill>
              <a:srgbClr val="FFFF00"/>
            </a:solidFill>
            <a:prstDash val="solid"/>
            <a:round/>
            <a:headEnd type="none" w="med" len="med"/>
            <a:tailEnd type="triangle"/>
          </a:ln>
          <a:effectLst/>
        </p:spPr>
      </p:cxnSp>
      <p:sp>
        <p:nvSpPr>
          <p:cNvPr id="77" name="TextBox 76"/>
          <p:cNvSpPr txBox="1"/>
          <p:nvPr/>
        </p:nvSpPr>
        <p:spPr>
          <a:xfrm>
            <a:off x="153896" y="3163655"/>
            <a:ext cx="1065304" cy="523220"/>
          </a:xfrm>
          <a:prstGeom prst="rect">
            <a:avLst/>
          </a:prstGeom>
          <a:noFill/>
        </p:spPr>
        <p:txBody>
          <a:bodyPr wrap="square" rtlCol="0">
            <a:spAutoFit/>
          </a:bodyPr>
          <a:lstStyle/>
          <a:p>
            <a:r>
              <a:rPr lang="en-US" sz="1400" b="1" i="1" dirty="0" err="1" smtClean="0">
                <a:solidFill>
                  <a:schemeClr val="bg1"/>
                </a:solidFill>
              </a:rPr>
              <a:t>instanceOf</a:t>
            </a:r>
            <a:r>
              <a:rPr lang="en-US" sz="1400" b="1" i="1" dirty="0" smtClean="0">
                <a:solidFill>
                  <a:schemeClr val="bg1"/>
                </a:solidFill>
              </a:rPr>
              <a:t> at t1</a:t>
            </a:r>
            <a:endParaRPr lang="en-US" sz="1400" b="1" i="1" dirty="0">
              <a:solidFill>
                <a:schemeClr val="bg1"/>
              </a:solidFill>
            </a:endParaRPr>
          </a:p>
        </p:txBody>
      </p:sp>
      <p:cxnSp>
        <p:nvCxnSpPr>
          <p:cNvPr id="78" name="Elbow Connector 77"/>
          <p:cNvCxnSpPr>
            <a:stCxn id="54" idx="0"/>
            <a:endCxn id="67" idx="3"/>
          </p:cNvCxnSpPr>
          <p:nvPr/>
        </p:nvCxnSpPr>
        <p:spPr bwMode="auto">
          <a:xfrm rot="16200000" flipV="1">
            <a:off x="1937972" y="2504893"/>
            <a:ext cx="1629912" cy="370701"/>
          </a:xfrm>
          <a:prstGeom prst="bentConnector2">
            <a:avLst/>
          </a:prstGeom>
          <a:solidFill>
            <a:schemeClr val="accent1"/>
          </a:solidFill>
          <a:ln w="28575" cap="flat" cmpd="sng" algn="ctr">
            <a:solidFill>
              <a:srgbClr val="C30D8F"/>
            </a:solidFill>
            <a:prstDash val="solid"/>
            <a:round/>
            <a:headEnd type="none" w="med" len="med"/>
            <a:tailEnd type="triangle"/>
          </a:ln>
          <a:effectLst/>
        </p:spPr>
      </p:cxnSp>
      <p:sp>
        <p:nvSpPr>
          <p:cNvPr id="81" name="TextBox 80"/>
          <p:cNvSpPr txBox="1"/>
          <p:nvPr/>
        </p:nvSpPr>
        <p:spPr>
          <a:xfrm>
            <a:off x="2989179" y="2106304"/>
            <a:ext cx="1065304" cy="523220"/>
          </a:xfrm>
          <a:prstGeom prst="rect">
            <a:avLst/>
          </a:prstGeom>
          <a:noFill/>
        </p:spPr>
        <p:txBody>
          <a:bodyPr wrap="square" rtlCol="0">
            <a:spAutoFit/>
          </a:bodyPr>
          <a:lstStyle/>
          <a:p>
            <a:r>
              <a:rPr lang="en-US" sz="1400" b="1" i="1" dirty="0" err="1" smtClean="0">
                <a:solidFill>
                  <a:schemeClr val="bg1"/>
                </a:solidFill>
              </a:rPr>
              <a:t>instanceOf</a:t>
            </a:r>
            <a:r>
              <a:rPr lang="en-US" sz="1400" b="1" i="1" dirty="0" smtClean="0">
                <a:solidFill>
                  <a:schemeClr val="bg1"/>
                </a:solidFill>
              </a:rPr>
              <a:t> at t1</a:t>
            </a:r>
            <a:endParaRPr lang="en-US" sz="1400" b="1" i="1" dirty="0">
              <a:solidFill>
                <a:schemeClr val="bg1"/>
              </a:solidFill>
            </a:endParaRPr>
          </a:p>
        </p:txBody>
      </p:sp>
      <p:cxnSp>
        <p:nvCxnSpPr>
          <p:cNvPr id="84" name="Elbow Connector 83"/>
          <p:cNvCxnSpPr>
            <a:stCxn id="53" idx="3"/>
            <a:endCxn id="19" idx="1"/>
          </p:cNvCxnSpPr>
          <p:nvPr/>
        </p:nvCxnSpPr>
        <p:spPr bwMode="auto">
          <a:xfrm>
            <a:off x="2034345" y="4279006"/>
            <a:ext cx="3528255" cy="546568"/>
          </a:xfrm>
          <a:prstGeom prst="bentConnector3">
            <a:avLst>
              <a:gd name="adj1" fmla="val 50000"/>
            </a:avLst>
          </a:prstGeom>
          <a:solidFill>
            <a:schemeClr val="accent1"/>
          </a:solidFill>
          <a:ln w="28575" cap="flat" cmpd="sng" algn="ctr">
            <a:solidFill>
              <a:srgbClr val="FFFF00"/>
            </a:solidFill>
            <a:prstDash val="solid"/>
            <a:round/>
            <a:headEnd type="none" w="med" len="med"/>
            <a:tailEnd type="triangle"/>
          </a:ln>
          <a:effectLst/>
        </p:spPr>
      </p:cxnSp>
      <p:cxnSp>
        <p:nvCxnSpPr>
          <p:cNvPr id="87" name="Elbow Connector 86"/>
          <p:cNvCxnSpPr>
            <a:stCxn id="54" idx="3"/>
            <a:endCxn id="19" idx="1"/>
          </p:cNvCxnSpPr>
          <p:nvPr/>
        </p:nvCxnSpPr>
        <p:spPr bwMode="auto">
          <a:xfrm>
            <a:off x="3726850" y="3692486"/>
            <a:ext cx="1835750" cy="1133088"/>
          </a:xfrm>
          <a:prstGeom prst="bentConnector3">
            <a:avLst>
              <a:gd name="adj1" fmla="val 50000"/>
            </a:avLst>
          </a:prstGeom>
          <a:solidFill>
            <a:schemeClr val="accent1"/>
          </a:solidFill>
          <a:ln w="28575" cap="flat" cmpd="sng" algn="ctr">
            <a:solidFill>
              <a:srgbClr val="C30D8F"/>
            </a:solidFill>
            <a:prstDash val="solid"/>
            <a:round/>
            <a:headEnd type="none" w="med" len="med"/>
            <a:tailEnd type="triangle"/>
          </a:ln>
          <a:effectLst/>
        </p:spPr>
      </p:cxnSp>
      <p:sp>
        <p:nvSpPr>
          <p:cNvPr id="90" name="TextBox 89"/>
          <p:cNvSpPr txBox="1"/>
          <p:nvPr/>
        </p:nvSpPr>
        <p:spPr>
          <a:xfrm>
            <a:off x="3771725" y="4798106"/>
            <a:ext cx="1790875" cy="307777"/>
          </a:xfrm>
          <a:prstGeom prst="rect">
            <a:avLst/>
          </a:prstGeom>
          <a:noFill/>
        </p:spPr>
        <p:txBody>
          <a:bodyPr wrap="none" rtlCol="0">
            <a:spAutoFit/>
          </a:bodyPr>
          <a:lstStyle/>
          <a:p>
            <a:r>
              <a:rPr lang="en-US" sz="1400" b="1" i="1" dirty="0" err="1" smtClean="0">
                <a:solidFill>
                  <a:schemeClr val="bg1"/>
                </a:solidFill>
              </a:rPr>
              <a:t>concretizationOf</a:t>
            </a:r>
            <a:r>
              <a:rPr lang="en-US" sz="1400" b="1" i="1" dirty="0" smtClean="0">
                <a:solidFill>
                  <a:schemeClr val="bg1"/>
                </a:solidFill>
              </a:rPr>
              <a:t> at t1</a:t>
            </a:r>
            <a:endParaRPr lang="en-US" sz="1400" b="1" i="1" dirty="0">
              <a:solidFill>
                <a:schemeClr val="bg1"/>
              </a:solidFill>
            </a:endParaRPr>
          </a:p>
        </p:txBody>
      </p:sp>
    </p:spTree>
    <p:extLst>
      <p:ext uri="{BB962C8B-B14F-4D97-AF65-F5344CB8AC3E}">
        <p14:creationId xmlns:p14="http://schemas.microsoft.com/office/powerpoint/2010/main" val="38630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up)">
                                      <p:cBhvr>
                                        <p:cTn id="7" dur="500"/>
                                        <p:tgtEl>
                                          <p:spTgt spid="5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wipe(up)">
                                      <p:cBhvr>
                                        <p:cTn id="10" dur="500"/>
                                        <p:tgtEl>
                                          <p:spTgt spid="54"/>
                                        </p:tgtEl>
                                      </p:cBhvr>
                                    </p:animEffect>
                                  </p:childTnLst>
                                </p:cTn>
                              </p:par>
                              <p:par>
                                <p:cTn id="11" presetID="22" presetClass="entr" presetSubtype="1" fill="hold" nodeType="with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wipe(up)">
                                      <p:cBhvr>
                                        <p:cTn id="13" dur="500"/>
                                        <p:tgtEl>
                                          <p:spTgt spid="56"/>
                                        </p:tgtEl>
                                      </p:cBhvr>
                                    </p:animEffect>
                                  </p:childTnLst>
                                </p:cTn>
                              </p:par>
                              <p:par>
                                <p:cTn id="14" presetID="22" presetClass="entr" presetSubtype="1" fill="hold"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wipe(up)">
                                      <p:cBhvr>
                                        <p:cTn id="19" dur="500"/>
                                        <p:tgtEl>
                                          <p:spTgt spid="57"/>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up)">
                                      <p:cBhvr>
                                        <p:cTn id="22" dur="500"/>
                                        <p:tgtEl>
                                          <p:spTgt spid="6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down)">
                                      <p:cBhvr>
                                        <p:cTn id="27" dur="500"/>
                                        <p:tgtEl>
                                          <p:spTgt spid="77"/>
                                        </p:tgtEl>
                                      </p:cBhvr>
                                    </p:animEffect>
                                  </p:childTnLst>
                                </p:cTn>
                              </p:par>
                              <p:par>
                                <p:cTn id="28" presetID="22" presetClass="entr" presetSubtype="4" fill="hold" nodeType="withEffect">
                                  <p:stCondLst>
                                    <p:cond delay="0"/>
                                  </p:stCondLst>
                                  <p:childTnLst>
                                    <p:set>
                                      <p:cBhvr>
                                        <p:cTn id="29" dur="1" fill="hold">
                                          <p:stCondLst>
                                            <p:cond delay="0"/>
                                          </p:stCondLst>
                                        </p:cTn>
                                        <p:tgtEl>
                                          <p:spTgt spid="74"/>
                                        </p:tgtEl>
                                        <p:attrNameLst>
                                          <p:attrName>style.visibility</p:attrName>
                                        </p:attrNameLst>
                                      </p:cBhvr>
                                      <p:to>
                                        <p:strVal val="visible"/>
                                      </p:to>
                                    </p:set>
                                    <p:animEffect transition="in" filter="wipe(down)">
                                      <p:cBhvr>
                                        <p:cTn id="30" dur="500"/>
                                        <p:tgtEl>
                                          <p:spTgt spid="74"/>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wipe(down)">
                                      <p:cBhvr>
                                        <p:cTn id="33" dur="500"/>
                                        <p:tgtEl>
                                          <p:spTgt spid="68"/>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81"/>
                                        </p:tgtEl>
                                        <p:attrNameLst>
                                          <p:attrName>style.visibility</p:attrName>
                                        </p:attrNameLst>
                                      </p:cBhvr>
                                      <p:to>
                                        <p:strVal val="visible"/>
                                      </p:to>
                                    </p:set>
                                    <p:animEffect transition="in" filter="wipe(down)">
                                      <p:cBhvr>
                                        <p:cTn id="36" dur="500"/>
                                        <p:tgtEl>
                                          <p:spTgt spid="81"/>
                                        </p:tgtEl>
                                      </p:cBhvr>
                                    </p:animEffect>
                                  </p:childTnLst>
                                </p:cTn>
                              </p:par>
                              <p:par>
                                <p:cTn id="37" presetID="22" presetClass="entr" presetSubtype="4" fill="hold" nodeType="withEffect">
                                  <p:stCondLst>
                                    <p:cond delay="0"/>
                                  </p:stCondLst>
                                  <p:childTnLst>
                                    <p:set>
                                      <p:cBhvr>
                                        <p:cTn id="38" dur="1" fill="hold">
                                          <p:stCondLst>
                                            <p:cond delay="0"/>
                                          </p:stCondLst>
                                        </p:cTn>
                                        <p:tgtEl>
                                          <p:spTgt spid="78"/>
                                        </p:tgtEl>
                                        <p:attrNameLst>
                                          <p:attrName>style.visibility</p:attrName>
                                        </p:attrNameLst>
                                      </p:cBhvr>
                                      <p:to>
                                        <p:strVal val="visible"/>
                                      </p:to>
                                    </p:set>
                                    <p:animEffect transition="in" filter="wipe(down)">
                                      <p:cBhvr>
                                        <p:cTn id="39" dur="500"/>
                                        <p:tgtEl>
                                          <p:spTgt spid="78"/>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72"/>
                                        </p:tgtEl>
                                        <p:attrNameLst>
                                          <p:attrName>style.visibility</p:attrName>
                                        </p:attrNameLst>
                                      </p:cBhvr>
                                      <p:to>
                                        <p:strVal val="visible"/>
                                      </p:to>
                                    </p:set>
                                    <p:animEffect transition="in" filter="wipe(down)">
                                      <p:cBhvr>
                                        <p:cTn id="42" dur="500"/>
                                        <p:tgtEl>
                                          <p:spTgt spid="72"/>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down)">
                                      <p:cBhvr>
                                        <p:cTn id="45" dur="500"/>
                                        <p:tgtEl>
                                          <p:spTgt spid="67"/>
                                        </p:tgtEl>
                                      </p:cBhvr>
                                    </p:animEffect>
                                  </p:childTnLst>
                                </p:cTn>
                              </p:par>
                              <p:par>
                                <p:cTn id="46" presetID="22" presetClass="entr" presetSubtype="4" fill="hold" nodeType="with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wipe(down)">
                                      <p:cBhvr>
                                        <p:cTn id="48" dur="500"/>
                                        <p:tgtEl>
                                          <p:spTgt spid="6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par>
                                <p:cTn id="54" presetID="22" presetClass="entr" presetSubtype="8" fill="hold" nodeType="withEffect">
                                  <p:stCondLst>
                                    <p:cond delay="0"/>
                                  </p:stCondLst>
                                  <p:childTnLst>
                                    <p:set>
                                      <p:cBhvr>
                                        <p:cTn id="55" dur="1" fill="hold">
                                          <p:stCondLst>
                                            <p:cond delay="0"/>
                                          </p:stCondLst>
                                        </p:cTn>
                                        <p:tgtEl>
                                          <p:spTgt spid="87"/>
                                        </p:tgtEl>
                                        <p:attrNameLst>
                                          <p:attrName>style.visibility</p:attrName>
                                        </p:attrNameLst>
                                      </p:cBhvr>
                                      <p:to>
                                        <p:strVal val="visible"/>
                                      </p:to>
                                    </p:set>
                                    <p:animEffect transition="in" filter="wipe(left)">
                                      <p:cBhvr>
                                        <p:cTn id="56" dur="500"/>
                                        <p:tgtEl>
                                          <p:spTgt spid="87"/>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wipe(left)">
                                      <p:cBhvr>
                                        <p:cTn id="59" dur="500"/>
                                        <p:tgtEl>
                                          <p:spTgt spid="90"/>
                                        </p:tgtEl>
                                      </p:cBhvr>
                                    </p:animEffect>
                                  </p:childTnLst>
                                </p:cTn>
                              </p:par>
                            </p:childTnLst>
                          </p:cTn>
                        </p:par>
                        <p:par>
                          <p:cTn id="60" fill="hold">
                            <p:stCondLst>
                              <p:cond delay="500"/>
                            </p:stCondLst>
                            <p:childTnLst>
                              <p:par>
                                <p:cTn id="61" presetID="22" presetClass="entr" presetSubtype="4"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wipe(down)">
                                      <p:cBhvr>
                                        <p:cTn id="63" dur="500"/>
                                        <p:tgtEl>
                                          <p:spTgt spid="19"/>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2" fill="hold" nodeType="click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right)">
                                      <p:cBhvr>
                                        <p:cTn id="68" dur="500"/>
                                        <p:tgtEl>
                                          <p:spTgt spid="49"/>
                                        </p:tgtEl>
                                      </p:cBhvr>
                                    </p:animEffect>
                                  </p:childTnLst>
                                </p:cTn>
                              </p:par>
                              <p:par>
                                <p:cTn id="69" presetID="22" presetClass="entr" presetSubtype="2" fill="hold" nodeType="with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wipe(right)">
                                      <p:cBhvr>
                                        <p:cTn id="71" dur="500"/>
                                        <p:tgtEl>
                                          <p:spTgt spid="7"/>
                                        </p:tgtEl>
                                      </p:cBhvr>
                                    </p:animEffect>
                                  </p:childTnLst>
                                </p:cTn>
                              </p:par>
                              <p:par>
                                <p:cTn id="72" presetID="22" presetClass="entr" presetSubtype="2" fill="hold" grpId="0" nodeType="withEffect">
                                  <p:stCondLst>
                                    <p:cond delay="0"/>
                                  </p:stCondLst>
                                  <p:childTnLst>
                                    <p:set>
                                      <p:cBhvr>
                                        <p:cTn id="73" dur="1" fill="hold">
                                          <p:stCondLst>
                                            <p:cond delay="0"/>
                                          </p:stCondLst>
                                        </p:cTn>
                                        <p:tgtEl>
                                          <p:spTgt spid="52"/>
                                        </p:tgtEl>
                                        <p:attrNameLst>
                                          <p:attrName>style.visibility</p:attrName>
                                        </p:attrNameLst>
                                      </p:cBhvr>
                                      <p:to>
                                        <p:strVal val="visible"/>
                                      </p:to>
                                    </p:set>
                                    <p:animEffect transition="in" filter="wipe(right)">
                                      <p:cBhvr>
                                        <p:cTn id="74" dur="500"/>
                                        <p:tgtEl>
                                          <p:spTgt spid="52"/>
                                        </p:tgtEl>
                                      </p:cBhvr>
                                    </p:animEffect>
                                  </p:childTnLst>
                                </p:cTn>
                              </p:par>
                              <p:par>
                                <p:cTn id="75" presetID="22" presetClass="entr" presetSubtype="4" fill="hold" nodeType="with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wipe(down)">
                                      <p:cBhvr>
                                        <p:cTn id="77" dur="500"/>
                                        <p:tgtEl>
                                          <p:spTgt spid="20"/>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14"/>
                                        </p:tgtEl>
                                        <p:attrNameLst>
                                          <p:attrName>style.visibility</p:attrName>
                                        </p:attrNameLst>
                                      </p:cBhvr>
                                      <p:to>
                                        <p:strVal val="visible"/>
                                      </p:to>
                                    </p:set>
                                    <p:animEffect transition="in" filter="wipe(down)">
                                      <p:cBhvr>
                                        <p:cTn id="80" dur="500"/>
                                        <p:tgtEl>
                                          <p:spTgt spid="14"/>
                                        </p:tgtEl>
                                      </p:cBhvr>
                                    </p:animEffect>
                                  </p:childTnLst>
                                </p:cTn>
                              </p:par>
                              <p:par>
                                <p:cTn id="81" presetID="22" presetClass="entr" presetSubtype="4" fill="hold" nodeType="with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16"/>
                                        </p:tgtEl>
                                        <p:attrNameLst>
                                          <p:attrName>style.visibility</p:attrName>
                                        </p:attrNameLst>
                                      </p:cBhvr>
                                      <p:to>
                                        <p:strVal val="visible"/>
                                      </p:to>
                                    </p:set>
                                    <p:animEffect transition="in" filter="wipe(down)">
                                      <p:cBhvr>
                                        <p:cTn id="86" dur="500"/>
                                        <p:tgtEl>
                                          <p:spTgt spid="16"/>
                                        </p:tgtEl>
                                      </p:cBhvr>
                                    </p:animEffect>
                                  </p:childTnLst>
                                </p:cTn>
                              </p:par>
                              <p:par>
                                <p:cTn id="87" presetID="22" presetClass="entr" presetSubtype="4" fill="hold" grpId="0" nodeType="with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wipe(down)">
                                      <p:cBhvr>
                                        <p:cTn id="89" dur="500"/>
                                        <p:tgtEl>
                                          <p:spTgt spid="26"/>
                                        </p:tgtEl>
                                      </p:cBhvr>
                                    </p:animEffect>
                                  </p:childTnLst>
                                </p:cTn>
                              </p:par>
                              <p:par>
                                <p:cTn id="90" presetID="22" presetClass="entr" presetSubtype="4"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wipe(down)">
                                      <p:cBhvr>
                                        <p:cTn id="9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9" grpId="0" animBg="1"/>
      <p:bldP spid="21" grpId="0"/>
      <p:bldP spid="26" grpId="0"/>
      <p:bldP spid="52" grpId="0"/>
      <p:bldP spid="53" grpId="0" animBg="1"/>
      <p:bldP spid="54" grpId="0" animBg="1"/>
      <p:bldP spid="57" grpId="0"/>
      <p:bldP spid="62" grpId="0"/>
      <p:bldP spid="67" grpId="0" animBg="1"/>
      <p:bldP spid="68" grpId="0" animBg="1"/>
      <p:bldP spid="72" grpId="0"/>
      <p:bldP spid="77" grpId="0"/>
      <p:bldP spid="81" grpId="0"/>
      <p:bldP spid="9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smtClean="0"/>
              <a:t>What remains valid in light of, </a:t>
            </a:r>
            <a:r>
              <a:rPr lang="en-US" dirty="0" err="1" smtClean="0"/>
              <a:t>f.i</a:t>
            </a:r>
            <a:r>
              <a:rPr lang="en-US" dirty="0" smtClean="0"/>
              <a:t>., ‘Active’?</a:t>
            </a:r>
            <a:endParaRPr lang="en-US" dirty="0"/>
          </a:p>
        </p:txBody>
      </p:sp>
      <p:graphicFrame>
        <p:nvGraphicFramePr>
          <p:cNvPr id="5" name="Content Placeholder 3"/>
          <p:cNvGraphicFramePr>
            <a:graphicFrameLocks noGrp="1"/>
          </p:cNvGraphicFramePr>
          <p:nvPr>
            <p:ph idx="1"/>
            <p:extLst/>
          </p:nvPr>
        </p:nvGraphicFramePr>
        <p:xfrm>
          <a:off x="76200" y="5410200"/>
          <a:ext cx="8991600" cy="731520"/>
        </p:xfrm>
        <a:graphic>
          <a:graphicData uri="http://schemas.openxmlformats.org/drawingml/2006/table">
            <a:tbl>
              <a:tblPr firstRow="1" firstCol="1" bandRow="1">
                <a:tableStyleId>{5C22544A-7EE6-4342-B048-85BDC9FD1C3A}</a:tableStyleId>
              </a:tblPr>
              <a:tblGrid>
                <a:gridCol w="1548749"/>
                <a:gridCol w="1663331"/>
                <a:gridCol w="826520"/>
                <a:gridCol w="2362200"/>
                <a:gridCol w="2590800"/>
              </a:tblGrid>
              <a:tr h="0">
                <a:tc>
                  <a:txBody>
                    <a:bodyPr/>
                    <a:lstStyle/>
                    <a:p>
                      <a:pPr marL="0" marR="0" indent="0" algn="just">
                        <a:spcBef>
                          <a:spcPts val="0"/>
                        </a:spcBef>
                        <a:spcAft>
                          <a:spcPts val="0"/>
                        </a:spcAft>
                      </a:pPr>
                      <a:r>
                        <a:rPr lang="en-US" sz="1600" dirty="0" err="1">
                          <a:solidFill>
                            <a:schemeClr val="tx1"/>
                          </a:solidFill>
                          <a:effectLst/>
                        </a:rPr>
                        <a:t>conceptID</a:t>
                      </a:r>
                      <a:endParaRPr lang="en-US" sz="1600" dirty="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Effective Time</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Active</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ModuleID</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dirty="0">
                          <a:solidFill>
                            <a:schemeClr val="tx1"/>
                          </a:solidFill>
                          <a:effectLst/>
                        </a:rPr>
                        <a:t>Definitional Status</a:t>
                      </a:r>
                      <a:endParaRPr lang="en-US" sz="1600" dirty="0">
                        <a:solidFill>
                          <a:schemeClr val="tx1"/>
                        </a:solidFill>
                        <a:effectLst/>
                        <a:latin typeface="Times New Roman" panose="02020603050405020304" pitchFamily="18" charset="0"/>
                        <a:ea typeface="MS Mincho" panose="02020609040205080304" pitchFamily="49" charset="-128"/>
                      </a:endParaRPr>
                    </a:p>
                  </a:txBody>
                  <a:tcPr marL="68580" marR="68580" marT="0" marB="0"/>
                </a:tc>
              </a:tr>
              <a:tr h="0">
                <a:tc>
                  <a:txBody>
                    <a:bodyPr/>
                    <a:lstStyle/>
                    <a:p>
                      <a:pPr marL="0" marR="0" indent="0" algn="just">
                        <a:spcBef>
                          <a:spcPts val="0"/>
                        </a:spcBef>
                        <a:spcAft>
                          <a:spcPts val="0"/>
                        </a:spcAft>
                      </a:pPr>
                      <a:r>
                        <a:rPr lang="en-US" sz="1600" dirty="0">
                          <a:solidFill>
                            <a:schemeClr val="tx1"/>
                          </a:solidFill>
                          <a:effectLst/>
                        </a:rPr>
                        <a:t>301381004</a:t>
                      </a:r>
                      <a:endParaRPr lang="en-US" sz="1600" dirty="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20020131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900000000000207008</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900000000000074008</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r>
              <a:tr h="0">
                <a:tc>
                  <a:txBody>
                    <a:bodyPr/>
                    <a:lstStyle/>
                    <a:p>
                      <a:pPr marL="0" marR="0" indent="0" algn="just">
                        <a:spcBef>
                          <a:spcPts val="0"/>
                        </a:spcBef>
                        <a:spcAft>
                          <a:spcPts val="0"/>
                        </a:spcAft>
                      </a:pPr>
                      <a:r>
                        <a:rPr lang="en-US" sz="1600" dirty="0">
                          <a:solidFill>
                            <a:schemeClr val="tx1"/>
                          </a:solidFill>
                          <a:effectLst/>
                        </a:rPr>
                        <a:t>301381004</a:t>
                      </a:r>
                      <a:endParaRPr lang="en-US" sz="1600" dirty="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dirty="0">
                          <a:solidFill>
                            <a:schemeClr val="tx1"/>
                          </a:solidFill>
                          <a:effectLst/>
                        </a:rPr>
                        <a:t>20080131</a:t>
                      </a:r>
                      <a:endParaRPr lang="en-US" sz="1600" dirty="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0</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900000000000207008</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dirty="0">
                          <a:solidFill>
                            <a:schemeClr val="tx1"/>
                          </a:solidFill>
                          <a:effectLst/>
                        </a:rPr>
                        <a:t>900000000000074008</a:t>
                      </a:r>
                      <a:endParaRPr lang="en-US" sz="1600" dirty="0">
                        <a:solidFill>
                          <a:schemeClr val="tx1"/>
                        </a:solidFill>
                        <a:effectLst/>
                        <a:latin typeface="Times New Roman" panose="02020603050405020304" pitchFamily="18" charset="0"/>
                        <a:ea typeface="MS Mincho" panose="02020609040205080304" pitchFamily="49" charset="-128"/>
                      </a:endParaRPr>
                    </a:p>
                  </a:txBody>
                  <a:tcPr marL="68580" marR="68580" marT="0" marB="0"/>
                </a:tc>
              </a:tr>
            </a:tbl>
          </a:graphicData>
        </a:graphic>
      </p:graphicFrame>
      <p:sp>
        <p:nvSpPr>
          <p:cNvPr id="3" name="Rounded Rectangle 2"/>
          <p:cNvSpPr/>
          <p:nvPr/>
        </p:nvSpPr>
        <p:spPr bwMode="auto">
          <a:xfrm>
            <a:off x="0" y="5638800"/>
            <a:ext cx="1447800" cy="304800"/>
          </a:xfrm>
          <a:prstGeom prst="roundRect">
            <a:avLst/>
          </a:prstGeom>
          <a:noFill/>
          <a:ln w="28575" cap="flat" cmpd="sng" algn="ctr">
            <a:solidFill>
              <a:srgbClr val="ECD63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22" charset="0"/>
              </a:rPr>
              <a:t> </a:t>
            </a:r>
            <a:endParaRPr kumimoji="0" lang="en-US" sz="2400" b="0" i="0" u="none" strike="noStrike" cap="none" normalizeH="0" baseline="0" dirty="0">
              <a:ln>
                <a:noFill/>
              </a:ln>
              <a:solidFill>
                <a:schemeClr val="tx1"/>
              </a:solidFill>
              <a:effectLst/>
              <a:latin typeface="Times" pitchFamily="122" charset="0"/>
            </a:endParaRPr>
          </a:p>
        </p:txBody>
      </p:sp>
      <p:cxnSp>
        <p:nvCxnSpPr>
          <p:cNvPr id="7" name="Elbow Connector 6"/>
          <p:cNvCxnSpPr>
            <a:stCxn id="19" idx="2"/>
            <a:endCxn id="3" idx="0"/>
          </p:cNvCxnSpPr>
          <p:nvPr/>
        </p:nvCxnSpPr>
        <p:spPr bwMode="auto">
          <a:xfrm rot="5400000">
            <a:off x="2515236" y="2827356"/>
            <a:ext cx="1020108" cy="4602780"/>
          </a:xfrm>
          <a:prstGeom prst="bentConnector3">
            <a:avLst>
              <a:gd name="adj1" fmla="val 50000"/>
            </a:avLst>
          </a:prstGeom>
          <a:solidFill>
            <a:schemeClr val="accent1"/>
          </a:solidFill>
          <a:ln w="28575" cap="flat" cmpd="sng" algn="ctr">
            <a:solidFill>
              <a:srgbClr val="19FF81"/>
            </a:solidFill>
            <a:prstDash val="solid"/>
            <a:round/>
            <a:headEnd type="none" w="med" len="med"/>
            <a:tailEnd type="triangle"/>
          </a:ln>
          <a:effectLst/>
        </p:spPr>
      </p:cxnSp>
      <p:sp>
        <p:nvSpPr>
          <p:cNvPr id="14" name="TextBox 13"/>
          <p:cNvSpPr txBox="1"/>
          <p:nvPr/>
        </p:nvSpPr>
        <p:spPr>
          <a:xfrm>
            <a:off x="4912652" y="3410317"/>
            <a:ext cx="948375" cy="338554"/>
          </a:xfrm>
          <a:prstGeom prst="rect">
            <a:avLst/>
          </a:prstGeom>
          <a:noFill/>
          <a:ln w="19050">
            <a:solidFill>
              <a:schemeClr val="bg1"/>
            </a:solidFill>
          </a:ln>
        </p:spPr>
        <p:txBody>
          <a:bodyPr wrap="square" rtlCol="0">
            <a:spAutoFit/>
          </a:bodyPr>
          <a:lstStyle/>
          <a:p>
            <a:pPr algn="ctr"/>
            <a:r>
              <a:rPr lang="en-US" sz="800" dirty="0" smtClean="0">
                <a:solidFill>
                  <a:schemeClr val="bg1"/>
                </a:solidFill>
              </a:rPr>
              <a:t>SNOMED CT</a:t>
            </a:r>
          </a:p>
          <a:p>
            <a:pPr algn="ctr"/>
            <a:r>
              <a:rPr lang="en-US" sz="800" dirty="0" smtClean="0">
                <a:solidFill>
                  <a:schemeClr val="bg1"/>
                </a:solidFill>
              </a:rPr>
              <a:t>concept identifier</a:t>
            </a:r>
            <a:endParaRPr lang="en-US" sz="800" dirty="0">
              <a:solidFill>
                <a:schemeClr val="bg1"/>
              </a:solidFill>
            </a:endParaRPr>
          </a:p>
        </p:txBody>
      </p:sp>
      <p:sp>
        <p:nvSpPr>
          <p:cNvPr id="15" name="TextBox 14"/>
          <p:cNvSpPr txBox="1"/>
          <p:nvPr/>
        </p:nvSpPr>
        <p:spPr>
          <a:xfrm>
            <a:off x="6463622" y="3414677"/>
            <a:ext cx="790965" cy="338554"/>
          </a:xfrm>
          <a:prstGeom prst="rect">
            <a:avLst/>
          </a:prstGeom>
          <a:noFill/>
          <a:ln w="19050">
            <a:solidFill>
              <a:schemeClr val="bg1"/>
            </a:solidFill>
          </a:ln>
        </p:spPr>
        <p:txBody>
          <a:bodyPr wrap="square" rtlCol="0">
            <a:spAutoFit/>
          </a:bodyPr>
          <a:lstStyle/>
          <a:p>
            <a:pPr algn="ctr"/>
            <a:r>
              <a:rPr lang="en-US" sz="800" dirty="0" smtClean="0">
                <a:solidFill>
                  <a:schemeClr val="bg1"/>
                </a:solidFill>
              </a:rPr>
              <a:t>SNOMED CT</a:t>
            </a:r>
          </a:p>
          <a:p>
            <a:pPr algn="ctr"/>
            <a:r>
              <a:rPr lang="en-US" sz="800" dirty="0" smtClean="0">
                <a:solidFill>
                  <a:schemeClr val="bg1"/>
                </a:solidFill>
              </a:rPr>
              <a:t>FSN</a:t>
            </a:r>
            <a:endParaRPr lang="en-US" sz="800" dirty="0">
              <a:solidFill>
                <a:schemeClr val="bg1"/>
              </a:solidFill>
            </a:endParaRPr>
          </a:p>
        </p:txBody>
      </p:sp>
      <p:sp>
        <p:nvSpPr>
          <p:cNvPr id="16" name="TextBox 15"/>
          <p:cNvSpPr txBox="1"/>
          <p:nvPr/>
        </p:nvSpPr>
        <p:spPr>
          <a:xfrm>
            <a:off x="5930999" y="2735976"/>
            <a:ext cx="399273" cy="215444"/>
          </a:xfrm>
          <a:prstGeom prst="rect">
            <a:avLst/>
          </a:prstGeom>
          <a:noFill/>
          <a:ln w="19050">
            <a:solidFill>
              <a:schemeClr val="bg1"/>
            </a:solidFill>
          </a:ln>
        </p:spPr>
        <p:txBody>
          <a:bodyPr wrap="square" rtlCol="0">
            <a:spAutoFit/>
          </a:bodyPr>
          <a:lstStyle/>
          <a:p>
            <a:pPr algn="ctr"/>
            <a:r>
              <a:rPr lang="en-US" sz="800" dirty="0" smtClean="0">
                <a:solidFill>
                  <a:schemeClr val="bg1"/>
                </a:solidFill>
              </a:rPr>
              <a:t>ICE</a:t>
            </a:r>
            <a:endParaRPr lang="en-US" sz="800" dirty="0">
              <a:solidFill>
                <a:schemeClr val="bg1"/>
              </a:solidFill>
            </a:endParaRPr>
          </a:p>
        </p:txBody>
      </p:sp>
      <p:cxnSp>
        <p:nvCxnSpPr>
          <p:cNvPr id="17" name="Straight Arrow Connector 16"/>
          <p:cNvCxnSpPr>
            <a:stCxn id="14" idx="0"/>
            <a:endCxn id="16" idx="2"/>
          </p:cNvCxnSpPr>
          <p:nvPr/>
        </p:nvCxnSpPr>
        <p:spPr bwMode="auto">
          <a:xfrm flipV="1">
            <a:off x="5386840" y="2951420"/>
            <a:ext cx="743796" cy="458897"/>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cxnSp>
        <p:nvCxnSpPr>
          <p:cNvPr id="18" name="Straight Arrow Connector 17"/>
          <p:cNvCxnSpPr>
            <a:stCxn id="15" idx="0"/>
            <a:endCxn id="16" idx="2"/>
          </p:cNvCxnSpPr>
          <p:nvPr/>
        </p:nvCxnSpPr>
        <p:spPr bwMode="auto">
          <a:xfrm flipH="1" flipV="1">
            <a:off x="6130636" y="2951420"/>
            <a:ext cx="728469" cy="463257"/>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sp>
        <p:nvSpPr>
          <p:cNvPr id="19" name="Rounded Rectangle 18"/>
          <p:cNvSpPr/>
          <p:nvPr/>
        </p:nvSpPr>
        <p:spPr>
          <a:xfrm>
            <a:off x="4857233" y="4244121"/>
            <a:ext cx="938894" cy="374571"/>
          </a:xfrm>
          <a:prstGeom prst="roundRect">
            <a:avLst/>
          </a:prstGeom>
          <a:ln w="19050">
            <a:solidFill>
              <a:schemeClr val="bg1"/>
            </a:solidFill>
          </a:ln>
        </p:spPr>
        <p:txBody>
          <a:bodyPr wrap="square">
            <a:spAutoFit/>
          </a:bodyPr>
          <a:lstStyle/>
          <a:p>
            <a:pPr marL="0" marR="0" indent="0" algn="ctr">
              <a:spcBef>
                <a:spcPts val="0"/>
              </a:spcBef>
              <a:spcAft>
                <a:spcPts val="0"/>
              </a:spcAft>
            </a:pPr>
            <a:r>
              <a:rPr lang="en-US" sz="800" dirty="0" smtClean="0">
                <a:solidFill>
                  <a:schemeClr val="bg1"/>
                </a:solidFill>
              </a:rPr>
              <a:t>SNOMED CT:</a:t>
            </a:r>
          </a:p>
          <a:p>
            <a:pPr marL="0" marR="0" indent="0" algn="ctr">
              <a:spcBef>
                <a:spcPts val="0"/>
              </a:spcBef>
              <a:spcAft>
                <a:spcPts val="0"/>
              </a:spcAft>
            </a:pPr>
            <a:r>
              <a:rPr lang="en-US" sz="800" dirty="0" smtClean="0">
                <a:solidFill>
                  <a:schemeClr val="bg1"/>
                </a:solidFill>
              </a:rPr>
              <a:t>301381004</a:t>
            </a:r>
            <a:endParaRPr lang="en-US" sz="800" dirty="0">
              <a:solidFill>
                <a:schemeClr val="bg1"/>
              </a:solidFill>
              <a:latin typeface="Times New Roman" panose="02020603050405020304" pitchFamily="18" charset="0"/>
              <a:ea typeface="MS Mincho" panose="02020609040205080304" pitchFamily="49" charset="-128"/>
            </a:endParaRPr>
          </a:p>
        </p:txBody>
      </p:sp>
      <p:cxnSp>
        <p:nvCxnSpPr>
          <p:cNvPr id="20" name="Straight Arrow Connector 19"/>
          <p:cNvCxnSpPr>
            <a:endCxn id="14" idx="2"/>
          </p:cNvCxnSpPr>
          <p:nvPr/>
        </p:nvCxnSpPr>
        <p:spPr bwMode="auto">
          <a:xfrm flipV="1">
            <a:off x="5386840" y="3748871"/>
            <a:ext cx="0" cy="495250"/>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sp>
        <p:nvSpPr>
          <p:cNvPr id="21" name="TextBox 20"/>
          <p:cNvSpPr txBox="1"/>
          <p:nvPr/>
        </p:nvSpPr>
        <p:spPr>
          <a:xfrm>
            <a:off x="5399687" y="3925921"/>
            <a:ext cx="847304" cy="215444"/>
          </a:xfrm>
          <a:prstGeom prst="rect">
            <a:avLst/>
          </a:prstGeom>
          <a:noFill/>
          <a:ln>
            <a:noFill/>
          </a:ln>
        </p:spPr>
        <p:txBody>
          <a:bodyPr wrap="square" rtlCol="0">
            <a:spAutoFit/>
          </a:bodyPr>
          <a:lstStyle/>
          <a:p>
            <a:r>
              <a:rPr lang="en-US" sz="800" b="1" i="1" dirty="0" err="1" smtClean="0">
                <a:solidFill>
                  <a:schemeClr val="bg1"/>
                </a:solidFill>
              </a:rPr>
              <a:t>instanceOf</a:t>
            </a:r>
            <a:r>
              <a:rPr lang="en-US" sz="800" b="1" i="1" dirty="0" smtClean="0">
                <a:solidFill>
                  <a:schemeClr val="bg1"/>
                </a:solidFill>
              </a:rPr>
              <a:t> at t</a:t>
            </a:r>
            <a:r>
              <a:rPr lang="en-US" sz="800" b="1" i="1" baseline="-25000" dirty="0" smtClean="0">
                <a:solidFill>
                  <a:schemeClr val="bg1"/>
                </a:solidFill>
              </a:rPr>
              <a:t>1</a:t>
            </a:r>
            <a:endParaRPr lang="en-US" sz="800" b="1" i="1" baseline="-25000" dirty="0">
              <a:solidFill>
                <a:schemeClr val="bg1"/>
              </a:solidFill>
            </a:endParaRPr>
          </a:p>
        </p:txBody>
      </p:sp>
      <p:sp>
        <p:nvSpPr>
          <p:cNvPr id="22" name="Rounded Rectangle 21"/>
          <p:cNvSpPr/>
          <p:nvPr/>
        </p:nvSpPr>
        <p:spPr>
          <a:xfrm>
            <a:off x="5883346" y="4248479"/>
            <a:ext cx="1951518" cy="374571"/>
          </a:xfrm>
          <a:prstGeom prst="roundRect">
            <a:avLst/>
          </a:prstGeom>
          <a:ln w="19050">
            <a:solidFill>
              <a:schemeClr val="bg1"/>
            </a:solidFill>
          </a:ln>
        </p:spPr>
        <p:txBody>
          <a:bodyPr wrap="square">
            <a:spAutoFit/>
          </a:bodyPr>
          <a:lstStyle/>
          <a:p>
            <a:pPr marL="0" marR="0" indent="0" algn="ctr">
              <a:spcBef>
                <a:spcPts val="0"/>
              </a:spcBef>
              <a:spcAft>
                <a:spcPts val="0"/>
              </a:spcAft>
            </a:pPr>
            <a:r>
              <a:rPr lang="en-US" sz="800" dirty="0" smtClean="0">
                <a:solidFill>
                  <a:schemeClr val="bg1"/>
                </a:solidFill>
              </a:rPr>
              <a:t>SNOMED CT:</a:t>
            </a:r>
          </a:p>
          <a:p>
            <a:pPr marL="0" marR="0" indent="0" algn="ctr">
              <a:spcBef>
                <a:spcPts val="0"/>
              </a:spcBef>
              <a:spcAft>
                <a:spcPts val="0"/>
              </a:spcAft>
            </a:pPr>
            <a:r>
              <a:rPr lang="en-US" sz="800" dirty="0">
                <a:solidFill>
                  <a:schemeClr val="bg1"/>
                </a:solidFill>
              </a:rPr>
              <a:t>‘Discomforting present pain (finding)’</a:t>
            </a:r>
          </a:p>
        </p:txBody>
      </p:sp>
      <p:cxnSp>
        <p:nvCxnSpPr>
          <p:cNvPr id="23" name="Straight Arrow Connector 22"/>
          <p:cNvCxnSpPr>
            <a:endCxn id="15" idx="2"/>
          </p:cNvCxnSpPr>
          <p:nvPr/>
        </p:nvCxnSpPr>
        <p:spPr bwMode="auto">
          <a:xfrm flipV="1">
            <a:off x="6859105" y="3753231"/>
            <a:ext cx="0" cy="495248"/>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sp>
        <p:nvSpPr>
          <p:cNvPr id="24" name="TextBox 23"/>
          <p:cNvSpPr txBox="1"/>
          <p:nvPr/>
        </p:nvSpPr>
        <p:spPr>
          <a:xfrm>
            <a:off x="6860792" y="3931307"/>
            <a:ext cx="858463" cy="215444"/>
          </a:xfrm>
          <a:prstGeom prst="rect">
            <a:avLst/>
          </a:prstGeom>
          <a:noFill/>
        </p:spPr>
        <p:txBody>
          <a:bodyPr wrap="square" rtlCol="0">
            <a:spAutoFit/>
          </a:bodyPr>
          <a:lstStyle/>
          <a:p>
            <a:r>
              <a:rPr lang="en-US" sz="800" b="1" i="1" dirty="0" err="1" smtClean="0">
                <a:solidFill>
                  <a:schemeClr val="bg1"/>
                </a:solidFill>
              </a:rPr>
              <a:t>instanceOf</a:t>
            </a:r>
            <a:r>
              <a:rPr lang="en-US" sz="800" b="1" i="1" dirty="0" smtClean="0">
                <a:solidFill>
                  <a:schemeClr val="bg1"/>
                </a:solidFill>
              </a:rPr>
              <a:t> at t</a:t>
            </a:r>
            <a:r>
              <a:rPr lang="en-US" sz="800" b="1" i="1" baseline="-25000" dirty="0" smtClean="0">
                <a:solidFill>
                  <a:schemeClr val="bg1"/>
                </a:solidFill>
              </a:rPr>
              <a:t>2</a:t>
            </a:r>
            <a:endParaRPr lang="en-US" sz="800" b="1" i="1" baseline="-25000" dirty="0">
              <a:solidFill>
                <a:schemeClr val="bg1"/>
              </a:solidFill>
            </a:endParaRPr>
          </a:p>
        </p:txBody>
      </p:sp>
      <p:sp>
        <p:nvSpPr>
          <p:cNvPr id="25" name="TextBox 24"/>
          <p:cNvSpPr txBox="1"/>
          <p:nvPr/>
        </p:nvSpPr>
        <p:spPr>
          <a:xfrm>
            <a:off x="6403211" y="2983449"/>
            <a:ext cx="371121" cy="215444"/>
          </a:xfrm>
          <a:prstGeom prst="rect">
            <a:avLst/>
          </a:prstGeom>
          <a:noFill/>
        </p:spPr>
        <p:txBody>
          <a:bodyPr wrap="square" rtlCol="0">
            <a:spAutoFit/>
          </a:bodyPr>
          <a:lstStyle/>
          <a:p>
            <a:r>
              <a:rPr lang="en-US" sz="800" b="1" i="1" dirty="0" err="1" smtClean="0">
                <a:solidFill>
                  <a:schemeClr val="bg1"/>
                </a:solidFill>
              </a:rPr>
              <a:t>isA</a:t>
            </a:r>
            <a:endParaRPr lang="en-US" sz="800" b="1" i="1" baseline="-25000" dirty="0">
              <a:solidFill>
                <a:schemeClr val="bg1"/>
              </a:solidFill>
            </a:endParaRPr>
          </a:p>
        </p:txBody>
      </p:sp>
      <p:sp>
        <p:nvSpPr>
          <p:cNvPr id="26" name="TextBox 25"/>
          <p:cNvSpPr txBox="1"/>
          <p:nvPr/>
        </p:nvSpPr>
        <p:spPr>
          <a:xfrm>
            <a:off x="5313769" y="3001696"/>
            <a:ext cx="380183" cy="215444"/>
          </a:xfrm>
          <a:prstGeom prst="rect">
            <a:avLst/>
          </a:prstGeom>
          <a:noFill/>
        </p:spPr>
        <p:txBody>
          <a:bodyPr wrap="square" rtlCol="0">
            <a:spAutoFit/>
          </a:bodyPr>
          <a:lstStyle/>
          <a:p>
            <a:r>
              <a:rPr lang="en-US" sz="800" b="1" i="1" dirty="0" err="1" smtClean="0">
                <a:solidFill>
                  <a:schemeClr val="bg1"/>
                </a:solidFill>
              </a:rPr>
              <a:t>isA</a:t>
            </a:r>
            <a:endParaRPr lang="en-US" sz="800" b="1" i="1" baseline="-25000" dirty="0">
              <a:solidFill>
                <a:schemeClr val="bg1"/>
              </a:solidFill>
            </a:endParaRPr>
          </a:p>
        </p:txBody>
      </p:sp>
      <p:sp>
        <p:nvSpPr>
          <p:cNvPr id="27" name="TextBox 26"/>
          <p:cNvSpPr txBox="1"/>
          <p:nvPr/>
        </p:nvSpPr>
        <p:spPr>
          <a:xfrm>
            <a:off x="7779374" y="1735078"/>
            <a:ext cx="920445" cy="215444"/>
          </a:xfrm>
          <a:prstGeom prst="rect">
            <a:avLst/>
          </a:prstGeom>
          <a:noFill/>
          <a:ln w="19050">
            <a:solidFill>
              <a:schemeClr val="bg1"/>
            </a:solidFill>
          </a:ln>
        </p:spPr>
        <p:txBody>
          <a:bodyPr wrap="none" rtlCol="0">
            <a:spAutoFit/>
          </a:bodyPr>
          <a:lstStyle/>
          <a:p>
            <a:pPr algn="ctr"/>
            <a:r>
              <a:rPr lang="en-US" sz="800" dirty="0" smtClean="0">
                <a:solidFill>
                  <a:schemeClr val="bg1"/>
                </a:solidFill>
              </a:rPr>
              <a:t>Portion of Reality</a:t>
            </a:r>
            <a:endParaRPr lang="en-US" sz="800" dirty="0">
              <a:solidFill>
                <a:schemeClr val="bg1"/>
              </a:solidFill>
            </a:endParaRPr>
          </a:p>
        </p:txBody>
      </p:sp>
      <p:sp>
        <p:nvSpPr>
          <p:cNvPr id="28" name="Cloud Callout 27"/>
          <p:cNvSpPr/>
          <p:nvPr/>
        </p:nvSpPr>
        <p:spPr bwMode="auto">
          <a:xfrm>
            <a:off x="7696200" y="2242476"/>
            <a:ext cx="1080390" cy="759220"/>
          </a:xfrm>
          <a:prstGeom prst="cloudCallout">
            <a:avLst>
              <a:gd name="adj1" fmla="val -11146"/>
              <a:gd name="adj2" fmla="val 43283"/>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Times" pitchFamily="122" charset="0"/>
            </a:endParaRPr>
          </a:p>
        </p:txBody>
      </p:sp>
      <p:sp>
        <p:nvSpPr>
          <p:cNvPr id="29" name="TextBox 28"/>
          <p:cNvSpPr txBox="1"/>
          <p:nvPr/>
        </p:nvSpPr>
        <p:spPr>
          <a:xfrm>
            <a:off x="7829933" y="2352106"/>
            <a:ext cx="846173" cy="229799"/>
          </a:xfrm>
          <a:prstGeom prst="rect">
            <a:avLst/>
          </a:prstGeom>
          <a:noFill/>
        </p:spPr>
        <p:txBody>
          <a:bodyPr wrap="square" rtlCol="0">
            <a:spAutoFit/>
          </a:bodyPr>
          <a:lstStyle/>
          <a:p>
            <a:r>
              <a:rPr lang="en-US" sz="800" dirty="0" smtClean="0">
                <a:solidFill>
                  <a:schemeClr val="bg1"/>
                </a:solidFill>
              </a:rPr>
              <a:t>Something around discomforting pain</a:t>
            </a:r>
            <a:endParaRPr lang="en-US" sz="800" dirty="0">
              <a:solidFill>
                <a:schemeClr val="bg1"/>
              </a:solidFill>
            </a:endParaRPr>
          </a:p>
        </p:txBody>
      </p:sp>
      <p:cxnSp>
        <p:nvCxnSpPr>
          <p:cNvPr id="30" name="Elbow Connector 29"/>
          <p:cNvCxnSpPr>
            <a:stCxn id="22" idx="3"/>
            <a:endCxn id="28" idx="1"/>
          </p:cNvCxnSpPr>
          <p:nvPr/>
        </p:nvCxnSpPr>
        <p:spPr bwMode="auto">
          <a:xfrm flipV="1">
            <a:off x="7834864" y="3000888"/>
            <a:ext cx="401531" cy="1434877"/>
          </a:xfrm>
          <a:prstGeom prst="bentConnector2">
            <a:avLst/>
          </a:prstGeom>
          <a:solidFill>
            <a:schemeClr val="accent1"/>
          </a:solidFill>
          <a:ln w="19050" cap="flat" cmpd="sng" algn="ctr">
            <a:solidFill>
              <a:srgbClr val="FF0000"/>
            </a:solidFill>
            <a:prstDash val="solid"/>
            <a:round/>
            <a:headEnd type="none" w="med" len="med"/>
            <a:tailEnd type="triangle"/>
          </a:ln>
          <a:effectLst/>
        </p:spPr>
      </p:cxnSp>
      <p:sp>
        <p:nvSpPr>
          <p:cNvPr id="31" name="TextBox 30"/>
          <p:cNvSpPr txBox="1"/>
          <p:nvPr/>
        </p:nvSpPr>
        <p:spPr>
          <a:xfrm>
            <a:off x="7690747" y="3062515"/>
            <a:ext cx="412219" cy="146237"/>
          </a:xfrm>
          <a:prstGeom prst="rect">
            <a:avLst/>
          </a:prstGeom>
          <a:noFill/>
        </p:spPr>
        <p:txBody>
          <a:bodyPr wrap="none" rtlCol="0">
            <a:spAutoFit/>
          </a:bodyPr>
          <a:lstStyle/>
          <a:p>
            <a:r>
              <a:rPr lang="en-US" sz="800" b="1" dirty="0" err="1" smtClean="0">
                <a:solidFill>
                  <a:srgbClr val="FF0000"/>
                </a:solidFill>
              </a:rPr>
              <a:t>isAbout</a:t>
            </a:r>
            <a:endParaRPr lang="en-US" sz="800" b="1" dirty="0">
              <a:solidFill>
                <a:srgbClr val="FF0000"/>
              </a:solidFill>
            </a:endParaRPr>
          </a:p>
        </p:txBody>
      </p:sp>
      <p:cxnSp>
        <p:nvCxnSpPr>
          <p:cNvPr id="32" name="Straight Arrow Connector 31"/>
          <p:cNvCxnSpPr>
            <a:stCxn id="28" idx="3"/>
            <a:endCxn id="27" idx="2"/>
          </p:cNvCxnSpPr>
          <p:nvPr/>
        </p:nvCxnSpPr>
        <p:spPr bwMode="auto">
          <a:xfrm flipV="1">
            <a:off x="8236395" y="1950522"/>
            <a:ext cx="3202" cy="335363"/>
          </a:xfrm>
          <a:prstGeom prst="straightConnector1">
            <a:avLst/>
          </a:prstGeom>
          <a:solidFill>
            <a:schemeClr val="accent1"/>
          </a:solidFill>
          <a:ln w="19050" cap="flat" cmpd="sng" algn="ctr">
            <a:solidFill>
              <a:schemeClr val="bg1"/>
            </a:solidFill>
            <a:prstDash val="sysDash"/>
            <a:round/>
            <a:headEnd type="none" w="med" len="med"/>
            <a:tailEnd type="triangle"/>
          </a:ln>
          <a:effectLst/>
        </p:spPr>
      </p:cxnSp>
      <p:sp>
        <p:nvSpPr>
          <p:cNvPr id="33" name="TextBox 32"/>
          <p:cNvSpPr txBox="1"/>
          <p:nvPr/>
        </p:nvSpPr>
        <p:spPr>
          <a:xfrm>
            <a:off x="8336969" y="1964305"/>
            <a:ext cx="297018" cy="146237"/>
          </a:xfrm>
          <a:prstGeom prst="rect">
            <a:avLst/>
          </a:prstGeom>
          <a:noFill/>
        </p:spPr>
        <p:txBody>
          <a:bodyPr wrap="none" rtlCol="0">
            <a:spAutoFit/>
          </a:bodyPr>
          <a:lstStyle/>
          <a:p>
            <a:r>
              <a:rPr lang="en-US" sz="800" b="1" i="1" dirty="0" smtClean="0">
                <a:solidFill>
                  <a:schemeClr val="bg1"/>
                </a:solidFill>
              </a:rPr>
              <a:t>~</a:t>
            </a:r>
            <a:r>
              <a:rPr lang="en-US" sz="800" b="1" i="1" dirty="0" err="1" smtClean="0">
                <a:solidFill>
                  <a:schemeClr val="bg1"/>
                </a:solidFill>
              </a:rPr>
              <a:t>isA</a:t>
            </a:r>
            <a:endParaRPr lang="en-US" sz="800" b="1" i="1" baseline="-25000" dirty="0">
              <a:solidFill>
                <a:schemeClr val="bg1"/>
              </a:solidFill>
            </a:endParaRPr>
          </a:p>
        </p:txBody>
      </p:sp>
      <p:cxnSp>
        <p:nvCxnSpPr>
          <p:cNvPr id="34" name="Elbow Connector 33"/>
          <p:cNvCxnSpPr>
            <a:stCxn id="19" idx="1"/>
            <a:endCxn id="28" idx="0"/>
          </p:cNvCxnSpPr>
          <p:nvPr/>
        </p:nvCxnSpPr>
        <p:spPr bwMode="auto">
          <a:xfrm rot="10800000" flipH="1">
            <a:off x="4857233" y="2622087"/>
            <a:ext cx="2842318" cy="1809321"/>
          </a:xfrm>
          <a:prstGeom prst="bentConnector3">
            <a:avLst>
              <a:gd name="adj1" fmla="val -8043"/>
            </a:avLst>
          </a:prstGeom>
          <a:solidFill>
            <a:schemeClr val="accent1"/>
          </a:solidFill>
          <a:ln w="19050" cap="flat" cmpd="sng" algn="ctr">
            <a:solidFill>
              <a:srgbClr val="FF0000"/>
            </a:solidFill>
            <a:prstDash val="solid"/>
            <a:round/>
            <a:headEnd type="none" w="med" len="med"/>
            <a:tailEnd type="triangle"/>
          </a:ln>
          <a:effectLst/>
        </p:spPr>
      </p:cxnSp>
      <p:sp>
        <p:nvSpPr>
          <p:cNvPr id="35" name="TextBox 34"/>
          <p:cNvSpPr txBox="1"/>
          <p:nvPr/>
        </p:nvSpPr>
        <p:spPr>
          <a:xfrm>
            <a:off x="6891461" y="2313694"/>
            <a:ext cx="412219" cy="146237"/>
          </a:xfrm>
          <a:prstGeom prst="rect">
            <a:avLst/>
          </a:prstGeom>
          <a:noFill/>
        </p:spPr>
        <p:txBody>
          <a:bodyPr wrap="none" rtlCol="0">
            <a:spAutoFit/>
          </a:bodyPr>
          <a:lstStyle/>
          <a:p>
            <a:r>
              <a:rPr lang="en-US" sz="800" b="1" dirty="0" err="1" smtClean="0">
                <a:solidFill>
                  <a:srgbClr val="FF0000"/>
                </a:solidFill>
              </a:rPr>
              <a:t>isAbout</a:t>
            </a:r>
            <a:endParaRPr lang="en-US" sz="800" b="1" dirty="0">
              <a:solidFill>
                <a:srgbClr val="FF0000"/>
              </a:solidFill>
            </a:endParaRPr>
          </a:p>
        </p:txBody>
      </p:sp>
      <p:sp>
        <p:nvSpPr>
          <p:cNvPr id="48" name="Rounded Rectangle 47"/>
          <p:cNvSpPr/>
          <p:nvPr/>
        </p:nvSpPr>
        <p:spPr bwMode="auto">
          <a:xfrm>
            <a:off x="76200" y="5943600"/>
            <a:ext cx="1447800" cy="304800"/>
          </a:xfrm>
          <a:prstGeom prst="roundRect">
            <a:avLst/>
          </a:prstGeom>
          <a:noFill/>
          <a:ln w="28575" cap="flat" cmpd="sng" algn="ctr">
            <a:solidFill>
              <a:srgbClr val="C30D8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22" charset="0"/>
              </a:rPr>
              <a:t> </a:t>
            </a:r>
            <a:endParaRPr kumimoji="0" lang="en-US" sz="2400" b="0" i="0" u="none" strike="noStrike" cap="none" normalizeH="0" baseline="0" dirty="0">
              <a:ln>
                <a:noFill/>
              </a:ln>
              <a:solidFill>
                <a:schemeClr val="tx1"/>
              </a:solidFill>
              <a:effectLst/>
              <a:latin typeface="Times" pitchFamily="122" charset="0"/>
            </a:endParaRPr>
          </a:p>
        </p:txBody>
      </p:sp>
      <p:cxnSp>
        <p:nvCxnSpPr>
          <p:cNvPr id="49" name="Elbow Connector 48"/>
          <p:cNvCxnSpPr>
            <a:stCxn id="19" idx="2"/>
            <a:endCxn id="48" idx="2"/>
          </p:cNvCxnSpPr>
          <p:nvPr/>
        </p:nvCxnSpPr>
        <p:spPr bwMode="auto">
          <a:xfrm rot="5400000">
            <a:off x="2248536" y="3170256"/>
            <a:ext cx="1629708" cy="4526580"/>
          </a:xfrm>
          <a:prstGeom prst="bentConnector3">
            <a:avLst>
              <a:gd name="adj1" fmla="val 114027"/>
            </a:avLst>
          </a:prstGeom>
          <a:solidFill>
            <a:schemeClr val="accent1"/>
          </a:solidFill>
          <a:ln w="28575" cap="flat" cmpd="sng" algn="ctr">
            <a:solidFill>
              <a:srgbClr val="19FF81"/>
            </a:solidFill>
            <a:prstDash val="solid"/>
            <a:round/>
            <a:headEnd type="none" w="med" len="med"/>
            <a:tailEnd type="triangle"/>
          </a:ln>
          <a:effectLst/>
        </p:spPr>
      </p:cxnSp>
      <p:sp>
        <p:nvSpPr>
          <p:cNvPr id="52" name="TextBox 51"/>
          <p:cNvSpPr txBox="1"/>
          <p:nvPr/>
        </p:nvSpPr>
        <p:spPr>
          <a:xfrm>
            <a:off x="5348909" y="4797623"/>
            <a:ext cx="1439818" cy="307777"/>
          </a:xfrm>
          <a:prstGeom prst="rect">
            <a:avLst/>
          </a:prstGeom>
          <a:noFill/>
        </p:spPr>
        <p:txBody>
          <a:bodyPr wrap="none" rtlCol="0">
            <a:spAutoFit/>
          </a:bodyPr>
          <a:lstStyle/>
          <a:p>
            <a:r>
              <a:rPr lang="en-US" sz="1400" b="1" dirty="0" err="1" smtClean="0">
                <a:solidFill>
                  <a:srgbClr val="19FF81"/>
                </a:solidFill>
              </a:rPr>
              <a:t>GenDepOn</a:t>
            </a:r>
            <a:r>
              <a:rPr lang="en-US" sz="1400" b="1" dirty="0" smtClean="0">
                <a:solidFill>
                  <a:srgbClr val="19FF81"/>
                </a:solidFill>
              </a:rPr>
              <a:t> at t1</a:t>
            </a:r>
            <a:endParaRPr lang="en-US" sz="1400" b="1" dirty="0">
              <a:solidFill>
                <a:srgbClr val="19FF81"/>
              </a:solidFill>
            </a:endParaRPr>
          </a:p>
        </p:txBody>
      </p:sp>
      <p:sp>
        <p:nvSpPr>
          <p:cNvPr id="53" name="TextBox 52"/>
          <p:cNvSpPr txBox="1"/>
          <p:nvPr/>
        </p:nvSpPr>
        <p:spPr>
          <a:xfrm>
            <a:off x="457200" y="4091720"/>
            <a:ext cx="1577145" cy="374571"/>
          </a:xfrm>
          <a:prstGeom prst="roundRect">
            <a:avLst/>
          </a:prstGeom>
          <a:noFill/>
          <a:ln w="19050">
            <a:solidFill>
              <a:schemeClr val="bg1"/>
            </a:solidFill>
          </a:ln>
        </p:spPr>
        <p:txBody>
          <a:bodyPr wrap="none" rtlCol="0">
            <a:spAutoFit/>
          </a:bodyPr>
          <a:lstStyle/>
          <a:p>
            <a:r>
              <a:rPr lang="en-US" sz="1600" dirty="0" smtClean="0">
                <a:solidFill>
                  <a:schemeClr val="bg1"/>
                </a:solidFill>
              </a:rPr>
              <a:t>Q301381004 (1)</a:t>
            </a:r>
            <a:endParaRPr lang="en-US" sz="1600" dirty="0">
              <a:solidFill>
                <a:schemeClr val="bg1"/>
              </a:solidFill>
            </a:endParaRPr>
          </a:p>
        </p:txBody>
      </p:sp>
      <p:sp>
        <p:nvSpPr>
          <p:cNvPr id="54" name="TextBox 53"/>
          <p:cNvSpPr txBox="1"/>
          <p:nvPr/>
        </p:nvSpPr>
        <p:spPr>
          <a:xfrm>
            <a:off x="2149705" y="3505200"/>
            <a:ext cx="1577145" cy="374571"/>
          </a:xfrm>
          <a:prstGeom prst="roundRect">
            <a:avLst/>
          </a:prstGeom>
          <a:noFill/>
          <a:ln w="19050">
            <a:solidFill>
              <a:schemeClr val="bg1"/>
            </a:solidFill>
          </a:ln>
        </p:spPr>
        <p:txBody>
          <a:bodyPr wrap="none" rtlCol="0">
            <a:spAutoFit/>
          </a:bodyPr>
          <a:lstStyle/>
          <a:p>
            <a:r>
              <a:rPr lang="en-US" sz="1600" dirty="0" smtClean="0">
                <a:solidFill>
                  <a:schemeClr val="bg1"/>
                </a:solidFill>
              </a:rPr>
              <a:t>Q301381004 (2)</a:t>
            </a:r>
            <a:endParaRPr lang="en-US" sz="1600" dirty="0">
              <a:solidFill>
                <a:schemeClr val="bg1"/>
              </a:solidFill>
            </a:endParaRPr>
          </a:p>
        </p:txBody>
      </p:sp>
      <p:cxnSp>
        <p:nvCxnSpPr>
          <p:cNvPr id="56" name="Elbow Connector 55"/>
          <p:cNvCxnSpPr>
            <a:endCxn id="3" idx="3"/>
          </p:cNvCxnSpPr>
          <p:nvPr/>
        </p:nvCxnSpPr>
        <p:spPr bwMode="auto">
          <a:xfrm rot="16200000" flipH="1">
            <a:off x="684333" y="5027732"/>
            <a:ext cx="1324909" cy="202025"/>
          </a:xfrm>
          <a:prstGeom prst="bentConnector4">
            <a:avLst>
              <a:gd name="adj1" fmla="val 44249"/>
              <a:gd name="adj2" fmla="val 213154"/>
            </a:avLst>
          </a:prstGeom>
          <a:solidFill>
            <a:schemeClr val="accent1"/>
          </a:solidFill>
          <a:ln w="28575" cap="flat" cmpd="sng" algn="ctr">
            <a:solidFill>
              <a:srgbClr val="FFFF00"/>
            </a:solidFill>
            <a:prstDash val="solid"/>
            <a:round/>
            <a:headEnd type="none" w="med" len="med"/>
            <a:tailEnd type="triangle"/>
          </a:ln>
          <a:effectLst/>
        </p:spPr>
      </p:cxnSp>
      <p:sp>
        <p:nvSpPr>
          <p:cNvPr id="57" name="TextBox 56"/>
          <p:cNvSpPr txBox="1"/>
          <p:nvPr/>
        </p:nvSpPr>
        <p:spPr>
          <a:xfrm>
            <a:off x="-345" y="4521795"/>
            <a:ext cx="1273105" cy="307777"/>
          </a:xfrm>
          <a:prstGeom prst="rect">
            <a:avLst/>
          </a:prstGeom>
          <a:noFill/>
        </p:spPr>
        <p:txBody>
          <a:bodyPr wrap="none" rtlCol="0">
            <a:spAutoFit/>
          </a:bodyPr>
          <a:lstStyle/>
          <a:p>
            <a:r>
              <a:rPr lang="en-US" sz="1400" b="1" i="1" dirty="0" err="1" smtClean="0">
                <a:solidFill>
                  <a:schemeClr val="bg1"/>
                </a:solidFill>
              </a:rPr>
              <a:t>inheresIn</a:t>
            </a:r>
            <a:r>
              <a:rPr lang="en-US" sz="1400" b="1" i="1" dirty="0" smtClean="0">
                <a:solidFill>
                  <a:schemeClr val="bg1"/>
                </a:solidFill>
              </a:rPr>
              <a:t> at t1</a:t>
            </a:r>
            <a:endParaRPr lang="en-US" sz="1400" b="1" i="1" dirty="0">
              <a:solidFill>
                <a:schemeClr val="bg1"/>
              </a:solidFill>
            </a:endParaRPr>
          </a:p>
        </p:txBody>
      </p:sp>
      <p:cxnSp>
        <p:nvCxnSpPr>
          <p:cNvPr id="58" name="Elbow Connector 57"/>
          <p:cNvCxnSpPr>
            <a:stCxn id="54" idx="2"/>
            <a:endCxn id="48" idx="3"/>
          </p:cNvCxnSpPr>
          <p:nvPr/>
        </p:nvCxnSpPr>
        <p:spPr bwMode="auto">
          <a:xfrm rot="5400000">
            <a:off x="1123025" y="4280746"/>
            <a:ext cx="2216229" cy="1414278"/>
          </a:xfrm>
          <a:prstGeom prst="bentConnector2">
            <a:avLst/>
          </a:prstGeom>
          <a:solidFill>
            <a:schemeClr val="accent1"/>
          </a:solidFill>
          <a:ln w="28575" cap="flat" cmpd="sng" algn="ctr">
            <a:solidFill>
              <a:srgbClr val="C30D8F"/>
            </a:solidFill>
            <a:prstDash val="solid"/>
            <a:round/>
            <a:headEnd type="none" w="med" len="med"/>
            <a:tailEnd type="triangle"/>
          </a:ln>
          <a:effectLst/>
        </p:spPr>
      </p:cxnSp>
      <p:sp>
        <p:nvSpPr>
          <p:cNvPr id="62" name="TextBox 61"/>
          <p:cNvSpPr txBox="1"/>
          <p:nvPr/>
        </p:nvSpPr>
        <p:spPr>
          <a:xfrm>
            <a:off x="1698695" y="4572000"/>
            <a:ext cx="1273105" cy="307777"/>
          </a:xfrm>
          <a:prstGeom prst="rect">
            <a:avLst/>
          </a:prstGeom>
          <a:noFill/>
        </p:spPr>
        <p:txBody>
          <a:bodyPr wrap="none" rtlCol="0">
            <a:spAutoFit/>
          </a:bodyPr>
          <a:lstStyle/>
          <a:p>
            <a:r>
              <a:rPr lang="en-US" sz="1400" b="1" i="1" dirty="0" err="1" smtClean="0">
                <a:solidFill>
                  <a:schemeClr val="bg1"/>
                </a:solidFill>
              </a:rPr>
              <a:t>inheresIn</a:t>
            </a:r>
            <a:r>
              <a:rPr lang="en-US" sz="1400" b="1" i="1" dirty="0" smtClean="0">
                <a:solidFill>
                  <a:schemeClr val="bg1"/>
                </a:solidFill>
              </a:rPr>
              <a:t> at t1</a:t>
            </a:r>
            <a:endParaRPr lang="en-US" sz="1400" b="1" i="1" dirty="0">
              <a:solidFill>
                <a:schemeClr val="bg1"/>
              </a:solidFill>
            </a:endParaRPr>
          </a:p>
        </p:txBody>
      </p:sp>
      <p:sp>
        <p:nvSpPr>
          <p:cNvPr id="67" name="TextBox 66"/>
          <p:cNvSpPr txBox="1"/>
          <p:nvPr/>
        </p:nvSpPr>
        <p:spPr>
          <a:xfrm>
            <a:off x="1765754" y="1706011"/>
            <a:ext cx="801823" cy="338554"/>
          </a:xfrm>
          <a:prstGeom prst="rect">
            <a:avLst/>
          </a:prstGeom>
          <a:noFill/>
          <a:ln w="19050">
            <a:solidFill>
              <a:schemeClr val="bg1"/>
            </a:solidFill>
          </a:ln>
        </p:spPr>
        <p:txBody>
          <a:bodyPr wrap="none" rtlCol="0">
            <a:spAutoFit/>
          </a:bodyPr>
          <a:lstStyle/>
          <a:p>
            <a:r>
              <a:rPr lang="en-US" sz="1600" dirty="0" smtClean="0">
                <a:solidFill>
                  <a:schemeClr val="bg1"/>
                </a:solidFill>
              </a:rPr>
              <a:t>Quality</a:t>
            </a:r>
            <a:endParaRPr lang="en-US" sz="1600" dirty="0">
              <a:solidFill>
                <a:schemeClr val="bg1"/>
              </a:solidFill>
            </a:endParaRPr>
          </a:p>
        </p:txBody>
      </p:sp>
      <p:sp>
        <p:nvSpPr>
          <p:cNvPr id="68" name="TextBox 67"/>
          <p:cNvSpPr txBox="1"/>
          <p:nvPr/>
        </p:nvSpPr>
        <p:spPr>
          <a:xfrm>
            <a:off x="1903612" y="2612866"/>
            <a:ext cx="526106" cy="338554"/>
          </a:xfrm>
          <a:prstGeom prst="rect">
            <a:avLst/>
          </a:prstGeom>
          <a:noFill/>
          <a:ln w="19050">
            <a:solidFill>
              <a:schemeClr val="bg1"/>
            </a:solidFill>
          </a:ln>
        </p:spPr>
        <p:txBody>
          <a:bodyPr wrap="none" rtlCol="0">
            <a:spAutoFit/>
          </a:bodyPr>
          <a:lstStyle/>
          <a:p>
            <a:r>
              <a:rPr lang="en-US" sz="1600" dirty="0" smtClean="0">
                <a:solidFill>
                  <a:schemeClr val="bg1"/>
                </a:solidFill>
              </a:rPr>
              <a:t>IQE</a:t>
            </a:r>
            <a:endParaRPr lang="en-US" sz="1600" dirty="0">
              <a:solidFill>
                <a:schemeClr val="bg1"/>
              </a:solidFill>
            </a:endParaRPr>
          </a:p>
        </p:txBody>
      </p:sp>
      <p:cxnSp>
        <p:nvCxnSpPr>
          <p:cNvPr id="69" name="Straight Arrow Connector 68"/>
          <p:cNvCxnSpPr>
            <a:stCxn id="68" idx="0"/>
            <a:endCxn id="67" idx="2"/>
          </p:cNvCxnSpPr>
          <p:nvPr/>
        </p:nvCxnSpPr>
        <p:spPr bwMode="auto">
          <a:xfrm flipV="1">
            <a:off x="2166665" y="2044565"/>
            <a:ext cx="1" cy="568301"/>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sp>
        <p:nvSpPr>
          <p:cNvPr id="72" name="TextBox 71"/>
          <p:cNvSpPr txBox="1"/>
          <p:nvPr/>
        </p:nvSpPr>
        <p:spPr>
          <a:xfrm>
            <a:off x="2165684" y="2138301"/>
            <a:ext cx="425116" cy="307777"/>
          </a:xfrm>
          <a:prstGeom prst="rect">
            <a:avLst/>
          </a:prstGeom>
          <a:noFill/>
        </p:spPr>
        <p:txBody>
          <a:bodyPr wrap="none" rtlCol="0">
            <a:spAutoFit/>
          </a:bodyPr>
          <a:lstStyle/>
          <a:p>
            <a:r>
              <a:rPr lang="en-US" sz="1400" b="1" i="1" dirty="0" err="1" smtClean="0">
                <a:solidFill>
                  <a:schemeClr val="bg1"/>
                </a:solidFill>
              </a:rPr>
              <a:t>isA</a:t>
            </a:r>
            <a:endParaRPr lang="en-US" sz="1400" b="1" i="1" dirty="0">
              <a:solidFill>
                <a:schemeClr val="bg1"/>
              </a:solidFill>
            </a:endParaRPr>
          </a:p>
        </p:txBody>
      </p:sp>
      <p:cxnSp>
        <p:nvCxnSpPr>
          <p:cNvPr id="74" name="Elbow Connector 73"/>
          <p:cNvCxnSpPr>
            <a:stCxn id="53" idx="0"/>
            <a:endCxn id="68" idx="1"/>
          </p:cNvCxnSpPr>
          <p:nvPr/>
        </p:nvCxnSpPr>
        <p:spPr bwMode="auto">
          <a:xfrm rot="5400000" flipH="1" flipV="1">
            <a:off x="919904" y="3108013"/>
            <a:ext cx="1309577" cy="657839"/>
          </a:xfrm>
          <a:prstGeom prst="bentConnector2">
            <a:avLst/>
          </a:prstGeom>
          <a:solidFill>
            <a:schemeClr val="accent1"/>
          </a:solidFill>
          <a:ln w="28575" cap="flat" cmpd="sng" algn="ctr">
            <a:solidFill>
              <a:srgbClr val="FFFF00"/>
            </a:solidFill>
            <a:prstDash val="solid"/>
            <a:round/>
            <a:headEnd type="none" w="med" len="med"/>
            <a:tailEnd type="triangle"/>
          </a:ln>
          <a:effectLst/>
        </p:spPr>
      </p:cxnSp>
      <p:sp>
        <p:nvSpPr>
          <p:cNvPr id="77" name="TextBox 76"/>
          <p:cNvSpPr txBox="1"/>
          <p:nvPr/>
        </p:nvSpPr>
        <p:spPr>
          <a:xfrm>
            <a:off x="153896" y="3163655"/>
            <a:ext cx="1065304" cy="523220"/>
          </a:xfrm>
          <a:prstGeom prst="rect">
            <a:avLst/>
          </a:prstGeom>
          <a:noFill/>
        </p:spPr>
        <p:txBody>
          <a:bodyPr wrap="square" rtlCol="0">
            <a:spAutoFit/>
          </a:bodyPr>
          <a:lstStyle/>
          <a:p>
            <a:r>
              <a:rPr lang="en-US" sz="1400" b="1" i="1" dirty="0" err="1" smtClean="0">
                <a:solidFill>
                  <a:schemeClr val="bg1"/>
                </a:solidFill>
              </a:rPr>
              <a:t>instanceOf</a:t>
            </a:r>
            <a:r>
              <a:rPr lang="en-US" sz="1400" b="1" i="1" dirty="0" smtClean="0">
                <a:solidFill>
                  <a:schemeClr val="bg1"/>
                </a:solidFill>
              </a:rPr>
              <a:t> at t1</a:t>
            </a:r>
            <a:endParaRPr lang="en-US" sz="1400" b="1" i="1" dirty="0">
              <a:solidFill>
                <a:schemeClr val="bg1"/>
              </a:solidFill>
            </a:endParaRPr>
          </a:p>
        </p:txBody>
      </p:sp>
      <p:cxnSp>
        <p:nvCxnSpPr>
          <p:cNvPr id="78" name="Elbow Connector 77"/>
          <p:cNvCxnSpPr>
            <a:stCxn id="54" idx="0"/>
            <a:endCxn id="68" idx="3"/>
          </p:cNvCxnSpPr>
          <p:nvPr/>
        </p:nvCxnSpPr>
        <p:spPr bwMode="auto">
          <a:xfrm rot="16200000" flipV="1">
            <a:off x="2322470" y="2889392"/>
            <a:ext cx="723057" cy="508560"/>
          </a:xfrm>
          <a:prstGeom prst="bentConnector2">
            <a:avLst/>
          </a:prstGeom>
          <a:solidFill>
            <a:schemeClr val="accent1"/>
          </a:solidFill>
          <a:ln w="28575" cap="flat" cmpd="sng" algn="ctr">
            <a:solidFill>
              <a:srgbClr val="C30D8F"/>
            </a:solidFill>
            <a:prstDash val="solid"/>
            <a:round/>
            <a:headEnd type="none" w="med" len="med"/>
            <a:tailEnd type="triangle"/>
          </a:ln>
          <a:effectLst/>
        </p:spPr>
      </p:cxnSp>
      <p:sp>
        <p:nvSpPr>
          <p:cNvPr id="81" name="TextBox 80"/>
          <p:cNvSpPr txBox="1"/>
          <p:nvPr/>
        </p:nvSpPr>
        <p:spPr>
          <a:xfrm>
            <a:off x="1906496" y="2971800"/>
            <a:ext cx="1065304" cy="523220"/>
          </a:xfrm>
          <a:prstGeom prst="rect">
            <a:avLst/>
          </a:prstGeom>
          <a:noFill/>
        </p:spPr>
        <p:txBody>
          <a:bodyPr wrap="square" rtlCol="0">
            <a:spAutoFit/>
          </a:bodyPr>
          <a:lstStyle/>
          <a:p>
            <a:r>
              <a:rPr lang="en-US" sz="1400" b="1" i="1" dirty="0" err="1" smtClean="0">
                <a:solidFill>
                  <a:schemeClr val="bg1"/>
                </a:solidFill>
              </a:rPr>
              <a:t>instanceOf</a:t>
            </a:r>
            <a:r>
              <a:rPr lang="en-US" sz="1400" b="1" i="1" dirty="0" smtClean="0">
                <a:solidFill>
                  <a:schemeClr val="bg1"/>
                </a:solidFill>
              </a:rPr>
              <a:t> at t1</a:t>
            </a:r>
            <a:endParaRPr lang="en-US" sz="1400" b="1" i="1" dirty="0">
              <a:solidFill>
                <a:schemeClr val="bg1"/>
              </a:solidFill>
            </a:endParaRPr>
          </a:p>
        </p:txBody>
      </p:sp>
      <p:cxnSp>
        <p:nvCxnSpPr>
          <p:cNvPr id="84" name="Elbow Connector 83"/>
          <p:cNvCxnSpPr>
            <a:stCxn id="53" idx="3"/>
            <a:endCxn id="19" idx="1"/>
          </p:cNvCxnSpPr>
          <p:nvPr/>
        </p:nvCxnSpPr>
        <p:spPr bwMode="auto">
          <a:xfrm>
            <a:off x="2034345" y="4279006"/>
            <a:ext cx="2822888" cy="152401"/>
          </a:xfrm>
          <a:prstGeom prst="bentConnector3">
            <a:avLst>
              <a:gd name="adj1" fmla="val 50000"/>
            </a:avLst>
          </a:prstGeom>
          <a:solidFill>
            <a:schemeClr val="accent1"/>
          </a:solidFill>
          <a:ln w="28575" cap="flat" cmpd="sng" algn="ctr">
            <a:solidFill>
              <a:srgbClr val="FFFF00"/>
            </a:solidFill>
            <a:prstDash val="solid"/>
            <a:round/>
            <a:headEnd type="none" w="med" len="med"/>
            <a:tailEnd type="triangle"/>
          </a:ln>
          <a:effectLst/>
        </p:spPr>
      </p:cxnSp>
      <p:cxnSp>
        <p:nvCxnSpPr>
          <p:cNvPr id="87" name="Elbow Connector 86"/>
          <p:cNvCxnSpPr>
            <a:stCxn id="54" idx="3"/>
            <a:endCxn id="19" idx="1"/>
          </p:cNvCxnSpPr>
          <p:nvPr/>
        </p:nvCxnSpPr>
        <p:spPr bwMode="auto">
          <a:xfrm>
            <a:off x="3726850" y="3692486"/>
            <a:ext cx="1130383" cy="738921"/>
          </a:xfrm>
          <a:prstGeom prst="bentConnector3">
            <a:avLst>
              <a:gd name="adj1" fmla="val 50000"/>
            </a:avLst>
          </a:prstGeom>
          <a:solidFill>
            <a:schemeClr val="accent1"/>
          </a:solidFill>
          <a:ln w="28575" cap="flat" cmpd="sng" algn="ctr">
            <a:solidFill>
              <a:srgbClr val="C30D8F"/>
            </a:solidFill>
            <a:prstDash val="solid"/>
            <a:round/>
            <a:headEnd type="none" w="med" len="med"/>
            <a:tailEnd type="triangle"/>
          </a:ln>
          <a:effectLst/>
        </p:spPr>
      </p:cxnSp>
      <p:sp>
        <p:nvSpPr>
          <p:cNvPr id="90" name="TextBox 89"/>
          <p:cNvSpPr txBox="1"/>
          <p:nvPr/>
        </p:nvSpPr>
        <p:spPr>
          <a:xfrm>
            <a:off x="3024339" y="4410764"/>
            <a:ext cx="1790875" cy="307777"/>
          </a:xfrm>
          <a:prstGeom prst="rect">
            <a:avLst/>
          </a:prstGeom>
          <a:noFill/>
        </p:spPr>
        <p:txBody>
          <a:bodyPr wrap="none" rtlCol="0">
            <a:spAutoFit/>
          </a:bodyPr>
          <a:lstStyle/>
          <a:p>
            <a:r>
              <a:rPr lang="en-US" sz="1400" b="1" i="1" dirty="0" err="1" smtClean="0">
                <a:solidFill>
                  <a:schemeClr val="bg1"/>
                </a:solidFill>
              </a:rPr>
              <a:t>concretizationOf</a:t>
            </a:r>
            <a:r>
              <a:rPr lang="en-US" sz="1400" b="1" i="1" dirty="0" smtClean="0">
                <a:solidFill>
                  <a:schemeClr val="bg1"/>
                </a:solidFill>
              </a:rPr>
              <a:t> at t1</a:t>
            </a:r>
            <a:endParaRPr lang="en-US" sz="1400" b="1" i="1" dirty="0">
              <a:solidFill>
                <a:schemeClr val="bg1"/>
              </a:solidFill>
            </a:endParaRPr>
          </a:p>
        </p:txBody>
      </p:sp>
      <p:sp>
        <p:nvSpPr>
          <p:cNvPr id="4" name="Oval 3"/>
          <p:cNvSpPr/>
          <p:nvPr/>
        </p:nvSpPr>
        <p:spPr bwMode="auto">
          <a:xfrm>
            <a:off x="3204979" y="5216484"/>
            <a:ext cx="914400" cy="1219200"/>
          </a:xfrm>
          <a:prstGeom prst="ellipse">
            <a:avLst/>
          </a:pr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0" name="Oval 49"/>
          <p:cNvSpPr/>
          <p:nvPr/>
        </p:nvSpPr>
        <p:spPr bwMode="auto">
          <a:xfrm>
            <a:off x="153896" y="2429315"/>
            <a:ext cx="4385532" cy="2634767"/>
          </a:xfrm>
          <a:prstGeom prst="ellipse">
            <a:avLst/>
          </a:pr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1" name="TextBox 50"/>
          <p:cNvSpPr txBox="1"/>
          <p:nvPr/>
        </p:nvSpPr>
        <p:spPr>
          <a:xfrm>
            <a:off x="3749061" y="1190214"/>
            <a:ext cx="800219" cy="1569660"/>
          </a:xfrm>
          <a:prstGeom prst="rect">
            <a:avLst/>
          </a:prstGeom>
          <a:noFill/>
        </p:spPr>
        <p:txBody>
          <a:bodyPr wrap="none" rtlCol="0">
            <a:spAutoFit/>
          </a:bodyPr>
          <a:lstStyle/>
          <a:p>
            <a:r>
              <a:rPr lang="en-US" sz="9600" b="1" dirty="0" smtClean="0">
                <a:solidFill>
                  <a:srgbClr val="FF0000"/>
                </a:solidFill>
              </a:rPr>
              <a:t>?</a:t>
            </a:r>
            <a:endParaRPr lang="en-US" sz="9600" b="1" dirty="0">
              <a:solidFill>
                <a:srgbClr val="FF0000"/>
              </a:solidFill>
            </a:endParaRPr>
          </a:p>
        </p:txBody>
      </p:sp>
    </p:spTree>
    <p:extLst>
      <p:ext uri="{BB962C8B-B14F-4D97-AF65-F5344CB8AC3E}">
        <p14:creationId xmlns:p14="http://schemas.microsoft.com/office/powerpoint/2010/main" val="14091892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smtClean="0"/>
              <a:t>How to formalize changes over time ?</a:t>
            </a:r>
            <a:endParaRPr lang="en-US" dirty="0"/>
          </a:p>
        </p:txBody>
      </p:sp>
      <p:graphicFrame>
        <p:nvGraphicFramePr>
          <p:cNvPr id="5" name="Content Placeholder 3"/>
          <p:cNvGraphicFramePr>
            <a:graphicFrameLocks noGrp="1"/>
          </p:cNvGraphicFramePr>
          <p:nvPr>
            <p:ph idx="1"/>
            <p:extLst/>
          </p:nvPr>
        </p:nvGraphicFramePr>
        <p:xfrm>
          <a:off x="76200" y="5410200"/>
          <a:ext cx="8991600" cy="731520"/>
        </p:xfrm>
        <a:graphic>
          <a:graphicData uri="http://schemas.openxmlformats.org/drawingml/2006/table">
            <a:tbl>
              <a:tblPr firstRow="1" firstCol="1" bandRow="1">
                <a:tableStyleId>{5C22544A-7EE6-4342-B048-85BDC9FD1C3A}</a:tableStyleId>
              </a:tblPr>
              <a:tblGrid>
                <a:gridCol w="1548749"/>
                <a:gridCol w="1663331"/>
                <a:gridCol w="826520"/>
                <a:gridCol w="2362200"/>
                <a:gridCol w="2590800"/>
              </a:tblGrid>
              <a:tr h="0">
                <a:tc>
                  <a:txBody>
                    <a:bodyPr/>
                    <a:lstStyle/>
                    <a:p>
                      <a:pPr marL="0" marR="0" indent="0" algn="just">
                        <a:spcBef>
                          <a:spcPts val="0"/>
                        </a:spcBef>
                        <a:spcAft>
                          <a:spcPts val="0"/>
                        </a:spcAft>
                      </a:pPr>
                      <a:r>
                        <a:rPr lang="en-US" sz="1600" dirty="0" err="1">
                          <a:solidFill>
                            <a:schemeClr val="tx1"/>
                          </a:solidFill>
                          <a:effectLst/>
                        </a:rPr>
                        <a:t>conceptID</a:t>
                      </a:r>
                      <a:endParaRPr lang="en-US" sz="1600" dirty="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Effective Time</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Active</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ModuleID</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dirty="0">
                          <a:solidFill>
                            <a:schemeClr val="tx1"/>
                          </a:solidFill>
                          <a:effectLst/>
                        </a:rPr>
                        <a:t>Definitional Status</a:t>
                      </a:r>
                      <a:endParaRPr lang="en-US" sz="1600" dirty="0">
                        <a:solidFill>
                          <a:schemeClr val="tx1"/>
                        </a:solidFill>
                        <a:effectLst/>
                        <a:latin typeface="Times New Roman" panose="02020603050405020304" pitchFamily="18" charset="0"/>
                        <a:ea typeface="MS Mincho" panose="02020609040205080304" pitchFamily="49" charset="-128"/>
                      </a:endParaRPr>
                    </a:p>
                  </a:txBody>
                  <a:tcPr marL="68580" marR="68580" marT="0" marB="0"/>
                </a:tc>
              </a:tr>
              <a:tr h="0">
                <a:tc>
                  <a:txBody>
                    <a:bodyPr/>
                    <a:lstStyle/>
                    <a:p>
                      <a:pPr marL="0" marR="0" indent="0" algn="just">
                        <a:spcBef>
                          <a:spcPts val="0"/>
                        </a:spcBef>
                        <a:spcAft>
                          <a:spcPts val="0"/>
                        </a:spcAft>
                      </a:pPr>
                      <a:r>
                        <a:rPr lang="en-US" sz="1600" dirty="0">
                          <a:solidFill>
                            <a:schemeClr val="tx1"/>
                          </a:solidFill>
                          <a:effectLst/>
                        </a:rPr>
                        <a:t>301381004</a:t>
                      </a:r>
                      <a:endParaRPr lang="en-US" sz="1600" dirty="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dirty="0">
                          <a:solidFill>
                            <a:schemeClr val="tx1"/>
                          </a:solidFill>
                          <a:effectLst/>
                        </a:rPr>
                        <a:t>20020131</a:t>
                      </a:r>
                      <a:endParaRPr lang="en-US" sz="1600" dirty="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1</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900000000000207008</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900000000000074008</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r>
              <a:tr h="0">
                <a:tc>
                  <a:txBody>
                    <a:bodyPr/>
                    <a:lstStyle/>
                    <a:p>
                      <a:pPr marL="0" marR="0" indent="0" algn="just">
                        <a:spcBef>
                          <a:spcPts val="0"/>
                        </a:spcBef>
                        <a:spcAft>
                          <a:spcPts val="0"/>
                        </a:spcAft>
                      </a:pPr>
                      <a:r>
                        <a:rPr lang="en-US" sz="1600" dirty="0">
                          <a:solidFill>
                            <a:schemeClr val="tx1"/>
                          </a:solidFill>
                          <a:effectLst/>
                        </a:rPr>
                        <a:t>301381004</a:t>
                      </a:r>
                      <a:endParaRPr lang="en-US" sz="1600" dirty="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dirty="0">
                          <a:solidFill>
                            <a:schemeClr val="tx1"/>
                          </a:solidFill>
                          <a:effectLst/>
                        </a:rPr>
                        <a:t>20080131</a:t>
                      </a:r>
                      <a:endParaRPr lang="en-US" sz="1600" dirty="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0</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a:solidFill>
                            <a:schemeClr val="tx1"/>
                          </a:solidFill>
                          <a:effectLst/>
                        </a:rPr>
                        <a:t>900000000000207008</a:t>
                      </a:r>
                      <a:endParaRPr lang="en-US" sz="1600">
                        <a:solidFill>
                          <a:schemeClr val="tx1"/>
                        </a:solidFill>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indent="0" algn="just">
                        <a:spcBef>
                          <a:spcPts val="0"/>
                        </a:spcBef>
                        <a:spcAft>
                          <a:spcPts val="0"/>
                        </a:spcAft>
                      </a:pPr>
                      <a:r>
                        <a:rPr lang="en-US" sz="1600" dirty="0">
                          <a:solidFill>
                            <a:schemeClr val="tx1"/>
                          </a:solidFill>
                          <a:effectLst/>
                        </a:rPr>
                        <a:t>900000000000074008</a:t>
                      </a:r>
                      <a:endParaRPr lang="en-US" sz="1600" dirty="0">
                        <a:solidFill>
                          <a:schemeClr val="tx1"/>
                        </a:solidFill>
                        <a:effectLst/>
                        <a:latin typeface="Times New Roman" panose="02020603050405020304" pitchFamily="18" charset="0"/>
                        <a:ea typeface="MS Mincho" panose="02020609040205080304" pitchFamily="49" charset="-128"/>
                      </a:endParaRPr>
                    </a:p>
                  </a:txBody>
                  <a:tcPr marL="68580" marR="68580" marT="0" marB="0"/>
                </a:tc>
              </a:tr>
            </a:tbl>
          </a:graphicData>
        </a:graphic>
      </p:graphicFrame>
      <p:sp>
        <p:nvSpPr>
          <p:cNvPr id="3" name="Rounded Rectangle 2"/>
          <p:cNvSpPr/>
          <p:nvPr/>
        </p:nvSpPr>
        <p:spPr bwMode="auto">
          <a:xfrm>
            <a:off x="0" y="5638800"/>
            <a:ext cx="1447800" cy="304800"/>
          </a:xfrm>
          <a:prstGeom prst="roundRect">
            <a:avLst/>
          </a:prstGeom>
          <a:noFill/>
          <a:ln w="28575" cap="flat" cmpd="sng" algn="ctr">
            <a:solidFill>
              <a:srgbClr val="ECD63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22" charset="0"/>
              </a:rPr>
              <a:t> </a:t>
            </a:r>
            <a:endParaRPr kumimoji="0" lang="en-US" sz="2400" b="0" i="0" u="none" strike="noStrike" cap="none" normalizeH="0" baseline="0" dirty="0">
              <a:ln>
                <a:noFill/>
              </a:ln>
              <a:solidFill>
                <a:schemeClr val="tx1"/>
              </a:solidFill>
              <a:effectLst/>
              <a:latin typeface="Times" pitchFamily="122" charset="0"/>
            </a:endParaRPr>
          </a:p>
        </p:txBody>
      </p:sp>
      <p:cxnSp>
        <p:nvCxnSpPr>
          <p:cNvPr id="7" name="Elbow Connector 6"/>
          <p:cNvCxnSpPr>
            <a:stCxn id="19" idx="2"/>
            <a:endCxn id="3" idx="0"/>
          </p:cNvCxnSpPr>
          <p:nvPr/>
        </p:nvCxnSpPr>
        <p:spPr bwMode="auto">
          <a:xfrm rot="5400000">
            <a:off x="2515236" y="2827356"/>
            <a:ext cx="1020108" cy="4602780"/>
          </a:xfrm>
          <a:prstGeom prst="bentConnector3">
            <a:avLst>
              <a:gd name="adj1" fmla="val 50000"/>
            </a:avLst>
          </a:prstGeom>
          <a:solidFill>
            <a:schemeClr val="accent1"/>
          </a:solidFill>
          <a:ln w="28575" cap="flat" cmpd="sng" algn="ctr">
            <a:solidFill>
              <a:srgbClr val="19FF81"/>
            </a:solidFill>
            <a:prstDash val="solid"/>
            <a:round/>
            <a:headEnd type="none" w="med" len="med"/>
            <a:tailEnd type="triangle"/>
          </a:ln>
          <a:effectLst/>
        </p:spPr>
      </p:cxnSp>
      <p:sp>
        <p:nvSpPr>
          <p:cNvPr id="14" name="TextBox 13"/>
          <p:cNvSpPr txBox="1"/>
          <p:nvPr/>
        </p:nvSpPr>
        <p:spPr>
          <a:xfrm>
            <a:off x="4912652" y="3410317"/>
            <a:ext cx="948375" cy="338554"/>
          </a:xfrm>
          <a:prstGeom prst="rect">
            <a:avLst/>
          </a:prstGeom>
          <a:noFill/>
          <a:ln w="19050">
            <a:solidFill>
              <a:schemeClr val="bg1"/>
            </a:solidFill>
          </a:ln>
        </p:spPr>
        <p:txBody>
          <a:bodyPr wrap="square" rtlCol="0">
            <a:spAutoFit/>
          </a:bodyPr>
          <a:lstStyle/>
          <a:p>
            <a:pPr algn="ctr"/>
            <a:r>
              <a:rPr lang="en-US" sz="800" dirty="0" smtClean="0">
                <a:solidFill>
                  <a:schemeClr val="bg1"/>
                </a:solidFill>
              </a:rPr>
              <a:t>SNOMED CT</a:t>
            </a:r>
          </a:p>
          <a:p>
            <a:pPr algn="ctr"/>
            <a:r>
              <a:rPr lang="en-US" sz="800" dirty="0" smtClean="0">
                <a:solidFill>
                  <a:schemeClr val="bg1"/>
                </a:solidFill>
              </a:rPr>
              <a:t>concept identifier</a:t>
            </a:r>
            <a:endParaRPr lang="en-US" sz="800" dirty="0">
              <a:solidFill>
                <a:schemeClr val="bg1"/>
              </a:solidFill>
            </a:endParaRPr>
          </a:p>
        </p:txBody>
      </p:sp>
      <p:sp>
        <p:nvSpPr>
          <p:cNvPr id="15" name="TextBox 14"/>
          <p:cNvSpPr txBox="1"/>
          <p:nvPr/>
        </p:nvSpPr>
        <p:spPr>
          <a:xfrm>
            <a:off x="6463622" y="3414677"/>
            <a:ext cx="790965" cy="338554"/>
          </a:xfrm>
          <a:prstGeom prst="rect">
            <a:avLst/>
          </a:prstGeom>
          <a:noFill/>
          <a:ln w="19050">
            <a:solidFill>
              <a:schemeClr val="bg1"/>
            </a:solidFill>
          </a:ln>
        </p:spPr>
        <p:txBody>
          <a:bodyPr wrap="square" rtlCol="0">
            <a:spAutoFit/>
          </a:bodyPr>
          <a:lstStyle/>
          <a:p>
            <a:pPr algn="ctr"/>
            <a:r>
              <a:rPr lang="en-US" sz="800" dirty="0" smtClean="0">
                <a:solidFill>
                  <a:schemeClr val="bg1"/>
                </a:solidFill>
              </a:rPr>
              <a:t>SNOMED CT</a:t>
            </a:r>
          </a:p>
          <a:p>
            <a:pPr algn="ctr"/>
            <a:r>
              <a:rPr lang="en-US" sz="800" dirty="0" smtClean="0">
                <a:solidFill>
                  <a:schemeClr val="bg1"/>
                </a:solidFill>
              </a:rPr>
              <a:t>FSN</a:t>
            </a:r>
            <a:endParaRPr lang="en-US" sz="800" dirty="0">
              <a:solidFill>
                <a:schemeClr val="bg1"/>
              </a:solidFill>
            </a:endParaRPr>
          </a:p>
        </p:txBody>
      </p:sp>
      <p:sp>
        <p:nvSpPr>
          <p:cNvPr id="16" name="TextBox 15"/>
          <p:cNvSpPr txBox="1"/>
          <p:nvPr/>
        </p:nvSpPr>
        <p:spPr>
          <a:xfrm>
            <a:off x="5930999" y="2735976"/>
            <a:ext cx="399273" cy="215444"/>
          </a:xfrm>
          <a:prstGeom prst="rect">
            <a:avLst/>
          </a:prstGeom>
          <a:noFill/>
          <a:ln w="19050">
            <a:solidFill>
              <a:schemeClr val="bg1"/>
            </a:solidFill>
          </a:ln>
        </p:spPr>
        <p:txBody>
          <a:bodyPr wrap="square" rtlCol="0">
            <a:spAutoFit/>
          </a:bodyPr>
          <a:lstStyle/>
          <a:p>
            <a:pPr algn="ctr"/>
            <a:r>
              <a:rPr lang="en-US" sz="800" dirty="0" smtClean="0">
                <a:solidFill>
                  <a:schemeClr val="bg1"/>
                </a:solidFill>
              </a:rPr>
              <a:t>ICE</a:t>
            </a:r>
            <a:endParaRPr lang="en-US" sz="800" dirty="0">
              <a:solidFill>
                <a:schemeClr val="bg1"/>
              </a:solidFill>
            </a:endParaRPr>
          </a:p>
        </p:txBody>
      </p:sp>
      <p:cxnSp>
        <p:nvCxnSpPr>
          <p:cNvPr id="17" name="Straight Arrow Connector 16"/>
          <p:cNvCxnSpPr>
            <a:stCxn id="14" idx="0"/>
            <a:endCxn id="16" idx="2"/>
          </p:cNvCxnSpPr>
          <p:nvPr/>
        </p:nvCxnSpPr>
        <p:spPr bwMode="auto">
          <a:xfrm flipV="1">
            <a:off x="5386840" y="2951420"/>
            <a:ext cx="743796" cy="458897"/>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cxnSp>
        <p:nvCxnSpPr>
          <p:cNvPr id="18" name="Straight Arrow Connector 17"/>
          <p:cNvCxnSpPr>
            <a:stCxn id="15" idx="0"/>
            <a:endCxn id="16" idx="2"/>
          </p:cNvCxnSpPr>
          <p:nvPr/>
        </p:nvCxnSpPr>
        <p:spPr bwMode="auto">
          <a:xfrm flipH="1" flipV="1">
            <a:off x="6130636" y="2951420"/>
            <a:ext cx="728469" cy="463257"/>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sp>
        <p:nvSpPr>
          <p:cNvPr id="19" name="Rounded Rectangle 18"/>
          <p:cNvSpPr/>
          <p:nvPr/>
        </p:nvSpPr>
        <p:spPr>
          <a:xfrm>
            <a:off x="4857233" y="4244121"/>
            <a:ext cx="938894" cy="374571"/>
          </a:xfrm>
          <a:prstGeom prst="roundRect">
            <a:avLst/>
          </a:prstGeom>
          <a:ln w="19050">
            <a:solidFill>
              <a:schemeClr val="bg1"/>
            </a:solidFill>
          </a:ln>
        </p:spPr>
        <p:txBody>
          <a:bodyPr wrap="square">
            <a:spAutoFit/>
          </a:bodyPr>
          <a:lstStyle/>
          <a:p>
            <a:pPr marL="0" marR="0" indent="0" algn="ctr">
              <a:spcBef>
                <a:spcPts val="0"/>
              </a:spcBef>
              <a:spcAft>
                <a:spcPts val="0"/>
              </a:spcAft>
            </a:pPr>
            <a:r>
              <a:rPr lang="en-US" sz="800" dirty="0" smtClean="0">
                <a:solidFill>
                  <a:schemeClr val="bg1"/>
                </a:solidFill>
              </a:rPr>
              <a:t>SNOMED CT:</a:t>
            </a:r>
          </a:p>
          <a:p>
            <a:pPr marL="0" marR="0" indent="0" algn="ctr">
              <a:spcBef>
                <a:spcPts val="0"/>
              </a:spcBef>
              <a:spcAft>
                <a:spcPts val="0"/>
              </a:spcAft>
            </a:pPr>
            <a:r>
              <a:rPr lang="en-US" sz="800" dirty="0" smtClean="0">
                <a:solidFill>
                  <a:schemeClr val="bg1"/>
                </a:solidFill>
              </a:rPr>
              <a:t>301381004</a:t>
            </a:r>
            <a:endParaRPr lang="en-US" sz="800" dirty="0">
              <a:solidFill>
                <a:schemeClr val="bg1"/>
              </a:solidFill>
              <a:latin typeface="Times New Roman" panose="02020603050405020304" pitchFamily="18" charset="0"/>
              <a:ea typeface="MS Mincho" panose="02020609040205080304" pitchFamily="49" charset="-128"/>
            </a:endParaRPr>
          </a:p>
        </p:txBody>
      </p:sp>
      <p:cxnSp>
        <p:nvCxnSpPr>
          <p:cNvPr id="20" name="Straight Arrow Connector 19"/>
          <p:cNvCxnSpPr>
            <a:endCxn id="14" idx="2"/>
          </p:cNvCxnSpPr>
          <p:nvPr/>
        </p:nvCxnSpPr>
        <p:spPr bwMode="auto">
          <a:xfrm flipV="1">
            <a:off x="5386840" y="3748871"/>
            <a:ext cx="0" cy="495250"/>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sp>
        <p:nvSpPr>
          <p:cNvPr id="21" name="TextBox 20"/>
          <p:cNvSpPr txBox="1"/>
          <p:nvPr/>
        </p:nvSpPr>
        <p:spPr>
          <a:xfrm>
            <a:off x="5399687" y="3925921"/>
            <a:ext cx="847304" cy="215444"/>
          </a:xfrm>
          <a:prstGeom prst="rect">
            <a:avLst/>
          </a:prstGeom>
          <a:noFill/>
          <a:ln>
            <a:noFill/>
          </a:ln>
        </p:spPr>
        <p:txBody>
          <a:bodyPr wrap="square" rtlCol="0">
            <a:spAutoFit/>
          </a:bodyPr>
          <a:lstStyle/>
          <a:p>
            <a:r>
              <a:rPr lang="en-US" sz="800" b="1" i="1" dirty="0" err="1" smtClean="0">
                <a:solidFill>
                  <a:schemeClr val="bg1"/>
                </a:solidFill>
              </a:rPr>
              <a:t>instanceOf</a:t>
            </a:r>
            <a:r>
              <a:rPr lang="en-US" sz="800" b="1" i="1" dirty="0" smtClean="0">
                <a:solidFill>
                  <a:schemeClr val="bg1"/>
                </a:solidFill>
              </a:rPr>
              <a:t> at t</a:t>
            </a:r>
            <a:r>
              <a:rPr lang="en-US" sz="800" b="1" i="1" baseline="-25000" dirty="0" smtClean="0">
                <a:solidFill>
                  <a:schemeClr val="bg1"/>
                </a:solidFill>
              </a:rPr>
              <a:t>1</a:t>
            </a:r>
            <a:endParaRPr lang="en-US" sz="800" b="1" i="1" baseline="-25000" dirty="0">
              <a:solidFill>
                <a:schemeClr val="bg1"/>
              </a:solidFill>
            </a:endParaRPr>
          </a:p>
        </p:txBody>
      </p:sp>
      <p:sp>
        <p:nvSpPr>
          <p:cNvPr id="22" name="Rounded Rectangle 21"/>
          <p:cNvSpPr/>
          <p:nvPr/>
        </p:nvSpPr>
        <p:spPr>
          <a:xfrm>
            <a:off x="5883346" y="4248479"/>
            <a:ext cx="1951518" cy="374571"/>
          </a:xfrm>
          <a:prstGeom prst="roundRect">
            <a:avLst/>
          </a:prstGeom>
          <a:ln w="19050">
            <a:solidFill>
              <a:schemeClr val="bg1"/>
            </a:solidFill>
          </a:ln>
        </p:spPr>
        <p:txBody>
          <a:bodyPr wrap="square">
            <a:spAutoFit/>
          </a:bodyPr>
          <a:lstStyle/>
          <a:p>
            <a:pPr marL="0" marR="0" indent="0" algn="ctr">
              <a:spcBef>
                <a:spcPts val="0"/>
              </a:spcBef>
              <a:spcAft>
                <a:spcPts val="0"/>
              </a:spcAft>
            </a:pPr>
            <a:r>
              <a:rPr lang="en-US" sz="800" dirty="0" smtClean="0">
                <a:solidFill>
                  <a:schemeClr val="bg1"/>
                </a:solidFill>
              </a:rPr>
              <a:t>SNOMED CT:</a:t>
            </a:r>
          </a:p>
          <a:p>
            <a:pPr marL="0" marR="0" indent="0" algn="ctr">
              <a:spcBef>
                <a:spcPts val="0"/>
              </a:spcBef>
              <a:spcAft>
                <a:spcPts val="0"/>
              </a:spcAft>
            </a:pPr>
            <a:r>
              <a:rPr lang="en-US" sz="800" dirty="0">
                <a:solidFill>
                  <a:schemeClr val="bg1"/>
                </a:solidFill>
              </a:rPr>
              <a:t>‘Discomforting present pain (finding)’</a:t>
            </a:r>
          </a:p>
        </p:txBody>
      </p:sp>
      <p:cxnSp>
        <p:nvCxnSpPr>
          <p:cNvPr id="23" name="Straight Arrow Connector 22"/>
          <p:cNvCxnSpPr>
            <a:endCxn id="15" idx="2"/>
          </p:cNvCxnSpPr>
          <p:nvPr/>
        </p:nvCxnSpPr>
        <p:spPr bwMode="auto">
          <a:xfrm flipV="1">
            <a:off x="6859105" y="3753231"/>
            <a:ext cx="0" cy="495248"/>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sp>
        <p:nvSpPr>
          <p:cNvPr id="24" name="TextBox 23"/>
          <p:cNvSpPr txBox="1"/>
          <p:nvPr/>
        </p:nvSpPr>
        <p:spPr>
          <a:xfrm>
            <a:off x="6860792" y="3931307"/>
            <a:ext cx="858463" cy="215444"/>
          </a:xfrm>
          <a:prstGeom prst="rect">
            <a:avLst/>
          </a:prstGeom>
          <a:noFill/>
        </p:spPr>
        <p:txBody>
          <a:bodyPr wrap="square" rtlCol="0">
            <a:spAutoFit/>
          </a:bodyPr>
          <a:lstStyle/>
          <a:p>
            <a:r>
              <a:rPr lang="en-US" sz="800" b="1" i="1" dirty="0" err="1" smtClean="0">
                <a:solidFill>
                  <a:schemeClr val="bg1"/>
                </a:solidFill>
              </a:rPr>
              <a:t>instanceOf</a:t>
            </a:r>
            <a:r>
              <a:rPr lang="en-US" sz="800" b="1" i="1" dirty="0" smtClean="0">
                <a:solidFill>
                  <a:schemeClr val="bg1"/>
                </a:solidFill>
              </a:rPr>
              <a:t> at t</a:t>
            </a:r>
            <a:r>
              <a:rPr lang="en-US" sz="800" b="1" i="1" baseline="-25000" dirty="0" smtClean="0">
                <a:solidFill>
                  <a:schemeClr val="bg1"/>
                </a:solidFill>
              </a:rPr>
              <a:t>2</a:t>
            </a:r>
            <a:endParaRPr lang="en-US" sz="800" b="1" i="1" baseline="-25000" dirty="0">
              <a:solidFill>
                <a:schemeClr val="bg1"/>
              </a:solidFill>
            </a:endParaRPr>
          </a:p>
        </p:txBody>
      </p:sp>
      <p:sp>
        <p:nvSpPr>
          <p:cNvPr id="25" name="TextBox 24"/>
          <p:cNvSpPr txBox="1"/>
          <p:nvPr/>
        </p:nvSpPr>
        <p:spPr>
          <a:xfrm>
            <a:off x="6403211" y="2983449"/>
            <a:ext cx="371121" cy="215444"/>
          </a:xfrm>
          <a:prstGeom prst="rect">
            <a:avLst/>
          </a:prstGeom>
          <a:noFill/>
        </p:spPr>
        <p:txBody>
          <a:bodyPr wrap="square" rtlCol="0">
            <a:spAutoFit/>
          </a:bodyPr>
          <a:lstStyle/>
          <a:p>
            <a:r>
              <a:rPr lang="en-US" sz="800" b="1" i="1" dirty="0" err="1" smtClean="0">
                <a:solidFill>
                  <a:schemeClr val="bg1"/>
                </a:solidFill>
              </a:rPr>
              <a:t>isA</a:t>
            </a:r>
            <a:endParaRPr lang="en-US" sz="800" b="1" i="1" baseline="-25000" dirty="0">
              <a:solidFill>
                <a:schemeClr val="bg1"/>
              </a:solidFill>
            </a:endParaRPr>
          </a:p>
        </p:txBody>
      </p:sp>
      <p:sp>
        <p:nvSpPr>
          <p:cNvPr id="26" name="TextBox 25"/>
          <p:cNvSpPr txBox="1"/>
          <p:nvPr/>
        </p:nvSpPr>
        <p:spPr>
          <a:xfrm>
            <a:off x="5313769" y="3001696"/>
            <a:ext cx="380183" cy="215444"/>
          </a:xfrm>
          <a:prstGeom prst="rect">
            <a:avLst/>
          </a:prstGeom>
          <a:noFill/>
        </p:spPr>
        <p:txBody>
          <a:bodyPr wrap="square" rtlCol="0">
            <a:spAutoFit/>
          </a:bodyPr>
          <a:lstStyle/>
          <a:p>
            <a:r>
              <a:rPr lang="en-US" sz="800" b="1" i="1" dirty="0" err="1" smtClean="0">
                <a:solidFill>
                  <a:schemeClr val="bg1"/>
                </a:solidFill>
              </a:rPr>
              <a:t>isA</a:t>
            </a:r>
            <a:endParaRPr lang="en-US" sz="800" b="1" i="1" baseline="-25000" dirty="0">
              <a:solidFill>
                <a:schemeClr val="bg1"/>
              </a:solidFill>
            </a:endParaRPr>
          </a:p>
        </p:txBody>
      </p:sp>
      <p:sp>
        <p:nvSpPr>
          <p:cNvPr id="27" name="TextBox 26"/>
          <p:cNvSpPr txBox="1"/>
          <p:nvPr/>
        </p:nvSpPr>
        <p:spPr>
          <a:xfrm>
            <a:off x="7779374" y="1735078"/>
            <a:ext cx="920445" cy="215444"/>
          </a:xfrm>
          <a:prstGeom prst="rect">
            <a:avLst/>
          </a:prstGeom>
          <a:noFill/>
          <a:ln w="19050">
            <a:solidFill>
              <a:schemeClr val="bg1"/>
            </a:solidFill>
          </a:ln>
        </p:spPr>
        <p:txBody>
          <a:bodyPr wrap="none" rtlCol="0">
            <a:spAutoFit/>
          </a:bodyPr>
          <a:lstStyle/>
          <a:p>
            <a:pPr algn="ctr"/>
            <a:r>
              <a:rPr lang="en-US" sz="800" dirty="0" smtClean="0">
                <a:solidFill>
                  <a:schemeClr val="bg1"/>
                </a:solidFill>
              </a:rPr>
              <a:t>Portion of Reality</a:t>
            </a:r>
            <a:endParaRPr lang="en-US" sz="800" dirty="0">
              <a:solidFill>
                <a:schemeClr val="bg1"/>
              </a:solidFill>
            </a:endParaRPr>
          </a:p>
        </p:txBody>
      </p:sp>
      <p:sp>
        <p:nvSpPr>
          <p:cNvPr id="28" name="Cloud Callout 27"/>
          <p:cNvSpPr/>
          <p:nvPr/>
        </p:nvSpPr>
        <p:spPr bwMode="auto">
          <a:xfrm>
            <a:off x="7696200" y="2242476"/>
            <a:ext cx="1080390" cy="759220"/>
          </a:xfrm>
          <a:prstGeom prst="cloudCallout">
            <a:avLst>
              <a:gd name="adj1" fmla="val -11146"/>
              <a:gd name="adj2" fmla="val 43283"/>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Times" pitchFamily="122" charset="0"/>
            </a:endParaRPr>
          </a:p>
        </p:txBody>
      </p:sp>
      <p:sp>
        <p:nvSpPr>
          <p:cNvPr id="29" name="TextBox 28"/>
          <p:cNvSpPr txBox="1"/>
          <p:nvPr/>
        </p:nvSpPr>
        <p:spPr>
          <a:xfrm>
            <a:off x="7829933" y="2352106"/>
            <a:ext cx="846173" cy="229799"/>
          </a:xfrm>
          <a:prstGeom prst="rect">
            <a:avLst/>
          </a:prstGeom>
          <a:noFill/>
        </p:spPr>
        <p:txBody>
          <a:bodyPr wrap="square" rtlCol="0">
            <a:spAutoFit/>
          </a:bodyPr>
          <a:lstStyle/>
          <a:p>
            <a:r>
              <a:rPr lang="en-US" sz="800" dirty="0" smtClean="0">
                <a:solidFill>
                  <a:schemeClr val="bg1"/>
                </a:solidFill>
              </a:rPr>
              <a:t>Something around discomforting pain</a:t>
            </a:r>
            <a:endParaRPr lang="en-US" sz="800" dirty="0">
              <a:solidFill>
                <a:schemeClr val="bg1"/>
              </a:solidFill>
            </a:endParaRPr>
          </a:p>
        </p:txBody>
      </p:sp>
      <p:cxnSp>
        <p:nvCxnSpPr>
          <p:cNvPr id="30" name="Elbow Connector 29"/>
          <p:cNvCxnSpPr>
            <a:stCxn id="22" idx="3"/>
            <a:endCxn id="28" idx="1"/>
          </p:cNvCxnSpPr>
          <p:nvPr/>
        </p:nvCxnSpPr>
        <p:spPr bwMode="auto">
          <a:xfrm flipV="1">
            <a:off x="7834864" y="3000888"/>
            <a:ext cx="401531" cy="1434877"/>
          </a:xfrm>
          <a:prstGeom prst="bentConnector2">
            <a:avLst/>
          </a:prstGeom>
          <a:solidFill>
            <a:schemeClr val="accent1"/>
          </a:solidFill>
          <a:ln w="19050" cap="flat" cmpd="sng" algn="ctr">
            <a:solidFill>
              <a:srgbClr val="FF0000"/>
            </a:solidFill>
            <a:prstDash val="solid"/>
            <a:round/>
            <a:headEnd type="none" w="med" len="med"/>
            <a:tailEnd type="triangle"/>
          </a:ln>
          <a:effectLst/>
        </p:spPr>
      </p:cxnSp>
      <p:sp>
        <p:nvSpPr>
          <p:cNvPr id="31" name="TextBox 30"/>
          <p:cNvSpPr txBox="1"/>
          <p:nvPr/>
        </p:nvSpPr>
        <p:spPr>
          <a:xfrm>
            <a:off x="7690747" y="3062515"/>
            <a:ext cx="412219" cy="146237"/>
          </a:xfrm>
          <a:prstGeom prst="rect">
            <a:avLst/>
          </a:prstGeom>
          <a:noFill/>
        </p:spPr>
        <p:txBody>
          <a:bodyPr wrap="none" rtlCol="0">
            <a:spAutoFit/>
          </a:bodyPr>
          <a:lstStyle/>
          <a:p>
            <a:r>
              <a:rPr lang="en-US" sz="800" b="1" dirty="0" err="1" smtClean="0">
                <a:solidFill>
                  <a:srgbClr val="FF0000"/>
                </a:solidFill>
              </a:rPr>
              <a:t>isAbout</a:t>
            </a:r>
            <a:endParaRPr lang="en-US" sz="800" b="1" dirty="0">
              <a:solidFill>
                <a:srgbClr val="FF0000"/>
              </a:solidFill>
            </a:endParaRPr>
          </a:p>
        </p:txBody>
      </p:sp>
      <p:cxnSp>
        <p:nvCxnSpPr>
          <p:cNvPr id="32" name="Straight Arrow Connector 31"/>
          <p:cNvCxnSpPr>
            <a:stCxn id="28" idx="3"/>
            <a:endCxn id="27" idx="2"/>
          </p:cNvCxnSpPr>
          <p:nvPr/>
        </p:nvCxnSpPr>
        <p:spPr bwMode="auto">
          <a:xfrm flipV="1">
            <a:off x="8236395" y="1950522"/>
            <a:ext cx="3202" cy="335363"/>
          </a:xfrm>
          <a:prstGeom prst="straightConnector1">
            <a:avLst/>
          </a:prstGeom>
          <a:solidFill>
            <a:schemeClr val="accent1"/>
          </a:solidFill>
          <a:ln w="19050" cap="flat" cmpd="sng" algn="ctr">
            <a:solidFill>
              <a:schemeClr val="bg1"/>
            </a:solidFill>
            <a:prstDash val="sysDash"/>
            <a:round/>
            <a:headEnd type="none" w="med" len="med"/>
            <a:tailEnd type="triangle"/>
          </a:ln>
          <a:effectLst/>
        </p:spPr>
      </p:cxnSp>
      <p:sp>
        <p:nvSpPr>
          <p:cNvPr id="33" name="TextBox 32"/>
          <p:cNvSpPr txBox="1"/>
          <p:nvPr/>
        </p:nvSpPr>
        <p:spPr>
          <a:xfrm>
            <a:off x="8336969" y="1964305"/>
            <a:ext cx="297018" cy="146237"/>
          </a:xfrm>
          <a:prstGeom prst="rect">
            <a:avLst/>
          </a:prstGeom>
          <a:noFill/>
        </p:spPr>
        <p:txBody>
          <a:bodyPr wrap="none" rtlCol="0">
            <a:spAutoFit/>
          </a:bodyPr>
          <a:lstStyle/>
          <a:p>
            <a:r>
              <a:rPr lang="en-US" sz="800" b="1" i="1" dirty="0" smtClean="0">
                <a:solidFill>
                  <a:schemeClr val="bg1"/>
                </a:solidFill>
              </a:rPr>
              <a:t>~</a:t>
            </a:r>
            <a:r>
              <a:rPr lang="en-US" sz="800" b="1" i="1" dirty="0" err="1" smtClean="0">
                <a:solidFill>
                  <a:schemeClr val="bg1"/>
                </a:solidFill>
              </a:rPr>
              <a:t>isA</a:t>
            </a:r>
            <a:endParaRPr lang="en-US" sz="800" b="1" i="1" baseline="-25000" dirty="0">
              <a:solidFill>
                <a:schemeClr val="bg1"/>
              </a:solidFill>
            </a:endParaRPr>
          </a:p>
        </p:txBody>
      </p:sp>
      <p:cxnSp>
        <p:nvCxnSpPr>
          <p:cNvPr id="34" name="Elbow Connector 33"/>
          <p:cNvCxnSpPr>
            <a:stCxn id="19" idx="1"/>
            <a:endCxn id="28" idx="0"/>
          </p:cNvCxnSpPr>
          <p:nvPr/>
        </p:nvCxnSpPr>
        <p:spPr bwMode="auto">
          <a:xfrm rot="10800000" flipH="1">
            <a:off x="4857233" y="2622087"/>
            <a:ext cx="2842318" cy="1809321"/>
          </a:xfrm>
          <a:prstGeom prst="bentConnector3">
            <a:avLst>
              <a:gd name="adj1" fmla="val -8043"/>
            </a:avLst>
          </a:prstGeom>
          <a:solidFill>
            <a:schemeClr val="accent1"/>
          </a:solidFill>
          <a:ln w="19050" cap="flat" cmpd="sng" algn="ctr">
            <a:solidFill>
              <a:srgbClr val="FF0000"/>
            </a:solidFill>
            <a:prstDash val="solid"/>
            <a:round/>
            <a:headEnd type="none" w="med" len="med"/>
            <a:tailEnd type="triangle"/>
          </a:ln>
          <a:effectLst/>
        </p:spPr>
      </p:cxnSp>
      <p:sp>
        <p:nvSpPr>
          <p:cNvPr id="35" name="TextBox 34"/>
          <p:cNvSpPr txBox="1"/>
          <p:nvPr/>
        </p:nvSpPr>
        <p:spPr>
          <a:xfrm>
            <a:off x="6891461" y="2313694"/>
            <a:ext cx="412219" cy="146237"/>
          </a:xfrm>
          <a:prstGeom prst="rect">
            <a:avLst/>
          </a:prstGeom>
          <a:noFill/>
        </p:spPr>
        <p:txBody>
          <a:bodyPr wrap="none" rtlCol="0">
            <a:spAutoFit/>
          </a:bodyPr>
          <a:lstStyle/>
          <a:p>
            <a:r>
              <a:rPr lang="en-US" sz="800" b="1" dirty="0" err="1" smtClean="0">
                <a:solidFill>
                  <a:srgbClr val="FF0000"/>
                </a:solidFill>
              </a:rPr>
              <a:t>isAbout</a:t>
            </a:r>
            <a:endParaRPr lang="en-US" sz="800" b="1" dirty="0">
              <a:solidFill>
                <a:srgbClr val="FF0000"/>
              </a:solidFill>
            </a:endParaRPr>
          </a:p>
        </p:txBody>
      </p:sp>
      <p:sp>
        <p:nvSpPr>
          <p:cNvPr id="48" name="Rounded Rectangle 47"/>
          <p:cNvSpPr/>
          <p:nvPr/>
        </p:nvSpPr>
        <p:spPr bwMode="auto">
          <a:xfrm>
            <a:off x="76200" y="5943600"/>
            <a:ext cx="1447800" cy="304800"/>
          </a:xfrm>
          <a:prstGeom prst="roundRect">
            <a:avLst/>
          </a:prstGeom>
          <a:noFill/>
          <a:ln w="28575" cap="flat" cmpd="sng" algn="ctr">
            <a:solidFill>
              <a:srgbClr val="C30D8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22" charset="0"/>
              </a:rPr>
              <a:t> </a:t>
            </a:r>
            <a:endParaRPr kumimoji="0" lang="en-US" sz="2400" b="0" i="0" u="none" strike="noStrike" cap="none" normalizeH="0" baseline="0" dirty="0">
              <a:ln>
                <a:noFill/>
              </a:ln>
              <a:solidFill>
                <a:schemeClr val="tx1"/>
              </a:solidFill>
              <a:effectLst/>
              <a:latin typeface="Times" pitchFamily="122" charset="0"/>
            </a:endParaRPr>
          </a:p>
        </p:txBody>
      </p:sp>
      <p:cxnSp>
        <p:nvCxnSpPr>
          <p:cNvPr id="49" name="Elbow Connector 48"/>
          <p:cNvCxnSpPr>
            <a:stCxn id="19" idx="2"/>
            <a:endCxn id="48" idx="2"/>
          </p:cNvCxnSpPr>
          <p:nvPr/>
        </p:nvCxnSpPr>
        <p:spPr bwMode="auto">
          <a:xfrm rot="5400000">
            <a:off x="2248536" y="3170256"/>
            <a:ext cx="1629708" cy="4526580"/>
          </a:xfrm>
          <a:prstGeom prst="bentConnector3">
            <a:avLst>
              <a:gd name="adj1" fmla="val 114027"/>
            </a:avLst>
          </a:prstGeom>
          <a:solidFill>
            <a:schemeClr val="accent1"/>
          </a:solidFill>
          <a:ln w="28575" cap="flat" cmpd="sng" algn="ctr">
            <a:solidFill>
              <a:srgbClr val="19FF81"/>
            </a:solidFill>
            <a:prstDash val="solid"/>
            <a:round/>
            <a:headEnd type="none" w="med" len="med"/>
            <a:tailEnd type="triangle"/>
          </a:ln>
          <a:effectLst/>
        </p:spPr>
      </p:cxnSp>
      <p:sp>
        <p:nvSpPr>
          <p:cNvPr id="52" name="TextBox 51"/>
          <p:cNvSpPr txBox="1"/>
          <p:nvPr/>
        </p:nvSpPr>
        <p:spPr>
          <a:xfrm>
            <a:off x="5348909" y="4797623"/>
            <a:ext cx="1439818" cy="307777"/>
          </a:xfrm>
          <a:prstGeom prst="rect">
            <a:avLst/>
          </a:prstGeom>
          <a:noFill/>
        </p:spPr>
        <p:txBody>
          <a:bodyPr wrap="none" rtlCol="0">
            <a:spAutoFit/>
          </a:bodyPr>
          <a:lstStyle/>
          <a:p>
            <a:r>
              <a:rPr lang="en-US" sz="1400" b="1" dirty="0" err="1" smtClean="0">
                <a:solidFill>
                  <a:srgbClr val="19FF81"/>
                </a:solidFill>
              </a:rPr>
              <a:t>GenDepOn</a:t>
            </a:r>
            <a:r>
              <a:rPr lang="en-US" sz="1400" b="1" dirty="0" smtClean="0">
                <a:solidFill>
                  <a:srgbClr val="19FF81"/>
                </a:solidFill>
              </a:rPr>
              <a:t> at t1</a:t>
            </a:r>
            <a:endParaRPr lang="en-US" sz="1400" b="1" dirty="0">
              <a:solidFill>
                <a:srgbClr val="19FF81"/>
              </a:solidFill>
            </a:endParaRPr>
          </a:p>
        </p:txBody>
      </p:sp>
      <p:sp>
        <p:nvSpPr>
          <p:cNvPr id="53" name="TextBox 52"/>
          <p:cNvSpPr txBox="1"/>
          <p:nvPr/>
        </p:nvSpPr>
        <p:spPr>
          <a:xfrm>
            <a:off x="457200" y="4091720"/>
            <a:ext cx="1577145" cy="374571"/>
          </a:xfrm>
          <a:prstGeom prst="roundRect">
            <a:avLst/>
          </a:prstGeom>
          <a:noFill/>
          <a:ln w="19050">
            <a:solidFill>
              <a:schemeClr val="bg1"/>
            </a:solidFill>
          </a:ln>
        </p:spPr>
        <p:txBody>
          <a:bodyPr wrap="none" rtlCol="0">
            <a:spAutoFit/>
          </a:bodyPr>
          <a:lstStyle/>
          <a:p>
            <a:r>
              <a:rPr lang="en-US" sz="1600" dirty="0" smtClean="0">
                <a:solidFill>
                  <a:schemeClr val="bg1"/>
                </a:solidFill>
              </a:rPr>
              <a:t>Q301381004 (1)</a:t>
            </a:r>
            <a:endParaRPr lang="en-US" sz="1600" dirty="0">
              <a:solidFill>
                <a:schemeClr val="bg1"/>
              </a:solidFill>
            </a:endParaRPr>
          </a:p>
        </p:txBody>
      </p:sp>
      <p:sp>
        <p:nvSpPr>
          <p:cNvPr id="54" name="TextBox 53"/>
          <p:cNvSpPr txBox="1"/>
          <p:nvPr/>
        </p:nvSpPr>
        <p:spPr>
          <a:xfrm>
            <a:off x="2149705" y="3505200"/>
            <a:ext cx="1577145" cy="374571"/>
          </a:xfrm>
          <a:prstGeom prst="roundRect">
            <a:avLst/>
          </a:prstGeom>
          <a:noFill/>
          <a:ln w="19050">
            <a:solidFill>
              <a:schemeClr val="bg1"/>
            </a:solidFill>
          </a:ln>
        </p:spPr>
        <p:txBody>
          <a:bodyPr wrap="none" rtlCol="0">
            <a:spAutoFit/>
          </a:bodyPr>
          <a:lstStyle/>
          <a:p>
            <a:r>
              <a:rPr lang="en-US" sz="1600" dirty="0" smtClean="0">
                <a:solidFill>
                  <a:schemeClr val="bg1"/>
                </a:solidFill>
              </a:rPr>
              <a:t>Q301381004 (2)</a:t>
            </a:r>
            <a:endParaRPr lang="en-US" sz="1600" dirty="0">
              <a:solidFill>
                <a:schemeClr val="bg1"/>
              </a:solidFill>
            </a:endParaRPr>
          </a:p>
        </p:txBody>
      </p:sp>
      <p:cxnSp>
        <p:nvCxnSpPr>
          <p:cNvPr id="56" name="Elbow Connector 55"/>
          <p:cNvCxnSpPr>
            <a:endCxn id="3" idx="3"/>
          </p:cNvCxnSpPr>
          <p:nvPr/>
        </p:nvCxnSpPr>
        <p:spPr bwMode="auto">
          <a:xfrm rot="16200000" flipH="1">
            <a:off x="684333" y="5027732"/>
            <a:ext cx="1324909" cy="202025"/>
          </a:xfrm>
          <a:prstGeom prst="bentConnector4">
            <a:avLst>
              <a:gd name="adj1" fmla="val 44249"/>
              <a:gd name="adj2" fmla="val 213154"/>
            </a:avLst>
          </a:prstGeom>
          <a:solidFill>
            <a:schemeClr val="accent1"/>
          </a:solidFill>
          <a:ln w="28575" cap="flat" cmpd="sng" algn="ctr">
            <a:solidFill>
              <a:srgbClr val="FFFF00"/>
            </a:solidFill>
            <a:prstDash val="solid"/>
            <a:round/>
            <a:headEnd type="none" w="med" len="med"/>
            <a:tailEnd type="triangle"/>
          </a:ln>
          <a:effectLst/>
        </p:spPr>
      </p:cxnSp>
      <p:sp>
        <p:nvSpPr>
          <p:cNvPr id="57" name="TextBox 56"/>
          <p:cNvSpPr txBox="1"/>
          <p:nvPr/>
        </p:nvSpPr>
        <p:spPr>
          <a:xfrm>
            <a:off x="-345" y="4521795"/>
            <a:ext cx="1273105" cy="307777"/>
          </a:xfrm>
          <a:prstGeom prst="rect">
            <a:avLst/>
          </a:prstGeom>
          <a:noFill/>
        </p:spPr>
        <p:txBody>
          <a:bodyPr wrap="none" rtlCol="0">
            <a:spAutoFit/>
          </a:bodyPr>
          <a:lstStyle/>
          <a:p>
            <a:r>
              <a:rPr lang="en-US" sz="1400" b="1" i="1" dirty="0" err="1" smtClean="0">
                <a:solidFill>
                  <a:schemeClr val="bg1"/>
                </a:solidFill>
              </a:rPr>
              <a:t>inheresIn</a:t>
            </a:r>
            <a:r>
              <a:rPr lang="en-US" sz="1400" b="1" i="1" dirty="0" smtClean="0">
                <a:solidFill>
                  <a:schemeClr val="bg1"/>
                </a:solidFill>
              </a:rPr>
              <a:t> at t1</a:t>
            </a:r>
            <a:endParaRPr lang="en-US" sz="1400" b="1" i="1" dirty="0">
              <a:solidFill>
                <a:schemeClr val="bg1"/>
              </a:solidFill>
            </a:endParaRPr>
          </a:p>
        </p:txBody>
      </p:sp>
      <p:cxnSp>
        <p:nvCxnSpPr>
          <p:cNvPr id="58" name="Elbow Connector 57"/>
          <p:cNvCxnSpPr>
            <a:stCxn id="54" idx="2"/>
            <a:endCxn id="48" idx="3"/>
          </p:cNvCxnSpPr>
          <p:nvPr/>
        </p:nvCxnSpPr>
        <p:spPr bwMode="auto">
          <a:xfrm rot="5400000">
            <a:off x="1123025" y="4280746"/>
            <a:ext cx="2216229" cy="1414278"/>
          </a:xfrm>
          <a:prstGeom prst="bentConnector2">
            <a:avLst/>
          </a:prstGeom>
          <a:solidFill>
            <a:schemeClr val="accent1"/>
          </a:solidFill>
          <a:ln w="28575" cap="flat" cmpd="sng" algn="ctr">
            <a:solidFill>
              <a:srgbClr val="C30D8F"/>
            </a:solidFill>
            <a:prstDash val="solid"/>
            <a:round/>
            <a:headEnd type="none" w="med" len="med"/>
            <a:tailEnd type="triangle"/>
          </a:ln>
          <a:effectLst/>
        </p:spPr>
      </p:cxnSp>
      <p:sp>
        <p:nvSpPr>
          <p:cNvPr id="62" name="TextBox 61"/>
          <p:cNvSpPr txBox="1"/>
          <p:nvPr/>
        </p:nvSpPr>
        <p:spPr>
          <a:xfrm>
            <a:off x="1698695" y="4572000"/>
            <a:ext cx="1273105" cy="307777"/>
          </a:xfrm>
          <a:prstGeom prst="rect">
            <a:avLst/>
          </a:prstGeom>
          <a:noFill/>
        </p:spPr>
        <p:txBody>
          <a:bodyPr wrap="none" rtlCol="0">
            <a:spAutoFit/>
          </a:bodyPr>
          <a:lstStyle/>
          <a:p>
            <a:r>
              <a:rPr lang="en-US" sz="1400" b="1" i="1" dirty="0" err="1" smtClean="0">
                <a:solidFill>
                  <a:schemeClr val="bg1"/>
                </a:solidFill>
              </a:rPr>
              <a:t>inheresIn</a:t>
            </a:r>
            <a:r>
              <a:rPr lang="en-US" sz="1400" b="1" i="1" dirty="0" smtClean="0">
                <a:solidFill>
                  <a:schemeClr val="bg1"/>
                </a:solidFill>
              </a:rPr>
              <a:t> at t1</a:t>
            </a:r>
            <a:endParaRPr lang="en-US" sz="1400" b="1" i="1" dirty="0">
              <a:solidFill>
                <a:schemeClr val="bg1"/>
              </a:solidFill>
            </a:endParaRPr>
          </a:p>
        </p:txBody>
      </p:sp>
      <p:sp>
        <p:nvSpPr>
          <p:cNvPr id="67" name="TextBox 66"/>
          <p:cNvSpPr txBox="1"/>
          <p:nvPr/>
        </p:nvSpPr>
        <p:spPr>
          <a:xfrm>
            <a:off x="1765754" y="1706011"/>
            <a:ext cx="801823" cy="338554"/>
          </a:xfrm>
          <a:prstGeom prst="rect">
            <a:avLst/>
          </a:prstGeom>
          <a:noFill/>
          <a:ln w="19050">
            <a:solidFill>
              <a:schemeClr val="bg1"/>
            </a:solidFill>
          </a:ln>
        </p:spPr>
        <p:txBody>
          <a:bodyPr wrap="none" rtlCol="0">
            <a:spAutoFit/>
          </a:bodyPr>
          <a:lstStyle/>
          <a:p>
            <a:r>
              <a:rPr lang="en-US" sz="1600" dirty="0" smtClean="0">
                <a:solidFill>
                  <a:schemeClr val="bg1"/>
                </a:solidFill>
              </a:rPr>
              <a:t>Quality</a:t>
            </a:r>
            <a:endParaRPr lang="en-US" sz="1600" dirty="0">
              <a:solidFill>
                <a:schemeClr val="bg1"/>
              </a:solidFill>
            </a:endParaRPr>
          </a:p>
        </p:txBody>
      </p:sp>
      <p:sp>
        <p:nvSpPr>
          <p:cNvPr id="68" name="TextBox 67"/>
          <p:cNvSpPr txBox="1"/>
          <p:nvPr/>
        </p:nvSpPr>
        <p:spPr>
          <a:xfrm>
            <a:off x="1903612" y="2612866"/>
            <a:ext cx="526106" cy="338554"/>
          </a:xfrm>
          <a:prstGeom prst="rect">
            <a:avLst/>
          </a:prstGeom>
          <a:noFill/>
          <a:ln w="19050">
            <a:solidFill>
              <a:schemeClr val="bg1"/>
            </a:solidFill>
          </a:ln>
        </p:spPr>
        <p:txBody>
          <a:bodyPr wrap="none" rtlCol="0">
            <a:spAutoFit/>
          </a:bodyPr>
          <a:lstStyle/>
          <a:p>
            <a:r>
              <a:rPr lang="en-US" sz="1600" dirty="0" smtClean="0">
                <a:solidFill>
                  <a:schemeClr val="bg1"/>
                </a:solidFill>
              </a:rPr>
              <a:t>IQE</a:t>
            </a:r>
            <a:endParaRPr lang="en-US" sz="1600" dirty="0">
              <a:solidFill>
                <a:schemeClr val="bg1"/>
              </a:solidFill>
            </a:endParaRPr>
          </a:p>
        </p:txBody>
      </p:sp>
      <p:cxnSp>
        <p:nvCxnSpPr>
          <p:cNvPr id="69" name="Straight Arrow Connector 68"/>
          <p:cNvCxnSpPr>
            <a:stCxn id="68" idx="0"/>
            <a:endCxn id="67" idx="2"/>
          </p:cNvCxnSpPr>
          <p:nvPr/>
        </p:nvCxnSpPr>
        <p:spPr bwMode="auto">
          <a:xfrm flipV="1">
            <a:off x="2166665" y="2044565"/>
            <a:ext cx="1" cy="568301"/>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sp>
        <p:nvSpPr>
          <p:cNvPr id="72" name="TextBox 71"/>
          <p:cNvSpPr txBox="1"/>
          <p:nvPr/>
        </p:nvSpPr>
        <p:spPr>
          <a:xfrm>
            <a:off x="2165684" y="2138301"/>
            <a:ext cx="425116" cy="307777"/>
          </a:xfrm>
          <a:prstGeom prst="rect">
            <a:avLst/>
          </a:prstGeom>
          <a:noFill/>
        </p:spPr>
        <p:txBody>
          <a:bodyPr wrap="none" rtlCol="0">
            <a:spAutoFit/>
          </a:bodyPr>
          <a:lstStyle/>
          <a:p>
            <a:r>
              <a:rPr lang="en-US" sz="1400" b="1" i="1" dirty="0" err="1" smtClean="0">
                <a:solidFill>
                  <a:schemeClr val="bg1"/>
                </a:solidFill>
              </a:rPr>
              <a:t>isA</a:t>
            </a:r>
            <a:endParaRPr lang="en-US" sz="1400" b="1" i="1" dirty="0">
              <a:solidFill>
                <a:schemeClr val="bg1"/>
              </a:solidFill>
            </a:endParaRPr>
          </a:p>
        </p:txBody>
      </p:sp>
      <p:cxnSp>
        <p:nvCxnSpPr>
          <p:cNvPr id="74" name="Elbow Connector 73"/>
          <p:cNvCxnSpPr>
            <a:stCxn id="53" idx="0"/>
            <a:endCxn id="68" idx="1"/>
          </p:cNvCxnSpPr>
          <p:nvPr/>
        </p:nvCxnSpPr>
        <p:spPr bwMode="auto">
          <a:xfrm rot="5400000" flipH="1" flipV="1">
            <a:off x="919904" y="3108013"/>
            <a:ext cx="1309577" cy="657839"/>
          </a:xfrm>
          <a:prstGeom prst="bentConnector2">
            <a:avLst/>
          </a:prstGeom>
          <a:solidFill>
            <a:schemeClr val="accent1"/>
          </a:solidFill>
          <a:ln w="28575" cap="flat" cmpd="sng" algn="ctr">
            <a:solidFill>
              <a:srgbClr val="FFFF00"/>
            </a:solidFill>
            <a:prstDash val="solid"/>
            <a:round/>
            <a:headEnd type="none" w="med" len="med"/>
            <a:tailEnd type="triangle"/>
          </a:ln>
          <a:effectLst/>
        </p:spPr>
      </p:cxnSp>
      <p:sp>
        <p:nvSpPr>
          <p:cNvPr id="77" name="TextBox 76"/>
          <p:cNvSpPr txBox="1"/>
          <p:nvPr/>
        </p:nvSpPr>
        <p:spPr>
          <a:xfrm>
            <a:off x="153896" y="3163655"/>
            <a:ext cx="1065304" cy="523220"/>
          </a:xfrm>
          <a:prstGeom prst="rect">
            <a:avLst/>
          </a:prstGeom>
          <a:noFill/>
        </p:spPr>
        <p:txBody>
          <a:bodyPr wrap="square" rtlCol="0">
            <a:spAutoFit/>
          </a:bodyPr>
          <a:lstStyle/>
          <a:p>
            <a:r>
              <a:rPr lang="en-US" sz="1400" b="1" i="1" dirty="0" err="1" smtClean="0">
                <a:solidFill>
                  <a:schemeClr val="bg1"/>
                </a:solidFill>
              </a:rPr>
              <a:t>instanceOf</a:t>
            </a:r>
            <a:r>
              <a:rPr lang="en-US" sz="1400" b="1" i="1" dirty="0" smtClean="0">
                <a:solidFill>
                  <a:schemeClr val="bg1"/>
                </a:solidFill>
              </a:rPr>
              <a:t> at t1</a:t>
            </a:r>
            <a:endParaRPr lang="en-US" sz="1400" b="1" i="1" dirty="0">
              <a:solidFill>
                <a:schemeClr val="bg1"/>
              </a:solidFill>
            </a:endParaRPr>
          </a:p>
        </p:txBody>
      </p:sp>
      <p:cxnSp>
        <p:nvCxnSpPr>
          <p:cNvPr id="78" name="Elbow Connector 77"/>
          <p:cNvCxnSpPr>
            <a:stCxn id="54" idx="0"/>
            <a:endCxn id="68" idx="3"/>
          </p:cNvCxnSpPr>
          <p:nvPr/>
        </p:nvCxnSpPr>
        <p:spPr bwMode="auto">
          <a:xfrm rot="16200000" flipV="1">
            <a:off x="2322470" y="2889392"/>
            <a:ext cx="723057" cy="508560"/>
          </a:xfrm>
          <a:prstGeom prst="bentConnector2">
            <a:avLst/>
          </a:prstGeom>
          <a:solidFill>
            <a:schemeClr val="accent1"/>
          </a:solidFill>
          <a:ln w="28575" cap="flat" cmpd="sng" algn="ctr">
            <a:solidFill>
              <a:srgbClr val="C30D8F"/>
            </a:solidFill>
            <a:prstDash val="solid"/>
            <a:round/>
            <a:headEnd type="none" w="med" len="med"/>
            <a:tailEnd type="triangle"/>
          </a:ln>
          <a:effectLst/>
        </p:spPr>
      </p:cxnSp>
      <p:sp>
        <p:nvSpPr>
          <p:cNvPr id="81" name="TextBox 80"/>
          <p:cNvSpPr txBox="1"/>
          <p:nvPr/>
        </p:nvSpPr>
        <p:spPr>
          <a:xfrm>
            <a:off x="1906496" y="2971800"/>
            <a:ext cx="1065304" cy="523220"/>
          </a:xfrm>
          <a:prstGeom prst="rect">
            <a:avLst/>
          </a:prstGeom>
          <a:noFill/>
        </p:spPr>
        <p:txBody>
          <a:bodyPr wrap="square" rtlCol="0">
            <a:spAutoFit/>
          </a:bodyPr>
          <a:lstStyle/>
          <a:p>
            <a:r>
              <a:rPr lang="en-US" sz="1400" b="1" i="1" dirty="0" err="1" smtClean="0">
                <a:solidFill>
                  <a:schemeClr val="bg1"/>
                </a:solidFill>
              </a:rPr>
              <a:t>instanceOf</a:t>
            </a:r>
            <a:r>
              <a:rPr lang="en-US" sz="1400" b="1" i="1" dirty="0" smtClean="0">
                <a:solidFill>
                  <a:schemeClr val="bg1"/>
                </a:solidFill>
              </a:rPr>
              <a:t> at t1</a:t>
            </a:r>
            <a:endParaRPr lang="en-US" sz="1400" b="1" i="1" dirty="0">
              <a:solidFill>
                <a:schemeClr val="bg1"/>
              </a:solidFill>
            </a:endParaRPr>
          </a:p>
        </p:txBody>
      </p:sp>
      <p:cxnSp>
        <p:nvCxnSpPr>
          <p:cNvPr id="84" name="Elbow Connector 83"/>
          <p:cNvCxnSpPr>
            <a:stCxn id="53" idx="3"/>
            <a:endCxn id="19" idx="1"/>
          </p:cNvCxnSpPr>
          <p:nvPr/>
        </p:nvCxnSpPr>
        <p:spPr bwMode="auto">
          <a:xfrm>
            <a:off x="2034345" y="4279006"/>
            <a:ext cx="2822888" cy="152401"/>
          </a:xfrm>
          <a:prstGeom prst="bentConnector3">
            <a:avLst>
              <a:gd name="adj1" fmla="val 50000"/>
            </a:avLst>
          </a:prstGeom>
          <a:solidFill>
            <a:schemeClr val="accent1"/>
          </a:solidFill>
          <a:ln w="28575" cap="flat" cmpd="sng" algn="ctr">
            <a:solidFill>
              <a:srgbClr val="FFFF00"/>
            </a:solidFill>
            <a:prstDash val="solid"/>
            <a:round/>
            <a:headEnd type="none" w="med" len="med"/>
            <a:tailEnd type="triangle"/>
          </a:ln>
          <a:effectLst/>
        </p:spPr>
      </p:cxnSp>
      <p:cxnSp>
        <p:nvCxnSpPr>
          <p:cNvPr id="87" name="Elbow Connector 86"/>
          <p:cNvCxnSpPr>
            <a:stCxn id="54" idx="3"/>
            <a:endCxn id="19" idx="1"/>
          </p:cNvCxnSpPr>
          <p:nvPr/>
        </p:nvCxnSpPr>
        <p:spPr bwMode="auto">
          <a:xfrm>
            <a:off x="3726850" y="3692486"/>
            <a:ext cx="1130383" cy="738921"/>
          </a:xfrm>
          <a:prstGeom prst="bentConnector3">
            <a:avLst>
              <a:gd name="adj1" fmla="val 50000"/>
            </a:avLst>
          </a:prstGeom>
          <a:solidFill>
            <a:schemeClr val="accent1"/>
          </a:solidFill>
          <a:ln w="28575" cap="flat" cmpd="sng" algn="ctr">
            <a:solidFill>
              <a:srgbClr val="C30D8F"/>
            </a:solidFill>
            <a:prstDash val="solid"/>
            <a:round/>
            <a:headEnd type="none" w="med" len="med"/>
            <a:tailEnd type="triangle"/>
          </a:ln>
          <a:effectLst/>
        </p:spPr>
      </p:cxnSp>
      <p:sp>
        <p:nvSpPr>
          <p:cNvPr id="90" name="TextBox 89"/>
          <p:cNvSpPr txBox="1"/>
          <p:nvPr/>
        </p:nvSpPr>
        <p:spPr>
          <a:xfrm>
            <a:off x="3024339" y="4410764"/>
            <a:ext cx="1790875" cy="307777"/>
          </a:xfrm>
          <a:prstGeom prst="rect">
            <a:avLst/>
          </a:prstGeom>
          <a:noFill/>
        </p:spPr>
        <p:txBody>
          <a:bodyPr wrap="none" rtlCol="0">
            <a:spAutoFit/>
          </a:bodyPr>
          <a:lstStyle/>
          <a:p>
            <a:r>
              <a:rPr lang="en-US" sz="1400" b="1" i="1" dirty="0" err="1" smtClean="0">
                <a:solidFill>
                  <a:schemeClr val="bg1"/>
                </a:solidFill>
              </a:rPr>
              <a:t>concretizationOf</a:t>
            </a:r>
            <a:r>
              <a:rPr lang="en-US" sz="1400" b="1" i="1" dirty="0" smtClean="0">
                <a:solidFill>
                  <a:schemeClr val="bg1"/>
                </a:solidFill>
              </a:rPr>
              <a:t> at t1</a:t>
            </a:r>
            <a:endParaRPr lang="en-US" sz="1400" b="1" i="1" dirty="0">
              <a:solidFill>
                <a:schemeClr val="bg1"/>
              </a:solidFill>
            </a:endParaRPr>
          </a:p>
        </p:txBody>
      </p:sp>
      <p:sp>
        <p:nvSpPr>
          <p:cNvPr id="4" name="Oval 3"/>
          <p:cNvSpPr/>
          <p:nvPr/>
        </p:nvSpPr>
        <p:spPr bwMode="auto">
          <a:xfrm>
            <a:off x="1447800" y="5216484"/>
            <a:ext cx="2671579" cy="1219200"/>
          </a:xfrm>
          <a:prstGeom prst="ellipse">
            <a:avLst/>
          </a:pr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1" name="TextBox 50"/>
          <p:cNvSpPr txBox="1"/>
          <p:nvPr/>
        </p:nvSpPr>
        <p:spPr>
          <a:xfrm>
            <a:off x="2844227" y="3794820"/>
            <a:ext cx="800219" cy="1569660"/>
          </a:xfrm>
          <a:prstGeom prst="rect">
            <a:avLst/>
          </a:prstGeom>
          <a:noFill/>
        </p:spPr>
        <p:txBody>
          <a:bodyPr wrap="none" rtlCol="0">
            <a:spAutoFit/>
          </a:bodyPr>
          <a:lstStyle/>
          <a:p>
            <a:r>
              <a:rPr lang="en-US" sz="9600" b="1" dirty="0" smtClean="0">
                <a:solidFill>
                  <a:srgbClr val="FF0000"/>
                </a:solidFill>
              </a:rPr>
              <a:t>?</a:t>
            </a:r>
            <a:endParaRPr lang="en-US" sz="9600" b="1" dirty="0">
              <a:solidFill>
                <a:srgbClr val="FF0000"/>
              </a:solidFill>
            </a:endParaRPr>
          </a:p>
        </p:txBody>
      </p:sp>
    </p:spTree>
    <p:extLst>
      <p:ext uri="{BB962C8B-B14F-4D97-AF65-F5344CB8AC3E}">
        <p14:creationId xmlns:p14="http://schemas.microsoft.com/office/powerpoint/2010/main" val="9510193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Similarity with process profiles </a:t>
            </a:r>
            <a:br>
              <a:rPr lang="en-US" dirty="0" smtClean="0"/>
            </a:br>
            <a:r>
              <a:rPr lang="en-US" dirty="0" smtClean="0"/>
              <a:t>(1) Attributions in BFO</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27401333"/>
              </p:ext>
            </p:extLst>
          </p:nvPr>
        </p:nvGraphicFramePr>
        <p:xfrm>
          <a:off x="304797" y="2222500"/>
          <a:ext cx="8610602" cy="4406900"/>
        </p:xfrm>
        <a:graphic>
          <a:graphicData uri="http://schemas.openxmlformats.org/drawingml/2006/table">
            <a:tbl>
              <a:tblPr/>
              <a:tblGrid>
                <a:gridCol w="3124203"/>
                <a:gridCol w="5486399"/>
              </a:tblGrid>
              <a:tr h="506730">
                <a:tc>
                  <a:txBody>
                    <a:bodyPr/>
                    <a:lstStyle/>
                    <a:p>
                      <a:pPr algn="l"/>
                      <a:r>
                        <a:rPr lang="en-US" sz="1600">
                          <a:solidFill>
                            <a:schemeClr val="bg1"/>
                          </a:solidFill>
                        </a:rPr>
                        <a:t>spatial region </a:t>
                      </a:r>
                      <a:r>
                        <a:rPr lang="en-US" sz="1600" i="1">
                          <a:solidFill>
                            <a:schemeClr val="bg1"/>
                          </a:solidFill>
                        </a:rPr>
                        <a:t>r</a:t>
                      </a:r>
                      <a:r>
                        <a:rPr lang="en-US" sz="1600">
                          <a:solidFill>
                            <a:schemeClr val="bg1"/>
                          </a:solidFill>
                        </a:rPr>
                        <a:t> has volume </a:t>
                      </a:r>
                      <a:r>
                        <a:rPr lang="en-US" sz="1600" i="1">
                          <a:solidFill>
                            <a:schemeClr val="bg1"/>
                          </a:solidFill>
                        </a:rPr>
                        <a:t>w</a:t>
                      </a:r>
                      <a:endParaRPr lang="en-US" sz="1600">
                        <a:solidFill>
                          <a:schemeClr val="bg1"/>
                        </a:solidFill>
                      </a:endParaRPr>
                    </a:p>
                  </a:txBody>
                  <a:tcPr marL="82550" marR="82550" marT="41275" marB="4127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1600" i="1">
                          <a:solidFill>
                            <a:schemeClr val="bg1"/>
                          </a:solidFill>
                        </a:rPr>
                        <a:t>r</a:t>
                      </a:r>
                      <a:r>
                        <a:rPr lang="en-US" sz="1600">
                          <a:solidFill>
                            <a:schemeClr val="bg1"/>
                          </a:solidFill>
                        </a:rPr>
                        <a:t> instance_of universal </a:t>
                      </a:r>
                      <a:r>
                        <a:rPr lang="en-US" sz="1600" i="1">
                          <a:solidFill>
                            <a:schemeClr val="bg1"/>
                          </a:solidFill>
                        </a:rPr>
                        <a:t>region with volume w</a:t>
                      </a:r>
                      <a:endParaRPr lang="en-US" sz="1600">
                        <a:solidFill>
                          <a:schemeClr val="bg1"/>
                        </a:solidFill>
                      </a:endParaRPr>
                    </a:p>
                  </a:txBody>
                  <a:tcPr marL="82550" marR="82550" marT="41275" marB="4127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941070">
                <a:tc>
                  <a:txBody>
                    <a:bodyPr/>
                    <a:lstStyle/>
                    <a:p>
                      <a:pPr algn="l"/>
                      <a:r>
                        <a:rPr lang="en-US" sz="1600">
                          <a:solidFill>
                            <a:schemeClr val="bg1"/>
                          </a:solidFill>
                        </a:rPr>
                        <a:t>height quality </a:t>
                      </a:r>
                      <a:r>
                        <a:rPr lang="en-US" sz="1600" i="1">
                          <a:solidFill>
                            <a:schemeClr val="bg1"/>
                          </a:solidFill>
                        </a:rPr>
                        <a:t>q</a:t>
                      </a:r>
                      <a:r>
                        <a:rPr lang="en-US" sz="1600">
                          <a:solidFill>
                            <a:schemeClr val="bg1"/>
                          </a:solidFill>
                        </a:rPr>
                        <a:t> has value 2 meters at </a:t>
                      </a:r>
                      <a:r>
                        <a:rPr lang="en-US" sz="1600" i="1">
                          <a:solidFill>
                            <a:schemeClr val="bg1"/>
                          </a:solidFill>
                        </a:rPr>
                        <a:t>t</a:t>
                      </a:r>
                      <a:endParaRPr lang="en-US" sz="1600">
                        <a:solidFill>
                          <a:schemeClr val="bg1"/>
                        </a:solidFill>
                      </a:endParaRPr>
                    </a:p>
                  </a:txBody>
                  <a:tcPr marL="82550" marR="82550" marT="41275" marB="4127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1600" i="1">
                          <a:solidFill>
                            <a:schemeClr val="bg1"/>
                          </a:solidFill>
                        </a:rPr>
                        <a:t>q</a:t>
                      </a:r>
                      <a:r>
                        <a:rPr lang="en-US" sz="1600">
                          <a:solidFill>
                            <a:schemeClr val="bg1"/>
                          </a:solidFill>
                        </a:rPr>
                        <a:t> projects onto a one-dimensional spatial region </a:t>
                      </a:r>
                      <a:r>
                        <a:rPr lang="en-US" sz="1600" i="1">
                          <a:solidFill>
                            <a:schemeClr val="bg1"/>
                          </a:solidFill>
                        </a:rPr>
                        <a:t>r</a:t>
                      </a:r>
                      <a:r>
                        <a:rPr lang="en-US" sz="1600">
                          <a:solidFill>
                            <a:schemeClr val="bg1"/>
                          </a:solidFill>
                        </a:rPr>
                        <a:t> at </a:t>
                      </a:r>
                      <a:r>
                        <a:rPr lang="en-US" sz="1600" i="1">
                          <a:solidFill>
                            <a:schemeClr val="bg1"/>
                          </a:solidFill>
                        </a:rPr>
                        <a:t>t</a:t>
                      </a:r>
                      <a:r>
                        <a:rPr lang="en-US" sz="1600">
                          <a:solidFill>
                            <a:schemeClr val="bg1"/>
                          </a:solidFill>
                        </a:rPr>
                        <a:t> and </a:t>
                      </a:r>
                      <a:r>
                        <a:rPr lang="en-US" sz="1600" i="1">
                          <a:solidFill>
                            <a:schemeClr val="bg1"/>
                          </a:solidFill>
                        </a:rPr>
                        <a:t>r</a:t>
                      </a:r>
                      <a:r>
                        <a:rPr lang="en-US" sz="1600">
                          <a:solidFill>
                            <a:schemeClr val="bg1"/>
                          </a:solidFill>
                        </a:rPr>
                        <a:t> instance of universal </a:t>
                      </a:r>
                      <a:r>
                        <a:rPr lang="en-US" sz="1600" i="1">
                          <a:solidFill>
                            <a:schemeClr val="bg1"/>
                          </a:solidFill>
                        </a:rPr>
                        <a:t>2 meter long one-dimensional spatial region</a:t>
                      </a:r>
                      <a:endParaRPr lang="en-US" sz="1600">
                        <a:solidFill>
                          <a:schemeClr val="bg1"/>
                        </a:solidFill>
                      </a:endParaRPr>
                    </a:p>
                  </a:txBody>
                  <a:tcPr marL="82550" marR="82550" marT="41275" marB="4127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506730">
                <a:tc>
                  <a:txBody>
                    <a:bodyPr/>
                    <a:lstStyle/>
                    <a:p>
                      <a:pPr algn="l"/>
                      <a:r>
                        <a:rPr lang="en-US" sz="1600">
                          <a:solidFill>
                            <a:schemeClr val="bg1"/>
                          </a:solidFill>
                        </a:rPr>
                        <a:t>temporal region </a:t>
                      </a:r>
                      <a:r>
                        <a:rPr lang="en-US" sz="1600" i="1">
                          <a:solidFill>
                            <a:schemeClr val="bg1"/>
                          </a:solidFill>
                        </a:rPr>
                        <a:t>t</a:t>
                      </a:r>
                      <a:r>
                        <a:rPr lang="en-US" sz="1600">
                          <a:solidFill>
                            <a:schemeClr val="bg1"/>
                          </a:solidFill>
                        </a:rPr>
                        <a:t> has duration </a:t>
                      </a:r>
                      <a:r>
                        <a:rPr lang="en-US" sz="1600" i="1">
                          <a:solidFill>
                            <a:schemeClr val="bg1"/>
                          </a:solidFill>
                        </a:rPr>
                        <a:t>d</a:t>
                      </a:r>
                      <a:endParaRPr lang="en-US" sz="1600">
                        <a:solidFill>
                          <a:schemeClr val="bg1"/>
                        </a:solidFill>
                      </a:endParaRPr>
                    </a:p>
                  </a:txBody>
                  <a:tcPr marL="82550" marR="82550" marT="41275" marB="4127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1600" i="1">
                          <a:solidFill>
                            <a:schemeClr val="bg1"/>
                          </a:solidFill>
                        </a:rPr>
                        <a:t>t</a:t>
                      </a:r>
                      <a:r>
                        <a:rPr lang="en-US" sz="1600">
                          <a:solidFill>
                            <a:schemeClr val="bg1"/>
                          </a:solidFill>
                        </a:rPr>
                        <a:t> instance_of universal </a:t>
                      </a:r>
                      <a:r>
                        <a:rPr lang="en-US" sz="1600" i="1">
                          <a:solidFill>
                            <a:schemeClr val="bg1"/>
                          </a:solidFill>
                        </a:rPr>
                        <a:t>temporal region with duration d</a:t>
                      </a:r>
                      <a:endParaRPr lang="en-US" sz="1600">
                        <a:solidFill>
                          <a:schemeClr val="bg1"/>
                        </a:solidFill>
                      </a:endParaRPr>
                    </a:p>
                  </a:txBody>
                  <a:tcPr marL="82550" marR="82550" marT="41275" marB="4127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506730">
                <a:tc>
                  <a:txBody>
                    <a:bodyPr/>
                    <a:lstStyle/>
                    <a:p>
                      <a:pPr algn="l"/>
                      <a:r>
                        <a:rPr lang="en-US" sz="1600">
                          <a:solidFill>
                            <a:schemeClr val="bg1"/>
                          </a:solidFill>
                        </a:rPr>
                        <a:t>temperature quality </a:t>
                      </a:r>
                      <a:r>
                        <a:rPr lang="en-US" sz="1600" i="1">
                          <a:solidFill>
                            <a:schemeClr val="bg1"/>
                          </a:solidFill>
                        </a:rPr>
                        <a:t>q</a:t>
                      </a:r>
                      <a:r>
                        <a:rPr lang="en-US" sz="1600">
                          <a:solidFill>
                            <a:schemeClr val="bg1"/>
                          </a:solidFill>
                        </a:rPr>
                        <a:t> has value 63° Celsius</a:t>
                      </a:r>
                    </a:p>
                  </a:txBody>
                  <a:tcPr marL="82550" marR="82550" marT="41275" marB="4127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1600" i="1">
                          <a:solidFill>
                            <a:schemeClr val="bg1"/>
                          </a:solidFill>
                        </a:rPr>
                        <a:t>q</a:t>
                      </a:r>
                      <a:r>
                        <a:rPr lang="en-US" sz="1600">
                          <a:solidFill>
                            <a:schemeClr val="bg1"/>
                          </a:solidFill>
                        </a:rPr>
                        <a:t> instance_of universal </a:t>
                      </a:r>
                      <a:r>
                        <a:rPr lang="en-US" sz="1600" i="1">
                          <a:solidFill>
                            <a:schemeClr val="bg1"/>
                          </a:solidFill>
                        </a:rPr>
                        <a:t>63° Celsius temperature quality</a:t>
                      </a:r>
                      <a:endParaRPr lang="en-US" sz="1600">
                        <a:solidFill>
                          <a:schemeClr val="bg1"/>
                        </a:solidFill>
                      </a:endParaRPr>
                    </a:p>
                  </a:txBody>
                  <a:tcPr marL="82550" marR="82550" marT="41275" marB="4127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723900">
                <a:tc>
                  <a:txBody>
                    <a:bodyPr/>
                    <a:lstStyle/>
                    <a:p>
                      <a:pPr algn="l"/>
                      <a:r>
                        <a:rPr lang="en-US" sz="1600">
                          <a:solidFill>
                            <a:schemeClr val="bg1"/>
                          </a:solidFill>
                        </a:rPr>
                        <a:t>process </a:t>
                      </a:r>
                      <a:r>
                        <a:rPr lang="en-US" sz="1600" i="1">
                          <a:solidFill>
                            <a:schemeClr val="bg1"/>
                          </a:solidFill>
                        </a:rPr>
                        <a:t>p</a:t>
                      </a:r>
                      <a:r>
                        <a:rPr lang="en-US" sz="1600">
                          <a:solidFill>
                            <a:schemeClr val="bg1"/>
                          </a:solidFill>
                        </a:rPr>
                        <a:t> has duration </a:t>
                      </a:r>
                      <a:r>
                        <a:rPr lang="en-US" sz="1600" i="1">
                          <a:solidFill>
                            <a:schemeClr val="bg1"/>
                          </a:solidFill>
                        </a:rPr>
                        <a:t>d</a:t>
                      </a:r>
                      <a:endParaRPr lang="en-US" sz="1600">
                        <a:solidFill>
                          <a:schemeClr val="bg1"/>
                        </a:solidFill>
                      </a:endParaRPr>
                    </a:p>
                  </a:txBody>
                  <a:tcPr marL="82550" marR="82550" marT="41275" marB="4127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1600">
                          <a:solidFill>
                            <a:schemeClr val="bg1"/>
                          </a:solidFill>
                        </a:rPr>
                        <a:t>process </a:t>
                      </a:r>
                      <a:r>
                        <a:rPr lang="en-US" sz="1600" i="1">
                          <a:solidFill>
                            <a:schemeClr val="bg1"/>
                          </a:solidFill>
                        </a:rPr>
                        <a:t>p</a:t>
                      </a:r>
                      <a:r>
                        <a:rPr lang="en-US" sz="1600">
                          <a:solidFill>
                            <a:schemeClr val="bg1"/>
                          </a:solidFill>
                        </a:rPr>
                        <a:t> spans temporal region </a:t>
                      </a:r>
                      <a:r>
                        <a:rPr lang="en-US" sz="1600" i="1">
                          <a:solidFill>
                            <a:schemeClr val="bg1"/>
                          </a:solidFill>
                        </a:rPr>
                        <a:t>t</a:t>
                      </a:r>
                      <a:r>
                        <a:rPr lang="en-US" sz="1600">
                          <a:solidFill>
                            <a:schemeClr val="bg1"/>
                          </a:solidFill>
                        </a:rPr>
                        <a:t> and </a:t>
                      </a:r>
                      <a:r>
                        <a:rPr lang="en-US" sz="1600" i="1">
                          <a:solidFill>
                            <a:schemeClr val="bg1"/>
                          </a:solidFill>
                        </a:rPr>
                        <a:t>t</a:t>
                      </a:r>
                      <a:r>
                        <a:rPr lang="en-US" sz="1600">
                          <a:solidFill>
                            <a:schemeClr val="bg1"/>
                          </a:solidFill>
                        </a:rPr>
                        <a:t> instance_of universal </a:t>
                      </a:r>
                      <a:r>
                        <a:rPr lang="en-US" sz="1600" i="1">
                          <a:solidFill>
                            <a:schemeClr val="bg1"/>
                          </a:solidFill>
                        </a:rPr>
                        <a:t>temporal region with duration d</a:t>
                      </a:r>
                      <a:endParaRPr lang="en-US" sz="1600">
                        <a:solidFill>
                          <a:schemeClr val="bg1"/>
                        </a:solidFill>
                      </a:endParaRPr>
                    </a:p>
                  </a:txBody>
                  <a:tcPr marL="82550" marR="82550" marT="41275" marB="4127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158240">
                <a:tc>
                  <a:txBody>
                    <a:bodyPr/>
                    <a:lstStyle/>
                    <a:p>
                      <a:pPr algn="l"/>
                      <a:r>
                        <a:rPr lang="en-US" sz="1600">
                          <a:solidFill>
                            <a:schemeClr val="bg1"/>
                          </a:solidFill>
                        </a:rPr>
                        <a:t>motion </a:t>
                      </a:r>
                      <a:r>
                        <a:rPr lang="en-US" sz="1600" i="1">
                          <a:solidFill>
                            <a:schemeClr val="bg1"/>
                          </a:solidFill>
                        </a:rPr>
                        <a:t>p</a:t>
                      </a:r>
                      <a:r>
                        <a:rPr lang="en-US" sz="1600">
                          <a:solidFill>
                            <a:schemeClr val="bg1"/>
                          </a:solidFill>
                        </a:rPr>
                        <a:t> of object </a:t>
                      </a:r>
                      <a:r>
                        <a:rPr lang="en-US" sz="1600" i="1">
                          <a:solidFill>
                            <a:schemeClr val="bg1"/>
                          </a:solidFill>
                        </a:rPr>
                        <a:t>o</a:t>
                      </a:r>
                      <a:r>
                        <a:rPr lang="en-US" sz="1600">
                          <a:solidFill>
                            <a:schemeClr val="bg1"/>
                          </a:solidFill>
                        </a:rPr>
                        <a:t> has trajectory with shape </a:t>
                      </a:r>
                      <a:r>
                        <a:rPr lang="en-US" sz="1600" i="1">
                          <a:solidFill>
                            <a:schemeClr val="bg1"/>
                          </a:solidFill>
                        </a:rPr>
                        <a:t>s</a:t>
                      </a:r>
                      <a:endParaRPr lang="en-US" sz="1600">
                        <a:solidFill>
                          <a:schemeClr val="bg1"/>
                        </a:solidFill>
                      </a:endParaRPr>
                    </a:p>
                  </a:txBody>
                  <a:tcPr marL="82550" marR="82550" marT="41275" marB="4127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1600" dirty="0">
                          <a:solidFill>
                            <a:schemeClr val="bg1"/>
                          </a:solidFill>
                        </a:rPr>
                        <a:t>the sequence of locations occupied by object </a:t>
                      </a:r>
                      <a:r>
                        <a:rPr lang="en-US" sz="1600" i="1" dirty="0">
                          <a:solidFill>
                            <a:schemeClr val="bg1"/>
                          </a:solidFill>
                        </a:rPr>
                        <a:t>o</a:t>
                      </a:r>
                      <a:r>
                        <a:rPr lang="en-US" sz="1600" dirty="0">
                          <a:solidFill>
                            <a:schemeClr val="bg1"/>
                          </a:solidFill>
                        </a:rPr>
                        <a:t> at successive instants of time forms a spatiotemporal region </a:t>
                      </a:r>
                      <a:r>
                        <a:rPr lang="en-US" sz="1600" i="1" dirty="0">
                          <a:solidFill>
                            <a:schemeClr val="bg1"/>
                          </a:solidFill>
                        </a:rPr>
                        <a:t>t</a:t>
                      </a:r>
                      <a:r>
                        <a:rPr lang="en-US" sz="1600" dirty="0">
                          <a:solidFill>
                            <a:schemeClr val="bg1"/>
                          </a:solidFill>
                        </a:rPr>
                        <a:t> and </a:t>
                      </a:r>
                      <a:r>
                        <a:rPr lang="en-US" sz="1600" i="1" dirty="0">
                          <a:solidFill>
                            <a:schemeClr val="bg1"/>
                          </a:solidFill>
                        </a:rPr>
                        <a:t>t</a:t>
                      </a:r>
                      <a:r>
                        <a:rPr lang="en-US" sz="1600" dirty="0">
                          <a:solidFill>
                            <a:schemeClr val="bg1"/>
                          </a:solidFill>
                        </a:rPr>
                        <a:t> </a:t>
                      </a:r>
                      <a:r>
                        <a:rPr lang="en-US" sz="1600" dirty="0" err="1">
                          <a:solidFill>
                            <a:schemeClr val="bg1"/>
                          </a:solidFill>
                        </a:rPr>
                        <a:t>instance_of</a:t>
                      </a:r>
                      <a:r>
                        <a:rPr lang="en-US" sz="1600" dirty="0">
                          <a:solidFill>
                            <a:schemeClr val="bg1"/>
                          </a:solidFill>
                        </a:rPr>
                        <a:t> universal </a:t>
                      </a:r>
                      <a:r>
                        <a:rPr lang="en-US" sz="1600" i="1" dirty="0">
                          <a:solidFill>
                            <a:schemeClr val="bg1"/>
                          </a:solidFill>
                        </a:rPr>
                        <a:t>spatiotemporal region with shape s</a:t>
                      </a:r>
                      <a:endParaRPr lang="en-US" sz="1600" dirty="0">
                        <a:solidFill>
                          <a:schemeClr val="bg1"/>
                        </a:solidFill>
                      </a:endParaRPr>
                    </a:p>
                  </a:txBody>
                  <a:tcPr marL="82550" marR="82550" marT="41275" marB="4127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905985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Similarity with process profiles </a:t>
            </a:r>
            <a:br>
              <a:rPr lang="en-US" dirty="0" smtClean="0"/>
            </a:br>
            <a:r>
              <a:rPr lang="en-US" dirty="0" smtClean="0"/>
              <a:t>(2) change of quality instantiations</a:t>
            </a:r>
            <a:endParaRPr lang="en-US" dirty="0"/>
          </a:p>
        </p:txBody>
      </p:sp>
      <p:sp>
        <p:nvSpPr>
          <p:cNvPr id="6" name="Rectangle 5"/>
          <p:cNvSpPr/>
          <p:nvPr/>
        </p:nvSpPr>
        <p:spPr>
          <a:xfrm>
            <a:off x="3271405" y="6504801"/>
            <a:ext cx="5796395" cy="276999"/>
          </a:xfrm>
          <a:prstGeom prst="rect">
            <a:avLst/>
          </a:prstGeom>
        </p:spPr>
        <p:txBody>
          <a:bodyPr wrap="none">
            <a:spAutoFit/>
          </a:bodyPr>
          <a:lstStyle/>
          <a:p>
            <a:r>
              <a:rPr lang="sv-SE" sz="1200" dirty="0" smtClean="0">
                <a:solidFill>
                  <a:schemeClr val="bg1"/>
                </a:solidFill>
              </a:rPr>
              <a:t>Smith B. Classifying processes: an essay in applied ontology. Ratio </a:t>
            </a:r>
            <a:r>
              <a:rPr lang="sv-SE" sz="1200" dirty="0">
                <a:solidFill>
                  <a:schemeClr val="bg1"/>
                </a:solidFill>
              </a:rPr>
              <a:t>25 (4):463-488 (2012) </a:t>
            </a:r>
            <a:endParaRPr lang="en-US" sz="1200" dirty="0">
              <a:solidFill>
                <a:schemeClr val="bg1"/>
              </a:solidFill>
            </a:endParaRPr>
          </a:p>
        </p:txBody>
      </p:sp>
      <p:pic>
        <p:nvPicPr>
          <p:cNvPr id="18" name="Picture 17"/>
          <p:cNvPicPr>
            <a:picLocks noChangeAspect="1"/>
          </p:cNvPicPr>
          <p:nvPr/>
        </p:nvPicPr>
        <p:blipFill>
          <a:blip r:embed="rId2"/>
          <a:stretch>
            <a:fillRect/>
          </a:stretch>
        </p:blipFill>
        <p:spPr>
          <a:xfrm>
            <a:off x="862012" y="2133600"/>
            <a:ext cx="7419975" cy="4038600"/>
          </a:xfrm>
          <a:prstGeom prst="rect">
            <a:avLst/>
          </a:prstGeom>
        </p:spPr>
      </p:pic>
    </p:spTree>
    <p:extLst>
      <p:ext uri="{BB962C8B-B14F-4D97-AF65-F5344CB8AC3E}">
        <p14:creationId xmlns:p14="http://schemas.microsoft.com/office/powerpoint/2010/main" val="31714574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Profile Representations (PPR)</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101964465"/>
              </p:ext>
            </p:extLst>
          </p:nvPr>
        </p:nvGraphicFramePr>
        <p:xfrm>
          <a:off x="304800" y="1981200"/>
          <a:ext cx="8458200" cy="4053840"/>
        </p:xfrm>
        <a:graphic>
          <a:graphicData uri="http://schemas.openxmlformats.org/drawingml/2006/table">
            <a:tbl>
              <a:tblPr firstRow="1" firstCol="1" bandRow="1">
                <a:tableStyleId>{5C22544A-7EE6-4342-B048-85BDC9FD1C3A}</a:tableStyleId>
              </a:tblPr>
              <a:tblGrid>
                <a:gridCol w="364401"/>
                <a:gridCol w="819002"/>
                <a:gridCol w="792545"/>
                <a:gridCol w="799758"/>
                <a:gridCol w="2489473"/>
                <a:gridCol w="3193021"/>
              </a:tblGrid>
              <a:tr h="79115">
                <a:tc>
                  <a:txBody>
                    <a:bodyPr/>
                    <a:lstStyle/>
                    <a:p>
                      <a:pPr marL="0" marR="0" indent="0" algn="ctr">
                        <a:spcBef>
                          <a:spcPts val="0"/>
                        </a:spcBef>
                        <a:spcAft>
                          <a:spcPts val="0"/>
                        </a:spcAft>
                      </a:pPr>
                      <a:r>
                        <a:rPr lang="en-US" sz="1400" dirty="0">
                          <a:solidFill>
                            <a:schemeClr val="tx1"/>
                          </a:solidFill>
                          <a:effectLst/>
                          <a:latin typeface="Courier New" panose="02070309020205020404" pitchFamily="49" charset="0"/>
                          <a:cs typeface="Courier New" panose="02070309020205020404" pitchFamily="49" charset="0"/>
                        </a:rPr>
                        <a:t>S</a:t>
                      </a:r>
                      <a:endParaRPr lang="en-US" sz="1400" dirty="0">
                        <a:solidFill>
                          <a:schemeClr val="tx1"/>
                        </a:solidFill>
                        <a:effectLst/>
                        <a:latin typeface="Courier New" panose="02070309020205020404" pitchFamily="49" charset="0"/>
                        <a:ea typeface="MS Mincho" panose="02020609040205080304" pitchFamily="49" charset="-128"/>
                        <a:cs typeface="Courier New" panose="02070309020205020404" pitchFamily="49" charset="0"/>
                      </a:endParaRPr>
                    </a:p>
                  </a:txBody>
                  <a:tcPr marL="23899" marR="23899" marT="0" marB="0"/>
                </a:tc>
                <a:tc>
                  <a:txBody>
                    <a:bodyPr/>
                    <a:lstStyle/>
                    <a:p>
                      <a:pPr marL="0" marR="0" indent="0" algn="ctr">
                        <a:spcBef>
                          <a:spcPts val="0"/>
                        </a:spcBef>
                        <a:spcAft>
                          <a:spcPts val="0"/>
                        </a:spcAft>
                      </a:pPr>
                      <a:r>
                        <a:rPr lang="en-US" sz="1400">
                          <a:solidFill>
                            <a:schemeClr val="tx1"/>
                          </a:solidFill>
                          <a:effectLst/>
                          <a:latin typeface="Courier New" panose="02070309020205020404" pitchFamily="49" charset="0"/>
                          <a:cs typeface="Courier New" panose="02070309020205020404" pitchFamily="49" charset="0"/>
                        </a:rPr>
                        <a:t>FSN</a:t>
                      </a:r>
                      <a:endParaRPr lang="en-US" sz="1400">
                        <a:solidFill>
                          <a:schemeClr val="tx1"/>
                        </a:solidFill>
                        <a:effectLst/>
                        <a:latin typeface="Courier New" panose="02070309020205020404" pitchFamily="49" charset="0"/>
                        <a:ea typeface="MS Mincho" panose="02020609040205080304" pitchFamily="49" charset="-128"/>
                        <a:cs typeface="Courier New" panose="02070309020205020404" pitchFamily="49" charset="0"/>
                      </a:endParaRPr>
                    </a:p>
                  </a:txBody>
                  <a:tcPr marL="23899" marR="23899" marT="0" marB="0"/>
                </a:tc>
                <a:tc>
                  <a:txBody>
                    <a:bodyPr/>
                    <a:lstStyle/>
                    <a:p>
                      <a:pPr marL="0" marR="0" indent="0" algn="ctr">
                        <a:spcBef>
                          <a:spcPts val="0"/>
                        </a:spcBef>
                        <a:spcAft>
                          <a:spcPts val="0"/>
                        </a:spcAft>
                      </a:pPr>
                      <a:r>
                        <a:rPr lang="en-US" sz="1400" dirty="0" err="1">
                          <a:solidFill>
                            <a:schemeClr val="tx1"/>
                          </a:solidFill>
                          <a:effectLst/>
                          <a:latin typeface="Courier New" panose="02070309020205020404" pitchFamily="49" charset="0"/>
                          <a:cs typeface="Courier New" panose="02070309020205020404" pitchFamily="49" charset="0"/>
                        </a:rPr>
                        <a:t>Attr</a:t>
                      </a:r>
                      <a:r>
                        <a:rPr lang="en-US" sz="1400" dirty="0">
                          <a:solidFill>
                            <a:schemeClr val="tx1"/>
                          </a:solidFill>
                          <a:effectLst/>
                          <a:latin typeface="Courier New" panose="02070309020205020404" pitchFamily="49" charset="0"/>
                          <a:cs typeface="Courier New" panose="02070309020205020404" pitchFamily="49" charset="0"/>
                        </a:rPr>
                        <a:t>.</a:t>
                      </a:r>
                      <a:endParaRPr lang="en-US" sz="1400" dirty="0">
                        <a:solidFill>
                          <a:schemeClr val="tx1"/>
                        </a:solidFill>
                        <a:effectLst/>
                        <a:latin typeface="Courier New" panose="02070309020205020404" pitchFamily="49" charset="0"/>
                        <a:ea typeface="MS Mincho" panose="02020609040205080304" pitchFamily="49" charset="-128"/>
                        <a:cs typeface="Courier New" panose="02070309020205020404" pitchFamily="49" charset="0"/>
                      </a:endParaRPr>
                    </a:p>
                  </a:txBody>
                  <a:tcPr marL="23899" marR="23899" marT="0" marB="0"/>
                </a:tc>
                <a:tc>
                  <a:txBody>
                    <a:bodyPr/>
                    <a:lstStyle/>
                    <a:p>
                      <a:pPr marL="0" marR="0" indent="0" algn="ctr">
                        <a:spcBef>
                          <a:spcPts val="0"/>
                        </a:spcBef>
                        <a:spcAft>
                          <a:spcPts val="0"/>
                        </a:spcAft>
                      </a:pPr>
                      <a:r>
                        <a:rPr lang="en-US" sz="1400" dirty="0">
                          <a:solidFill>
                            <a:schemeClr val="tx1"/>
                          </a:solidFill>
                          <a:effectLst/>
                          <a:latin typeface="Courier New" panose="02070309020205020404" pitchFamily="49" charset="0"/>
                          <a:cs typeface="Courier New" panose="02070309020205020404" pitchFamily="49" charset="0"/>
                        </a:rPr>
                        <a:t>Value</a:t>
                      </a:r>
                      <a:endParaRPr lang="en-US" sz="1400" dirty="0">
                        <a:solidFill>
                          <a:schemeClr val="tx1"/>
                        </a:solidFill>
                        <a:effectLst/>
                        <a:latin typeface="Courier New" panose="02070309020205020404" pitchFamily="49" charset="0"/>
                        <a:ea typeface="MS Mincho" panose="02020609040205080304" pitchFamily="49" charset="-128"/>
                        <a:cs typeface="Courier New" panose="02070309020205020404" pitchFamily="49" charset="0"/>
                      </a:endParaRPr>
                    </a:p>
                  </a:txBody>
                  <a:tcPr marL="23899" marR="23899" marT="0" marB="0"/>
                </a:tc>
                <a:tc>
                  <a:txBody>
                    <a:bodyPr/>
                    <a:lstStyle/>
                    <a:p>
                      <a:pPr marL="0" marR="0" indent="0" algn="ctr">
                        <a:spcBef>
                          <a:spcPts val="0"/>
                        </a:spcBef>
                        <a:spcAft>
                          <a:spcPts val="0"/>
                        </a:spcAft>
                      </a:pPr>
                      <a:r>
                        <a:rPr lang="en-US" sz="1400" dirty="0">
                          <a:solidFill>
                            <a:schemeClr val="tx1"/>
                          </a:solidFill>
                          <a:effectLst/>
                          <a:latin typeface="Courier New" panose="02070309020205020404" pitchFamily="49" charset="0"/>
                          <a:cs typeface="Courier New" panose="02070309020205020404" pitchFamily="49" charset="0"/>
                        </a:rPr>
                        <a:t>Value label</a:t>
                      </a:r>
                      <a:endParaRPr lang="en-US" sz="1400" dirty="0">
                        <a:solidFill>
                          <a:schemeClr val="tx1"/>
                        </a:solidFill>
                        <a:effectLst/>
                        <a:latin typeface="Courier New" panose="02070309020205020404" pitchFamily="49" charset="0"/>
                        <a:ea typeface="MS Mincho" panose="02020609040205080304" pitchFamily="49" charset="-128"/>
                        <a:cs typeface="Courier New" panose="02070309020205020404" pitchFamily="49" charset="0"/>
                      </a:endParaRPr>
                    </a:p>
                  </a:txBody>
                  <a:tcPr marL="23899" marR="23899" marT="0" marB="0" anchor="ctr"/>
                </a:tc>
                <a:tc>
                  <a:txBody>
                    <a:bodyPr/>
                    <a:lstStyle/>
                    <a:p>
                      <a:pPr marL="0" marR="0" indent="0" algn="ctr">
                        <a:spcBef>
                          <a:spcPts val="0"/>
                        </a:spcBef>
                        <a:spcAft>
                          <a:spcPts val="0"/>
                        </a:spcAft>
                      </a:pPr>
                      <a:r>
                        <a:rPr lang="en-US" sz="1400" dirty="0">
                          <a:solidFill>
                            <a:schemeClr val="tx1"/>
                          </a:solidFill>
                          <a:effectLst/>
                          <a:latin typeface="Courier New" panose="02070309020205020404" pitchFamily="49" charset="0"/>
                          <a:cs typeface="Courier New" panose="02070309020205020404" pitchFamily="49" charset="0"/>
                        </a:rPr>
                        <a:t>Process Profile Representation (PPR)</a:t>
                      </a:r>
                      <a:endParaRPr lang="en-US" sz="1400" dirty="0">
                        <a:solidFill>
                          <a:schemeClr val="tx1"/>
                        </a:solidFill>
                        <a:effectLst/>
                        <a:latin typeface="Courier New" panose="02070309020205020404" pitchFamily="49" charset="0"/>
                        <a:ea typeface="MS Mincho" panose="02020609040205080304" pitchFamily="49" charset="-128"/>
                        <a:cs typeface="Courier New" panose="02070309020205020404" pitchFamily="49" charset="0"/>
                      </a:endParaRPr>
                    </a:p>
                  </a:txBody>
                  <a:tcPr marL="23899" marR="23899" marT="0" marB="0" anchor="ctr"/>
                </a:tc>
              </a:tr>
              <a:tr h="158230">
                <a:tc>
                  <a:txBody>
                    <a:bodyPr/>
                    <a:lstStyle/>
                    <a:p>
                      <a:pPr marL="0" marR="0" indent="0" algn="l">
                        <a:spcBef>
                          <a:spcPts val="0"/>
                        </a:spcBef>
                        <a:spcAft>
                          <a:spcPts val="0"/>
                        </a:spcAft>
                      </a:pPr>
                      <a:r>
                        <a:rPr lang="en-US" sz="1400" dirty="0">
                          <a:effectLst/>
                          <a:latin typeface="Courier New" panose="02070309020205020404" pitchFamily="49" charset="0"/>
                          <a:cs typeface="Courier New" panose="02070309020205020404" pitchFamily="49" charset="0"/>
                        </a:rPr>
                        <a:t>C1</a:t>
                      </a:r>
                      <a:endParaRPr lang="en-US" sz="1400" dirty="0">
                        <a:effectLst/>
                        <a:latin typeface="Courier New" panose="02070309020205020404" pitchFamily="49" charset="0"/>
                        <a:ea typeface="MS Mincho" panose="02020609040205080304" pitchFamily="49" charset="-128"/>
                        <a:cs typeface="Courier New" panose="02070309020205020404" pitchFamily="49" charset="0"/>
                      </a:endParaRPr>
                    </a:p>
                  </a:txBody>
                  <a:tcPr marL="23899" marR="23899" marT="0" marB="0"/>
                </a:tc>
                <a:tc>
                  <a:txBody>
                    <a:bodyPr/>
                    <a:lstStyle/>
                    <a:p>
                      <a:pPr marL="0" marR="0" indent="0" algn="l">
                        <a:spcBef>
                          <a:spcPts val="0"/>
                        </a:spcBef>
                        <a:spcAft>
                          <a:spcPts val="0"/>
                        </a:spcAft>
                      </a:pPr>
                      <a:r>
                        <a:rPr lang="en-US" sz="1400">
                          <a:effectLst/>
                          <a:latin typeface="Courier New" panose="02070309020205020404" pitchFamily="49" charset="0"/>
                          <a:cs typeface="Courier New" panose="02070309020205020404" pitchFamily="49" charset="0"/>
                        </a:rPr>
                        <a:t>GS NOS</a:t>
                      </a:r>
                      <a:endParaRPr lang="en-US" sz="1400">
                        <a:effectLst/>
                        <a:latin typeface="Courier New" panose="02070309020205020404" pitchFamily="49" charset="0"/>
                        <a:ea typeface="MS Mincho" panose="02020609040205080304" pitchFamily="49" charset="-128"/>
                        <a:cs typeface="Courier New" panose="02070309020205020404" pitchFamily="49" charset="0"/>
                      </a:endParaRPr>
                    </a:p>
                  </a:txBody>
                  <a:tcPr marL="23899" marR="23899" marT="0" marB="0"/>
                </a:tc>
                <a:tc>
                  <a:txBody>
                    <a:bodyPr/>
                    <a:lstStyle/>
                    <a:p>
                      <a:pPr marL="0" marR="0" indent="0" algn="l">
                        <a:spcBef>
                          <a:spcPts val="0"/>
                        </a:spcBef>
                        <a:spcAft>
                          <a:spcPts val="0"/>
                        </a:spcAft>
                      </a:pPr>
                      <a:r>
                        <a:rPr lang="en-US" sz="1400">
                          <a:effectLst/>
                          <a:latin typeface="Courier New" panose="02070309020205020404" pitchFamily="49" charset="0"/>
                          <a:cs typeface="Courier New" panose="02070309020205020404" pitchFamily="49" charset="0"/>
                        </a:rPr>
                        <a:t>Dstatus</a:t>
                      </a:r>
                      <a:endParaRPr lang="en-US" sz="1400">
                        <a:effectLst/>
                        <a:latin typeface="Courier New" panose="02070309020205020404" pitchFamily="49" charset="0"/>
                        <a:ea typeface="MS Mincho" panose="02020609040205080304" pitchFamily="49" charset="-128"/>
                        <a:cs typeface="Courier New" panose="02070309020205020404" pitchFamily="49" charset="0"/>
                      </a:endParaRPr>
                    </a:p>
                  </a:txBody>
                  <a:tcPr marL="23899" marR="23899" marT="0" marB="0"/>
                </a:tc>
                <a:tc>
                  <a:txBody>
                    <a:bodyPr/>
                    <a:lstStyle/>
                    <a:p>
                      <a:pPr marL="0" marR="0" indent="0" algn="l">
                        <a:spcBef>
                          <a:spcPts val="0"/>
                        </a:spcBef>
                        <a:spcAft>
                          <a:spcPts val="0"/>
                        </a:spcAft>
                      </a:pPr>
                      <a:r>
                        <a:rPr lang="en-US" sz="1400">
                          <a:effectLst/>
                          <a:latin typeface="Courier New" panose="02070309020205020404" pitchFamily="49" charset="0"/>
                          <a:cs typeface="Courier New" panose="02070309020205020404" pitchFamily="49" charset="0"/>
                        </a:rPr>
                        <a:t>DSP-05</a:t>
                      </a:r>
                      <a:endParaRPr lang="en-US" sz="1400">
                        <a:effectLst/>
                        <a:latin typeface="Courier New" panose="02070309020205020404" pitchFamily="49" charset="0"/>
                        <a:ea typeface="MS Mincho" panose="02020609040205080304" pitchFamily="49" charset="-128"/>
                        <a:cs typeface="Courier New" panose="02070309020205020404" pitchFamily="49" charset="0"/>
                      </a:endParaRPr>
                    </a:p>
                  </a:txBody>
                  <a:tcPr marL="23899" marR="23899" marT="0" marB="0"/>
                </a:tc>
                <a:tc>
                  <a:txBody>
                    <a:bodyPr/>
                    <a:lstStyle/>
                    <a:p>
                      <a:endParaRPr lang="en-US" sz="1400">
                        <a:effectLst/>
                        <a:latin typeface="Courier New" panose="02070309020205020404" pitchFamily="49" charset="0"/>
                        <a:cs typeface="Courier New" panose="02070309020205020404" pitchFamily="49" charset="0"/>
                      </a:endParaRPr>
                    </a:p>
                  </a:txBody>
                  <a:tcPr marL="23899" marR="23899" marT="0" marB="0" anchor="ctr"/>
                </a:tc>
                <a:tc>
                  <a:txBody>
                    <a:bodyPr/>
                    <a:lstStyle/>
                    <a:p>
                      <a:pPr marL="0" marR="0" indent="0" algn="l">
                        <a:spcBef>
                          <a:spcPts val="0"/>
                        </a:spcBef>
                        <a:spcAft>
                          <a:spcPts val="0"/>
                        </a:spcAft>
                      </a:pPr>
                      <a:r>
                        <a:rPr lang="en-US" sz="1400">
                          <a:effectLst/>
                          <a:latin typeface="Courier New" panose="02070309020205020404" pitchFamily="49" charset="0"/>
                          <a:cs typeface="Courier New" panose="02070309020205020404" pitchFamily="49" charset="0"/>
                        </a:rPr>
                        <a:t>DDDDDDDDDDDDDDDDDDDDDDDDDDDDD</a:t>
                      </a:r>
                      <a:endParaRPr lang="en-US" sz="1400">
                        <a:effectLst/>
                        <a:latin typeface="Courier New" panose="02070309020205020404" pitchFamily="49" charset="0"/>
                        <a:ea typeface="MS Mincho" panose="02020609040205080304" pitchFamily="49" charset="-128"/>
                        <a:cs typeface="Courier New" panose="02070309020205020404" pitchFamily="49" charset="0"/>
                      </a:endParaRPr>
                    </a:p>
                  </a:txBody>
                  <a:tcPr marL="23899" marR="23899" marT="0" marB="0" anchor="ctr"/>
                </a:tc>
              </a:tr>
              <a:tr h="158230">
                <a:tc>
                  <a:txBody>
                    <a:bodyPr/>
                    <a:lstStyle/>
                    <a:p>
                      <a:pPr marL="0" marR="0" indent="0" algn="l">
                        <a:spcBef>
                          <a:spcPts val="0"/>
                        </a:spcBef>
                        <a:spcAft>
                          <a:spcPts val="0"/>
                        </a:spcAft>
                      </a:pPr>
                      <a:r>
                        <a:rPr lang="en-US" sz="1400" dirty="0">
                          <a:effectLst/>
                          <a:latin typeface="Courier New" panose="02070309020205020404" pitchFamily="49" charset="0"/>
                          <a:cs typeface="Courier New" panose="02070309020205020404" pitchFamily="49" charset="0"/>
                        </a:rPr>
                        <a:t>C1</a:t>
                      </a:r>
                      <a:endParaRPr lang="en-US" sz="1400" dirty="0">
                        <a:effectLst/>
                        <a:latin typeface="Courier New" panose="02070309020205020404" pitchFamily="49" charset="0"/>
                        <a:ea typeface="MS Mincho" panose="02020609040205080304" pitchFamily="49" charset="-128"/>
                        <a:cs typeface="Courier New" panose="02070309020205020404" pitchFamily="49" charset="0"/>
                      </a:endParaRPr>
                    </a:p>
                  </a:txBody>
                  <a:tcPr marL="23899" marR="23899" marT="0" marB="0"/>
                </a:tc>
                <a:tc>
                  <a:txBody>
                    <a:bodyPr/>
                    <a:lstStyle/>
                    <a:p>
                      <a:pPr marL="0" marR="0" indent="0" algn="l">
                        <a:spcBef>
                          <a:spcPts val="0"/>
                        </a:spcBef>
                        <a:spcAft>
                          <a:spcPts val="0"/>
                        </a:spcAft>
                      </a:pPr>
                      <a:r>
                        <a:rPr lang="en-US" sz="1400">
                          <a:effectLst/>
                          <a:latin typeface="Courier New" panose="02070309020205020404" pitchFamily="49" charset="0"/>
                          <a:cs typeface="Courier New" panose="02070309020205020404" pitchFamily="49" charset="0"/>
                        </a:rPr>
                        <a:t>GS NOS</a:t>
                      </a:r>
                      <a:endParaRPr lang="en-US" sz="1400">
                        <a:effectLst/>
                        <a:latin typeface="Courier New" panose="02070309020205020404" pitchFamily="49" charset="0"/>
                        <a:ea typeface="MS Mincho" panose="02020609040205080304" pitchFamily="49" charset="-128"/>
                        <a:cs typeface="Courier New" panose="02070309020205020404" pitchFamily="49" charset="0"/>
                      </a:endParaRPr>
                    </a:p>
                  </a:txBody>
                  <a:tcPr marL="23899" marR="23899" marT="0" marB="0"/>
                </a:tc>
                <a:tc>
                  <a:txBody>
                    <a:bodyPr/>
                    <a:lstStyle/>
                    <a:p>
                      <a:pPr marL="0" marR="0" indent="0" algn="l">
                        <a:spcBef>
                          <a:spcPts val="0"/>
                        </a:spcBef>
                        <a:spcAft>
                          <a:spcPts val="0"/>
                        </a:spcAft>
                      </a:pPr>
                      <a:r>
                        <a:rPr lang="en-US" sz="1400">
                          <a:effectLst/>
                          <a:latin typeface="Courier New" panose="02070309020205020404" pitchFamily="49" charset="0"/>
                          <a:cs typeface="Courier New" panose="02070309020205020404" pitchFamily="49" charset="0"/>
                        </a:rPr>
                        <a:t>Reason</a:t>
                      </a:r>
                      <a:endParaRPr lang="en-US" sz="1400">
                        <a:effectLst/>
                        <a:latin typeface="Courier New" panose="02070309020205020404" pitchFamily="49" charset="0"/>
                        <a:ea typeface="MS Mincho" panose="02020609040205080304" pitchFamily="49" charset="-128"/>
                        <a:cs typeface="Courier New" panose="02070309020205020404" pitchFamily="49" charset="0"/>
                      </a:endParaRPr>
                    </a:p>
                  </a:txBody>
                  <a:tcPr marL="23899" marR="23899" marT="0" marB="0"/>
                </a:tc>
                <a:tc>
                  <a:txBody>
                    <a:bodyPr/>
                    <a:lstStyle/>
                    <a:p>
                      <a:pPr marL="0" marR="0" indent="0" algn="l">
                        <a:spcBef>
                          <a:spcPts val="0"/>
                        </a:spcBef>
                        <a:spcAft>
                          <a:spcPts val="0"/>
                        </a:spcAft>
                      </a:pPr>
                      <a:r>
                        <a:rPr lang="en-US" sz="1400">
                          <a:effectLst/>
                          <a:latin typeface="Courier New" panose="02070309020205020404" pitchFamily="49" charset="0"/>
                          <a:cs typeface="Courier New" panose="02070309020205020404" pitchFamily="49" charset="0"/>
                        </a:rPr>
                        <a:t>CIP-15</a:t>
                      </a:r>
                      <a:endParaRPr lang="en-US" sz="1400">
                        <a:effectLst/>
                        <a:latin typeface="Courier New" panose="02070309020205020404" pitchFamily="49" charset="0"/>
                        <a:ea typeface="MS Mincho" panose="02020609040205080304" pitchFamily="49" charset="-128"/>
                        <a:cs typeface="Courier New" panose="02070309020205020404" pitchFamily="49" charset="0"/>
                      </a:endParaRPr>
                    </a:p>
                  </a:txBody>
                  <a:tcPr marL="23899" marR="23899" marT="0" marB="0"/>
                </a:tc>
                <a:tc>
                  <a:txBody>
                    <a:bodyPr/>
                    <a:lstStyle/>
                    <a:p>
                      <a:endParaRPr lang="en-US" sz="1400">
                        <a:effectLst/>
                        <a:latin typeface="Courier New" panose="02070309020205020404" pitchFamily="49" charset="0"/>
                        <a:cs typeface="Courier New" panose="02070309020205020404" pitchFamily="49" charset="0"/>
                      </a:endParaRPr>
                    </a:p>
                  </a:txBody>
                  <a:tcPr marL="23899" marR="23899" marT="0" marB="0" anchor="ctr"/>
                </a:tc>
                <a:tc>
                  <a:txBody>
                    <a:bodyPr/>
                    <a:lstStyle/>
                    <a:p>
                      <a:pPr marL="0" marR="0" indent="0" algn="l">
                        <a:spcBef>
                          <a:spcPts val="0"/>
                        </a:spcBef>
                        <a:spcAft>
                          <a:spcPts val="0"/>
                        </a:spcAft>
                      </a:pPr>
                      <a:r>
                        <a:rPr lang="en-US" sz="1400">
                          <a:effectLst/>
                          <a:latin typeface="Courier New" panose="02070309020205020404" pitchFamily="49" charset="0"/>
                          <a:cs typeface="Courier New" panose="02070309020205020404" pitchFamily="49" charset="0"/>
                        </a:rPr>
                        <a:t>DDDDDDDDDDDDDDDDLLLLLLLLLLLLL</a:t>
                      </a:r>
                      <a:endParaRPr lang="en-US" sz="1400">
                        <a:effectLst/>
                        <a:latin typeface="Courier New" panose="02070309020205020404" pitchFamily="49" charset="0"/>
                        <a:ea typeface="MS Mincho" panose="02020609040205080304" pitchFamily="49" charset="-128"/>
                        <a:cs typeface="Courier New" panose="02070309020205020404" pitchFamily="49" charset="0"/>
                      </a:endParaRPr>
                    </a:p>
                  </a:txBody>
                  <a:tcPr marL="23899" marR="23899" marT="0" marB="0" anchor="ctr"/>
                </a:tc>
              </a:tr>
              <a:tr h="158230">
                <a:tc>
                  <a:txBody>
                    <a:bodyPr/>
                    <a:lstStyle/>
                    <a:p>
                      <a:pPr marL="0" marR="0" indent="0" algn="l">
                        <a:spcBef>
                          <a:spcPts val="0"/>
                        </a:spcBef>
                        <a:spcAft>
                          <a:spcPts val="0"/>
                        </a:spcAft>
                      </a:pPr>
                      <a:r>
                        <a:rPr lang="en-US" sz="1400" dirty="0">
                          <a:effectLst/>
                          <a:latin typeface="Courier New" panose="02070309020205020404" pitchFamily="49" charset="0"/>
                          <a:cs typeface="Courier New" panose="02070309020205020404" pitchFamily="49" charset="0"/>
                        </a:rPr>
                        <a:t>C1</a:t>
                      </a:r>
                      <a:endParaRPr lang="en-US" sz="1400" dirty="0">
                        <a:effectLst/>
                        <a:latin typeface="Courier New" panose="02070309020205020404" pitchFamily="49" charset="0"/>
                        <a:ea typeface="MS Mincho" panose="02020609040205080304" pitchFamily="49" charset="-128"/>
                        <a:cs typeface="Courier New" panose="02070309020205020404" pitchFamily="49" charset="0"/>
                      </a:endParaRPr>
                    </a:p>
                  </a:txBody>
                  <a:tcPr marL="23899" marR="23899" marT="0" marB="0"/>
                </a:tc>
                <a:tc>
                  <a:txBody>
                    <a:bodyPr/>
                    <a:lstStyle/>
                    <a:p>
                      <a:pPr marL="0" marR="0" indent="0" algn="l">
                        <a:spcBef>
                          <a:spcPts val="0"/>
                        </a:spcBef>
                        <a:spcAft>
                          <a:spcPts val="0"/>
                        </a:spcAft>
                      </a:pPr>
                      <a:r>
                        <a:rPr lang="en-US" sz="1400" dirty="0">
                          <a:effectLst/>
                          <a:latin typeface="Courier New" panose="02070309020205020404" pitchFamily="49" charset="0"/>
                          <a:cs typeface="Courier New" panose="02070309020205020404" pitchFamily="49" charset="0"/>
                        </a:rPr>
                        <a:t>GS NOS</a:t>
                      </a:r>
                      <a:endParaRPr lang="en-US" sz="1400" dirty="0">
                        <a:effectLst/>
                        <a:latin typeface="Courier New" panose="02070309020205020404" pitchFamily="49" charset="0"/>
                        <a:ea typeface="MS Mincho" panose="02020609040205080304" pitchFamily="49" charset="-128"/>
                        <a:cs typeface="Courier New" panose="02070309020205020404" pitchFamily="49" charset="0"/>
                      </a:endParaRPr>
                    </a:p>
                  </a:txBody>
                  <a:tcPr marL="23899" marR="23899" marT="0" marB="0"/>
                </a:tc>
                <a:tc>
                  <a:txBody>
                    <a:bodyPr/>
                    <a:lstStyle/>
                    <a:p>
                      <a:pPr marL="0" marR="0" indent="0" algn="l">
                        <a:spcBef>
                          <a:spcPts val="0"/>
                        </a:spcBef>
                        <a:spcAft>
                          <a:spcPts val="0"/>
                        </a:spcAft>
                      </a:pPr>
                      <a:r>
                        <a:rPr lang="en-US" sz="1400" dirty="0">
                          <a:effectLst/>
                          <a:latin typeface="Courier New" panose="02070309020205020404" pitchFamily="49" charset="0"/>
                          <a:cs typeface="Courier New" panose="02070309020205020404" pitchFamily="49" charset="0"/>
                        </a:rPr>
                        <a:t>FSN</a:t>
                      </a:r>
                      <a:endParaRPr lang="en-US" sz="1400" dirty="0">
                        <a:effectLst/>
                        <a:latin typeface="Courier New" panose="02070309020205020404" pitchFamily="49" charset="0"/>
                        <a:ea typeface="MS Mincho" panose="02020609040205080304" pitchFamily="49" charset="-128"/>
                        <a:cs typeface="Courier New" panose="02070309020205020404" pitchFamily="49" charset="0"/>
                      </a:endParaRPr>
                    </a:p>
                  </a:txBody>
                  <a:tcPr marL="23899" marR="23899" marT="0" marB="0"/>
                </a:tc>
                <a:tc>
                  <a:txBody>
                    <a:bodyPr/>
                    <a:lstStyle/>
                    <a:p>
                      <a:pPr marL="0" marR="0" indent="0" algn="l">
                        <a:spcBef>
                          <a:spcPts val="0"/>
                        </a:spcBef>
                        <a:spcAft>
                          <a:spcPts val="0"/>
                        </a:spcAft>
                      </a:pPr>
                      <a:r>
                        <a:rPr lang="en-US" sz="1400" dirty="0">
                          <a:effectLst/>
                          <a:latin typeface="Courier New" panose="02070309020205020404" pitchFamily="49" charset="0"/>
                          <a:cs typeface="Courier New" panose="02070309020205020404" pitchFamily="49" charset="0"/>
                        </a:rPr>
                        <a:t>T-367</a:t>
                      </a:r>
                      <a:endParaRPr lang="en-US" sz="1400" dirty="0">
                        <a:effectLst/>
                        <a:latin typeface="Courier New" panose="02070309020205020404" pitchFamily="49" charset="0"/>
                        <a:ea typeface="MS Mincho" panose="02020609040205080304" pitchFamily="49" charset="-128"/>
                        <a:cs typeface="Courier New" panose="02070309020205020404" pitchFamily="49" charset="0"/>
                      </a:endParaRPr>
                    </a:p>
                  </a:txBody>
                  <a:tcPr marL="23899" marR="23899" marT="0" marB="0"/>
                </a:tc>
                <a:tc>
                  <a:txBody>
                    <a:bodyPr/>
                    <a:lstStyle/>
                    <a:p>
                      <a:pPr marL="0" marR="0" indent="0" algn="l">
                        <a:spcBef>
                          <a:spcPts val="0"/>
                        </a:spcBef>
                        <a:spcAft>
                          <a:spcPts val="0"/>
                        </a:spcAft>
                      </a:pPr>
                      <a:r>
                        <a:rPr lang="en-US" sz="1400" dirty="0">
                          <a:effectLst/>
                          <a:latin typeface="Courier New" panose="02070309020205020404" pitchFamily="49" charset="0"/>
                          <a:cs typeface="Courier New" panose="02070309020205020404" pitchFamily="49" charset="0"/>
                        </a:rPr>
                        <a:t>GS NOS (finding)</a:t>
                      </a:r>
                      <a:endParaRPr lang="en-US" sz="1400" dirty="0">
                        <a:effectLst/>
                        <a:latin typeface="Courier New" panose="02070309020205020404" pitchFamily="49" charset="0"/>
                        <a:ea typeface="MS Mincho" panose="02020609040205080304" pitchFamily="49" charset="-128"/>
                        <a:cs typeface="Courier New" panose="02070309020205020404" pitchFamily="49" charset="0"/>
                      </a:endParaRPr>
                    </a:p>
                  </a:txBody>
                  <a:tcPr marL="23899" marR="23899" marT="0" marB="0" anchor="ctr"/>
                </a:tc>
                <a:tc>
                  <a:txBody>
                    <a:bodyPr/>
                    <a:lstStyle/>
                    <a:p>
                      <a:pPr marL="0" marR="0" indent="0" algn="l">
                        <a:spcBef>
                          <a:spcPts val="0"/>
                        </a:spcBef>
                        <a:spcAft>
                          <a:spcPts val="0"/>
                        </a:spcAft>
                      </a:pPr>
                      <a:r>
                        <a:rPr lang="en-US" sz="1400" dirty="0">
                          <a:effectLst/>
                          <a:latin typeface="Courier New" panose="02070309020205020404" pitchFamily="49" charset="0"/>
                          <a:cs typeface="Courier New" panose="02070309020205020404" pitchFamily="49" charset="0"/>
                        </a:rPr>
                        <a:t>_____________AAAAAAAAAAAAAAAA</a:t>
                      </a:r>
                      <a:endParaRPr lang="en-US" sz="1400" dirty="0">
                        <a:effectLst/>
                        <a:latin typeface="Courier New" panose="02070309020205020404" pitchFamily="49" charset="0"/>
                        <a:ea typeface="MS Mincho" panose="02020609040205080304" pitchFamily="49" charset="-128"/>
                        <a:cs typeface="Courier New" panose="02070309020205020404" pitchFamily="49" charset="0"/>
                      </a:endParaRPr>
                    </a:p>
                  </a:txBody>
                  <a:tcPr marL="23899" marR="23899" marT="0" marB="0" anchor="ctr"/>
                </a:tc>
              </a:tr>
              <a:tr h="158230">
                <a:tc>
                  <a:txBody>
                    <a:bodyPr/>
                    <a:lstStyle/>
                    <a:p>
                      <a:pPr marL="0" marR="0" indent="0" algn="l">
                        <a:spcBef>
                          <a:spcPts val="0"/>
                        </a:spcBef>
                        <a:spcAft>
                          <a:spcPts val="0"/>
                        </a:spcAft>
                      </a:pPr>
                      <a:r>
                        <a:rPr lang="en-US" sz="1400">
                          <a:effectLst/>
                          <a:latin typeface="Courier New" panose="02070309020205020404" pitchFamily="49" charset="0"/>
                          <a:cs typeface="Courier New" panose="02070309020205020404" pitchFamily="49" charset="0"/>
                        </a:rPr>
                        <a:t>C1</a:t>
                      </a:r>
                      <a:endParaRPr lang="en-US" sz="1400">
                        <a:effectLst/>
                        <a:latin typeface="Courier New" panose="02070309020205020404" pitchFamily="49" charset="0"/>
                        <a:ea typeface="MS Mincho" panose="02020609040205080304" pitchFamily="49" charset="-128"/>
                        <a:cs typeface="Courier New" panose="02070309020205020404" pitchFamily="49" charset="0"/>
                      </a:endParaRPr>
                    </a:p>
                  </a:txBody>
                  <a:tcPr marL="23899" marR="23899" marT="0" marB="0"/>
                </a:tc>
                <a:tc>
                  <a:txBody>
                    <a:bodyPr/>
                    <a:lstStyle/>
                    <a:p>
                      <a:pPr marL="0" marR="0" indent="0" algn="l">
                        <a:spcBef>
                          <a:spcPts val="0"/>
                        </a:spcBef>
                        <a:spcAft>
                          <a:spcPts val="0"/>
                        </a:spcAft>
                      </a:pPr>
                      <a:r>
                        <a:rPr lang="en-US" sz="1400">
                          <a:effectLst/>
                          <a:latin typeface="Courier New" panose="02070309020205020404" pitchFamily="49" charset="0"/>
                          <a:cs typeface="Courier New" panose="02070309020205020404" pitchFamily="49" charset="0"/>
                        </a:rPr>
                        <a:t>GS NOS</a:t>
                      </a:r>
                      <a:endParaRPr lang="en-US" sz="1400">
                        <a:effectLst/>
                        <a:latin typeface="Courier New" panose="02070309020205020404" pitchFamily="49" charset="0"/>
                        <a:ea typeface="MS Mincho" panose="02020609040205080304" pitchFamily="49" charset="-128"/>
                        <a:cs typeface="Courier New" panose="02070309020205020404" pitchFamily="49" charset="0"/>
                      </a:endParaRPr>
                    </a:p>
                  </a:txBody>
                  <a:tcPr marL="23899" marR="23899" marT="0" marB="0"/>
                </a:tc>
                <a:tc>
                  <a:txBody>
                    <a:bodyPr/>
                    <a:lstStyle/>
                    <a:p>
                      <a:pPr marL="0" marR="0" indent="0" algn="l">
                        <a:spcBef>
                          <a:spcPts val="0"/>
                        </a:spcBef>
                        <a:spcAft>
                          <a:spcPts val="0"/>
                        </a:spcAft>
                      </a:pPr>
                      <a:r>
                        <a:rPr lang="en-US" sz="1400">
                          <a:effectLst/>
                          <a:latin typeface="Courier New" panose="02070309020205020404" pitchFamily="49" charset="0"/>
                          <a:cs typeface="Courier New" panose="02070309020205020404" pitchFamily="49" charset="0"/>
                        </a:rPr>
                        <a:t>Same-as</a:t>
                      </a:r>
                      <a:endParaRPr lang="en-US" sz="1400">
                        <a:effectLst/>
                        <a:latin typeface="Courier New" panose="02070309020205020404" pitchFamily="49" charset="0"/>
                        <a:ea typeface="MS Mincho" panose="02020609040205080304" pitchFamily="49" charset="-128"/>
                        <a:cs typeface="Courier New" panose="02070309020205020404" pitchFamily="49" charset="0"/>
                      </a:endParaRPr>
                    </a:p>
                  </a:txBody>
                  <a:tcPr marL="23899" marR="23899" marT="0" marB="0"/>
                </a:tc>
                <a:tc>
                  <a:txBody>
                    <a:bodyPr/>
                    <a:lstStyle/>
                    <a:p>
                      <a:pPr marL="0" marR="0" indent="0" algn="l">
                        <a:spcBef>
                          <a:spcPts val="0"/>
                        </a:spcBef>
                        <a:spcAft>
                          <a:spcPts val="0"/>
                        </a:spcAft>
                      </a:pPr>
                      <a:r>
                        <a:rPr lang="en-US" sz="1400">
                          <a:effectLst/>
                          <a:latin typeface="Courier New" panose="02070309020205020404" pitchFamily="49" charset="0"/>
                          <a:cs typeface="Courier New" panose="02070309020205020404" pitchFamily="49" charset="0"/>
                        </a:rPr>
                        <a:t>C4</a:t>
                      </a:r>
                      <a:endParaRPr lang="en-US" sz="1400">
                        <a:effectLst/>
                        <a:latin typeface="Courier New" panose="02070309020205020404" pitchFamily="49" charset="0"/>
                        <a:ea typeface="MS Mincho" panose="02020609040205080304" pitchFamily="49" charset="-128"/>
                        <a:cs typeface="Courier New" panose="02070309020205020404" pitchFamily="49" charset="0"/>
                      </a:endParaRPr>
                    </a:p>
                  </a:txBody>
                  <a:tcPr marL="23899" marR="23899" marT="0" marB="0"/>
                </a:tc>
                <a:tc>
                  <a:txBody>
                    <a:bodyPr/>
                    <a:lstStyle/>
                    <a:p>
                      <a:pPr marL="0" marR="0" indent="0" algn="l">
                        <a:spcBef>
                          <a:spcPts val="0"/>
                        </a:spcBef>
                        <a:spcAft>
                          <a:spcPts val="0"/>
                        </a:spcAft>
                      </a:pPr>
                      <a:r>
                        <a:rPr lang="en-US" sz="1400">
                          <a:effectLst/>
                          <a:latin typeface="Courier New" panose="02070309020205020404" pitchFamily="49" charset="0"/>
                          <a:cs typeface="Courier New" panose="02070309020205020404" pitchFamily="49" charset="0"/>
                        </a:rPr>
                        <a:t>GS NOS (finding)</a:t>
                      </a:r>
                      <a:endParaRPr lang="en-US" sz="1400">
                        <a:effectLst/>
                        <a:latin typeface="Courier New" panose="02070309020205020404" pitchFamily="49" charset="0"/>
                        <a:ea typeface="MS Mincho" panose="02020609040205080304" pitchFamily="49" charset="-128"/>
                        <a:cs typeface="Courier New" panose="02070309020205020404" pitchFamily="49" charset="0"/>
                      </a:endParaRPr>
                    </a:p>
                  </a:txBody>
                  <a:tcPr marL="23899" marR="23899" marT="0" marB="0" anchor="ctr"/>
                </a:tc>
                <a:tc>
                  <a:txBody>
                    <a:bodyPr/>
                    <a:lstStyle/>
                    <a:p>
                      <a:pPr marL="0" marR="0" indent="0" algn="l">
                        <a:spcBef>
                          <a:spcPts val="0"/>
                        </a:spcBef>
                        <a:spcAft>
                          <a:spcPts val="0"/>
                        </a:spcAft>
                      </a:pPr>
                      <a:r>
                        <a:rPr lang="en-US" sz="1400" dirty="0">
                          <a:effectLst/>
                          <a:latin typeface="Courier New" panose="02070309020205020404" pitchFamily="49" charset="0"/>
                          <a:cs typeface="Courier New" panose="02070309020205020404" pitchFamily="49" charset="0"/>
                        </a:rPr>
                        <a:t>_AAAAAAAAAAAAAAAAAAAAAAAAAAAA</a:t>
                      </a:r>
                      <a:endParaRPr lang="en-US" sz="1400" dirty="0">
                        <a:effectLst/>
                        <a:latin typeface="Courier New" panose="02070309020205020404" pitchFamily="49" charset="0"/>
                        <a:ea typeface="MS Mincho" panose="02020609040205080304" pitchFamily="49" charset="-128"/>
                        <a:cs typeface="Courier New" panose="02070309020205020404" pitchFamily="49" charset="0"/>
                      </a:endParaRPr>
                    </a:p>
                  </a:txBody>
                  <a:tcPr marL="23899" marR="23899" marT="0" marB="0" anchor="ctr"/>
                </a:tc>
              </a:tr>
              <a:tr h="158230">
                <a:tc>
                  <a:txBody>
                    <a:bodyPr/>
                    <a:lstStyle/>
                    <a:p>
                      <a:pPr marL="0" marR="0" indent="0" algn="l">
                        <a:spcBef>
                          <a:spcPts val="0"/>
                        </a:spcBef>
                        <a:spcAft>
                          <a:spcPts val="0"/>
                        </a:spcAft>
                      </a:pPr>
                      <a:r>
                        <a:rPr lang="en-US" sz="1400">
                          <a:effectLst/>
                          <a:latin typeface="Courier New" panose="02070309020205020404" pitchFamily="49" charset="0"/>
                          <a:cs typeface="Courier New" panose="02070309020205020404" pitchFamily="49" charset="0"/>
                        </a:rPr>
                        <a:t>C1</a:t>
                      </a:r>
                      <a:endParaRPr lang="en-US" sz="1400">
                        <a:effectLst/>
                        <a:latin typeface="Courier New" panose="02070309020205020404" pitchFamily="49" charset="0"/>
                        <a:ea typeface="MS Mincho" panose="02020609040205080304" pitchFamily="49" charset="-128"/>
                        <a:cs typeface="Courier New" panose="02070309020205020404" pitchFamily="49" charset="0"/>
                      </a:endParaRPr>
                    </a:p>
                  </a:txBody>
                  <a:tcPr marL="23899" marR="23899" marT="0" marB="0"/>
                </a:tc>
                <a:tc>
                  <a:txBody>
                    <a:bodyPr/>
                    <a:lstStyle/>
                    <a:p>
                      <a:pPr marL="0" marR="0" indent="0" algn="l">
                        <a:spcBef>
                          <a:spcPts val="0"/>
                        </a:spcBef>
                        <a:spcAft>
                          <a:spcPts val="0"/>
                        </a:spcAft>
                      </a:pPr>
                      <a:r>
                        <a:rPr lang="en-US" sz="1400">
                          <a:effectLst/>
                          <a:latin typeface="Courier New" panose="02070309020205020404" pitchFamily="49" charset="0"/>
                          <a:cs typeface="Courier New" panose="02070309020205020404" pitchFamily="49" charset="0"/>
                        </a:rPr>
                        <a:t>GS NOS</a:t>
                      </a:r>
                      <a:endParaRPr lang="en-US" sz="1400">
                        <a:effectLst/>
                        <a:latin typeface="Courier New" panose="02070309020205020404" pitchFamily="49" charset="0"/>
                        <a:ea typeface="MS Mincho" panose="02020609040205080304" pitchFamily="49" charset="-128"/>
                        <a:cs typeface="Courier New" panose="02070309020205020404" pitchFamily="49" charset="0"/>
                      </a:endParaRPr>
                    </a:p>
                  </a:txBody>
                  <a:tcPr marL="23899" marR="23899" marT="0" marB="0"/>
                </a:tc>
                <a:tc>
                  <a:txBody>
                    <a:bodyPr/>
                    <a:lstStyle/>
                    <a:p>
                      <a:pPr marL="0" marR="0" indent="0" algn="l">
                        <a:spcBef>
                          <a:spcPts val="0"/>
                        </a:spcBef>
                        <a:spcAft>
                          <a:spcPts val="0"/>
                        </a:spcAft>
                      </a:pPr>
                      <a:r>
                        <a:rPr lang="en-US" sz="1400">
                          <a:effectLst/>
                          <a:latin typeface="Courier New" panose="02070309020205020404" pitchFamily="49" charset="0"/>
                          <a:cs typeface="Courier New" panose="02070309020205020404" pitchFamily="49" charset="0"/>
                        </a:rPr>
                        <a:t>Was-a</a:t>
                      </a:r>
                      <a:endParaRPr lang="en-US" sz="1400">
                        <a:effectLst/>
                        <a:latin typeface="Courier New" panose="02070309020205020404" pitchFamily="49" charset="0"/>
                        <a:ea typeface="MS Mincho" panose="02020609040205080304" pitchFamily="49" charset="-128"/>
                        <a:cs typeface="Courier New" panose="02070309020205020404" pitchFamily="49" charset="0"/>
                      </a:endParaRPr>
                    </a:p>
                  </a:txBody>
                  <a:tcPr marL="23899" marR="23899" marT="0" marB="0"/>
                </a:tc>
                <a:tc>
                  <a:txBody>
                    <a:bodyPr/>
                    <a:lstStyle/>
                    <a:p>
                      <a:pPr marL="0" marR="0" indent="0" algn="l">
                        <a:spcBef>
                          <a:spcPts val="0"/>
                        </a:spcBef>
                        <a:spcAft>
                          <a:spcPts val="0"/>
                        </a:spcAft>
                      </a:pPr>
                      <a:r>
                        <a:rPr lang="en-US" sz="1400">
                          <a:effectLst/>
                          <a:latin typeface="Courier New" panose="02070309020205020404" pitchFamily="49" charset="0"/>
                          <a:cs typeface="Courier New" panose="02070309020205020404" pitchFamily="49" charset="0"/>
                        </a:rPr>
                        <a:t>C5</a:t>
                      </a:r>
                      <a:endParaRPr lang="en-US" sz="1400">
                        <a:effectLst/>
                        <a:latin typeface="Courier New" panose="02070309020205020404" pitchFamily="49" charset="0"/>
                        <a:ea typeface="MS Mincho" panose="02020609040205080304" pitchFamily="49" charset="-128"/>
                        <a:cs typeface="Courier New" panose="02070309020205020404" pitchFamily="49" charset="0"/>
                      </a:endParaRPr>
                    </a:p>
                  </a:txBody>
                  <a:tcPr marL="23899" marR="23899" marT="0" marB="0"/>
                </a:tc>
                <a:tc>
                  <a:txBody>
                    <a:bodyPr/>
                    <a:lstStyle/>
                    <a:p>
                      <a:pPr marL="0" marR="0" indent="0" algn="l">
                        <a:spcBef>
                          <a:spcPts val="0"/>
                        </a:spcBef>
                        <a:spcAft>
                          <a:spcPts val="0"/>
                        </a:spcAft>
                      </a:pPr>
                      <a:r>
                        <a:rPr lang="en-US" sz="1400">
                          <a:effectLst/>
                          <a:latin typeface="Courier New" panose="02070309020205020404" pitchFamily="49" charset="0"/>
                          <a:cs typeface="Courier New" panose="02070309020205020404" pitchFamily="49" charset="0"/>
                        </a:rPr>
                        <a:t>GS (finding)</a:t>
                      </a:r>
                      <a:endParaRPr lang="en-US" sz="1400">
                        <a:effectLst/>
                        <a:latin typeface="Courier New" panose="02070309020205020404" pitchFamily="49" charset="0"/>
                        <a:ea typeface="MS Mincho" panose="02020609040205080304" pitchFamily="49" charset="-128"/>
                        <a:cs typeface="Courier New" panose="02070309020205020404" pitchFamily="49" charset="0"/>
                      </a:endParaRPr>
                    </a:p>
                  </a:txBody>
                  <a:tcPr marL="23899" marR="23899" marT="0" marB="0" anchor="ctr"/>
                </a:tc>
                <a:tc>
                  <a:txBody>
                    <a:bodyPr/>
                    <a:lstStyle/>
                    <a:p>
                      <a:pPr marL="0" marR="0" indent="0" algn="l">
                        <a:spcBef>
                          <a:spcPts val="0"/>
                        </a:spcBef>
                        <a:spcAft>
                          <a:spcPts val="0"/>
                        </a:spcAft>
                      </a:pPr>
                      <a:r>
                        <a:rPr lang="en-US" sz="1400" dirty="0">
                          <a:effectLst/>
                          <a:latin typeface="Courier New" panose="02070309020205020404" pitchFamily="49" charset="0"/>
                          <a:cs typeface="Courier New" panose="02070309020205020404" pitchFamily="49" charset="0"/>
                        </a:rPr>
                        <a:t>________________</a:t>
                      </a:r>
                      <a:r>
                        <a:rPr lang="en-US" sz="1400" dirty="0" smtClean="0">
                          <a:effectLst/>
                          <a:latin typeface="Courier New" panose="02070309020205020404" pitchFamily="49" charset="0"/>
                          <a:cs typeface="Courier New" panose="02070309020205020404" pitchFamily="49" charset="0"/>
                        </a:rPr>
                        <a:t>AAAAAAAAAAAAA</a:t>
                      </a:r>
                    </a:p>
                  </a:txBody>
                  <a:tcPr marL="23899" marR="23899" marT="0" marB="0" anchor="ctr"/>
                </a:tc>
              </a:tr>
              <a:tr h="158230">
                <a:tc>
                  <a:txBody>
                    <a:bodyPr/>
                    <a:lstStyle/>
                    <a:p>
                      <a:pPr marL="0" marR="0" indent="0" algn="l">
                        <a:spcBef>
                          <a:spcPts val="0"/>
                        </a:spcBef>
                        <a:spcAft>
                          <a:spcPts val="0"/>
                        </a:spcAft>
                      </a:pPr>
                      <a:endParaRPr lang="en-US" sz="1400" dirty="0">
                        <a:effectLst/>
                        <a:latin typeface="Courier New" panose="02070309020205020404" pitchFamily="49" charset="0"/>
                        <a:ea typeface="MS Mincho" panose="02020609040205080304" pitchFamily="49" charset="-128"/>
                        <a:cs typeface="Courier New" panose="02070309020205020404" pitchFamily="49" charset="0"/>
                      </a:endParaRPr>
                    </a:p>
                  </a:txBody>
                  <a:tcPr marL="23899" marR="23899" marT="0" marB="0"/>
                </a:tc>
                <a:tc>
                  <a:txBody>
                    <a:bodyPr/>
                    <a:lstStyle/>
                    <a:p>
                      <a:pPr marL="0" marR="0" indent="0" algn="l">
                        <a:spcBef>
                          <a:spcPts val="0"/>
                        </a:spcBef>
                        <a:spcAft>
                          <a:spcPts val="0"/>
                        </a:spcAft>
                      </a:pPr>
                      <a:endParaRPr lang="en-US" sz="1400">
                        <a:effectLst/>
                        <a:latin typeface="Courier New" panose="02070309020205020404" pitchFamily="49" charset="0"/>
                        <a:ea typeface="MS Mincho" panose="02020609040205080304" pitchFamily="49" charset="-128"/>
                        <a:cs typeface="Courier New" panose="02070309020205020404" pitchFamily="49" charset="0"/>
                      </a:endParaRPr>
                    </a:p>
                  </a:txBody>
                  <a:tcPr marL="23899" marR="23899" marT="0" marB="0"/>
                </a:tc>
                <a:tc>
                  <a:txBody>
                    <a:bodyPr/>
                    <a:lstStyle/>
                    <a:p>
                      <a:pPr marL="0" marR="0" indent="0" algn="l">
                        <a:spcBef>
                          <a:spcPts val="0"/>
                        </a:spcBef>
                        <a:spcAft>
                          <a:spcPts val="0"/>
                        </a:spcAft>
                      </a:pPr>
                      <a:endParaRPr lang="en-US" sz="1400">
                        <a:effectLst/>
                        <a:latin typeface="Courier New" panose="02070309020205020404" pitchFamily="49" charset="0"/>
                        <a:ea typeface="MS Mincho" panose="02020609040205080304" pitchFamily="49" charset="-128"/>
                        <a:cs typeface="Courier New" panose="02070309020205020404" pitchFamily="49" charset="0"/>
                      </a:endParaRPr>
                    </a:p>
                  </a:txBody>
                  <a:tcPr marL="23899" marR="23899" marT="0" marB="0"/>
                </a:tc>
                <a:tc>
                  <a:txBody>
                    <a:bodyPr/>
                    <a:lstStyle/>
                    <a:p>
                      <a:pPr marL="0" marR="0" indent="0" algn="l">
                        <a:spcBef>
                          <a:spcPts val="0"/>
                        </a:spcBef>
                        <a:spcAft>
                          <a:spcPts val="0"/>
                        </a:spcAft>
                      </a:pPr>
                      <a:endParaRPr lang="en-US" sz="1400">
                        <a:effectLst/>
                        <a:latin typeface="Courier New" panose="02070309020205020404" pitchFamily="49" charset="0"/>
                        <a:ea typeface="MS Mincho" panose="02020609040205080304" pitchFamily="49" charset="-128"/>
                        <a:cs typeface="Courier New" panose="02070309020205020404" pitchFamily="49" charset="0"/>
                      </a:endParaRPr>
                    </a:p>
                  </a:txBody>
                  <a:tcPr marL="23899" marR="23899" marT="0" marB="0"/>
                </a:tc>
                <a:tc>
                  <a:txBody>
                    <a:bodyPr/>
                    <a:lstStyle/>
                    <a:p>
                      <a:endParaRPr lang="en-US" sz="1400">
                        <a:effectLst/>
                        <a:latin typeface="Courier New" panose="02070309020205020404" pitchFamily="49" charset="0"/>
                        <a:cs typeface="Courier New" panose="02070309020205020404" pitchFamily="49" charset="0"/>
                      </a:endParaRPr>
                    </a:p>
                  </a:txBody>
                  <a:tcPr marL="23899" marR="23899" marT="0" marB="0" anchor="ctr"/>
                </a:tc>
                <a:tc>
                  <a:txBody>
                    <a:bodyPr/>
                    <a:lstStyle/>
                    <a:p>
                      <a:pPr marL="0" marR="0" indent="0" algn="l">
                        <a:spcBef>
                          <a:spcPts val="0"/>
                        </a:spcBef>
                        <a:spcAft>
                          <a:spcPts val="0"/>
                        </a:spcAft>
                      </a:pPr>
                      <a:endParaRPr lang="en-US" sz="1400" dirty="0">
                        <a:effectLst/>
                        <a:latin typeface="Courier New" panose="02070309020205020404" pitchFamily="49" charset="0"/>
                        <a:ea typeface="MS Mincho" panose="02020609040205080304" pitchFamily="49" charset="-128"/>
                        <a:cs typeface="Courier New" panose="02070309020205020404" pitchFamily="49" charset="0"/>
                      </a:endParaRPr>
                    </a:p>
                  </a:txBody>
                  <a:tcPr marL="23899" marR="23899" marT="0" marB="0" anchor="ctr"/>
                </a:tc>
              </a:tr>
              <a:tr h="158230">
                <a:tc>
                  <a:txBody>
                    <a:bodyPr/>
                    <a:lstStyle/>
                    <a:p>
                      <a:pPr marL="0" marR="0" indent="0" algn="l">
                        <a:spcBef>
                          <a:spcPts val="0"/>
                        </a:spcBef>
                        <a:spcAft>
                          <a:spcPts val="0"/>
                        </a:spcAft>
                      </a:pPr>
                      <a:r>
                        <a:rPr lang="en-US" sz="1400" dirty="0">
                          <a:effectLst/>
                          <a:latin typeface="Courier New" panose="02070309020205020404" pitchFamily="49" charset="0"/>
                          <a:cs typeface="Courier New" panose="02070309020205020404" pitchFamily="49" charset="0"/>
                        </a:rPr>
                        <a:t>C2</a:t>
                      </a:r>
                      <a:endParaRPr lang="en-US" sz="1400" dirty="0">
                        <a:effectLst/>
                        <a:latin typeface="Courier New" panose="02070309020205020404" pitchFamily="49" charset="0"/>
                        <a:ea typeface="MS Mincho" panose="02020609040205080304" pitchFamily="49" charset="-128"/>
                        <a:cs typeface="Courier New" panose="02070309020205020404" pitchFamily="49" charset="0"/>
                      </a:endParaRPr>
                    </a:p>
                  </a:txBody>
                  <a:tcPr marL="23899" marR="23899" marT="0" marB="0"/>
                </a:tc>
                <a:tc>
                  <a:txBody>
                    <a:bodyPr/>
                    <a:lstStyle/>
                    <a:p>
                      <a:pPr marL="0" marR="0" indent="0" algn="l">
                        <a:spcBef>
                          <a:spcPts val="0"/>
                        </a:spcBef>
                        <a:spcAft>
                          <a:spcPts val="0"/>
                        </a:spcAft>
                      </a:pPr>
                      <a:r>
                        <a:rPr lang="en-US" sz="1400">
                          <a:effectLst/>
                          <a:latin typeface="Courier New" panose="02070309020205020404" pitchFamily="49" charset="0"/>
                          <a:cs typeface="Courier New" panose="02070309020205020404" pitchFamily="49" charset="0"/>
                        </a:rPr>
                        <a:t>GS NOS</a:t>
                      </a:r>
                      <a:endParaRPr lang="en-US" sz="1400">
                        <a:effectLst/>
                        <a:latin typeface="Courier New" panose="02070309020205020404" pitchFamily="49" charset="0"/>
                        <a:ea typeface="MS Mincho" panose="02020609040205080304" pitchFamily="49" charset="-128"/>
                        <a:cs typeface="Courier New" panose="02070309020205020404" pitchFamily="49" charset="0"/>
                      </a:endParaRPr>
                    </a:p>
                  </a:txBody>
                  <a:tcPr marL="23899" marR="23899" marT="0" marB="0"/>
                </a:tc>
                <a:tc>
                  <a:txBody>
                    <a:bodyPr/>
                    <a:lstStyle/>
                    <a:p>
                      <a:pPr marL="0" marR="0" indent="0" algn="l">
                        <a:spcBef>
                          <a:spcPts val="0"/>
                        </a:spcBef>
                        <a:spcAft>
                          <a:spcPts val="0"/>
                        </a:spcAft>
                      </a:pPr>
                      <a:r>
                        <a:rPr lang="en-US" sz="1400">
                          <a:effectLst/>
                          <a:latin typeface="Courier New" panose="02070309020205020404" pitchFamily="49" charset="0"/>
                          <a:cs typeface="Courier New" panose="02070309020205020404" pitchFamily="49" charset="0"/>
                        </a:rPr>
                        <a:t>Dstatus</a:t>
                      </a:r>
                      <a:endParaRPr lang="en-US" sz="1400">
                        <a:effectLst/>
                        <a:latin typeface="Courier New" panose="02070309020205020404" pitchFamily="49" charset="0"/>
                        <a:ea typeface="MS Mincho" panose="02020609040205080304" pitchFamily="49" charset="-128"/>
                        <a:cs typeface="Courier New" panose="02070309020205020404" pitchFamily="49" charset="0"/>
                      </a:endParaRPr>
                    </a:p>
                  </a:txBody>
                  <a:tcPr marL="23899" marR="23899" marT="0" marB="0"/>
                </a:tc>
                <a:tc>
                  <a:txBody>
                    <a:bodyPr/>
                    <a:lstStyle/>
                    <a:p>
                      <a:pPr marL="0" marR="0" indent="0" algn="l">
                        <a:spcBef>
                          <a:spcPts val="0"/>
                        </a:spcBef>
                        <a:spcAft>
                          <a:spcPts val="0"/>
                        </a:spcAft>
                      </a:pPr>
                      <a:r>
                        <a:rPr lang="en-US" sz="1400">
                          <a:effectLst/>
                          <a:latin typeface="Courier New" panose="02070309020205020404" pitchFamily="49" charset="0"/>
                          <a:cs typeface="Courier New" panose="02070309020205020404" pitchFamily="49" charset="0"/>
                        </a:rPr>
                        <a:t>DSP-05</a:t>
                      </a:r>
                      <a:endParaRPr lang="en-US" sz="1400">
                        <a:effectLst/>
                        <a:latin typeface="Courier New" panose="02070309020205020404" pitchFamily="49" charset="0"/>
                        <a:ea typeface="MS Mincho" panose="02020609040205080304" pitchFamily="49" charset="-128"/>
                        <a:cs typeface="Courier New" panose="02070309020205020404" pitchFamily="49" charset="0"/>
                      </a:endParaRPr>
                    </a:p>
                  </a:txBody>
                  <a:tcPr marL="23899" marR="23899" marT="0" marB="0"/>
                </a:tc>
                <a:tc>
                  <a:txBody>
                    <a:bodyPr/>
                    <a:lstStyle/>
                    <a:p>
                      <a:endParaRPr lang="en-US" sz="1400">
                        <a:effectLst/>
                        <a:latin typeface="Courier New" panose="02070309020205020404" pitchFamily="49" charset="0"/>
                        <a:cs typeface="Courier New" panose="02070309020205020404" pitchFamily="49" charset="0"/>
                      </a:endParaRPr>
                    </a:p>
                  </a:txBody>
                  <a:tcPr marL="23899" marR="23899" marT="0" marB="0" anchor="ctr"/>
                </a:tc>
                <a:tc>
                  <a:txBody>
                    <a:bodyPr/>
                    <a:lstStyle/>
                    <a:p>
                      <a:pPr marL="0" marR="0" indent="0" algn="l">
                        <a:spcBef>
                          <a:spcPts val="0"/>
                        </a:spcBef>
                        <a:spcAft>
                          <a:spcPts val="0"/>
                        </a:spcAft>
                      </a:pPr>
                      <a:r>
                        <a:rPr lang="en-US" sz="1400" dirty="0">
                          <a:effectLst/>
                          <a:latin typeface="Courier New" panose="02070309020205020404" pitchFamily="49" charset="0"/>
                          <a:cs typeface="Courier New" panose="02070309020205020404" pitchFamily="49" charset="0"/>
                        </a:rPr>
                        <a:t>DDDDDDDDDDDDDDDDDDDDDDDDDDDDD</a:t>
                      </a:r>
                      <a:endParaRPr lang="en-US" sz="1400" dirty="0">
                        <a:effectLst/>
                        <a:latin typeface="Courier New" panose="02070309020205020404" pitchFamily="49" charset="0"/>
                        <a:ea typeface="MS Mincho" panose="02020609040205080304" pitchFamily="49" charset="-128"/>
                        <a:cs typeface="Courier New" panose="02070309020205020404" pitchFamily="49" charset="0"/>
                      </a:endParaRPr>
                    </a:p>
                  </a:txBody>
                  <a:tcPr marL="23899" marR="23899" marT="0" marB="0" anchor="ctr"/>
                </a:tc>
              </a:tr>
              <a:tr h="158230">
                <a:tc>
                  <a:txBody>
                    <a:bodyPr/>
                    <a:lstStyle/>
                    <a:p>
                      <a:pPr marL="0" marR="0" indent="0" algn="l">
                        <a:spcBef>
                          <a:spcPts val="0"/>
                        </a:spcBef>
                        <a:spcAft>
                          <a:spcPts val="0"/>
                        </a:spcAft>
                      </a:pPr>
                      <a:r>
                        <a:rPr lang="en-US" sz="1400">
                          <a:effectLst/>
                          <a:latin typeface="Courier New" panose="02070309020205020404" pitchFamily="49" charset="0"/>
                          <a:cs typeface="Courier New" panose="02070309020205020404" pitchFamily="49" charset="0"/>
                        </a:rPr>
                        <a:t>C2</a:t>
                      </a:r>
                      <a:endParaRPr lang="en-US" sz="1400">
                        <a:effectLst/>
                        <a:latin typeface="Courier New" panose="02070309020205020404" pitchFamily="49" charset="0"/>
                        <a:ea typeface="MS Mincho" panose="02020609040205080304" pitchFamily="49" charset="-128"/>
                        <a:cs typeface="Courier New" panose="02070309020205020404" pitchFamily="49" charset="0"/>
                      </a:endParaRPr>
                    </a:p>
                  </a:txBody>
                  <a:tcPr marL="23899" marR="23899" marT="0" marB="0"/>
                </a:tc>
                <a:tc>
                  <a:txBody>
                    <a:bodyPr/>
                    <a:lstStyle/>
                    <a:p>
                      <a:pPr marL="0" marR="0" indent="0" algn="l">
                        <a:spcBef>
                          <a:spcPts val="0"/>
                        </a:spcBef>
                        <a:spcAft>
                          <a:spcPts val="0"/>
                        </a:spcAft>
                      </a:pPr>
                      <a:r>
                        <a:rPr lang="en-US" sz="1400">
                          <a:effectLst/>
                          <a:latin typeface="Courier New" panose="02070309020205020404" pitchFamily="49" charset="0"/>
                          <a:cs typeface="Courier New" panose="02070309020205020404" pitchFamily="49" charset="0"/>
                        </a:rPr>
                        <a:t>GS NOS</a:t>
                      </a:r>
                      <a:endParaRPr lang="en-US" sz="1400">
                        <a:effectLst/>
                        <a:latin typeface="Courier New" panose="02070309020205020404" pitchFamily="49" charset="0"/>
                        <a:ea typeface="MS Mincho" panose="02020609040205080304" pitchFamily="49" charset="-128"/>
                        <a:cs typeface="Courier New" panose="02070309020205020404" pitchFamily="49" charset="0"/>
                      </a:endParaRPr>
                    </a:p>
                  </a:txBody>
                  <a:tcPr marL="23899" marR="23899" marT="0" marB="0"/>
                </a:tc>
                <a:tc>
                  <a:txBody>
                    <a:bodyPr/>
                    <a:lstStyle/>
                    <a:p>
                      <a:pPr marL="0" marR="0" indent="0" algn="l">
                        <a:spcBef>
                          <a:spcPts val="0"/>
                        </a:spcBef>
                        <a:spcAft>
                          <a:spcPts val="0"/>
                        </a:spcAft>
                      </a:pPr>
                      <a:r>
                        <a:rPr lang="en-US" sz="1400">
                          <a:effectLst/>
                          <a:latin typeface="Courier New" panose="02070309020205020404" pitchFamily="49" charset="0"/>
                          <a:cs typeface="Courier New" panose="02070309020205020404" pitchFamily="49" charset="0"/>
                        </a:rPr>
                        <a:t>Reason</a:t>
                      </a:r>
                      <a:endParaRPr lang="en-US" sz="1400">
                        <a:effectLst/>
                        <a:latin typeface="Courier New" panose="02070309020205020404" pitchFamily="49" charset="0"/>
                        <a:ea typeface="MS Mincho" panose="02020609040205080304" pitchFamily="49" charset="-128"/>
                        <a:cs typeface="Courier New" panose="02070309020205020404" pitchFamily="49" charset="0"/>
                      </a:endParaRPr>
                    </a:p>
                  </a:txBody>
                  <a:tcPr marL="23899" marR="23899" marT="0" marB="0"/>
                </a:tc>
                <a:tc>
                  <a:txBody>
                    <a:bodyPr/>
                    <a:lstStyle/>
                    <a:p>
                      <a:pPr marL="0" marR="0" indent="0" algn="l">
                        <a:spcBef>
                          <a:spcPts val="0"/>
                        </a:spcBef>
                        <a:spcAft>
                          <a:spcPts val="0"/>
                        </a:spcAft>
                      </a:pPr>
                      <a:r>
                        <a:rPr lang="en-US" sz="1400">
                          <a:effectLst/>
                          <a:latin typeface="Courier New" panose="02070309020205020404" pitchFamily="49" charset="0"/>
                          <a:cs typeface="Courier New" panose="02070309020205020404" pitchFamily="49" charset="0"/>
                        </a:rPr>
                        <a:t>CIP-15</a:t>
                      </a:r>
                      <a:endParaRPr lang="en-US" sz="1400">
                        <a:effectLst/>
                        <a:latin typeface="Courier New" panose="02070309020205020404" pitchFamily="49" charset="0"/>
                        <a:ea typeface="MS Mincho" panose="02020609040205080304" pitchFamily="49" charset="-128"/>
                        <a:cs typeface="Courier New" panose="02070309020205020404" pitchFamily="49" charset="0"/>
                      </a:endParaRPr>
                    </a:p>
                  </a:txBody>
                  <a:tcPr marL="23899" marR="23899" marT="0" marB="0"/>
                </a:tc>
                <a:tc>
                  <a:txBody>
                    <a:bodyPr/>
                    <a:lstStyle/>
                    <a:p>
                      <a:endParaRPr lang="en-US" sz="1400">
                        <a:effectLst/>
                        <a:latin typeface="Courier New" panose="02070309020205020404" pitchFamily="49" charset="0"/>
                        <a:cs typeface="Courier New" panose="02070309020205020404" pitchFamily="49" charset="0"/>
                      </a:endParaRPr>
                    </a:p>
                  </a:txBody>
                  <a:tcPr marL="23899" marR="23899" marT="0" marB="0" anchor="ctr"/>
                </a:tc>
                <a:tc>
                  <a:txBody>
                    <a:bodyPr/>
                    <a:lstStyle/>
                    <a:p>
                      <a:pPr marL="0" marR="0" indent="0" algn="l">
                        <a:spcBef>
                          <a:spcPts val="0"/>
                        </a:spcBef>
                        <a:spcAft>
                          <a:spcPts val="0"/>
                        </a:spcAft>
                      </a:pPr>
                      <a:r>
                        <a:rPr lang="en-US" sz="1400">
                          <a:effectLst/>
                          <a:latin typeface="Courier New" panose="02070309020205020404" pitchFamily="49" charset="0"/>
                          <a:cs typeface="Courier New" panose="02070309020205020404" pitchFamily="49" charset="0"/>
                        </a:rPr>
                        <a:t>DDDDDDDDDDDDDDDDLLLLLLLLLLLLL</a:t>
                      </a:r>
                      <a:endParaRPr lang="en-US" sz="1400">
                        <a:effectLst/>
                        <a:latin typeface="Courier New" panose="02070309020205020404" pitchFamily="49" charset="0"/>
                        <a:ea typeface="MS Mincho" panose="02020609040205080304" pitchFamily="49" charset="-128"/>
                        <a:cs typeface="Courier New" panose="02070309020205020404" pitchFamily="49" charset="0"/>
                      </a:endParaRPr>
                    </a:p>
                  </a:txBody>
                  <a:tcPr marL="23899" marR="23899" marT="0" marB="0" anchor="ctr"/>
                </a:tc>
              </a:tr>
              <a:tr h="158230">
                <a:tc>
                  <a:txBody>
                    <a:bodyPr/>
                    <a:lstStyle/>
                    <a:p>
                      <a:pPr marL="0" marR="0" indent="0" algn="l">
                        <a:spcBef>
                          <a:spcPts val="0"/>
                        </a:spcBef>
                        <a:spcAft>
                          <a:spcPts val="0"/>
                        </a:spcAft>
                      </a:pPr>
                      <a:r>
                        <a:rPr lang="en-US" sz="1400">
                          <a:effectLst/>
                          <a:latin typeface="Courier New" panose="02070309020205020404" pitchFamily="49" charset="0"/>
                          <a:cs typeface="Courier New" panose="02070309020205020404" pitchFamily="49" charset="0"/>
                        </a:rPr>
                        <a:t>C2</a:t>
                      </a:r>
                      <a:endParaRPr lang="en-US" sz="1400">
                        <a:effectLst/>
                        <a:latin typeface="Courier New" panose="02070309020205020404" pitchFamily="49" charset="0"/>
                        <a:ea typeface="MS Mincho" panose="02020609040205080304" pitchFamily="49" charset="-128"/>
                        <a:cs typeface="Courier New" panose="02070309020205020404" pitchFamily="49" charset="0"/>
                      </a:endParaRPr>
                    </a:p>
                  </a:txBody>
                  <a:tcPr marL="23899" marR="23899" marT="0" marB="0"/>
                </a:tc>
                <a:tc>
                  <a:txBody>
                    <a:bodyPr/>
                    <a:lstStyle/>
                    <a:p>
                      <a:pPr marL="0" marR="0" indent="0" algn="l">
                        <a:spcBef>
                          <a:spcPts val="0"/>
                        </a:spcBef>
                        <a:spcAft>
                          <a:spcPts val="0"/>
                        </a:spcAft>
                      </a:pPr>
                      <a:r>
                        <a:rPr lang="en-US" sz="1400">
                          <a:effectLst/>
                          <a:latin typeface="Courier New" panose="02070309020205020404" pitchFamily="49" charset="0"/>
                          <a:cs typeface="Courier New" panose="02070309020205020404" pitchFamily="49" charset="0"/>
                        </a:rPr>
                        <a:t>GS NOS</a:t>
                      </a:r>
                      <a:endParaRPr lang="en-US" sz="1400">
                        <a:effectLst/>
                        <a:latin typeface="Courier New" panose="02070309020205020404" pitchFamily="49" charset="0"/>
                        <a:ea typeface="MS Mincho" panose="02020609040205080304" pitchFamily="49" charset="-128"/>
                        <a:cs typeface="Courier New" panose="02070309020205020404" pitchFamily="49" charset="0"/>
                      </a:endParaRPr>
                    </a:p>
                  </a:txBody>
                  <a:tcPr marL="23899" marR="23899" marT="0" marB="0"/>
                </a:tc>
                <a:tc>
                  <a:txBody>
                    <a:bodyPr/>
                    <a:lstStyle/>
                    <a:p>
                      <a:pPr marL="0" marR="0" indent="0" algn="l">
                        <a:spcBef>
                          <a:spcPts val="0"/>
                        </a:spcBef>
                        <a:spcAft>
                          <a:spcPts val="0"/>
                        </a:spcAft>
                      </a:pPr>
                      <a:r>
                        <a:rPr lang="en-US" sz="1400">
                          <a:effectLst/>
                          <a:latin typeface="Courier New" panose="02070309020205020404" pitchFamily="49" charset="0"/>
                          <a:cs typeface="Courier New" panose="02070309020205020404" pitchFamily="49" charset="0"/>
                        </a:rPr>
                        <a:t>FSN</a:t>
                      </a:r>
                      <a:endParaRPr lang="en-US" sz="1400">
                        <a:effectLst/>
                        <a:latin typeface="Courier New" panose="02070309020205020404" pitchFamily="49" charset="0"/>
                        <a:ea typeface="MS Mincho" panose="02020609040205080304" pitchFamily="49" charset="-128"/>
                        <a:cs typeface="Courier New" panose="02070309020205020404" pitchFamily="49" charset="0"/>
                      </a:endParaRPr>
                    </a:p>
                  </a:txBody>
                  <a:tcPr marL="23899" marR="23899" marT="0" marB="0"/>
                </a:tc>
                <a:tc>
                  <a:txBody>
                    <a:bodyPr/>
                    <a:lstStyle/>
                    <a:p>
                      <a:pPr marL="0" marR="0" indent="0" algn="l">
                        <a:spcBef>
                          <a:spcPts val="0"/>
                        </a:spcBef>
                        <a:spcAft>
                          <a:spcPts val="0"/>
                        </a:spcAft>
                      </a:pPr>
                      <a:r>
                        <a:rPr lang="en-US" sz="1400">
                          <a:effectLst/>
                          <a:latin typeface="Courier New" panose="02070309020205020404" pitchFamily="49" charset="0"/>
                          <a:cs typeface="Courier New" panose="02070309020205020404" pitchFamily="49" charset="0"/>
                        </a:rPr>
                        <a:t>T-367</a:t>
                      </a:r>
                      <a:endParaRPr lang="en-US" sz="1400">
                        <a:effectLst/>
                        <a:latin typeface="Courier New" panose="02070309020205020404" pitchFamily="49" charset="0"/>
                        <a:ea typeface="MS Mincho" panose="02020609040205080304" pitchFamily="49" charset="-128"/>
                        <a:cs typeface="Courier New" panose="02070309020205020404" pitchFamily="49" charset="0"/>
                      </a:endParaRPr>
                    </a:p>
                  </a:txBody>
                  <a:tcPr marL="23899" marR="23899" marT="0" marB="0"/>
                </a:tc>
                <a:tc>
                  <a:txBody>
                    <a:bodyPr/>
                    <a:lstStyle/>
                    <a:p>
                      <a:pPr marL="0" marR="0" indent="0" algn="l">
                        <a:spcBef>
                          <a:spcPts val="0"/>
                        </a:spcBef>
                        <a:spcAft>
                          <a:spcPts val="0"/>
                        </a:spcAft>
                      </a:pPr>
                      <a:r>
                        <a:rPr lang="en-US" sz="1400">
                          <a:effectLst/>
                          <a:latin typeface="Courier New" panose="02070309020205020404" pitchFamily="49" charset="0"/>
                          <a:cs typeface="Courier New" panose="02070309020205020404" pitchFamily="49" charset="0"/>
                        </a:rPr>
                        <a:t>GS NOS (finding)</a:t>
                      </a:r>
                      <a:endParaRPr lang="en-US" sz="1400">
                        <a:effectLst/>
                        <a:latin typeface="Courier New" panose="02070309020205020404" pitchFamily="49" charset="0"/>
                        <a:ea typeface="MS Mincho" panose="02020609040205080304" pitchFamily="49" charset="-128"/>
                        <a:cs typeface="Courier New" panose="02070309020205020404" pitchFamily="49" charset="0"/>
                      </a:endParaRPr>
                    </a:p>
                  </a:txBody>
                  <a:tcPr marL="23899" marR="23899" marT="0" marB="0" anchor="ctr"/>
                </a:tc>
                <a:tc>
                  <a:txBody>
                    <a:bodyPr/>
                    <a:lstStyle/>
                    <a:p>
                      <a:pPr marL="0" marR="0" indent="0" algn="l">
                        <a:spcBef>
                          <a:spcPts val="0"/>
                        </a:spcBef>
                        <a:spcAft>
                          <a:spcPts val="0"/>
                        </a:spcAft>
                      </a:pPr>
                      <a:r>
                        <a:rPr lang="en-US" sz="1400">
                          <a:effectLst/>
                          <a:latin typeface="Courier New" panose="02070309020205020404" pitchFamily="49" charset="0"/>
                          <a:cs typeface="Courier New" panose="02070309020205020404" pitchFamily="49" charset="0"/>
                        </a:rPr>
                        <a:t>_____________AAAAAAAAAAAAAAAA</a:t>
                      </a:r>
                      <a:endParaRPr lang="en-US" sz="1400">
                        <a:effectLst/>
                        <a:latin typeface="Courier New" panose="02070309020205020404" pitchFamily="49" charset="0"/>
                        <a:ea typeface="MS Mincho" panose="02020609040205080304" pitchFamily="49" charset="-128"/>
                        <a:cs typeface="Courier New" panose="02070309020205020404" pitchFamily="49" charset="0"/>
                      </a:endParaRPr>
                    </a:p>
                  </a:txBody>
                  <a:tcPr marL="23899" marR="23899" marT="0" marB="0" anchor="ctr"/>
                </a:tc>
              </a:tr>
              <a:tr h="158230">
                <a:tc>
                  <a:txBody>
                    <a:bodyPr/>
                    <a:lstStyle/>
                    <a:p>
                      <a:pPr marL="0" marR="0" indent="0" algn="l">
                        <a:spcBef>
                          <a:spcPts val="0"/>
                        </a:spcBef>
                        <a:spcAft>
                          <a:spcPts val="0"/>
                        </a:spcAft>
                      </a:pPr>
                      <a:r>
                        <a:rPr lang="en-US" sz="1400">
                          <a:effectLst/>
                          <a:latin typeface="Courier New" panose="02070309020205020404" pitchFamily="49" charset="0"/>
                          <a:cs typeface="Courier New" panose="02070309020205020404" pitchFamily="49" charset="0"/>
                        </a:rPr>
                        <a:t>C2</a:t>
                      </a:r>
                      <a:endParaRPr lang="en-US" sz="1400">
                        <a:effectLst/>
                        <a:latin typeface="Courier New" panose="02070309020205020404" pitchFamily="49" charset="0"/>
                        <a:ea typeface="MS Mincho" panose="02020609040205080304" pitchFamily="49" charset="-128"/>
                        <a:cs typeface="Courier New" panose="02070309020205020404" pitchFamily="49" charset="0"/>
                      </a:endParaRPr>
                    </a:p>
                  </a:txBody>
                  <a:tcPr marL="23899" marR="23899" marT="0" marB="0"/>
                </a:tc>
                <a:tc>
                  <a:txBody>
                    <a:bodyPr/>
                    <a:lstStyle/>
                    <a:p>
                      <a:pPr marL="0" marR="0" indent="0" algn="l">
                        <a:spcBef>
                          <a:spcPts val="0"/>
                        </a:spcBef>
                        <a:spcAft>
                          <a:spcPts val="0"/>
                        </a:spcAft>
                      </a:pPr>
                      <a:r>
                        <a:rPr lang="en-US" sz="1400">
                          <a:effectLst/>
                          <a:latin typeface="Courier New" panose="02070309020205020404" pitchFamily="49" charset="0"/>
                          <a:cs typeface="Courier New" panose="02070309020205020404" pitchFamily="49" charset="0"/>
                        </a:rPr>
                        <a:t>GS NOS</a:t>
                      </a:r>
                      <a:endParaRPr lang="en-US" sz="1400">
                        <a:effectLst/>
                        <a:latin typeface="Courier New" panose="02070309020205020404" pitchFamily="49" charset="0"/>
                        <a:ea typeface="MS Mincho" panose="02020609040205080304" pitchFamily="49" charset="-128"/>
                        <a:cs typeface="Courier New" panose="02070309020205020404" pitchFamily="49" charset="0"/>
                      </a:endParaRPr>
                    </a:p>
                  </a:txBody>
                  <a:tcPr marL="23899" marR="23899" marT="0" marB="0"/>
                </a:tc>
                <a:tc>
                  <a:txBody>
                    <a:bodyPr/>
                    <a:lstStyle/>
                    <a:p>
                      <a:pPr marL="0" marR="0" indent="0" algn="l">
                        <a:spcBef>
                          <a:spcPts val="0"/>
                        </a:spcBef>
                        <a:spcAft>
                          <a:spcPts val="0"/>
                        </a:spcAft>
                      </a:pPr>
                      <a:r>
                        <a:rPr lang="en-US" sz="1400">
                          <a:effectLst/>
                          <a:latin typeface="Courier New" panose="02070309020205020404" pitchFamily="49" charset="0"/>
                          <a:cs typeface="Courier New" panose="02070309020205020404" pitchFamily="49" charset="0"/>
                        </a:rPr>
                        <a:t>Same-as</a:t>
                      </a:r>
                      <a:endParaRPr lang="en-US" sz="1400">
                        <a:effectLst/>
                        <a:latin typeface="Courier New" panose="02070309020205020404" pitchFamily="49" charset="0"/>
                        <a:ea typeface="MS Mincho" panose="02020609040205080304" pitchFamily="49" charset="-128"/>
                        <a:cs typeface="Courier New" panose="02070309020205020404" pitchFamily="49" charset="0"/>
                      </a:endParaRPr>
                    </a:p>
                  </a:txBody>
                  <a:tcPr marL="23899" marR="23899" marT="0" marB="0"/>
                </a:tc>
                <a:tc>
                  <a:txBody>
                    <a:bodyPr/>
                    <a:lstStyle/>
                    <a:p>
                      <a:pPr marL="0" marR="0" indent="0" algn="l">
                        <a:spcBef>
                          <a:spcPts val="0"/>
                        </a:spcBef>
                        <a:spcAft>
                          <a:spcPts val="0"/>
                        </a:spcAft>
                      </a:pPr>
                      <a:r>
                        <a:rPr lang="en-US" sz="1400">
                          <a:effectLst/>
                          <a:latin typeface="Courier New" panose="02070309020205020404" pitchFamily="49" charset="0"/>
                          <a:cs typeface="Courier New" panose="02070309020205020404" pitchFamily="49" charset="0"/>
                        </a:rPr>
                        <a:t>C4</a:t>
                      </a:r>
                      <a:endParaRPr lang="en-US" sz="1400">
                        <a:effectLst/>
                        <a:latin typeface="Courier New" panose="02070309020205020404" pitchFamily="49" charset="0"/>
                        <a:ea typeface="MS Mincho" panose="02020609040205080304" pitchFamily="49" charset="-128"/>
                        <a:cs typeface="Courier New" panose="02070309020205020404" pitchFamily="49" charset="0"/>
                      </a:endParaRPr>
                    </a:p>
                  </a:txBody>
                  <a:tcPr marL="23899" marR="23899" marT="0" marB="0"/>
                </a:tc>
                <a:tc>
                  <a:txBody>
                    <a:bodyPr/>
                    <a:lstStyle/>
                    <a:p>
                      <a:pPr marL="0" marR="0" indent="0" algn="l">
                        <a:spcBef>
                          <a:spcPts val="0"/>
                        </a:spcBef>
                        <a:spcAft>
                          <a:spcPts val="0"/>
                        </a:spcAft>
                      </a:pPr>
                      <a:r>
                        <a:rPr lang="en-US" sz="1400">
                          <a:effectLst/>
                          <a:latin typeface="Courier New" panose="02070309020205020404" pitchFamily="49" charset="0"/>
                          <a:cs typeface="Courier New" panose="02070309020205020404" pitchFamily="49" charset="0"/>
                        </a:rPr>
                        <a:t>GS NOS (finding)</a:t>
                      </a:r>
                      <a:endParaRPr lang="en-US" sz="1400">
                        <a:effectLst/>
                        <a:latin typeface="Courier New" panose="02070309020205020404" pitchFamily="49" charset="0"/>
                        <a:ea typeface="MS Mincho" panose="02020609040205080304" pitchFamily="49" charset="-128"/>
                        <a:cs typeface="Courier New" panose="02070309020205020404" pitchFamily="49" charset="0"/>
                      </a:endParaRPr>
                    </a:p>
                  </a:txBody>
                  <a:tcPr marL="23899" marR="23899" marT="0" marB="0" anchor="ctr"/>
                </a:tc>
                <a:tc>
                  <a:txBody>
                    <a:bodyPr/>
                    <a:lstStyle/>
                    <a:p>
                      <a:pPr marL="0" marR="0" indent="0" algn="l">
                        <a:spcBef>
                          <a:spcPts val="0"/>
                        </a:spcBef>
                        <a:spcAft>
                          <a:spcPts val="0"/>
                        </a:spcAft>
                      </a:pPr>
                      <a:r>
                        <a:rPr lang="en-US" sz="1400">
                          <a:effectLst/>
                          <a:latin typeface="Courier New" panose="02070309020205020404" pitchFamily="49" charset="0"/>
                          <a:cs typeface="Courier New" panose="02070309020205020404" pitchFamily="49" charset="0"/>
                        </a:rPr>
                        <a:t>_AAAAAAAAAAAAAAAAAAAAAAAAAAAA</a:t>
                      </a:r>
                      <a:endParaRPr lang="en-US" sz="1400">
                        <a:effectLst/>
                        <a:latin typeface="Courier New" panose="02070309020205020404" pitchFamily="49" charset="0"/>
                        <a:ea typeface="MS Mincho" panose="02020609040205080304" pitchFamily="49" charset="-128"/>
                        <a:cs typeface="Courier New" panose="02070309020205020404" pitchFamily="49" charset="0"/>
                      </a:endParaRPr>
                    </a:p>
                  </a:txBody>
                  <a:tcPr marL="23899" marR="23899" marT="0" marB="0" anchor="ctr"/>
                </a:tc>
              </a:tr>
              <a:tr h="158230">
                <a:tc>
                  <a:txBody>
                    <a:bodyPr/>
                    <a:lstStyle/>
                    <a:p>
                      <a:pPr marL="0" marR="0" indent="0" algn="l">
                        <a:spcBef>
                          <a:spcPts val="0"/>
                        </a:spcBef>
                        <a:spcAft>
                          <a:spcPts val="0"/>
                        </a:spcAft>
                      </a:pPr>
                      <a:r>
                        <a:rPr lang="en-US" sz="1400">
                          <a:effectLst/>
                          <a:latin typeface="Courier New" panose="02070309020205020404" pitchFamily="49" charset="0"/>
                          <a:cs typeface="Courier New" panose="02070309020205020404" pitchFamily="49" charset="0"/>
                        </a:rPr>
                        <a:t>C2</a:t>
                      </a:r>
                      <a:endParaRPr lang="en-US" sz="1400">
                        <a:effectLst/>
                        <a:latin typeface="Courier New" panose="02070309020205020404" pitchFamily="49" charset="0"/>
                        <a:ea typeface="MS Mincho" panose="02020609040205080304" pitchFamily="49" charset="-128"/>
                        <a:cs typeface="Courier New" panose="02070309020205020404" pitchFamily="49" charset="0"/>
                      </a:endParaRPr>
                    </a:p>
                  </a:txBody>
                  <a:tcPr marL="23899" marR="23899" marT="0" marB="0"/>
                </a:tc>
                <a:tc>
                  <a:txBody>
                    <a:bodyPr/>
                    <a:lstStyle/>
                    <a:p>
                      <a:pPr marL="0" marR="0" indent="0" algn="l">
                        <a:spcBef>
                          <a:spcPts val="0"/>
                        </a:spcBef>
                        <a:spcAft>
                          <a:spcPts val="0"/>
                        </a:spcAft>
                      </a:pPr>
                      <a:r>
                        <a:rPr lang="en-US" sz="1400">
                          <a:effectLst/>
                          <a:latin typeface="Courier New" panose="02070309020205020404" pitchFamily="49" charset="0"/>
                          <a:cs typeface="Courier New" panose="02070309020205020404" pitchFamily="49" charset="0"/>
                        </a:rPr>
                        <a:t>GS NOS</a:t>
                      </a:r>
                      <a:endParaRPr lang="en-US" sz="1400">
                        <a:effectLst/>
                        <a:latin typeface="Courier New" panose="02070309020205020404" pitchFamily="49" charset="0"/>
                        <a:ea typeface="MS Mincho" panose="02020609040205080304" pitchFamily="49" charset="-128"/>
                        <a:cs typeface="Courier New" panose="02070309020205020404" pitchFamily="49" charset="0"/>
                      </a:endParaRPr>
                    </a:p>
                  </a:txBody>
                  <a:tcPr marL="23899" marR="23899" marT="0" marB="0"/>
                </a:tc>
                <a:tc>
                  <a:txBody>
                    <a:bodyPr/>
                    <a:lstStyle/>
                    <a:p>
                      <a:pPr marL="0" marR="0" indent="0" algn="l">
                        <a:spcBef>
                          <a:spcPts val="0"/>
                        </a:spcBef>
                        <a:spcAft>
                          <a:spcPts val="0"/>
                        </a:spcAft>
                      </a:pPr>
                      <a:r>
                        <a:rPr lang="en-US" sz="1400">
                          <a:effectLst/>
                          <a:latin typeface="Courier New" panose="02070309020205020404" pitchFamily="49" charset="0"/>
                          <a:cs typeface="Courier New" panose="02070309020205020404" pitchFamily="49" charset="0"/>
                        </a:rPr>
                        <a:t>Was-a</a:t>
                      </a:r>
                      <a:endParaRPr lang="en-US" sz="1400">
                        <a:effectLst/>
                        <a:latin typeface="Courier New" panose="02070309020205020404" pitchFamily="49" charset="0"/>
                        <a:ea typeface="MS Mincho" panose="02020609040205080304" pitchFamily="49" charset="-128"/>
                        <a:cs typeface="Courier New" panose="02070309020205020404" pitchFamily="49" charset="0"/>
                      </a:endParaRPr>
                    </a:p>
                  </a:txBody>
                  <a:tcPr marL="23899" marR="23899" marT="0" marB="0"/>
                </a:tc>
                <a:tc>
                  <a:txBody>
                    <a:bodyPr/>
                    <a:lstStyle/>
                    <a:p>
                      <a:pPr marL="0" marR="0" indent="0" algn="l">
                        <a:spcBef>
                          <a:spcPts val="0"/>
                        </a:spcBef>
                        <a:spcAft>
                          <a:spcPts val="0"/>
                        </a:spcAft>
                      </a:pPr>
                      <a:r>
                        <a:rPr lang="en-US" sz="1400">
                          <a:effectLst/>
                          <a:latin typeface="Courier New" panose="02070309020205020404" pitchFamily="49" charset="0"/>
                          <a:cs typeface="Courier New" panose="02070309020205020404" pitchFamily="49" charset="0"/>
                        </a:rPr>
                        <a:t>C5</a:t>
                      </a:r>
                      <a:endParaRPr lang="en-US" sz="1400">
                        <a:effectLst/>
                        <a:latin typeface="Courier New" panose="02070309020205020404" pitchFamily="49" charset="0"/>
                        <a:ea typeface="MS Mincho" panose="02020609040205080304" pitchFamily="49" charset="-128"/>
                        <a:cs typeface="Courier New" panose="02070309020205020404" pitchFamily="49" charset="0"/>
                      </a:endParaRPr>
                    </a:p>
                  </a:txBody>
                  <a:tcPr marL="23899" marR="23899" marT="0" marB="0"/>
                </a:tc>
                <a:tc>
                  <a:txBody>
                    <a:bodyPr/>
                    <a:lstStyle/>
                    <a:p>
                      <a:pPr marL="0" marR="0" indent="0" algn="l">
                        <a:spcBef>
                          <a:spcPts val="0"/>
                        </a:spcBef>
                        <a:spcAft>
                          <a:spcPts val="0"/>
                        </a:spcAft>
                      </a:pPr>
                      <a:r>
                        <a:rPr lang="en-US" sz="1400">
                          <a:effectLst/>
                          <a:latin typeface="Courier New" panose="02070309020205020404" pitchFamily="49" charset="0"/>
                          <a:cs typeface="Courier New" panose="02070309020205020404" pitchFamily="49" charset="0"/>
                        </a:rPr>
                        <a:t>GS (finding)</a:t>
                      </a:r>
                      <a:endParaRPr lang="en-US" sz="1400">
                        <a:effectLst/>
                        <a:latin typeface="Courier New" panose="02070309020205020404" pitchFamily="49" charset="0"/>
                        <a:ea typeface="MS Mincho" panose="02020609040205080304" pitchFamily="49" charset="-128"/>
                        <a:cs typeface="Courier New" panose="02070309020205020404" pitchFamily="49" charset="0"/>
                      </a:endParaRPr>
                    </a:p>
                  </a:txBody>
                  <a:tcPr marL="23899" marR="23899" marT="0" marB="0" anchor="ctr"/>
                </a:tc>
                <a:tc>
                  <a:txBody>
                    <a:bodyPr/>
                    <a:lstStyle/>
                    <a:p>
                      <a:pPr marL="0" marR="0" indent="0" algn="l">
                        <a:spcBef>
                          <a:spcPts val="0"/>
                        </a:spcBef>
                        <a:spcAft>
                          <a:spcPts val="0"/>
                        </a:spcAft>
                      </a:pPr>
                      <a:r>
                        <a:rPr lang="en-US" sz="1400">
                          <a:effectLst/>
                          <a:latin typeface="Courier New" panose="02070309020205020404" pitchFamily="49" charset="0"/>
                          <a:cs typeface="Courier New" panose="02070309020205020404" pitchFamily="49" charset="0"/>
                        </a:rPr>
                        <a:t>________________AAAAAAAAAAAAA</a:t>
                      </a:r>
                      <a:endParaRPr lang="en-US" sz="1400">
                        <a:effectLst/>
                        <a:latin typeface="Courier New" panose="02070309020205020404" pitchFamily="49" charset="0"/>
                        <a:ea typeface="MS Mincho" panose="02020609040205080304" pitchFamily="49" charset="-128"/>
                        <a:cs typeface="Courier New" panose="02070309020205020404" pitchFamily="49" charset="0"/>
                      </a:endParaRPr>
                    </a:p>
                  </a:txBody>
                  <a:tcPr marL="23899" marR="23899" marT="0" marB="0" anchor="ctr"/>
                </a:tc>
              </a:tr>
              <a:tr h="158230">
                <a:tc>
                  <a:txBody>
                    <a:bodyPr/>
                    <a:lstStyle/>
                    <a:p>
                      <a:pPr marL="0" marR="0" indent="0" algn="l">
                        <a:spcBef>
                          <a:spcPts val="0"/>
                        </a:spcBef>
                        <a:spcAft>
                          <a:spcPts val="0"/>
                        </a:spcAft>
                      </a:pPr>
                      <a:endParaRPr lang="en-US" sz="1400">
                        <a:effectLst/>
                        <a:latin typeface="Courier New" panose="02070309020205020404" pitchFamily="49" charset="0"/>
                        <a:ea typeface="MS Mincho" panose="02020609040205080304" pitchFamily="49" charset="-128"/>
                        <a:cs typeface="Courier New" panose="02070309020205020404" pitchFamily="49" charset="0"/>
                      </a:endParaRPr>
                    </a:p>
                  </a:txBody>
                  <a:tcPr marL="23899" marR="23899" marT="0" marB="0"/>
                </a:tc>
                <a:tc>
                  <a:txBody>
                    <a:bodyPr/>
                    <a:lstStyle/>
                    <a:p>
                      <a:pPr marL="0" marR="0" indent="0" algn="l">
                        <a:spcBef>
                          <a:spcPts val="0"/>
                        </a:spcBef>
                        <a:spcAft>
                          <a:spcPts val="0"/>
                        </a:spcAft>
                      </a:pPr>
                      <a:endParaRPr lang="en-US" sz="1400">
                        <a:effectLst/>
                        <a:latin typeface="Courier New" panose="02070309020205020404" pitchFamily="49" charset="0"/>
                        <a:ea typeface="MS Mincho" panose="02020609040205080304" pitchFamily="49" charset="-128"/>
                        <a:cs typeface="Courier New" panose="02070309020205020404" pitchFamily="49" charset="0"/>
                      </a:endParaRPr>
                    </a:p>
                  </a:txBody>
                  <a:tcPr marL="23899" marR="23899" marT="0" marB="0"/>
                </a:tc>
                <a:tc>
                  <a:txBody>
                    <a:bodyPr/>
                    <a:lstStyle/>
                    <a:p>
                      <a:pPr marL="0" marR="0" indent="0" algn="l">
                        <a:spcBef>
                          <a:spcPts val="0"/>
                        </a:spcBef>
                        <a:spcAft>
                          <a:spcPts val="0"/>
                        </a:spcAft>
                      </a:pPr>
                      <a:endParaRPr lang="en-US" sz="1400">
                        <a:effectLst/>
                        <a:latin typeface="Courier New" panose="02070309020205020404" pitchFamily="49" charset="0"/>
                        <a:ea typeface="MS Mincho" panose="02020609040205080304" pitchFamily="49" charset="-128"/>
                        <a:cs typeface="Courier New" panose="02070309020205020404" pitchFamily="49" charset="0"/>
                      </a:endParaRPr>
                    </a:p>
                  </a:txBody>
                  <a:tcPr marL="23899" marR="23899" marT="0" marB="0"/>
                </a:tc>
                <a:tc>
                  <a:txBody>
                    <a:bodyPr/>
                    <a:lstStyle/>
                    <a:p>
                      <a:pPr marL="0" marR="0" indent="0" algn="l">
                        <a:spcBef>
                          <a:spcPts val="0"/>
                        </a:spcBef>
                        <a:spcAft>
                          <a:spcPts val="0"/>
                        </a:spcAft>
                      </a:pPr>
                      <a:endParaRPr lang="en-US" sz="1400">
                        <a:effectLst/>
                        <a:latin typeface="Courier New" panose="02070309020205020404" pitchFamily="49" charset="0"/>
                        <a:ea typeface="MS Mincho" panose="02020609040205080304" pitchFamily="49" charset="-128"/>
                        <a:cs typeface="Courier New" panose="02070309020205020404" pitchFamily="49" charset="0"/>
                      </a:endParaRPr>
                    </a:p>
                  </a:txBody>
                  <a:tcPr marL="23899" marR="23899" marT="0" marB="0"/>
                </a:tc>
                <a:tc>
                  <a:txBody>
                    <a:bodyPr/>
                    <a:lstStyle/>
                    <a:p>
                      <a:endParaRPr lang="en-US" sz="1400">
                        <a:effectLst/>
                        <a:latin typeface="Courier New" panose="02070309020205020404" pitchFamily="49" charset="0"/>
                        <a:cs typeface="Courier New" panose="02070309020205020404" pitchFamily="49" charset="0"/>
                      </a:endParaRPr>
                    </a:p>
                  </a:txBody>
                  <a:tcPr marL="23899" marR="23899" marT="0" marB="0" anchor="ctr"/>
                </a:tc>
                <a:tc>
                  <a:txBody>
                    <a:bodyPr/>
                    <a:lstStyle/>
                    <a:p>
                      <a:pPr marL="0" marR="0" indent="0" algn="l">
                        <a:spcBef>
                          <a:spcPts val="0"/>
                        </a:spcBef>
                        <a:spcAft>
                          <a:spcPts val="0"/>
                        </a:spcAft>
                      </a:pPr>
                      <a:endParaRPr lang="en-US" sz="1400" dirty="0">
                        <a:effectLst/>
                        <a:latin typeface="Courier New" panose="02070309020205020404" pitchFamily="49" charset="0"/>
                        <a:ea typeface="MS Mincho" panose="02020609040205080304" pitchFamily="49" charset="-128"/>
                        <a:cs typeface="Courier New" panose="02070309020205020404" pitchFamily="49" charset="0"/>
                      </a:endParaRPr>
                    </a:p>
                  </a:txBody>
                  <a:tcPr marL="23899" marR="23899" marT="0" marB="0" anchor="ctr"/>
                </a:tc>
              </a:tr>
              <a:tr h="158230">
                <a:tc>
                  <a:txBody>
                    <a:bodyPr/>
                    <a:lstStyle/>
                    <a:p>
                      <a:pPr marL="0" marR="0" indent="0" algn="l">
                        <a:spcBef>
                          <a:spcPts val="0"/>
                        </a:spcBef>
                        <a:spcAft>
                          <a:spcPts val="0"/>
                        </a:spcAft>
                      </a:pPr>
                      <a:r>
                        <a:rPr lang="en-US" sz="1400">
                          <a:effectLst/>
                          <a:latin typeface="Courier New" panose="02070309020205020404" pitchFamily="49" charset="0"/>
                          <a:cs typeface="Courier New" panose="02070309020205020404" pitchFamily="49" charset="0"/>
                        </a:rPr>
                        <a:t>C3</a:t>
                      </a:r>
                      <a:endParaRPr lang="en-US" sz="1400">
                        <a:effectLst/>
                        <a:latin typeface="Courier New" panose="02070309020205020404" pitchFamily="49" charset="0"/>
                        <a:ea typeface="MS Mincho" panose="02020609040205080304" pitchFamily="49" charset="-128"/>
                        <a:cs typeface="Courier New" panose="02070309020205020404" pitchFamily="49" charset="0"/>
                      </a:endParaRPr>
                    </a:p>
                  </a:txBody>
                  <a:tcPr marL="23899" marR="23899" marT="0" marB="0"/>
                </a:tc>
                <a:tc>
                  <a:txBody>
                    <a:bodyPr/>
                    <a:lstStyle/>
                    <a:p>
                      <a:pPr marL="0" marR="0" indent="0" algn="l">
                        <a:spcBef>
                          <a:spcPts val="0"/>
                        </a:spcBef>
                        <a:spcAft>
                          <a:spcPts val="0"/>
                        </a:spcAft>
                      </a:pPr>
                      <a:r>
                        <a:rPr lang="en-US" sz="1400">
                          <a:effectLst/>
                          <a:latin typeface="Courier New" panose="02070309020205020404" pitchFamily="49" charset="0"/>
                          <a:cs typeface="Courier New" panose="02070309020205020404" pitchFamily="49" charset="0"/>
                        </a:rPr>
                        <a:t>GS NOS</a:t>
                      </a:r>
                      <a:endParaRPr lang="en-US" sz="1400">
                        <a:effectLst/>
                        <a:latin typeface="Courier New" panose="02070309020205020404" pitchFamily="49" charset="0"/>
                        <a:ea typeface="MS Mincho" panose="02020609040205080304" pitchFamily="49" charset="-128"/>
                        <a:cs typeface="Courier New" panose="02070309020205020404" pitchFamily="49" charset="0"/>
                      </a:endParaRPr>
                    </a:p>
                  </a:txBody>
                  <a:tcPr marL="23899" marR="23899" marT="0" marB="0"/>
                </a:tc>
                <a:tc>
                  <a:txBody>
                    <a:bodyPr/>
                    <a:lstStyle/>
                    <a:p>
                      <a:pPr marL="0" marR="0" indent="0" algn="l">
                        <a:spcBef>
                          <a:spcPts val="0"/>
                        </a:spcBef>
                        <a:spcAft>
                          <a:spcPts val="0"/>
                        </a:spcAft>
                      </a:pPr>
                      <a:r>
                        <a:rPr lang="en-US" sz="1400">
                          <a:effectLst/>
                          <a:latin typeface="Courier New" panose="02070309020205020404" pitchFamily="49" charset="0"/>
                          <a:cs typeface="Courier New" panose="02070309020205020404" pitchFamily="49" charset="0"/>
                        </a:rPr>
                        <a:t>Dstatus</a:t>
                      </a:r>
                      <a:endParaRPr lang="en-US" sz="1400">
                        <a:effectLst/>
                        <a:latin typeface="Courier New" panose="02070309020205020404" pitchFamily="49" charset="0"/>
                        <a:ea typeface="MS Mincho" panose="02020609040205080304" pitchFamily="49" charset="-128"/>
                        <a:cs typeface="Courier New" panose="02070309020205020404" pitchFamily="49" charset="0"/>
                      </a:endParaRPr>
                    </a:p>
                  </a:txBody>
                  <a:tcPr marL="23899" marR="23899" marT="0" marB="0"/>
                </a:tc>
                <a:tc>
                  <a:txBody>
                    <a:bodyPr/>
                    <a:lstStyle/>
                    <a:p>
                      <a:pPr marL="0" marR="0" indent="0" algn="l">
                        <a:spcBef>
                          <a:spcPts val="0"/>
                        </a:spcBef>
                        <a:spcAft>
                          <a:spcPts val="0"/>
                        </a:spcAft>
                      </a:pPr>
                      <a:r>
                        <a:rPr lang="en-US" sz="1400">
                          <a:effectLst/>
                          <a:latin typeface="Courier New" panose="02070309020205020404" pitchFamily="49" charset="0"/>
                          <a:cs typeface="Courier New" panose="02070309020205020404" pitchFamily="49" charset="0"/>
                        </a:rPr>
                        <a:t>DSP-05</a:t>
                      </a:r>
                      <a:endParaRPr lang="en-US" sz="1400">
                        <a:effectLst/>
                        <a:latin typeface="Courier New" panose="02070309020205020404" pitchFamily="49" charset="0"/>
                        <a:ea typeface="MS Mincho" panose="02020609040205080304" pitchFamily="49" charset="-128"/>
                        <a:cs typeface="Courier New" panose="02070309020205020404" pitchFamily="49" charset="0"/>
                      </a:endParaRPr>
                    </a:p>
                  </a:txBody>
                  <a:tcPr marL="23899" marR="23899" marT="0" marB="0"/>
                </a:tc>
                <a:tc>
                  <a:txBody>
                    <a:bodyPr/>
                    <a:lstStyle/>
                    <a:p>
                      <a:endParaRPr lang="en-US" sz="1400">
                        <a:effectLst/>
                        <a:latin typeface="Courier New" panose="02070309020205020404" pitchFamily="49" charset="0"/>
                        <a:cs typeface="Courier New" panose="02070309020205020404" pitchFamily="49" charset="0"/>
                      </a:endParaRPr>
                    </a:p>
                  </a:txBody>
                  <a:tcPr marL="23899" marR="23899" marT="0" marB="0" anchor="ctr"/>
                </a:tc>
                <a:tc>
                  <a:txBody>
                    <a:bodyPr/>
                    <a:lstStyle/>
                    <a:p>
                      <a:pPr marL="0" marR="0" indent="0" algn="l">
                        <a:spcBef>
                          <a:spcPts val="0"/>
                        </a:spcBef>
                        <a:spcAft>
                          <a:spcPts val="0"/>
                        </a:spcAft>
                      </a:pPr>
                      <a:r>
                        <a:rPr lang="en-US" sz="1400" dirty="0">
                          <a:effectLst/>
                          <a:latin typeface="Courier New" panose="02070309020205020404" pitchFamily="49" charset="0"/>
                          <a:cs typeface="Courier New" panose="02070309020205020404" pitchFamily="49" charset="0"/>
                        </a:rPr>
                        <a:t>DDDDDDDDDDDDDDDDDDDDDDDDDDDDD</a:t>
                      </a:r>
                      <a:endParaRPr lang="en-US" sz="1400" dirty="0">
                        <a:effectLst/>
                        <a:latin typeface="Courier New" panose="02070309020205020404" pitchFamily="49" charset="0"/>
                        <a:ea typeface="MS Mincho" panose="02020609040205080304" pitchFamily="49" charset="-128"/>
                        <a:cs typeface="Courier New" panose="02070309020205020404" pitchFamily="49" charset="0"/>
                      </a:endParaRPr>
                    </a:p>
                  </a:txBody>
                  <a:tcPr marL="23899" marR="23899" marT="0" marB="0" anchor="ctr"/>
                </a:tc>
              </a:tr>
              <a:tr h="158230">
                <a:tc>
                  <a:txBody>
                    <a:bodyPr/>
                    <a:lstStyle/>
                    <a:p>
                      <a:pPr marL="0" marR="0" indent="0" algn="l">
                        <a:spcBef>
                          <a:spcPts val="0"/>
                        </a:spcBef>
                        <a:spcAft>
                          <a:spcPts val="0"/>
                        </a:spcAft>
                      </a:pPr>
                      <a:r>
                        <a:rPr lang="en-US" sz="1400">
                          <a:effectLst/>
                          <a:latin typeface="Courier New" panose="02070309020205020404" pitchFamily="49" charset="0"/>
                          <a:cs typeface="Courier New" panose="02070309020205020404" pitchFamily="49" charset="0"/>
                        </a:rPr>
                        <a:t>C3</a:t>
                      </a:r>
                      <a:endParaRPr lang="en-US" sz="1400">
                        <a:effectLst/>
                        <a:latin typeface="Courier New" panose="02070309020205020404" pitchFamily="49" charset="0"/>
                        <a:ea typeface="MS Mincho" panose="02020609040205080304" pitchFamily="49" charset="-128"/>
                        <a:cs typeface="Courier New" panose="02070309020205020404" pitchFamily="49" charset="0"/>
                      </a:endParaRPr>
                    </a:p>
                  </a:txBody>
                  <a:tcPr marL="23899" marR="23899" marT="0" marB="0"/>
                </a:tc>
                <a:tc>
                  <a:txBody>
                    <a:bodyPr/>
                    <a:lstStyle/>
                    <a:p>
                      <a:pPr marL="0" marR="0" indent="0" algn="l">
                        <a:spcBef>
                          <a:spcPts val="0"/>
                        </a:spcBef>
                        <a:spcAft>
                          <a:spcPts val="0"/>
                        </a:spcAft>
                      </a:pPr>
                      <a:r>
                        <a:rPr lang="en-US" sz="1400">
                          <a:effectLst/>
                          <a:latin typeface="Courier New" panose="02070309020205020404" pitchFamily="49" charset="0"/>
                          <a:cs typeface="Courier New" panose="02070309020205020404" pitchFamily="49" charset="0"/>
                        </a:rPr>
                        <a:t>GS NOS</a:t>
                      </a:r>
                      <a:endParaRPr lang="en-US" sz="1400">
                        <a:effectLst/>
                        <a:latin typeface="Courier New" panose="02070309020205020404" pitchFamily="49" charset="0"/>
                        <a:ea typeface="MS Mincho" panose="02020609040205080304" pitchFamily="49" charset="-128"/>
                        <a:cs typeface="Courier New" panose="02070309020205020404" pitchFamily="49" charset="0"/>
                      </a:endParaRPr>
                    </a:p>
                  </a:txBody>
                  <a:tcPr marL="23899" marR="23899" marT="0" marB="0"/>
                </a:tc>
                <a:tc>
                  <a:txBody>
                    <a:bodyPr/>
                    <a:lstStyle/>
                    <a:p>
                      <a:pPr marL="0" marR="0" indent="0" algn="l">
                        <a:spcBef>
                          <a:spcPts val="0"/>
                        </a:spcBef>
                        <a:spcAft>
                          <a:spcPts val="0"/>
                        </a:spcAft>
                      </a:pPr>
                      <a:r>
                        <a:rPr lang="en-US" sz="1400">
                          <a:effectLst/>
                          <a:latin typeface="Courier New" panose="02070309020205020404" pitchFamily="49" charset="0"/>
                          <a:cs typeface="Courier New" panose="02070309020205020404" pitchFamily="49" charset="0"/>
                        </a:rPr>
                        <a:t>Reason</a:t>
                      </a:r>
                      <a:endParaRPr lang="en-US" sz="1400">
                        <a:effectLst/>
                        <a:latin typeface="Courier New" panose="02070309020205020404" pitchFamily="49" charset="0"/>
                        <a:ea typeface="MS Mincho" panose="02020609040205080304" pitchFamily="49" charset="-128"/>
                        <a:cs typeface="Courier New" panose="02070309020205020404" pitchFamily="49" charset="0"/>
                      </a:endParaRPr>
                    </a:p>
                  </a:txBody>
                  <a:tcPr marL="23899" marR="23899" marT="0" marB="0"/>
                </a:tc>
                <a:tc>
                  <a:txBody>
                    <a:bodyPr/>
                    <a:lstStyle/>
                    <a:p>
                      <a:pPr marL="0" marR="0" indent="0" algn="l">
                        <a:spcBef>
                          <a:spcPts val="0"/>
                        </a:spcBef>
                        <a:spcAft>
                          <a:spcPts val="0"/>
                        </a:spcAft>
                      </a:pPr>
                      <a:r>
                        <a:rPr lang="en-US" sz="1400">
                          <a:effectLst/>
                          <a:latin typeface="Courier New" panose="02070309020205020404" pitchFamily="49" charset="0"/>
                          <a:cs typeface="Courier New" panose="02070309020205020404" pitchFamily="49" charset="0"/>
                        </a:rPr>
                        <a:t>CIP-15</a:t>
                      </a:r>
                      <a:endParaRPr lang="en-US" sz="1400">
                        <a:effectLst/>
                        <a:latin typeface="Courier New" panose="02070309020205020404" pitchFamily="49" charset="0"/>
                        <a:ea typeface="MS Mincho" panose="02020609040205080304" pitchFamily="49" charset="-128"/>
                        <a:cs typeface="Courier New" panose="02070309020205020404" pitchFamily="49" charset="0"/>
                      </a:endParaRPr>
                    </a:p>
                  </a:txBody>
                  <a:tcPr marL="23899" marR="23899" marT="0" marB="0"/>
                </a:tc>
                <a:tc>
                  <a:txBody>
                    <a:bodyPr/>
                    <a:lstStyle/>
                    <a:p>
                      <a:endParaRPr lang="en-US" sz="1400">
                        <a:effectLst/>
                        <a:latin typeface="Courier New" panose="02070309020205020404" pitchFamily="49" charset="0"/>
                        <a:cs typeface="Courier New" panose="02070309020205020404" pitchFamily="49" charset="0"/>
                      </a:endParaRPr>
                    </a:p>
                  </a:txBody>
                  <a:tcPr marL="23899" marR="23899" marT="0" marB="0" anchor="ctr"/>
                </a:tc>
                <a:tc>
                  <a:txBody>
                    <a:bodyPr/>
                    <a:lstStyle/>
                    <a:p>
                      <a:pPr marL="0" marR="0" indent="0" algn="l">
                        <a:spcBef>
                          <a:spcPts val="0"/>
                        </a:spcBef>
                        <a:spcAft>
                          <a:spcPts val="0"/>
                        </a:spcAft>
                      </a:pPr>
                      <a:r>
                        <a:rPr lang="en-US" sz="1400">
                          <a:effectLst/>
                          <a:latin typeface="Courier New" panose="02070309020205020404" pitchFamily="49" charset="0"/>
                          <a:cs typeface="Courier New" panose="02070309020205020404" pitchFamily="49" charset="0"/>
                        </a:rPr>
                        <a:t>DDDDDDDDDDDDDDDDLLLLLLLLLLLLL</a:t>
                      </a:r>
                      <a:endParaRPr lang="en-US" sz="1400">
                        <a:effectLst/>
                        <a:latin typeface="Courier New" panose="02070309020205020404" pitchFamily="49" charset="0"/>
                        <a:ea typeface="MS Mincho" panose="02020609040205080304" pitchFamily="49" charset="-128"/>
                        <a:cs typeface="Courier New" panose="02070309020205020404" pitchFamily="49" charset="0"/>
                      </a:endParaRPr>
                    </a:p>
                  </a:txBody>
                  <a:tcPr marL="23899" marR="23899" marT="0" marB="0" anchor="ctr"/>
                </a:tc>
              </a:tr>
              <a:tr h="158230">
                <a:tc>
                  <a:txBody>
                    <a:bodyPr/>
                    <a:lstStyle/>
                    <a:p>
                      <a:pPr marL="0" marR="0" indent="0" algn="l">
                        <a:spcBef>
                          <a:spcPts val="0"/>
                        </a:spcBef>
                        <a:spcAft>
                          <a:spcPts val="0"/>
                        </a:spcAft>
                      </a:pPr>
                      <a:r>
                        <a:rPr lang="en-US" sz="1400">
                          <a:effectLst/>
                          <a:latin typeface="Courier New" panose="02070309020205020404" pitchFamily="49" charset="0"/>
                          <a:cs typeface="Courier New" panose="02070309020205020404" pitchFamily="49" charset="0"/>
                        </a:rPr>
                        <a:t>C3</a:t>
                      </a:r>
                      <a:endParaRPr lang="en-US" sz="1400">
                        <a:effectLst/>
                        <a:latin typeface="Courier New" panose="02070309020205020404" pitchFamily="49" charset="0"/>
                        <a:ea typeface="MS Mincho" panose="02020609040205080304" pitchFamily="49" charset="-128"/>
                        <a:cs typeface="Courier New" panose="02070309020205020404" pitchFamily="49" charset="0"/>
                      </a:endParaRPr>
                    </a:p>
                  </a:txBody>
                  <a:tcPr marL="23899" marR="23899" marT="0" marB="0"/>
                </a:tc>
                <a:tc>
                  <a:txBody>
                    <a:bodyPr/>
                    <a:lstStyle/>
                    <a:p>
                      <a:pPr marL="0" marR="0" indent="0" algn="l">
                        <a:spcBef>
                          <a:spcPts val="0"/>
                        </a:spcBef>
                        <a:spcAft>
                          <a:spcPts val="0"/>
                        </a:spcAft>
                      </a:pPr>
                      <a:r>
                        <a:rPr lang="en-US" sz="1400">
                          <a:effectLst/>
                          <a:latin typeface="Courier New" panose="02070309020205020404" pitchFamily="49" charset="0"/>
                          <a:cs typeface="Courier New" panose="02070309020205020404" pitchFamily="49" charset="0"/>
                        </a:rPr>
                        <a:t>GS NOS</a:t>
                      </a:r>
                      <a:endParaRPr lang="en-US" sz="1400">
                        <a:effectLst/>
                        <a:latin typeface="Courier New" panose="02070309020205020404" pitchFamily="49" charset="0"/>
                        <a:ea typeface="MS Mincho" panose="02020609040205080304" pitchFamily="49" charset="-128"/>
                        <a:cs typeface="Courier New" panose="02070309020205020404" pitchFamily="49" charset="0"/>
                      </a:endParaRPr>
                    </a:p>
                  </a:txBody>
                  <a:tcPr marL="23899" marR="23899" marT="0" marB="0"/>
                </a:tc>
                <a:tc>
                  <a:txBody>
                    <a:bodyPr/>
                    <a:lstStyle/>
                    <a:p>
                      <a:pPr marL="0" marR="0" indent="0" algn="l">
                        <a:spcBef>
                          <a:spcPts val="0"/>
                        </a:spcBef>
                        <a:spcAft>
                          <a:spcPts val="0"/>
                        </a:spcAft>
                      </a:pPr>
                      <a:r>
                        <a:rPr lang="en-US" sz="1400">
                          <a:effectLst/>
                          <a:latin typeface="Courier New" panose="02070309020205020404" pitchFamily="49" charset="0"/>
                          <a:cs typeface="Courier New" panose="02070309020205020404" pitchFamily="49" charset="0"/>
                        </a:rPr>
                        <a:t>FSN</a:t>
                      </a:r>
                      <a:endParaRPr lang="en-US" sz="1400">
                        <a:effectLst/>
                        <a:latin typeface="Courier New" panose="02070309020205020404" pitchFamily="49" charset="0"/>
                        <a:ea typeface="MS Mincho" panose="02020609040205080304" pitchFamily="49" charset="-128"/>
                        <a:cs typeface="Courier New" panose="02070309020205020404" pitchFamily="49" charset="0"/>
                      </a:endParaRPr>
                    </a:p>
                  </a:txBody>
                  <a:tcPr marL="23899" marR="23899" marT="0" marB="0"/>
                </a:tc>
                <a:tc>
                  <a:txBody>
                    <a:bodyPr/>
                    <a:lstStyle/>
                    <a:p>
                      <a:pPr marL="0" marR="0" indent="0" algn="l">
                        <a:spcBef>
                          <a:spcPts val="0"/>
                        </a:spcBef>
                        <a:spcAft>
                          <a:spcPts val="0"/>
                        </a:spcAft>
                      </a:pPr>
                      <a:r>
                        <a:rPr lang="en-US" sz="1400">
                          <a:effectLst/>
                          <a:latin typeface="Courier New" panose="02070309020205020404" pitchFamily="49" charset="0"/>
                          <a:cs typeface="Courier New" panose="02070309020205020404" pitchFamily="49" charset="0"/>
                        </a:rPr>
                        <a:t>T-367</a:t>
                      </a:r>
                      <a:endParaRPr lang="en-US" sz="1400">
                        <a:effectLst/>
                        <a:latin typeface="Courier New" panose="02070309020205020404" pitchFamily="49" charset="0"/>
                        <a:ea typeface="MS Mincho" panose="02020609040205080304" pitchFamily="49" charset="-128"/>
                        <a:cs typeface="Courier New" panose="02070309020205020404" pitchFamily="49" charset="0"/>
                      </a:endParaRPr>
                    </a:p>
                  </a:txBody>
                  <a:tcPr marL="23899" marR="23899" marT="0" marB="0"/>
                </a:tc>
                <a:tc>
                  <a:txBody>
                    <a:bodyPr/>
                    <a:lstStyle/>
                    <a:p>
                      <a:pPr marL="0" marR="0" indent="0" algn="l">
                        <a:spcBef>
                          <a:spcPts val="0"/>
                        </a:spcBef>
                        <a:spcAft>
                          <a:spcPts val="0"/>
                        </a:spcAft>
                      </a:pPr>
                      <a:r>
                        <a:rPr lang="en-US" sz="1400">
                          <a:effectLst/>
                          <a:latin typeface="Courier New" panose="02070309020205020404" pitchFamily="49" charset="0"/>
                          <a:cs typeface="Courier New" panose="02070309020205020404" pitchFamily="49" charset="0"/>
                        </a:rPr>
                        <a:t>GS NOS (finding)</a:t>
                      </a:r>
                      <a:endParaRPr lang="en-US" sz="1400">
                        <a:effectLst/>
                        <a:latin typeface="Courier New" panose="02070309020205020404" pitchFamily="49" charset="0"/>
                        <a:ea typeface="MS Mincho" panose="02020609040205080304" pitchFamily="49" charset="-128"/>
                        <a:cs typeface="Courier New" panose="02070309020205020404" pitchFamily="49" charset="0"/>
                      </a:endParaRPr>
                    </a:p>
                  </a:txBody>
                  <a:tcPr marL="23899" marR="23899" marT="0" marB="0" anchor="ctr"/>
                </a:tc>
                <a:tc>
                  <a:txBody>
                    <a:bodyPr/>
                    <a:lstStyle/>
                    <a:p>
                      <a:pPr marL="0" marR="0" indent="0" algn="l">
                        <a:spcBef>
                          <a:spcPts val="0"/>
                        </a:spcBef>
                        <a:spcAft>
                          <a:spcPts val="0"/>
                        </a:spcAft>
                      </a:pPr>
                      <a:r>
                        <a:rPr lang="en-US" sz="1400">
                          <a:effectLst/>
                          <a:latin typeface="Courier New" panose="02070309020205020404" pitchFamily="49" charset="0"/>
                          <a:cs typeface="Courier New" panose="02070309020205020404" pitchFamily="49" charset="0"/>
                        </a:rPr>
                        <a:t>_____________AAAAAAAAAAAAAAAA</a:t>
                      </a:r>
                      <a:endParaRPr lang="en-US" sz="1400">
                        <a:effectLst/>
                        <a:latin typeface="Courier New" panose="02070309020205020404" pitchFamily="49" charset="0"/>
                        <a:ea typeface="MS Mincho" panose="02020609040205080304" pitchFamily="49" charset="-128"/>
                        <a:cs typeface="Courier New" panose="02070309020205020404" pitchFamily="49" charset="0"/>
                      </a:endParaRPr>
                    </a:p>
                  </a:txBody>
                  <a:tcPr marL="23899" marR="23899" marT="0" marB="0" anchor="ctr"/>
                </a:tc>
              </a:tr>
              <a:tr h="158230">
                <a:tc>
                  <a:txBody>
                    <a:bodyPr/>
                    <a:lstStyle/>
                    <a:p>
                      <a:pPr marL="0" marR="0" indent="0" algn="l">
                        <a:spcBef>
                          <a:spcPts val="0"/>
                        </a:spcBef>
                        <a:spcAft>
                          <a:spcPts val="0"/>
                        </a:spcAft>
                      </a:pPr>
                      <a:r>
                        <a:rPr lang="en-US" sz="1400">
                          <a:effectLst/>
                          <a:latin typeface="Courier New" panose="02070309020205020404" pitchFamily="49" charset="0"/>
                          <a:cs typeface="Courier New" panose="02070309020205020404" pitchFamily="49" charset="0"/>
                        </a:rPr>
                        <a:t>C3</a:t>
                      </a:r>
                      <a:endParaRPr lang="en-US" sz="1400">
                        <a:effectLst/>
                        <a:latin typeface="Courier New" panose="02070309020205020404" pitchFamily="49" charset="0"/>
                        <a:ea typeface="MS Mincho" panose="02020609040205080304" pitchFamily="49" charset="-128"/>
                        <a:cs typeface="Courier New" panose="02070309020205020404" pitchFamily="49" charset="0"/>
                      </a:endParaRPr>
                    </a:p>
                  </a:txBody>
                  <a:tcPr marL="23899" marR="23899" marT="0" marB="0"/>
                </a:tc>
                <a:tc>
                  <a:txBody>
                    <a:bodyPr/>
                    <a:lstStyle/>
                    <a:p>
                      <a:pPr marL="0" marR="0" indent="0" algn="l">
                        <a:spcBef>
                          <a:spcPts val="0"/>
                        </a:spcBef>
                        <a:spcAft>
                          <a:spcPts val="0"/>
                        </a:spcAft>
                      </a:pPr>
                      <a:r>
                        <a:rPr lang="en-US" sz="1400">
                          <a:effectLst/>
                          <a:latin typeface="Courier New" panose="02070309020205020404" pitchFamily="49" charset="0"/>
                          <a:cs typeface="Courier New" panose="02070309020205020404" pitchFamily="49" charset="0"/>
                        </a:rPr>
                        <a:t>GS NOS</a:t>
                      </a:r>
                      <a:endParaRPr lang="en-US" sz="1400">
                        <a:effectLst/>
                        <a:latin typeface="Courier New" panose="02070309020205020404" pitchFamily="49" charset="0"/>
                        <a:ea typeface="MS Mincho" panose="02020609040205080304" pitchFamily="49" charset="-128"/>
                        <a:cs typeface="Courier New" panose="02070309020205020404" pitchFamily="49" charset="0"/>
                      </a:endParaRPr>
                    </a:p>
                  </a:txBody>
                  <a:tcPr marL="23899" marR="23899" marT="0" marB="0"/>
                </a:tc>
                <a:tc>
                  <a:txBody>
                    <a:bodyPr/>
                    <a:lstStyle/>
                    <a:p>
                      <a:pPr marL="0" marR="0" indent="0" algn="l">
                        <a:spcBef>
                          <a:spcPts val="0"/>
                        </a:spcBef>
                        <a:spcAft>
                          <a:spcPts val="0"/>
                        </a:spcAft>
                      </a:pPr>
                      <a:r>
                        <a:rPr lang="en-US" sz="1400">
                          <a:effectLst/>
                          <a:latin typeface="Courier New" panose="02070309020205020404" pitchFamily="49" charset="0"/>
                          <a:cs typeface="Courier New" panose="02070309020205020404" pitchFamily="49" charset="0"/>
                        </a:rPr>
                        <a:t>Same-as</a:t>
                      </a:r>
                      <a:endParaRPr lang="en-US" sz="1400">
                        <a:effectLst/>
                        <a:latin typeface="Courier New" panose="02070309020205020404" pitchFamily="49" charset="0"/>
                        <a:ea typeface="MS Mincho" panose="02020609040205080304" pitchFamily="49" charset="-128"/>
                        <a:cs typeface="Courier New" panose="02070309020205020404" pitchFamily="49" charset="0"/>
                      </a:endParaRPr>
                    </a:p>
                  </a:txBody>
                  <a:tcPr marL="23899" marR="23899" marT="0" marB="0"/>
                </a:tc>
                <a:tc>
                  <a:txBody>
                    <a:bodyPr/>
                    <a:lstStyle/>
                    <a:p>
                      <a:pPr marL="0" marR="0" indent="0" algn="l">
                        <a:spcBef>
                          <a:spcPts val="0"/>
                        </a:spcBef>
                        <a:spcAft>
                          <a:spcPts val="0"/>
                        </a:spcAft>
                      </a:pPr>
                      <a:r>
                        <a:rPr lang="en-US" sz="1400">
                          <a:effectLst/>
                          <a:latin typeface="Courier New" panose="02070309020205020404" pitchFamily="49" charset="0"/>
                          <a:cs typeface="Courier New" panose="02070309020205020404" pitchFamily="49" charset="0"/>
                        </a:rPr>
                        <a:t>C4</a:t>
                      </a:r>
                      <a:endParaRPr lang="en-US" sz="1400">
                        <a:effectLst/>
                        <a:latin typeface="Courier New" panose="02070309020205020404" pitchFamily="49" charset="0"/>
                        <a:ea typeface="MS Mincho" panose="02020609040205080304" pitchFamily="49" charset="-128"/>
                        <a:cs typeface="Courier New" panose="02070309020205020404" pitchFamily="49" charset="0"/>
                      </a:endParaRPr>
                    </a:p>
                  </a:txBody>
                  <a:tcPr marL="23899" marR="23899" marT="0" marB="0"/>
                </a:tc>
                <a:tc>
                  <a:txBody>
                    <a:bodyPr/>
                    <a:lstStyle/>
                    <a:p>
                      <a:pPr marL="0" marR="0" indent="0" algn="l">
                        <a:spcBef>
                          <a:spcPts val="0"/>
                        </a:spcBef>
                        <a:spcAft>
                          <a:spcPts val="0"/>
                        </a:spcAft>
                      </a:pPr>
                      <a:r>
                        <a:rPr lang="en-US" sz="1400">
                          <a:effectLst/>
                          <a:latin typeface="Courier New" panose="02070309020205020404" pitchFamily="49" charset="0"/>
                          <a:cs typeface="Courier New" panose="02070309020205020404" pitchFamily="49" charset="0"/>
                        </a:rPr>
                        <a:t>GS NOS (finding)</a:t>
                      </a:r>
                      <a:endParaRPr lang="en-US" sz="1400">
                        <a:effectLst/>
                        <a:latin typeface="Courier New" panose="02070309020205020404" pitchFamily="49" charset="0"/>
                        <a:ea typeface="MS Mincho" panose="02020609040205080304" pitchFamily="49" charset="-128"/>
                        <a:cs typeface="Courier New" panose="02070309020205020404" pitchFamily="49" charset="0"/>
                      </a:endParaRPr>
                    </a:p>
                  </a:txBody>
                  <a:tcPr marL="23899" marR="23899" marT="0" marB="0" anchor="ctr"/>
                </a:tc>
                <a:tc>
                  <a:txBody>
                    <a:bodyPr/>
                    <a:lstStyle/>
                    <a:p>
                      <a:pPr marL="0" marR="0" indent="0" algn="l">
                        <a:spcBef>
                          <a:spcPts val="0"/>
                        </a:spcBef>
                        <a:spcAft>
                          <a:spcPts val="0"/>
                        </a:spcAft>
                      </a:pPr>
                      <a:r>
                        <a:rPr lang="en-US" sz="1400">
                          <a:effectLst/>
                          <a:latin typeface="Courier New" panose="02070309020205020404" pitchFamily="49" charset="0"/>
                          <a:cs typeface="Courier New" panose="02070309020205020404" pitchFamily="49" charset="0"/>
                        </a:rPr>
                        <a:t>_AAAAAAAAAAAAAAAAAAAAAAAAAAAA</a:t>
                      </a:r>
                      <a:endParaRPr lang="en-US" sz="1400">
                        <a:effectLst/>
                        <a:latin typeface="Courier New" panose="02070309020205020404" pitchFamily="49" charset="0"/>
                        <a:ea typeface="MS Mincho" panose="02020609040205080304" pitchFamily="49" charset="-128"/>
                        <a:cs typeface="Courier New" panose="02070309020205020404" pitchFamily="49" charset="0"/>
                      </a:endParaRPr>
                    </a:p>
                  </a:txBody>
                  <a:tcPr marL="23899" marR="23899" marT="0" marB="0" anchor="ctr"/>
                </a:tc>
              </a:tr>
              <a:tr h="158230">
                <a:tc>
                  <a:txBody>
                    <a:bodyPr/>
                    <a:lstStyle/>
                    <a:p>
                      <a:pPr marL="0" marR="0" indent="0" algn="l">
                        <a:spcBef>
                          <a:spcPts val="0"/>
                        </a:spcBef>
                        <a:spcAft>
                          <a:spcPts val="0"/>
                        </a:spcAft>
                      </a:pPr>
                      <a:r>
                        <a:rPr lang="en-US" sz="1400">
                          <a:effectLst/>
                          <a:latin typeface="Courier New" panose="02070309020205020404" pitchFamily="49" charset="0"/>
                          <a:cs typeface="Courier New" panose="02070309020205020404" pitchFamily="49" charset="0"/>
                        </a:rPr>
                        <a:t>C3</a:t>
                      </a:r>
                      <a:endParaRPr lang="en-US" sz="1400">
                        <a:effectLst/>
                        <a:latin typeface="Courier New" panose="02070309020205020404" pitchFamily="49" charset="0"/>
                        <a:ea typeface="MS Mincho" panose="02020609040205080304" pitchFamily="49" charset="-128"/>
                        <a:cs typeface="Courier New" panose="02070309020205020404" pitchFamily="49" charset="0"/>
                      </a:endParaRPr>
                    </a:p>
                  </a:txBody>
                  <a:tcPr marL="23899" marR="23899" marT="0" marB="0"/>
                </a:tc>
                <a:tc>
                  <a:txBody>
                    <a:bodyPr/>
                    <a:lstStyle/>
                    <a:p>
                      <a:pPr marL="0" marR="0" indent="0" algn="l">
                        <a:spcBef>
                          <a:spcPts val="0"/>
                        </a:spcBef>
                        <a:spcAft>
                          <a:spcPts val="0"/>
                        </a:spcAft>
                      </a:pPr>
                      <a:r>
                        <a:rPr lang="en-US" sz="1400">
                          <a:effectLst/>
                          <a:latin typeface="Courier New" panose="02070309020205020404" pitchFamily="49" charset="0"/>
                          <a:cs typeface="Courier New" panose="02070309020205020404" pitchFamily="49" charset="0"/>
                        </a:rPr>
                        <a:t>GS NOS</a:t>
                      </a:r>
                      <a:endParaRPr lang="en-US" sz="1400">
                        <a:effectLst/>
                        <a:latin typeface="Courier New" panose="02070309020205020404" pitchFamily="49" charset="0"/>
                        <a:ea typeface="MS Mincho" panose="02020609040205080304" pitchFamily="49" charset="-128"/>
                        <a:cs typeface="Courier New" panose="02070309020205020404" pitchFamily="49" charset="0"/>
                      </a:endParaRPr>
                    </a:p>
                  </a:txBody>
                  <a:tcPr marL="23899" marR="23899" marT="0" marB="0"/>
                </a:tc>
                <a:tc>
                  <a:txBody>
                    <a:bodyPr/>
                    <a:lstStyle/>
                    <a:p>
                      <a:pPr marL="0" marR="0" indent="0" algn="l">
                        <a:spcBef>
                          <a:spcPts val="0"/>
                        </a:spcBef>
                        <a:spcAft>
                          <a:spcPts val="0"/>
                        </a:spcAft>
                      </a:pPr>
                      <a:r>
                        <a:rPr lang="en-US" sz="1400">
                          <a:effectLst/>
                          <a:latin typeface="Courier New" panose="02070309020205020404" pitchFamily="49" charset="0"/>
                          <a:cs typeface="Courier New" panose="02070309020205020404" pitchFamily="49" charset="0"/>
                        </a:rPr>
                        <a:t>Was-a</a:t>
                      </a:r>
                      <a:endParaRPr lang="en-US" sz="1400">
                        <a:effectLst/>
                        <a:latin typeface="Courier New" panose="02070309020205020404" pitchFamily="49" charset="0"/>
                        <a:ea typeface="MS Mincho" panose="02020609040205080304" pitchFamily="49" charset="-128"/>
                        <a:cs typeface="Courier New" panose="02070309020205020404" pitchFamily="49" charset="0"/>
                      </a:endParaRPr>
                    </a:p>
                  </a:txBody>
                  <a:tcPr marL="23899" marR="23899" marT="0" marB="0"/>
                </a:tc>
                <a:tc>
                  <a:txBody>
                    <a:bodyPr/>
                    <a:lstStyle/>
                    <a:p>
                      <a:pPr marL="0" marR="0" indent="0" algn="l">
                        <a:spcBef>
                          <a:spcPts val="0"/>
                        </a:spcBef>
                        <a:spcAft>
                          <a:spcPts val="0"/>
                        </a:spcAft>
                      </a:pPr>
                      <a:r>
                        <a:rPr lang="en-US" sz="1400">
                          <a:effectLst/>
                          <a:latin typeface="Courier New" panose="02070309020205020404" pitchFamily="49" charset="0"/>
                          <a:cs typeface="Courier New" panose="02070309020205020404" pitchFamily="49" charset="0"/>
                        </a:rPr>
                        <a:t>C5</a:t>
                      </a:r>
                      <a:endParaRPr lang="en-US" sz="1400">
                        <a:effectLst/>
                        <a:latin typeface="Courier New" panose="02070309020205020404" pitchFamily="49" charset="0"/>
                        <a:ea typeface="MS Mincho" panose="02020609040205080304" pitchFamily="49" charset="-128"/>
                        <a:cs typeface="Courier New" panose="02070309020205020404" pitchFamily="49" charset="0"/>
                      </a:endParaRPr>
                    </a:p>
                  </a:txBody>
                  <a:tcPr marL="23899" marR="23899" marT="0" marB="0"/>
                </a:tc>
                <a:tc>
                  <a:txBody>
                    <a:bodyPr/>
                    <a:lstStyle/>
                    <a:p>
                      <a:pPr marL="0" marR="0" indent="0" algn="l">
                        <a:spcBef>
                          <a:spcPts val="0"/>
                        </a:spcBef>
                        <a:spcAft>
                          <a:spcPts val="0"/>
                        </a:spcAft>
                      </a:pPr>
                      <a:r>
                        <a:rPr lang="en-US" sz="1400">
                          <a:effectLst/>
                          <a:latin typeface="Courier New" panose="02070309020205020404" pitchFamily="49" charset="0"/>
                          <a:cs typeface="Courier New" panose="02070309020205020404" pitchFamily="49" charset="0"/>
                        </a:rPr>
                        <a:t>GS (finding)</a:t>
                      </a:r>
                      <a:endParaRPr lang="en-US" sz="1400">
                        <a:effectLst/>
                        <a:latin typeface="Courier New" panose="02070309020205020404" pitchFamily="49" charset="0"/>
                        <a:ea typeface="MS Mincho" panose="02020609040205080304" pitchFamily="49" charset="-128"/>
                        <a:cs typeface="Courier New" panose="02070309020205020404" pitchFamily="49" charset="0"/>
                      </a:endParaRPr>
                    </a:p>
                  </a:txBody>
                  <a:tcPr marL="23899" marR="23899" marT="0" marB="0" anchor="ctr"/>
                </a:tc>
                <a:tc>
                  <a:txBody>
                    <a:bodyPr/>
                    <a:lstStyle/>
                    <a:p>
                      <a:pPr marL="0" marR="0" indent="0" algn="l">
                        <a:spcBef>
                          <a:spcPts val="0"/>
                        </a:spcBef>
                        <a:spcAft>
                          <a:spcPts val="0"/>
                        </a:spcAft>
                      </a:pPr>
                      <a:r>
                        <a:rPr lang="en-US" sz="1400" dirty="0">
                          <a:effectLst/>
                          <a:latin typeface="Courier New" panose="02070309020205020404" pitchFamily="49" charset="0"/>
                          <a:cs typeface="Courier New" panose="02070309020205020404" pitchFamily="49" charset="0"/>
                        </a:rPr>
                        <a:t>________________AAAAAAAAAAAAA</a:t>
                      </a:r>
                      <a:endParaRPr lang="en-US" sz="1400" dirty="0">
                        <a:effectLst/>
                        <a:latin typeface="Courier New" panose="02070309020205020404" pitchFamily="49" charset="0"/>
                        <a:ea typeface="MS Mincho" panose="02020609040205080304" pitchFamily="49" charset="-128"/>
                        <a:cs typeface="Courier New" panose="02070309020205020404" pitchFamily="49" charset="0"/>
                      </a:endParaRPr>
                    </a:p>
                  </a:txBody>
                  <a:tcPr marL="23899" marR="23899" marT="0" marB="0" anchor="ctr"/>
                </a:tc>
              </a:tr>
            </a:tbl>
          </a:graphicData>
        </a:graphic>
      </p:graphicFrame>
      <p:sp>
        <p:nvSpPr>
          <p:cNvPr id="6" name="Rounded Rectangle 5"/>
          <p:cNvSpPr/>
          <p:nvPr/>
        </p:nvSpPr>
        <p:spPr bwMode="auto">
          <a:xfrm>
            <a:off x="1447800" y="1828800"/>
            <a:ext cx="1600200" cy="4495800"/>
          </a:xfrm>
          <a:prstGeom prst="roundRect">
            <a:avLst/>
          </a:prstGeom>
          <a:solidFill>
            <a:srgbClr val="FF99CC">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ounded Rectangle 6"/>
          <p:cNvSpPr/>
          <p:nvPr/>
        </p:nvSpPr>
        <p:spPr bwMode="auto">
          <a:xfrm>
            <a:off x="5410200" y="1828800"/>
            <a:ext cx="3581400" cy="4495800"/>
          </a:xfrm>
          <a:prstGeom prst="roundRect">
            <a:avLst/>
          </a:prstGeom>
          <a:solidFill>
            <a:srgbClr val="FF99CC">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9" name="Straight Arrow Connector 8"/>
          <p:cNvCxnSpPr/>
          <p:nvPr/>
        </p:nvCxnSpPr>
        <p:spPr bwMode="auto">
          <a:xfrm flipH="1">
            <a:off x="3200400" y="6324600"/>
            <a:ext cx="2286000" cy="0"/>
          </a:xfrm>
          <a:prstGeom prst="straightConnector1">
            <a:avLst/>
          </a:prstGeom>
          <a:solidFill>
            <a:schemeClr val="accent1"/>
          </a:solidFill>
          <a:ln w="38100" cap="flat" cmpd="sng" algn="ctr">
            <a:solidFill>
              <a:srgbClr val="FF99CC"/>
            </a:solidFill>
            <a:prstDash val="solid"/>
            <a:round/>
            <a:headEnd type="none" w="med" len="med"/>
            <a:tailEnd type="triangle"/>
          </a:ln>
          <a:effectLst/>
        </p:spPr>
      </p:cxnSp>
      <p:sp>
        <p:nvSpPr>
          <p:cNvPr id="10" name="TextBox 9"/>
          <p:cNvSpPr txBox="1"/>
          <p:nvPr/>
        </p:nvSpPr>
        <p:spPr>
          <a:xfrm>
            <a:off x="3623062" y="6324600"/>
            <a:ext cx="1364476" cy="461665"/>
          </a:xfrm>
          <a:prstGeom prst="rect">
            <a:avLst/>
          </a:prstGeom>
          <a:noFill/>
        </p:spPr>
        <p:txBody>
          <a:bodyPr wrap="none" rtlCol="0">
            <a:spAutoFit/>
          </a:bodyPr>
          <a:lstStyle/>
          <a:p>
            <a:r>
              <a:rPr lang="en-US" dirty="0" err="1" smtClean="0">
                <a:solidFill>
                  <a:srgbClr val="FF99CC"/>
                </a:solidFill>
              </a:rPr>
              <a:t>historyOf</a:t>
            </a:r>
            <a:endParaRPr lang="en-US" dirty="0">
              <a:solidFill>
                <a:srgbClr val="FF99CC"/>
              </a:solidFill>
            </a:endParaRPr>
          </a:p>
        </p:txBody>
      </p:sp>
    </p:spTree>
    <p:extLst>
      <p:ext uri="{BB962C8B-B14F-4D97-AF65-F5344CB8AC3E}">
        <p14:creationId xmlns:p14="http://schemas.microsoft.com/office/powerpoint/2010/main" val="28943828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smtClean="0"/>
              <a:t>Ontological theory:</a:t>
            </a:r>
          </a:p>
          <a:p>
            <a:pPr lvl="1">
              <a:buFont typeface="Arial" panose="020B0604020202020204" pitchFamily="34" charset="0"/>
              <a:buChar char="•"/>
            </a:pPr>
            <a:r>
              <a:rPr lang="en-US" sz="2800" dirty="0" smtClean="0"/>
              <a:t>Full characterization in terms of ICE</a:t>
            </a:r>
          </a:p>
          <a:p>
            <a:pPr lvl="1">
              <a:buFont typeface="Arial" panose="020B0604020202020204" pitchFamily="34" charset="0"/>
              <a:buChar char="•"/>
            </a:pPr>
            <a:r>
              <a:rPr lang="en-US" sz="2800" dirty="0" smtClean="0"/>
              <a:t>Combination of quality-like features</a:t>
            </a:r>
          </a:p>
          <a:p>
            <a:pPr lvl="2">
              <a:buFont typeface="Arial" panose="020B0604020202020204" pitchFamily="34" charset="0"/>
              <a:buChar char="•"/>
            </a:pPr>
            <a:r>
              <a:rPr lang="en-US" sz="2800" dirty="0" smtClean="0"/>
              <a:t>are we too parsimonious?</a:t>
            </a:r>
          </a:p>
          <a:p>
            <a:pPr>
              <a:buFont typeface="Arial" panose="020B0604020202020204" pitchFamily="34" charset="0"/>
              <a:buChar char="•"/>
            </a:pPr>
            <a:r>
              <a:rPr lang="en-US" sz="2800" dirty="0" smtClean="0"/>
              <a:t>Implementation of historic browser</a:t>
            </a:r>
            <a:endParaRPr lang="en-US" sz="2800" dirty="0"/>
          </a:p>
        </p:txBody>
      </p:sp>
    </p:spTree>
    <p:extLst>
      <p:ext uri="{BB962C8B-B14F-4D97-AF65-F5344CB8AC3E}">
        <p14:creationId xmlns:p14="http://schemas.microsoft.com/office/powerpoint/2010/main" val="9208809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r>
              <a:rPr lang="en-US" altLang="en-US" dirty="0" smtClean="0"/>
              <a:t>Acknowledgements</a:t>
            </a:r>
          </a:p>
        </p:txBody>
      </p:sp>
      <p:sp>
        <p:nvSpPr>
          <p:cNvPr id="96259" name="Content Placeholder 2"/>
          <p:cNvSpPr>
            <a:spLocks noGrp="1"/>
          </p:cNvSpPr>
          <p:nvPr>
            <p:ph idx="1"/>
          </p:nvPr>
        </p:nvSpPr>
        <p:spPr/>
        <p:txBody>
          <a:bodyPr/>
          <a:lstStyle/>
          <a:p>
            <a:pPr>
              <a:buFont typeface="Arial" panose="020B0604020202020204" pitchFamily="34" charset="0"/>
              <a:buChar char="•"/>
            </a:pPr>
            <a:r>
              <a:rPr lang="en-US" altLang="en-US" sz="2800" dirty="0"/>
              <a:t>This work was supported in part </a:t>
            </a:r>
            <a:r>
              <a:rPr lang="en-US" altLang="en-US" sz="2800" dirty="0" smtClean="0"/>
              <a:t>by:</a:t>
            </a:r>
          </a:p>
          <a:p>
            <a:pPr lvl="1">
              <a:buFont typeface="Arial" panose="020B0604020202020204" pitchFamily="34" charset="0"/>
              <a:buChar char="•"/>
            </a:pPr>
            <a:r>
              <a:rPr lang="en-US" altLang="en-US" dirty="0" smtClean="0"/>
              <a:t>Clinical </a:t>
            </a:r>
            <a:r>
              <a:rPr lang="en-US" altLang="en-US" dirty="0"/>
              <a:t>and Translational Science </a:t>
            </a:r>
            <a:r>
              <a:rPr lang="en-US" altLang="en-US" dirty="0" smtClean="0"/>
              <a:t>Award, NIH </a:t>
            </a:r>
            <a:r>
              <a:rPr lang="en-US" altLang="en-US" dirty="0"/>
              <a:t>1 UL1 TR001412-01 from the National Institutes of </a:t>
            </a:r>
            <a:r>
              <a:rPr lang="en-US" altLang="en-US" dirty="0" smtClean="0"/>
              <a:t>Health,</a:t>
            </a:r>
          </a:p>
          <a:p>
            <a:pPr lvl="1">
              <a:buFont typeface="Arial" panose="020B0604020202020204" pitchFamily="34" charset="0"/>
              <a:buChar char="•"/>
            </a:pPr>
            <a:r>
              <a:rPr lang="en-US" altLang="en-US" dirty="0" smtClean="0"/>
              <a:t>R21LM009824 </a:t>
            </a:r>
            <a:r>
              <a:rPr lang="en-US" altLang="en-US" dirty="0"/>
              <a:t>from the National Library of Medicine (NLM), and </a:t>
            </a:r>
            <a:endParaRPr lang="en-US" altLang="en-US" dirty="0" smtClean="0"/>
          </a:p>
          <a:p>
            <a:pPr lvl="1">
              <a:buFont typeface="Arial" panose="020B0604020202020204" pitchFamily="34" charset="0"/>
              <a:buChar char="•"/>
            </a:pPr>
            <a:r>
              <a:rPr lang="en-US" altLang="en-US" dirty="0" smtClean="0"/>
              <a:t>1R01DE021917-01A1 </a:t>
            </a:r>
            <a:r>
              <a:rPr lang="en-US" altLang="en-US" dirty="0"/>
              <a:t>from the National Institute of Dental and Craniofacial Research (NIDCR). </a:t>
            </a:r>
            <a:endParaRPr lang="en-US" altLang="en-US" dirty="0" smtClean="0"/>
          </a:p>
          <a:p>
            <a:pPr>
              <a:buFont typeface="Arial" panose="020B0604020202020204" pitchFamily="34" charset="0"/>
              <a:buChar char="•"/>
            </a:pPr>
            <a:endParaRPr lang="en-US" altLang="en-US" sz="1800" dirty="0" smtClean="0"/>
          </a:p>
          <a:p>
            <a:pPr>
              <a:buFont typeface="Arial" panose="020B0604020202020204" pitchFamily="34" charset="0"/>
              <a:buChar char="•"/>
            </a:pPr>
            <a:r>
              <a:rPr lang="en-US" altLang="en-US" sz="2000" dirty="0" smtClean="0"/>
              <a:t>The </a:t>
            </a:r>
            <a:r>
              <a:rPr lang="en-US" altLang="en-US" sz="2000" dirty="0"/>
              <a:t>content of this paper is solely the responsibility of the authors and does not necessarily represent the official views of the NIDCR, the NLM or the National Institutes of Health.</a:t>
            </a:r>
            <a:endParaRPr lang="en-US" altLang="en-US" sz="2000" dirty="0" smtClean="0"/>
          </a:p>
        </p:txBody>
      </p:sp>
    </p:spTree>
    <p:extLst>
      <p:ext uri="{BB962C8B-B14F-4D97-AF65-F5344CB8AC3E}">
        <p14:creationId xmlns:p14="http://schemas.microsoft.com/office/powerpoint/2010/main" val="11318873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Reviewers’ comments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a:t>
            </a:r>
            <a:r>
              <a:rPr lang="en-US" i="1" dirty="0" smtClean="0"/>
              <a:t>Although </a:t>
            </a:r>
            <a:r>
              <a:rPr lang="en-US" i="1" dirty="0"/>
              <a:t>it is not mentioned explicitly, it gives the impression that the authors assume that there is only one reality and that this reality can be faithfully </a:t>
            </a:r>
            <a:r>
              <a:rPr lang="en-US" i="1" dirty="0" smtClean="0"/>
              <a:t>modelled</a:t>
            </a:r>
            <a:r>
              <a:rPr lang="en-US" dirty="0" smtClean="0"/>
              <a:t>’ 	(reviewer 3, </a:t>
            </a:r>
            <a:r>
              <a:rPr lang="en-US" dirty="0" err="1" smtClean="0"/>
              <a:t>WOMOCoE</a:t>
            </a:r>
            <a:r>
              <a:rPr lang="en-US" dirty="0" smtClean="0"/>
              <a:t>);</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a:t>
            </a:r>
            <a:r>
              <a:rPr lang="en-US" i="1" dirty="0" smtClean="0"/>
              <a:t>The </a:t>
            </a:r>
            <a:r>
              <a:rPr lang="en-US" i="1" dirty="0"/>
              <a:t>somewhat naive realism that seems to </a:t>
            </a:r>
            <a:r>
              <a:rPr lang="en-US" i="1" dirty="0" err="1"/>
              <a:t>underly</a:t>
            </a:r>
            <a:r>
              <a:rPr lang="en-US" i="1" dirty="0"/>
              <a:t> the </a:t>
            </a:r>
            <a:r>
              <a:rPr lang="en-US" i="1" dirty="0" smtClean="0"/>
              <a:t>work, namely</a:t>
            </a:r>
            <a:r>
              <a:rPr lang="en-US" i="1" dirty="0"/>
              <a:t>, that there is an objective reality out there to be observed and </a:t>
            </a:r>
            <a:r>
              <a:rPr lang="en-US" i="1" dirty="0" smtClean="0"/>
              <a:t>recognized</a:t>
            </a:r>
            <a:r>
              <a:rPr lang="en-US" dirty="0" smtClean="0"/>
              <a:t>’ </a:t>
            </a:r>
          </a:p>
          <a:p>
            <a:pPr marL="457200" lvl="1" indent="0">
              <a:buNone/>
            </a:pPr>
            <a:r>
              <a:rPr lang="en-US" dirty="0"/>
              <a:t>	</a:t>
            </a:r>
            <a:r>
              <a:rPr lang="en-US" dirty="0" smtClean="0"/>
              <a:t>(reviewer 3, FOIS main).</a:t>
            </a:r>
            <a:endParaRPr lang="en-US" dirty="0"/>
          </a:p>
        </p:txBody>
      </p:sp>
    </p:spTree>
    <p:extLst>
      <p:ext uri="{BB962C8B-B14F-4D97-AF65-F5344CB8AC3E}">
        <p14:creationId xmlns:p14="http://schemas.microsoft.com/office/powerpoint/2010/main" val="640853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533400" y="3124200"/>
            <a:ext cx="3619786" cy="2228850"/>
          </a:xfrm>
          <a:prstGeom prst="rect">
            <a:avLst/>
          </a:prstGeom>
        </p:spPr>
      </p:pic>
      <p:sp>
        <p:nvSpPr>
          <p:cNvPr id="13" name="TextBox 12"/>
          <p:cNvSpPr txBox="1"/>
          <p:nvPr/>
        </p:nvSpPr>
        <p:spPr>
          <a:xfrm>
            <a:off x="4670856" y="1295400"/>
            <a:ext cx="3901930" cy="5632311"/>
          </a:xfrm>
          <a:prstGeom prst="rect">
            <a:avLst/>
          </a:prstGeom>
          <a:noFill/>
        </p:spPr>
        <p:txBody>
          <a:bodyPr wrap="square" rtlCol="0">
            <a:spAutoFit/>
          </a:bodyPr>
          <a:lstStyle/>
          <a:p>
            <a:r>
              <a:rPr lang="en-US" dirty="0" smtClean="0">
                <a:solidFill>
                  <a:schemeClr val="bg1"/>
                </a:solidFill>
              </a:rPr>
              <a:t>Is there really somebody in the room here who claims that it is not the case that:</a:t>
            </a:r>
          </a:p>
          <a:p>
            <a:endParaRPr lang="en-US" dirty="0" smtClean="0">
              <a:solidFill>
                <a:schemeClr val="bg1"/>
              </a:solidFill>
            </a:endParaRPr>
          </a:p>
          <a:p>
            <a:pPr marL="342900" indent="-342900">
              <a:buFont typeface="Arial" panose="020B0604020202020204" pitchFamily="34" charset="0"/>
              <a:buChar char="•"/>
            </a:pPr>
            <a:r>
              <a:rPr lang="en-US" dirty="0" smtClean="0">
                <a:solidFill>
                  <a:schemeClr val="bg1"/>
                </a:solidFill>
              </a:rPr>
              <a:t>I am standing here talking,</a:t>
            </a:r>
          </a:p>
          <a:p>
            <a:pPr marL="342900" indent="-342900">
              <a:buFont typeface="Arial" panose="020B0604020202020204" pitchFamily="34" charset="0"/>
              <a:buChar char="•"/>
            </a:pPr>
            <a:r>
              <a:rPr lang="en-US" dirty="0">
                <a:solidFill>
                  <a:schemeClr val="bg1"/>
                </a:solidFill>
              </a:rPr>
              <a:t>t</a:t>
            </a:r>
            <a:r>
              <a:rPr lang="en-US" dirty="0" smtClean="0">
                <a:solidFill>
                  <a:schemeClr val="bg1"/>
                </a:solidFill>
              </a:rPr>
              <a:t>here is a brownish </a:t>
            </a:r>
            <a:r>
              <a:rPr lang="en-US" dirty="0" smtClean="0">
                <a:solidFill>
                  <a:schemeClr val="bg1"/>
                </a:solidFill>
              </a:rPr>
              <a:t>rectangle projected </a:t>
            </a:r>
            <a:r>
              <a:rPr lang="en-US" dirty="0" smtClean="0">
                <a:solidFill>
                  <a:schemeClr val="bg1"/>
                </a:solidFill>
              </a:rPr>
              <a:t>on the screen,</a:t>
            </a:r>
          </a:p>
          <a:p>
            <a:pPr marL="342900" indent="-342900">
              <a:buFont typeface="Arial" panose="020B0604020202020204" pitchFamily="34" charset="0"/>
              <a:buChar char="•"/>
            </a:pPr>
            <a:r>
              <a:rPr lang="en-US" dirty="0" smtClean="0">
                <a:solidFill>
                  <a:schemeClr val="bg1"/>
                </a:solidFill>
              </a:rPr>
              <a:t>the </a:t>
            </a:r>
            <a:r>
              <a:rPr lang="en-US" dirty="0" smtClean="0">
                <a:solidFill>
                  <a:schemeClr val="bg1"/>
                </a:solidFill>
              </a:rPr>
              <a:t>rectangle pictures </a:t>
            </a:r>
            <a:r>
              <a:rPr lang="en-US" dirty="0" smtClean="0">
                <a:solidFill>
                  <a:schemeClr val="bg1"/>
                </a:solidFill>
              </a:rPr>
              <a:t>what people would take for an open window,</a:t>
            </a:r>
          </a:p>
          <a:p>
            <a:pPr marL="342900" indent="-342900">
              <a:buFont typeface="Arial" panose="020B0604020202020204" pitchFamily="34" charset="0"/>
              <a:buChar char="•"/>
            </a:pPr>
            <a:r>
              <a:rPr lang="en-US" dirty="0">
                <a:solidFill>
                  <a:schemeClr val="bg1"/>
                </a:solidFill>
              </a:rPr>
              <a:t>t</a:t>
            </a:r>
            <a:r>
              <a:rPr lang="en-US" dirty="0" smtClean="0">
                <a:solidFill>
                  <a:schemeClr val="bg1"/>
                </a:solidFill>
              </a:rPr>
              <a:t>he ‘window’ is projected over an image of the </a:t>
            </a:r>
            <a:r>
              <a:rPr lang="en-US" dirty="0" err="1" smtClean="0">
                <a:solidFill>
                  <a:schemeClr val="bg1"/>
                </a:solidFill>
              </a:rPr>
              <a:t>Palais</a:t>
            </a:r>
            <a:r>
              <a:rPr lang="en-US" dirty="0" smtClean="0">
                <a:solidFill>
                  <a:schemeClr val="bg1"/>
                </a:solidFill>
              </a:rPr>
              <a:t> de </a:t>
            </a:r>
            <a:r>
              <a:rPr lang="en-US" dirty="0" err="1" smtClean="0">
                <a:solidFill>
                  <a:schemeClr val="bg1"/>
                </a:solidFill>
              </a:rPr>
              <a:t>l’Ile</a:t>
            </a:r>
            <a:r>
              <a:rPr lang="en-US" dirty="0" smtClean="0">
                <a:solidFill>
                  <a:schemeClr val="bg1"/>
                </a:solidFill>
              </a:rPr>
              <a:t>?</a:t>
            </a:r>
          </a:p>
          <a:p>
            <a:endParaRPr lang="en-US" dirty="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1" y="2895599"/>
            <a:ext cx="4823257" cy="2743201"/>
          </a:xfrm>
          <a:prstGeom prst="rect">
            <a:avLst/>
          </a:prstGeom>
        </p:spPr>
      </p:pic>
      <p:sp>
        <p:nvSpPr>
          <p:cNvPr id="6" name="Title 1"/>
          <p:cNvSpPr>
            <a:spLocks noGrp="1"/>
          </p:cNvSpPr>
          <p:nvPr>
            <p:ph type="title"/>
          </p:nvPr>
        </p:nvSpPr>
        <p:spPr>
          <a:xfrm>
            <a:off x="228600" y="762000"/>
            <a:ext cx="8686800" cy="762000"/>
          </a:xfrm>
        </p:spPr>
        <p:txBody>
          <a:bodyPr/>
          <a:lstStyle/>
          <a:p>
            <a:r>
              <a:rPr lang="en-US" dirty="0" smtClean="0"/>
              <a:t>You think?</a:t>
            </a:r>
            <a:endParaRPr lang="en-US" dirty="0"/>
          </a:p>
        </p:txBody>
      </p:sp>
    </p:spTree>
    <p:extLst>
      <p:ext uri="{BB962C8B-B14F-4D97-AF65-F5344CB8AC3E}">
        <p14:creationId xmlns:p14="http://schemas.microsoft.com/office/powerpoint/2010/main" val="4930152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Realist ontology claims:</a:t>
            </a:r>
            <a:endParaRPr lang="en-US" dirty="0"/>
          </a:p>
        </p:txBody>
      </p:sp>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29200" y="2971800"/>
            <a:ext cx="3886200" cy="3561589"/>
          </a:xfrm>
        </p:spPr>
      </p:pic>
      <p:pic>
        <p:nvPicPr>
          <p:cNvPr id="10" name="Picture 9"/>
          <p:cNvPicPr>
            <a:picLocks noChangeAspect="1"/>
          </p:cNvPicPr>
          <p:nvPr/>
        </p:nvPicPr>
        <p:blipFill>
          <a:blip r:embed="rId3"/>
          <a:stretch>
            <a:fillRect/>
          </a:stretch>
        </p:blipFill>
        <p:spPr>
          <a:xfrm>
            <a:off x="5162407" y="3124200"/>
            <a:ext cx="3619786" cy="2228850"/>
          </a:xfrm>
          <a:prstGeom prst="rect">
            <a:avLst/>
          </a:prstGeom>
        </p:spPr>
      </p:pic>
      <p:pic>
        <p:nvPicPr>
          <p:cNvPr id="11" name="Picture 10"/>
          <p:cNvPicPr>
            <a:picLocks noChangeAspect="1"/>
          </p:cNvPicPr>
          <p:nvPr/>
        </p:nvPicPr>
        <p:blipFill>
          <a:blip r:embed="rId3"/>
          <a:stretch>
            <a:fillRect/>
          </a:stretch>
        </p:blipFill>
        <p:spPr>
          <a:xfrm>
            <a:off x="533400" y="3124200"/>
            <a:ext cx="3619786" cy="2228850"/>
          </a:xfrm>
          <a:prstGeom prst="rect">
            <a:avLst/>
          </a:prstGeom>
        </p:spPr>
      </p:pic>
      <p:sp>
        <p:nvSpPr>
          <p:cNvPr id="13" name="TextBox 12"/>
          <p:cNvSpPr txBox="1"/>
          <p:nvPr/>
        </p:nvSpPr>
        <p:spPr>
          <a:xfrm>
            <a:off x="838200" y="1652803"/>
            <a:ext cx="7734586" cy="830997"/>
          </a:xfrm>
          <a:prstGeom prst="rect">
            <a:avLst/>
          </a:prstGeom>
          <a:noFill/>
        </p:spPr>
        <p:txBody>
          <a:bodyPr wrap="square" rtlCol="0">
            <a:spAutoFit/>
          </a:bodyPr>
          <a:lstStyle/>
          <a:p>
            <a:pPr algn="ctr"/>
            <a:r>
              <a:rPr lang="en-US" dirty="0" smtClean="0">
                <a:solidFill>
                  <a:schemeClr val="bg1"/>
                </a:solidFill>
              </a:rPr>
              <a:t>There is one objective reality and an ontology should be a faithful representation of the part of that reality that it covers</a:t>
            </a:r>
            <a:endParaRPr lang="en-US" dirty="0">
              <a:solidFill>
                <a:schemeClr val="bg1"/>
              </a:solidFill>
            </a:endParaRPr>
          </a:p>
        </p:txBody>
      </p:sp>
      <p:sp>
        <p:nvSpPr>
          <p:cNvPr id="17" name="Rectangle 16"/>
          <p:cNvSpPr/>
          <p:nvPr/>
        </p:nvSpPr>
        <p:spPr>
          <a:xfrm>
            <a:off x="232858" y="5832333"/>
            <a:ext cx="4186742" cy="738664"/>
          </a:xfrm>
          <a:prstGeom prst="rect">
            <a:avLst/>
          </a:prstGeom>
        </p:spPr>
        <p:txBody>
          <a:bodyPr wrap="square">
            <a:spAutoFit/>
          </a:bodyPr>
          <a:lstStyle/>
          <a:p>
            <a:r>
              <a:rPr lang="en-US" sz="1400" dirty="0">
                <a:solidFill>
                  <a:schemeClr val="bg1"/>
                </a:solidFill>
              </a:rPr>
              <a:t>Smith B, Ceusters W. Ontological Realism as a Methodology for Coordinated Evolution of Scientific Ontologies. Applied Ontology, 2010;5(3-4):139-188.</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1" y="2895599"/>
            <a:ext cx="4823257" cy="2743201"/>
          </a:xfrm>
          <a:prstGeom prst="rect">
            <a:avLst/>
          </a:prstGeom>
        </p:spPr>
      </p:pic>
      <p:sp>
        <p:nvSpPr>
          <p:cNvPr id="7" name="Left-Right Arrow 6"/>
          <p:cNvSpPr/>
          <p:nvPr/>
        </p:nvSpPr>
        <p:spPr bwMode="auto">
          <a:xfrm>
            <a:off x="3929340" y="4191000"/>
            <a:ext cx="1404660" cy="381000"/>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Rectangle 2"/>
          <p:cNvSpPr/>
          <p:nvPr/>
        </p:nvSpPr>
        <p:spPr bwMode="auto">
          <a:xfrm>
            <a:off x="533400" y="1652803"/>
            <a:ext cx="8248793" cy="861797"/>
          </a:xfrm>
          <a:prstGeom prst="rect">
            <a:avLst/>
          </a:pr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820966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37"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outVertic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146" y="3138444"/>
            <a:ext cx="3786053" cy="2412944"/>
          </a:xfrm>
          <a:prstGeom prst="rect">
            <a:avLst/>
          </a:prstGeom>
        </p:spPr>
      </p:pic>
      <p:sp>
        <p:nvSpPr>
          <p:cNvPr id="4" name="Title 3"/>
          <p:cNvSpPr>
            <a:spLocks noGrp="1"/>
          </p:cNvSpPr>
          <p:nvPr>
            <p:ph type="title"/>
          </p:nvPr>
        </p:nvSpPr>
        <p:spPr/>
        <p:txBody>
          <a:bodyPr/>
          <a:lstStyle/>
          <a:p>
            <a:r>
              <a:rPr lang="en-US" dirty="0" smtClean="0"/>
              <a:t>Realist ontology</a:t>
            </a:r>
            <a:endParaRPr lang="en-US" dirty="0"/>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29200" y="2971800"/>
            <a:ext cx="3886200" cy="3561589"/>
          </a:xfrm>
        </p:spPr>
      </p:pic>
      <p:sp>
        <p:nvSpPr>
          <p:cNvPr id="13" name="TextBox 12"/>
          <p:cNvSpPr txBox="1"/>
          <p:nvPr/>
        </p:nvSpPr>
        <p:spPr>
          <a:xfrm>
            <a:off x="838200" y="1652803"/>
            <a:ext cx="7734586" cy="830997"/>
          </a:xfrm>
          <a:prstGeom prst="rect">
            <a:avLst/>
          </a:prstGeom>
          <a:noFill/>
        </p:spPr>
        <p:txBody>
          <a:bodyPr wrap="square" rtlCol="0">
            <a:spAutoFit/>
          </a:bodyPr>
          <a:lstStyle/>
          <a:p>
            <a:pPr algn="ctr"/>
            <a:r>
              <a:rPr lang="en-US" dirty="0" smtClean="0">
                <a:solidFill>
                  <a:schemeClr val="bg1"/>
                </a:solidFill>
              </a:rPr>
              <a:t>There is one objective reality and an ontology should be a faithful representation of the part of that reality that it covers</a:t>
            </a:r>
            <a:endParaRPr lang="en-US" dirty="0">
              <a:solidFill>
                <a:schemeClr val="bg1"/>
              </a:solidFill>
            </a:endParaRPr>
          </a:p>
        </p:txBody>
      </p:sp>
      <p:sp>
        <p:nvSpPr>
          <p:cNvPr id="17" name="Rectangle 16"/>
          <p:cNvSpPr/>
          <p:nvPr/>
        </p:nvSpPr>
        <p:spPr>
          <a:xfrm>
            <a:off x="232858" y="5832333"/>
            <a:ext cx="4186742" cy="738664"/>
          </a:xfrm>
          <a:prstGeom prst="rect">
            <a:avLst/>
          </a:prstGeom>
        </p:spPr>
        <p:txBody>
          <a:bodyPr wrap="square">
            <a:spAutoFit/>
          </a:bodyPr>
          <a:lstStyle/>
          <a:p>
            <a:r>
              <a:rPr lang="en-US" sz="1400" dirty="0">
                <a:solidFill>
                  <a:schemeClr val="bg1"/>
                </a:solidFill>
              </a:rPr>
              <a:t>Smith B, Ceusters W. Ontological Realism as a Methodology for Coordinated Evolution of Scientific Ontologies. Applied Ontology, 2010;5(3-4):139-188.</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913" y="3011416"/>
            <a:ext cx="3952517" cy="2667000"/>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1147" y="3045690"/>
            <a:ext cx="3786053" cy="185509"/>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1146" y="3063147"/>
            <a:ext cx="3786053" cy="2516909"/>
          </a:xfrm>
          <a:prstGeom prst="rect">
            <a:avLst/>
          </a:prstGeom>
        </p:spPr>
      </p:pic>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8130" y="3138444"/>
            <a:ext cx="3548340" cy="2328226"/>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90836" y="3138444"/>
            <a:ext cx="3548340" cy="2328226"/>
          </a:xfrm>
          <a:prstGeom prst="rect">
            <a:avLst/>
          </a:prstGeom>
        </p:spPr>
      </p:pic>
      <p:grpSp>
        <p:nvGrpSpPr>
          <p:cNvPr id="22" name="Group 21"/>
          <p:cNvGrpSpPr/>
          <p:nvPr/>
        </p:nvGrpSpPr>
        <p:grpSpPr>
          <a:xfrm>
            <a:off x="3929340" y="3375814"/>
            <a:ext cx="1404660" cy="1196186"/>
            <a:chOff x="3929340" y="3375814"/>
            <a:chExt cx="1404660" cy="1196186"/>
          </a:xfrm>
        </p:grpSpPr>
        <p:sp>
          <p:nvSpPr>
            <p:cNvPr id="7" name="Left-Right Arrow 6"/>
            <p:cNvSpPr/>
            <p:nvPr/>
          </p:nvSpPr>
          <p:spPr bwMode="auto">
            <a:xfrm>
              <a:off x="3929340" y="4191000"/>
              <a:ext cx="1404660" cy="381000"/>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1" name="TextBox 20"/>
            <p:cNvSpPr txBox="1"/>
            <p:nvPr/>
          </p:nvSpPr>
          <p:spPr>
            <a:xfrm>
              <a:off x="4385015" y="3375814"/>
              <a:ext cx="304800" cy="1107996"/>
            </a:xfrm>
            <a:prstGeom prst="rect">
              <a:avLst/>
            </a:prstGeom>
            <a:noFill/>
          </p:spPr>
          <p:txBody>
            <a:bodyPr wrap="square" rtlCol="0">
              <a:spAutoFit/>
            </a:bodyPr>
            <a:lstStyle/>
            <a:p>
              <a:r>
                <a:rPr lang="en-US" sz="6600" b="1" dirty="0" smtClean="0">
                  <a:solidFill>
                    <a:schemeClr val="accent5">
                      <a:lumMod val="75000"/>
                    </a:schemeClr>
                  </a:solidFill>
                </a:rPr>
                <a:t>?</a:t>
              </a:r>
              <a:endParaRPr lang="en-US" sz="6600" b="1" dirty="0">
                <a:solidFill>
                  <a:schemeClr val="accent5">
                    <a:lumMod val="75000"/>
                  </a:schemeClr>
                </a:solidFill>
              </a:endParaRPr>
            </a:p>
          </p:txBody>
        </p:sp>
      </p:grpSp>
    </p:spTree>
    <p:extLst>
      <p:ext uri="{BB962C8B-B14F-4D97-AF65-F5344CB8AC3E}">
        <p14:creationId xmlns:p14="http://schemas.microsoft.com/office/powerpoint/2010/main" val="492868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par>
                          <p:cTn id="8" fill="hold">
                            <p:stCondLst>
                              <p:cond delay="500"/>
                            </p:stCondLst>
                            <p:childTnLst>
                              <p:par>
                                <p:cTn id="9" presetID="1" presetClass="entr" presetSubtype="0" fill="hold" nodeType="afterEffect">
                                  <p:stCondLst>
                                    <p:cond delay="250"/>
                                  </p:stCondLst>
                                  <p:childTnLst>
                                    <p:set>
                                      <p:cBhvr>
                                        <p:cTn id="10" dur="1" fill="hold">
                                          <p:stCondLst>
                                            <p:cond delay="0"/>
                                          </p:stCondLst>
                                        </p:cTn>
                                        <p:tgtEl>
                                          <p:spTgt spid="16"/>
                                        </p:tgtEl>
                                        <p:attrNameLst>
                                          <p:attrName>style.visibility</p:attrName>
                                        </p:attrNameLst>
                                      </p:cBhvr>
                                      <p:to>
                                        <p:strVal val="visible"/>
                                      </p:to>
                                    </p:set>
                                  </p:childTnLst>
                                </p:cTn>
                              </p:par>
                            </p:childTnLst>
                          </p:cTn>
                        </p:par>
                        <p:par>
                          <p:cTn id="11" fill="hold">
                            <p:stCondLst>
                              <p:cond delay="750"/>
                            </p:stCondLst>
                            <p:childTnLst>
                              <p:par>
                                <p:cTn id="12" presetID="1" presetClass="entr" presetSubtype="0" fill="hold" nodeType="afterEffect">
                                  <p:stCondLst>
                                    <p:cond delay="4000"/>
                                  </p:stCondLst>
                                  <p:childTnLst>
                                    <p:set>
                                      <p:cBhvr>
                                        <p:cTn id="13"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think?</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1771268"/>
            <a:ext cx="6847114" cy="4553331"/>
          </a:xfrm>
          <a:prstGeom prst="rect">
            <a:avLst/>
          </a:prstGeom>
        </p:spPr>
      </p:pic>
    </p:spTree>
    <p:extLst>
      <p:ext uri="{BB962C8B-B14F-4D97-AF65-F5344CB8AC3E}">
        <p14:creationId xmlns:p14="http://schemas.microsoft.com/office/powerpoint/2010/main" val="17270504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17521</TotalTime>
  <Words>2962</Words>
  <Application>Microsoft Office PowerPoint</Application>
  <PresentationFormat>On-screen Show (4:3)</PresentationFormat>
  <Paragraphs>832</Paragraphs>
  <Slides>47</Slides>
  <Notes>2</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63" baseType="lpstr">
      <vt:lpstr>Batang</vt:lpstr>
      <vt:lpstr>ＭＳ 明朝</vt:lpstr>
      <vt:lpstr>ＭＳ 明朝</vt:lpstr>
      <vt:lpstr>ＭＳ Ｐゴシック</vt:lpstr>
      <vt:lpstr>Arial</vt:lpstr>
      <vt:lpstr>Bell MT</vt:lpstr>
      <vt:lpstr>Calibri</vt:lpstr>
      <vt:lpstr>Courier New</vt:lpstr>
      <vt:lpstr>Georgia</vt:lpstr>
      <vt:lpstr>Times</vt:lpstr>
      <vt:lpstr>Times New Roman</vt:lpstr>
      <vt:lpstr>Trebuchet MS</vt:lpstr>
      <vt:lpstr>Verdana</vt:lpstr>
      <vt:lpstr>Wingdings</vt:lpstr>
      <vt:lpstr>Office Theme</vt:lpstr>
      <vt:lpstr>Photo Editor-foto</vt:lpstr>
      <vt:lpstr>Representing SNOMED CT Concept Evolutions using Process Profiles   International Workshop on Ontology Modularity, Contextuality, and Evolution (WOMoCoE 2016) Annecy, France, July 6, 2016 part of 9th International Conference on Formal Ontology in Information Systems (FOIS 2016) Annecy, France, July 6th-9th, 2016.  </vt:lpstr>
      <vt:lpstr>Talk overview</vt:lpstr>
      <vt:lpstr>Central research questions</vt:lpstr>
      <vt:lpstr>You think?</vt:lpstr>
      <vt:lpstr>Reviewers’ comments</vt:lpstr>
      <vt:lpstr>You think?</vt:lpstr>
      <vt:lpstr>Realist ontology claims:</vt:lpstr>
      <vt:lpstr>Realist ontology</vt:lpstr>
      <vt:lpstr>You think?</vt:lpstr>
      <vt:lpstr>Reviewers’ comments</vt:lpstr>
      <vt:lpstr>One reality  distinct veridical perspectives</vt:lpstr>
      <vt:lpstr>Reality changes   requires time indexing </vt:lpstr>
      <vt:lpstr>Reality changes</vt:lpstr>
      <vt:lpstr>PowerPoint Presentation</vt:lpstr>
      <vt:lpstr>Veridicality in tokens and types </vt:lpstr>
      <vt:lpstr>Continuants versus Processes</vt:lpstr>
      <vt:lpstr>Sorts of changes in ontologies</vt:lpstr>
      <vt:lpstr>What should be registered in ontologies to interpret changes?  Match/mismatch representation vs reality</vt:lpstr>
      <vt:lpstr>Quality improvements in versions</vt:lpstr>
      <vt:lpstr>Changes in SNOMED CT (RF2) concepts and relationships</vt:lpstr>
      <vt:lpstr>Concept evolution in SNOMED CT</vt:lpstr>
      <vt:lpstr>How SNOMED CT components change</vt:lpstr>
      <vt:lpstr>Changes in descriptions</vt:lpstr>
      <vt:lpstr>Mapping ‘reasons for change’ to ETA</vt:lpstr>
      <vt:lpstr>Ungraceful degradation of assertions in SNOMED CT</vt:lpstr>
      <vt:lpstr>Concepts and confusions in SNOMED CT</vt:lpstr>
      <vt:lpstr>Consequence: more confusion</vt:lpstr>
      <vt:lpstr>Inside versus outside an ontology</vt:lpstr>
      <vt:lpstr>Inside versus outside an ontology</vt:lpstr>
      <vt:lpstr>Inside versus outside an ontology</vt:lpstr>
      <vt:lpstr>Inside versus outside an ontology</vt:lpstr>
      <vt:lpstr>SNOMED CT inside versus outside</vt:lpstr>
      <vt:lpstr>SNOMED CT inside versus outside</vt:lpstr>
      <vt:lpstr>Core definitions for information and representation</vt:lpstr>
      <vt:lpstr>Information and representation</vt:lpstr>
      <vt:lpstr>SNOMED CT parts as ICEs</vt:lpstr>
      <vt:lpstr>SNOMED CT parts as …</vt:lpstr>
      <vt:lpstr>SNOMED CT parts as IQEs</vt:lpstr>
      <vt:lpstr>Strings out of context</vt:lpstr>
      <vt:lpstr>Strings out of context</vt:lpstr>
      <vt:lpstr>What remains valid in light of, f.i., ‘Active’?</vt:lpstr>
      <vt:lpstr>How to formalize changes over time ?</vt:lpstr>
      <vt:lpstr>Similarity with process profiles  (1) Attributions in BFO</vt:lpstr>
      <vt:lpstr>Similarity with process profiles  (2) change of quality instantiations</vt:lpstr>
      <vt:lpstr>Process Profile Representations (PPR)</vt:lpstr>
      <vt:lpstr>Future work</vt:lpstr>
      <vt:lpstr>Acknowledgements</vt:lpstr>
    </vt:vector>
  </TitlesOfParts>
  <Company>SUNY at Buffalo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Creative/News Services</dc:creator>
  <cp:lastModifiedBy>Werner Ceusters</cp:lastModifiedBy>
  <cp:revision>566</cp:revision>
  <dcterms:created xsi:type="dcterms:W3CDTF">2011-06-07T20:07:59Z</dcterms:created>
  <dcterms:modified xsi:type="dcterms:W3CDTF">2016-06-30T18:43:34Z</dcterms:modified>
</cp:coreProperties>
</file>