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sldIdLst>
    <p:sldId id="256" r:id="rId2"/>
    <p:sldId id="360" r:id="rId3"/>
    <p:sldId id="390" r:id="rId4"/>
    <p:sldId id="361" r:id="rId5"/>
    <p:sldId id="362" r:id="rId6"/>
    <p:sldId id="363" r:id="rId7"/>
    <p:sldId id="336" r:id="rId8"/>
    <p:sldId id="339" r:id="rId9"/>
    <p:sldId id="341" r:id="rId10"/>
    <p:sldId id="340" r:id="rId11"/>
    <p:sldId id="343" r:id="rId12"/>
    <p:sldId id="342" r:id="rId13"/>
    <p:sldId id="344" r:id="rId14"/>
    <p:sldId id="337" r:id="rId15"/>
    <p:sldId id="364" r:id="rId16"/>
    <p:sldId id="365" r:id="rId17"/>
    <p:sldId id="366" r:id="rId18"/>
    <p:sldId id="369" r:id="rId19"/>
    <p:sldId id="367" r:id="rId20"/>
    <p:sldId id="370" r:id="rId21"/>
    <p:sldId id="371" r:id="rId22"/>
    <p:sldId id="386" r:id="rId23"/>
    <p:sldId id="291" r:id="rId24"/>
    <p:sldId id="317" r:id="rId25"/>
    <p:sldId id="368" r:id="rId26"/>
    <p:sldId id="372" r:id="rId27"/>
    <p:sldId id="349" r:id="rId28"/>
    <p:sldId id="346" r:id="rId29"/>
    <p:sldId id="347" r:id="rId30"/>
    <p:sldId id="318" r:id="rId31"/>
    <p:sldId id="373" r:id="rId32"/>
    <p:sldId id="374" r:id="rId33"/>
    <p:sldId id="375" r:id="rId34"/>
    <p:sldId id="384" r:id="rId35"/>
    <p:sldId id="376" r:id="rId36"/>
    <p:sldId id="387" r:id="rId37"/>
    <p:sldId id="388" r:id="rId38"/>
    <p:sldId id="377" r:id="rId39"/>
    <p:sldId id="378" r:id="rId40"/>
    <p:sldId id="379" r:id="rId41"/>
    <p:sldId id="380" r:id="rId42"/>
    <p:sldId id="381" r:id="rId43"/>
    <p:sldId id="382" r:id="rId44"/>
    <p:sldId id="383" r:id="rId45"/>
    <p:sldId id="385" r:id="rId46"/>
    <p:sldId id="389" r:id="rId47"/>
    <p:sldId id="391" r:id="rId48"/>
    <p:sldId id="392" r:id="rId49"/>
    <p:sldId id="319" r:id="rId50"/>
    <p:sldId id="323" r:id="rId51"/>
    <p:sldId id="322" r:id="rId52"/>
    <p:sldId id="320" r:id="rId53"/>
    <p:sldId id="321" r:id="rId54"/>
    <p:sldId id="393" r:id="rId55"/>
    <p:sldId id="324" r:id="rId56"/>
    <p:sldId id="325" r:id="rId57"/>
    <p:sldId id="326" r:id="rId58"/>
    <p:sldId id="327" r:id="rId59"/>
    <p:sldId id="328" r:id="rId60"/>
    <p:sldId id="329" r:id="rId61"/>
    <p:sldId id="330" r:id="rId62"/>
    <p:sldId id="334" r:id="rId63"/>
    <p:sldId id="335" r:id="rId64"/>
    <p:sldId id="331" r:id="rId65"/>
    <p:sldId id="332" r:id="rId66"/>
    <p:sldId id="333" r:id="rId67"/>
    <p:sldId id="354" r:id="rId68"/>
    <p:sldId id="357" r:id="rId69"/>
    <p:sldId id="359" r:id="rId70"/>
    <p:sldId id="394" r:id="rId71"/>
    <p:sldId id="395" r:id="rId72"/>
    <p:sldId id="396" r:id="rId73"/>
    <p:sldId id="397" r:id="rId74"/>
    <p:sldId id="398" r:id="rId75"/>
  </p:sldIdLst>
  <p:sldSz cx="9144000" cy="6858000" type="screen4x3"/>
  <p:notesSz cx="6858000" cy="9144000"/>
  <p:defaultTextStyle>
    <a:defPPr>
      <a:defRPr lang="en-US"/>
    </a:defPPr>
    <a:lvl1pPr algn="ctr" rtl="0" fontAlgn="base">
      <a:spcBef>
        <a:spcPct val="0"/>
      </a:spcBef>
      <a:spcAft>
        <a:spcPct val="0"/>
      </a:spcAft>
      <a:defRPr sz="3200" b="1" kern="1200">
        <a:solidFill>
          <a:srgbClr val="000066"/>
        </a:solidFill>
        <a:latin typeface="Times New Roman" pitchFamily="18" charset="0"/>
        <a:ea typeface="+mn-ea"/>
        <a:cs typeface="+mn-cs"/>
      </a:defRPr>
    </a:lvl1pPr>
    <a:lvl2pPr marL="457200" algn="ctr" rtl="0" fontAlgn="base">
      <a:spcBef>
        <a:spcPct val="0"/>
      </a:spcBef>
      <a:spcAft>
        <a:spcPct val="0"/>
      </a:spcAft>
      <a:defRPr sz="3200" b="1" kern="1200">
        <a:solidFill>
          <a:srgbClr val="000066"/>
        </a:solidFill>
        <a:latin typeface="Times New Roman" pitchFamily="18" charset="0"/>
        <a:ea typeface="+mn-ea"/>
        <a:cs typeface="+mn-cs"/>
      </a:defRPr>
    </a:lvl2pPr>
    <a:lvl3pPr marL="914400" algn="ctr" rtl="0" fontAlgn="base">
      <a:spcBef>
        <a:spcPct val="0"/>
      </a:spcBef>
      <a:spcAft>
        <a:spcPct val="0"/>
      </a:spcAft>
      <a:defRPr sz="3200" b="1" kern="1200">
        <a:solidFill>
          <a:srgbClr val="000066"/>
        </a:solidFill>
        <a:latin typeface="Times New Roman" pitchFamily="18" charset="0"/>
        <a:ea typeface="+mn-ea"/>
        <a:cs typeface="+mn-cs"/>
      </a:defRPr>
    </a:lvl3pPr>
    <a:lvl4pPr marL="1371600" algn="ctr" rtl="0" fontAlgn="base">
      <a:spcBef>
        <a:spcPct val="0"/>
      </a:spcBef>
      <a:spcAft>
        <a:spcPct val="0"/>
      </a:spcAft>
      <a:defRPr sz="3200" b="1" kern="1200">
        <a:solidFill>
          <a:srgbClr val="000066"/>
        </a:solidFill>
        <a:latin typeface="Times New Roman" pitchFamily="18" charset="0"/>
        <a:ea typeface="+mn-ea"/>
        <a:cs typeface="+mn-cs"/>
      </a:defRPr>
    </a:lvl4pPr>
    <a:lvl5pPr marL="1828800" algn="ctr" rtl="0" fontAlgn="base">
      <a:spcBef>
        <a:spcPct val="0"/>
      </a:spcBef>
      <a:spcAft>
        <a:spcPct val="0"/>
      </a:spcAft>
      <a:defRPr sz="3200" b="1" kern="1200">
        <a:solidFill>
          <a:srgbClr val="000066"/>
        </a:solidFill>
        <a:latin typeface="Times New Roman" pitchFamily="18" charset="0"/>
        <a:ea typeface="+mn-ea"/>
        <a:cs typeface="+mn-cs"/>
      </a:defRPr>
    </a:lvl5pPr>
    <a:lvl6pPr marL="2286000" algn="l" defTabSz="914400" rtl="0" eaLnBrk="1" latinLnBrk="0" hangingPunct="1">
      <a:defRPr sz="3200" b="1" kern="1200">
        <a:solidFill>
          <a:srgbClr val="000066"/>
        </a:solidFill>
        <a:latin typeface="Times New Roman" pitchFamily="18" charset="0"/>
        <a:ea typeface="+mn-ea"/>
        <a:cs typeface="+mn-cs"/>
      </a:defRPr>
    </a:lvl6pPr>
    <a:lvl7pPr marL="2743200" algn="l" defTabSz="914400" rtl="0" eaLnBrk="1" latinLnBrk="0" hangingPunct="1">
      <a:defRPr sz="3200" b="1" kern="1200">
        <a:solidFill>
          <a:srgbClr val="000066"/>
        </a:solidFill>
        <a:latin typeface="Times New Roman" pitchFamily="18" charset="0"/>
        <a:ea typeface="+mn-ea"/>
        <a:cs typeface="+mn-cs"/>
      </a:defRPr>
    </a:lvl7pPr>
    <a:lvl8pPr marL="3200400" algn="l" defTabSz="914400" rtl="0" eaLnBrk="1" latinLnBrk="0" hangingPunct="1">
      <a:defRPr sz="3200" b="1" kern="1200">
        <a:solidFill>
          <a:srgbClr val="000066"/>
        </a:solidFill>
        <a:latin typeface="Times New Roman" pitchFamily="18" charset="0"/>
        <a:ea typeface="+mn-ea"/>
        <a:cs typeface="+mn-cs"/>
      </a:defRPr>
    </a:lvl8pPr>
    <a:lvl9pPr marL="3657600" algn="l" defTabSz="914400" rtl="0" eaLnBrk="1" latinLnBrk="0" hangingPunct="1">
      <a:defRPr sz="3200" b="1" kern="1200">
        <a:solidFill>
          <a:srgbClr val="000066"/>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39"/>
    <a:srgbClr val="FFFF00"/>
    <a:srgbClr val="FF0000"/>
    <a:srgbClr val="312997"/>
    <a:srgbClr val="7878DE"/>
    <a:srgbClr val="FF3300"/>
    <a:srgbClr val="B453EF"/>
    <a:srgbClr val="C274F2"/>
    <a:srgbClr val="FF66FF"/>
    <a:srgbClr val="99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9" autoAdjust="0"/>
    <p:restoredTop sz="90889" autoAdjust="0"/>
  </p:normalViewPr>
  <p:slideViewPr>
    <p:cSldViewPr>
      <p:cViewPr varScale="1">
        <p:scale>
          <a:sx n="98" d="100"/>
          <a:sy n="98" d="100"/>
        </p:scale>
        <p:origin x="-127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7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solidFill>
                  <a:schemeClr val="tx1"/>
                </a:solidFill>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pPr>
              <a:defRPr/>
            </a:pPr>
            <a:endParaRPr lang="en-US"/>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l-NL" noProof="0" smtClean="0"/>
              <a:t>Klik om de opmaakprofielen van de modeltekst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solidFill>
                  <a:schemeClr val="tx1"/>
                </a:solidFill>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pPr>
              <a:defRPr/>
            </a:pPr>
            <a:fld id="{29DA5409-C506-4BDC-97DE-0CEF6C6D714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F2D3EA4-9B07-40E1-B71B-B3C8CC97B0BF}" type="slidenum">
              <a:rPr lang="en-US" smtClean="0"/>
              <a:pPr/>
              <a:t>1</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CF2A2CC-C0E1-4ED4-B613-BF7743B87CD5}" type="slidenum">
              <a:rPr lang="en-US" smtClean="0"/>
              <a:pPr/>
              <a:t>32</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9485FE74-E64A-4A74-B3AD-B129A171D8B5}" type="slidenum">
              <a:rPr lang="en-US" smtClean="0"/>
              <a:pPr/>
              <a:t>33</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215CA921-C680-4D45-B238-FF7986AEA843}" type="slidenum">
              <a:rPr lang="en-US" smtClean="0"/>
              <a:pPr/>
              <a:t>34</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A8ABF833-872B-4EF7-A959-302E96ECED55}" type="slidenum">
              <a:rPr lang="en-US" smtClean="0"/>
              <a:pPr/>
              <a:t>35</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3A78BA-A023-4DE7-8237-FB00F7BA7FBC}" type="slidenum">
              <a:rPr lang="en-US"/>
              <a:pPr/>
              <a:t>36</a:t>
            </a:fld>
            <a:endParaRPr lang="en-US"/>
          </a:p>
        </p:txBody>
      </p:sp>
      <p:sp>
        <p:nvSpPr>
          <p:cNvPr id="1334274" name="Rectangle 2"/>
          <p:cNvSpPr>
            <a:spLocks noGrp="1" noRot="1" noChangeAspect="1" noChangeArrowheads="1" noTextEdit="1"/>
          </p:cNvSpPr>
          <p:nvPr>
            <p:ph type="sldImg"/>
          </p:nvPr>
        </p:nvSpPr>
        <p:spPr>
          <a:ln/>
        </p:spPr>
      </p:sp>
      <p:sp>
        <p:nvSpPr>
          <p:cNvPr id="133427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28762C-E73C-419C-8915-43DAF0DB9705}" type="slidenum">
              <a:rPr lang="en-US"/>
              <a:pPr/>
              <a:t>37</a:t>
            </a:fld>
            <a:endParaRPr lang="en-US"/>
          </a:p>
        </p:txBody>
      </p:sp>
      <p:sp>
        <p:nvSpPr>
          <p:cNvPr id="1336322" name="Rectangle 2"/>
          <p:cNvSpPr>
            <a:spLocks noGrp="1" noRot="1" noChangeAspect="1" noChangeArrowheads="1" noTextEdit="1"/>
          </p:cNvSpPr>
          <p:nvPr>
            <p:ph type="sldImg"/>
          </p:nvPr>
        </p:nvSpPr>
        <p:spPr>
          <a:ln/>
        </p:spPr>
      </p:sp>
      <p:sp>
        <p:nvSpPr>
          <p:cNvPr id="133632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0CED6B4F-7539-4210-B0FF-8BD84F1271A4}" type="slidenum">
              <a:rPr lang="en-US" smtClean="0"/>
              <a:pPr/>
              <a:t>38</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75A266D9-D3D9-4199-AFEE-F3FD9C985B19}" type="slidenum">
              <a:rPr lang="en-US" smtClean="0"/>
              <a:pPr/>
              <a:t>39</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B704DCE6-6BCD-4797-9901-C47B2E4A7664}" type="slidenum">
              <a:rPr lang="en-US" smtClean="0"/>
              <a:pPr/>
              <a:t>40</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6D66A742-8B35-474F-A1C3-E31BF32D5F97}" type="slidenum">
              <a:rPr lang="en-US" smtClean="0"/>
              <a:pPr/>
              <a:t>41</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B04C5D0D-EBFF-4530-9B87-26009CDC74D9}" type="slidenum">
              <a:rPr lang="en-US" smtClean="0"/>
              <a:pPr/>
              <a:t>17</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F4AE06B-E7A3-4DDA-911D-AFA5D9238254}" type="slidenum">
              <a:rPr lang="en-US" smtClean="0"/>
              <a:pPr/>
              <a:t>42</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D32D7895-D04A-4783-9888-8252623028D0}" type="slidenum">
              <a:rPr lang="en-US" smtClean="0"/>
              <a:pPr/>
              <a:t>43</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75AE6FA6-D960-4FF5-A7B8-F2009F4FB474}" type="slidenum">
              <a:rPr lang="en-US" smtClean="0"/>
              <a:pPr/>
              <a:t>44</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8C2FF50-8E1D-4CEE-9A68-4BA761BA5A31}" type="slidenum">
              <a:rPr lang="en-US"/>
              <a:pPr/>
              <a:t>45</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0CAF2CD-1D16-4353-9922-B3BEA7051174}" type="slidenum">
              <a:rPr lang="en-US" smtClean="0"/>
              <a:pPr/>
              <a:t>49</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EB2D2449-07DC-4A3F-91E8-0BED4BA72281}" type="slidenum">
              <a:rPr lang="en-US" smtClean="0"/>
              <a:pPr/>
              <a:t>50</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0F8E038-52FF-40FE-8C3B-1CCA0F3CD92E}" type="slidenum">
              <a:rPr lang="en-US" smtClean="0"/>
              <a:pPr/>
              <a:t>51</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8D62989C-B3CA-4B05-B545-4F9337E1EF2F}" type="slidenum">
              <a:rPr lang="en-US" smtClean="0"/>
              <a:pPr/>
              <a:t>52</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751A0147-BED4-4A2D-91F3-CA71DD9246E9}" type="slidenum">
              <a:rPr lang="en-US" smtClean="0"/>
              <a:pPr/>
              <a:t>53</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A3C9BEE-AC20-429A-AF04-B61A04A3FFB4}" type="slidenum">
              <a:rPr lang="en-US" smtClean="0"/>
              <a:pPr/>
              <a:t>55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71FEEE0-D624-4B28-B33B-F0642655A743}" type="slidenum">
              <a:rPr lang="en-US" smtClean="0"/>
              <a:pPr/>
              <a:t>19</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A9F4D710-22A7-4EF5-B817-D8EF3D811B8F}" type="slidenum">
              <a:rPr lang="en-US" smtClean="0"/>
              <a:pPr/>
              <a:t>56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D693E5F8-0AD6-425B-9A12-AED5C60B07A5}" type="slidenum">
              <a:rPr lang="en-US" smtClean="0"/>
              <a:pPr/>
              <a:t>57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DFE029B3-EC2B-48A8-B1FA-D00B6D3AAFE7}" type="slidenum">
              <a:rPr lang="en-US" smtClean="0"/>
              <a:pPr/>
              <a:t>58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77D5C6D1-C3A4-4303-8D6D-0830DA8F74AB}" type="slidenum">
              <a:rPr lang="en-US" smtClean="0"/>
              <a:pPr/>
              <a:t>59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210C609-225E-4081-A8A5-7A7BB9505EA6}" type="slidenum">
              <a:rPr lang="en-US" smtClean="0"/>
              <a:pPr/>
              <a:t>60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1711A7A-D79C-4496-BF29-23EF862FAECD}" type="slidenum">
              <a:rPr lang="en-US" smtClean="0"/>
              <a:pPr/>
              <a:t>61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230C666C-BFC9-4C3B-BABE-CF9ACA863CE8}" type="slidenum">
              <a:rPr lang="en-US" smtClean="0"/>
              <a:pPr/>
              <a:t>62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566B381A-728D-4C0A-9FD0-33B6F698D776}" type="slidenum">
              <a:rPr lang="en-US" smtClean="0"/>
              <a:pPr/>
              <a:t>63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E9F1BF4C-49C1-4D1A-A2C4-2592E1854C60}" type="slidenum">
              <a:rPr lang="en-US" smtClean="0"/>
              <a:pPr/>
              <a:t>64</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CFDDFD84-6DE9-4380-9E2C-7DAC709BD977}" type="slidenum">
              <a:rPr lang="en-US" smtClean="0"/>
              <a:pPr/>
              <a:t>65</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71FEEE0-D624-4B28-B33B-F0642655A743}" type="slidenum">
              <a:rPr lang="en-US" smtClean="0"/>
              <a:pPr/>
              <a:t>20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C046ED19-9BF8-41C4-A66F-3731E76A4840}" type="slidenum">
              <a:rPr lang="en-US" smtClean="0"/>
              <a:pPr/>
              <a:t>66</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0529E7F0-589D-4862-AD44-4CBD7B8B6049}" type="slidenum">
              <a:rPr lang="en-US"/>
              <a:pPr/>
              <a:t>22</a:t>
            </a:fld>
            <a:endParaRPr lang="en-US"/>
          </a:p>
        </p:txBody>
      </p:sp>
      <p:sp>
        <p:nvSpPr>
          <p:cNvPr id="211971" name="Rectangle 5"/>
          <p:cNvSpPr txBox="1">
            <a:spLocks noGrp="1" noChangeArrowheads="1"/>
          </p:cNvSpPr>
          <p:nvPr/>
        </p:nvSpPr>
        <p:spPr bwMode="auto">
          <a:xfrm>
            <a:off x="3886200" y="8686800"/>
            <a:ext cx="2971800" cy="457200"/>
          </a:xfrm>
          <a:prstGeom prst="rect">
            <a:avLst/>
          </a:prstGeom>
          <a:noFill/>
          <a:ln w="9525">
            <a:noFill/>
            <a:miter lim="800000"/>
            <a:headEnd/>
            <a:tailEnd/>
          </a:ln>
        </p:spPr>
        <p:txBody>
          <a:bodyPr lIns="19050" tIns="0" rIns="19050" bIns="0" anchor="b"/>
          <a:lstStyle/>
          <a:p>
            <a:pPr algn="r" eaLnBrk="0" hangingPunct="0"/>
            <a:fld id="{C6034EC6-5401-4B43-B8F2-7343833D297F}" type="slidenum">
              <a:rPr lang="en-GB" sz="1000" b="0" i="1"/>
              <a:pPr algn="r" eaLnBrk="0" hangingPunct="0"/>
              <a:t>22</a:t>
            </a:fld>
            <a:endParaRPr lang="en-GB" sz="1000" b="0" i="1"/>
          </a:p>
        </p:txBody>
      </p:sp>
      <p:sp>
        <p:nvSpPr>
          <p:cNvPr id="211972" name="Rectangle 2"/>
          <p:cNvSpPr>
            <a:spLocks noGrp="1" noRot="1" noChangeAspect="1" noChangeArrowheads="1" noTextEdit="1"/>
          </p:cNvSpPr>
          <p:nvPr>
            <p:ph type="sldImg"/>
          </p:nvPr>
        </p:nvSpPr>
        <p:spPr>
          <a:ln/>
        </p:spPr>
      </p:sp>
      <p:sp>
        <p:nvSpPr>
          <p:cNvPr id="211973" name="Rectangle 3"/>
          <p:cNvSpPr>
            <a:spLocks noGrp="1" noChangeArrowheads="1"/>
          </p:cNvSpPr>
          <p:nvPr>
            <p:ph type="body" idx="1"/>
          </p:nvPr>
        </p:nvSpPr>
        <p:spPr>
          <a:xfrm>
            <a:off x="685800" y="4343400"/>
            <a:ext cx="5486400" cy="4114800"/>
          </a:xfrm>
          <a:noFill/>
          <a:ln/>
        </p:spPr>
        <p:txBody>
          <a:bodyPr lIns="96838" tIns="47625" rIns="96838" bIns="47625"/>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9F2F371-DCC9-4995-8237-90D187B7D1D4}" type="slidenum">
              <a:rPr lang="en-US" smtClean="0"/>
              <a:pPr/>
              <a:t>23</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8E389C1-F04E-47C2-A779-61A638620DE7}" type="slidenum">
              <a:rPr lang="en-US" smtClean="0"/>
              <a:pPr/>
              <a:t>24</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34BC8718-EA24-4187-BAA9-0B2E79B72D2D}" type="slidenum">
              <a:rPr lang="en-US" smtClean="0"/>
              <a:pPr/>
              <a:t>25</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5A1B2648-02E5-4B67-8BA8-A3C243320190}" type="slidenum">
              <a:rPr lang="en-US" smtClean="0"/>
              <a:pPr/>
              <a:t>30</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Rectangle 2"/>
          <p:cNvSpPr>
            <a:spLocks noChangeArrowheads="1"/>
          </p:cNvSpPr>
          <p:nvPr userDrawn="1"/>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GB" dirty="0"/>
          </a:p>
        </p:txBody>
      </p:sp>
      <p:sp>
        <p:nvSpPr>
          <p:cNvPr id="4" name="Rectangle 3"/>
          <p:cNvSpPr>
            <a:spLocks noChangeArrowheads="1"/>
          </p:cNvSpPr>
          <p:nvPr userDrawn="1"/>
        </p:nvSpPr>
        <p:spPr bwMode="auto">
          <a:xfrm>
            <a:off x="0" y="1066800"/>
            <a:ext cx="9144000" cy="5791200"/>
          </a:xfrm>
          <a:prstGeom prst="rect">
            <a:avLst/>
          </a:prstGeom>
          <a:noFill/>
          <a:ln w="9525">
            <a:noFill/>
            <a:miter lim="800000"/>
            <a:headEnd/>
            <a:tailEnd/>
          </a:ln>
          <a:effectLst/>
        </p:spPr>
        <p:txBody>
          <a:bodyPr wrap="none" anchor="ctr"/>
          <a:lstStyle/>
          <a:p>
            <a:pPr>
              <a:defRPr/>
            </a:pPr>
            <a:endParaRPr lang="en-US" dirty="0"/>
          </a:p>
        </p:txBody>
      </p:sp>
      <p:graphicFrame>
        <p:nvGraphicFramePr>
          <p:cNvPr id="5" name="Object 6"/>
          <p:cNvGraphicFramePr>
            <a:graphicFrameLocks noChangeAspect="1"/>
          </p:cNvGraphicFramePr>
          <p:nvPr/>
        </p:nvGraphicFramePr>
        <p:xfrm>
          <a:off x="0" y="0"/>
          <a:ext cx="9144000" cy="1130300"/>
        </p:xfrm>
        <a:graphic>
          <a:graphicData uri="http://schemas.openxmlformats.org/presentationml/2006/ole">
            <p:oleObj spid="_x0000_s88066" name="Photo Editor-foto" r:id="rId3" imgW="7621064" imgH="1009791" progId="">
              <p:embed/>
            </p:oleObj>
          </a:graphicData>
        </a:graphic>
      </p:graphicFrame>
      <p:sp>
        <p:nvSpPr>
          <p:cNvPr id="6" name="Text Box 7"/>
          <p:cNvSpPr txBox="1">
            <a:spLocks noChangeArrowheads="1"/>
          </p:cNvSpPr>
          <p:nvPr userDrawn="1"/>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7" name="Group 8"/>
          <p:cNvGrpSpPr>
            <a:grpSpLocks/>
          </p:cNvGrpSpPr>
          <p:nvPr userDrawn="1"/>
        </p:nvGrpSpPr>
        <p:grpSpPr bwMode="auto">
          <a:xfrm>
            <a:off x="152400" y="152400"/>
            <a:ext cx="1752600" cy="838200"/>
            <a:chOff x="720" y="1440"/>
            <a:chExt cx="1104" cy="576"/>
          </a:xfrm>
        </p:grpSpPr>
        <p:sp>
          <p:nvSpPr>
            <p:cNvPr id="8" name="AutoShape 9"/>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9" name="AutoShape 10"/>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dirty="0"/>
            </a:p>
          </p:txBody>
        </p:sp>
        <p:sp>
          <p:nvSpPr>
            <p:cNvPr id="10" name="AutoShape 11"/>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11" name="AutoShape 12"/>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dirty="0"/>
            </a:p>
          </p:txBody>
        </p:sp>
        <p:sp>
          <p:nvSpPr>
            <p:cNvPr id="12" name="AutoShape 13"/>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13" name="AutoShape 14"/>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dirty="0"/>
            </a:p>
          </p:txBody>
        </p:sp>
        <p:sp>
          <p:nvSpPr>
            <p:cNvPr id="14" name="Rectangle 15"/>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dirty="0">
                <a:solidFill>
                  <a:srgbClr val="153C8B"/>
                </a:solidFill>
                <a:latin typeface="Verdana" pitchFamily="34" charset="0"/>
              </a:endParaRPr>
            </a:p>
          </p:txBody>
        </p:sp>
      </p:grpSp>
      <p:sp>
        <p:nvSpPr>
          <p:cNvPr id="15" name="Line 16"/>
          <p:cNvSpPr>
            <a:spLocks noChangeShapeType="1"/>
          </p:cNvSpPr>
          <p:nvPr userDrawn="1"/>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dirty="0"/>
          </a:p>
        </p:txBody>
      </p:sp>
      <p:sp>
        <p:nvSpPr>
          <p:cNvPr id="16388"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nl-NL"/>
              <a:t>Klik om het opmaakprofiel van de modelondertitel te bewerken</a:t>
            </a:r>
          </a:p>
        </p:txBody>
      </p:sp>
      <p:sp>
        <p:nvSpPr>
          <p:cNvPr id="16" name="Rectangle 5"/>
          <p:cNvSpPr>
            <a:spLocks noGrp="1" noChangeArrowheads="1"/>
          </p:cNvSpPr>
          <p:nvPr>
            <p:ph type="sldNum" sz="quarter" idx="10"/>
          </p:nvPr>
        </p:nvSpPr>
        <p:spPr>
          <a:xfrm>
            <a:off x="6553200" y="6248400"/>
            <a:ext cx="1905000" cy="457200"/>
          </a:xfrm>
        </p:spPr>
        <p:txBody>
          <a:bodyPr/>
          <a:lstStyle>
            <a:lvl1pPr>
              <a:defRPr/>
            </a:lvl1pPr>
          </a:lstStyle>
          <a:p>
            <a:pPr>
              <a:defRPr/>
            </a:pPr>
            <a:fld id="{EB1FF818-128F-4B99-93CC-14858A8A0CDF}"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8FA45D3-BC89-452C-89DF-CAE9CC1E1C0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012825"/>
            <a:ext cx="2209800" cy="56927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012825"/>
            <a:ext cx="6477000" cy="5692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42AE2FBB-033B-407B-B7FA-6A586F59AEF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012825"/>
            <a:ext cx="8686800" cy="11747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52400" y="1981200"/>
            <a:ext cx="8839200" cy="4724400"/>
          </a:xfrm>
        </p:spPr>
        <p:txBody>
          <a:bodyPr/>
          <a:lstStyle/>
          <a:p>
            <a:pPr lvl="0"/>
            <a:endParaRPr lang="en-US" noProof="0" dirty="0" smtClean="0"/>
          </a:p>
        </p:txBody>
      </p:sp>
      <p:sp>
        <p:nvSpPr>
          <p:cNvPr id="4" name="Rectangle 6"/>
          <p:cNvSpPr>
            <a:spLocks noGrp="1" noChangeArrowheads="1"/>
          </p:cNvSpPr>
          <p:nvPr>
            <p:ph type="sldNum" sz="quarter" idx="10"/>
          </p:nvPr>
        </p:nvSpPr>
        <p:spPr>
          <a:ln/>
        </p:spPr>
        <p:txBody>
          <a:bodyPr/>
          <a:lstStyle>
            <a:lvl1pPr>
              <a:defRPr/>
            </a:lvl1pPr>
          </a:lstStyle>
          <a:p>
            <a:pPr>
              <a:defRPr/>
            </a:pPr>
            <a:fld id="{CF609A64-9286-4289-84BC-8E95FCCC8CD3}"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 name="Rectangle 18"/>
          <p:cNvSpPr>
            <a:spLocks noChangeArrowheads="1"/>
          </p:cNvSpPr>
          <p:nvPr userDrawn="1"/>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GB"/>
          </a:p>
        </p:txBody>
      </p:sp>
      <p:sp>
        <p:nvSpPr>
          <p:cNvPr id="5" name="Rectangle 2"/>
          <p:cNvSpPr>
            <a:spLocks noChangeArrowheads="1"/>
          </p:cNvSpPr>
          <p:nvPr/>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US"/>
          </a:p>
        </p:txBody>
      </p:sp>
      <p:sp>
        <p:nvSpPr>
          <p:cNvPr id="6" name="Rectangle 3"/>
          <p:cNvSpPr>
            <a:spLocks noChangeArrowheads="1"/>
          </p:cNvSpPr>
          <p:nvPr/>
        </p:nvSpPr>
        <p:spPr bwMode="auto">
          <a:xfrm>
            <a:off x="0" y="1066800"/>
            <a:ext cx="9144000" cy="5791200"/>
          </a:xfrm>
          <a:prstGeom prst="rect">
            <a:avLst/>
          </a:prstGeom>
          <a:noFill/>
          <a:ln w="9525">
            <a:noFill/>
            <a:miter lim="800000"/>
            <a:headEnd/>
            <a:tailEnd/>
          </a:ln>
          <a:effectLst/>
        </p:spPr>
        <p:txBody>
          <a:bodyPr wrap="none" anchor="ctr"/>
          <a:lstStyle/>
          <a:p>
            <a:pPr>
              <a:defRPr/>
            </a:pPr>
            <a:endParaRPr lang="en-US"/>
          </a:p>
        </p:txBody>
      </p:sp>
      <p:graphicFrame>
        <p:nvGraphicFramePr>
          <p:cNvPr id="7" name="Object 6"/>
          <p:cNvGraphicFramePr>
            <a:graphicFrameLocks noChangeAspect="1"/>
          </p:cNvGraphicFramePr>
          <p:nvPr/>
        </p:nvGraphicFramePr>
        <p:xfrm>
          <a:off x="0" y="0"/>
          <a:ext cx="9144000" cy="1130300"/>
        </p:xfrm>
        <a:graphic>
          <a:graphicData uri="http://schemas.openxmlformats.org/presentationml/2006/ole">
            <p:oleObj spid="_x0000_s101378" name="Photo Editor-foto" r:id="rId3" imgW="7621064" imgH="1009791" progId="">
              <p:embed/>
            </p:oleObj>
          </a:graphicData>
        </a:graphic>
      </p:graphicFrame>
      <p:sp>
        <p:nvSpPr>
          <p:cNvPr id="8" name="Text Box 7"/>
          <p:cNvSpPr txBox="1">
            <a:spLocks noChangeArrowheads="1"/>
          </p:cNvSpPr>
          <p:nvPr/>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2" name="Group 8"/>
          <p:cNvGrpSpPr>
            <a:grpSpLocks/>
          </p:cNvGrpSpPr>
          <p:nvPr/>
        </p:nvGrpSpPr>
        <p:grpSpPr bwMode="auto">
          <a:xfrm>
            <a:off x="152400" y="152400"/>
            <a:ext cx="1752600" cy="838200"/>
            <a:chOff x="720" y="1440"/>
            <a:chExt cx="1104" cy="576"/>
          </a:xfrm>
        </p:grpSpPr>
        <p:sp>
          <p:nvSpPr>
            <p:cNvPr id="10" name="AutoShape 9"/>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11" name="AutoShape 10"/>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12" name="AutoShape 11"/>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13" name="AutoShape 12"/>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14" name="AutoShape 13"/>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15" name="AutoShape 14"/>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a:p>
          </p:txBody>
        </p:sp>
        <p:sp>
          <p:nvSpPr>
            <p:cNvPr id="16" name="Rectangle 15"/>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a:solidFill>
                  <a:srgbClr val="153C8B"/>
                </a:solidFill>
                <a:latin typeface="Verdana" pitchFamily="34" charset="0"/>
              </a:endParaRPr>
            </a:p>
          </p:txBody>
        </p:sp>
      </p:grpSp>
      <p:sp>
        <p:nvSpPr>
          <p:cNvPr id="17" name="Line 16"/>
          <p:cNvSpPr>
            <a:spLocks noChangeShapeType="1"/>
          </p:cNvSpPr>
          <p:nvPr/>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a:p>
        </p:txBody>
      </p:sp>
      <p:graphicFrame>
        <p:nvGraphicFramePr>
          <p:cNvPr id="18" name="Object 19"/>
          <p:cNvGraphicFramePr>
            <a:graphicFrameLocks noChangeAspect="1"/>
          </p:cNvGraphicFramePr>
          <p:nvPr/>
        </p:nvGraphicFramePr>
        <p:xfrm>
          <a:off x="0" y="0"/>
          <a:ext cx="9144000" cy="1130300"/>
        </p:xfrm>
        <a:graphic>
          <a:graphicData uri="http://schemas.openxmlformats.org/presentationml/2006/ole">
            <p:oleObj spid="_x0000_s101379" name="Photo Editor-foto" r:id="rId4" imgW="7621064" imgH="1009791" progId="">
              <p:embed/>
            </p:oleObj>
          </a:graphicData>
        </a:graphic>
      </p:graphicFrame>
      <p:sp>
        <p:nvSpPr>
          <p:cNvPr id="19" name="Text Box 20"/>
          <p:cNvSpPr txBox="1">
            <a:spLocks noChangeArrowheads="1"/>
          </p:cNvSpPr>
          <p:nvPr userDrawn="1"/>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3" name="Group 21"/>
          <p:cNvGrpSpPr>
            <a:grpSpLocks/>
          </p:cNvGrpSpPr>
          <p:nvPr userDrawn="1"/>
        </p:nvGrpSpPr>
        <p:grpSpPr bwMode="auto">
          <a:xfrm>
            <a:off x="152400" y="152400"/>
            <a:ext cx="1752600" cy="838200"/>
            <a:chOff x="720" y="1440"/>
            <a:chExt cx="1104" cy="576"/>
          </a:xfrm>
        </p:grpSpPr>
        <p:sp>
          <p:nvSpPr>
            <p:cNvPr id="21" name="AutoShape 22"/>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22" name="AutoShape 23"/>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23" name="AutoShape 24"/>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24" name="AutoShape 25"/>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25" name="AutoShape 26"/>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26" name="AutoShape 27"/>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a:p>
          </p:txBody>
        </p:sp>
        <p:sp>
          <p:nvSpPr>
            <p:cNvPr id="27" name="Rectangle 28"/>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a:solidFill>
                  <a:srgbClr val="153C8B"/>
                </a:solidFill>
                <a:latin typeface="Verdana" pitchFamily="34" charset="0"/>
              </a:endParaRPr>
            </a:p>
          </p:txBody>
        </p:sp>
      </p:grpSp>
      <p:sp>
        <p:nvSpPr>
          <p:cNvPr id="28" name="Line 29"/>
          <p:cNvSpPr>
            <a:spLocks noChangeShapeType="1"/>
          </p:cNvSpPr>
          <p:nvPr userDrawn="1"/>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a:p>
        </p:txBody>
      </p:sp>
      <p:sp>
        <p:nvSpPr>
          <p:cNvPr id="29" name="Rectangle 2"/>
          <p:cNvSpPr>
            <a:spLocks noChangeArrowheads="1"/>
          </p:cNvSpPr>
          <p:nvPr userDrawn="1"/>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GB"/>
          </a:p>
        </p:txBody>
      </p:sp>
      <p:sp>
        <p:nvSpPr>
          <p:cNvPr id="30" name="Rectangle 3"/>
          <p:cNvSpPr>
            <a:spLocks noChangeArrowheads="1"/>
          </p:cNvSpPr>
          <p:nvPr/>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US"/>
          </a:p>
        </p:txBody>
      </p:sp>
      <p:sp>
        <p:nvSpPr>
          <p:cNvPr id="31" name="Rectangle 4"/>
          <p:cNvSpPr>
            <a:spLocks noChangeArrowheads="1"/>
          </p:cNvSpPr>
          <p:nvPr/>
        </p:nvSpPr>
        <p:spPr bwMode="auto">
          <a:xfrm>
            <a:off x="0" y="1066800"/>
            <a:ext cx="9144000" cy="5791200"/>
          </a:xfrm>
          <a:prstGeom prst="rect">
            <a:avLst/>
          </a:prstGeom>
          <a:noFill/>
          <a:ln w="9525">
            <a:noFill/>
            <a:miter lim="800000"/>
            <a:headEnd/>
            <a:tailEnd/>
          </a:ln>
          <a:effectLst/>
        </p:spPr>
        <p:txBody>
          <a:bodyPr wrap="none" anchor="ctr"/>
          <a:lstStyle/>
          <a:p>
            <a:pPr>
              <a:defRPr/>
            </a:pPr>
            <a:endParaRPr lang="en-US"/>
          </a:p>
        </p:txBody>
      </p:sp>
      <p:graphicFrame>
        <p:nvGraphicFramePr>
          <p:cNvPr id="32" name="Object 7"/>
          <p:cNvGraphicFramePr>
            <a:graphicFrameLocks noChangeAspect="1"/>
          </p:cNvGraphicFramePr>
          <p:nvPr/>
        </p:nvGraphicFramePr>
        <p:xfrm>
          <a:off x="0" y="0"/>
          <a:ext cx="9144000" cy="1130300"/>
        </p:xfrm>
        <a:graphic>
          <a:graphicData uri="http://schemas.openxmlformats.org/presentationml/2006/ole">
            <p:oleObj spid="_x0000_s101380" name="Photo Editor-foto" r:id="rId5" imgW="7621064" imgH="1009791" progId="">
              <p:embed/>
            </p:oleObj>
          </a:graphicData>
        </a:graphic>
      </p:graphicFrame>
      <p:sp>
        <p:nvSpPr>
          <p:cNvPr id="33" name="Text Box 8"/>
          <p:cNvSpPr txBox="1">
            <a:spLocks noChangeArrowheads="1"/>
          </p:cNvSpPr>
          <p:nvPr/>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9" name="Group 9"/>
          <p:cNvGrpSpPr>
            <a:grpSpLocks/>
          </p:cNvGrpSpPr>
          <p:nvPr/>
        </p:nvGrpSpPr>
        <p:grpSpPr bwMode="auto">
          <a:xfrm>
            <a:off x="152400" y="152400"/>
            <a:ext cx="1752600" cy="838200"/>
            <a:chOff x="720" y="1440"/>
            <a:chExt cx="1104" cy="576"/>
          </a:xfrm>
        </p:grpSpPr>
        <p:sp>
          <p:nvSpPr>
            <p:cNvPr id="35" name="AutoShape 10"/>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36" name="AutoShape 11"/>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37" name="AutoShape 12"/>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38" name="AutoShape 13"/>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39" name="AutoShape 14"/>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40" name="AutoShape 15"/>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a:p>
          </p:txBody>
        </p:sp>
        <p:sp>
          <p:nvSpPr>
            <p:cNvPr id="41" name="Rectangle 16"/>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a:solidFill>
                  <a:srgbClr val="153C8B"/>
                </a:solidFill>
                <a:latin typeface="Verdana" pitchFamily="34" charset="0"/>
              </a:endParaRPr>
            </a:p>
          </p:txBody>
        </p:sp>
      </p:grpSp>
      <p:sp>
        <p:nvSpPr>
          <p:cNvPr id="42" name="Line 17"/>
          <p:cNvSpPr>
            <a:spLocks noChangeShapeType="1"/>
          </p:cNvSpPr>
          <p:nvPr/>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a:p>
        </p:txBody>
      </p:sp>
      <p:graphicFrame>
        <p:nvGraphicFramePr>
          <p:cNvPr id="43" name="Object 5"/>
          <p:cNvGraphicFramePr>
            <a:graphicFrameLocks noChangeAspect="1"/>
          </p:cNvGraphicFramePr>
          <p:nvPr/>
        </p:nvGraphicFramePr>
        <p:xfrm>
          <a:off x="0" y="0"/>
          <a:ext cx="9144000" cy="1130300"/>
        </p:xfrm>
        <a:graphic>
          <a:graphicData uri="http://schemas.openxmlformats.org/presentationml/2006/ole">
            <p:oleObj spid="_x0000_s101381" name="Photo Editor-foto" r:id="rId6" imgW="7621064" imgH="1009791" progId="">
              <p:embed/>
            </p:oleObj>
          </a:graphicData>
        </a:graphic>
      </p:graphicFrame>
      <p:sp>
        <p:nvSpPr>
          <p:cNvPr id="44" name="Text Box 20"/>
          <p:cNvSpPr txBox="1">
            <a:spLocks noChangeArrowheads="1"/>
          </p:cNvSpPr>
          <p:nvPr userDrawn="1"/>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20" name="Group 21"/>
          <p:cNvGrpSpPr>
            <a:grpSpLocks/>
          </p:cNvGrpSpPr>
          <p:nvPr userDrawn="1"/>
        </p:nvGrpSpPr>
        <p:grpSpPr bwMode="auto">
          <a:xfrm>
            <a:off x="152400" y="152400"/>
            <a:ext cx="1752600" cy="838200"/>
            <a:chOff x="720" y="1440"/>
            <a:chExt cx="1104" cy="576"/>
          </a:xfrm>
        </p:grpSpPr>
        <p:sp>
          <p:nvSpPr>
            <p:cNvPr id="46" name="AutoShape 22"/>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47" name="AutoShape 23"/>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48" name="AutoShape 24"/>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49" name="AutoShape 25"/>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a:p>
          </p:txBody>
        </p:sp>
        <p:sp>
          <p:nvSpPr>
            <p:cNvPr id="50" name="AutoShape 26"/>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a:p>
          </p:txBody>
        </p:sp>
        <p:sp>
          <p:nvSpPr>
            <p:cNvPr id="51" name="AutoShape 27"/>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a:p>
          </p:txBody>
        </p:sp>
        <p:sp>
          <p:nvSpPr>
            <p:cNvPr id="52" name="Rectangle 28"/>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a:solidFill>
                  <a:srgbClr val="153C8B"/>
                </a:solidFill>
                <a:latin typeface="Verdana" pitchFamily="34" charset="0"/>
              </a:endParaRPr>
            </a:p>
          </p:txBody>
        </p:sp>
      </p:grpSp>
      <p:sp>
        <p:nvSpPr>
          <p:cNvPr id="53" name="Line 29"/>
          <p:cNvSpPr>
            <a:spLocks noChangeShapeType="1"/>
          </p:cNvSpPr>
          <p:nvPr userDrawn="1"/>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a:p>
        </p:txBody>
      </p:sp>
      <p:sp>
        <p:nvSpPr>
          <p:cNvPr id="1366021" name="Rectangle 5"/>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366034" name="AutoShape 18"/>
          <p:cNvSpPr>
            <a:spLocks noGrp="1" noChangeArrowheads="1"/>
          </p:cNvSpPr>
          <p:nvPr>
            <p:ph type="ctrTitle"/>
          </p:nvPr>
        </p:nvSpPr>
        <p:spPr>
          <a:xfrm>
            <a:off x="727075" y="2549525"/>
            <a:ext cx="7689850" cy="631825"/>
          </a:xfrm>
          <a:solidFill>
            <a:schemeClr val="bg1"/>
          </a:solidFill>
        </p:spPr>
        <p:txBody>
          <a:bodyPr/>
          <a:lstStyle>
            <a:lvl1pPr>
              <a:defRPr/>
            </a:lvl1p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EC03D4A9-C3DC-4E46-8688-22C848D16D7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19400"/>
            <a:ext cx="7772400" cy="783193"/>
          </a:xfrm>
          <a:solidFill>
            <a:schemeClr val="bg1"/>
          </a:solidFill>
        </p:spPr>
        <p:txBody>
          <a:bodyPr anchor="t"/>
          <a:lstStyle>
            <a:lvl1pPr algn="ctr">
              <a:defRPr sz="4000" b="1" cap="none" baseline="0"/>
            </a:lvl1pPr>
          </a:lstStyle>
          <a:p>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4C6BA0C9-4E5E-4545-99EF-FDCBCA403E3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981200"/>
            <a:ext cx="4343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343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E4F97914-0919-4159-B756-CF298411B19A}"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236638E7-FECF-4730-B4EB-B498846BB79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6BF46E9F-96DD-4F07-AAA6-FABEE18BCEA4}"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6AF78D3-40E3-4DEF-99CB-CD3A7274E8C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14E586B0-9525-4C46-A9D3-4B09216FBAA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AAAA3300-4639-4D22-BFA9-CF41E438304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3300"/>
        </a:solidFill>
        <a:effectLst/>
      </p:bgPr>
    </p:bg>
    <p:spTree>
      <p:nvGrpSpPr>
        <p:cNvPr id="1" name=""/>
        <p:cNvGrpSpPr/>
        <p:nvPr/>
      </p:nvGrpSpPr>
      <p:grpSpPr>
        <a:xfrm>
          <a:off x="0" y="0"/>
          <a:ext cx="0" cy="0"/>
          <a:chOff x="0" y="0"/>
          <a:chExt cx="0" cy="0"/>
        </a:xfrm>
      </p:grpSpPr>
      <p:sp>
        <p:nvSpPr>
          <p:cNvPr id="1056" name="Rectangle 32"/>
          <p:cNvSpPr>
            <a:spLocks noChangeArrowheads="1"/>
          </p:cNvSpPr>
          <p:nvPr userDrawn="1"/>
        </p:nvSpPr>
        <p:spPr bwMode="auto">
          <a:xfrm>
            <a:off x="0" y="1066800"/>
            <a:ext cx="9144000" cy="5791200"/>
          </a:xfrm>
          <a:prstGeom prst="rect">
            <a:avLst/>
          </a:prstGeom>
          <a:gradFill rotWithShape="0">
            <a:gsLst>
              <a:gs pos="0">
                <a:srgbClr val="000042"/>
              </a:gs>
              <a:gs pos="100000">
                <a:srgbClr val="151555"/>
              </a:gs>
            </a:gsLst>
            <a:lin ang="2700000" scaled="1"/>
          </a:gradFill>
          <a:ln w="9525">
            <a:noFill/>
            <a:miter lim="800000"/>
            <a:headEnd/>
            <a:tailEnd/>
          </a:ln>
          <a:effectLst/>
        </p:spPr>
        <p:txBody>
          <a:bodyPr wrap="none" anchor="ctr"/>
          <a:lstStyle/>
          <a:p>
            <a:pPr>
              <a:defRPr/>
            </a:pPr>
            <a:endParaRPr lang="en-US" dirty="0"/>
          </a:p>
        </p:txBody>
      </p:sp>
      <p:sp>
        <p:nvSpPr>
          <p:cNvPr id="1054" name="Rectangle 30"/>
          <p:cNvSpPr>
            <a:spLocks noChangeArrowheads="1"/>
          </p:cNvSpPr>
          <p:nvPr userDrawn="1"/>
        </p:nvSpPr>
        <p:spPr bwMode="auto">
          <a:xfrm>
            <a:off x="0" y="1066800"/>
            <a:ext cx="9144000" cy="5791200"/>
          </a:xfrm>
          <a:prstGeom prst="rect">
            <a:avLst/>
          </a:prstGeom>
          <a:noFill/>
          <a:ln w="9525">
            <a:noFill/>
            <a:miter lim="800000"/>
            <a:headEnd/>
            <a:tailEnd/>
          </a:ln>
          <a:effectLst/>
        </p:spPr>
        <p:txBody>
          <a:bodyPr wrap="none" anchor="ctr"/>
          <a:lstStyle/>
          <a:p>
            <a:pPr>
              <a:defRPr/>
            </a:pPr>
            <a:endParaRPr lang="en-US" dirty="0"/>
          </a:p>
        </p:txBody>
      </p:sp>
      <p:sp>
        <p:nvSpPr>
          <p:cNvPr id="1030" name="Rectangle 3"/>
          <p:cNvSpPr>
            <a:spLocks noGrp="1" noChangeArrowheads="1"/>
          </p:cNvSpPr>
          <p:nvPr>
            <p:ph type="body" idx="1"/>
          </p:nvPr>
        </p:nvSpPr>
        <p:spPr bwMode="auto">
          <a:xfrm>
            <a:off x="152400" y="1981200"/>
            <a:ext cx="8839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Klik om de opmaakprofielen van de modeltekst te bewerken</a:t>
            </a:r>
          </a:p>
          <a:p>
            <a:pPr lvl="1"/>
            <a:r>
              <a:rPr lang="en-US" smtClean="0"/>
              <a:t>Tweede niveau</a:t>
            </a:r>
          </a:p>
          <a:p>
            <a:pPr lvl="2"/>
            <a:r>
              <a:rPr lang="en-US" smtClean="0"/>
              <a:t>Derde niveau</a:t>
            </a:r>
          </a:p>
          <a:p>
            <a:pPr lvl="3"/>
            <a:r>
              <a:rPr lang="en-US" smtClean="0"/>
              <a:t>Vierde niveau</a:t>
            </a:r>
          </a:p>
          <a:p>
            <a:pPr lvl="4"/>
            <a:r>
              <a:rPr lang="en-US" smtClean="0"/>
              <a:t>Vijfde niveau</a:t>
            </a:r>
          </a:p>
        </p:txBody>
      </p:sp>
      <p:sp>
        <p:nvSpPr>
          <p:cNvPr id="2" name="Rectangle 6"/>
          <p:cNvSpPr>
            <a:spLocks noGrp="1" noChangeArrowheads="1"/>
          </p:cNvSpPr>
          <p:nvPr>
            <p:ph type="sldNum" sz="quarter" idx="4"/>
          </p:nvPr>
        </p:nvSpPr>
        <p:spPr bwMode="auto">
          <a:xfrm>
            <a:off x="7239000" y="6553200"/>
            <a:ext cx="1905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bg1"/>
                </a:solidFill>
              </a:defRPr>
            </a:lvl1pPr>
          </a:lstStyle>
          <a:p>
            <a:pPr>
              <a:defRPr/>
            </a:pPr>
            <a:fld id="{F6BAAC4C-C6C7-4A4A-896C-07C534133249}" type="slidenum">
              <a:rPr lang="en-US"/>
              <a:pPr>
                <a:defRPr/>
              </a:pPr>
              <a:t>‹#›</a:t>
            </a:fld>
            <a:endParaRPr lang="en-US" dirty="0"/>
          </a:p>
        </p:txBody>
      </p:sp>
      <p:graphicFrame>
        <p:nvGraphicFramePr>
          <p:cNvPr id="1026" name="Object 9"/>
          <p:cNvGraphicFramePr>
            <a:graphicFrameLocks noChangeAspect="1"/>
          </p:cNvGraphicFramePr>
          <p:nvPr/>
        </p:nvGraphicFramePr>
        <p:xfrm>
          <a:off x="0" y="0"/>
          <a:ext cx="9144000" cy="1130300"/>
        </p:xfrm>
        <a:graphic>
          <a:graphicData uri="http://schemas.openxmlformats.org/presentationml/2006/ole">
            <p:oleObj spid="_x0000_s1026" name="Photo Editor-foto" r:id="rId16" imgW="7621064" imgH="1009791" progId="">
              <p:embed/>
            </p:oleObj>
          </a:graphicData>
        </a:graphic>
      </p:graphicFrame>
      <p:sp>
        <p:nvSpPr>
          <p:cNvPr id="1034" name="Text Box 10"/>
          <p:cNvSpPr txBox="1">
            <a:spLocks noChangeArrowheads="1"/>
          </p:cNvSpPr>
          <p:nvPr userDrawn="1"/>
        </p:nvSpPr>
        <p:spPr bwMode="auto">
          <a:xfrm>
            <a:off x="1828800" y="71438"/>
            <a:ext cx="4191000" cy="1128712"/>
          </a:xfrm>
          <a:prstGeom prst="rect">
            <a:avLst/>
          </a:prstGeom>
          <a:noFill/>
          <a:ln w="9525">
            <a:noFill/>
            <a:miter lim="800000"/>
            <a:headEnd/>
            <a:tailEnd/>
          </a:ln>
          <a:effectLst/>
        </p:spPr>
        <p:txBody>
          <a:bodyPr>
            <a:spAutoFit/>
          </a:bodyPr>
          <a:lstStyle/>
          <a:p>
            <a:pPr algn="l">
              <a:defRPr/>
            </a:pPr>
            <a:r>
              <a:rPr lang="nl-BE" sz="2000">
                <a:solidFill>
                  <a:schemeClr val="bg1"/>
                </a:solidFill>
                <a:latin typeface="Batang" pitchFamily="18" charset="-127"/>
              </a:rPr>
              <a:t>New York State </a:t>
            </a:r>
          </a:p>
          <a:p>
            <a:pPr algn="l">
              <a:defRPr/>
            </a:pPr>
            <a:r>
              <a:rPr lang="nl-BE" sz="2000">
                <a:solidFill>
                  <a:schemeClr val="bg1"/>
                </a:solidFill>
                <a:latin typeface="Batang" pitchFamily="18" charset="-127"/>
              </a:rPr>
              <a:t>Center of Excellence in Bioinformatics &amp; Life Sciences</a:t>
            </a:r>
          </a:p>
          <a:p>
            <a:pPr algn="l">
              <a:defRPr/>
            </a:pPr>
            <a:endParaRPr lang="nl-BE" sz="800">
              <a:solidFill>
                <a:schemeClr val="bg1"/>
              </a:solidFill>
              <a:latin typeface="Batang" pitchFamily="18" charset="-127"/>
            </a:endParaRPr>
          </a:p>
        </p:txBody>
      </p:sp>
      <p:grpSp>
        <p:nvGrpSpPr>
          <p:cNvPr id="1033" name="Group 11"/>
          <p:cNvGrpSpPr>
            <a:grpSpLocks/>
          </p:cNvGrpSpPr>
          <p:nvPr userDrawn="1"/>
        </p:nvGrpSpPr>
        <p:grpSpPr bwMode="auto">
          <a:xfrm>
            <a:off x="152400" y="152400"/>
            <a:ext cx="1752600" cy="838200"/>
            <a:chOff x="720" y="1440"/>
            <a:chExt cx="1104" cy="576"/>
          </a:xfrm>
        </p:grpSpPr>
        <p:sp>
          <p:nvSpPr>
            <p:cNvPr id="1036" name="AutoShape 12"/>
            <p:cNvSpPr>
              <a:spLocks noChangeArrowheads="1"/>
            </p:cNvSpPr>
            <p:nvPr/>
          </p:nvSpPr>
          <p:spPr bwMode="auto">
            <a:xfrm>
              <a:off x="820"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1037" name="AutoShape 13"/>
            <p:cNvSpPr>
              <a:spLocks noChangeArrowheads="1"/>
            </p:cNvSpPr>
            <p:nvPr/>
          </p:nvSpPr>
          <p:spPr bwMode="auto">
            <a:xfrm>
              <a:off x="1123" y="1449"/>
              <a:ext cx="352" cy="269"/>
            </a:xfrm>
            <a:prstGeom prst="parallelogram">
              <a:avLst>
                <a:gd name="adj" fmla="val 32714"/>
              </a:avLst>
            </a:prstGeom>
            <a:solidFill>
              <a:schemeClr val="bg1"/>
            </a:solidFill>
            <a:ln w="28575">
              <a:solidFill>
                <a:srgbClr val="1E2082"/>
              </a:solidFill>
              <a:miter lim="800000"/>
              <a:headEnd/>
              <a:tailEnd/>
            </a:ln>
            <a:effectLst/>
          </p:spPr>
          <p:txBody>
            <a:bodyPr wrap="none" anchor="ctr"/>
            <a:lstStyle/>
            <a:p>
              <a:pPr>
                <a:defRPr/>
              </a:pPr>
              <a:endParaRPr lang="en-US" dirty="0"/>
            </a:p>
          </p:txBody>
        </p:sp>
        <p:sp>
          <p:nvSpPr>
            <p:cNvPr id="1038" name="AutoShape 14"/>
            <p:cNvSpPr>
              <a:spLocks noChangeArrowheads="1"/>
            </p:cNvSpPr>
            <p:nvPr/>
          </p:nvSpPr>
          <p:spPr bwMode="auto">
            <a:xfrm>
              <a:off x="1424" y="1449"/>
              <a:ext cx="352" cy="269"/>
            </a:xfrm>
            <a:prstGeom prst="parallelogram">
              <a:avLst>
                <a:gd name="adj" fmla="val 32714"/>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1039" name="AutoShape 15"/>
            <p:cNvSpPr>
              <a:spLocks noChangeArrowheads="1"/>
            </p:cNvSpPr>
            <p:nvPr/>
          </p:nvSpPr>
          <p:spPr bwMode="auto">
            <a:xfrm>
              <a:off x="720" y="1761"/>
              <a:ext cx="352" cy="255"/>
            </a:xfrm>
            <a:prstGeom prst="parallelogram">
              <a:avLst>
                <a:gd name="adj" fmla="val 34510"/>
              </a:avLst>
            </a:prstGeom>
            <a:solidFill>
              <a:schemeClr val="bg1"/>
            </a:solidFill>
            <a:ln w="28575">
              <a:solidFill>
                <a:srgbClr val="1E2082"/>
              </a:solidFill>
              <a:miter lim="800000"/>
              <a:headEnd/>
              <a:tailEnd/>
            </a:ln>
            <a:effectLst/>
          </p:spPr>
          <p:txBody>
            <a:bodyPr wrap="none" anchor="ctr"/>
            <a:lstStyle/>
            <a:p>
              <a:pPr>
                <a:defRPr/>
              </a:pPr>
              <a:endParaRPr lang="en-US" dirty="0"/>
            </a:p>
          </p:txBody>
        </p:sp>
        <p:sp>
          <p:nvSpPr>
            <p:cNvPr id="1040" name="AutoShape 16"/>
            <p:cNvSpPr>
              <a:spLocks noChangeArrowheads="1"/>
            </p:cNvSpPr>
            <p:nvPr/>
          </p:nvSpPr>
          <p:spPr bwMode="auto">
            <a:xfrm>
              <a:off x="1021" y="1761"/>
              <a:ext cx="352" cy="255"/>
            </a:xfrm>
            <a:prstGeom prst="parallelogram">
              <a:avLst>
                <a:gd name="adj" fmla="val 34510"/>
              </a:avLst>
            </a:prstGeom>
            <a:solidFill>
              <a:schemeClr val="bg1"/>
            </a:solidFill>
            <a:ln w="28575">
              <a:solidFill>
                <a:schemeClr val="bg2"/>
              </a:solidFill>
              <a:miter lim="800000"/>
              <a:headEnd/>
              <a:tailEnd/>
            </a:ln>
            <a:effectLst/>
          </p:spPr>
          <p:txBody>
            <a:bodyPr wrap="none" anchor="ctr"/>
            <a:lstStyle/>
            <a:p>
              <a:pPr>
                <a:defRPr/>
              </a:pPr>
              <a:endParaRPr lang="en-US" dirty="0"/>
            </a:p>
          </p:txBody>
        </p:sp>
        <p:sp>
          <p:nvSpPr>
            <p:cNvPr id="1041" name="AutoShape 17"/>
            <p:cNvSpPr>
              <a:spLocks noChangeArrowheads="1"/>
            </p:cNvSpPr>
            <p:nvPr/>
          </p:nvSpPr>
          <p:spPr bwMode="auto">
            <a:xfrm>
              <a:off x="1324" y="1761"/>
              <a:ext cx="352" cy="255"/>
            </a:xfrm>
            <a:prstGeom prst="parallelogram">
              <a:avLst>
                <a:gd name="adj" fmla="val 34510"/>
              </a:avLst>
            </a:prstGeom>
            <a:solidFill>
              <a:schemeClr val="bg2"/>
            </a:solidFill>
            <a:ln w="28575">
              <a:solidFill>
                <a:srgbClr val="1E2082"/>
              </a:solidFill>
              <a:miter lim="800000"/>
              <a:headEnd/>
              <a:tailEnd/>
            </a:ln>
            <a:effectLst/>
          </p:spPr>
          <p:txBody>
            <a:bodyPr wrap="none" anchor="ctr"/>
            <a:lstStyle/>
            <a:p>
              <a:pPr>
                <a:defRPr/>
              </a:pPr>
              <a:endParaRPr lang="en-US" dirty="0"/>
            </a:p>
          </p:txBody>
        </p:sp>
        <p:sp>
          <p:nvSpPr>
            <p:cNvPr id="1042" name="Rectangle 18"/>
            <p:cNvSpPr>
              <a:spLocks noChangeArrowheads="1"/>
            </p:cNvSpPr>
            <p:nvPr/>
          </p:nvSpPr>
          <p:spPr bwMode="auto">
            <a:xfrm>
              <a:off x="864" y="1440"/>
              <a:ext cx="960" cy="314"/>
            </a:xfrm>
            <a:prstGeom prst="rect">
              <a:avLst/>
            </a:prstGeom>
            <a:noFill/>
            <a:ln w="9525">
              <a:noFill/>
              <a:miter lim="800000"/>
              <a:headEnd/>
              <a:tailEnd/>
            </a:ln>
            <a:effectLst/>
          </p:spPr>
          <p:txBody>
            <a:bodyPr>
              <a:spAutoFit/>
            </a:bodyPr>
            <a:lstStyle/>
            <a:p>
              <a:pPr algn="l">
                <a:defRPr/>
              </a:pPr>
              <a:r>
                <a:rPr lang="nl-BE" sz="2400">
                  <a:solidFill>
                    <a:srgbClr val="153C8B"/>
                  </a:solidFill>
                  <a:latin typeface="Verdana" pitchFamily="34" charset="0"/>
                </a:rPr>
                <a:t>R  </a:t>
              </a:r>
              <a:r>
                <a:rPr lang="nl-BE" sz="1600">
                  <a:solidFill>
                    <a:srgbClr val="153C8B"/>
                  </a:solidFill>
                  <a:latin typeface="Verdana" pitchFamily="34" charset="0"/>
                </a:rPr>
                <a:t> </a:t>
              </a:r>
              <a:r>
                <a:rPr lang="nl-BE" sz="2400">
                  <a:solidFill>
                    <a:srgbClr val="153C8B"/>
                  </a:solidFill>
                  <a:latin typeface="Verdana" pitchFamily="34" charset="0"/>
                </a:rPr>
                <a:t>T  U</a:t>
              </a:r>
              <a:endParaRPr lang="en-US" sz="2400" dirty="0">
                <a:solidFill>
                  <a:srgbClr val="153C8B"/>
                </a:solidFill>
                <a:latin typeface="Verdana" pitchFamily="34" charset="0"/>
              </a:endParaRPr>
            </a:p>
          </p:txBody>
        </p:sp>
      </p:grpSp>
      <p:sp>
        <p:nvSpPr>
          <p:cNvPr id="1075" name="Line 51"/>
          <p:cNvSpPr>
            <a:spLocks noChangeShapeType="1"/>
          </p:cNvSpPr>
          <p:nvPr userDrawn="1"/>
        </p:nvSpPr>
        <p:spPr bwMode="auto">
          <a:xfrm>
            <a:off x="0" y="1143000"/>
            <a:ext cx="9144000" cy="0"/>
          </a:xfrm>
          <a:prstGeom prst="line">
            <a:avLst/>
          </a:prstGeom>
          <a:noFill/>
          <a:ln w="9525">
            <a:solidFill>
              <a:schemeClr val="bg1"/>
            </a:solidFill>
            <a:round/>
            <a:headEnd/>
            <a:tailEnd/>
          </a:ln>
          <a:effectLst/>
        </p:spPr>
        <p:txBody>
          <a:bodyPr anchor="ctr"/>
          <a:lstStyle/>
          <a:p>
            <a:pPr>
              <a:defRPr/>
            </a:pPr>
            <a:endParaRPr lang="en-US" dirty="0"/>
          </a:p>
        </p:txBody>
      </p:sp>
      <p:sp>
        <p:nvSpPr>
          <p:cNvPr id="1035" name="AutoShape 54"/>
          <p:cNvSpPr>
            <a:spLocks noGrp="1" noChangeArrowheads="1"/>
          </p:cNvSpPr>
          <p:nvPr>
            <p:ph type="title"/>
          </p:nvPr>
        </p:nvSpPr>
        <p:spPr bwMode="auto">
          <a:xfrm>
            <a:off x="228600" y="1012825"/>
            <a:ext cx="8686800" cy="1174750"/>
          </a:xfrm>
          <a:prstGeom prst="roundRect">
            <a:avLst>
              <a:gd name="adj" fmla="val 16667"/>
            </a:avLst>
          </a:prstGeom>
          <a:solidFill>
            <a:srgbClr val="84AECA"/>
          </a:solidFill>
          <a:ln w="9525">
            <a:noFill/>
            <a:round/>
            <a:headEnd/>
            <a:tailEnd/>
          </a:ln>
        </p:spPr>
        <p:txBody>
          <a:bodyPr vert="horz" wrap="square" lIns="91440" tIns="45720" rIns="91440" bIns="45720" numCol="1" anchor="ctr" anchorCtr="0" compatLnSpc="1">
            <a:prstTxWarp prst="textNoShape">
              <a:avLst/>
            </a:prstTxWarp>
            <a:spAutoFit/>
          </a:bodyPr>
          <a:lstStyle/>
          <a:p>
            <a:pPr lvl="0"/>
            <a:r>
              <a:rPr lang="en-US" smtClean="0"/>
              <a:t>Klik om het opmaakprofiel van de modeltitel te bewerken</a:t>
            </a:r>
          </a:p>
        </p:txBody>
      </p:sp>
    </p:spTree>
  </p:cSld>
  <p:clrMap bg1="lt1" tx1="dk1" bg2="lt2" tx2="dk2" accent1="accent1" accent2="accent2" accent3="accent3" accent4="accent4" accent5="accent5" accent6="accent6" hlink="hlink" folHlink="folHlink"/>
  <p:sldLayoutIdLst>
    <p:sldLayoutId id="2147483751"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2" r:id="rId13"/>
  </p:sldLayoutIdLst>
  <p:txStyles>
    <p:titleStyle>
      <a:lvl1pPr algn="ctr" rtl="0" eaLnBrk="0" fontAlgn="base" hangingPunct="0">
        <a:spcBef>
          <a:spcPct val="0"/>
        </a:spcBef>
        <a:spcAft>
          <a:spcPct val="0"/>
        </a:spcAft>
        <a:defRPr sz="3200" b="1">
          <a:solidFill>
            <a:srgbClr val="000066"/>
          </a:solidFill>
          <a:latin typeface="+mj-lt"/>
          <a:ea typeface="+mj-ea"/>
          <a:cs typeface="+mj-cs"/>
        </a:defRPr>
      </a:lvl1pPr>
      <a:lvl2pPr algn="ctr" rtl="0" eaLnBrk="0" fontAlgn="base" hangingPunct="0">
        <a:spcBef>
          <a:spcPct val="0"/>
        </a:spcBef>
        <a:spcAft>
          <a:spcPct val="0"/>
        </a:spcAft>
        <a:defRPr sz="3200" b="1">
          <a:solidFill>
            <a:srgbClr val="000066"/>
          </a:solidFill>
          <a:latin typeface="Times New Roman" pitchFamily="18" charset="0"/>
        </a:defRPr>
      </a:lvl2pPr>
      <a:lvl3pPr algn="ctr" rtl="0" eaLnBrk="0" fontAlgn="base" hangingPunct="0">
        <a:spcBef>
          <a:spcPct val="0"/>
        </a:spcBef>
        <a:spcAft>
          <a:spcPct val="0"/>
        </a:spcAft>
        <a:defRPr sz="3200" b="1">
          <a:solidFill>
            <a:srgbClr val="000066"/>
          </a:solidFill>
          <a:latin typeface="Times New Roman" pitchFamily="18" charset="0"/>
        </a:defRPr>
      </a:lvl3pPr>
      <a:lvl4pPr algn="ctr" rtl="0" eaLnBrk="0" fontAlgn="base" hangingPunct="0">
        <a:spcBef>
          <a:spcPct val="0"/>
        </a:spcBef>
        <a:spcAft>
          <a:spcPct val="0"/>
        </a:spcAft>
        <a:defRPr sz="3200" b="1">
          <a:solidFill>
            <a:srgbClr val="000066"/>
          </a:solidFill>
          <a:latin typeface="Times New Roman" pitchFamily="18" charset="0"/>
        </a:defRPr>
      </a:lvl4pPr>
      <a:lvl5pPr algn="ctr" rtl="0" eaLnBrk="0" fontAlgn="base" hangingPunct="0">
        <a:spcBef>
          <a:spcPct val="0"/>
        </a:spcBef>
        <a:spcAft>
          <a:spcPct val="0"/>
        </a:spcAft>
        <a:defRPr sz="3200" b="1">
          <a:solidFill>
            <a:srgbClr val="000066"/>
          </a:solidFill>
          <a:latin typeface="Times New Roman" pitchFamily="18" charset="0"/>
        </a:defRPr>
      </a:lvl5pPr>
      <a:lvl6pPr marL="457200" algn="ctr" rtl="0" fontAlgn="base">
        <a:spcBef>
          <a:spcPct val="0"/>
        </a:spcBef>
        <a:spcAft>
          <a:spcPct val="0"/>
        </a:spcAft>
        <a:defRPr sz="3200" b="1">
          <a:solidFill>
            <a:srgbClr val="000066"/>
          </a:solidFill>
          <a:latin typeface="Times New Roman" pitchFamily="18" charset="0"/>
        </a:defRPr>
      </a:lvl6pPr>
      <a:lvl7pPr marL="914400" algn="ctr" rtl="0" fontAlgn="base">
        <a:spcBef>
          <a:spcPct val="0"/>
        </a:spcBef>
        <a:spcAft>
          <a:spcPct val="0"/>
        </a:spcAft>
        <a:defRPr sz="3200" b="1">
          <a:solidFill>
            <a:srgbClr val="000066"/>
          </a:solidFill>
          <a:latin typeface="Times New Roman" pitchFamily="18" charset="0"/>
        </a:defRPr>
      </a:lvl7pPr>
      <a:lvl8pPr marL="1371600" algn="ctr" rtl="0" fontAlgn="base">
        <a:spcBef>
          <a:spcPct val="0"/>
        </a:spcBef>
        <a:spcAft>
          <a:spcPct val="0"/>
        </a:spcAft>
        <a:defRPr sz="3200" b="1">
          <a:solidFill>
            <a:srgbClr val="000066"/>
          </a:solidFill>
          <a:latin typeface="Times New Roman" pitchFamily="18" charset="0"/>
        </a:defRPr>
      </a:lvl8pPr>
      <a:lvl9pPr marL="1828800" algn="ctr" rtl="0" fontAlgn="base">
        <a:spcBef>
          <a:spcPct val="0"/>
        </a:spcBef>
        <a:spcAft>
          <a:spcPct val="0"/>
        </a:spcAft>
        <a:defRPr sz="3200" b="1">
          <a:solidFill>
            <a:srgbClr val="000066"/>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rgbClr val="EBE6FC"/>
          </a:solidFill>
          <a:latin typeface="+mn-lt"/>
          <a:ea typeface="+mn-ea"/>
          <a:cs typeface="+mn-cs"/>
        </a:defRPr>
      </a:lvl1pPr>
      <a:lvl2pPr marL="742950" indent="-285750" algn="l" rtl="0" eaLnBrk="0" fontAlgn="base" hangingPunct="0">
        <a:spcBef>
          <a:spcPct val="20000"/>
        </a:spcBef>
        <a:spcAft>
          <a:spcPct val="0"/>
        </a:spcAft>
        <a:buChar char="–"/>
        <a:defRPr sz="2800">
          <a:solidFill>
            <a:srgbClr val="EBE6FC"/>
          </a:solidFill>
          <a:latin typeface="+mn-lt"/>
        </a:defRPr>
      </a:lvl2pPr>
      <a:lvl3pPr marL="1143000" indent="-228600" algn="l" rtl="0" eaLnBrk="0" fontAlgn="base" hangingPunct="0">
        <a:spcBef>
          <a:spcPct val="20000"/>
        </a:spcBef>
        <a:spcAft>
          <a:spcPct val="0"/>
        </a:spcAft>
        <a:buChar char="•"/>
        <a:defRPr sz="2400">
          <a:solidFill>
            <a:srgbClr val="EBE6FC"/>
          </a:solidFill>
          <a:latin typeface="+mn-lt"/>
        </a:defRPr>
      </a:lvl3pPr>
      <a:lvl4pPr marL="1600200" indent="-228600" algn="l" rtl="0" eaLnBrk="0" fontAlgn="base" hangingPunct="0">
        <a:spcBef>
          <a:spcPct val="20000"/>
        </a:spcBef>
        <a:spcAft>
          <a:spcPct val="0"/>
        </a:spcAft>
        <a:buChar char="–"/>
        <a:defRPr sz="2000">
          <a:solidFill>
            <a:srgbClr val="EBE6FC"/>
          </a:solidFill>
          <a:latin typeface="+mn-lt"/>
        </a:defRPr>
      </a:lvl4pPr>
      <a:lvl5pPr marL="2057400" indent="-228600" algn="l" rtl="0" eaLnBrk="0" fontAlgn="base" hangingPunct="0">
        <a:spcBef>
          <a:spcPct val="20000"/>
        </a:spcBef>
        <a:spcAft>
          <a:spcPct val="0"/>
        </a:spcAft>
        <a:buChar char="»"/>
        <a:defRPr sz="2000">
          <a:solidFill>
            <a:srgbClr val="EBE6FC"/>
          </a:solidFill>
          <a:latin typeface="+mn-lt"/>
        </a:defRPr>
      </a:lvl5pPr>
      <a:lvl6pPr marL="2514600" indent="-228600" algn="l" rtl="0" fontAlgn="base">
        <a:spcBef>
          <a:spcPct val="20000"/>
        </a:spcBef>
        <a:spcAft>
          <a:spcPct val="0"/>
        </a:spcAft>
        <a:buChar char="»"/>
        <a:defRPr sz="2000">
          <a:solidFill>
            <a:srgbClr val="EBE6FC"/>
          </a:solidFill>
          <a:latin typeface="+mn-lt"/>
        </a:defRPr>
      </a:lvl6pPr>
      <a:lvl7pPr marL="2971800" indent="-228600" algn="l" rtl="0" fontAlgn="base">
        <a:spcBef>
          <a:spcPct val="20000"/>
        </a:spcBef>
        <a:spcAft>
          <a:spcPct val="0"/>
        </a:spcAft>
        <a:buChar char="»"/>
        <a:defRPr sz="2000">
          <a:solidFill>
            <a:srgbClr val="EBE6FC"/>
          </a:solidFill>
          <a:latin typeface="+mn-lt"/>
        </a:defRPr>
      </a:lvl7pPr>
      <a:lvl8pPr marL="3429000" indent="-228600" algn="l" rtl="0" fontAlgn="base">
        <a:spcBef>
          <a:spcPct val="20000"/>
        </a:spcBef>
        <a:spcAft>
          <a:spcPct val="0"/>
        </a:spcAft>
        <a:buChar char="»"/>
        <a:defRPr sz="2000">
          <a:solidFill>
            <a:srgbClr val="EBE6FC"/>
          </a:solidFill>
          <a:latin typeface="+mn-lt"/>
        </a:defRPr>
      </a:lvl8pPr>
      <a:lvl9pPr marL="3886200" indent="-228600" algn="l" rtl="0" fontAlgn="base">
        <a:spcBef>
          <a:spcPct val="20000"/>
        </a:spcBef>
        <a:spcAft>
          <a:spcPct val="0"/>
        </a:spcAft>
        <a:buChar char="»"/>
        <a:defRPr sz="2000">
          <a:solidFill>
            <a:srgbClr val="EBE6F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file:///C:\Users\seannos\Documents\ToBackup\Current\Buffalo\Grants\2010Grants\MindsEye\Lift1_A1_C1_Act2_Park3_MC_AFTN_4824bf8c-c5af-11df-8463-e80688cb869a.mov"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file:///C:\Users\seannos\Documents\ToBackup\Current\Buffalo\Grants\2010Grants\MindsEye\Run5_A1_C1_Act5_URBAN7_MR_EVEN_48e26475-c5af-11df-a362-e80688cb869a.mov"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file:///C:\Users\seannos\Documents\ToBackup\Current\Buffalo\Grants\2010Grants\MindsEye\Approach10_Leave6_Exchange1_A2_C1_Act1_2_Downtown5_ML_MORN_4760f62e-c5af-11df-80cb-e80688cb869a.mov"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ideo" Target="file:///C:\Users\seannos\Documents\ToBackup\Current\Buffalo\Grants\2010Grants\MindsEye\Approach1_A1_C1_Act1_4_DOWNTOWN1A3_MC_MIDD_4798658a-c5af-11df-9b88-e80688cb869a.mov"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gif"/><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video" Target="file:///C:\Users\seannos\Documents\ToBackup\Current\Buffalo\Grants\2010Grants\MindsEye\output.wmv"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gif"/><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ctrTitle" idx="4294967295"/>
          </p:nvPr>
        </p:nvSpPr>
        <p:spPr>
          <a:xfrm>
            <a:off x="685800" y="1817688"/>
            <a:ext cx="7772400" cy="2689225"/>
          </a:xfrm>
          <a:solidFill>
            <a:schemeClr val="bg1"/>
          </a:solidFill>
        </p:spPr>
        <p:txBody>
          <a:bodyPr/>
          <a:lstStyle/>
          <a:p>
            <a:pPr eaLnBrk="1" hangingPunct="1"/>
            <a:r>
              <a:rPr lang="en-GB" sz="1600" dirty="0" smtClean="0">
                <a:cs typeface="Arial" charset="0"/>
              </a:rPr>
              <a:t>Spring 2011 Colloquia - </a:t>
            </a:r>
            <a:r>
              <a:rPr lang="en-GB" sz="1600" dirty="0" err="1" smtClean="0">
                <a:cs typeface="Arial" charset="0"/>
              </a:rPr>
              <a:t>Center</a:t>
            </a:r>
            <a:r>
              <a:rPr lang="en-GB" sz="1600" dirty="0" smtClean="0">
                <a:cs typeface="Arial" charset="0"/>
              </a:rPr>
              <a:t> for Cognitive Science</a:t>
            </a:r>
            <a:br>
              <a:rPr lang="en-GB" sz="1600" dirty="0" smtClean="0">
                <a:cs typeface="Arial" charset="0"/>
              </a:rPr>
            </a:br>
            <a:r>
              <a:rPr lang="en-US" sz="1200" dirty="0" smtClean="0">
                <a:cs typeface="Arial" charset="0"/>
              </a:rPr>
              <a:t/>
            </a:r>
            <a:br>
              <a:rPr lang="en-US" sz="1200" dirty="0" smtClean="0">
                <a:cs typeface="Arial" charset="0"/>
              </a:rPr>
            </a:br>
            <a:r>
              <a:rPr lang="en-US" sz="2800" dirty="0" smtClean="0"/>
              <a:t>Spatiotemporal Reasoning in</a:t>
            </a:r>
            <a:br>
              <a:rPr lang="en-US" sz="2800" dirty="0" smtClean="0"/>
            </a:br>
            <a:r>
              <a:rPr lang="en-US" sz="2800" dirty="0" smtClean="0"/>
              <a:t>Referent Tracking Systems:</a:t>
            </a:r>
            <a:br>
              <a:rPr lang="en-US" sz="2800" dirty="0" smtClean="0"/>
            </a:br>
            <a:r>
              <a:rPr lang="en-US" sz="2800" dirty="0" smtClean="0"/>
              <a:t>  Why Is it so Hard? </a:t>
            </a:r>
            <a:r>
              <a:rPr lang="en-US" sz="2400" dirty="0" smtClean="0"/>
              <a:t/>
            </a:r>
            <a:br>
              <a:rPr lang="en-US" sz="2400" dirty="0" smtClean="0"/>
            </a:br>
            <a:r>
              <a:rPr lang="en-US" sz="800" dirty="0" smtClean="0"/>
              <a:t/>
            </a:r>
            <a:br>
              <a:rPr lang="en-US" sz="800" dirty="0" smtClean="0"/>
            </a:br>
            <a:r>
              <a:rPr lang="nl-BE" sz="1400" dirty="0" smtClean="0">
                <a:latin typeface="Arial" charset="0"/>
                <a:cs typeface="Arial" charset="0"/>
              </a:rPr>
              <a:t>February 16,    2011,     2 – 3.30 PM</a:t>
            </a:r>
            <a:br>
              <a:rPr lang="nl-BE" sz="1400" dirty="0" smtClean="0">
                <a:latin typeface="Arial" charset="0"/>
                <a:cs typeface="Arial" charset="0"/>
              </a:rPr>
            </a:br>
            <a:r>
              <a:rPr lang="en-GB" sz="1400" dirty="0" smtClean="0">
                <a:latin typeface="Arial" charset="0"/>
                <a:cs typeface="Arial" charset="0"/>
              </a:rPr>
              <a:t>UB North Campus,    Park Hall,    280</a:t>
            </a:r>
            <a:endParaRPr lang="en-US" sz="1400" dirty="0" smtClean="0">
              <a:latin typeface="Arial" charset="0"/>
              <a:cs typeface="Arial" charset="0"/>
            </a:endParaRPr>
          </a:p>
        </p:txBody>
      </p:sp>
      <p:sp>
        <p:nvSpPr>
          <p:cNvPr id="4099" name="Rectangle 3"/>
          <p:cNvSpPr>
            <a:spLocks noGrp="1" noChangeArrowheads="1"/>
          </p:cNvSpPr>
          <p:nvPr>
            <p:ph type="subTitle" idx="1"/>
          </p:nvPr>
        </p:nvSpPr>
        <p:spPr>
          <a:xfrm>
            <a:off x="0" y="4953000"/>
            <a:ext cx="9144000" cy="1447800"/>
          </a:xfrm>
        </p:spPr>
        <p:txBody>
          <a:bodyPr/>
          <a:lstStyle/>
          <a:p>
            <a:pPr defTabSz="566738" eaLnBrk="1" hangingPunct="1">
              <a:lnSpc>
                <a:spcPct val="80000"/>
              </a:lnSpc>
            </a:pPr>
            <a:r>
              <a:rPr lang="en-GB" altLang="ja-JP" sz="2800" b="1" dirty="0" smtClean="0">
                <a:ea typeface="ＭＳ 明朝" pitchFamily="49" charset="-128"/>
              </a:rPr>
              <a:t>W. </a:t>
            </a:r>
            <a:r>
              <a:rPr lang="en-GB" altLang="ja-JP" sz="2800" b="1" dirty="0" err="1" smtClean="0">
                <a:ea typeface="ＭＳ 明朝" pitchFamily="49" charset="-128"/>
              </a:rPr>
              <a:t>Ceusters</a:t>
            </a:r>
            <a:endParaRPr lang="en-GB" altLang="ja-JP" sz="2800" b="1" dirty="0" smtClean="0">
              <a:ea typeface="ＭＳ 明朝" pitchFamily="49" charset="-128"/>
            </a:endParaRPr>
          </a:p>
          <a:p>
            <a:pPr defTabSz="566738" eaLnBrk="1" hangingPunct="1">
              <a:lnSpc>
                <a:spcPct val="80000"/>
              </a:lnSpc>
            </a:pPr>
            <a:r>
              <a:rPr lang="en-GB" altLang="ja-JP" sz="1200" i="1" dirty="0" smtClean="0">
                <a:ea typeface="ＭＳ 明朝" pitchFamily="49" charset="-128"/>
              </a:rPr>
              <a:t>	 </a:t>
            </a:r>
          </a:p>
          <a:p>
            <a:pPr defTabSz="566738" eaLnBrk="1" hangingPunct="1">
              <a:lnSpc>
                <a:spcPct val="80000"/>
              </a:lnSpc>
            </a:pPr>
            <a:r>
              <a:rPr lang="en-GB" altLang="ja-JP" sz="1800" i="1" dirty="0" smtClean="0">
                <a:ea typeface="ＭＳ 明朝" pitchFamily="49" charset="-128"/>
              </a:rPr>
              <a:t>Ontology Research Group,    NYS </a:t>
            </a:r>
            <a:r>
              <a:rPr lang="en-GB" altLang="ja-JP" sz="1800" i="1" dirty="0" err="1" smtClean="0">
                <a:ea typeface="ＭＳ 明朝" pitchFamily="49" charset="-128"/>
              </a:rPr>
              <a:t>Center</a:t>
            </a:r>
            <a:r>
              <a:rPr lang="en-GB" altLang="ja-JP" sz="1800" i="1" dirty="0" smtClean="0">
                <a:ea typeface="ＭＳ 明朝" pitchFamily="49" charset="-128"/>
              </a:rPr>
              <a:t> of Excellence in Bioinformatics &amp; Life Sciences</a:t>
            </a:r>
          </a:p>
          <a:p>
            <a:pPr defTabSz="566738" eaLnBrk="1" hangingPunct="1">
              <a:lnSpc>
                <a:spcPct val="80000"/>
              </a:lnSpc>
            </a:pPr>
            <a:r>
              <a:rPr lang="en-GB" altLang="ja-JP" sz="1800" i="1" dirty="0" smtClean="0">
                <a:ea typeface="ＭＳ 明朝" pitchFamily="49" charset="-128"/>
              </a:rPr>
              <a:t>Department of Psychiatry</a:t>
            </a:r>
          </a:p>
          <a:p>
            <a:pPr defTabSz="566738" eaLnBrk="1" hangingPunct="1">
              <a:lnSpc>
                <a:spcPct val="80000"/>
              </a:lnSpc>
            </a:pPr>
            <a:endParaRPr lang="en-GB" altLang="ja-JP" sz="1400" i="1" dirty="0" smtClean="0">
              <a:ea typeface="ＭＳ 明朝" pitchFamily="49" charset="-128"/>
            </a:endParaRPr>
          </a:p>
        </p:txBody>
      </p:sp>
      <p:pic>
        <p:nvPicPr>
          <p:cNvPr id="4100" name="Picture 6" descr="man's.head"/>
          <p:cNvPicPr>
            <a:picLocks noChangeAspect="1" noChangeArrowheads="1"/>
          </p:cNvPicPr>
          <p:nvPr/>
        </p:nvPicPr>
        <p:blipFill>
          <a:blip r:embed="rId3" cstate="print"/>
          <a:srcRect/>
          <a:stretch>
            <a:fillRect/>
          </a:stretch>
        </p:blipFill>
        <p:spPr bwMode="auto">
          <a:xfrm>
            <a:off x="990600" y="1981200"/>
            <a:ext cx="617538" cy="685800"/>
          </a:xfrm>
          <a:prstGeom prst="rect">
            <a:avLst/>
          </a:prstGeom>
          <a:noFill/>
          <a:ln w="9525">
            <a:noFill/>
            <a:miter lim="800000"/>
            <a:headEnd/>
            <a:tailEnd/>
          </a:ln>
        </p:spPr>
      </p:pic>
      <p:pic>
        <p:nvPicPr>
          <p:cNvPr id="4101" name="Picture 7" descr="ub_blue"/>
          <p:cNvPicPr>
            <a:picLocks noChangeAspect="1" noChangeArrowheads="1"/>
          </p:cNvPicPr>
          <p:nvPr/>
        </p:nvPicPr>
        <p:blipFill>
          <a:blip r:embed="rId4" cstate="print"/>
          <a:srcRect/>
          <a:stretch>
            <a:fillRect/>
          </a:stretch>
        </p:blipFill>
        <p:spPr bwMode="auto">
          <a:xfrm>
            <a:off x="7239000" y="2095500"/>
            <a:ext cx="830263" cy="45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28600" y="1276350"/>
            <a:ext cx="8686800" cy="647700"/>
          </a:xfrm>
        </p:spPr>
        <p:txBody>
          <a:bodyPr/>
          <a:lstStyle/>
          <a:p>
            <a:pPr eaLnBrk="1" hangingPunct="1"/>
            <a:r>
              <a:rPr lang="en-US" smtClean="0"/>
              <a:t>Actions of interest</a:t>
            </a:r>
          </a:p>
        </p:txBody>
      </p:sp>
      <p:grpSp>
        <p:nvGrpSpPr>
          <p:cNvPr id="11267" name="Group 6"/>
          <p:cNvGrpSpPr>
            <a:grpSpLocks/>
          </p:cNvGrpSpPr>
          <p:nvPr/>
        </p:nvGrpSpPr>
        <p:grpSpPr bwMode="auto">
          <a:xfrm>
            <a:off x="152400" y="1981200"/>
            <a:ext cx="8839200" cy="2790825"/>
            <a:chOff x="152400" y="1981200"/>
            <a:chExt cx="9334500" cy="2790825"/>
          </a:xfrm>
        </p:grpSpPr>
        <p:pic>
          <p:nvPicPr>
            <p:cNvPr id="11270" name="Picture 2"/>
            <p:cNvPicPr>
              <a:picLocks noChangeAspect="1" noChangeArrowheads="1"/>
            </p:cNvPicPr>
            <p:nvPr/>
          </p:nvPicPr>
          <p:blipFill>
            <a:blip r:embed="rId2" cstate="print"/>
            <a:srcRect/>
            <a:stretch>
              <a:fillRect/>
            </a:stretch>
          </p:blipFill>
          <p:spPr bwMode="auto">
            <a:xfrm>
              <a:off x="152400" y="1981200"/>
              <a:ext cx="6734175" cy="2790825"/>
            </a:xfrm>
            <a:prstGeom prst="rect">
              <a:avLst/>
            </a:prstGeom>
            <a:noFill/>
            <a:ln w="9525">
              <a:noFill/>
              <a:miter lim="800000"/>
              <a:headEnd/>
              <a:tailEnd/>
            </a:ln>
          </p:spPr>
        </p:pic>
        <p:pic>
          <p:nvPicPr>
            <p:cNvPr id="11271" name="Picture 4"/>
            <p:cNvPicPr>
              <a:picLocks noChangeAspect="1" noChangeArrowheads="1"/>
            </p:cNvPicPr>
            <p:nvPr/>
          </p:nvPicPr>
          <p:blipFill>
            <a:blip r:embed="rId3" cstate="print"/>
            <a:srcRect/>
            <a:stretch>
              <a:fillRect/>
            </a:stretch>
          </p:blipFill>
          <p:spPr bwMode="auto">
            <a:xfrm>
              <a:off x="6858000" y="1981200"/>
              <a:ext cx="2628900" cy="2781300"/>
            </a:xfrm>
            <a:prstGeom prst="rect">
              <a:avLst/>
            </a:prstGeom>
            <a:noFill/>
            <a:ln w="9525">
              <a:noFill/>
              <a:miter lim="800000"/>
              <a:headEnd/>
              <a:tailEnd/>
            </a:ln>
          </p:spPr>
        </p:pic>
      </p:grpSp>
      <p:pic>
        <p:nvPicPr>
          <p:cNvPr id="11268" name="Picture 5"/>
          <p:cNvPicPr>
            <a:picLocks noChangeAspect="1" noChangeArrowheads="1"/>
          </p:cNvPicPr>
          <p:nvPr/>
        </p:nvPicPr>
        <p:blipFill>
          <a:blip r:embed="rId4" cstate="print"/>
          <a:srcRect/>
          <a:stretch>
            <a:fillRect/>
          </a:stretch>
        </p:blipFill>
        <p:spPr bwMode="auto">
          <a:xfrm>
            <a:off x="152400" y="4876800"/>
            <a:ext cx="3686175" cy="1647825"/>
          </a:xfrm>
          <a:prstGeom prst="rect">
            <a:avLst/>
          </a:prstGeom>
          <a:noFill/>
          <a:ln w="9525">
            <a:noFill/>
            <a:miter lim="800000"/>
            <a:headEnd/>
            <a:tailEnd/>
          </a:ln>
        </p:spPr>
      </p:pic>
      <p:pic>
        <p:nvPicPr>
          <p:cNvPr id="11269" name="Picture 6"/>
          <p:cNvPicPr>
            <a:picLocks noChangeAspect="1" noChangeArrowheads="1"/>
          </p:cNvPicPr>
          <p:nvPr/>
        </p:nvPicPr>
        <p:blipFill>
          <a:blip r:embed="rId5" cstate="print"/>
          <a:srcRect/>
          <a:stretch>
            <a:fillRect/>
          </a:stretch>
        </p:blipFill>
        <p:spPr bwMode="auto">
          <a:xfrm>
            <a:off x="4191000" y="4953000"/>
            <a:ext cx="3848100"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28600" y="1276350"/>
            <a:ext cx="8686800" cy="647700"/>
          </a:xfrm>
        </p:spPr>
        <p:txBody>
          <a:bodyPr/>
          <a:lstStyle/>
          <a:p>
            <a:pPr eaLnBrk="1" hangingPunct="1"/>
            <a:r>
              <a:rPr lang="en-US" smtClean="0"/>
              <a:t>Drop - Lift</a:t>
            </a:r>
          </a:p>
        </p:txBody>
      </p:sp>
      <p:pic>
        <p:nvPicPr>
          <p:cNvPr id="6" name="Lift1_A1_C1_Act2_Park3_MC_AFTN_4824bf8c-c5af-11df-8463-e80688cb869a.mov">
            <a:hlinkClick r:id="" action="ppaction://media"/>
          </p:cNvPr>
          <p:cNvPicPr>
            <a:picLocks noGrp="1" noRot="1" noChangeAspect="1"/>
          </p:cNvPicPr>
          <p:nvPr>
            <p:ph idx="1"/>
            <a:videoFile r:link="rId1"/>
          </p:nvPr>
        </p:nvPicPr>
        <p:blipFill>
          <a:blip r:embed="rId3" cstate="print"/>
          <a:stretch>
            <a:fillRect/>
          </a:stretch>
        </p:blipFill>
        <p:spPr>
          <a:xfrm>
            <a:off x="228600" y="2057400"/>
            <a:ext cx="8686800" cy="4648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28600" y="1276350"/>
            <a:ext cx="8686800" cy="647700"/>
          </a:xfrm>
        </p:spPr>
        <p:txBody>
          <a:bodyPr/>
          <a:lstStyle/>
          <a:p>
            <a:pPr eaLnBrk="1" hangingPunct="1"/>
            <a:r>
              <a:rPr lang="en-US" smtClean="0"/>
              <a:t>Run - Take</a:t>
            </a:r>
          </a:p>
        </p:txBody>
      </p:sp>
      <p:pic>
        <p:nvPicPr>
          <p:cNvPr id="10" name="Run5_A1_C1_Act5_URBAN7_MR_EVEN_48e26475-c5af-11df-a362-e80688cb869a.mov">
            <a:hlinkClick r:id="" action="ppaction://media"/>
          </p:cNvPr>
          <p:cNvPicPr>
            <a:picLocks noGrp="1" noRot="1" noChangeAspect="1"/>
          </p:cNvPicPr>
          <p:nvPr>
            <p:ph idx="1"/>
            <a:videoFile r:link="rId1"/>
          </p:nvPr>
        </p:nvPicPr>
        <p:blipFill>
          <a:blip r:embed="rId3" cstate="print"/>
          <a:stretch>
            <a:fillRect/>
          </a:stretch>
        </p:blipFill>
        <p:spPr>
          <a:xfrm>
            <a:off x="152400" y="2057400"/>
            <a:ext cx="8839200" cy="47434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600" y="1276350"/>
            <a:ext cx="8686800" cy="647700"/>
          </a:xfrm>
        </p:spPr>
        <p:txBody>
          <a:bodyPr/>
          <a:lstStyle/>
          <a:p>
            <a:pPr eaLnBrk="1" hangingPunct="1"/>
            <a:r>
              <a:rPr lang="en-US" dirty="0" smtClean="0"/>
              <a:t>Exchange</a:t>
            </a:r>
          </a:p>
        </p:txBody>
      </p:sp>
      <p:pic>
        <p:nvPicPr>
          <p:cNvPr id="12" name="Approach10_Leave6_Exchange1_A2_C1_Act1_2_Downtown5_ML_MORN_4760f62e-c5af-11df-80cb-e80688cb869a.mov">
            <a:hlinkClick r:id="" action="ppaction://media"/>
          </p:cNvPr>
          <p:cNvPicPr>
            <a:picLocks noGrp="1" noRot="1" noChangeAspect="1"/>
          </p:cNvPicPr>
          <p:nvPr>
            <p:ph idx="1"/>
            <a:videoFile r:link="rId1"/>
          </p:nvPr>
        </p:nvPicPr>
        <p:blipFill>
          <a:blip r:embed="rId3" cstate="print"/>
          <a:stretch>
            <a:fillRect/>
          </a:stretch>
        </p:blipFill>
        <p:spPr>
          <a:xfrm>
            <a:off x="228600" y="2057400"/>
            <a:ext cx="8686800" cy="46863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81000" y="2198688"/>
            <a:ext cx="8382000" cy="4114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15363" name="Title 1"/>
          <p:cNvSpPr>
            <a:spLocks noGrp="1"/>
          </p:cNvSpPr>
          <p:nvPr>
            <p:ph type="title"/>
          </p:nvPr>
        </p:nvSpPr>
        <p:spPr>
          <a:xfrm>
            <a:off x="228600" y="1276350"/>
            <a:ext cx="8686800" cy="647700"/>
          </a:xfrm>
        </p:spPr>
        <p:txBody>
          <a:bodyPr/>
          <a:lstStyle/>
          <a:p>
            <a:pPr eaLnBrk="1" hangingPunct="1"/>
            <a:r>
              <a:rPr lang="en-US" smtClean="0"/>
              <a:t>System overview</a:t>
            </a:r>
          </a:p>
        </p:txBody>
      </p:sp>
      <p:pic>
        <p:nvPicPr>
          <p:cNvPr id="15364" name="Content Placeholder 6" descr="system.pdf"/>
          <p:cNvPicPr>
            <a:picLocks noGrp="1" noChangeAspect="1"/>
          </p:cNvPicPr>
          <p:nvPr>
            <p:ph idx="1"/>
          </p:nvPr>
        </p:nvPicPr>
        <p:blipFill>
          <a:blip r:embed="rId2" cstate="print"/>
          <a:srcRect t="-13730" b="-13730"/>
          <a:stretch>
            <a:fillRect/>
          </a:stretch>
        </p:blipFill>
        <p:spPr>
          <a:xfrm>
            <a:off x="457200" y="1741488"/>
            <a:ext cx="8229600" cy="5029200"/>
          </a:xfrm>
        </p:spPr>
      </p:pic>
      <p:pic>
        <p:nvPicPr>
          <p:cNvPr id="15365" name="Picture 5"/>
          <p:cNvPicPr>
            <a:picLocks noChangeAspect="1" noChangeArrowheads="1"/>
          </p:cNvPicPr>
          <p:nvPr/>
        </p:nvPicPr>
        <p:blipFill>
          <a:blip r:embed="rId3" cstate="print"/>
          <a:srcRect/>
          <a:stretch>
            <a:fillRect/>
          </a:stretch>
        </p:blipFill>
        <p:spPr bwMode="auto">
          <a:xfrm>
            <a:off x="5638800" y="4725265"/>
            <a:ext cx="1324381" cy="1152878"/>
          </a:xfrm>
          <a:prstGeom prst="rect">
            <a:avLst/>
          </a:prstGeom>
          <a:noFill/>
          <a:ln w="9525" cap="flat" cmpd="sng">
            <a:noFill/>
            <a:prstDash val="solid"/>
            <a:miter lim="800000"/>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15365"/>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Ontological Realism:</a:t>
            </a:r>
          </a:p>
          <a:p>
            <a:pPr lvl="1">
              <a:spcBef>
                <a:spcPts val="0"/>
              </a:spcBef>
            </a:pPr>
            <a:r>
              <a:rPr lang="en-US" dirty="0" smtClean="0"/>
              <a:t>principles</a:t>
            </a:r>
          </a:p>
          <a:p>
            <a:pPr lvl="1">
              <a:spcBef>
                <a:spcPts val="0"/>
              </a:spcBef>
            </a:pPr>
            <a:r>
              <a:rPr lang="en-US" dirty="0" smtClean="0"/>
              <a:t>Basic Formal Ontology (BFO)</a:t>
            </a:r>
          </a:p>
          <a:p>
            <a:pPr lvl="1">
              <a:spcBef>
                <a:spcPts val="0"/>
              </a:spcBef>
            </a:pPr>
            <a:r>
              <a:rPr lang="en-US" dirty="0" smtClean="0"/>
              <a:t>relevance to ISTARE</a:t>
            </a:r>
          </a:p>
          <a:p>
            <a:r>
              <a:rPr lang="en-US" dirty="0" smtClean="0"/>
              <a:t>Referent Tracking (RT): </a:t>
            </a:r>
          </a:p>
          <a:p>
            <a:pPr lvl="1">
              <a:spcBef>
                <a:spcPts val="0"/>
              </a:spcBef>
            </a:pPr>
            <a:r>
              <a:rPr lang="en-US" dirty="0" smtClean="0"/>
              <a:t>basics</a:t>
            </a:r>
          </a:p>
          <a:p>
            <a:pPr lvl="1">
              <a:spcBef>
                <a:spcPts val="0"/>
              </a:spcBef>
            </a:pPr>
            <a:r>
              <a:rPr lang="en-US" dirty="0" smtClean="0"/>
              <a:t>application in ISTARE</a:t>
            </a:r>
          </a:p>
          <a:p>
            <a:r>
              <a:rPr lang="en-US" dirty="0" smtClean="0"/>
              <a:t>Spatiotemporal reasoning:</a:t>
            </a:r>
          </a:p>
          <a:p>
            <a:pPr lvl="1">
              <a:spcBef>
                <a:spcPts val="0"/>
              </a:spcBef>
            </a:pPr>
            <a:r>
              <a:rPr lang="en-US" dirty="0" smtClean="0"/>
              <a:t>some basic frameworks</a:t>
            </a:r>
          </a:p>
          <a:p>
            <a:pPr lvl="1">
              <a:spcBef>
                <a:spcPts val="0"/>
              </a:spcBef>
            </a:pPr>
            <a:r>
              <a:rPr lang="en-US" dirty="0" smtClean="0"/>
              <a:t>application in ISTARE   </a:t>
            </a:r>
            <a:r>
              <a:rPr lang="en-US" sz="1400" dirty="0" smtClean="0"/>
              <a:t>(+ implemented axioms)</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UDF-777866"/>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Ontological Realism</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UDF-777866"/>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29699" name="Rectangle 3"/>
          <p:cNvSpPr>
            <a:spLocks noGrp="1" noChangeArrowheads="1"/>
          </p:cNvSpPr>
          <p:nvPr>
            <p:ph type="body" idx="1"/>
          </p:nvPr>
        </p:nvSpPr>
        <p:spPr>
          <a:xfrm>
            <a:off x="3429000" y="2209800"/>
            <a:ext cx="5562600" cy="4038600"/>
          </a:xfrm>
          <a:solidFill>
            <a:srgbClr val="000000">
              <a:alpha val="50195"/>
            </a:srgbClr>
          </a:solidFill>
          <a:ln>
            <a:solidFill>
              <a:schemeClr val="tx1"/>
            </a:solidFill>
          </a:ln>
        </p:spPr>
        <p:txBody>
          <a:bodyPr/>
          <a:lstStyle/>
          <a:p>
            <a:pPr marL="533400" indent="-533400">
              <a:buFontTx/>
              <a:buAutoNum type="arabicPeriod"/>
            </a:pPr>
            <a:r>
              <a:rPr lang="en-US" sz="2800" dirty="0" smtClean="0"/>
              <a:t>There is an external reality which is ‘objectively’ the way it is;</a:t>
            </a:r>
          </a:p>
          <a:p>
            <a:pPr marL="533400" indent="-533400">
              <a:buFontTx/>
              <a:buAutoNum type="arabicPeriod"/>
            </a:pPr>
            <a:r>
              <a:rPr lang="en-US" sz="2800" dirty="0" smtClean="0"/>
              <a:t>That reality is accessible to us;</a:t>
            </a:r>
          </a:p>
          <a:p>
            <a:pPr marL="533400" indent="-533400">
              <a:buFontTx/>
              <a:buAutoNum type="arabicPeriod"/>
            </a:pPr>
            <a:r>
              <a:rPr lang="en-US" sz="2800" dirty="0" smtClean="0"/>
              <a:t>We build in our brains cognitive representations of  reality; </a:t>
            </a:r>
          </a:p>
          <a:p>
            <a:pPr marL="533400" indent="-533400">
              <a:buFontTx/>
              <a:buAutoNum type="arabicPeriod"/>
            </a:pPr>
            <a:r>
              <a:rPr lang="en-US" sz="2800" dirty="0" smtClean="0"/>
              <a:t>We use language to communicate with others about what is there,    and what we believe is there.</a:t>
            </a:r>
          </a:p>
        </p:txBody>
      </p:sp>
      <p:pic>
        <p:nvPicPr>
          <p:cNvPr id="29700" name="Picture 4" descr="globe"/>
          <p:cNvPicPr>
            <a:picLocks noChangeAspect="1" noChangeArrowheads="1"/>
          </p:cNvPicPr>
          <p:nvPr/>
        </p:nvPicPr>
        <p:blipFill>
          <a:blip r:embed="rId4" cstate="print"/>
          <a:srcRect/>
          <a:stretch>
            <a:fillRect/>
          </a:stretch>
        </p:blipFill>
        <p:spPr bwMode="auto">
          <a:xfrm>
            <a:off x="457200" y="2590800"/>
            <a:ext cx="2857500" cy="2857500"/>
          </a:xfrm>
          <a:prstGeom prst="rect">
            <a:avLst/>
          </a:prstGeom>
          <a:noFill/>
          <a:ln w="9525">
            <a:noFill/>
            <a:miter lim="800000"/>
            <a:headEnd/>
            <a:tailEnd/>
          </a:ln>
        </p:spPr>
      </p:pic>
      <p:sp>
        <p:nvSpPr>
          <p:cNvPr id="29701" name="AutoShape 5"/>
          <p:cNvSpPr>
            <a:spLocks noGrp="1" noChangeArrowheads="1"/>
          </p:cNvSpPr>
          <p:nvPr>
            <p:ph type="title"/>
          </p:nvPr>
        </p:nvSpPr>
        <p:spPr>
          <a:xfrm>
            <a:off x="255588" y="1276350"/>
            <a:ext cx="8632825" cy="647700"/>
          </a:xfrm>
        </p:spPr>
        <p:txBody>
          <a:bodyPr/>
          <a:lstStyle/>
          <a:p>
            <a:r>
              <a:rPr lang="en-US" dirty="0" smtClean="0"/>
              <a:t>Assumptions of Ontological Realism</a:t>
            </a:r>
          </a:p>
        </p:txBody>
      </p:sp>
      <p:sp>
        <p:nvSpPr>
          <p:cNvPr id="29702" name="Rectangle 6"/>
          <p:cNvSpPr>
            <a:spLocks noChangeArrowheads="1"/>
          </p:cNvSpPr>
          <p:nvPr/>
        </p:nvSpPr>
        <p:spPr bwMode="auto">
          <a:xfrm>
            <a:off x="0" y="6211888"/>
            <a:ext cx="9144000" cy="646112"/>
          </a:xfrm>
          <a:prstGeom prst="rect">
            <a:avLst/>
          </a:prstGeom>
          <a:noFill/>
          <a:ln w="9525">
            <a:noFill/>
            <a:miter lim="800000"/>
            <a:headEnd/>
            <a:tailEnd/>
          </a:ln>
        </p:spPr>
        <p:txBody>
          <a:bodyPr>
            <a:spAutoFit/>
          </a:bodyPr>
          <a:lstStyle/>
          <a:p>
            <a:pPr algn="r"/>
            <a:r>
              <a:rPr lang="en-US" sz="1800" b="0" dirty="0">
                <a:solidFill>
                  <a:schemeClr val="bg1"/>
                </a:solidFill>
              </a:rPr>
              <a:t>Smith </a:t>
            </a:r>
            <a:r>
              <a:rPr lang="en-US" sz="1800" b="0" dirty="0" smtClean="0">
                <a:solidFill>
                  <a:schemeClr val="bg1"/>
                </a:solidFill>
              </a:rPr>
              <a:t>B,    </a:t>
            </a:r>
            <a:r>
              <a:rPr lang="en-US" sz="1800" b="0" dirty="0" err="1">
                <a:solidFill>
                  <a:schemeClr val="bg1"/>
                </a:solidFill>
              </a:rPr>
              <a:t>Ceusters</a:t>
            </a:r>
            <a:r>
              <a:rPr lang="en-US" sz="1800" b="0" dirty="0">
                <a:solidFill>
                  <a:schemeClr val="bg1"/>
                </a:solidFill>
              </a:rPr>
              <a:t> W. Ontological Realism as a Methodology for Coordinated Evolution of Scientific </a:t>
            </a:r>
            <a:r>
              <a:rPr lang="en-US" sz="1800" b="0" dirty="0" err="1">
                <a:solidFill>
                  <a:schemeClr val="bg1"/>
                </a:solidFill>
              </a:rPr>
              <a:t>Ontologies</a:t>
            </a:r>
            <a:r>
              <a:rPr lang="en-US" sz="1800" b="0" dirty="0">
                <a:solidFill>
                  <a:schemeClr val="bg1"/>
                </a:solidFill>
              </a:rPr>
              <a:t>. Applied </a:t>
            </a:r>
            <a:r>
              <a:rPr lang="en-US" sz="1800" b="0" dirty="0" smtClean="0">
                <a:solidFill>
                  <a:schemeClr val="bg1"/>
                </a:solidFill>
              </a:rPr>
              <a:t>Ontology,    2010;5(3-4):139-188</a:t>
            </a:r>
            <a:endParaRPr lang="en-US" sz="1800" b="0" dirty="0">
              <a:solidFill>
                <a:schemeClr val="bg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What is out there (we want/need to deal with)?</a:t>
            </a:r>
            <a:endParaRPr lang="en-US" dirty="0"/>
          </a:p>
        </p:txBody>
      </p:sp>
      <p:sp>
        <p:nvSpPr>
          <p:cNvPr id="4" name="TextBox 3"/>
          <p:cNvSpPr txBox="1"/>
          <p:nvPr/>
        </p:nvSpPr>
        <p:spPr>
          <a:xfrm>
            <a:off x="381000" y="2209800"/>
            <a:ext cx="2537105" cy="461665"/>
          </a:xfrm>
          <a:prstGeom prst="rect">
            <a:avLst/>
          </a:prstGeom>
          <a:noFill/>
        </p:spPr>
        <p:txBody>
          <a:bodyPr wrap="none" rtlCol="0">
            <a:spAutoFit/>
          </a:bodyPr>
          <a:lstStyle/>
          <a:p>
            <a:r>
              <a:rPr lang="en-US" sz="2400" dirty="0" smtClean="0">
                <a:solidFill>
                  <a:schemeClr val="bg1"/>
                </a:solidFill>
              </a:rPr>
              <a:t>portions of reality</a:t>
            </a:r>
            <a:endParaRPr lang="en-US" sz="2400" dirty="0">
              <a:solidFill>
                <a:schemeClr val="bg1"/>
              </a:solidFill>
            </a:endParaRPr>
          </a:p>
        </p:txBody>
      </p:sp>
      <p:sp>
        <p:nvSpPr>
          <p:cNvPr id="5" name="TextBox 4"/>
          <p:cNvSpPr txBox="1"/>
          <p:nvPr/>
        </p:nvSpPr>
        <p:spPr>
          <a:xfrm>
            <a:off x="533400" y="3276600"/>
            <a:ext cx="1124026" cy="461665"/>
          </a:xfrm>
          <a:prstGeom prst="rect">
            <a:avLst/>
          </a:prstGeom>
          <a:noFill/>
        </p:spPr>
        <p:txBody>
          <a:bodyPr wrap="none" rtlCol="0">
            <a:spAutoFit/>
          </a:bodyPr>
          <a:lstStyle/>
          <a:p>
            <a:r>
              <a:rPr lang="en-US" sz="2400" dirty="0" smtClean="0">
                <a:solidFill>
                  <a:schemeClr val="bg1"/>
                </a:solidFill>
              </a:rPr>
              <a:t>entities</a:t>
            </a:r>
            <a:endParaRPr lang="en-US" sz="2400" dirty="0">
              <a:solidFill>
                <a:schemeClr val="bg1"/>
              </a:solidFill>
            </a:endParaRPr>
          </a:p>
        </p:txBody>
      </p:sp>
      <p:sp>
        <p:nvSpPr>
          <p:cNvPr id="6" name="TextBox 5"/>
          <p:cNvSpPr txBox="1"/>
          <p:nvPr/>
        </p:nvSpPr>
        <p:spPr>
          <a:xfrm>
            <a:off x="6858000" y="3962400"/>
            <a:ext cx="1636987" cy="461665"/>
          </a:xfrm>
          <a:prstGeom prst="rect">
            <a:avLst/>
          </a:prstGeom>
          <a:noFill/>
        </p:spPr>
        <p:txBody>
          <a:bodyPr wrap="none" rtlCol="0">
            <a:spAutoFit/>
          </a:bodyPr>
          <a:lstStyle/>
          <a:p>
            <a:r>
              <a:rPr lang="en-US" sz="2400" dirty="0" smtClean="0">
                <a:solidFill>
                  <a:schemeClr val="bg1"/>
                </a:solidFill>
              </a:rPr>
              <a:t>particulars</a:t>
            </a:r>
            <a:endParaRPr lang="en-US" sz="2400" dirty="0">
              <a:solidFill>
                <a:schemeClr val="bg1"/>
              </a:solidFill>
            </a:endParaRPr>
          </a:p>
        </p:txBody>
      </p:sp>
      <p:sp>
        <p:nvSpPr>
          <p:cNvPr id="7" name="TextBox 6"/>
          <p:cNvSpPr txBox="1"/>
          <p:nvPr/>
        </p:nvSpPr>
        <p:spPr>
          <a:xfrm>
            <a:off x="838200" y="4648200"/>
            <a:ext cx="1518364" cy="461665"/>
          </a:xfrm>
          <a:prstGeom prst="rect">
            <a:avLst/>
          </a:prstGeom>
          <a:noFill/>
        </p:spPr>
        <p:txBody>
          <a:bodyPr wrap="none" rtlCol="0">
            <a:spAutoFit/>
          </a:bodyPr>
          <a:lstStyle/>
          <a:p>
            <a:r>
              <a:rPr lang="en-US" sz="2400" dirty="0" smtClean="0">
                <a:solidFill>
                  <a:schemeClr val="bg1"/>
                </a:solidFill>
              </a:rPr>
              <a:t>universals</a:t>
            </a:r>
            <a:endParaRPr lang="en-US" sz="2400" dirty="0">
              <a:solidFill>
                <a:schemeClr val="bg1"/>
              </a:solidFill>
            </a:endParaRPr>
          </a:p>
        </p:txBody>
      </p:sp>
      <p:sp>
        <p:nvSpPr>
          <p:cNvPr id="8" name="TextBox 7"/>
          <p:cNvSpPr txBox="1"/>
          <p:nvPr/>
        </p:nvSpPr>
        <p:spPr>
          <a:xfrm>
            <a:off x="5181600" y="2362200"/>
            <a:ext cx="2082621" cy="461665"/>
          </a:xfrm>
          <a:prstGeom prst="rect">
            <a:avLst/>
          </a:prstGeom>
          <a:noFill/>
        </p:spPr>
        <p:txBody>
          <a:bodyPr wrap="none" rtlCol="0">
            <a:spAutoFit/>
          </a:bodyPr>
          <a:lstStyle/>
          <a:p>
            <a:r>
              <a:rPr lang="en-US" sz="2400" dirty="0" smtClean="0">
                <a:solidFill>
                  <a:schemeClr val="bg1"/>
                </a:solidFill>
              </a:rPr>
              <a:t>configurations</a:t>
            </a:r>
            <a:endParaRPr lang="en-US" sz="2400" dirty="0">
              <a:solidFill>
                <a:schemeClr val="bg1"/>
              </a:solidFill>
            </a:endParaRPr>
          </a:p>
        </p:txBody>
      </p:sp>
      <p:sp>
        <p:nvSpPr>
          <p:cNvPr id="9" name="TextBox 8"/>
          <p:cNvSpPr txBox="1"/>
          <p:nvPr/>
        </p:nvSpPr>
        <p:spPr>
          <a:xfrm>
            <a:off x="3124200" y="2362200"/>
            <a:ext cx="1323631" cy="461665"/>
          </a:xfrm>
          <a:prstGeom prst="rect">
            <a:avLst/>
          </a:prstGeom>
          <a:noFill/>
        </p:spPr>
        <p:txBody>
          <a:bodyPr wrap="none" rtlCol="0">
            <a:spAutoFit/>
          </a:bodyPr>
          <a:lstStyle/>
          <a:p>
            <a:r>
              <a:rPr lang="en-US" sz="2400" dirty="0" smtClean="0">
                <a:solidFill>
                  <a:schemeClr val="bg1"/>
                </a:solidFill>
              </a:rPr>
              <a:t>relations</a:t>
            </a:r>
            <a:endParaRPr lang="en-US" sz="2400" dirty="0">
              <a:solidFill>
                <a:schemeClr val="bg1"/>
              </a:solidFill>
            </a:endParaRPr>
          </a:p>
        </p:txBody>
      </p:sp>
      <p:sp>
        <p:nvSpPr>
          <p:cNvPr id="10" name="TextBox 9"/>
          <p:cNvSpPr txBox="1"/>
          <p:nvPr/>
        </p:nvSpPr>
        <p:spPr>
          <a:xfrm>
            <a:off x="685800" y="3810000"/>
            <a:ext cx="1828800" cy="461665"/>
          </a:xfrm>
          <a:prstGeom prst="rect">
            <a:avLst/>
          </a:prstGeom>
          <a:noFill/>
        </p:spPr>
        <p:txBody>
          <a:bodyPr wrap="square" rtlCol="0">
            <a:spAutoFit/>
          </a:bodyPr>
          <a:lstStyle/>
          <a:p>
            <a:r>
              <a:rPr lang="en-US" sz="2400" dirty="0" smtClean="0">
                <a:solidFill>
                  <a:schemeClr val="bg1"/>
                </a:solidFill>
              </a:rPr>
              <a:t>continuants</a:t>
            </a:r>
            <a:endParaRPr lang="en-US" sz="2400" dirty="0">
              <a:solidFill>
                <a:schemeClr val="bg1"/>
              </a:solidFill>
            </a:endParaRPr>
          </a:p>
        </p:txBody>
      </p:sp>
      <p:sp>
        <p:nvSpPr>
          <p:cNvPr id="11" name="TextBox 10"/>
          <p:cNvSpPr txBox="1"/>
          <p:nvPr/>
        </p:nvSpPr>
        <p:spPr>
          <a:xfrm>
            <a:off x="4953000" y="4495800"/>
            <a:ext cx="1580112" cy="461665"/>
          </a:xfrm>
          <a:prstGeom prst="rect">
            <a:avLst/>
          </a:prstGeom>
          <a:noFill/>
        </p:spPr>
        <p:txBody>
          <a:bodyPr wrap="none" rtlCol="0">
            <a:spAutoFit/>
          </a:bodyPr>
          <a:lstStyle/>
          <a:p>
            <a:r>
              <a:rPr lang="en-US" sz="2400" dirty="0" err="1" smtClean="0">
                <a:solidFill>
                  <a:schemeClr val="bg1"/>
                </a:solidFill>
              </a:rPr>
              <a:t>occurrents</a:t>
            </a:r>
            <a:endParaRPr lang="en-US" sz="2400" dirty="0">
              <a:solidFill>
                <a:schemeClr val="bg1"/>
              </a:solidFill>
            </a:endParaRPr>
          </a:p>
        </p:txBody>
      </p:sp>
      <p:sp>
        <p:nvSpPr>
          <p:cNvPr id="12" name="Rectangle 11"/>
          <p:cNvSpPr/>
          <p:nvPr/>
        </p:nvSpPr>
        <p:spPr bwMode="auto">
          <a:xfrm>
            <a:off x="381000" y="2209800"/>
            <a:ext cx="8458200" cy="44196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3" name="Rectangle 12"/>
          <p:cNvSpPr/>
          <p:nvPr/>
        </p:nvSpPr>
        <p:spPr bwMode="auto">
          <a:xfrm>
            <a:off x="533400" y="3276600"/>
            <a:ext cx="8153400" cy="32004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4" name="Rectangle 13"/>
          <p:cNvSpPr/>
          <p:nvPr/>
        </p:nvSpPr>
        <p:spPr bwMode="auto">
          <a:xfrm>
            <a:off x="5181600" y="2362200"/>
            <a:ext cx="3505200" cy="7620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5" name="Rectangle 14"/>
          <p:cNvSpPr/>
          <p:nvPr/>
        </p:nvSpPr>
        <p:spPr bwMode="auto">
          <a:xfrm>
            <a:off x="3124200" y="2362200"/>
            <a:ext cx="1828800" cy="7620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6" name="Rectangle 15"/>
          <p:cNvSpPr/>
          <p:nvPr/>
        </p:nvSpPr>
        <p:spPr bwMode="auto">
          <a:xfrm>
            <a:off x="685800" y="3810000"/>
            <a:ext cx="4114800" cy="25146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7" name="Rectangle 16"/>
          <p:cNvSpPr/>
          <p:nvPr/>
        </p:nvSpPr>
        <p:spPr bwMode="auto">
          <a:xfrm>
            <a:off x="4953000" y="4495800"/>
            <a:ext cx="3429000" cy="15240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8" name="Rectangle 17"/>
          <p:cNvSpPr/>
          <p:nvPr/>
        </p:nvSpPr>
        <p:spPr bwMode="auto">
          <a:xfrm>
            <a:off x="838200" y="4648200"/>
            <a:ext cx="1905000" cy="1524000"/>
          </a:xfrm>
          <a:prstGeom prst="rect">
            <a:avLst/>
          </a:prstGeom>
          <a:noFill/>
          <a:ln w="9525" cap="flat" cmpd="sng" algn="ctr">
            <a:solidFill>
              <a:schemeClr val="bg1"/>
            </a:solidFill>
            <a:prstDash val="dash"/>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19" name="Rectangle 18"/>
          <p:cNvSpPr/>
          <p:nvPr/>
        </p:nvSpPr>
        <p:spPr bwMode="auto">
          <a:xfrm>
            <a:off x="3124200" y="3962400"/>
            <a:ext cx="5410200" cy="2209800"/>
          </a:xfrm>
          <a:prstGeom prst="rect">
            <a:avLst/>
          </a:prstGeom>
          <a:no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rgbClr val="000066"/>
              </a:solidFill>
              <a:effectLst/>
              <a:latin typeface="Times New Roman" pitchFamily="18" charset="0"/>
            </a:endParaRPr>
          </a:p>
        </p:txBody>
      </p:sp>
      <p:sp>
        <p:nvSpPr>
          <p:cNvPr id="20" name="TextBox 19"/>
          <p:cNvSpPr txBox="1"/>
          <p:nvPr/>
        </p:nvSpPr>
        <p:spPr>
          <a:xfrm>
            <a:off x="3352800" y="2743200"/>
            <a:ext cx="1606530" cy="400110"/>
          </a:xfrm>
          <a:prstGeom prst="rect">
            <a:avLst/>
          </a:prstGeom>
          <a:noFill/>
        </p:spPr>
        <p:txBody>
          <a:bodyPr wrap="none" rtlCol="0">
            <a:spAutoFit/>
          </a:bodyPr>
          <a:lstStyle/>
          <a:p>
            <a:r>
              <a:rPr lang="en-US" sz="2000" dirty="0" smtClean="0">
                <a:solidFill>
                  <a:srgbClr val="FFC000"/>
                </a:solidFill>
              </a:rPr>
              <a:t>participation</a:t>
            </a:r>
            <a:endParaRPr lang="en-US" sz="2000" dirty="0">
              <a:solidFill>
                <a:srgbClr val="FFC000"/>
              </a:solidFill>
            </a:endParaRPr>
          </a:p>
        </p:txBody>
      </p:sp>
      <p:sp>
        <p:nvSpPr>
          <p:cNvPr id="21" name="TextBox 20"/>
          <p:cNvSpPr txBox="1"/>
          <p:nvPr/>
        </p:nvSpPr>
        <p:spPr>
          <a:xfrm>
            <a:off x="5652489" y="2743200"/>
            <a:ext cx="3084499" cy="400110"/>
          </a:xfrm>
          <a:prstGeom prst="rect">
            <a:avLst/>
          </a:prstGeom>
          <a:noFill/>
        </p:spPr>
        <p:txBody>
          <a:bodyPr wrap="none" rtlCol="0">
            <a:spAutoFit/>
          </a:bodyPr>
          <a:lstStyle/>
          <a:p>
            <a:r>
              <a:rPr lang="en-US" sz="2000" dirty="0" smtClean="0">
                <a:solidFill>
                  <a:srgbClr val="FFC000"/>
                </a:solidFill>
              </a:rPr>
              <a:t>me participating in my life</a:t>
            </a:r>
            <a:endParaRPr lang="en-US" sz="2000" dirty="0">
              <a:solidFill>
                <a:srgbClr val="FFC000"/>
              </a:solidFill>
            </a:endParaRPr>
          </a:p>
        </p:txBody>
      </p:sp>
      <p:sp>
        <p:nvSpPr>
          <p:cNvPr id="22" name="TextBox 21"/>
          <p:cNvSpPr txBox="1"/>
          <p:nvPr/>
        </p:nvSpPr>
        <p:spPr>
          <a:xfrm>
            <a:off x="1524000" y="5791200"/>
            <a:ext cx="1208985" cy="400110"/>
          </a:xfrm>
          <a:prstGeom prst="rect">
            <a:avLst/>
          </a:prstGeom>
          <a:noFill/>
        </p:spPr>
        <p:txBody>
          <a:bodyPr wrap="none" rtlCol="0">
            <a:spAutoFit/>
          </a:bodyPr>
          <a:lstStyle/>
          <a:p>
            <a:r>
              <a:rPr lang="en-US" sz="2000" dirty="0" smtClean="0">
                <a:solidFill>
                  <a:srgbClr val="FFC000"/>
                </a:solidFill>
              </a:rPr>
              <a:t>organism</a:t>
            </a:r>
            <a:endParaRPr lang="en-US" sz="2000" dirty="0">
              <a:solidFill>
                <a:srgbClr val="FFC000"/>
              </a:solidFill>
            </a:endParaRPr>
          </a:p>
        </p:txBody>
      </p:sp>
      <p:sp>
        <p:nvSpPr>
          <p:cNvPr id="23" name="TextBox 22"/>
          <p:cNvSpPr txBox="1"/>
          <p:nvPr/>
        </p:nvSpPr>
        <p:spPr>
          <a:xfrm>
            <a:off x="3701453" y="4495800"/>
            <a:ext cx="511679" cy="400110"/>
          </a:xfrm>
          <a:prstGeom prst="rect">
            <a:avLst/>
          </a:prstGeom>
          <a:noFill/>
        </p:spPr>
        <p:txBody>
          <a:bodyPr wrap="none" rtlCol="0">
            <a:spAutoFit/>
          </a:bodyPr>
          <a:lstStyle/>
          <a:p>
            <a:r>
              <a:rPr lang="en-US" sz="2000" dirty="0" smtClean="0">
                <a:solidFill>
                  <a:srgbClr val="FFC000"/>
                </a:solidFill>
              </a:rPr>
              <a:t>me</a:t>
            </a:r>
            <a:endParaRPr lang="en-US" sz="2000" dirty="0">
              <a:solidFill>
                <a:srgbClr val="FFC000"/>
              </a:solidFill>
            </a:endParaRPr>
          </a:p>
        </p:txBody>
      </p:sp>
      <p:sp>
        <p:nvSpPr>
          <p:cNvPr id="24" name="TextBox 23"/>
          <p:cNvSpPr txBox="1"/>
          <p:nvPr/>
        </p:nvSpPr>
        <p:spPr>
          <a:xfrm>
            <a:off x="6921261" y="5486400"/>
            <a:ext cx="930063" cy="400110"/>
          </a:xfrm>
          <a:prstGeom prst="rect">
            <a:avLst/>
          </a:prstGeom>
          <a:noFill/>
        </p:spPr>
        <p:txBody>
          <a:bodyPr wrap="none" rtlCol="0">
            <a:spAutoFit/>
          </a:bodyPr>
          <a:lstStyle/>
          <a:p>
            <a:r>
              <a:rPr lang="en-US" sz="2000" dirty="0" smtClean="0">
                <a:solidFill>
                  <a:srgbClr val="FFC000"/>
                </a:solidFill>
              </a:rPr>
              <a:t>my life</a:t>
            </a:r>
            <a:endParaRPr lang="en-US" sz="2000" dirty="0">
              <a:solidFill>
                <a:srgbClr val="FFC000"/>
              </a:solidFill>
            </a:endParaRPr>
          </a:p>
        </p:txBody>
      </p:sp>
      <p:grpSp>
        <p:nvGrpSpPr>
          <p:cNvPr id="29" name="Group 28"/>
          <p:cNvGrpSpPr/>
          <p:nvPr/>
        </p:nvGrpSpPr>
        <p:grpSpPr>
          <a:xfrm>
            <a:off x="533400" y="2694560"/>
            <a:ext cx="2438400" cy="461665"/>
            <a:chOff x="533400" y="2694560"/>
            <a:chExt cx="2438400" cy="461665"/>
          </a:xfrm>
        </p:grpSpPr>
        <p:sp>
          <p:nvSpPr>
            <p:cNvPr id="25" name="Rectangle 24"/>
            <p:cNvSpPr/>
            <p:nvPr/>
          </p:nvSpPr>
          <p:spPr bwMode="auto">
            <a:xfrm>
              <a:off x="533400" y="2743200"/>
              <a:ext cx="2438400" cy="381000"/>
            </a:xfrm>
            <a:prstGeom prst="rect">
              <a:avLst/>
            </a:prstGeom>
            <a:noFill/>
            <a:ln w="9525" cap="flat" cmpd="sng" algn="ctr">
              <a:solidFill>
                <a:srgbClr val="FF0000"/>
              </a:solidFill>
              <a:prstDash val="lgDash"/>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27" name="TextBox 26"/>
            <p:cNvSpPr txBox="1"/>
            <p:nvPr/>
          </p:nvSpPr>
          <p:spPr>
            <a:xfrm>
              <a:off x="533400" y="2694560"/>
              <a:ext cx="338554"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grpSp>
      <p:grpSp>
        <p:nvGrpSpPr>
          <p:cNvPr id="30" name="Group 29"/>
          <p:cNvGrpSpPr/>
          <p:nvPr/>
        </p:nvGrpSpPr>
        <p:grpSpPr>
          <a:xfrm>
            <a:off x="5029200" y="3385623"/>
            <a:ext cx="3505200" cy="461665"/>
            <a:chOff x="5029200" y="3385623"/>
            <a:chExt cx="3505200" cy="461665"/>
          </a:xfrm>
        </p:grpSpPr>
        <p:sp>
          <p:nvSpPr>
            <p:cNvPr id="26" name="Rectangle 25"/>
            <p:cNvSpPr/>
            <p:nvPr/>
          </p:nvSpPr>
          <p:spPr bwMode="auto">
            <a:xfrm>
              <a:off x="5029200" y="3429000"/>
              <a:ext cx="3505200" cy="381000"/>
            </a:xfrm>
            <a:prstGeom prst="rect">
              <a:avLst/>
            </a:prstGeom>
            <a:noFill/>
            <a:ln w="9525" cap="flat" cmpd="sng" algn="ctr">
              <a:solidFill>
                <a:srgbClr val="FF0000"/>
              </a:solidFill>
              <a:prstDash val="lgDash"/>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28" name="TextBox 27"/>
            <p:cNvSpPr txBox="1"/>
            <p:nvPr/>
          </p:nvSpPr>
          <p:spPr>
            <a:xfrm>
              <a:off x="5032734" y="3385623"/>
              <a:ext cx="338554"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3.bp.blogspot.com/_2cxvSmlPoaM/Ss-JdUAcxwI/AAAAAAAADM4/fOmasxsNiCg/s800/rembrandt.jpg"/>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30724" name="Rectangle 11"/>
          <p:cNvSpPr>
            <a:spLocks noChangeArrowheads="1"/>
          </p:cNvSpPr>
          <p:nvPr/>
        </p:nvSpPr>
        <p:spPr bwMode="auto">
          <a:xfrm>
            <a:off x="381000" y="3124200"/>
            <a:ext cx="1219200" cy="381000"/>
          </a:xfrm>
          <a:prstGeom prst="rect">
            <a:avLst/>
          </a:prstGeom>
          <a:noFill/>
          <a:ln w="9525">
            <a:noFill/>
            <a:miter lim="800000"/>
            <a:headEnd/>
            <a:tailEnd/>
          </a:ln>
        </p:spPr>
        <p:txBody>
          <a:bodyPr wrap="none" anchor="ctr"/>
          <a:lstStyle/>
          <a:p>
            <a:endParaRPr lang="en-US"/>
          </a:p>
        </p:txBody>
      </p:sp>
      <p:grpSp>
        <p:nvGrpSpPr>
          <p:cNvPr id="2" name="Group 11"/>
          <p:cNvGrpSpPr>
            <a:grpSpLocks/>
          </p:cNvGrpSpPr>
          <p:nvPr/>
        </p:nvGrpSpPr>
        <p:grpSpPr bwMode="auto">
          <a:xfrm>
            <a:off x="0" y="1143000"/>
            <a:ext cx="2971800" cy="5715000"/>
            <a:chOff x="0" y="1143000"/>
            <a:chExt cx="2971800" cy="5715000"/>
          </a:xfrm>
        </p:grpSpPr>
        <p:sp>
          <p:nvSpPr>
            <p:cNvPr id="30729" name="Rectangle 10"/>
            <p:cNvSpPr>
              <a:spLocks noChangeArrowheads="1"/>
            </p:cNvSpPr>
            <p:nvPr/>
          </p:nvSpPr>
          <p:spPr bwMode="auto">
            <a:xfrm>
              <a:off x="0" y="1143000"/>
              <a:ext cx="2667000" cy="5715000"/>
            </a:xfrm>
            <a:prstGeom prst="rect">
              <a:avLst/>
            </a:prstGeom>
            <a:solidFill>
              <a:srgbClr val="000000">
                <a:alpha val="69803"/>
              </a:srgbClr>
            </a:solidFill>
            <a:ln w="9525" algn="ctr">
              <a:noFill/>
              <a:round/>
              <a:headEnd/>
              <a:tailEnd type="triangle" w="med" len="med"/>
            </a:ln>
          </p:spPr>
          <p:txBody>
            <a:bodyPr anchor="ctr"/>
            <a:lstStyle/>
            <a:p>
              <a:endParaRPr lang="en-US"/>
            </a:p>
          </p:txBody>
        </p:sp>
        <p:sp>
          <p:nvSpPr>
            <p:cNvPr id="30730" name="Text Box 14"/>
            <p:cNvSpPr txBox="1">
              <a:spLocks noChangeArrowheads="1"/>
            </p:cNvSpPr>
            <p:nvPr/>
          </p:nvSpPr>
          <p:spPr bwMode="auto">
            <a:xfrm>
              <a:off x="0" y="4724400"/>
              <a:ext cx="2971800" cy="1938992"/>
            </a:xfrm>
            <a:prstGeom prst="rect">
              <a:avLst/>
            </a:prstGeom>
            <a:noFill/>
            <a:ln w="9525">
              <a:noFill/>
              <a:miter lim="800000"/>
              <a:headEnd/>
              <a:tailEnd/>
            </a:ln>
          </p:spPr>
          <p:txBody>
            <a:bodyPr wrap="square">
              <a:spAutoFit/>
            </a:bodyPr>
            <a:lstStyle/>
            <a:p>
              <a:pPr algn="l"/>
              <a:r>
                <a:rPr lang="en-US" sz="2400" dirty="0">
                  <a:solidFill>
                    <a:srgbClr val="FFC000"/>
                  </a:solidFill>
                </a:rPr>
                <a:t>L1</a:t>
              </a:r>
              <a:r>
                <a:rPr lang="en-US" sz="2400" dirty="0">
                  <a:solidFill>
                    <a:schemeClr val="bg1"/>
                  </a:solidFill>
                </a:rPr>
                <a:t>: entities with objective </a:t>
              </a:r>
              <a:r>
                <a:rPr lang="en-US" sz="2400" dirty="0" smtClean="0">
                  <a:solidFill>
                    <a:schemeClr val="bg1"/>
                  </a:solidFill>
                </a:rPr>
                <a:t>existence,   </a:t>
              </a:r>
            </a:p>
            <a:p>
              <a:pPr algn="l"/>
              <a:r>
                <a:rPr lang="en-US" sz="2400" dirty="0" smtClean="0">
                  <a:solidFill>
                    <a:schemeClr val="bg1"/>
                  </a:solidFill>
                </a:rPr>
                <a:t>some of </a:t>
              </a:r>
              <a:r>
                <a:rPr lang="en-US" sz="2400" dirty="0">
                  <a:solidFill>
                    <a:schemeClr val="bg1"/>
                  </a:solidFill>
                </a:rPr>
                <a:t>which </a:t>
              </a:r>
              <a:r>
                <a:rPr lang="en-US" sz="2400" dirty="0" smtClean="0">
                  <a:solidFill>
                    <a:schemeClr val="bg1"/>
                  </a:solidFill>
                </a:rPr>
                <a:t>(</a:t>
              </a:r>
              <a:r>
                <a:rPr lang="en-US" sz="2400" dirty="0" smtClean="0">
                  <a:solidFill>
                    <a:srgbClr val="FFC000"/>
                  </a:solidFill>
                </a:rPr>
                <a:t>L1</a:t>
              </a:r>
              <a:r>
                <a:rPr lang="en-US" sz="2800" baseline="30000" dirty="0" smtClean="0">
                  <a:solidFill>
                    <a:srgbClr val="FFC000"/>
                  </a:solidFill>
                </a:rPr>
                <a:t>-</a:t>
              </a:r>
              <a:r>
                <a:rPr lang="en-US" sz="2400" dirty="0" smtClean="0">
                  <a:solidFill>
                    <a:schemeClr val="bg1"/>
                  </a:solidFill>
                </a:rPr>
                <a:t>) are </a:t>
              </a:r>
              <a:r>
                <a:rPr lang="en-US" sz="2400" i="1" dirty="0">
                  <a:solidFill>
                    <a:schemeClr val="bg1"/>
                  </a:solidFill>
                </a:rPr>
                <a:t>not about anything</a:t>
              </a:r>
            </a:p>
          </p:txBody>
        </p:sp>
        <p:sp>
          <p:nvSpPr>
            <p:cNvPr id="30731" name="Text Box 17"/>
            <p:cNvSpPr txBox="1">
              <a:spLocks noChangeArrowheads="1"/>
            </p:cNvSpPr>
            <p:nvPr/>
          </p:nvSpPr>
          <p:spPr bwMode="auto">
            <a:xfrm>
              <a:off x="0" y="3440084"/>
              <a:ext cx="2743200" cy="1569660"/>
            </a:xfrm>
            <a:prstGeom prst="rect">
              <a:avLst/>
            </a:prstGeom>
            <a:noFill/>
            <a:ln w="9525">
              <a:noFill/>
              <a:miter lim="800000"/>
              <a:headEnd/>
              <a:tailEnd/>
            </a:ln>
          </p:spPr>
          <p:txBody>
            <a:bodyPr wrap="square">
              <a:spAutoFit/>
            </a:bodyPr>
            <a:lstStyle/>
            <a:p>
              <a:pPr algn="l"/>
              <a:r>
                <a:rPr lang="en-US" sz="2400" dirty="0">
                  <a:solidFill>
                    <a:srgbClr val="FFC000"/>
                  </a:solidFill>
                </a:rPr>
                <a:t>L2</a:t>
              </a:r>
              <a:r>
                <a:rPr lang="en-US" sz="2400" dirty="0">
                  <a:solidFill>
                    <a:schemeClr val="bg1"/>
                  </a:solidFill>
                </a:rPr>
                <a:t>: </a:t>
              </a:r>
              <a:r>
                <a:rPr lang="en-US" sz="2400" dirty="0" smtClean="0">
                  <a:solidFill>
                    <a:schemeClr val="bg1"/>
                  </a:solidFill>
                </a:rPr>
                <a:t>beliefs,    some of which are </a:t>
              </a:r>
              <a:r>
                <a:rPr lang="en-US" sz="2400" i="1" dirty="0">
                  <a:solidFill>
                    <a:schemeClr val="bg1"/>
                  </a:solidFill>
                </a:rPr>
                <a:t>about</a:t>
              </a:r>
              <a:r>
                <a:rPr lang="en-US" sz="2400" dirty="0">
                  <a:solidFill>
                    <a:schemeClr val="bg1"/>
                  </a:solidFill>
                </a:rPr>
                <a:t> (1</a:t>
              </a:r>
              <a:r>
                <a:rPr lang="en-US" sz="2400" dirty="0" smtClean="0">
                  <a:solidFill>
                    <a:schemeClr val="bg1"/>
                  </a:solidFill>
                </a:rPr>
                <a:t>),  (2) or (3) </a:t>
              </a:r>
            </a:p>
            <a:p>
              <a:pPr algn="l"/>
              <a:r>
                <a:rPr lang="en-US" sz="2400" dirty="0" smtClean="0">
                  <a:solidFill>
                    <a:schemeClr val="bg1"/>
                  </a:solidFill>
                </a:rPr>
                <a:t> </a:t>
              </a:r>
              <a:endParaRPr lang="en-US" sz="2400" dirty="0">
                <a:solidFill>
                  <a:schemeClr val="bg1"/>
                </a:solidFill>
              </a:endParaRPr>
            </a:p>
          </p:txBody>
        </p:sp>
        <p:sp>
          <p:nvSpPr>
            <p:cNvPr id="30732" name="Text Box 23"/>
            <p:cNvSpPr txBox="1">
              <a:spLocks noChangeArrowheads="1"/>
            </p:cNvSpPr>
            <p:nvPr/>
          </p:nvSpPr>
          <p:spPr bwMode="auto">
            <a:xfrm>
              <a:off x="0" y="2057400"/>
              <a:ext cx="2819400" cy="1200329"/>
            </a:xfrm>
            <a:prstGeom prst="rect">
              <a:avLst/>
            </a:prstGeom>
            <a:noFill/>
            <a:ln w="9525">
              <a:noFill/>
              <a:miter lim="800000"/>
              <a:headEnd/>
              <a:tailEnd/>
            </a:ln>
          </p:spPr>
          <p:txBody>
            <a:bodyPr>
              <a:spAutoFit/>
            </a:bodyPr>
            <a:lstStyle/>
            <a:p>
              <a:pPr algn="l"/>
              <a:r>
                <a:rPr lang="en-US" sz="2400" dirty="0">
                  <a:solidFill>
                    <a:srgbClr val="FFC000"/>
                  </a:solidFill>
                </a:rPr>
                <a:t>L3</a:t>
              </a:r>
              <a:r>
                <a:rPr lang="en-US" sz="2400" dirty="0">
                  <a:solidFill>
                    <a:schemeClr val="bg1"/>
                  </a:solidFill>
                </a:rPr>
                <a:t>: </a:t>
              </a:r>
              <a:r>
                <a:rPr lang="en-US" sz="2400" dirty="0" smtClean="0">
                  <a:solidFill>
                    <a:schemeClr val="bg1"/>
                  </a:solidFill>
                </a:rPr>
                <a:t>accessible representations </a:t>
              </a:r>
              <a:r>
                <a:rPr lang="en-US" sz="2400" i="1" dirty="0">
                  <a:solidFill>
                    <a:schemeClr val="bg1"/>
                  </a:solidFill>
                </a:rPr>
                <a:t>about</a:t>
              </a:r>
              <a:r>
                <a:rPr lang="en-US" sz="2400" dirty="0">
                  <a:solidFill>
                    <a:schemeClr val="bg1"/>
                  </a:solidFill>
                </a:rPr>
                <a:t> (1</a:t>
              </a:r>
              <a:r>
                <a:rPr lang="en-US" sz="2400" dirty="0" smtClean="0">
                  <a:solidFill>
                    <a:schemeClr val="bg1"/>
                  </a:solidFill>
                </a:rPr>
                <a:t>),  (</a:t>
              </a:r>
              <a:r>
                <a:rPr lang="en-US" sz="2400" dirty="0">
                  <a:solidFill>
                    <a:schemeClr val="bg1"/>
                  </a:solidFill>
                </a:rPr>
                <a:t>2) or (3) </a:t>
              </a:r>
            </a:p>
          </p:txBody>
        </p:sp>
      </p:grpSp>
      <p:sp>
        <p:nvSpPr>
          <p:cNvPr id="30726" name="Title 28"/>
          <p:cNvSpPr>
            <a:spLocks noGrp="1"/>
          </p:cNvSpPr>
          <p:nvPr>
            <p:ph type="title"/>
          </p:nvPr>
        </p:nvSpPr>
        <p:spPr>
          <a:xfrm>
            <a:off x="152400" y="1293733"/>
            <a:ext cx="8839200" cy="612934"/>
          </a:xfrm>
        </p:spPr>
        <p:txBody>
          <a:bodyPr/>
          <a:lstStyle/>
          <a:p>
            <a:r>
              <a:rPr lang="en-US" sz="3000" dirty="0" smtClean="0"/>
              <a:t>Reality and Representations in Ontological Realism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28600" y="1276350"/>
            <a:ext cx="8686800" cy="647700"/>
          </a:xfrm>
        </p:spPr>
        <p:txBody>
          <a:bodyPr/>
          <a:lstStyle/>
          <a:p>
            <a:r>
              <a:rPr lang="en-US" dirty="0" smtClean="0"/>
              <a:t>Disclaimer for students</a:t>
            </a:r>
          </a:p>
        </p:txBody>
      </p:sp>
      <p:sp>
        <p:nvSpPr>
          <p:cNvPr id="3" name="Content Placeholder 2"/>
          <p:cNvSpPr>
            <a:spLocks noGrp="1"/>
          </p:cNvSpPr>
          <p:nvPr>
            <p:ph idx="1"/>
          </p:nvPr>
        </p:nvSpPr>
        <p:spPr/>
        <p:txBody>
          <a:bodyPr/>
          <a:lstStyle/>
          <a:p>
            <a:r>
              <a:rPr lang="en-US" dirty="0" smtClean="0"/>
              <a:t>If … you would be tested on this topic and your answer to the question would be:</a:t>
            </a:r>
          </a:p>
          <a:p>
            <a:pPr lvl="1"/>
            <a:r>
              <a:rPr lang="en-US" i="1" dirty="0" smtClean="0"/>
              <a:t>… because that nitwit makes it so hard</a:t>
            </a:r>
            <a:r>
              <a:rPr lang="en-US" dirty="0" smtClean="0"/>
              <a:t>,    </a:t>
            </a:r>
          </a:p>
          <a:p>
            <a:r>
              <a:rPr lang="en-US" dirty="0" smtClean="0"/>
              <a:t>Then … you are right,    but you should also understand why this nitwit made it so hard:</a:t>
            </a:r>
          </a:p>
          <a:p>
            <a:pPr lvl="1"/>
            <a:r>
              <a:rPr lang="en-US" i="1" dirty="0" smtClean="0">
                <a:solidFill>
                  <a:schemeClr val="accent1"/>
                </a:solidFill>
              </a:rPr>
              <a:t>… because he wants to build symbolic representations whose structures mimic the structure of reality according to our best scientific understanding, while keeping track of changes in reality and our scientific understanding thereof</a:t>
            </a:r>
            <a:r>
              <a:rPr lang="en-US" i="1"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3.bp.blogspot.com/_2cxvSmlPoaM/Ss-JdUAcxwI/AAAAAAAADM4/fOmasxsNiCg/s800/rembrandt.jpg"/>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30724" name="Rectangle 11"/>
          <p:cNvSpPr>
            <a:spLocks noChangeArrowheads="1"/>
          </p:cNvSpPr>
          <p:nvPr/>
        </p:nvSpPr>
        <p:spPr bwMode="auto">
          <a:xfrm>
            <a:off x="381000" y="3124200"/>
            <a:ext cx="1219200" cy="381000"/>
          </a:xfrm>
          <a:prstGeom prst="rect">
            <a:avLst/>
          </a:prstGeom>
          <a:noFill/>
          <a:ln w="9525">
            <a:noFill/>
            <a:miter lim="800000"/>
            <a:headEnd/>
            <a:tailEnd/>
          </a:ln>
        </p:spPr>
        <p:txBody>
          <a:bodyPr wrap="none" anchor="ctr"/>
          <a:lstStyle/>
          <a:p>
            <a:endParaRPr lang="en-US"/>
          </a:p>
        </p:txBody>
      </p:sp>
      <p:grpSp>
        <p:nvGrpSpPr>
          <p:cNvPr id="2" name="Group 11"/>
          <p:cNvGrpSpPr>
            <a:grpSpLocks/>
          </p:cNvGrpSpPr>
          <p:nvPr/>
        </p:nvGrpSpPr>
        <p:grpSpPr bwMode="auto">
          <a:xfrm>
            <a:off x="0" y="1143000"/>
            <a:ext cx="2971800" cy="5715000"/>
            <a:chOff x="0" y="1143000"/>
            <a:chExt cx="2971800" cy="5715000"/>
          </a:xfrm>
          <a:noFill/>
        </p:grpSpPr>
        <p:sp>
          <p:nvSpPr>
            <p:cNvPr id="30729" name="Rectangle 10"/>
            <p:cNvSpPr>
              <a:spLocks noChangeArrowheads="1"/>
            </p:cNvSpPr>
            <p:nvPr/>
          </p:nvSpPr>
          <p:spPr bwMode="auto">
            <a:xfrm>
              <a:off x="0" y="1143000"/>
              <a:ext cx="2667000" cy="5715000"/>
            </a:xfrm>
            <a:prstGeom prst="rect">
              <a:avLst/>
            </a:prstGeom>
            <a:grpFill/>
            <a:ln w="9525" algn="ctr">
              <a:noFill/>
              <a:round/>
              <a:headEnd/>
              <a:tailEnd type="triangle" w="med" len="med"/>
            </a:ln>
          </p:spPr>
          <p:txBody>
            <a:bodyPr anchor="ctr"/>
            <a:lstStyle/>
            <a:p>
              <a:endParaRPr lang="en-US"/>
            </a:p>
          </p:txBody>
        </p:sp>
        <p:sp>
          <p:nvSpPr>
            <p:cNvPr id="30730" name="Text Box 14"/>
            <p:cNvSpPr txBox="1">
              <a:spLocks noChangeArrowheads="1"/>
            </p:cNvSpPr>
            <p:nvPr/>
          </p:nvSpPr>
          <p:spPr bwMode="auto">
            <a:xfrm>
              <a:off x="0" y="4724400"/>
              <a:ext cx="2971800" cy="1938992"/>
            </a:xfrm>
            <a:prstGeom prst="rect">
              <a:avLst/>
            </a:prstGeom>
            <a:grpFill/>
            <a:ln w="9525">
              <a:noFill/>
              <a:miter lim="800000"/>
              <a:headEnd/>
              <a:tailEnd/>
            </a:ln>
          </p:spPr>
          <p:txBody>
            <a:bodyPr wrap="square">
              <a:spAutoFit/>
            </a:bodyPr>
            <a:lstStyle/>
            <a:p>
              <a:pPr algn="l"/>
              <a:r>
                <a:rPr lang="en-US" sz="2400" dirty="0">
                  <a:solidFill>
                    <a:srgbClr val="FFC000"/>
                  </a:solidFill>
                </a:rPr>
                <a:t>L1</a:t>
              </a:r>
              <a:r>
                <a:rPr lang="en-US" sz="2400" dirty="0">
                  <a:solidFill>
                    <a:schemeClr val="bg1"/>
                  </a:solidFill>
                </a:rPr>
                <a:t>: entities with objective </a:t>
              </a:r>
              <a:r>
                <a:rPr lang="en-US" sz="2400" dirty="0" smtClean="0">
                  <a:solidFill>
                    <a:schemeClr val="bg1"/>
                  </a:solidFill>
                </a:rPr>
                <a:t>existence,   </a:t>
              </a:r>
            </a:p>
            <a:p>
              <a:pPr algn="l"/>
              <a:r>
                <a:rPr lang="en-US" sz="2400" dirty="0" smtClean="0">
                  <a:solidFill>
                    <a:schemeClr val="bg1"/>
                  </a:solidFill>
                </a:rPr>
                <a:t>some of </a:t>
              </a:r>
              <a:r>
                <a:rPr lang="en-US" sz="2400" dirty="0">
                  <a:solidFill>
                    <a:schemeClr val="bg1"/>
                  </a:solidFill>
                </a:rPr>
                <a:t>which </a:t>
              </a:r>
              <a:r>
                <a:rPr lang="en-US" sz="2400" dirty="0" smtClean="0">
                  <a:solidFill>
                    <a:schemeClr val="bg1"/>
                  </a:solidFill>
                </a:rPr>
                <a:t>(</a:t>
              </a:r>
              <a:r>
                <a:rPr lang="en-US" sz="2400" dirty="0" smtClean="0">
                  <a:solidFill>
                    <a:srgbClr val="FFC000"/>
                  </a:solidFill>
                </a:rPr>
                <a:t>L1</a:t>
              </a:r>
              <a:r>
                <a:rPr lang="en-US" sz="2800" baseline="30000" dirty="0" smtClean="0">
                  <a:solidFill>
                    <a:srgbClr val="FFC000"/>
                  </a:solidFill>
                </a:rPr>
                <a:t>-</a:t>
              </a:r>
              <a:r>
                <a:rPr lang="en-US" sz="2400" dirty="0" smtClean="0">
                  <a:solidFill>
                    <a:schemeClr val="bg1"/>
                  </a:solidFill>
                </a:rPr>
                <a:t>) are </a:t>
              </a:r>
              <a:r>
                <a:rPr lang="en-US" sz="2400" i="1" dirty="0">
                  <a:solidFill>
                    <a:schemeClr val="bg1"/>
                  </a:solidFill>
                </a:rPr>
                <a:t>not about anything</a:t>
              </a:r>
            </a:p>
          </p:txBody>
        </p:sp>
        <p:sp>
          <p:nvSpPr>
            <p:cNvPr id="30731" name="Text Box 17"/>
            <p:cNvSpPr txBox="1">
              <a:spLocks noChangeArrowheads="1"/>
            </p:cNvSpPr>
            <p:nvPr/>
          </p:nvSpPr>
          <p:spPr bwMode="auto">
            <a:xfrm>
              <a:off x="0" y="3440084"/>
              <a:ext cx="2743200" cy="1569660"/>
            </a:xfrm>
            <a:prstGeom prst="rect">
              <a:avLst/>
            </a:prstGeom>
            <a:grpFill/>
            <a:ln w="9525">
              <a:noFill/>
              <a:miter lim="800000"/>
              <a:headEnd/>
              <a:tailEnd/>
            </a:ln>
          </p:spPr>
          <p:txBody>
            <a:bodyPr wrap="square">
              <a:spAutoFit/>
            </a:bodyPr>
            <a:lstStyle/>
            <a:p>
              <a:pPr algn="l"/>
              <a:r>
                <a:rPr lang="en-US" sz="2400" dirty="0">
                  <a:solidFill>
                    <a:srgbClr val="FFC000"/>
                  </a:solidFill>
                </a:rPr>
                <a:t>L2</a:t>
              </a:r>
              <a:r>
                <a:rPr lang="en-US" sz="2400" dirty="0">
                  <a:solidFill>
                    <a:schemeClr val="bg1"/>
                  </a:solidFill>
                </a:rPr>
                <a:t>: </a:t>
              </a:r>
              <a:r>
                <a:rPr lang="en-US" sz="2400" dirty="0" smtClean="0">
                  <a:solidFill>
                    <a:schemeClr val="bg1"/>
                  </a:solidFill>
                </a:rPr>
                <a:t>beliefs,    some of which are </a:t>
              </a:r>
              <a:r>
                <a:rPr lang="en-US" sz="2400" i="1" dirty="0">
                  <a:solidFill>
                    <a:schemeClr val="bg1"/>
                  </a:solidFill>
                </a:rPr>
                <a:t>about</a:t>
              </a:r>
              <a:r>
                <a:rPr lang="en-US" sz="2400" dirty="0">
                  <a:solidFill>
                    <a:schemeClr val="bg1"/>
                  </a:solidFill>
                </a:rPr>
                <a:t> (1</a:t>
              </a:r>
              <a:r>
                <a:rPr lang="en-US" sz="2400" dirty="0" smtClean="0">
                  <a:solidFill>
                    <a:schemeClr val="bg1"/>
                  </a:solidFill>
                </a:rPr>
                <a:t>),    (2) or (3) </a:t>
              </a:r>
            </a:p>
            <a:p>
              <a:pPr algn="l"/>
              <a:r>
                <a:rPr lang="en-US" sz="2400" dirty="0" smtClean="0">
                  <a:solidFill>
                    <a:schemeClr val="bg1"/>
                  </a:solidFill>
                </a:rPr>
                <a:t> </a:t>
              </a:r>
              <a:endParaRPr lang="en-US" sz="2400" dirty="0">
                <a:solidFill>
                  <a:schemeClr val="bg1"/>
                </a:solidFill>
              </a:endParaRPr>
            </a:p>
          </p:txBody>
        </p:sp>
        <p:sp>
          <p:nvSpPr>
            <p:cNvPr id="30732" name="Text Box 23"/>
            <p:cNvSpPr txBox="1">
              <a:spLocks noChangeArrowheads="1"/>
            </p:cNvSpPr>
            <p:nvPr/>
          </p:nvSpPr>
          <p:spPr bwMode="auto">
            <a:xfrm>
              <a:off x="0" y="2057400"/>
              <a:ext cx="2819400" cy="1200329"/>
            </a:xfrm>
            <a:prstGeom prst="rect">
              <a:avLst/>
            </a:prstGeom>
            <a:grpFill/>
            <a:ln w="9525">
              <a:noFill/>
              <a:miter lim="800000"/>
              <a:headEnd/>
              <a:tailEnd/>
            </a:ln>
          </p:spPr>
          <p:txBody>
            <a:bodyPr>
              <a:spAutoFit/>
            </a:bodyPr>
            <a:lstStyle/>
            <a:p>
              <a:pPr algn="l"/>
              <a:r>
                <a:rPr lang="en-US" sz="2400" dirty="0">
                  <a:solidFill>
                    <a:srgbClr val="FFC000"/>
                  </a:solidFill>
                </a:rPr>
                <a:t>L3</a:t>
              </a:r>
              <a:r>
                <a:rPr lang="en-US" sz="2400" dirty="0">
                  <a:solidFill>
                    <a:schemeClr val="bg1"/>
                  </a:solidFill>
                </a:rPr>
                <a:t>: </a:t>
              </a:r>
              <a:r>
                <a:rPr lang="en-US" sz="2400" dirty="0" smtClean="0">
                  <a:solidFill>
                    <a:schemeClr val="bg1"/>
                  </a:solidFill>
                </a:rPr>
                <a:t>accessible representations </a:t>
              </a:r>
              <a:r>
                <a:rPr lang="en-US" sz="2400" i="1" dirty="0">
                  <a:solidFill>
                    <a:schemeClr val="bg1"/>
                  </a:solidFill>
                </a:rPr>
                <a:t>about</a:t>
              </a:r>
              <a:r>
                <a:rPr lang="en-US" sz="2400" dirty="0">
                  <a:solidFill>
                    <a:schemeClr val="bg1"/>
                  </a:solidFill>
                </a:rPr>
                <a:t> (1</a:t>
              </a:r>
              <a:r>
                <a:rPr lang="en-US" sz="2400" dirty="0" smtClean="0">
                  <a:solidFill>
                    <a:schemeClr val="bg1"/>
                  </a:solidFill>
                </a:rPr>
                <a:t>),  (</a:t>
              </a:r>
              <a:r>
                <a:rPr lang="en-US" sz="2400" dirty="0">
                  <a:solidFill>
                    <a:schemeClr val="bg1"/>
                  </a:solidFill>
                </a:rPr>
                <a:t>2) or (3) </a:t>
              </a:r>
            </a:p>
          </p:txBody>
        </p:sp>
      </p:grpSp>
      <p:sp>
        <p:nvSpPr>
          <p:cNvPr id="30726" name="Title 28"/>
          <p:cNvSpPr>
            <a:spLocks noGrp="1"/>
          </p:cNvSpPr>
          <p:nvPr>
            <p:ph type="title"/>
          </p:nvPr>
        </p:nvSpPr>
        <p:spPr>
          <a:xfrm>
            <a:off x="152400" y="1293733"/>
            <a:ext cx="8839200" cy="612934"/>
          </a:xfrm>
        </p:spPr>
        <p:txBody>
          <a:bodyPr/>
          <a:lstStyle/>
          <a:p>
            <a:r>
              <a:rPr lang="en-US" sz="3000" dirty="0" smtClean="0"/>
              <a:t>Reality and Representations in Ontological Realism</a:t>
            </a:r>
          </a:p>
        </p:txBody>
      </p:sp>
      <p:grpSp>
        <p:nvGrpSpPr>
          <p:cNvPr id="13" name="Group 12"/>
          <p:cNvGrpSpPr/>
          <p:nvPr/>
        </p:nvGrpSpPr>
        <p:grpSpPr>
          <a:xfrm>
            <a:off x="2438400" y="2286000"/>
            <a:ext cx="6451667" cy="584775"/>
            <a:chOff x="2438400" y="2286000"/>
            <a:chExt cx="6451667" cy="584775"/>
          </a:xfrm>
        </p:grpSpPr>
        <p:sp>
          <p:nvSpPr>
            <p:cNvPr id="10" name="Right Arrow 9"/>
            <p:cNvSpPr/>
            <p:nvPr/>
          </p:nvSpPr>
          <p:spPr bwMode="auto">
            <a:xfrm>
              <a:off x="2438400" y="2387887"/>
              <a:ext cx="1828800" cy="381000"/>
            </a:xfrm>
            <a:prstGeom prst="rightArrow">
              <a:avLst/>
            </a:prstGeom>
            <a:solidFill>
              <a:schemeClr val="bg1"/>
            </a:solid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1" name="TextBox 10"/>
            <p:cNvSpPr txBox="1"/>
            <p:nvPr/>
          </p:nvSpPr>
          <p:spPr>
            <a:xfrm>
              <a:off x="4648200" y="2286000"/>
              <a:ext cx="4241867" cy="584775"/>
            </a:xfrm>
            <a:prstGeom prst="rect">
              <a:avLst/>
            </a:prstGeom>
            <a:noFill/>
          </p:spPr>
          <p:txBody>
            <a:bodyPr wrap="none" rtlCol="0">
              <a:spAutoFit/>
            </a:bodyPr>
            <a:lstStyle/>
            <a:p>
              <a:r>
                <a:rPr lang="en-US" dirty="0" smtClean="0">
                  <a:solidFill>
                    <a:schemeClr val="accent1"/>
                  </a:solidFill>
                </a:rPr>
                <a:t>Basic Formal Ontology</a:t>
              </a:r>
              <a:endParaRPr lang="en-US" dirty="0">
                <a:solidFill>
                  <a:schemeClr val="accent1"/>
                </a:solidFill>
              </a:endParaRPr>
            </a:p>
          </p:txBody>
        </p:sp>
      </p:grpSp>
      <p:grpSp>
        <p:nvGrpSpPr>
          <p:cNvPr id="18" name="Group 17"/>
          <p:cNvGrpSpPr/>
          <p:nvPr/>
        </p:nvGrpSpPr>
        <p:grpSpPr>
          <a:xfrm>
            <a:off x="3339736" y="2743200"/>
            <a:ext cx="5651864" cy="3907341"/>
            <a:chOff x="3339736" y="2743200"/>
            <a:chExt cx="5651864" cy="3907341"/>
          </a:xfrm>
        </p:grpSpPr>
        <p:grpSp>
          <p:nvGrpSpPr>
            <p:cNvPr id="17" name="Group 16"/>
            <p:cNvGrpSpPr/>
            <p:nvPr/>
          </p:nvGrpSpPr>
          <p:grpSpPr>
            <a:xfrm>
              <a:off x="3339736" y="3733801"/>
              <a:ext cx="5575664" cy="2916740"/>
              <a:chOff x="3339736" y="3733801"/>
              <a:chExt cx="5575664" cy="2916740"/>
            </a:xfrm>
          </p:grpSpPr>
          <p:sp>
            <p:nvSpPr>
              <p:cNvPr id="16" name="Rectangle 15"/>
              <p:cNvSpPr/>
              <p:nvPr/>
            </p:nvSpPr>
            <p:spPr bwMode="auto">
              <a:xfrm>
                <a:off x="3657600" y="5334000"/>
                <a:ext cx="1295400" cy="990600"/>
              </a:xfrm>
              <a:prstGeom prst="rect">
                <a:avLst/>
              </a:prstGeom>
              <a:solidFill>
                <a:schemeClr val="accent1"/>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pic>
            <p:nvPicPr>
              <p:cNvPr id="100354" name="Picture 2"/>
              <p:cNvPicPr>
                <a:picLocks noChangeAspect="1" noChangeArrowheads="1"/>
              </p:cNvPicPr>
              <p:nvPr/>
            </p:nvPicPr>
            <p:blipFill>
              <a:blip r:embed="rId4" cstate="print"/>
              <a:srcRect/>
              <a:stretch>
                <a:fillRect/>
              </a:stretch>
            </p:blipFill>
            <p:spPr bwMode="auto">
              <a:xfrm>
                <a:off x="3339736" y="3733801"/>
                <a:ext cx="5575664" cy="2916740"/>
              </a:xfrm>
              <a:prstGeom prst="rect">
                <a:avLst/>
              </a:prstGeom>
              <a:noFill/>
              <a:ln w="9525" cap="flat" cmpd="sng">
                <a:noFill/>
                <a:prstDash val="solid"/>
                <a:miter lim="800000"/>
                <a:headEnd type="none" w="med" len="med"/>
                <a:tailEnd type="none" w="med" len="med"/>
              </a:ln>
              <a:effectLst/>
            </p:spPr>
          </p:pic>
        </p:grpSp>
        <p:sp>
          <p:nvSpPr>
            <p:cNvPr id="15" name="TextBox 14"/>
            <p:cNvSpPr txBox="1"/>
            <p:nvPr/>
          </p:nvSpPr>
          <p:spPr>
            <a:xfrm>
              <a:off x="4495800" y="2743200"/>
              <a:ext cx="4495800" cy="923330"/>
            </a:xfrm>
            <a:prstGeom prst="rect">
              <a:avLst/>
            </a:prstGeom>
            <a:noFill/>
          </p:spPr>
          <p:txBody>
            <a:bodyPr wrap="square" rtlCol="0">
              <a:spAutoFit/>
            </a:bodyPr>
            <a:lstStyle/>
            <a:p>
              <a:r>
                <a:rPr lang="en-US" sz="1800" dirty="0" smtClean="0">
                  <a:solidFill>
                    <a:schemeClr val="accent1"/>
                  </a:solidFill>
                </a:rPr>
                <a:t>An organized structure composed of Representational Units (RU) each one denoting a universal</a:t>
              </a:r>
              <a:endParaRPr lang="en-US" sz="1800" dirty="0">
                <a:solidFill>
                  <a:schemeClr val="accent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withEffect">
                                  <p:stCondLst>
                                    <p:cond delay="0"/>
                                  </p:stCondLst>
                                  <p:childTnLst>
                                    <p:animEffect transition="out" filter="dissolv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The Basic Formal Ontology</a:t>
            </a:r>
            <a:endParaRPr lang="en-US" dirty="0"/>
          </a:p>
        </p:txBody>
      </p:sp>
      <p:sp>
        <p:nvSpPr>
          <p:cNvPr id="3" name="Content Placeholder 2"/>
          <p:cNvSpPr>
            <a:spLocks noGrp="1"/>
          </p:cNvSpPr>
          <p:nvPr>
            <p:ph idx="1"/>
          </p:nvPr>
        </p:nvSpPr>
        <p:spPr/>
        <p:txBody>
          <a:bodyPr/>
          <a:lstStyle/>
          <a:p>
            <a:r>
              <a:rPr lang="en-US" dirty="0" smtClean="0"/>
              <a:t>Is an ontology of particulars,   </a:t>
            </a:r>
          </a:p>
          <a:p>
            <a:pPr lvl="1"/>
            <a:r>
              <a:rPr lang="en-US" sz="2400" dirty="0" smtClean="0"/>
              <a:t>despite the RUs denoting universals; </a:t>
            </a:r>
          </a:p>
          <a:p>
            <a:r>
              <a:rPr lang="en-US" dirty="0" smtClean="0"/>
              <a:t>Its hierarchical structure is based on the following definitions:</a:t>
            </a:r>
          </a:p>
          <a:p>
            <a:pPr lvl="1"/>
            <a:r>
              <a:rPr lang="en-US" sz="2400" i="1" dirty="0" smtClean="0"/>
              <a:t>U </a:t>
            </a:r>
            <a:r>
              <a:rPr lang="en-US" sz="2400" i="1" dirty="0" err="1" smtClean="0"/>
              <a:t>is_a</a:t>
            </a:r>
            <a:r>
              <a:rPr lang="en-US" sz="2400" i="1" dirty="0" smtClean="0"/>
              <a:t> U1 =def. for all </a:t>
            </a:r>
            <a:r>
              <a:rPr lang="en-US" sz="2400" i="1" dirty="0" err="1" smtClean="0"/>
              <a:t>i</a:t>
            </a:r>
            <a:r>
              <a:rPr lang="en-US" sz="2400" i="1" dirty="0" smtClean="0"/>
              <a:t>, </a:t>
            </a:r>
            <a:r>
              <a:rPr lang="en-US" sz="2400" i="1" dirty="0" smtClean="0"/>
              <a:t>(</a:t>
            </a:r>
            <a:r>
              <a:rPr lang="en-US" sz="2400" i="1" dirty="0" smtClean="0"/>
              <a:t>t, ) if </a:t>
            </a:r>
            <a:r>
              <a:rPr lang="en-US" sz="2400" i="1" dirty="0" err="1" smtClean="0"/>
              <a:t>i</a:t>
            </a:r>
            <a:r>
              <a:rPr lang="en-US" sz="2400" i="1" dirty="0" smtClean="0"/>
              <a:t> </a:t>
            </a:r>
            <a:r>
              <a:rPr lang="en-US" sz="2400" b="1" i="1" dirty="0" err="1" smtClean="0"/>
              <a:t>instance_of</a:t>
            </a:r>
            <a:r>
              <a:rPr lang="en-US" sz="2400" b="1" i="1" dirty="0" smtClean="0"/>
              <a:t> </a:t>
            </a:r>
            <a:r>
              <a:rPr lang="en-US" sz="2400" i="1" dirty="0" smtClean="0"/>
              <a:t>U</a:t>
            </a:r>
            <a:r>
              <a:rPr lang="en-US" sz="2400" b="1" i="1" dirty="0" smtClean="0"/>
              <a:t> </a:t>
            </a:r>
            <a:r>
              <a:rPr lang="en-US" sz="2400" i="1" dirty="0" smtClean="0"/>
              <a:t>(</a:t>
            </a:r>
            <a:r>
              <a:rPr lang="en-US" sz="2400" b="1" i="1" dirty="0" smtClean="0"/>
              <a:t>at </a:t>
            </a:r>
            <a:r>
              <a:rPr lang="en-US" sz="2400" i="1" dirty="0" smtClean="0"/>
              <a:t>t)</a:t>
            </a:r>
            <a:r>
              <a:rPr lang="en-US" sz="2400" b="1" i="1" dirty="0" smtClean="0"/>
              <a:t> </a:t>
            </a:r>
            <a:r>
              <a:rPr lang="en-US" sz="2400" i="1" dirty="0" smtClean="0"/>
              <a:t>then </a:t>
            </a:r>
            <a:r>
              <a:rPr lang="en-US" sz="2400" i="1" dirty="0" err="1" smtClean="0"/>
              <a:t>i</a:t>
            </a:r>
            <a:r>
              <a:rPr lang="en-US" sz="2400" b="1" i="1" dirty="0" smtClean="0"/>
              <a:t> </a:t>
            </a:r>
            <a:r>
              <a:rPr lang="en-US" sz="2400" b="1" dirty="0" err="1" smtClean="0"/>
              <a:t>instance_of</a:t>
            </a:r>
            <a:r>
              <a:rPr lang="en-US" sz="2400" b="1" dirty="0" smtClean="0"/>
              <a:t> </a:t>
            </a:r>
            <a:r>
              <a:rPr lang="en-US" sz="2400" i="1" smtClean="0"/>
              <a:t>U1</a:t>
            </a:r>
            <a:r>
              <a:rPr lang="en-US" sz="2400" b="1" i="1" smtClean="0"/>
              <a:t> </a:t>
            </a:r>
            <a:r>
              <a:rPr lang="en-US" sz="2400" i="1" smtClean="0"/>
              <a:t>(</a:t>
            </a:r>
            <a:r>
              <a:rPr lang="en-US" sz="2400" b="1" i="1" dirty="0" smtClean="0"/>
              <a:t>at </a:t>
            </a:r>
            <a:r>
              <a:rPr lang="en-US" sz="2400" i="1" dirty="0" smtClean="0"/>
              <a:t>t)</a:t>
            </a:r>
            <a:r>
              <a:rPr lang="en-US" sz="2400" b="1" i="1" dirty="0" smtClean="0"/>
              <a:t>.</a:t>
            </a:r>
          </a:p>
          <a:p>
            <a:r>
              <a:rPr lang="en-US" dirty="0" smtClean="0"/>
              <a:t>Is a reference ontology for reference </a:t>
            </a:r>
            <a:r>
              <a:rPr lang="en-US" dirty="0" err="1" smtClean="0"/>
              <a:t>ontologies</a:t>
            </a:r>
            <a:r>
              <a:rPr lang="en-US" dirty="0" smtClean="0"/>
              <a:t> in specific domains;</a:t>
            </a:r>
          </a:p>
          <a:p>
            <a:pPr lvl="1"/>
            <a:r>
              <a:rPr lang="en-US" sz="2400" dirty="0" smtClean="0"/>
              <a:t>these </a:t>
            </a:r>
            <a:r>
              <a:rPr lang="en-US" sz="2400" dirty="0" err="1" smtClean="0"/>
              <a:t>ontologies</a:t>
            </a:r>
            <a:r>
              <a:rPr lang="en-US" sz="2400" dirty="0" smtClean="0"/>
              <a:t> may also contain representational elements defined on the basis of representational units.</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4"/>
          <p:cNvSpPr txBox="1">
            <a:spLocks noGrp="1"/>
          </p:cNvSpPr>
          <p:nvPr/>
        </p:nvSpPr>
        <p:spPr bwMode="auto">
          <a:xfrm>
            <a:off x="7245350" y="6248400"/>
            <a:ext cx="1898650" cy="457200"/>
          </a:xfrm>
          <a:prstGeom prst="rect">
            <a:avLst/>
          </a:prstGeom>
          <a:noFill/>
          <a:ln w="9525">
            <a:noFill/>
            <a:miter lim="800000"/>
            <a:headEnd/>
            <a:tailEnd/>
          </a:ln>
        </p:spPr>
        <p:txBody>
          <a:bodyPr wrap="none" lIns="92075" tIns="46038" rIns="92075" bIns="46038" anchor="ctr"/>
          <a:lstStyle/>
          <a:p>
            <a:pPr algn="r" eaLnBrk="0" hangingPunct="0"/>
            <a:fld id="{FCBA48D8-22D1-4F58-9A42-708913C90A23}" type="slidenum">
              <a:rPr lang="en-GB" sz="1400" b="0">
                <a:latin typeface="Arial" pitchFamily="34" charset="0"/>
              </a:rPr>
              <a:pPr algn="r" eaLnBrk="0" hangingPunct="0"/>
              <a:t>22</a:t>
            </a:fld>
            <a:endParaRPr lang="en-GB" sz="1400" b="0">
              <a:latin typeface="Arial" pitchFamily="34" charset="0"/>
            </a:endParaRPr>
          </a:p>
        </p:txBody>
      </p:sp>
      <p:sp>
        <p:nvSpPr>
          <p:cNvPr id="91139" name="Line 2"/>
          <p:cNvSpPr>
            <a:spLocks noChangeShapeType="1"/>
          </p:cNvSpPr>
          <p:nvPr/>
        </p:nvSpPr>
        <p:spPr bwMode="auto">
          <a:xfrm>
            <a:off x="2419350" y="3221038"/>
            <a:ext cx="0" cy="0"/>
          </a:xfrm>
          <a:prstGeom prst="line">
            <a:avLst/>
          </a:prstGeom>
          <a:noFill/>
          <a:ln w="12700" cap="rnd">
            <a:solidFill>
              <a:srgbClr val="000000"/>
            </a:solidFill>
            <a:round/>
            <a:headEnd/>
            <a:tailEnd/>
          </a:ln>
        </p:spPr>
        <p:txBody>
          <a:bodyPr/>
          <a:lstStyle/>
          <a:p>
            <a:endParaRPr lang="en-US"/>
          </a:p>
        </p:txBody>
      </p:sp>
      <p:sp>
        <p:nvSpPr>
          <p:cNvPr id="91140" name="Line 3"/>
          <p:cNvSpPr>
            <a:spLocks noChangeShapeType="1"/>
          </p:cNvSpPr>
          <p:nvPr/>
        </p:nvSpPr>
        <p:spPr bwMode="auto">
          <a:xfrm>
            <a:off x="2419350" y="3221038"/>
            <a:ext cx="0" cy="0"/>
          </a:xfrm>
          <a:prstGeom prst="line">
            <a:avLst/>
          </a:prstGeom>
          <a:noFill/>
          <a:ln w="12700" cap="rnd">
            <a:solidFill>
              <a:srgbClr val="000000"/>
            </a:solidFill>
            <a:round/>
            <a:headEnd/>
            <a:tailEnd/>
          </a:ln>
        </p:spPr>
        <p:txBody>
          <a:bodyPr/>
          <a:lstStyle/>
          <a:p>
            <a:endParaRPr lang="en-US"/>
          </a:p>
        </p:txBody>
      </p:sp>
      <p:graphicFrame>
        <p:nvGraphicFramePr>
          <p:cNvPr id="1784922" name="Group 90"/>
          <p:cNvGraphicFramePr>
            <a:graphicFrameLocks noGrp="1"/>
          </p:cNvGraphicFramePr>
          <p:nvPr/>
        </p:nvGraphicFramePr>
        <p:xfrm>
          <a:off x="247650" y="2160588"/>
          <a:ext cx="8534400" cy="4328160"/>
        </p:xfrm>
        <a:graphic>
          <a:graphicData uri="http://schemas.openxmlformats.org/drawingml/2006/table">
            <a:tbl>
              <a:tblPr/>
              <a:tblGrid>
                <a:gridCol w="1908175"/>
                <a:gridCol w="1216025"/>
                <a:gridCol w="1143000"/>
                <a:gridCol w="1295400"/>
                <a:gridCol w="1300163"/>
                <a:gridCol w="1671637"/>
              </a:tblGrid>
              <a:tr h="8874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EBE6FC"/>
                          </a:solidFill>
                          <a:effectLst/>
                          <a:latin typeface="Palatino Linotype" pitchFamily="18" charset="0"/>
                          <a:cs typeface="Arial" charset="0"/>
                        </a:rPr>
                        <a:t>                     </a:t>
                      </a:r>
                      <a:r>
                        <a:rPr kumimoji="0" lang="en-US" sz="1600" b="0" i="0" u="none" strike="noStrike" cap="none" normalizeH="0" baseline="0" dirty="0" smtClean="0">
                          <a:ln>
                            <a:noFill/>
                          </a:ln>
                          <a:solidFill>
                            <a:srgbClr val="EBE6FC"/>
                          </a:solidFill>
                          <a:effectLst/>
                          <a:latin typeface="Palatino Linotype" pitchFamily="18" charset="0"/>
                          <a:cs typeface="Arial" charset="0"/>
                        </a:rPr>
                        <a:t>RELATION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Arial" charset="0"/>
                        </a:rPr>
                        <a:t>                TO TIME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EBE6FC"/>
                          </a:solidFill>
                          <a:effectLst/>
                          <a:latin typeface="Palatino Linotype" pitchFamily="18" charset="0"/>
                          <a:cs typeface="Arial" charset="0"/>
                        </a:rPr>
                        <a:t> </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Arial" charset="0"/>
                        </a:rPr>
                        <a:t> GRANULARITY</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CONTINUANT</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OCCURRENT</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96900">
                <a:tc v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INDEPENDENT</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DEPENDENT</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rgbClr val="EBE6FC"/>
                        </a:solidFill>
                        <a:effectLst/>
                        <a:latin typeface="Palatino Linotype" pitchFamily="18"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998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ORGAN AND</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ORGANISM</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Organism</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(NCBI</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Taxonomy)</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Anatomical Entity</a:t>
                      </a:r>
                      <a:endParaRPr kumimoji="0" lang="en-US" sz="1600" b="0"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(FMA,    CARO)</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Organ</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Function</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(FMP,    CPRO)</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Phenotypic Quality</a:t>
                      </a:r>
                      <a:b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b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(PaTO)</a:t>
                      </a:r>
                      <a:endParaRPr kumimoji="0" lang="en-US" sz="1600" b="0" i="0" u="none" strike="noStrike" cap="none" normalizeH="0" baseline="0" smtClean="0">
                        <a:ln>
                          <a:noFill/>
                        </a:ln>
                        <a:solidFill>
                          <a:srgbClr val="EBE6FC"/>
                        </a:solidFill>
                        <a:effectLst/>
                        <a:latin typeface="Palatino Linotype" pitchFamily="18"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Palatino Linotype" pitchFamily="18" charset="0"/>
                          <a:cs typeface="Times New Roman" pitchFamily="18" charset="0"/>
                        </a:rPr>
                        <a:t>Biological Process</a:t>
                      </a:r>
                      <a:endParaRPr kumimoji="0" lang="en-US" sz="1600" b="1" i="0" u="none" strike="noStrike" cap="none" normalizeH="0" baseline="0" smtClean="0">
                        <a:ln>
                          <a:noFill/>
                        </a:ln>
                        <a:solidFill>
                          <a:schemeClr val="tx1"/>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Palatino Linotype" pitchFamily="18" charset="0"/>
                          <a:cs typeface="Times New Roman" pitchFamily="18" charset="0"/>
                        </a:rPr>
                        <a:t>(GO)</a:t>
                      </a:r>
                      <a:endParaRPr kumimoji="0" lang="en-US" sz="1600" b="1" i="0" u="none" strike="noStrike" cap="none" normalizeH="0" baseline="0" smtClean="0">
                        <a:ln>
                          <a:noFill/>
                        </a:ln>
                        <a:solidFill>
                          <a:schemeClr val="tx1"/>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r>
              <a:tr h="692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CELL AND CELLULAR COMPONENT</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Cell</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(CL)</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Palatino Linotype" pitchFamily="18" charset="0"/>
                          <a:cs typeface="Times New Roman" pitchFamily="18" charset="0"/>
                        </a:rPr>
                        <a:t>Cellular Component</a:t>
                      </a:r>
                      <a:endParaRPr kumimoji="0" lang="en-US" sz="1600" b="1" i="0" u="none" strike="noStrike" cap="none" normalizeH="0" baseline="0" dirty="0" smtClean="0">
                        <a:ln>
                          <a:noFill/>
                        </a:ln>
                        <a:solidFill>
                          <a:schemeClr val="tx1"/>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Palatino Linotype" pitchFamily="18" charset="0"/>
                          <a:cs typeface="Times New Roman" pitchFamily="18" charset="0"/>
                        </a:rPr>
                        <a:t>(FMA,   GO)</a:t>
                      </a:r>
                      <a:endParaRPr kumimoji="0" lang="en-US" sz="1600" b="1" i="0" u="none" strike="noStrike" cap="none" normalizeH="0" baseline="0" dirty="0" smtClean="0">
                        <a:ln>
                          <a:noFill/>
                        </a:ln>
                        <a:solidFill>
                          <a:schemeClr val="tx1"/>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Cellular Function</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(GO)</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692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Arial" charset="0"/>
                        </a:rPr>
                        <a:t>MOLECULE</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Molecule</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a:t>
                      </a:r>
                      <a:r>
                        <a:rPr kumimoji="0" lang="en-US" sz="1600" b="0" i="0" u="none" strike="noStrike" cap="none" normalizeH="0" baseline="0" dirty="0" err="1" smtClean="0">
                          <a:ln>
                            <a:noFill/>
                          </a:ln>
                          <a:solidFill>
                            <a:srgbClr val="EBE6FC"/>
                          </a:solidFill>
                          <a:effectLst/>
                          <a:latin typeface="Palatino Linotype" pitchFamily="18" charset="0"/>
                          <a:cs typeface="Times New Roman" pitchFamily="18" charset="0"/>
                        </a:rPr>
                        <a:t>ChEBI</a:t>
                      </a: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    SO,   </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EBE6FC"/>
                          </a:solidFill>
                          <a:effectLst/>
                          <a:latin typeface="Palatino Linotype" pitchFamily="18" charset="0"/>
                          <a:cs typeface="Times New Roman" pitchFamily="18" charset="0"/>
                        </a:rPr>
                        <a:t>RnaO</a:t>
                      </a: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    </a:t>
                      </a:r>
                      <a:r>
                        <a:rPr kumimoji="0" lang="en-US" sz="1600" b="0" i="0" u="none" strike="noStrike" cap="none" normalizeH="0" baseline="0" dirty="0" err="1" smtClean="0">
                          <a:ln>
                            <a:noFill/>
                          </a:ln>
                          <a:solidFill>
                            <a:srgbClr val="EBE6FC"/>
                          </a:solidFill>
                          <a:effectLst/>
                          <a:latin typeface="Palatino Linotype" pitchFamily="18" charset="0"/>
                          <a:cs typeface="Times New Roman" pitchFamily="18" charset="0"/>
                        </a:rPr>
                        <a:t>PrO</a:t>
                      </a:r>
                      <a:r>
                        <a:rPr kumimoji="0" lang="en-US" sz="1600" b="0" i="0" u="none" strike="noStrike" cap="none" normalizeH="0" baseline="0" dirty="0" smtClean="0">
                          <a:ln>
                            <a:noFill/>
                          </a:ln>
                          <a:solidFill>
                            <a:srgbClr val="EBE6FC"/>
                          </a:solidFill>
                          <a:effectLst/>
                          <a:latin typeface="Palatino Linotype" pitchFamily="18" charset="0"/>
                          <a:cs typeface="Times New Roman" pitchFamily="18" charset="0"/>
                        </a:rPr>
                        <a:t>)</a:t>
                      </a:r>
                      <a:endParaRPr kumimoji="0" lang="en-US" sz="1600" b="1" i="0" u="none" strike="noStrike" cap="none" normalizeH="0" baseline="0" dirty="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Palatino Linotype" pitchFamily="18" charset="0"/>
                          <a:cs typeface="Times New Roman" pitchFamily="18" charset="0"/>
                        </a:rPr>
                        <a:t>Molecular Function</a:t>
                      </a:r>
                      <a:endParaRPr kumimoji="0" lang="en-US" sz="1600" b="1" i="0" u="none" strike="noStrike" cap="none" normalizeH="0" baseline="0" smtClean="0">
                        <a:ln>
                          <a:noFill/>
                        </a:ln>
                        <a:solidFill>
                          <a:schemeClr val="tx1"/>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Palatino Linotype" pitchFamily="18" charset="0"/>
                          <a:cs typeface="Times New Roman" pitchFamily="18" charset="0"/>
                        </a:rPr>
                        <a:t>(GO)</a:t>
                      </a:r>
                      <a:endParaRPr kumimoji="0" lang="en-US" sz="1600" b="1" i="0" u="none" strike="noStrike" cap="none" normalizeH="0" baseline="0" smtClean="0">
                        <a:ln>
                          <a:noFill/>
                        </a:ln>
                        <a:solidFill>
                          <a:schemeClr val="tx1"/>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Molecular Process</a:t>
                      </a:r>
                      <a:endParaRPr kumimoji="0" lang="en-US" sz="1600" b="1" i="0" u="none" strike="noStrike" cap="none" normalizeH="0" baseline="0" smtClean="0">
                        <a:ln>
                          <a:noFill/>
                        </a:ln>
                        <a:solidFill>
                          <a:srgbClr val="EBE6FC"/>
                        </a:solidFill>
                        <a:effectLst/>
                        <a:latin typeface="Palatino Linotype"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EBE6FC"/>
                          </a:solidFill>
                          <a:effectLst/>
                          <a:latin typeface="Palatino Linotype" pitchFamily="18" charset="0"/>
                          <a:cs typeface="Times New Roman" pitchFamily="18" charset="0"/>
                        </a:rPr>
                        <a:t>(GO)</a:t>
                      </a:r>
                      <a:endParaRPr kumimoji="0" lang="en-US" sz="1600" b="1" i="0" u="none" strike="noStrike" cap="none" normalizeH="0" baseline="0" smtClean="0">
                        <a:ln>
                          <a:noFill/>
                        </a:ln>
                        <a:solidFill>
                          <a:srgbClr val="EBE6FC"/>
                        </a:solidFill>
                        <a:effectLst/>
                        <a:latin typeface="Palatino Linotype" pitchFamily="18" charset="0"/>
                        <a:cs typeface="Arial" charset="0"/>
                      </a:endParaRPr>
                    </a:p>
                  </a:txBody>
                  <a:tcPr marL="0" marR="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91175" name="Line 38"/>
          <p:cNvSpPr>
            <a:spLocks noChangeShapeType="1"/>
          </p:cNvSpPr>
          <p:nvPr/>
        </p:nvSpPr>
        <p:spPr bwMode="auto">
          <a:xfrm>
            <a:off x="304800" y="2133600"/>
            <a:ext cx="1828800" cy="1600200"/>
          </a:xfrm>
          <a:prstGeom prst="line">
            <a:avLst/>
          </a:prstGeom>
          <a:noFill/>
          <a:ln w="12700">
            <a:solidFill>
              <a:schemeClr val="bg1"/>
            </a:solidFill>
            <a:round/>
            <a:headEnd/>
            <a:tailEnd/>
          </a:ln>
        </p:spPr>
        <p:txBody>
          <a:bodyPr/>
          <a:lstStyle/>
          <a:p>
            <a:endParaRPr lang="en-US"/>
          </a:p>
        </p:txBody>
      </p:sp>
      <p:sp>
        <p:nvSpPr>
          <p:cNvPr id="91176" name="AutoShape 49"/>
          <p:cNvSpPr>
            <a:spLocks noGrp="1" noChangeArrowheads="1"/>
          </p:cNvSpPr>
          <p:nvPr>
            <p:ph type="title"/>
          </p:nvPr>
        </p:nvSpPr>
        <p:spPr>
          <a:xfrm>
            <a:off x="255588" y="1284288"/>
            <a:ext cx="8632825" cy="631825"/>
          </a:xfrm>
        </p:spPr>
        <p:txBody>
          <a:bodyPr/>
          <a:lstStyle/>
          <a:p>
            <a:pPr eaLnBrk="1" hangingPunct="1"/>
            <a:r>
              <a:rPr lang="en-US" smtClean="0"/>
              <a:t>OBO Foundry ontologies in BFO-dress</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7"/>
          <p:cNvSpPr txBox="1">
            <a:spLocks noChangeArrowheads="1"/>
          </p:cNvSpPr>
          <p:nvPr/>
        </p:nvSpPr>
        <p:spPr bwMode="auto">
          <a:xfrm>
            <a:off x="7296150" y="4191000"/>
            <a:ext cx="1238250" cy="366713"/>
          </a:xfrm>
          <a:prstGeom prst="rect">
            <a:avLst/>
          </a:prstGeom>
          <a:noFill/>
          <a:ln w="9525">
            <a:noFill/>
            <a:miter lim="800000"/>
            <a:headEnd/>
            <a:tailEnd/>
          </a:ln>
        </p:spPr>
        <p:txBody>
          <a:bodyPr wrap="none">
            <a:spAutoFit/>
          </a:bodyPr>
          <a:lstStyle/>
          <a:p>
            <a:r>
              <a:rPr lang="en-US" sz="1800">
                <a:solidFill>
                  <a:srgbClr val="FFFF00"/>
                </a:solidFill>
              </a:rPr>
              <a:t>instanceOf</a:t>
            </a:r>
            <a:endParaRPr lang="en-US" sz="2400" u="sng">
              <a:solidFill>
                <a:srgbClr val="FFFF00"/>
              </a:solidFill>
            </a:endParaRPr>
          </a:p>
        </p:txBody>
      </p:sp>
      <p:sp>
        <p:nvSpPr>
          <p:cNvPr id="23555" name="AutoShape 2"/>
          <p:cNvSpPr>
            <a:spLocks noGrp="1" noChangeArrowheads="1"/>
          </p:cNvSpPr>
          <p:nvPr>
            <p:ph type="title"/>
          </p:nvPr>
        </p:nvSpPr>
        <p:spPr>
          <a:xfrm>
            <a:off x="255588" y="1276708"/>
            <a:ext cx="8632825" cy="646986"/>
          </a:xfrm>
        </p:spPr>
        <p:txBody>
          <a:bodyPr/>
          <a:lstStyle/>
          <a:p>
            <a:pPr eaLnBrk="1" hangingPunct="1"/>
            <a:r>
              <a:rPr lang="en-US" dirty="0" smtClean="0"/>
              <a:t>Main distinctions in the BFO</a:t>
            </a:r>
          </a:p>
        </p:txBody>
      </p:sp>
      <p:sp>
        <p:nvSpPr>
          <p:cNvPr id="23556" name="Text Box 4"/>
          <p:cNvSpPr txBox="1">
            <a:spLocks noChangeArrowheads="1"/>
          </p:cNvSpPr>
          <p:nvPr/>
        </p:nvSpPr>
        <p:spPr bwMode="auto">
          <a:xfrm>
            <a:off x="447675" y="5257800"/>
            <a:ext cx="2654300" cy="955675"/>
          </a:xfrm>
          <a:prstGeom prst="rect">
            <a:avLst/>
          </a:prstGeom>
          <a:solidFill>
            <a:schemeClr val="accent1"/>
          </a:solidFill>
          <a:ln w="9525">
            <a:solidFill>
              <a:schemeClr val="bg1"/>
            </a:solidFill>
            <a:miter lim="800000"/>
            <a:headEnd/>
            <a:tailEnd/>
          </a:ln>
        </p:spPr>
        <p:txBody>
          <a:bodyPr wrap="none">
            <a:spAutoFit/>
          </a:bodyPr>
          <a:lstStyle/>
          <a:p>
            <a:r>
              <a:rPr lang="en-US" sz="2800">
                <a:solidFill>
                  <a:schemeClr val="tx1"/>
                </a:solidFill>
              </a:rPr>
              <a:t>some </a:t>
            </a:r>
            <a:r>
              <a:rPr lang="en-US" sz="2800" i="1">
                <a:solidFill>
                  <a:schemeClr val="tx1"/>
                </a:solidFill>
              </a:rPr>
              <a:t>continuant</a:t>
            </a:r>
          </a:p>
          <a:p>
            <a:r>
              <a:rPr lang="en-US" sz="2800">
                <a:solidFill>
                  <a:schemeClr val="tx1"/>
                </a:solidFill>
              </a:rPr>
              <a:t>particular</a:t>
            </a:r>
          </a:p>
        </p:txBody>
      </p:sp>
      <p:sp>
        <p:nvSpPr>
          <p:cNvPr id="23557" name="AutoShape 5"/>
          <p:cNvSpPr>
            <a:spLocks noChangeArrowheads="1"/>
          </p:cNvSpPr>
          <p:nvPr/>
        </p:nvSpPr>
        <p:spPr bwMode="auto">
          <a:xfrm>
            <a:off x="401638" y="2362200"/>
            <a:ext cx="2746375" cy="1047750"/>
          </a:xfrm>
          <a:prstGeom prst="roundRect">
            <a:avLst>
              <a:gd name="adj" fmla="val 16667"/>
            </a:avLst>
          </a:prstGeom>
          <a:solidFill>
            <a:srgbClr val="FFFF00"/>
          </a:solidFill>
          <a:ln w="9525">
            <a:solidFill>
              <a:schemeClr val="bg1"/>
            </a:solidFill>
            <a:round/>
            <a:headEnd/>
            <a:tailEnd/>
          </a:ln>
        </p:spPr>
        <p:txBody>
          <a:bodyPr wrap="none">
            <a:spAutoFit/>
          </a:bodyPr>
          <a:lstStyle/>
          <a:p>
            <a:r>
              <a:rPr lang="en-US" sz="2800"/>
              <a:t>some </a:t>
            </a:r>
            <a:r>
              <a:rPr lang="en-US" sz="2800" i="1"/>
              <a:t>continuant</a:t>
            </a:r>
          </a:p>
          <a:p>
            <a:r>
              <a:rPr lang="en-US" sz="2800"/>
              <a:t>universal</a:t>
            </a:r>
          </a:p>
        </p:txBody>
      </p:sp>
      <p:sp>
        <p:nvSpPr>
          <p:cNvPr id="23558" name="Text Box 6"/>
          <p:cNvSpPr txBox="1">
            <a:spLocks noChangeArrowheads="1"/>
          </p:cNvSpPr>
          <p:nvPr/>
        </p:nvSpPr>
        <p:spPr bwMode="auto">
          <a:xfrm>
            <a:off x="1928813" y="4117975"/>
            <a:ext cx="1727200" cy="457200"/>
          </a:xfrm>
          <a:prstGeom prst="rect">
            <a:avLst/>
          </a:prstGeom>
          <a:noFill/>
          <a:ln w="9525">
            <a:noFill/>
            <a:miter lim="800000"/>
            <a:headEnd/>
            <a:tailEnd/>
          </a:ln>
        </p:spPr>
        <p:txBody>
          <a:bodyPr wrap="none">
            <a:spAutoFit/>
          </a:bodyPr>
          <a:lstStyle/>
          <a:p>
            <a:r>
              <a:rPr lang="en-US" sz="1800">
                <a:solidFill>
                  <a:srgbClr val="FFFF00"/>
                </a:solidFill>
              </a:rPr>
              <a:t>instanceOf </a:t>
            </a:r>
            <a:r>
              <a:rPr lang="en-US" sz="2400" u="sng">
                <a:solidFill>
                  <a:srgbClr val="FFFF00"/>
                </a:solidFill>
              </a:rPr>
              <a:t>at t</a:t>
            </a:r>
          </a:p>
        </p:txBody>
      </p:sp>
      <p:cxnSp>
        <p:nvCxnSpPr>
          <p:cNvPr id="23559" name="AutoShape 7"/>
          <p:cNvCxnSpPr>
            <a:cxnSpLocks noChangeShapeType="1"/>
            <a:stCxn id="23556" idx="0"/>
            <a:endCxn id="23557" idx="2"/>
          </p:cNvCxnSpPr>
          <p:nvPr/>
        </p:nvCxnSpPr>
        <p:spPr bwMode="auto">
          <a:xfrm flipV="1">
            <a:off x="1774825" y="3409950"/>
            <a:ext cx="0" cy="1847850"/>
          </a:xfrm>
          <a:prstGeom prst="straightConnector1">
            <a:avLst/>
          </a:prstGeom>
          <a:noFill/>
          <a:ln w="19050">
            <a:solidFill>
              <a:srgbClr val="FF3300"/>
            </a:solidFill>
            <a:round/>
            <a:headEnd/>
            <a:tailEnd type="triangle" w="med" len="med"/>
          </a:ln>
        </p:spPr>
      </p:cxnSp>
      <p:sp>
        <p:nvSpPr>
          <p:cNvPr id="23560" name="Rectangle 8"/>
          <p:cNvSpPr>
            <a:spLocks noChangeArrowheads="1"/>
          </p:cNvSpPr>
          <p:nvPr/>
        </p:nvSpPr>
        <p:spPr bwMode="auto">
          <a:xfrm>
            <a:off x="0" y="4114800"/>
            <a:ext cx="9144000" cy="609600"/>
          </a:xfrm>
          <a:prstGeom prst="rect">
            <a:avLst/>
          </a:prstGeom>
          <a:solidFill>
            <a:srgbClr val="FF3300">
              <a:alpha val="50195"/>
            </a:srgbClr>
          </a:solidFill>
          <a:ln w="9525">
            <a:noFill/>
            <a:miter lim="800000"/>
            <a:headEnd/>
            <a:tailEnd/>
          </a:ln>
        </p:spPr>
        <p:txBody>
          <a:bodyPr wrap="none" anchor="ctr"/>
          <a:lstStyle/>
          <a:p>
            <a:endParaRPr lang="en-US"/>
          </a:p>
        </p:txBody>
      </p:sp>
      <p:sp>
        <p:nvSpPr>
          <p:cNvPr id="23561" name="Text Box 15"/>
          <p:cNvSpPr txBox="1">
            <a:spLocks noChangeArrowheads="1"/>
          </p:cNvSpPr>
          <p:nvPr/>
        </p:nvSpPr>
        <p:spPr bwMode="auto">
          <a:xfrm>
            <a:off x="5857875" y="5257800"/>
            <a:ext cx="2473325" cy="955675"/>
          </a:xfrm>
          <a:prstGeom prst="rect">
            <a:avLst/>
          </a:prstGeom>
          <a:solidFill>
            <a:schemeClr val="accent1"/>
          </a:solidFill>
          <a:ln w="9525">
            <a:solidFill>
              <a:schemeClr val="bg1"/>
            </a:solidFill>
            <a:miter lim="800000"/>
            <a:headEnd/>
            <a:tailEnd/>
          </a:ln>
        </p:spPr>
        <p:txBody>
          <a:bodyPr wrap="none">
            <a:spAutoFit/>
          </a:bodyPr>
          <a:lstStyle/>
          <a:p>
            <a:r>
              <a:rPr lang="en-US" sz="2800">
                <a:solidFill>
                  <a:schemeClr val="tx1"/>
                </a:solidFill>
              </a:rPr>
              <a:t>some </a:t>
            </a:r>
            <a:r>
              <a:rPr lang="en-US" sz="2800" i="1">
                <a:solidFill>
                  <a:schemeClr val="tx1"/>
                </a:solidFill>
              </a:rPr>
              <a:t>occurrent</a:t>
            </a:r>
          </a:p>
          <a:p>
            <a:r>
              <a:rPr lang="en-US" sz="2800">
                <a:solidFill>
                  <a:schemeClr val="tx1"/>
                </a:solidFill>
              </a:rPr>
              <a:t>particular</a:t>
            </a:r>
          </a:p>
        </p:txBody>
      </p:sp>
      <p:sp>
        <p:nvSpPr>
          <p:cNvPr id="23562" name="AutoShape 16"/>
          <p:cNvSpPr>
            <a:spLocks noChangeArrowheads="1"/>
          </p:cNvSpPr>
          <p:nvPr/>
        </p:nvSpPr>
        <p:spPr bwMode="auto">
          <a:xfrm>
            <a:off x="5811838" y="2362200"/>
            <a:ext cx="2565400" cy="1047750"/>
          </a:xfrm>
          <a:prstGeom prst="roundRect">
            <a:avLst>
              <a:gd name="adj" fmla="val 16667"/>
            </a:avLst>
          </a:prstGeom>
          <a:solidFill>
            <a:srgbClr val="FFFF00"/>
          </a:solidFill>
          <a:ln w="9525">
            <a:solidFill>
              <a:schemeClr val="bg1"/>
            </a:solidFill>
            <a:round/>
            <a:headEnd/>
            <a:tailEnd/>
          </a:ln>
        </p:spPr>
        <p:txBody>
          <a:bodyPr wrap="none">
            <a:spAutoFit/>
          </a:bodyPr>
          <a:lstStyle/>
          <a:p>
            <a:r>
              <a:rPr lang="en-US" sz="2800"/>
              <a:t>some </a:t>
            </a:r>
            <a:r>
              <a:rPr lang="en-US" sz="2800" i="1"/>
              <a:t>occurrent</a:t>
            </a:r>
          </a:p>
          <a:p>
            <a:r>
              <a:rPr lang="en-US" sz="2800"/>
              <a:t>universal</a:t>
            </a:r>
          </a:p>
        </p:txBody>
      </p:sp>
      <p:cxnSp>
        <p:nvCxnSpPr>
          <p:cNvPr id="23563" name="AutoShape 18"/>
          <p:cNvCxnSpPr>
            <a:cxnSpLocks noChangeShapeType="1"/>
            <a:stCxn id="23561" idx="0"/>
            <a:endCxn id="23562" idx="2"/>
          </p:cNvCxnSpPr>
          <p:nvPr/>
        </p:nvCxnSpPr>
        <p:spPr bwMode="auto">
          <a:xfrm flipV="1">
            <a:off x="7094538" y="3409950"/>
            <a:ext cx="0" cy="1847850"/>
          </a:xfrm>
          <a:prstGeom prst="straightConnector1">
            <a:avLst/>
          </a:prstGeom>
          <a:noFill/>
          <a:ln w="19050">
            <a:solidFill>
              <a:srgbClr val="FF3300"/>
            </a:solidFill>
            <a:round/>
            <a:headEnd/>
            <a:tailEnd type="triangle" w="med" len="med"/>
          </a:ln>
        </p:spPr>
      </p:cxnSp>
      <p:sp>
        <p:nvSpPr>
          <p:cNvPr id="23564" name="Rectangle 19"/>
          <p:cNvSpPr>
            <a:spLocks noChangeArrowheads="1"/>
          </p:cNvSpPr>
          <p:nvPr/>
        </p:nvSpPr>
        <p:spPr bwMode="auto">
          <a:xfrm>
            <a:off x="4343400" y="2362200"/>
            <a:ext cx="457200" cy="3962400"/>
          </a:xfrm>
          <a:prstGeom prst="rect">
            <a:avLst/>
          </a:prstGeom>
          <a:solidFill>
            <a:srgbClr val="CC00FF">
              <a:alpha val="50195"/>
            </a:srgbClr>
          </a:solidFill>
          <a:ln w="9525">
            <a:noFill/>
            <a:miter lim="800000"/>
            <a:headEnd/>
            <a:tailEnd/>
          </a:ln>
        </p:spPr>
        <p:txBody>
          <a:bodyPr wrap="none" anchor="ctr"/>
          <a:lstStyle/>
          <a:p>
            <a:endParaRPr lang="en-US"/>
          </a:p>
        </p:txBody>
      </p:sp>
      <p:pic>
        <p:nvPicPr>
          <p:cNvPr id="23565" name="Picture 23" descr="noentry"/>
          <p:cNvPicPr>
            <a:picLocks noChangeAspect="1" noChangeArrowheads="1"/>
          </p:cNvPicPr>
          <p:nvPr/>
        </p:nvPicPr>
        <p:blipFill>
          <a:blip r:embed="rId3" cstate="print"/>
          <a:srcRect/>
          <a:stretch>
            <a:fillRect/>
          </a:stretch>
        </p:blipFill>
        <p:spPr bwMode="auto">
          <a:xfrm>
            <a:off x="4724400" y="3810000"/>
            <a:ext cx="352425" cy="352425"/>
          </a:xfrm>
          <a:prstGeom prst="rect">
            <a:avLst/>
          </a:prstGeom>
          <a:noFill/>
          <a:ln w="9525">
            <a:noFill/>
            <a:miter lim="800000"/>
            <a:headEnd/>
            <a:tailEnd/>
          </a:ln>
        </p:spPr>
      </p:pic>
      <p:pic>
        <p:nvPicPr>
          <p:cNvPr id="23566" name="Picture 24" descr="noentry"/>
          <p:cNvPicPr>
            <a:picLocks noChangeAspect="1" noChangeArrowheads="1"/>
          </p:cNvPicPr>
          <p:nvPr/>
        </p:nvPicPr>
        <p:blipFill>
          <a:blip r:embed="rId3" cstate="print"/>
          <a:srcRect/>
          <a:stretch>
            <a:fillRect/>
          </a:stretch>
        </p:blipFill>
        <p:spPr bwMode="auto">
          <a:xfrm>
            <a:off x="4038600" y="3810000"/>
            <a:ext cx="352425" cy="352425"/>
          </a:xfrm>
          <a:prstGeom prst="rect">
            <a:avLst/>
          </a:prstGeom>
          <a:noFill/>
          <a:ln w="9525">
            <a:noFill/>
            <a:miter lim="800000"/>
            <a:headEnd/>
            <a:tailEnd/>
          </a:ln>
        </p:spPr>
      </p:pic>
      <p:pic>
        <p:nvPicPr>
          <p:cNvPr id="23567" name="Picture 25" descr="noentry"/>
          <p:cNvPicPr>
            <a:picLocks noChangeAspect="1" noChangeArrowheads="1"/>
          </p:cNvPicPr>
          <p:nvPr/>
        </p:nvPicPr>
        <p:blipFill>
          <a:blip r:embed="rId3" cstate="print"/>
          <a:srcRect/>
          <a:stretch>
            <a:fillRect/>
          </a:stretch>
        </p:blipFill>
        <p:spPr bwMode="auto">
          <a:xfrm>
            <a:off x="4724400" y="4648200"/>
            <a:ext cx="352425" cy="352425"/>
          </a:xfrm>
          <a:prstGeom prst="rect">
            <a:avLst/>
          </a:prstGeom>
          <a:noFill/>
          <a:ln w="9525">
            <a:noFill/>
            <a:miter lim="800000"/>
            <a:headEnd/>
            <a:tailEnd/>
          </a:ln>
        </p:spPr>
      </p:pic>
      <p:pic>
        <p:nvPicPr>
          <p:cNvPr id="23568" name="Picture 26" descr="noentry"/>
          <p:cNvPicPr>
            <a:picLocks noChangeAspect="1" noChangeArrowheads="1"/>
          </p:cNvPicPr>
          <p:nvPr/>
        </p:nvPicPr>
        <p:blipFill>
          <a:blip r:embed="rId3" cstate="print"/>
          <a:srcRect/>
          <a:stretch>
            <a:fillRect/>
          </a:stretch>
        </p:blipFill>
        <p:spPr bwMode="auto">
          <a:xfrm>
            <a:off x="4038600" y="4648200"/>
            <a:ext cx="352425" cy="352425"/>
          </a:xfrm>
          <a:prstGeom prst="rect">
            <a:avLst/>
          </a:prstGeom>
          <a:noFill/>
          <a:ln w="9525">
            <a:noFill/>
            <a:miter lim="800000"/>
            <a:headEnd/>
            <a:tailEnd/>
          </a:ln>
        </p:spPr>
      </p:pic>
      <p:pic>
        <p:nvPicPr>
          <p:cNvPr id="23569" name="Picture 28" descr="stop_sign"/>
          <p:cNvPicPr>
            <a:picLocks noChangeAspect="1" noChangeArrowheads="1"/>
          </p:cNvPicPr>
          <p:nvPr/>
        </p:nvPicPr>
        <p:blipFill>
          <a:blip r:embed="rId4" cstate="print"/>
          <a:srcRect/>
          <a:stretch>
            <a:fillRect/>
          </a:stretch>
        </p:blipFill>
        <p:spPr bwMode="auto">
          <a:xfrm>
            <a:off x="4238625" y="4114800"/>
            <a:ext cx="647700" cy="64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a:grpSpLocks/>
          </p:cNvGrpSpPr>
          <p:nvPr/>
        </p:nvGrpSpPr>
        <p:grpSpPr bwMode="auto">
          <a:xfrm>
            <a:off x="228600" y="2133600"/>
            <a:ext cx="8763000" cy="4572000"/>
            <a:chOff x="144" y="1344"/>
            <a:chExt cx="5520" cy="2880"/>
          </a:xfrm>
        </p:grpSpPr>
        <p:sp>
          <p:nvSpPr>
            <p:cNvPr id="24593" name="Rectangle 18"/>
            <p:cNvSpPr>
              <a:spLocks noChangeArrowheads="1"/>
            </p:cNvSpPr>
            <p:nvPr/>
          </p:nvSpPr>
          <p:spPr bwMode="auto">
            <a:xfrm>
              <a:off x="144" y="1344"/>
              <a:ext cx="5520" cy="2880"/>
            </a:xfrm>
            <a:prstGeom prst="rect">
              <a:avLst/>
            </a:prstGeom>
            <a:noFill/>
            <a:ln w="9525">
              <a:solidFill>
                <a:srgbClr val="FF00FF"/>
              </a:solidFill>
              <a:miter lim="800000"/>
              <a:headEnd/>
              <a:tailEnd/>
            </a:ln>
          </p:spPr>
          <p:txBody>
            <a:bodyPr wrap="none" anchor="ctr"/>
            <a:lstStyle/>
            <a:p>
              <a:endParaRPr lang="en-US"/>
            </a:p>
          </p:txBody>
        </p:sp>
        <p:sp>
          <p:nvSpPr>
            <p:cNvPr id="24594" name="Text Box 19"/>
            <p:cNvSpPr txBox="1">
              <a:spLocks noChangeArrowheads="1"/>
            </p:cNvSpPr>
            <p:nvPr/>
          </p:nvSpPr>
          <p:spPr bwMode="auto">
            <a:xfrm>
              <a:off x="166" y="1392"/>
              <a:ext cx="1322" cy="518"/>
            </a:xfrm>
            <a:prstGeom prst="rect">
              <a:avLst/>
            </a:prstGeom>
            <a:noFill/>
            <a:ln w="9525">
              <a:noFill/>
              <a:miter lim="800000"/>
              <a:headEnd/>
              <a:tailEnd/>
            </a:ln>
          </p:spPr>
          <p:txBody>
            <a:bodyPr wrap="none">
              <a:spAutoFit/>
            </a:bodyPr>
            <a:lstStyle/>
            <a:p>
              <a:r>
                <a:rPr lang="en-US" sz="2400">
                  <a:solidFill>
                    <a:srgbClr val="FF00FF"/>
                  </a:solidFill>
                </a:rPr>
                <a:t>Unconstrained</a:t>
              </a:r>
            </a:p>
            <a:p>
              <a:r>
                <a:rPr lang="en-US" sz="2400">
                  <a:solidFill>
                    <a:srgbClr val="FF00FF"/>
                  </a:solidFill>
                </a:rPr>
                <a:t>reasoning</a:t>
              </a:r>
            </a:p>
          </p:txBody>
        </p:sp>
      </p:grpSp>
      <p:grpSp>
        <p:nvGrpSpPr>
          <p:cNvPr id="3" name="Group 20"/>
          <p:cNvGrpSpPr>
            <a:grpSpLocks/>
          </p:cNvGrpSpPr>
          <p:nvPr/>
        </p:nvGrpSpPr>
        <p:grpSpPr bwMode="auto">
          <a:xfrm>
            <a:off x="3276600" y="4648200"/>
            <a:ext cx="5715000" cy="2057400"/>
            <a:chOff x="2064" y="2928"/>
            <a:chExt cx="3600" cy="1296"/>
          </a:xfrm>
        </p:grpSpPr>
        <p:sp>
          <p:nvSpPr>
            <p:cNvPr id="24591" name="Rectangle 15"/>
            <p:cNvSpPr>
              <a:spLocks noChangeArrowheads="1"/>
            </p:cNvSpPr>
            <p:nvPr/>
          </p:nvSpPr>
          <p:spPr bwMode="auto">
            <a:xfrm>
              <a:off x="2064" y="2928"/>
              <a:ext cx="3600" cy="1296"/>
            </a:xfrm>
            <a:prstGeom prst="rect">
              <a:avLst/>
            </a:prstGeom>
            <a:noFill/>
            <a:ln w="9525">
              <a:solidFill>
                <a:srgbClr val="FF00FF"/>
              </a:solidFill>
              <a:miter lim="800000"/>
              <a:headEnd/>
              <a:tailEnd/>
            </a:ln>
          </p:spPr>
          <p:txBody>
            <a:bodyPr wrap="none" anchor="ctr"/>
            <a:lstStyle/>
            <a:p>
              <a:endParaRPr lang="en-US"/>
            </a:p>
          </p:txBody>
        </p:sp>
        <p:sp>
          <p:nvSpPr>
            <p:cNvPr id="24592" name="Text Box 17"/>
            <p:cNvSpPr txBox="1">
              <a:spLocks noChangeArrowheads="1"/>
            </p:cNvSpPr>
            <p:nvPr/>
          </p:nvSpPr>
          <p:spPr bwMode="auto">
            <a:xfrm>
              <a:off x="3852" y="2976"/>
              <a:ext cx="1764" cy="288"/>
            </a:xfrm>
            <a:prstGeom prst="rect">
              <a:avLst/>
            </a:prstGeom>
            <a:noFill/>
            <a:ln w="9525">
              <a:noFill/>
              <a:miter lim="800000"/>
              <a:headEnd/>
              <a:tailEnd/>
            </a:ln>
          </p:spPr>
          <p:txBody>
            <a:bodyPr wrap="none">
              <a:spAutoFit/>
            </a:bodyPr>
            <a:lstStyle/>
            <a:p>
              <a:r>
                <a:rPr lang="en-US" sz="2400">
                  <a:solidFill>
                    <a:srgbClr val="FF00FF"/>
                  </a:solidFill>
                </a:rPr>
                <a:t>OWL-DL reasoning</a:t>
              </a:r>
            </a:p>
          </p:txBody>
        </p:sp>
      </p:grpSp>
      <p:sp>
        <p:nvSpPr>
          <p:cNvPr id="24580" name="AutoShape 2"/>
          <p:cNvSpPr>
            <a:spLocks noGrp="1" noChangeArrowheads="1"/>
          </p:cNvSpPr>
          <p:nvPr>
            <p:ph type="title"/>
          </p:nvPr>
        </p:nvSpPr>
        <p:spPr>
          <a:xfrm>
            <a:off x="255588" y="1276708"/>
            <a:ext cx="8632825" cy="646986"/>
          </a:xfrm>
        </p:spPr>
        <p:txBody>
          <a:bodyPr/>
          <a:lstStyle/>
          <a:p>
            <a:pPr eaLnBrk="1" hangingPunct="1"/>
            <a:r>
              <a:rPr lang="en-US" dirty="0" smtClean="0"/>
              <a:t>Sorts of relations </a:t>
            </a:r>
            <a:r>
              <a:rPr lang="en-US" sz="2400" dirty="0" smtClean="0"/>
              <a:t>(defined in the Relation Ontology)</a:t>
            </a:r>
          </a:p>
        </p:txBody>
      </p:sp>
      <p:sp>
        <p:nvSpPr>
          <p:cNvPr id="24581" name="AutoShape 4"/>
          <p:cNvSpPr>
            <a:spLocks noChangeArrowheads="1"/>
          </p:cNvSpPr>
          <p:nvPr/>
        </p:nvSpPr>
        <p:spPr bwMode="auto">
          <a:xfrm>
            <a:off x="2416175" y="2895600"/>
            <a:ext cx="1344613" cy="439738"/>
          </a:xfrm>
          <a:prstGeom prst="roundRect">
            <a:avLst>
              <a:gd name="adj" fmla="val 16667"/>
            </a:avLst>
          </a:prstGeom>
          <a:solidFill>
            <a:srgbClr val="FFFF00"/>
          </a:solidFill>
          <a:ln w="9525">
            <a:solidFill>
              <a:schemeClr val="bg1"/>
            </a:solidFill>
            <a:round/>
            <a:headEnd/>
            <a:tailEnd/>
          </a:ln>
        </p:spPr>
        <p:txBody>
          <a:bodyPr>
            <a:spAutoFit/>
          </a:bodyPr>
          <a:lstStyle/>
          <a:p>
            <a:r>
              <a:rPr lang="en-US" sz="2000"/>
              <a:t>U1</a:t>
            </a:r>
          </a:p>
        </p:txBody>
      </p:sp>
      <p:sp>
        <p:nvSpPr>
          <p:cNvPr id="24582" name="AutoShape 5"/>
          <p:cNvSpPr>
            <a:spLocks noChangeArrowheads="1"/>
          </p:cNvSpPr>
          <p:nvPr/>
        </p:nvSpPr>
        <p:spPr bwMode="auto">
          <a:xfrm>
            <a:off x="6199188" y="2895600"/>
            <a:ext cx="1344612" cy="439738"/>
          </a:xfrm>
          <a:prstGeom prst="roundRect">
            <a:avLst>
              <a:gd name="adj" fmla="val 16667"/>
            </a:avLst>
          </a:prstGeom>
          <a:solidFill>
            <a:srgbClr val="FFFF00"/>
          </a:solidFill>
          <a:ln w="9525">
            <a:solidFill>
              <a:schemeClr val="bg1"/>
            </a:solidFill>
            <a:round/>
            <a:headEnd/>
            <a:tailEnd/>
          </a:ln>
        </p:spPr>
        <p:txBody>
          <a:bodyPr>
            <a:spAutoFit/>
          </a:bodyPr>
          <a:lstStyle/>
          <a:p>
            <a:r>
              <a:rPr lang="en-US" sz="2000"/>
              <a:t>U2</a:t>
            </a:r>
          </a:p>
        </p:txBody>
      </p:sp>
      <p:sp>
        <p:nvSpPr>
          <p:cNvPr id="24583" name="AutoShape 6"/>
          <p:cNvSpPr>
            <a:spLocks noChangeArrowheads="1"/>
          </p:cNvSpPr>
          <p:nvPr/>
        </p:nvSpPr>
        <p:spPr bwMode="auto">
          <a:xfrm>
            <a:off x="2416175" y="6113463"/>
            <a:ext cx="1344613" cy="439737"/>
          </a:xfrm>
          <a:prstGeom prst="roundRect">
            <a:avLst>
              <a:gd name="adj" fmla="val 16667"/>
            </a:avLst>
          </a:prstGeom>
          <a:solidFill>
            <a:schemeClr val="accent1"/>
          </a:solidFill>
          <a:ln w="9525">
            <a:solidFill>
              <a:schemeClr val="bg1"/>
            </a:solidFill>
            <a:round/>
            <a:headEnd/>
            <a:tailEnd/>
          </a:ln>
        </p:spPr>
        <p:txBody>
          <a:bodyPr>
            <a:spAutoFit/>
          </a:bodyPr>
          <a:lstStyle/>
          <a:p>
            <a:r>
              <a:rPr lang="en-US" sz="2000"/>
              <a:t>P1</a:t>
            </a:r>
          </a:p>
        </p:txBody>
      </p:sp>
      <p:sp>
        <p:nvSpPr>
          <p:cNvPr id="24584" name="AutoShape 7"/>
          <p:cNvSpPr>
            <a:spLocks noChangeArrowheads="1"/>
          </p:cNvSpPr>
          <p:nvPr/>
        </p:nvSpPr>
        <p:spPr bwMode="auto">
          <a:xfrm>
            <a:off x="6199188" y="6096000"/>
            <a:ext cx="1344612" cy="439738"/>
          </a:xfrm>
          <a:prstGeom prst="roundRect">
            <a:avLst>
              <a:gd name="adj" fmla="val 16667"/>
            </a:avLst>
          </a:prstGeom>
          <a:solidFill>
            <a:schemeClr val="accent1"/>
          </a:solidFill>
          <a:ln w="9525">
            <a:solidFill>
              <a:schemeClr val="bg1"/>
            </a:solidFill>
            <a:round/>
            <a:headEnd/>
            <a:tailEnd/>
          </a:ln>
        </p:spPr>
        <p:txBody>
          <a:bodyPr>
            <a:spAutoFit/>
          </a:bodyPr>
          <a:lstStyle/>
          <a:p>
            <a:r>
              <a:rPr lang="en-US" sz="2000"/>
              <a:t>P2</a:t>
            </a:r>
          </a:p>
        </p:txBody>
      </p:sp>
      <p:sp>
        <p:nvSpPr>
          <p:cNvPr id="24585" name="Text Box 8"/>
          <p:cNvSpPr txBox="1">
            <a:spLocks noChangeArrowheads="1"/>
          </p:cNvSpPr>
          <p:nvPr/>
        </p:nvSpPr>
        <p:spPr bwMode="auto">
          <a:xfrm>
            <a:off x="3397834" y="2133600"/>
            <a:ext cx="3950120" cy="584775"/>
          </a:xfrm>
          <a:prstGeom prst="rect">
            <a:avLst/>
          </a:prstGeom>
          <a:noFill/>
          <a:ln w="9525">
            <a:noFill/>
            <a:miter lim="800000"/>
            <a:headEnd/>
            <a:tailEnd/>
          </a:ln>
        </p:spPr>
        <p:txBody>
          <a:bodyPr wrap="none">
            <a:spAutoFit/>
          </a:bodyPr>
          <a:lstStyle/>
          <a:p>
            <a:r>
              <a:rPr lang="en-US" u="sng" dirty="0" err="1">
                <a:solidFill>
                  <a:schemeClr val="bg1"/>
                </a:solidFill>
              </a:rPr>
              <a:t>UtoU</a:t>
            </a:r>
            <a:r>
              <a:rPr lang="en-US" dirty="0">
                <a:solidFill>
                  <a:schemeClr val="bg1"/>
                </a:solidFill>
              </a:rPr>
              <a:t>: </a:t>
            </a:r>
            <a:r>
              <a:rPr lang="en-US" sz="2800" b="0" dirty="0" err="1" smtClean="0">
                <a:solidFill>
                  <a:schemeClr val="bg1"/>
                </a:solidFill>
              </a:rPr>
              <a:t>isa</a:t>
            </a:r>
            <a:r>
              <a:rPr lang="en-US" sz="2800" b="0" dirty="0" smtClean="0">
                <a:solidFill>
                  <a:schemeClr val="bg1"/>
                </a:solidFill>
              </a:rPr>
              <a:t>,    </a:t>
            </a:r>
            <a:r>
              <a:rPr lang="en-US" sz="2800" b="0" dirty="0" err="1" smtClean="0">
                <a:solidFill>
                  <a:schemeClr val="bg1"/>
                </a:solidFill>
              </a:rPr>
              <a:t>partOf</a:t>
            </a:r>
            <a:r>
              <a:rPr lang="en-US" sz="2800" b="0" dirty="0" smtClean="0">
                <a:solidFill>
                  <a:schemeClr val="bg1"/>
                </a:solidFill>
              </a:rPr>
              <a:t>,    </a:t>
            </a:r>
            <a:r>
              <a:rPr lang="en-US" sz="2800" b="0" dirty="0">
                <a:solidFill>
                  <a:schemeClr val="bg1"/>
                </a:solidFill>
              </a:rPr>
              <a:t>…</a:t>
            </a:r>
          </a:p>
        </p:txBody>
      </p:sp>
      <p:cxnSp>
        <p:nvCxnSpPr>
          <p:cNvPr id="24586" name="AutoShape 9"/>
          <p:cNvCxnSpPr>
            <a:cxnSpLocks noChangeShapeType="1"/>
            <a:stCxn id="24581" idx="3"/>
            <a:endCxn id="24582" idx="1"/>
          </p:cNvCxnSpPr>
          <p:nvPr/>
        </p:nvCxnSpPr>
        <p:spPr bwMode="auto">
          <a:xfrm>
            <a:off x="3760788" y="3116263"/>
            <a:ext cx="2438400" cy="0"/>
          </a:xfrm>
          <a:prstGeom prst="straightConnector1">
            <a:avLst/>
          </a:prstGeom>
          <a:noFill/>
          <a:ln w="38100">
            <a:solidFill>
              <a:schemeClr val="bg1"/>
            </a:solidFill>
            <a:round/>
            <a:headEnd type="triangle" w="med" len="med"/>
            <a:tailEnd type="triangle" w="med" len="med"/>
          </a:ln>
        </p:spPr>
      </p:cxnSp>
      <p:sp>
        <p:nvSpPr>
          <p:cNvPr id="24587" name="Text Box 10"/>
          <p:cNvSpPr txBox="1">
            <a:spLocks noChangeArrowheads="1"/>
          </p:cNvSpPr>
          <p:nvPr/>
        </p:nvSpPr>
        <p:spPr bwMode="auto">
          <a:xfrm>
            <a:off x="788988" y="3505200"/>
            <a:ext cx="2438400" cy="1860550"/>
          </a:xfrm>
          <a:prstGeom prst="rect">
            <a:avLst/>
          </a:prstGeom>
          <a:noFill/>
          <a:ln w="9525">
            <a:noFill/>
            <a:miter lim="800000"/>
            <a:headEnd/>
            <a:tailEnd/>
          </a:ln>
        </p:spPr>
        <p:txBody>
          <a:bodyPr>
            <a:spAutoFit/>
          </a:bodyPr>
          <a:lstStyle/>
          <a:p>
            <a:r>
              <a:rPr lang="en-US" u="sng" dirty="0" err="1">
                <a:solidFill>
                  <a:schemeClr val="bg1"/>
                </a:solidFill>
              </a:rPr>
              <a:t>PtoU</a:t>
            </a:r>
            <a:r>
              <a:rPr lang="en-US" dirty="0">
                <a:solidFill>
                  <a:schemeClr val="bg1"/>
                </a:solidFill>
              </a:rPr>
              <a:t>: </a:t>
            </a:r>
            <a:r>
              <a:rPr lang="en-US" sz="2800" b="0" dirty="0" err="1" smtClean="0">
                <a:solidFill>
                  <a:schemeClr val="bg1"/>
                </a:solidFill>
              </a:rPr>
              <a:t>instanceOf</a:t>
            </a:r>
            <a:r>
              <a:rPr lang="en-US" sz="2800" b="0" dirty="0" smtClean="0">
                <a:solidFill>
                  <a:schemeClr val="bg1"/>
                </a:solidFill>
              </a:rPr>
              <a:t>,    lacks,    </a:t>
            </a:r>
            <a:endParaRPr lang="en-US" sz="2800" b="0" dirty="0">
              <a:solidFill>
                <a:schemeClr val="bg1"/>
              </a:solidFill>
            </a:endParaRPr>
          </a:p>
          <a:p>
            <a:r>
              <a:rPr lang="en-US" sz="2800" b="0" dirty="0">
                <a:solidFill>
                  <a:schemeClr val="bg1"/>
                </a:solidFill>
              </a:rPr>
              <a:t>denotes…</a:t>
            </a:r>
          </a:p>
        </p:txBody>
      </p:sp>
      <p:cxnSp>
        <p:nvCxnSpPr>
          <p:cNvPr id="24588" name="AutoShape 11"/>
          <p:cNvCxnSpPr>
            <a:cxnSpLocks noChangeShapeType="1"/>
            <a:stCxn id="24581" idx="2"/>
            <a:endCxn id="24583" idx="0"/>
          </p:cNvCxnSpPr>
          <p:nvPr/>
        </p:nvCxnSpPr>
        <p:spPr bwMode="auto">
          <a:xfrm>
            <a:off x="3089275" y="3335338"/>
            <a:ext cx="0" cy="2778125"/>
          </a:xfrm>
          <a:prstGeom prst="straightConnector1">
            <a:avLst/>
          </a:prstGeom>
          <a:noFill/>
          <a:ln w="38100">
            <a:solidFill>
              <a:schemeClr val="bg1"/>
            </a:solidFill>
            <a:round/>
            <a:headEnd type="triangle" w="med" len="med"/>
            <a:tailEnd/>
          </a:ln>
        </p:spPr>
      </p:cxnSp>
      <p:cxnSp>
        <p:nvCxnSpPr>
          <p:cNvPr id="24589" name="AutoShape 13"/>
          <p:cNvCxnSpPr>
            <a:cxnSpLocks noChangeShapeType="1"/>
            <a:stCxn id="24583" idx="3"/>
            <a:endCxn id="24584" idx="1"/>
          </p:cNvCxnSpPr>
          <p:nvPr/>
        </p:nvCxnSpPr>
        <p:spPr bwMode="auto">
          <a:xfrm flipV="1">
            <a:off x="3760788" y="6316663"/>
            <a:ext cx="2438400" cy="17462"/>
          </a:xfrm>
          <a:prstGeom prst="straightConnector1">
            <a:avLst/>
          </a:prstGeom>
          <a:noFill/>
          <a:ln w="38100">
            <a:solidFill>
              <a:schemeClr val="bg1"/>
            </a:solidFill>
            <a:round/>
            <a:headEnd type="triangle" w="med" len="med"/>
            <a:tailEnd type="triangle" w="med" len="med"/>
          </a:ln>
        </p:spPr>
      </p:cxnSp>
      <p:sp>
        <p:nvSpPr>
          <p:cNvPr id="24590" name="Text Box 14"/>
          <p:cNvSpPr txBox="1">
            <a:spLocks noChangeArrowheads="1"/>
          </p:cNvSpPr>
          <p:nvPr/>
        </p:nvSpPr>
        <p:spPr bwMode="auto">
          <a:xfrm>
            <a:off x="3115118" y="5410200"/>
            <a:ext cx="5949064" cy="584775"/>
          </a:xfrm>
          <a:prstGeom prst="rect">
            <a:avLst/>
          </a:prstGeom>
          <a:noFill/>
          <a:ln w="9525">
            <a:noFill/>
            <a:miter lim="800000"/>
            <a:headEnd/>
            <a:tailEnd/>
          </a:ln>
        </p:spPr>
        <p:txBody>
          <a:bodyPr wrap="none">
            <a:spAutoFit/>
          </a:bodyPr>
          <a:lstStyle/>
          <a:p>
            <a:r>
              <a:rPr lang="en-US" u="sng" dirty="0" err="1">
                <a:solidFill>
                  <a:schemeClr val="bg1"/>
                </a:solidFill>
              </a:rPr>
              <a:t>PtoP</a:t>
            </a:r>
            <a:r>
              <a:rPr lang="en-US" dirty="0">
                <a:solidFill>
                  <a:schemeClr val="bg1"/>
                </a:solidFill>
              </a:rPr>
              <a:t>: </a:t>
            </a:r>
            <a:r>
              <a:rPr lang="en-US" sz="2800" b="0" dirty="0" err="1" smtClean="0">
                <a:solidFill>
                  <a:schemeClr val="bg1"/>
                </a:solidFill>
              </a:rPr>
              <a:t>partOf</a:t>
            </a:r>
            <a:r>
              <a:rPr lang="en-US" sz="2800" b="0" dirty="0" smtClean="0">
                <a:solidFill>
                  <a:schemeClr val="bg1"/>
                </a:solidFill>
              </a:rPr>
              <a:t>, denotes, </a:t>
            </a:r>
            <a:r>
              <a:rPr lang="en-US" sz="2800" b="0" dirty="0" err="1" smtClean="0">
                <a:solidFill>
                  <a:schemeClr val="bg1"/>
                </a:solidFill>
              </a:rPr>
              <a:t>subclassOf</a:t>
            </a:r>
            <a:r>
              <a:rPr lang="en-US" sz="2800" b="0" dirty="0" smtClean="0">
                <a:solidFill>
                  <a:schemeClr val="bg1"/>
                </a:solidFill>
              </a:rPr>
              <a:t>,   …</a:t>
            </a:r>
            <a:endParaRPr lang="en-US" sz="2800" b="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9"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up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p:cNvSpPr>
            <a:spLocks noGrp="1" noChangeArrowheads="1"/>
          </p:cNvSpPr>
          <p:nvPr>
            <p:ph type="title"/>
          </p:nvPr>
        </p:nvSpPr>
        <p:spPr>
          <a:xfrm>
            <a:off x="228600" y="1276350"/>
            <a:ext cx="8686800" cy="647700"/>
          </a:xfrm>
        </p:spPr>
        <p:txBody>
          <a:bodyPr/>
          <a:lstStyle/>
          <a:p>
            <a:pPr eaLnBrk="1" hangingPunct="1"/>
            <a:r>
              <a:rPr lang="en-US" dirty="0" smtClean="0"/>
              <a:t>Top structure of the BFO</a:t>
            </a:r>
          </a:p>
        </p:txBody>
      </p:sp>
      <p:sp>
        <p:nvSpPr>
          <p:cNvPr id="31747" name="Rectangle 3"/>
          <p:cNvSpPr>
            <a:spLocks noChangeArrowheads="1"/>
          </p:cNvSpPr>
          <p:nvPr/>
        </p:nvSpPr>
        <p:spPr bwMode="auto">
          <a:xfrm>
            <a:off x="1270000" y="2133600"/>
            <a:ext cx="2743200" cy="609600"/>
          </a:xfrm>
          <a:prstGeom prst="rect">
            <a:avLst/>
          </a:prstGeom>
          <a:noFill/>
          <a:ln w="9525">
            <a:solidFill>
              <a:schemeClr val="bg1"/>
            </a:solidFill>
            <a:miter lim="800000"/>
            <a:headEnd/>
            <a:tailEnd/>
          </a:ln>
        </p:spPr>
        <p:txBody>
          <a:bodyPr wrap="none" anchor="ctr"/>
          <a:lstStyle/>
          <a:p>
            <a:pPr eaLnBrk="0" hangingPunct="0"/>
            <a:r>
              <a:rPr lang="en-US" sz="2400" b="0">
                <a:solidFill>
                  <a:schemeClr val="bg1"/>
                </a:solidFill>
                <a:latin typeface="Tahoma" pitchFamily="34" charset="0"/>
                <a:ea typeface="ＭＳ Ｐゴシック" pitchFamily="34" charset="-128"/>
                <a:cs typeface="Times New Roman" pitchFamily="18" charset="0"/>
              </a:rPr>
              <a:t>Continuant</a:t>
            </a:r>
          </a:p>
        </p:txBody>
      </p:sp>
      <p:sp>
        <p:nvSpPr>
          <p:cNvPr id="31748" name="Rectangle 4"/>
          <p:cNvSpPr>
            <a:spLocks noChangeArrowheads="1"/>
          </p:cNvSpPr>
          <p:nvPr/>
        </p:nvSpPr>
        <p:spPr bwMode="auto">
          <a:xfrm>
            <a:off x="5765800" y="2133600"/>
            <a:ext cx="2692400" cy="2736850"/>
          </a:xfrm>
          <a:prstGeom prst="rect">
            <a:avLst/>
          </a:prstGeom>
          <a:noFill/>
          <a:ln w="9525">
            <a:solidFill>
              <a:schemeClr val="bg1"/>
            </a:solidFill>
            <a:miter lim="800000"/>
            <a:headEnd/>
            <a:tailEnd/>
          </a:ln>
        </p:spPr>
        <p:txBody>
          <a:bodyPr wrap="none" anchor="ctr"/>
          <a:lstStyle/>
          <a:p>
            <a:pPr eaLnBrk="0" hangingPunct="0"/>
            <a:r>
              <a:rPr lang="en-US" sz="2400" b="0" dirty="0" err="1">
                <a:solidFill>
                  <a:schemeClr val="bg1"/>
                </a:solidFill>
                <a:latin typeface="Tahoma" pitchFamily="34" charset="0"/>
                <a:ea typeface="ＭＳ Ｐゴシック" pitchFamily="34" charset="-128"/>
                <a:cs typeface="Times New Roman" pitchFamily="18" charset="0"/>
              </a:rPr>
              <a:t>Occurrent</a:t>
            </a:r>
            <a:endParaRPr lang="en-US" sz="2400" b="0" dirty="0">
              <a:solidFill>
                <a:schemeClr val="bg1"/>
              </a:solidFill>
              <a:latin typeface="Tahoma" pitchFamily="34" charset="0"/>
              <a:ea typeface="ＭＳ Ｐゴシック" pitchFamily="34" charset="-128"/>
              <a:cs typeface="Times New Roman" pitchFamily="18" charset="0"/>
            </a:endParaRPr>
          </a:p>
          <a:p>
            <a:pPr eaLnBrk="0" hangingPunct="0"/>
            <a:endParaRPr lang="en-US" sz="2400" b="0" dirty="0">
              <a:solidFill>
                <a:schemeClr val="bg1"/>
              </a:solidFill>
              <a:latin typeface="Tahoma" pitchFamily="34" charset="0"/>
              <a:ea typeface="ＭＳ Ｐゴシック" pitchFamily="34" charset="-128"/>
              <a:cs typeface="Times New Roman" pitchFamily="18" charset="0"/>
            </a:endParaRPr>
          </a:p>
          <a:p>
            <a:pPr eaLnBrk="0" hangingPunct="0"/>
            <a:endParaRPr lang="en-US" sz="2400" b="0" dirty="0">
              <a:solidFill>
                <a:schemeClr val="bg1"/>
              </a:solidFill>
              <a:latin typeface="Tahoma" pitchFamily="34" charset="0"/>
              <a:ea typeface="ＭＳ Ｐゴシック" pitchFamily="34" charset="-128"/>
              <a:cs typeface="Times New Roman" pitchFamily="18" charset="0"/>
            </a:endParaRPr>
          </a:p>
          <a:p>
            <a:pPr eaLnBrk="0" hangingPunct="0"/>
            <a:endParaRPr lang="en-US" sz="4800" b="0" dirty="0">
              <a:solidFill>
                <a:schemeClr val="bg1"/>
              </a:solidFill>
              <a:latin typeface="Tahoma" pitchFamily="34" charset="0"/>
              <a:ea typeface="ＭＳ Ｐゴシック" pitchFamily="34" charset="-128"/>
              <a:cs typeface="Times New Roman" pitchFamily="18" charset="0"/>
            </a:endParaRPr>
          </a:p>
          <a:p>
            <a:pPr eaLnBrk="0" hangingPunct="0"/>
            <a:r>
              <a:rPr lang="en-US" sz="2000" b="0" dirty="0">
                <a:solidFill>
                  <a:srgbClr val="FFC000"/>
                </a:solidFill>
                <a:latin typeface="Tahoma" pitchFamily="34" charset="0"/>
                <a:ea typeface="ＭＳ Ｐゴシック" pitchFamily="34" charset="-128"/>
                <a:cs typeface="Times New Roman" pitchFamily="18" charset="0"/>
              </a:rPr>
              <a:t>e.g. </a:t>
            </a:r>
            <a:r>
              <a:rPr lang="en-US" sz="2000" b="0" dirty="0" smtClean="0">
                <a:solidFill>
                  <a:srgbClr val="FFC000"/>
                </a:solidFill>
                <a:latin typeface="Tahoma" pitchFamily="34" charset="0"/>
                <a:ea typeface="ＭＳ Ｐゴシック" pitchFamily="34" charset="-128"/>
                <a:cs typeface="Times New Roman" pitchFamily="18" charset="0"/>
              </a:rPr>
              <a:t>driving</a:t>
            </a:r>
            <a:endParaRPr lang="en-US" sz="2000" b="0" dirty="0">
              <a:solidFill>
                <a:srgbClr val="FFC000"/>
              </a:solidFill>
              <a:latin typeface="Tahoma" pitchFamily="34" charset="0"/>
              <a:ea typeface="ＭＳ Ｐゴシック" pitchFamily="34" charset="-128"/>
              <a:cs typeface="Times New Roman" pitchFamily="18" charset="0"/>
            </a:endParaRPr>
          </a:p>
        </p:txBody>
      </p:sp>
      <p:sp>
        <p:nvSpPr>
          <p:cNvPr id="31749" name="Rectangle 5"/>
          <p:cNvSpPr>
            <a:spLocks noChangeArrowheads="1"/>
          </p:cNvSpPr>
          <p:nvPr/>
        </p:nvSpPr>
        <p:spPr bwMode="auto">
          <a:xfrm>
            <a:off x="660400" y="3276600"/>
            <a:ext cx="1905000" cy="1828800"/>
          </a:xfrm>
          <a:prstGeom prst="rect">
            <a:avLst/>
          </a:prstGeom>
          <a:noFill/>
          <a:ln w="9525">
            <a:solidFill>
              <a:schemeClr val="bg1"/>
            </a:solidFill>
            <a:miter lim="800000"/>
            <a:headEnd/>
            <a:tailEnd/>
          </a:ln>
        </p:spPr>
        <p:txBody>
          <a:bodyPr wrap="none" anchor="ctr"/>
          <a:lstStyle/>
          <a:p>
            <a:pPr eaLnBrk="0" hangingPunct="0"/>
            <a:r>
              <a:rPr lang="en-US" sz="2400" b="0" dirty="0">
                <a:solidFill>
                  <a:schemeClr val="bg1"/>
                </a:solidFill>
                <a:latin typeface="Tahoma" pitchFamily="34" charset="0"/>
                <a:ea typeface="ＭＳ Ｐゴシック" pitchFamily="34" charset="-128"/>
                <a:cs typeface="Times New Roman" pitchFamily="18" charset="0"/>
              </a:rPr>
              <a:t>Independent</a:t>
            </a:r>
          </a:p>
          <a:p>
            <a:pPr eaLnBrk="0" hangingPunct="0"/>
            <a:r>
              <a:rPr lang="en-US" sz="2400" b="0" dirty="0">
                <a:solidFill>
                  <a:schemeClr val="bg1"/>
                </a:solidFill>
                <a:latin typeface="Tahoma" pitchFamily="34" charset="0"/>
                <a:ea typeface="ＭＳ Ｐゴシック" pitchFamily="34" charset="-128"/>
                <a:cs typeface="Times New Roman" pitchFamily="18" charset="0"/>
              </a:rPr>
              <a:t>Continuant</a:t>
            </a:r>
          </a:p>
          <a:p>
            <a:pPr eaLnBrk="0" hangingPunct="0"/>
            <a:endParaRPr lang="en-US" sz="4000" b="0" dirty="0">
              <a:solidFill>
                <a:schemeClr val="bg1"/>
              </a:solidFill>
              <a:latin typeface="Tahoma" pitchFamily="34" charset="0"/>
              <a:ea typeface="ＭＳ Ｐゴシック" pitchFamily="34" charset="-128"/>
              <a:cs typeface="Times New Roman" pitchFamily="18" charset="0"/>
            </a:endParaRPr>
          </a:p>
          <a:p>
            <a:pPr eaLnBrk="0" hangingPunct="0"/>
            <a:r>
              <a:rPr lang="en-US" sz="2000" b="0" dirty="0">
                <a:solidFill>
                  <a:srgbClr val="FFC000"/>
                </a:solidFill>
                <a:latin typeface="Tahoma" pitchFamily="34" charset="0"/>
                <a:ea typeface="ＭＳ Ｐゴシック" pitchFamily="34" charset="-128"/>
                <a:cs typeface="Times New Roman" pitchFamily="18" charset="0"/>
              </a:rPr>
              <a:t>e.g. </a:t>
            </a:r>
            <a:r>
              <a:rPr lang="en-US" sz="2000" b="0" dirty="0" smtClean="0">
                <a:solidFill>
                  <a:srgbClr val="FFC000"/>
                </a:solidFill>
                <a:latin typeface="Tahoma" pitchFamily="34" charset="0"/>
                <a:ea typeface="ＭＳ Ｐゴシック" pitchFamily="34" charset="-128"/>
                <a:cs typeface="Times New Roman" pitchFamily="18" charset="0"/>
              </a:rPr>
              <a:t>car</a:t>
            </a:r>
            <a:endParaRPr lang="en-US" sz="2000" b="0" dirty="0">
              <a:solidFill>
                <a:srgbClr val="FFC000"/>
              </a:solidFill>
              <a:latin typeface="Tahoma" pitchFamily="34" charset="0"/>
              <a:ea typeface="ＭＳ Ｐゴシック" pitchFamily="34" charset="-128"/>
              <a:cs typeface="Times New Roman" pitchFamily="18" charset="0"/>
            </a:endParaRPr>
          </a:p>
        </p:txBody>
      </p:sp>
      <p:sp>
        <p:nvSpPr>
          <p:cNvPr id="31750" name="Rectangle 6"/>
          <p:cNvSpPr>
            <a:spLocks noChangeArrowheads="1"/>
          </p:cNvSpPr>
          <p:nvPr/>
        </p:nvSpPr>
        <p:spPr bwMode="auto">
          <a:xfrm>
            <a:off x="2794000" y="3276600"/>
            <a:ext cx="1752600" cy="1828800"/>
          </a:xfrm>
          <a:prstGeom prst="rect">
            <a:avLst/>
          </a:prstGeom>
          <a:noFill/>
          <a:ln w="9525">
            <a:solidFill>
              <a:schemeClr val="bg1"/>
            </a:solidFill>
            <a:miter lim="800000"/>
            <a:headEnd/>
            <a:tailEnd/>
          </a:ln>
        </p:spPr>
        <p:txBody>
          <a:bodyPr wrap="none" anchor="ctr"/>
          <a:lstStyle/>
          <a:p>
            <a:pPr eaLnBrk="0" hangingPunct="0"/>
            <a:r>
              <a:rPr lang="en-US" sz="2400" b="0" dirty="0">
                <a:solidFill>
                  <a:schemeClr val="bg1"/>
                </a:solidFill>
                <a:latin typeface="Tahoma" pitchFamily="34" charset="0"/>
                <a:ea typeface="ＭＳ Ｐゴシック" pitchFamily="34" charset="-128"/>
                <a:cs typeface="Times New Roman" pitchFamily="18" charset="0"/>
              </a:rPr>
              <a:t>Dependent</a:t>
            </a:r>
          </a:p>
          <a:p>
            <a:pPr eaLnBrk="0" hangingPunct="0"/>
            <a:r>
              <a:rPr lang="en-US" sz="2400" b="0" dirty="0">
                <a:solidFill>
                  <a:schemeClr val="bg1"/>
                </a:solidFill>
                <a:latin typeface="Tahoma" pitchFamily="34" charset="0"/>
                <a:ea typeface="ＭＳ Ｐゴシック" pitchFamily="34" charset="-128"/>
                <a:cs typeface="Times New Roman" pitchFamily="18" charset="0"/>
              </a:rPr>
              <a:t>Continuant</a:t>
            </a:r>
          </a:p>
          <a:p>
            <a:pPr eaLnBrk="0" hangingPunct="0"/>
            <a:endParaRPr lang="en-US" sz="2400" b="0" dirty="0">
              <a:solidFill>
                <a:schemeClr val="bg1"/>
              </a:solidFill>
              <a:latin typeface="Tahoma" pitchFamily="34" charset="0"/>
              <a:ea typeface="ＭＳ Ｐゴシック" pitchFamily="34" charset="-128"/>
              <a:cs typeface="Times New Roman" pitchFamily="18" charset="0"/>
            </a:endParaRPr>
          </a:p>
          <a:p>
            <a:pPr eaLnBrk="0" hangingPunct="0"/>
            <a:r>
              <a:rPr lang="en-US" sz="2000" b="0" dirty="0">
                <a:solidFill>
                  <a:srgbClr val="FFC000"/>
                </a:solidFill>
                <a:latin typeface="Tahoma" pitchFamily="34" charset="0"/>
                <a:ea typeface="ＭＳ Ｐゴシック" pitchFamily="34" charset="-128"/>
                <a:cs typeface="Times New Roman" pitchFamily="18" charset="0"/>
              </a:rPr>
              <a:t>e.g. </a:t>
            </a:r>
            <a:r>
              <a:rPr lang="en-US" sz="2000" b="0" dirty="0" smtClean="0">
                <a:solidFill>
                  <a:srgbClr val="FFC000"/>
                </a:solidFill>
                <a:latin typeface="Tahoma" pitchFamily="34" charset="0"/>
                <a:ea typeface="ＭＳ Ｐゴシック" pitchFamily="34" charset="-128"/>
                <a:cs typeface="Times New Roman" pitchFamily="18" charset="0"/>
              </a:rPr>
              <a:t>size</a:t>
            </a:r>
            <a:endParaRPr lang="en-US" sz="2000" b="0" dirty="0">
              <a:solidFill>
                <a:srgbClr val="FFC000"/>
              </a:solidFill>
              <a:latin typeface="Tahoma" pitchFamily="34" charset="0"/>
              <a:ea typeface="ＭＳ Ｐゴシック" pitchFamily="34" charset="-128"/>
              <a:cs typeface="Times New Roman" pitchFamily="18" charset="0"/>
            </a:endParaRPr>
          </a:p>
        </p:txBody>
      </p:sp>
      <p:cxnSp>
        <p:nvCxnSpPr>
          <p:cNvPr id="31751" name="AutoShape 7"/>
          <p:cNvCxnSpPr>
            <a:cxnSpLocks noChangeShapeType="1"/>
            <a:stCxn id="31747" idx="2"/>
            <a:endCxn id="31749" idx="0"/>
          </p:cNvCxnSpPr>
          <p:nvPr/>
        </p:nvCxnSpPr>
        <p:spPr bwMode="auto">
          <a:xfrm flipH="1">
            <a:off x="1612900" y="2743200"/>
            <a:ext cx="1028700" cy="533400"/>
          </a:xfrm>
          <a:prstGeom prst="straightConnector1">
            <a:avLst/>
          </a:prstGeom>
          <a:noFill/>
          <a:ln w="28575">
            <a:solidFill>
              <a:srgbClr val="FFFF00"/>
            </a:solidFill>
            <a:round/>
            <a:headEnd type="triangle" w="med" len="med"/>
            <a:tailEnd/>
          </a:ln>
        </p:spPr>
      </p:cxnSp>
      <p:cxnSp>
        <p:nvCxnSpPr>
          <p:cNvPr id="31752" name="AutoShape 8"/>
          <p:cNvCxnSpPr>
            <a:cxnSpLocks noChangeShapeType="1"/>
            <a:stCxn id="31747" idx="2"/>
            <a:endCxn id="31750" idx="0"/>
          </p:cNvCxnSpPr>
          <p:nvPr/>
        </p:nvCxnSpPr>
        <p:spPr bwMode="auto">
          <a:xfrm>
            <a:off x="2641600" y="2743200"/>
            <a:ext cx="1028700" cy="533400"/>
          </a:xfrm>
          <a:prstGeom prst="straightConnector1">
            <a:avLst/>
          </a:prstGeom>
          <a:noFill/>
          <a:ln w="28575">
            <a:solidFill>
              <a:srgbClr val="FFFF00"/>
            </a:solidFill>
            <a:round/>
            <a:headEnd type="triangle" w="med" len="med"/>
            <a:tailEnd/>
          </a:ln>
        </p:spPr>
      </p:cxnSp>
      <p:sp>
        <p:nvSpPr>
          <p:cNvPr id="31753" name="Line 9"/>
          <p:cNvSpPr>
            <a:spLocks noChangeShapeType="1"/>
          </p:cNvSpPr>
          <p:nvPr/>
        </p:nvSpPr>
        <p:spPr bwMode="auto">
          <a:xfrm>
            <a:off x="0" y="5943600"/>
            <a:ext cx="9144000" cy="0"/>
          </a:xfrm>
          <a:prstGeom prst="line">
            <a:avLst/>
          </a:prstGeom>
          <a:noFill/>
          <a:ln w="9525">
            <a:solidFill>
              <a:schemeClr val="bg1"/>
            </a:solidFill>
            <a:round/>
            <a:headEnd/>
            <a:tailEnd/>
          </a:ln>
        </p:spPr>
        <p:txBody>
          <a:bodyPr/>
          <a:lstStyle/>
          <a:p>
            <a:endParaRPr lang="en-US"/>
          </a:p>
        </p:txBody>
      </p:sp>
      <p:sp>
        <p:nvSpPr>
          <p:cNvPr id="31754" name="Text Box 10"/>
          <p:cNvSpPr txBox="1">
            <a:spLocks noChangeArrowheads="1"/>
          </p:cNvSpPr>
          <p:nvPr/>
        </p:nvSpPr>
        <p:spPr bwMode="auto">
          <a:xfrm>
            <a:off x="76200" y="5562600"/>
            <a:ext cx="9067800" cy="1014413"/>
          </a:xfrm>
          <a:prstGeom prst="rect">
            <a:avLst/>
          </a:prstGeom>
          <a:noFill/>
          <a:ln w="9525">
            <a:noFill/>
            <a:miter lim="800000"/>
            <a:headEnd/>
            <a:tailEnd/>
          </a:ln>
        </p:spPr>
        <p:txBody>
          <a:bodyPr>
            <a:spAutoFit/>
          </a:bodyPr>
          <a:lstStyle/>
          <a:p>
            <a:pPr algn="l" eaLnBrk="0" hangingPunct="0">
              <a:lnSpc>
                <a:spcPct val="55000"/>
              </a:lnSpc>
              <a:spcBef>
                <a:spcPct val="50000"/>
              </a:spcBef>
              <a:buClr>
                <a:srgbClr val="000000"/>
              </a:buClr>
              <a:buSzPct val="100000"/>
              <a:buFont typeface="Times New Roman" pitchFamily="18" charset="0"/>
              <a:buNone/>
            </a:pPr>
            <a:r>
              <a:rPr lang="en-US" sz="11000" b="0" dirty="0">
                <a:solidFill>
                  <a:schemeClr val="bg1"/>
                </a:solidFill>
                <a:cs typeface="Arial" charset="0"/>
              </a:rPr>
              <a:t> ....  .....    .......</a:t>
            </a:r>
          </a:p>
        </p:txBody>
      </p:sp>
      <p:sp>
        <p:nvSpPr>
          <p:cNvPr id="31755" name="TextBox 10"/>
          <p:cNvSpPr txBox="1">
            <a:spLocks noChangeArrowheads="1"/>
          </p:cNvSpPr>
          <p:nvPr/>
        </p:nvSpPr>
        <p:spPr bwMode="auto">
          <a:xfrm>
            <a:off x="7315200" y="5257800"/>
            <a:ext cx="1676400" cy="519113"/>
          </a:xfrm>
          <a:prstGeom prst="rect">
            <a:avLst/>
          </a:prstGeom>
          <a:noFill/>
          <a:ln w="9525">
            <a:noFill/>
            <a:miter lim="800000"/>
            <a:headEnd/>
            <a:tailEnd/>
          </a:ln>
        </p:spPr>
        <p:txBody>
          <a:bodyPr>
            <a:spAutoFit/>
          </a:bodyPr>
          <a:lstStyle/>
          <a:p>
            <a:pPr algn="l" eaLnBrk="0" hangingPunct="0"/>
            <a:r>
              <a:rPr lang="en-US" sz="2800">
                <a:solidFill>
                  <a:schemeClr val="bg1"/>
                </a:solidFill>
                <a:latin typeface="Calibri" pitchFamily="34" charset="0"/>
                <a:cs typeface="Arial" charset="0"/>
              </a:rPr>
              <a:t>universals</a:t>
            </a:r>
            <a:endParaRPr lang="en-US" sz="2000">
              <a:solidFill>
                <a:schemeClr val="bg1"/>
              </a:solidFill>
              <a:latin typeface="Calibri" pitchFamily="34" charset="0"/>
              <a:cs typeface="Arial" charset="0"/>
            </a:endParaRPr>
          </a:p>
        </p:txBody>
      </p:sp>
      <p:sp>
        <p:nvSpPr>
          <p:cNvPr id="31756" name="TextBox 11"/>
          <p:cNvSpPr txBox="1">
            <a:spLocks noChangeArrowheads="1"/>
          </p:cNvSpPr>
          <p:nvPr/>
        </p:nvSpPr>
        <p:spPr bwMode="auto">
          <a:xfrm>
            <a:off x="0" y="6338888"/>
            <a:ext cx="2362200" cy="519112"/>
          </a:xfrm>
          <a:prstGeom prst="rect">
            <a:avLst/>
          </a:prstGeom>
          <a:noFill/>
          <a:ln w="9525">
            <a:noFill/>
            <a:miter lim="800000"/>
            <a:headEnd/>
            <a:tailEnd/>
          </a:ln>
        </p:spPr>
        <p:txBody>
          <a:bodyPr>
            <a:spAutoFit/>
          </a:bodyPr>
          <a:lstStyle/>
          <a:p>
            <a:pPr algn="l" eaLnBrk="0" hangingPunct="0"/>
            <a:r>
              <a:rPr lang="en-US" sz="2800">
                <a:solidFill>
                  <a:schemeClr val="bg1"/>
                </a:solidFill>
                <a:latin typeface="Calibri" pitchFamily="34" charset="0"/>
                <a:cs typeface="Arial" charset="0"/>
              </a:rPr>
              <a:t>particulars</a:t>
            </a:r>
            <a:endParaRPr lang="en-US" sz="2000">
              <a:solidFill>
                <a:schemeClr val="bg1"/>
              </a:solidFill>
              <a:latin typeface="Calibri" pitchFamily="34" charset="0"/>
              <a:cs typeface="Arial" charset="0"/>
            </a:endParaRPr>
          </a:p>
        </p:txBody>
      </p:sp>
      <p:sp>
        <p:nvSpPr>
          <p:cNvPr id="31757" name="Line 13"/>
          <p:cNvSpPr>
            <a:spLocks noChangeShapeType="1"/>
          </p:cNvSpPr>
          <p:nvPr/>
        </p:nvSpPr>
        <p:spPr bwMode="auto">
          <a:xfrm flipH="1">
            <a:off x="4010025" y="2438400"/>
            <a:ext cx="1752600" cy="0"/>
          </a:xfrm>
          <a:prstGeom prst="line">
            <a:avLst/>
          </a:prstGeom>
          <a:noFill/>
          <a:ln w="38100">
            <a:solidFill>
              <a:schemeClr val="accent1"/>
            </a:solidFill>
            <a:round/>
            <a:headEnd/>
            <a:tailEnd type="triangle" w="med" len="med"/>
          </a:ln>
        </p:spPr>
        <p:txBody>
          <a:bodyPr anchor="ctr"/>
          <a:lstStyle/>
          <a:p>
            <a:endParaRPr lang="en-US"/>
          </a:p>
        </p:txBody>
      </p:sp>
      <p:sp>
        <p:nvSpPr>
          <p:cNvPr id="31758" name="Text Box 14"/>
          <p:cNvSpPr txBox="1">
            <a:spLocks noChangeArrowheads="1"/>
          </p:cNvSpPr>
          <p:nvPr/>
        </p:nvSpPr>
        <p:spPr bwMode="auto">
          <a:xfrm>
            <a:off x="3933825" y="2024063"/>
            <a:ext cx="1889125" cy="396875"/>
          </a:xfrm>
          <a:prstGeom prst="rect">
            <a:avLst/>
          </a:prstGeom>
          <a:noFill/>
          <a:ln w="9525">
            <a:noFill/>
            <a:miter lim="800000"/>
            <a:headEnd/>
            <a:tailEnd/>
          </a:ln>
        </p:spPr>
        <p:txBody>
          <a:bodyPr wrap="none">
            <a:spAutoFit/>
          </a:bodyPr>
          <a:lstStyle/>
          <a:p>
            <a:r>
              <a:rPr lang="en-US" sz="2000">
                <a:solidFill>
                  <a:schemeClr val="accent1"/>
                </a:solidFill>
              </a:rPr>
              <a:t>has_participant</a:t>
            </a:r>
          </a:p>
        </p:txBody>
      </p:sp>
      <p:sp>
        <p:nvSpPr>
          <p:cNvPr id="31759" name="Text Box 15"/>
          <p:cNvSpPr txBox="1">
            <a:spLocks noChangeArrowheads="1"/>
          </p:cNvSpPr>
          <p:nvPr/>
        </p:nvSpPr>
        <p:spPr bwMode="auto">
          <a:xfrm>
            <a:off x="1970088" y="5124450"/>
            <a:ext cx="1311275" cy="396875"/>
          </a:xfrm>
          <a:prstGeom prst="rect">
            <a:avLst/>
          </a:prstGeom>
          <a:noFill/>
          <a:ln w="9525">
            <a:noFill/>
            <a:miter lim="800000"/>
            <a:headEnd/>
            <a:tailEnd/>
          </a:ln>
        </p:spPr>
        <p:txBody>
          <a:bodyPr wrap="none">
            <a:spAutoFit/>
          </a:bodyPr>
          <a:lstStyle/>
          <a:p>
            <a:r>
              <a:rPr lang="en-US" sz="2000">
                <a:solidFill>
                  <a:schemeClr val="accent1"/>
                </a:solidFill>
              </a:rPr>
              <a:t>inheres_in</a:t>
            </a:r>
          </a:p>
        </p:txBody>
      </p:sp>
      <p:sp>
        <p:nvSpPr>
          <p:cNvPr id="31760" name="Line 16"/>
          <p:cNvSpPr>
            <a:spLocks noChangeShapeType="1"/>
          </p:cNvSpPr>
          <p:nvPr/>
        </p:nvSpPr>
        <p:spPr bwMode="auto">
          <a:xfrm flipH="1" flipV="1">
            <a:off x="1371600" y="5105400"/>
            <a:ext cx="0" cy="457200"/>
          </a:xfrm>
          <a:prstGeom prst="line">
            <a:avLst/>
          </a:prstGeom>
          <a:noFill/>
          <a:ln w="38100">
            <a:solidFill>
              <a:schemeClr val="accent1"/>
            </a:solidFill>
            <a:round/>
            <a:headEnd/>
            <a:tailEnd type="triangle" w="med" len="med"/>
          </a:ln>
        </p:spPr>
        <p:txBody>
          <a:bodyPr anchor="ctr"/>
          <a:lstStyle/>
          <a:p>
            <a:endParaRPr lang="en-US"/>
          </a:p>
        </p:txBody>
      </p:sp>
      <p:sp>
        <p:nvSpPr>
          <p:cNvPr id="31761" name="Line 17"/>
          <p:cNvSpPr>
            <a:spLocks noChangeShapeType="1"/>
          </p:cNvSpPr>
          <p:nvPr/>
        </p:nvSpPr>
        <p:spPr bwMode="auto">
          <a:xfrm flipH="1" flipV="1">
            <a:off x="3733800" y="5105400"/>
            <a:ext cx="0" cy="457200"/>
          </a:xfrm>
          <a:prstGeom prst="line">
            <a:avLst/>
          </a:prstGeom>
          <a:noFill/>
          <a:ln w="38100">
            <a:solidFill>
              <a:schemeClr val="accent1"/>
            </a:solidFill>
            <a:round/>
            <a:headEnd/>
            <a:tailEnd/>
          </a:ln>
        </p:spPr>
        <p:txBody>
          <a:bodyPr anchor="ctr"/>
          <a:lstStyle/>
          <a:p>
            <a:endParaRPr lang="en-US"/>
          </a:p>
        </p:txBody>
      </p:sp>
      <p:sp>
        <p:nvSpPr>
          <p:cNvPr id="31762" name="Line 18"/>
          <p:cNvSpPr>
            <a:spLocks noChangeShapeType="1"/>
          </p:cNvSpPr>
          <p:nvPr/>
        </p:nvSpPr>
        <p:spPr bwMode="auto">
          <a:xfrm flipH="1" flipV="1">
            <a:off x="1362075" y="5543550"/>
            <a:ext cx="2362200" cy="0"/>
          </a:xfrm>
          <a:prstGeom prst="line">
            <a:avLst/>
          </a:prstGeom>
          <a:noFill/>
          <a:ln w="38100">
            <a:solidFill>
              <a:schemeClr val="accent1"/>
            </a:solidFill>
            <a:round/>
            <a:headEnd/>
            <a:tailEnd/>
          </a:ln>
        </p:spPr>
        <p:txBody>
          <a:bodyPr anchor="ctr"/>
          <a:lstStyle/>
          <a:p>
            <a:endParaRPr lang="en-US"/>
          </a:p>
        </p:txBody>
      </p:sp>
      <p:sp>
        <p:nvSpPr>
          <p:cNvPr id="31763" name="Line 19"/>
          <p:cNvSpPr>
            <a:spLocks noChangeShapeType="1"/>
          </p:cNvSpPr>
          <p:nvPr/>
        </p:nvSpPr>
        <p:spPr bwMode="auto">
          <a:xfrm flipV="1">
            <a:off x="907650" y="5486400"/>
            <a:ext cx="6750" cy="609600"/>
          </a:xfrm>
          <a:prstGeom prst="line">
            <a:avLst/>
          </a:prstGeom>
          <a:noFill/>
          <a:ln w="38100">
            <a:solidFill>
              <a:srgbClr val="FF3300"/>
            </a:solidFill>
            <a:round/>
            <a:headEnd/>
            <a:tailEnd type="triangle" w="med" len="med"/>
          </a:ln>
        </p:spPr>
        <p:txBody>
          <a:bodyPr anchor="ctr"/>
          <a:lstStyle/>
          <a:p>
            <a:endParaRPr lang="en-US"/>
          </a:p>
        </p:txBody>
      </p:sp>
      <p:sp>
        <p:nvSpPr>
          <p:cNvPr id="31764" name="Text Box 20"/>
          <p:cNvSpPr txBox="1">
            <a:spLocks noChangeArrowheads="1"/>
          </p:cNvSpPr>
          <p:nvPr/>
        </p:nvSpPr>
        <p:spPr bwMode="auto">
          <a:xfrm>
            <a:off x="1066800" y="5486400"/>
            <a:ext cx="1848583" cy="400110"/>
          </a:xfrm>
          <a:prstGeom prst="rect">
            <a:avLst/>
          </a:prstGeom>
          <a:noFill/>
          <a:ln w="9525">
            <a:noFill/>
            <a:miter lim="800000"/>
            <a:headEnd/>
            <a:tailEnd/>
          </a:ln>
        </p:spPr>
        <p:txBody>
          <a:bodyPr wrap="none">
            <a:spAutoFit/>
          </a:bodyPr>
          <a:lstStyle/>
          <a:p>
            <a:r>
              <a:rPr lang="en-US" sz="2000" dirty="0" err="1" smtClean="0">
                <a:solidFill>
                  <a:srgbClr val="FF3300"/>
                </a:solidFill>
              </a:rPr>
              <a:t>instance_of</a:t>
            </a:r>
            <a:r>
              <a:rPr lang="en-US" sz="2000" dirty="0" smtClean="0">
                <a:solidFill>
                  <a:srgbClr val="FF3300"/>
                </a:solidFill>
              </a:rPr>
              <a:t> at t</a:t>
            </a:r>
            <a:endParaRPr lang="en-US" sz="2000" dirty="0">
              <a:solidFill>
                <a:srgbClr val="FF3300"/>
              </a:solidFill>
            </a:endParaRPr>
          </a:p>
        </p:txBody>
      </p:sp>
      <p:sp>
        <p:nvSpPr>
          <p:cNvPr id="31765" name="Text Box 21"/>
          <p:cNvSpPr txBox="1">
            <a:spLocks noChangeArrowheads="1"/>
          </p:cNvSpPr>
          <p:nvPr/>
        </p:nvSpPr>
        <p:spPr bwMode="auto">
          <a:xfrm>
            <a:off x="1295400" y="2819400"/>
            <a:ext cx="609600" cy="400050"/>
          </a:xfrm>
          <a:prstGeom prst="rect">
            <a:avLst/>
          </a:prstGeom>
          <a:noFill/>
          <a:ln w="9525">
            <a:noFill/>
            <a:miter lim="800000"/>
            <a:headEnd/>
            <a:tailEnd/>
          </a:ln>
        </p:spPr>
        <p:txBody>
          <a:bodyPr wrap="none">
            <a:spAutoFit/>
          </a:bodyPr>
          <a:lstStyle/>
          <a:p>
            <a:r>
              <a:rPr lang="en-US" sz="2000">
                <a:solidFill>
                  <a:srgbClr val="FFFF00"/>
                </a:solidFill>
              </a:rPr>
              <a:t>is_a</a:t>
            </a:r>
          </a:p>
        </p:txBody>
      </p:sp>
      <p:sp>
        <p:nvSpPr>
          <p:cNvPr id="31766" name="Text Box 22"/>
          <p:cNvSpPr txBox="1">
            <a:spLocks noChangeArrowheads="1"/>
          </p:cNvSpPr>
          <p:nvPr/>
        </p:nvSpPr>
        <p:spPr bwMode="auto">
          <a:xfrm>
            <a:off x="3287713" y="2819400"/>
            <a:ext cx="609600" cy="400050"/>
          </a:xfrm>
          <a:prstGeom prst="rect">
            <a:avLst/>
          </a:prstGeom>
          <a:noFill/>
          <a:ln w="9525">
            <a:noFill/>
            <a:miter lim="800000"/>
            <a:headEnd/>
            <a:tailEnd/>
          </a:ln>
        </p:spPr>
        <p:txBody>
          <a:bodyPr wrap="none">
            <a:spAutoFit/>
          </a:bodyPr>
          <a:lstStyle/>
          <a:p>
            <a:r>
              <a:rPr lang="en-US" sz="2000">
                <a:solidFill>
                  <a:srgbClr val="FFFF00"/>
                </a:solidFill>
              </a:rPr>
              <a:t>is_a</a:t>
            </a:r>
          </a:p>
        </p:txBody>
      </p:sp>
      <p:sp>
        <p:nvSpPr>
          <p:cNvPr id="23" name="Line 19"/>
          <p:cNvSpPr>
            <a:spLocks noChangeShapeType="1"/>
          </p:cNvSpPr>
          <p:nvPr/>
        </p:nvSpPr>
        <p:spPr bwMode="auto">
          <a:xfrm flipV="1">
            <a:off x="7003650" y="5486400"/>
            <a:ext cx="6750" cy="609600"/>
          </a:xfrm>
          <a:prstGeom prst="line">
            <a:avLst/>
          </a:prstGeom>
          <a:noFill/>
          <a:ln w="38100">
            <a:solidFill>
              <a:srgbClr val="FF3300"/>
            </a:solidFill>
            <a:round/>
            <a:headEnd/>
            <a:tailEnd type="triangle" w="med" len="med"/>
          </a:ln>
        </p:spPr>
        <p:txBody>
          <a:bodyPr anchor="ctr"/>
          <a:lstStyle/>
          <a:p>
            <a:endParaRPr lang="en-US"/>
          </a:p>
        </p:txBody>
      </p:sp>
      <p:sp>
        <p:nvSpPr>
          <p:cNvPr id="24" name="Text Box 20"/>
          <p:cNvSpPr txBox="1">
            <a:spLocks noChangeArrowheads="1"/>
          </p:cNvSpPr>
          <p:nvPr/>
        </p:nvSpPr>
        <p:spPr bwMode="auto">
          <a:xfrm>
            <a:off x="5553949" y="5486400"/>
            <a:ext cx="1422184" cy="400110"/>
          </a:xfrm>
          <a:prstGeom prst="rect">
            <a:avLst/>
          </a:prstGeom>
          <a:noFill/>
          <a:ln w="9525">
            <a:noFill/>
            <a:miter lim="800000"/>
            <a:headEnd/>
            <a:tailEnd/>
          </a:ln>
        </p:spPr>
        <p:txBody>
          <a:bodyPr wrap="none">
            <a:spAutoFit/>
          </a:bodyPr>
          <a:lstStyle/>
          <a:p>
            <a:r>
              <a:rPr lang="en-US" sz="2000" dirty="0" err="1" smtClean="0">
                <a:solidFill>
                  <a:srgbClr val="FF3300"/>
                </a:solidFill>
              </a:rPr>
              <a:t>instance_of</a:t>
            </a:r>
            <a:endParaRPr lang="en-US" sz="2000" dirty="0">
              <a:solidFill>
                <a:srgbClr val="FF33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Information artifacts</a:t>
            </a:r>
            <a:endParaRPr lang="en-US" dirty="0"/>
          </a:p>
        </p:txBody>
      </p:sp>
      <p:sp>
        <p:nvSpPr>
          <p:cNvPr id="3" name="Content Placeholder 2"/>
          <p:cNvSpPr>
            <a:spLocks noGrp="1"/>
          </p:cNvSpPr>
          <p:nvPr>
            <p:ph idx="1"/>
          </p:nvPr>
        </p:nvSpPr>
        <p:spPr/>
        <p:txBody>
          <a:bodyPr/>
          <a:lstStyle/>
          <a:p>
            <a:r>
              <a:rPr lang="en-US" sz="2000" dirty="0" smtClean="0"/>
              <a:t>Continuant</a:t>
            </a:r>
          </a:p>
          <a:p>
            <a:pPr lvl="1"/>
            <a:r>
              <a:rPr lang="en-US" sz="2000" dirty="0" smtClean="0"/>
              <a:t>Independent Continuant</a:t>
            </a:r>
          </a:p>
          <a:p>
            <a:pPr lvl="2"/>
            <a:r>
              <a:rPr lang="en-US" sz="2000" dirty="0" smtClean="0"/>
              <a:t>hard drive</a:t>
            </a:r>
          </a:p>
          <a:p>
            <a:pPr lvl="2"/>
            <a:r>
              <a:rPr lang="en-US" sz="2000" dirty="0" smtClean="0"/>
              <a:t>car</a:t>
            </a:r>
          </a:p>
          <a:p>
            <a:pPr lvl="1"/>
            <a:r>
              <a:rPr lang="en-US" sz="2000" dirty="0" smtClean="0"/>
              <a:t>Dependent Continuant</a:t>
            </a:r>
          </a:p>
          <a:p>
            <a:pPr lvl="2"/>
            <a:r>
              <a:rPr lang="en-US" sz="2000" dirty="0" smtClean="0"/>
              <a:t>Generically Dependent Continuant</a:t>
            </a:r>
          </a:p>
          <a:p>
            <a:pPr lvl="3"/>
            <a:r>
              <a:rPr lang="en-US" dirty="0" smtClean="0"/>
              <a:t>Information Artifact  (L3)</a:t>
            </a:r>
          </a:p>
          <a:p>
            <a:pPr lvl="4"/>
            <a:r>
              <a:rPr lang="en-US" dirty="0" smtClean="0"/>
              <a:t>Video file</a:t>
            </a:r>
          </a:p>
          <a:p>
            <a:pPr lvl="4"/>
            <a:r>
              <a:rPr lang="en-US" dirty="0" smtClean="0"/>
              <a:t>Annotation</a:t>
            </a:r>
          </a:p>
          <a:p>
            <a:pPr lvl="4"/>
            <a:r>
              <a:rPr lang="en-US" dirty="0" smtClean="0"/>
              <a:t>Digital image</a:t>
            </a:r>
          </a:p>
          <a:p>
            <a:pPr lvl="4"/>
            <a:r>
              <a:rPr lang="en-US" dirty="0" smtClean="0"/>
              <a:t>Ontology</a:t>
            </a:r>
          </a:p>
          <a:p>
            <a:pPr lvl="2"/>
            <a:r>
              <a:rPr lang="en-US" sz="2000" dirty="0" smtClean="0"/>
              <a:t>Specifically Dependent Continuant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457200" y="2590800"/>
            <a:ext cx="4054475" cy="2676525"/>
          </a:xfrm>
          <a:prstGeom prst="rect">
            <a:avLst/>
          </a:prstGeom>
          <a:noFill/>
          <a:ln w="9525">
            <a:noFill/>
            <a:miter lim="800000"/>
            <a:headEnd/>
            <a:tailEnd/>
          </a:ln>
        </p:spPr>
      </p:pic>
      <p:sp>
        <p:nvSpPr>
          <p:cNvPr id="20483" name="Title 1"/>
          <p:cNvSpPr>
            <a:spLocks noGrp="1"/>
          </p:cNvSpPr>
          <p:nvPr>
            <p:ph type="title"/>
          </p:nvPr>
        </p:nvSpPr>
        <p:spPr>
          <a:xfrm>
            <a:off x="228600" y="1276350"/>
            <a:ext cx="8686800" cy="647700"/>
          </a:xfrm>
        </p:spPr>
        <p:txBody>
          <a:bodyPr/>
          <a:lstStyle/>
          <a:p>
            <a:r>
              <a:rPr lang="en-US" dirty="0" smtClean="0"/>
              <a:t>Relevance to ISTARE</a:t>
            </a:r>
          </a:p>
        </p:txBody>
      </p:sp>
      <p:pic>
        <p:nvPicPr>
          <p:cNvPr id="6" name="Content Placeholder 5" descr="manifold.gif"/>
          <p:cNvPicPr>
            <a:picLocks noGrp="1" noChangeAspect="1"/>
          </p:cNvPicPr>
          <p:nvPr>
            <p:ph idx="1"/>
          </p:nvPr>
        </p:nvPicPr>
        <p:blipFill>
          <a:blip r:embed="rId3" cstate="print"/>
          <a:srcRect/>
          <a:stretch>
            <a:fillRect/>
          </a:stretch>
        </p:blipFill>
        <p:spPr>
          <a:xfrm>
            <a:off x="685800" y="3429000"/>
            <a:ext cx="3429000" cy="13716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3.33333E-6 1.11022E-16 L 0.475 1.11022E-16 " pathEditMode="relative" rAng="0" ptsTypes="AA">
                                      <p:cBhvr>
                                        <p:cTn id="11" dur="2000" fill="hold"/>
                                        <p:tgtEl>
                                          <p:spTgt spid="6"/>
                                        </p:tgtEl>
                                        <p:attrNameLst>
                                          <p:attrName>ppt_x</p:attrName>
                                          <p:attrName>ppt_y</p:attrName>
                                        </p:attrNameLst>
                                      </p:cBhvr>
                                      <p:rCtr x="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28600" y="1276350"/>
            <a:ext cx="8686800" cy="647700"/>
          </a:xfrm>
        </p:spPr>
        <p:txBody>
          <a:bodyPr/>
          <a:lstStyle/>
          <a:p>
            <a:pPr eaLnBrk="1" hangingPunct="1"/>
            <a:r>
              <a:rPr lang="en-US" smtClean="0"/>
              <a:t>Representation of activities</a:t>
            </a:r>
          </a:p>
        </p:txBody>
      </p:sp>
      <p:pic>
        <p:nvPicPr>
          <p:cNvPr id="17412" name="Picture 7" descr="activities.pdf"/>
          <p:cNvPicPr>
            <a:picLocks noChangeAspect="1"/>
          </p:cNvPicPr>
          <p:nvPr/>
        </p:nvPicPr>
        <p:blipFill>
          <a:blip r:embed="rId2" cstate="print"/>
          <a:srcRect/>
          <a:stretch>
            <a:fillRect/>
          </a:stretch>
        </p:blipFill>
        <p:spPr bwMode="auto">
          <a:xfrm>
            <a:off x="457200" y="2057400"/>
            <a:ext cx="8229600" cy="4672013"/>
          </a:xfrm>
          <a:prstGeom prst="rect">
            <a:avLst/>
          </a:prstGeom>
          <a:solidFill>
            <a:schemeClr val="bg1"/>
          </a:solid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1276350"/>
            <a:ext cx="8686800" cy="647700"/>
          </a:xfrm>
        </p:spPr>
        <p:txBody>
          <a:bodyPr/>
          <a:lstStyle/>
          <a:p>
            <a:pPr eaLnBrk="1" hangingPunct="1"/>
            <a:r>
              <a:rPr lang="en-US" smtClean="0"/>
              <a:t>ISTARE Ontology</a:t>
            </a:r>
          </a:p>
        </p:txBody>
      </p:sp>
      <p:sp>
        <p:nvSpPr>
          <p:cNvPr id="3" name="Content Placeholder 2"/>
          <p:cNvSpPr>
            <a:spLocks noGrp="1"/>
          </p:cNvSpPr>
          <p:nvPr>
            <p:ph idx="1"/>
          </p:nvPr>
        </p:nvSpPr>
        <p:spPr/>
        <p:txBody>
          <a:bodyPr/>
          <a:lstStyle/>
          <a:p>
            <a:pPr eaLnBrk="1" hangingPunct="1">
              <a:defRPr/>
            </a:pPr>
            <a:r>
              <a:rPr lang="en-US" sz="2400" dirty="0" smtClean="0">
                <a:latin typeface="+mj-lt"/>
              </a:rPr>
              <a:t>Roles</a:t>
            </a:r>
            <a:r>
              <a:rPr lang="en-US" dirty="0" smtClean="0">
                <a:latin typeface="+mj-lt"/>
              </a:rPr>
              <a:t>:</a:t>
            </a:r>
          </a:p>
          <a:p>
            <a:pPr lvl="1" eaLnBrk="1" hangingPunct="1">
              <a:defRPr/>
            </a:pPr>
            <a:r>
              <a:rPr lang="en-US" sz="2000" u="sng" dirty="0" smtClean="0">
                <a:latin typeface="+mj-lt"/>
              </a:rPr>
              <a:t>Learning</a:t>
            </a:r>
            <a:r>
              <a:rPr lang="en-US" sz="2000" dirty="0" smtClean="0">
                <a:latin typeface="+mj-lt"/>
              </a:rPr>
              <a:t>:  it will help guide a learning algorithm to remain in plausible configurations.</a:t>
            </a:r>
          </a:p>
          <a:p>
            <a:pPr lvl="1" eaLnBrk="1" hangingPunct="1">
              <a:defRPr/>
            </a:pPr>
            <a:r>
              <a:rPr lang="en-US" sz="2000" u="sng" dirty="0" smtClean="0">
                <a:latin typeface="+mj-lt"/>
              </a:rPr>
              <a:t>Inference</a:t>
            </a:r>
            <a:r>
              <a:rPr lang="en-US" sz="2000" dirty="0" smtClean="0">
                <a:latin typeface="+mj-lt"/>
              </a:rPr>
              <a:t>:  it will support reasoning of plausible explanations of objects and activities in existing and missing parts of the signal</a:t>
            </a:r>
            <a:r>
              <a:rPr lang="en-US" sz="2400" dirty="0" smtClean="0">
                <a:latin typeface="+mj-lt"/>
              </a:rPr>
              <a:t>.</a:t>
            </a:r>
          </a:p>
          <a:p>
            <a:pPr eaLnBrk="1" hangingPunct="1">
              <a:defRPr/>
            </a:pPr>
            <a:r>
              <a:rPr lang="en-US" sz="2400" dirty="0" smtClean="0">
                <a:latin typeface="+mj-lt"/>
              </a:rPr>
              <a:t>Components</a:t>
            </a:r>
            <a:r>
              <a:rPr lang="en-US" dirty="0" smtClean="0">
                <a:latin typeface="+mj-lt"/>
              </a:rPr>
              <a:t>:</a:t>
            </a:r>
          </a:p>
          <a:p>
            <a:pPr lvl="1" eaLnBrk="1" hangingPunct="1">
              <a:defRPr/>
            </a:pPr>
            <a:r>
              <a:rPr lang="en-US" sz="2000" dirty="0" smtClean="0">
                <a:latin typeface="+mj-lt"/>
              </a:rPr>
              <a:t>L1 </a:t>
            </a:r>
            <a:r>
              <a:rPr lang="en-US" sz="2000" dirty="0" smtClean="0">
                <a:latin typeface="+mj-lt"/>
                <a:sym typeface="Wingdings"/>
              </a:rPr>
              <a:t> </a:t>
            </a:r>
            <a:r>
              <a:rPr lang="en-US" sz="2000" dirty="0" smtClean="0">
                <a:latin typeface="+mj-lt"/>
                <a:sym typeface="Wingdings" pitchFamily="2" charset="2"/>
              </a:rPr>
              <a:t>L1:</a:t>
            </a:r>
            <a:endParaRPr lang="en-US" sz="2000" dirty="0" smtClean="0">
              <a:latin typeface="+mj-lt"/>
            </a:endParaRPr>
          </a:p>
          <a:p>
            <a:pPr lvl="2" eaLnBrk="1" hangingPunct="1">
              <a:spcBef>
                <a:spcPts val="0"/>
              </a:spcBef>
              <a:buFont typeface="Trebuchet MS" charset="0"/>
              <a:buChar char="―"/>
              <a:defRPr/>
            </a:pPr>
            <a:r>
              <a:rPr lang="en-US" sz="1600" dirty="0" smtClean="0">
                <a:latin typeface="+mj-lt"/>
              </a:rPr>
              <a:t>How humans interact with objects and other humans in various scenarios.</a:t>
            </a:r>
          </a:p>
          <a:p>
            <a:pPr lvl="2" eaLnBrk="1" hangingPunct="1">
              <a:spcBef>
                <a:spcPts val="0"/>
              </a:spcBef>
              <a:buFont typeface="Trebuchet MS" charset="0"/>
              <a:buChar char="―"/>
              <a:defRPr/>
            </a:pPr>
            <a:r>
              <a:rPr lang="en-US" sz="1600" dirty="0" smtClean="0">
                <a:latin typeface="+mj-lt"/>
              </a:rPr>
              <a:t>How motions of object-parts contribute to full object motion</a:t>
            </a:r>
            <a:r>
              <a:rPr lang="en-US" sz="2000" dirty="0" smtClean="0">
                <a:latin typeface="+mj-lt"/>
              </a:rPr>
              <a:t>.   </a:t>
            </a:r>
          </a:p>
          <a:p>
            <a:pPr lvl="1" eaLnBrk="1" hangingPunct="1">
              <a:buFont typeface="Trebuchet MS" charset="0"/>
              <a:buChar char="―"/>
              <a:defRPr/>
            </a:pPr>
            <a:r>
              <a:rPr lang="en-US" sz="2000" dirty="0" smtClean="0">
                <a:latin typeface="+mj-lt"/>
              </a:rPr>
              <a:t>L1 </a:t>
            </a:r>
            <a:r>
              <a:rPr lang="en-US" sz="2000" dirty="0" smtClean="0">
                <a:sym typeface="Wingdings"/>
              </a:rPr>
              <a:t> </a:t>
            </a:r>
            <a:r>
              <a:rPr lang="en-US" sz="2000" dirty="0" smtClean="0">
                <a:latin typeface="+mj-lt"/>
              </a:rPr>
              <a:t>L3:</a:t>
            </a:r>
          </a:p>
          <a:p>
            <a:pPr lvl="2" eaLnBrk="1" hangingPunct="1">
              <a:spcBef>
                <a:spcPts val="0"/>
              </a:spcBef>
              <a:buFont typeface="Trebuchet MS" charset="0"/>
              <a:buChar char="―"/>
              <a:defRPr/>
            </a:pPr>
            <a:r>
              <a:rPr lang="en-US" sz="1600" dirty="0" smtClean="0">
                <a:latin typeface="+mj-lt"/>
              </a:rPr>
              <a:t>How manifolds in the video correspond to entities videotaped.</a:t>
            </a:r>
          </a:p>
          <a:p>
            <a:pPr lvl="1" eaLnBrk="1" hangingPunct="1">
              <a:buFont typeface="Trebuchet MS" charset="0"/>
              <a:buChar char="―"/>
              <a:defRPr/>
            </a:pPr>
            <a:r>
              <a:rPr lang="en-US" sz="2000" dirty="0" smtClean="0">
                <a:latin typeface="+mj-lt"/>
              </a:rPr>
              <a:t>L1</a:t>
            </a:r>
            <a:r>
              <a:rPr lang="en-US" sz="2000" dirty="0" smtClean="0">
                <a:sym typeface="Wingdings"/>
              </a:rPr>
              <a:t> </a:t>
            </a:r>
            <a:r>
              <a:rPr lang="en-US" sz="2000" dirty="0" smtClean="0">
                <a:latin typeface="+mj-lt"/>
              </a:rPr>
              <a:t> L2</a:t>
            </a:r>
            <a:r>
              <a:rPr lang="en-US" sz="2000" dirty="0" smtClean="0">
                <a:sym typeface="Wingdings"/>
              </a:rPr>
              <a:t> </a:t>
            </a:r>
            <a:r>
              <a:rPr lang="en-US" sz="2000" dirty="0" smtClean="0">
                <a:latin typeface="+mj-lt"/>
              </a:rPr>
              <a:t> L3:</a:t>
            </a:r>
          </a:p>
          <a:p>
            <a:pPr lvl="2" eaLnBrk="1" hangingPunct="1">
              <a:spcBef>
                <a:spcPts val="0"/>
              </a:spcBef>
              <a:buFont typeface="Trebuchet MS" charset="0"/>
              <a:buChar char="―"/>
              <a:defRPr/>
            </a:pPr>
            <a:r>
              <a:rPr lang="en-US" sz="1600" dirty="0" smtClean="0">
                <a:latin typeface="+mj-lt"/>
              </a:rPr>
              <a:t>How analysts interpret videos and corresponding reality.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This is also a way:</a:t>
            </a:r>
            <a:endParaRPr lang="en-US" dirty="0"/>
          </a:p>
        </p:txBody>
      </p:sp>
      <p:pic>
        <p:nvPicPr>
          <p:cNvPr id="102402" name="Picture 2"/>
          <p:cNvPicPr>
            <a:picLocks noChangeAspect="1" noChangeArrowheads="1"/>
          </p:cNvPicPr>
          <p:nvPr/>
        </p:nvPicPr>
        <p:blipFill>
          <a:blip r:embed="rId2" cstate="print"/>
          <a:srcRect/>
          <a:stretch>
            <a:fillRect/>
          </a:stretch>
        </p:blipFill>
        <p:spPr bwMode="auto">
          <a:xfrm>
            <a:off x="1143000" y="1981200"/>
            <a:ext cx="7086599" cy="4191000"/>
          </a:xfrm>
          <a:prstGeom prst="rect">
            <a:avLst/>
          </a:prstGeom>
          <a:noFill/>
          <a:ln w="9525" cap="flat" cmpd="sng">
            <a:noFill/>
            <a:prstDash val="solid"/>
            <a:miter lim="800000"/>
            <a:headEnd type="none" w="med" len="med"/>
            <a:tailEnd type="none" w="med" len="med"/>
          </a:ln>
        </p:spPr>
      </p:pic>
      <p:sp>
        <p:nvSpPr>
          <p:cNvPr id="5" name="Text Box 1"/>
          <p:cNvSpPr txBox="1">
            <a:spLocks noChangeArrowheads="1"/>
          </p:cNvSpPr>
          <p:nvPr/>
        </p:nvSpPr>
        <p:spPr bwMode="auto">
          <a:xfrm>
            <a:off x="0" y="6096000"/>
            <a:ext cx="9144000" cy="914400"/>
          </a:xfrm>
          <a:prstGeom prst="rect">
            <a:avLst/>
          </a:prstGeom>
          <a:noFill/>
          <a:ln w="9360">
            <a:noFill/>
            <a:miter lim="800000"/>
            <a:headEnd/>
            <a:tailEnd/>
          </a:ln>
          <a:effectLst/>
        </p:spPr>
        <p:txBody>
          <a:bodyPr anchor="ct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dirty="0" smtClean="0">
                <a:solidFill>
                  <a:schemeClr val="bg1"/>
                </a:solidFill>
              </a:rPr>
              <a:t>James </a:t>
            </a:r>
            <a:r>
              <a:rPr lang="en-US" sz="1400" dirty="0" err="1" smtClean="0">
                <a:solidFill>
                  <a:schemeClr val="bg1"/>
                </a:solidFill>
              </a:rPr>
              <a:t>Pustejovsky</a:t>
            </a:r>
            <a:r>
              <a:rPr lang="en-US" sz="1400" dirty="0" smtClean="0">
                <a:solidFill>
                  <a:schemeClr val="bg1"/>
                </a:solidFill>
              </a:rPr>
              <a:t> (chair),    Harry Bunt,    </a:t>
            </a:r>
            <a:r>
              <a:rPr lang="en-US" sz="1400" dirty="0" err="1" smtClean="0">
                <a:solidFill>
                  <a:schemeClr val="bg1"/>
                </a:solidFill>
              </a:rPr>
              <a:t>Kiyong</a:t>
            </a:r>
            <a:r>
              <a:rPr lang="en-US" sz="1400" dirty="0" smtClean="0">
                <a:solidFill>
                  <a:schemeClr val="bg1"/>
                </a:solidFill>
              </a:rPr>
              <a:t> Lee,    </a:t>
            </a:r>
            <a:r>
              <a:rPr lang="en-US" sz="1400" dirty="0" err="1" smtClean="0">
                <a:solidFill>
                  <a:schemeClr val="bg1"/>
                </a:solidFill>
              </a:rPr>
              <a:t>Inderjeet</a:t>
            </a:r>
            <a:r>
              <a:rPr lang="en-US" sz="1400" dirty="0" smtClean="0">
                <a:solidFill>
                  <a:schemeClr val="bg1"/>
                </a:solidFill>
              </a:rPr>
              <a:t> Mani (Proposed editors).  Towards ISO-Space: </a:t>
            </a:r>
            <a:br>
              <a:rPr lang="en-US" sz="1400" dirty="0" smtClean="0">
                <a:solidFill>
                  <a:schemeClr val="bg1"/>
                </a:solidFill>
              </a:rPr>
            </a:br>
            <a:r>
              <a:rPr lang="en-US" sz="1400" dirty="0" smtClean="0">
                <a:solidFill>
                  <a:schemeClr val="bg1"/>
                </a:solidFill>
              </a:rPr>
              <a:t>Annotating </a:t>
            </a:r>
            <a:r>
              <a:rPr lang="en-US" sz="1400" dirty="0">
                <a:solidFill>
                  <a:schemeClr val="bg1"/>
                </a:solidFill>
              </a:rPr>
              <a:t>Spatial Information in </a:t>
            </a:r>
            <a:r>
              <a:rPr lang="en-US" sz="1400" dirty="0" smtClean="0">
                <a:solidFill>
                  <a:schemeClr val="bg1"/>
                </a:solidFill>
              </a:rPr>
              <a:t>Language. ISO PWI 24617-4 Semantic annotation framework. Part 4: </a:t>
            </a:r>
            <a:r>
              <a:rPr lang="en-US" sz="1400" dirty="0" err="1" smtClean="0">
                <a:solidFill>
                  <a:schemeClr val="bg1"/>
                </a:solidFill>
              </a:rPr>
              <a:t>SpaceISO</a:t>
            </a:r>
            <a:r>
              <a:rPr lang="en-US" sz="1400" dirty="0" smtClean="0">
                <a:solidFill>
                  <a:schemeClr val="bg1"/>
                </a:solidFill>
              </a:rPr>
              <a:t> Meeting,    </a:t>
            </a:r>
            <a:r>
              <a:rPr lang="en-US" sz="1400" dirty="0" err="1" smtClean="0">
                <a:solidFill>
                  <a:schemeClr val="bg1"/>
                </a:solidFill>
              </a:rPr>
              <a:t>Muenzinger</a:t>
            </a:r>
            <a:r>
              <a:rPr lang="en-US" sz="1400" dirty="0" smtClean="0">
                <a:solidFill>
                  <a:schemeClr val="bg1"/>
                </a:solidFill>
              </a:rPr>
              <a:t> D 430,    University of Colorado,    Boulder,    CO,   May 31,    2009.</a:t>
            </a:r>
            <a:endParaRPr lang="en-US" sz="1400"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Grp="1" noChangeArrowheads="1"/>
          </p:cNvSpPr>
          <p:nvPr>
            <p:ph type="title"/>
          </p:nvPr>
        </p:nvSpPr>
        <p:spPr>
          <a:xfrm>
            <a:off x="5561013" y="-19050"/>
            <a:ext cx="3538537" cy="1171575"/>
          </a:xfrm>
        </p:spPr>
        <p:txBody>
          <a:bodyPr/>
          <a:lstStyle/>
          <a:p>
            <a:pPr eaLnBrk="1" hangingPunct="1"/>
            <a:r>
              <a:rPr lang="en-US" smtClean="0"/>
              <a:t>Relevant First-Order Distinctions</a:t>
            </a:r>
          </a:p>
        </p:txBody>
      </p:sp>
      <p:pic>
        <p:nvPicPr>
          <p:cNvPr id="25603" name="Picture 4"/>
          <p:cNvPicPr>
            <a:picLocks noChangeAspect="1" noChangeArrowheads="1"/>
          </p:cNvPicPr>
          <p:nvPr/>
        </p:nvPicPr>
        <p:blipFill>
          <a:blip r:embed="rId3" cstate="print"/>
          <a:srcRect/>
          <a:stretch>
            <a:fillRect/>
          </a:stretch>
        </p:blipFill>
        <p:spPr bwMode="auto">
          <a:xfrm>
            <a:off x="0" y="1143000"/>
            <a:ext cx="9144000" cy="5715000"/>
          </a:xfrm>
          <a:prstGeom prst="rect">
            <a:avLst/>
          </a:prstGeom>
          <a:solidFill>
            <a:schemeClr val="bg1"/>
          </a:solid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0" y="1219200"/>
            <a:ext cx="9144000" cy="5638800"/>
            <a:chOff x="0" y="1143000"/>
            <a:chExt cx="9144000" cy="5715000"/>
          </a:xfrm>
        </p:grpSpPr>
        <p:pic>
          <p:nvPicPr>
            <p:cNvPr id="68610" name="Picture 2" descr="supercomputer.jpg"/>
            <p:cNvPicPr>
              <a:picLocks noChangeAspect="1" noChangeArrowheads="1"/>
            </p:cNvPicPr>
            <p:nvPr/>
          </p:nvPicPr>
          <p:blipFill>
            <a:blip r:embed="rId2" cstate="print">
              <a:duotone>
                <a:prstClr val="black"/>
                <a:schemeClr val="accent2">
                  <a:tint val="45000"/>
                  <a:satMod val="400000"/>
                </a:schemeClr>
              </a:duotone>
            </a:blip>
            <a:srcRect/>
            <a:stretch>
              <a:fillRect/>
            </a:stretch>
          </p:blipFill>
          <p:spPr bwMode="auto">
            <a:xfrm>
              <a:off x="0" y="1143000"/>
              <a:ext cx="9144000" cy="5715000"/>
            </a:xfrm>
            <a:prstGeom prst="rect">
              <a:avLst/>
            </a:prstGeom>
            <a:noFill/>
          </p:spPr>
        </p:pic>
        <p:pic>
          <p:nvPicPr>
            <p:cNvPr id="7" name="Picture 2" descr="globe"/>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514600" y="3121025"/>
              <a:ext cx="3736975" cy="3736975"/>
            </a:xfrm>
            <a:prstGeom prst="rect">
              <a:avLst/>
            </a:prstGeom>
            <a:noFill/>
          </p:spPr>
        </p:pic>
      </p:grpSp>
      <p:sp>
        <p:nvSpPr>
          <p:cNvPr id="9" name="Rectangle 8"/>
          <p:cNvSpPr/>
          <p:nvPr/>
        </p:nvSpPr>
        <p:spPr bwMode="auto">
          <a:xfrm>
            <a:off x="0" y="1143000"/>
            <a:ext cx="9144000" cy="5715000"/>
          </a:xfrm>
          <a:prstGeom prst="rect">
            <a:avLst/>
          </a:prstGeom>
          <a:solidFill>
            <a:schemeClr val="accent4">
              <a:alpha val="30196"/>
            </a:schemeClr>
          </a:solidFill>
          <a:ln w="9525" cap="flat" cmpd="sng" algn="ctr">
            <a:noFill/>
            <a:prstDash val="solid"/>
            <a:round/>
            <a:headEnd type="none" w="med" len="med"/>
            <a:tailEnd type="triangle" w="med" len="med"/>
          </a:ln>
          <a:effectLst/>
        </p:spPr>
        <p:txBody>
          <a:bodyPr anchor="ctr"/>
          <a:lstStyle/>
          <a:p>
            <a:pPr>
              <a:defRPr/>
            </a:pPr>
            <a:endParaRPr lang="en-US"/>
          </a:p>
        </p:txBody>
      </p:sp>
      <p:sp>
        <p:nvSpPr>
          <p:cNvPr id="27652" name="Title 3"/>
          <p:cNvSpPr>
            <a:spLocks noGrp="1"/>
          </p:cNvSpPr>
          <p:nvPr>
            <p:ph type="ctrTitle"/>
          </p:nvPr>
        </p:nvSpPr>
        <p:spPr>
          <a:xfrm>
            <a:off x="1828800" y="2253813"/>
            <a:ext cx="5334000" cy="646986"/>
          </a:xfrm>
        </p:spPr>
        <p:txBody>
          <a:bodyPr/>
          <a:lstStyle/>
          <a:p>
            <a:r>
              <a:rPr lang="en-US" dirty="0" smtClean="0"/>
              <a:t>Referent Tracking</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p:cNvSpPr>
            <a:spLocks noGrp="1" noChangeArrowheads="1"/>
          </p:cNvSpPr>
          <p:nvPr>
            <p:ph type="title"/>
          </p:nvPr>
        </p:nvSpPr>
        <p:spPr>
          <a:xfrm>
            <a:off x="255588" y="1284288"/>
            <a:ext cx="8632825" cy="631825"/>
          </a:xfrm>
        </p:spPr>
        <p:txBody>
          <a:bodyPr/>
          <a:lstStyle/>
          <a:p>
            <a:r>
              <a:rPr lang="en-US" smtClean="0"/>
              <a:t>What is Referent Tracking ?</a:t>
            </a:r>
          </a:p>
        </p:txBody>
      </p:sp>
      <p:sp>
        <p:nvSpPr>
          <p:cNvPr id="28675" name="Rectangle 3"/>
          <p:cNvSpPr>
            <a:spLocks noGrp="1" noChangeArrowheads="1"/>
          </p:cNvSpPr>
          <p:nvPr>
            <p:ph type="body" idx="1"/>
          </p:nvPr>
        </p:nvSpPr>
        <p:spPr/>
        <p:txBody>
          <a:bodyPr/>
          <a:lstStyle/>
          <a:p>
            <a:r>
              <a:rPr lang="en-US" sz="2800" dirty="0" smtClean="0"/>
              <a:t>A paradigm under development since 2005,   </a:t>
            </a:r>
          </a:p>
          <a:p>
            <a:pPr lvl="1"/>
            <a:r>
              <a:rPr lang="en-US" sz="2400" dirty="0" smtClean="0"/>
              <a:t>based on Ontological Realism,   </a:t>
            </a:r>
          </a:p>
          <a:p>
            <a:pPr lvl="1"/>
            <a:r>
              <a:rPr lang="en-US" sz="2400" dirty="0" smtClean="0"/>
              <a:t>designed to keep track of relevant portions of reality and what is believed and communicated about them,   </a:t>
            </a:r>
          </a:p>
          <a:p>
            <a:pPr lvl="1"/>
            <a:r>
              <a:rPr lang="en-US" sz="2400" dirty="0" smtClean="0"/>
              <a:t>enabling adequate use of realism-based </a:t>
            </a:r>
            <a:r>
              <a:rPr lang="en-US" sz="2400" dirty="0" err="1" smtClean="0"/>
              <a:t>ontologies</a:t>
            </a:r>
            <a:r>
              <a:rPr lang="en-US" sz="2400" dirty="0" smtClean="0"/>
              <a:t>,    terminologies,    thesauri,    and vocabularies,   </a:t>
            </a:r>
          </a:p>
          <a:p>
            <a:pPr lvl="1"/>
            <a:r>
              <a:rPr lang="en-US" sz="2400" dirty="0" smtClean="0"/>
              <a:t>originally conceived to track particulars on the side of the patient and his environment denoted in his EHR,   </a:t>
            </a:r>
          </a:p>
          <a:p>
            <a:pPr lvl="1"/>
            <a:r>
              <a:rPr lang="en-US" sz="2400" dirty="0" smtClean="0"/>
              <a:t>but since then studied in and applied to a variety of domains,    </a:t>
            </a:r>
          </a:p>
          <a:p>
            <a:pPr lvl="1"/>
            <a:r>
              <a:rPr lang="en-US" sz="2400" dirty="0" smtClean="0"/>
              <a:t>and now evolving towards tracking absolutely everything,    not only particulars,    but also universals.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62600" y="4419600"/>
            <a:ext cx="3505200" cy="1981200"/>
          </a:xfrm>
          <a:prstGeom prst="rect">
            <a:avLst/>
          </a:prstGeom>
          <a:noFill/>
          <a:ln w="9525">
            <a:solidFill>
              <a:schemeClr val="bg1"/>
            </a:solidFill>
            <a:miter lim="800000"/>
            <a:headEnd/>
            <a:tailEnd/>
          </a:ln>
        </p:spPr>
        <p:txBody>
          <a:bodyPr wrap="none" anchor="ctr"/>
          <a:lstStyle/>
          <a:p>
            <a:endParaRPr lang="en-US" sz="1600"/>
          </a:p>
        </p:txBody>
      </p:sp>
      <p:sp>
        <p:nvSpPr>
          <p:cNvPr id="32771" name="Rectangle 3"/>
          <p:cNvSpPr>
            <a:spLocks noChangeArrowheads="1"/>
          </p:cNvSpPr>
          <p:nvPr/>
        </p:nvSpPr>
        <p:spPr bwMode="auto">
          <a:xfrm>
            <a:off x="2209800" y="4419600"/>
            <a:ext cx="3352800" cy="1981200"/>
          </a:xfrm>
          <a:prstGeom prst="rect">
            <a:avLst/>
          </a:prstGeom>
          <a:noFill/>
          <a:ln w="9525">
            <a:solidFill>
              <a:schemeClr val="bg1"/>
            </a:solidFill>
            <a:miter lim="800000"/>
            <a:headEnd/>
            <a:tailEnd/>
          </a:ln>
        </p:spPr>
        <p:txBody>
          <a:bodyPr wrap="none" anchor="ctr"/>
          <a:lstStyle/>
          <a:p>
            <a:endParaRPr lang="en-US" sz="1600"/>
          </a:p>
        </p:txBody>
      </p:sp>
      <p:sp>
        <p:nvSpPr>
          <p:cNvPr id="32772" name="Rectangle 4"/>
          <p:cNvSpPr>
            <a:spLocks noChangeArrowheads="1"/>
          </p:cNvSpPr>
          <p:nvPr/>
        </p:nvSpPr>
        <p:spPr bwMode="auto">
          <a:xfrm>
            <a:off x="5562600" y="3200400"/>
            <a:ext cx="3505200" cy="1219200"/>
          </a:xfrm>
          <a:prstGeom prst="rect">
            <a:avLst/>
          </a:prstGeom>
          <a:noFill/>
          <a:ln w="9525">
            <a:solidFill>
              <a:schemeClr val="bg1"/>
            </a:solidFill>
            <a:miter lim="800000"/>
            <a:headEnd/>
            <a:tailEnd/>
          </a:ln>
        </p:spPr>
        <p:txBody>
          <a:bodyPr wrap="none" anchor="ctr"/>
          <a:lstStyle/>
          <a:p>
            <a:endParaRPr lang="en-US"/>
          </a:p>
        </p:txBody>
      </p:sp>
      <p:sp>
        <p:nvSpPr>
          <p:cNvPr id="32773" name="Rectangle 5"/>
          <p:cNvSpPr>
            <a:spLocks noChangeArrowheads="1"/>
          </p:cNvSpPr>
          <p:nvPr/>
        </p:nvSpPr>
        <p:spPr bwMode="auto">
          <a:xfrm>
            <a:off x="2209800" y="3200400"/>
            <a:ext cx="3352800" cy="1219200"/>
          </a:xfrm>
          <a:prstGeom prst="rect">
            <a:avLst/>
          </a:prstGeom>
          <a:noFill/>
          <a:ln w="9525">
            <a:solidFill>
              <a:schemeClr val="bg1"/>
            </a:solidFill>
            <a:miter lim="800000"/>
            <a:headEnd/>
            <a:tailEnd/>
          </a:ln>
        </p:spPr>
        <p:txBody>
          <a:bodyPr wrap="none" anchor="ctr"/>
          <a:lstStyle/>
          <a:p>
            <a:endParaRPr lang="en-US"/>
          </a:p>
        </p:txBody>
      </p:sp>
      <p:sp>
        <p:nvSpPr>
          <p:cNvPr id="32774" name="Rectangle 6"/>
          <p:cNvSpPr>
            <a:spLocks noChangeArrowheads="1"/>
          </p:cNvSpPr>
          <p:nvPr/>
        </p:nvSpPr>
        <p:spPr bwMode="auto">
          <a:xfrm>
            <a:off x="76200" y="3200400"/>
            <a:ext cx="2133600" cy="1219200"/>
          </a:xfrm>
          <a:prstGeom prst="rect">
            <a:avLst/>
          </a:prstGeom>
          <a:noFill/>
          <a:ln w="9525">
            <a:solidFill>
              <a:schemeClr val="bg1"/>
            </a:solidFill>
            <a:miter lim="800000"/>
            <a:headEnd/>
            <a:tailEnd/>
          </a:ln>
        </p:spPr>
        <p:txBody>
          <a:bodyPr wrap="none" anchor="ctr"/>
          <a:lstStyle/>
          <a:p>
            <a:endParaRPr lang="en-US"/>
          </a:p>
        </p:txBody>
      </p:sp>
      <p:sp>
        <p:nvSpPr>
          <p:cNvPr id="32775" name="AutoShape 7"/>
          <p:cNvSpPr>
            <a:spLocks noGrp="1" noChangeArrowheads="1"/>
          </p:cNvSpPr>
          <p:nvPr>
            <p:ph type="title"/>
          </p:nvPr>
        </p:nvSpPr>
        <p:spPr>
          <a:xfrm>
            <a:off x="258763" y="1311275"/>
            <a:ext cx="8626475" cy="577850"/>
          </a:xfrm>
        </p:spPr>
        <p:txBody>
          <a:bodyPr/>
          <a:lstStyle/>
          <a:p>
            <a:r>
              <a:rPr lang="en-US" sz="2800" dirty="0" smtClean="0"/>
              <a:t>The Basic Formal Ontology versus Referent Tracking</a:t>
            </a:r>
          </a:p>
        </p:txBody>
      </p:sp>
      <p:sp>
        <p:nvSpPr>
          <p:cNvPr id="32776" name="Text Box 8"/>
          <p:cNvSpPr txBox="1">
            <a:spLocks noChangeArrowheads="1"/>
          </p:cNvSpPr>
          <p:nvPr/>
        </p:nvSpPr>
        <p:spPr bwMode="auto">
          <a:xfrm>
            <a:off x="76200" y="4419600"/>
            <a:ext cx="2133600" cy="1981200"/>
          </a:xfrm>
          <a:prstGeom prst="rect">
            <a:avLst/>
          </a:prstGeom>
          <a:noFill/>
          <a:ln w="9525">
            <a:solidFill>
              <a:schemeClr val="bg1"/>
            </a:solidFill>
            <a:miter lim="800000"/>
            <a:headEnd/>
            <a:tailEnd/>
          </a:ln>
        </p:spPr>
        <p:txBody>
          <a:bodyPr/>
          <a:lstStyle/>
          <a:p>
            <a:r>
              <a:rPr lang="en-US">
                <a:solidFill>
                  <a:schemeClr val="bg1"/>
                </a:solidFill>
              </a:rPr>
              <a:t>1.</a:t>
            </a:r>
          </a:p>
          <a:p>
            <a:r>
              <a:rPr lang="en-US">
                <a:solidFill>
                  <a:schemeClr val="bg1"/>
                </a:solidFill>
              </a:rPr>
              <a:t>First-order reality</a:t>
            </a:r>
          </a:p>
        </p:txBody>
      </p:sp>
      <p:sp>
        <p:nvSpPr>
          <p:cNvPr id="32777" name="Rectangle 9"/>
          <p:cNvSpPr>
            <a:spLocks noChangeArrowheads="1"/>
          </p:cNvSpPr>
          <p:nvPr/>
        </p:nvSpPr>
        <p:spPr bwMode="auto">
          <a:xfrm>
            <a:off x="152400" y="3276600"/>
            <a:ext cx="1981200" cy="822325"/>
          </a:xfrm>
          <a:prstGeom prst="rect">
            <a:avLst/>
          </a:prstGeom>
          <a:noFill/>
          <a:ln w="9525">
            <a:noFill/>
            <a:miter lim="800000"/>
            <a:headEnd/>
            <a:tailEnd/>
          </a:ln>
        </p:spPr>
        <p:txBody>
          <a:bodyPr lIns="0" rIns="0">
            <a:spAutoFit/>
          </a:bodyPr>
          <a:lstStyle/>
          <a:p>
            <a:r>
              <a:rPr lang="en-US" sz="2400">
                <a:solidFill>
                  <a:schemeClr val="bg1"/>
                </a:solidFill>
              </a:rPr>
              <a:t>2. Beliefs (knowledge)</a:t>
            </a:r>
          </a:p>
        </p:txBody>
      </p:sp>
      <p:sp>
        <p:nvSpPr>
          <p:cNvPr id="32778" name="Text Box 10"/>
          <p:cNvSpPr txBox="1">
            <a:spLocks noChangeArrowheads="1"/>
          </p:cNvSpPr>
          <p:nvPr/>
        </p:nvSpPr>
        <p:spPr bwMode="auto">
          <a:xfrm>
            <a:off x="2209800" y="1981200"/>
            <a:ext cx="3352800" cy="609600"/>
          </a:xfrm>
          <a:prstGeom prst="rect">
            <a:avLst/>
          </a:prstGeom>
          <a:noFill/>
          <a:ln w="9525">
            <a:solidFill>
              <a:schemeClr val="bg1"/>
            </a:solidFill>
            <a:miter lim="800000"/>
            <a:headEnd/>
            <a:tailEnd/>
          </a:ln>
        </p:spPr>
        <p:txBody>
          <a:bodyPr/>
          <a:lstStyle/>
          <a:p>
            <a:r>
              <a:rPr lang="en-US">
                <a:solidFill>
                  <a:schemeClr val="bg1"/>
                </a:solidFill>
              </a:rPr>
              <a:t>Generic</a:t>
            </a:r>
          </a:p>
        </p:txBody>
      </p:sp>
      <p:sp>
        <p:nvSpPr>
          <p:cNvPr id="32779" name="Text Box 11"/>
          <p:cNvSpPr txBox="1">
            <a:spLocks noChangeArrowheads="1"/>
          </p:cNvSpPr>
          <p:nvPr/>
        </p:nvSpPr>
        <p:spPr bwMode="auto">
          <a:xfrm>
            <a:off x="5562600" y="1981200"/>
            <a:ext cx="3505200" cy="609600"/>
          </a:xfrm>
          <a:prstGeom prst="rect">
            <a:avLst/>
          </a:prstGeom>
          <a:noFill/>
          <a:ln w="9525">
            <a:solidFill>
              <a:schemeClr val="bg1"/>
            </a:solidFill>
            <a:miter lim="800000"/>
            <a:headEnd/>
            <a:tailEnd/>
          </a:ln>
        </p:spPr>
        <p:txBody>
          <a:bodyPr/>
          <a:lstStyle/>
          <a:p>
            <a:r>
              <a:rPr lang="en-US">
                <a:solidFill>
                  <a:schemeClr val="bg1"/>
                </a:solidFill>
              </a:rPr>
              <a:t>Specific</a:t>
            </a:r>
          </a:p>
        </p:txBody>
      </p:sp>
      <p:grpSp>
        <p:nvGrpSpPr>
          <p:cNvPr id="2" name="Group 12"/>
          <p:cNvGrpSpPr>
            <a:grpSpLocks/>
          </p:cNvGrpSpPr>
          <p:nvPr/>
        </p:nvGrpSpPr>
        <p:grpSpPr bwMode="auto">
          <a:xfrm>
            <a:off x="2365378" y="3352802"/>
            <a:ext cx="2373316" cy="871538"/>
            <a:chOff x="1490" y="2112"/>
            <a:chExt cx="1495" cy="549"/>
          </a:xfrm>
        </p:grpSpPr>
        <p:sp>
          <p:nvSpPr>
            <p:cNvPr id="32818" name="Text Box 13"/>
            <p:cNvSpPr txBox="1">
              <a:spLocks noChangeArrowheads="1"/>
            </p:cNvSpPr>
            <p:nvPr/>
          </p:nvSpPr>
          <p:spPr bwMode="auto">
            <a:xfrm>
              <a:off x="2008" y="2112"/>
              <a:ext cx="977" cy="213"/>
            </a:xfrm>
            <a:prstGeom prst="rect">
              <a:avLst/>
            </a:prstGeom>
            <a:solidFill>
              <a:srgbClr val="FFFF00"/>
            </a:solidFill>
            <a:ln w="9525">
              <a:noFill/>
              <a:miter lim="800000"/>
              <a:headEnd/>
              <a:tailEnd/>
            </a:ln>
          </p:spPr>
          <p:txBody>
            <a:bodyPr wrap="none">
              <a:spAutoFit/>
            </a:bodyPr>
            <a:lstStyle/>
            <a:p>
              <a:r>
                <a:rPr lang="en-US" sz="1600" b="0" dirty="0" smtClean="0">
                  <a:solidFill>
                    <a:schemeClr val="accent2"/>
                  </a:solidFill>
                  <a:latin typeface="Arial Unicode MS" pitchFamily="34" charset="-128"/>
                </a:rPr>
                <a:t>CONCLUSION</a:t>
              </a:r>
              <a:endParaRPr lang="en-US" sz="1600" b="0" dirty="0">
                <a:solidFill>
                  <a:schemeClr val="accent2"/>
                </a:solidFill>
                <a:latin typeface="Arial Unicode MS" pitchFamily="34" charset="-128"/>
              </a:endParaRPr>
            </a:p>
          </p:txBody>
        </p:sp>
        <p:sp>
          <p:nvSpPr>
            <p:cNvPr id="32819" name="Text Box 14"/>
            <p:cNvSpPr txBox="1">
              <a:spLocks noChangeArrowheads="1"/>
            </p:cNvSpPr>
            <p:nvPr/>
          </p:nvSpPr>
          <p:spPr bwMode="auto">
            <a:xfrm>
              <a:off x="1490" y="2448"/>
              <a:ext cx="947" cy="213"/>
            </a:xfrm>
            <a:prstGeom prst="rect">
              <a:avLst/>
            </a:prstGeom>
            <a:solidFill>
              <a:srgbClr val="FFFF00"/>
            </a:solidFill>
            <a:ln w="9525">
              <a:noFill/>
              <a:miter lim="800000"/>
              <a:headEnd/>
              <a:tailEnd/>
            </a:ln>
          </p:spPr>
          <p:txBody>
            <a:bodyPr wrap="none">
              <a:spAutoFit/>
            </a:bodyPr>
            <a:lstStyle/>
            <a:p>
              <a:r>
                <a:rPr lang="en-US" sz="1600" b="0" dirty="0" smtClean="0">
                  <a:solidFill>
                    <a:schemeClr val="accent2"/>
                  </a:solidFill>
                  <a:latin typeface="Arial Unicode MS" pitchFamily="34" charset="-128"/>
                </a:rPr>
                <a:t>HYPOTHESIS</a:t>
              </a:r>
              <a:endParaRPr lang="en-US" sz="1600" b="0" dirty="0">
                <a:solidFill>
                  <a:schemeClr val="accent2"/>
                </a:solidFill>
                <a:latin typeface="Arial Unicode MS" pitchFamily="34" charset="-128"/>
              </a:endParaRPr>
            </a:p>
          </p:txBody>
        </p:sp>
      </p:grpSp>
      <p:grpSp>
        <p:nvGrpSpPr>
          <p:cNvPr id="3" name="Group 15"/>
          <p:cNvGrpSpPr>
            <a:grpSpLocks/>
          </p:cNvGrpSpPr>
          <p:nvPr/>
        </p:nvGrpSpPr>
        <p:grpSpPr bwMode="auto">
          <a:xfrm>
            <a:off x="5715000" y="3352800"/>
            <a:ext cx="3276465" cy="947738"/>
            <a:chOff x="3638" y="2208"/>
            <a:chExt cx="2652" cy="261"/>
          </a:xfrm>
        </p:grpSpPr>
        <p:sp>
          <p:nvSpPr>
            <p:cNvPr id="32816" name="Text Box 16"/>
            <p:cNvSpPr txBox="1">
              <a:spLocks noChangeArrowheads="1"/>
            </p:cNvSpPr>
            <p:nvPr/>
          </p:nvSpPr>
          <p:spPr bwMode="auto">
            <a:xfrm>
              <a:off x="3638" y="2208"/>
              <a:ext cx="1974" cy="93"/>
            </a:xfrm>
            <a:prstGeom prst="rect">
              <a:avLst/>
            </a:prstGeom>
            <a:solidFill>
              <a:schemeClr val="accent1"/>
            </a:solidFill>
            <a:ln w="9525">
              <a:noFill/>
              <a:miter lim="800000"/>
              <a:headEnd/>
              <a:tailEnd/>
            </a:ln>
          </p:spPr>
          <p:txBody>
            <a:bodyPr wrap="square">
              <a:spAutoFit/>
            </a:bodyPr>
            <a:lstStyle/>
            <a:p>
              <a:r>
                <a:rPr lang="en-US" sz="1600" b="0" i="1" dirty="0" smtClean="0">
                  <a:solidFill>
                    <a:schemeClr val="bg1"/>
                  </a:solidFill>
                </a:rPr>
                <a:t>that this talk is interesting</a:t>
              </a:r>
              <a:endParaRPr lang="en-US" sz="1600" b="0" i="1" dirty="0">
                <a:solidFill>
                  <a:schemeClr val="bg1"/>
                </a:solidFill>
              </a:endParaRPr>
            </a:p>
          </p:txBody>
        </p:sp>
        <p:sp>
          <p:nvSpPr>
            <p:cNvPr id="32817" name="Text Box 17"/>
            <p:cNvSpPr txBox="1">
              <a:spLocks noChangeArrowheads="1"/>
            </p:cNvSpPr>
            <p:nvPr/>
          </p:nvSpPr>
          <p:spPr bwMode="auto">
            <a:xfrm>
              <a:off x="3700" y="2376"/>
              <a:ext cx="2590" cy="93"/>
            </a:xfrm>
            <a:prstGeom prst="rect">
              <a:avLst/>
            </a:prstGeom>
            <a:solidFill>
              <a:schemeClr val="accent1"/>
            </a:solidFill>
            <a:ln w="9525">
              <a:noFill/>
              <a:miter lim="800000"/>
              <a:headEnd/>
              <a:tailEnd/>
            </a:ln>
          </p:spPr>
          <p:txBody>
            <a:bodyPr wrap="square">
              <a:spAutoFit/>
            </a:bodyPr>
            <a:lstStyle/>
            <a:p>
              <a:r>
                <a:rPr lang="en-US" sz="1600" b="0" i="1" dirty="0" smtClean="0">
                  <a:solidFill>
                    <a:schemeClr val="bg1"/>
                  </a:solidFill>
                </a:rPr>
                <a:t>that ISTARE benefits from ontology</a:t>
              </a:r>
              <a:endParaRPr lang="en-US" sz="1600" b="0" i="1" dirty="0">
                <a:solidFill>
                  <a:schemeClr val="bg1"/>
                </a:solidFill>
              </a:endParaRPr>
            </a:p>
          </p:txBody>
        </p:sp>
      </p:grpSp>
      <p:grpSp>
        <p:nvGrpSpPr>
          <p:cNvPr id="4" name="Group 18"/>
          <p:cNvGrpSpPr>
            <a:grpSpLocks/>
          </p:cNvGrpSpPr>
          <p:nvPr/>
        </p:nvGrpSpPr>
        <p:grpSpPr bwMode="auto">
          <a:xfrm>
            <a:off x="2728913" y="4495800"/>
            <a:ext cx="2725738" cy="1889185"/>
            <a:chOff x="1724" y="2928"/>
            <a:chExt cx="1717" cy="1314"/>
          </a:xfrm>
        </p:grpSpPr>
        <p:sp>
          <p:nvSpPr>
            <p:cNvPr id="32810" name="AutoShape 19"/>
            <p:cNvSpPr>
              <a:spLocks noChangeArrowheads="1"/>
            </p:cNvSpPr>
            <p:nvPr/>
          </p:nvSpPr>
          <p:spPr bwMode="auto">
            <a:xfrm>
              <a:off x="1797" y="3888"/>
              <a:ext cx="403" cy="261"/>
            </a:xfrm>
            <a:prstGeom prst="roundRect">
              <a:avLst>
                <a:gd name="adj" fmla="val 16667"/>
              </a:avLst>
            </a:prstGeom>
            <a:solidFill>
              <a:srgbClr val="FFFF00"/>
            </a:solidFill>
            <a:ln w="9525">
              <a:noFill/>
              <a:round/>
              <a:headEnd/>
              <a:tailEnd/>
            </a:ln>
          </p:spPr>
          <p:txBody>
            <a:bodyPr wrap="none">
              <a:spAutoFit/>
            </a:bodyPr>
            <a:lstStyle/>
            <a:p>
              <a:r>
                <a:rPr lang="en-US" sz="1600" b="0" dirty="0" smtClean="0">
                  <a:solidFill>
                    <a:schemeClr val="accent2"/>
                  </a:solidFill>
                </a:rPr>
                <a:t>CAR</a:t>
              </a:r>
              <a:endParaRPr lang="en-US" sz="1600" b="0" dirty="0">
                <a:solidFill>
                  <a:schemeClr val="accent2"/>
                </a:solidFill>
              </a:endParaRPr>
            </a:p>
          </p:txBody>
        </p:sp>
        <p:sp>
          <p:nvSpPr>
            <p:cNvPr id="32811" name="AutoShape 20"/>
            <p:cNvSpPr>
              <a:spLocks noChangeArrowheads="1"/>
            </p:cNvSpPr>
            <p:nvPr/>
          </p:nvSpPr>
          <p:spPr bwMode="auto">
            <a:xfrm>
              <a:off x="2732" y="3072"/>
              <a:ext cx="680" cy="236"/>
            </a:xfrm>
            <a:prstGeom prst="roundRect">
              <a:avLst>
                <a:gd name="adj" fmla="val 16667"/>
              </a:avLst>
            </a:prstGeom>
            <a:solidFill>
              <a:srgbClr val="FFFF00"/>
            </a:solidFill>
            <a:ln w="9525">
              <a:noFill/>
              <a:round/>
              <a:headEnd/>
              <a:tailEnd/>
            </a:ln>
          </p:spPr>
          <p:txBody>
            <a:bodyPr wrap="none">
              <a:spAutoFit/>
            </a:bodyPr>
            <a:lstStyle/>
            <a:p>
              <a:r>
                <a:rPr lang="en-US" sz="1600" b="0">
                  <a:solidFill>
                    <a:schemeClr val="accent2"/>
                  </a:solidFill>
                  <a:latin typeface="Arial" charset="0"/>
                </a:rPr>
                <a:t>PERSON</a:t>
              </a:r>
            </a:p>
          </p:txBody>
        </p:sp>
        <p:sp>
          <p:nvSpPr>
            <p:cNvPr id="32812" name="AutoShape 21"/>
            <p:cNvSpPr>
              <a:spLocks noChangeArrowheads="1"/>
            </p:cNvSpPr>
            <p:nvPr/>
          </p:nvSpPr>
          <p:spPr bwMode="auto">
            <a:xfrm>
              <a:off x="2550" y="3456"/>
              <a:ext cx="674" cy="261"/>
            </a:xfrm>
            <a:prstGeom prst="roundRect">
              <a:avLst>
                <a:gd name="adj" fmla="val 16667"/>
              </a:avLst>
            </a:prstGeom>
            <a:solidFill>
              <a:srgbClr val="FFFF00"/>
            </a:solidFill>
            <a:ln w="9525">
              <a:noFill/>
              <a:round/>
              <a:headEnd/>
              <a:tailEnd/>
            </a:ln>
          </p:spPr>
          <p:txBody>
            <a:bodyPr wrap="none">
              <a:spAutoFit/>
            </a:bodyPr>
            <a:lstStyle/>
            <a:p>
              <a:r>
                <a:rPr lang="en-US" sz="1600" b="0" dirty="0" smtClean="0">
                  <a:solidFill>
                    <a:schemeClr val="accent2"/>
                  </a:solidFill>
                  <a:latin typeface="Arial Unicode MS" pitchFamily="34" charset="-128"/>
                </a:rPr>
                <a:t>DRIVING</a:t>
              </a:r>
              <a:endParaRPr lang="en-US" sz="1600" b="0" dirty="0">
                <a:solidFill>
                  <a:schemeClr val="accent2"/>
                </a:solidFill>
                <a:latin typeface="Arial Unicode MS" pitchFamily="34" charset="-128"/>
              </a:endParaRPr>
            </a:p>
          </p:txBody>
        </p:sp>
        <p:sp>
          <p:nvSpPr>
            <p:cNvPr id="32813" name="AutoShape 22"/>
            <p:cNvSpPr>
              <a:spLocks noChangeArrowheads="1"/>
            </p:cNvSpPr>
            <p:nvPr/>
          </p:nvSpPr>
          <p:spPr bwMode="auto">
            <a:xfrm>
              <a:off x="1849" y="2928"/>
              <a:ext cx="423" cy="261"/>
            </a:xfrm>
            <a:prstGeom prst="roundRect">
              <a:avLst>
                <a:gd name="adj" fmla="val 16667"/>
              </a:avLst>
            </a:prstGeom>
            <a:solidFill>
              <a:srgbClr val="FFFF00"/>
            </a:solidFill>
            <a:ln w="9525">
              <a:noFill/>
              <a:round/>
              <a:headEnd/>
              <a:tailEnd/>
            </a:ln>
          </p:spPr>
          <p:txBody>
            <a:bodyPr wrap="none">
              <a:spAutoFit/>
            </a:bodyPr>
            <a:lstStyle/>
            <a:p>
              <a:r>
                <a:rPr lang="en-US" sz="1600" b="0" dirty="0" smtClean="0">
                  <a:solidFill>
                    <a:schemeClr val="accent2"/>
                  </a:solidFill>
                  <a:latin typeface="Arial" charset="0"/>
                </a:rPr>
                <a:t>SIZE</a:t>
              </a:r>
              <a:endParaRPr lang="en-US" sz="1600" b="0" dirty="0">
                <a:solidFill>
                  <a:schemeClr val="accent2"/>
                </a:solidFill>
                <a:latin typeface="Arial" charset="0"/>
              </a:endParaRPr>
            </a:p>
          </p:txBody>
        </p:sp>
        <p:sp>
          <p:nvSpPr>
            <p:cNvPr id="32814" name="AutoShape 23"/>
            <p:cNvSpPr>
              <a:spLocks noChangeArrowheads="1"/>
            </p:cNvSpPr>
            <p:nvPr/>
          </p:nvSpPr>
          <p:spPr bwMode="auto">
            <a:xfrm>
              <a:off x="2544" y="3792"/>
              <a:ext cx="897" cy="450"/>
            </a:xfrm>
            <a:prstGeom prst="roundRect">
              <a:avLst>
                <a:gd name="adj" fmla="val 16667"/>
              </a:avLst>
            </a:prstGeom>
            <a:solidFill>
              <a:srgbClr val="FFFF00"/>
            </a:solidFill>
            <a:ln w="9525">
              <a:noFill/>
              <a:round/>
              <a:headEnd/>
              <a:tailEnd/>
            </a:ln>
          </p:spPr>
          <p:txBody>
            <a:bodyPr wrap="none">
              <a:spAutoFit/>
            </a:bodyPr>
            <a:lstStyle/>
            <a:p>
              <a:r>
                <a:rPr lang="en-US" sz="1600" b="0" dirty="0">
                  <a:solidFill>
                    <a:schemeClr val="accent2"/>
                  </a:solidFill>
                </a:rPr>
                <a:t>PORTION OF</a:t>
              </a:r>
            </a:p>
            <a:p>
              <a:r>
                <a:rPr lang="en-US" sz="1600" b="0" dirty="0" smtClean="0">
                  <a:solidFill>
                    <a:schemeClr val="accent2"/>
                  </a:solidFill>
                </a:rPr>
                <a:t>FUEL</a:t>
              </a:r>
              <a:endParaRPr lang="en-US" sz="1600" b="0" dirty="0">
                <a:solidFill>
                  <a:schemeClr val="accent2"/>
                </a:solidFill>
              </a:endParaRPr>
            </a:p>
          </p:txBody>
        </p:sp>
        <p:sp>
          <p:nvSpPr>
            <p:cNvPr id="32815" name="AutoShape 24"/>
            <p:cNvSpPr>
              <a:spLocks noChangeArrowheads="1"/>
            </p:cNvSpPr>
            <p:nvPr/>
          </p:nvSpPr>
          <p:spPr bwMode="auto">
            <a:xfrm>
              <a:off x="1724" y="3504"/>
              <a:ext cx="597" cy="261"/>
            </a:xfrm>
            <a:prstGeom prst="roundRect">
              <a:avLst>
                <a:gd name="adj" fmla="val 16667"/>
              </a:avLst>
            </a:prstGeom>
            <a:solidFill>
              <a:srgbClr val="FFFF00"/>
            </a:solidFill>
            <a:ln w="9525">
              <a:noFill/>
              <a:round/>
              <a:headEnd/>
              <a:tailEnd/>
            </a:ln>
          </p:spPr>
          <p:txBody>
            <a:bodyPr wrap="none">
              <a:spAutoFit/>
            </a:bodyPr>
            <a:lstStyle/>
            <a:p>
              <a:r>
                <a:rPr lang="en-US" sz="1600" b="0" dirty="0" smtClean="0">
                  <a:solidFill>
                    <a:schemeClr val="accent2"/>
                  </a:solidFill>
                  <a:latin typeface="Arial Unicode MS" pitchFamily="34" charset="-128"/>
                </a:rPr>
                <a:t>PHONE</a:t>
              </a:r>
              <a:endParaRPr lang="en-US" sz="1600" b="0" dirty="0">
                <a:solidFill>
                  <a:schemeClr val="accent2"/>
                </a:solidFill>
                <a:latin typeface="Arial Unicode MS" pitchFamily="34" charset="-128"/>
              </a:endParaRPr>
            </a:p>
          </p:txBody>
        </p:sp>
      </p:grpSp>
      <p:grpSp>
        <p:nvGrpSpPr>
          <p:cNvPr id="5" name="Group 25"/>
          <p:cNvGrpSpPr>
            <a:grpSpLocks/>
          </p:cNvGrpSpPr>
          <p:nvPr/>
        </p:nvGrpSpPr>
        <p:grpSpPr bwMode="auto">
          <a:xfrm>
            <a:off x="5638800" y="4483101"/>
            <a:ext cx="3346450" cy="1628577"/>
            <a:chOff x="3552" y="2824"/>
            <a:chExt cx="2108" cy="1132"/>
          </a:xfrm>
        </p:grpSpPr>
        <p:sp>
          <p:nvSpPr>
            <p:cNvPr id="32805" name="AutoShape 26"/>
            <p:cNvSpPr>
              <a:spLocks noChangeArrowheads="1"/>
            </p:cNvSpPr>
            <p:nvPr/>
          </p:nvSpPr>
          <p:spPr bwMode="auto">
            <a:xfrm>
              <a:off x="3602" y="3266"/>
              <a:ext cx="366" cy="236"/>
            </a:xfrm>
            <a:prstGeom prst="roundRect">
              <a:avLst>
                <a:gd name="adj" fmla="val 16667"/>
              </a:avLst>
            </a:prstGeom>
            <a:solidFill>
              <a:schemeClr val="accent1"/>
            </a:solidFill>
            <a:ln w="9525">
              <a:noFill/>
              <a:round/>
              <a:headEnd/>
              <a:tailEnd/>
            </a:ln>
          </p:spPr>
          <p:txBody>
            <a:bodyPr>
              <a:spAutoFit/>
            </a:bodyPr>
            <a:lstStyle/>
            <a:p>
              <a:r>
                <a:rPr lang="en-US" sz="1600" b="0" i="1">
                  <a:solidFill>
                    <a:schemeClr val="bg1"/>
                  </a:solidFill>
                </a:rPr>
                <a:t>me</a:t>
              </a:r>
            </a:p>
          </p:txBody>
        </p:sp>
        <p:sp>
          <p:nvSpPr>
            <p:cNvPr id="32806" name="AutoShape 27"/>
            <p:cNvSpPr>
              <a:spLocks noChangeArrowheads="1"/>
            </p:cNvSpPr>
            <p:nvPr/>
          </p:nvSpPr>
          <p:spPr bwMode="auto">
            <a:xfrm>
              <a:off x="3762" y="3696"/>
              <a:ext cx="1043" cy="260"/>
            </a:xfrm>
            <a:prstGeom prst="roundRect">
              <a:avLst>
                <a:gd name="adj" fmla="val 16667"/>
              </a:avLst>
            </a:prstGeom>
            <a:solidFill>
              <a:schemeClr val="accent1"/>
            </a:solidFill>
            <a:ln w="9525">
              <a:noFill/>
              <a:round/>
              <a:headEnd/>
              <a:tailEnd/>
            </a:ln>
          </p:spPr>
          <p:txBody>
            <a:bodyPr wrap="none">
              <a:spAutoFit/>
            </a:bodyPr>
            <a:lstStyle/>
            <a:p>
              <a:r>
                <a:rPr lang="en-US" sz="1600" b="0" i="1" dirty="0" smtClean="0">
                  <a:solidFill>
                    <a:schemeClr val="bg1"/>
                  </a:solidFill>
                </a:rPr>
                <a:t>the fuel in my car</a:t>
              </a:r>
              <a:endParaRPr lang="en-US" sz="1600" b="0" i="1" dirty="0">
                <a:solidFill>
                  <a:schemeClr val="bg1"/>
                </a:solidFill>
              </a:endParaRPr>
            </a:p>
          </p:txBody>
        </p:sp>
        <p:sp>
          <p:nvSpPr>
            <p:cNvPr id="32807" name="AutoShape 28"/>
            <p:cNvSpPr>
              <a:spLocks noChangeArrowheads="1"/>
            </p:cNvSpPr>
            <p:nvPr/>
          </p:nvSpPr>
          <p:spPr bwMode="auto">
            <a:xfrm>
              <a:off x="4512" y="3204"/>
              <a:ext cx="979" cy="450"/>
            </a:xfrm>
            <a:prstGeom prst="roundRect">
              <a:avLst>
                <a:gd name="adj" fmla="val 16667"/>
              </a:avLst>
            </a:prstGeom>
            <a:solidFill>
              <a:schemeClr val="accent1"/>
            </a:solidFill>
            <a:ln w="9525">
              <a:noFill/>
              <a:round/>
              <a:headEnd/>
              <a:tailEnd/>
            </a:ln>
          </p:spPr>
          <p:txBody>
            <a:bodyPr wrap="square">
              <a:spAutoFit/>
            </a:bodyPr>
            <a:lstStyle/>
            <a:p>
              <a:r>
                <a:rPr lang="en-US" sz="1600" b="0" i="1" dirty="0">
                  <a:solidFill>
                    <a:schemeClr val="bg1"/>
                  </a:solidFill>
                </a:rPr>
                <a:t>my </a:t>
              </a:r>
              <a:r>
                <a:rPr lang="en-US" sz="1600" b="0" i="1" dirty="0" smtClean="0">
                  <a:solidFill>
                    <a:schemeClr val="bg1"/>
                  </a:solidFill>
                </a:rPr>
                <a:t>trip to the North Campus</a:t>
              </a:r>
              <a:endParaRPr lang="en-US" sz="1600" b="0" i="1" dirty="0">
                <a:solidFill>
                  <a:schemeClr val="bg1"/>
                </a:solidFill>
              </a:endParaRPr>
            </a:p>
          </p:txBody>
        </p:sp>
        <p:sp>
          <p:nvSpPr>
            <p:cNvPr id="32808" name="AutoShape 29"/>
            <p:cNvSpPr>
              <a:spLocks noChangeArrowheads="1"/>
            </p:cNvSpPr>
            <p:nvPr/>
          </p:nvSpPr>
          <p:spPr bwMode="auto">
            <a:xfrm>
              <a:off x="3552" y="2832"/>
              <a:ext cx="814" cy="260"/>
            </a:xfrm>
            <a:prstGeom prst="roundRect">
              <a:avLst>
                <a:gd name="adj" fmla="val 16667"/>
              </a:avLst>
            </a:prstGeom>
            <a:solidFill>
              <a:schemeClr val="accent1"/>
            </a:solidFill>
            <a:ln w="9525">
              <a:noFill/>
              <a:round/>
              <a:headEnd/>
              <a:tailEnd/>
            </a:ln>
          </p:spPr>
          <p:txBody>
            <a:bodyPr>
              <a:spAutoFit/>
            </a:bodyPr>
            <a:lstStyle/>
            <a:p>
              <a:r>
                <a:rPr lang="en-US" sz="1600" b="0" i="1" dirty="0">
                  <a:solidFill>
                    <a:schemeClr val="bg1"/>
                  </a:solidFill>
                </a:rPr>
                <a:t>my </a:t>
              </a:r>
              <a:r>
                <a:rPr lang="en-US" sz="1600" b="0" i="1" dirty="0" smtClean="0">
                  <a:solidFill>
                    <a:schemeClr val="bg1"/>
                  </a:solidFill>
                </a:rPr>
                <a:t>length</a:t>
              </a:r>
              <a:endParaRPr lang="en-US" sz="1600" b="0" i="1" dirty="0">
                <a:solidFill>
                  <a:schemeClr val="bg1"/>
                </a:solidFill>
              </a:endParaRPr>
            </a:p>
          </p:txBody>
        </p:sp>
        <p:sp>
          <p:nvSpPr>
            <p:cNvPr id="32809" name="AutoShape 30"/>
            <p:cNvSpPr>
              <a:spLocks noChangeArrowheads="1"/>
            </p:cNvSpPr>
            <p:nvPr/>
          </p:nvSpPr>
          <p:spPr bwMode="auto">
            <a:xfrm>
              <a:off x="4426" y="2824"/>
              <a:ext cx="1234" cy="260"/>
            </a:xfrm>
            <a:prstGeom prst="roundRect">
              <a:avLst>
                <a:gd name="adj" fmla="val 16667"/>
              </a:avLst>
            </a:prstGeom>
            <a:solidFill>
              <a:schemeClr val="accent1"/>
            </a:solidFill>
            <a:ln w="9525">
              <a:noFill/>
              <a:round/>
              <a:headEnd/>
              <a:tailEnd/>
            </a:ln>
          </p:spPr>
          <p:txBody>
            <a:bodyPr>
              <a:spAutoFit/>
            </a:bodyPr>
            <a:lstStyle/>
            <a:p>
              <a:r>
                <a:rPr lang="en-US" sz="1600" b="0" i="1" dirty="0">
                  <a:solidFill>
                    <a:schemeClr val="bg1"/>
                  </a:solidFill>
                </a:rPr>
                <a:t>my </a:t>
              </a:r>
              <a:r>
                <a:rPr lang="en-US" sz="1600" b="0" i="1" dirty="0" err="1" smtClean="0">
                  <a:solidFill>
                    <a:schemeClr val="bg1"/>
                  </a:solidFill>
                </a:rPr>
                <a:t>iPhone</a:t>
              </a:r>
              <a:endParaRPr lang="en-US" sz="1600" b="0" i="1" dirty="0">
                <a:solidFill>
                  <a:schemeClr val="bg1"/>
                </a:solidFill>
              </a:endParaRPr>
            </a:p>
          </p:txBody>
        </p:sp>
      </p:grpSp>
      <p:sp>
        <p:nvSpPr>
          <p:cNvPr id="32784" name="Rectangle 31"/>
          <p:cNvSpPr>
            <a:spLocks noChangeArrowheads="1"/>
          </p:cNvSpPr>
          <p:nvPr/>
        </p:nvSpPr>
        <p:spPr bwMode="auto">
          <a:xfrm>
            <a:off x="76200" y="2590800"/>
            <a:ext cx="2133600" cy="609600"/>
          </a:xfrm>
          <a:prstGeom prst="rect">
            <a:avLst/>
          </a:prstGeom>
          <a:noFill/>
          <a:ln w="9525">
            <a:solidFill>
              <a:schemeClr val="bg1"/>
            </a:solidFill>
            <a:miter lim="800000"/>
            <a:headEnd/>
            <a:tailEnd/>
          </a:ln>
        </p:spPr>
        <p:txBody>
          <a:bodyPr wrap="none" anchor="ctr"/>
          <a:lstStyle/>
          <a:p>
            <a:endParaRPr lang="en-US"/>
          </a:p>
        </p:txBody>
      </p:sp>
      <p:sp>
        <p:nvSpPr>
          <p:cNvPr id="32785" name="Rectangle 32"/>
          <p:cNvSpPr>
            <a:spLocks noChangeArrowheads="1"/>
          </p:cNvSpPr>
          <p:nvPr/>
        </p:nvSpPr>
        <p:spPr bwMode="auto">
          <a:xfrm>
            <a:off x="152400" y="2590800"/>
            <a:ext cx="1981200" cy="396875"/>
          </a:xfrm>
          <a:prstGeom prst="rect">
            <a:avLst/>
          </a:prstGeom>
          <a:noFill/>
          <a:ln w="9525">
            <a:noFill/>
            <a:miter lim="800000"/>
            <a:headEnd/>
            <a:tailEnd/>
          </a:ln>
        </p:spPr>
        <p:txBody>
          <a:bodyPr lIns="0" rIns="0">
            <a:spAutoFit/>
          </a:bodyPr>
          <a:lstStyle/>
          <a:p>
            <a:r>
              <a:rPr lang="en-US" sz="2000">
                <a:solidFill>
                  <a:schemeClr val="bg1"/>
                </a:solidFill>
              </a:rPr>
              <a:t>3. Representation</a:t>
            </a:r>
          </a:p>
        </p:txBody>
      </p:sp>
      <p:grpSp>
        <p:nvGrpSpPr>
          <p:cNvPr id="6" name="Group 33"/>
          <p:cNvGrpSpPr>
            <a:grpSpLocks/>
          </p:cNvGrpSpPr>
          <p:nvPr/>
        </p:nvGrpSpPr>
        <p:grpSpPr bwMode="auto">
          <a:xfrm>
            <a:off x="2279650" y="2667000"/>
            <a:ext cx="2913064" cy="400050"/>
            <a:chOff x="1436" y="1680"/>
            <a:chExt cx="1835" cy="252"/>
          </a:xfrm>
        </p:grpSpPr>
        <p:sp>
          <p:nvSpPr>
            <p:cNvPr id="32802" name="Text Box 34"/>
            <p:cNvSpPr txBox="1">
              <a:spLocks noChangeArrowheads="1"/>
            </p:cNvSpPr>
            <p:nvPr/>
          </p:nvSpPr>
          <p:spPr bwMode="auto">
            <a:xfrm>
              <a:off x="1436" y="1680"/>
              <a:ext cx="666" cy="250"/>
            </a:xfrm>
            <a:prstGeom prst="rect">
              <a:avLst/>
            </a:prstGeom>
            <a:noFill/>
            <a:ln w="9525">
              <a:noFill/>
              <a:miter lim="800000"/>
              <a:headEnd/>
              <a:tailEnd/>
            </a:ln>
          </p:spPr>
          <p:txBody>
            <a:bodyPr wrap="none">
              <a:spAutoFit/>
            </a:bodyPr>
            <a:lstStyle/>
            <a:p>
              <a:r>
                <a:rPr lang="en-US" sz="2000" i="1">
                  <a:solidFill>
                    <a:srgbClr val="FFFF00"/>
                  </a:solidFill>
                </a:rPr>
                <a:t>‘person’</a:t>
              </a:r>
            </a:p>
          </p:txBody>
        </p:sp>
        <p:sp>
          <p:nvSpPr>
            <p:cNvPr id="32803" name="Text Box 35"/>
            <p:cNvSpPr txBox="1">
              <a:spLocks noChangeArrowheads="1"/>
            </p:cNvSpPr>
            <p:nvPr/>
          </p:nvSpPr>
          <p:spPr bwMode="auto">
            <a:xfrm>
              <a:off x="2008" y="1680"/>
              <a:ext cx="636" cy="252"/>
            </a:xfrm>
            <a:prstGeom prst="rect">
              <a:avLst/>
            </a:prstGeom>
            <a:noFill/>
            <a:ln w="9525">
              <a:noFill/>
              <a:miter lim="800000"/>
              <a:headEnd/>
              <a:tailEnd/>
            </a:ln>
          </p:spPr>
          <p:txBody>
            <a:bodyPr wrap="none">
              <a:spAutoFit/>
            </a:bodyPr>
            <a:lstStyle/>
            <a:p>
              <a:r>
                <a:rPr lang="en-US" sz="2000" i="1" dirty="0" smtClean="0">
                  <a:solidFill>
                    <a:srgbClr val="FFFF00"/>
                  </a:solidFill>
                </a:rPr>
                <a:t>‘phone’</a:t>
              </a:r>
              <a:endParaRPr lang="en-US" sz="2000" i="1" dirty="0">
                <a:solidFill>
                  <a:srgbClr val="FFFF00"/>
                </a:solidFill>
              </a:endParaRPr>
            </a:p>
          </p:txBody>
        </p:sp>
        <p:sp>
          <p:nvSpPr>
            <p:cNvPr id="32804" name="Text Box 36"/>
            <p:cNvSpPr txBox="1">
              <a:spLocks noChangeArrowheads="1"/>
            </p:cNvSpPr>
            <p:nvPr/>
          </p:nvSpPr>
          <p:spPr bwMode="auto">
            <a:xfrm>
              <a:off x="2827" y="1680"/>
              <a:ext cx="444" cy="252"/>
            </a:xfrm>
            <a:prstGeom prst="rect">
              <a:avLst/>
            </a:prstGeom>
            <a:noFill/>
            <a:ln w="9525">
              <a:noFill/>
              <a:miter lim="800000"/>
              <a:headEnd/>
              <a:tailEnd/>
            </a:ln>
          </p:spPr>
          <p:txBody>
            <a:bodyPr wrap="none">
              <a:spAutoFit/>
            </a:bodyPr>
            <a:lstStyle/>
            <a:p>
              <a:r>
                <a:rPr lang="en-US" sz="2000" i="1" dirty="0" smtClean="0">
                  <a:solidFill>
                    <a:srgbClr val="FFFF00"/>
                  </a:solidFill>
                </a:rPr>
                <a:t>‘car’</a:t>
              </a:r>
              <a:endParaRPr lang="en-US" sz="2000" i="1" dirty="0">
                <a:solidFill>
                  <a:srgbClr val="FFFF00"/>
                </a:solidFill>
              </a:endParaRPr>
            </a:p>
          </p:txBody>
        </p:sp>
      </p:grpSp>
      <p:grpSp>
        <p:nvGrpSpPr>
          <p:cNvPr id="7" name="Group 37"/>
          <p:cNvGrpSpPr>
            <a:grpSpLocks/>
          </p:cNvGrpSpPr>
          <p:nvPr/>
        </p:nvGrpSpPr>
        <p:grpSpPr bwMode="auto">
          <a:xfrm>
            <a:off x="5638804" y="2667000"/>
            <a:ext cx="3244852" cy="400050"/>
            <a:chOff x="3552" y="1680"/>
            <a:chExt cx="2044" cy="252"/>
          </a:xfrm>
        </p:grpSpPr>
        <p:sp>
          <p:nvSpPr>
            <p:cNvPr id="32800" name="Text Box 38"/>
            <p:cNvSpPr txBox="1">
              <a:spLocks noChangeArrowheads="1"/>
            </p:cNvSpPr>
            <p:nvPr/>
          </p:nvSpPr>
          <p:spPr bwMode="auto">
            <a:xfrm>
              <a:off x="3552" y="1680"/>
              <a:ext cx="1012" cy="250"/>
            </a:xfrm>
            <a:prstGeom prst="rect">
              <a:avLst/>
            </a:prstGeom>
            <a:noFill/>
            <a:ln w="9525">
              <a:noFill/>
              <a:miter lim="800000"/>
              <a:headEnd/>
              <a:tailEnd/>
            </a:ln>
          </p:spPr>
          <p:txBody>
            <a:bodyPr wrap="none">
              <a:spAutoFit/>
            </a:bodyPr>
            <a:lstStyle/>
            <a:p>
              <a:r>
                <a:rPr lang="en-US" sz="2000" i="1">
                  <a:solidFill>
                    <a:schemeClr val="accent1"/>
                  </a:solidFill>
                </a:rPr>
                <a:t>‘W. Ceusters’</a:t>
              </a:r>
            </a:p>
          </p:txBody>
        </p:sp>
        <p:sp>
          <p:nvSpPr>
            <p:cNvPr id="32801" name="Text Box 39"/>
            <p:cNvSpPr txBox="1">
              <a:spLocks noChangeArrowheads="1"/>
            </p:cNvSpPr>
            <p:nvPr/>
          </p:nvSpPr>
          <p:spPr bwMode="auto">
            <a:xfrm>
              <a:off x="4722" y="1680"/>
              <a:ext cx="874" cy="252"/>
            </a:xfrm>
            <a:prstGeom prst="rect">
              <a:avLst/>
            </a:prstGeom>
            <a:noFill/>
            <a:ln w="9525">
              <a:noFill/>
              <a:miter lim="800000"/>
              <a:headEnd/>
              <a:tailEnd/>
            </a:ln>
          </p:spPr>
          <p:txBody>
            <a:bodyPr wrap="none">
              <a:spAutoFit/>
            </a:bodyPr>
            <a:lstStyle/>
            <a:p>
              <a:r>
                <a:rPr lang="en-US" sz="2000" i="1" dirty="0">
                  <a:solidFill>
                    <a:schemeClr val="accent1"/>
                  </a:solidFill>
                </a:rPr>
                <a:t>‘my </a:t>
              </a:r>
              <a:r>
                <a:rPr lang="en-US" sz="2000" i="1" dirty="0" smtClean="0">
                  <a:solidFill>
                    <a:schemeClr val="accent1"/>
                  </a:solidFill>
                </a:rPr>
                <a:t>phone’</a:t>
              </a:r>
              <a:endParaRPr lang="en-US" sz="2000" i="1" dirty="0">
                <a:solidFill>
                  <a:schemeClr val="accent1"/>
                </a:solidFill>
              </a:endParaRPr>
            </a:p>
          </p:txBody>
        </p:sp>
      </p:grpSp>
      <p:sp>
        <p:nvSpPr>
          <p:cNvPr id="32788" name="Rectangle 40"/>
          <p:cNvSpPr>
            <a:spLocks noChangeArrowheads="1"/>
          </p:cNvSpPr>
          <p:nvPr/>
        </p:nvSpPr>
        <p:spPr bwMode="auto">
          <a:xfrm>
            <a:off x="5562600" y="2590800"/>
            <a:ext cx="3505200" cy="609600"/>
          </a:xfrm>
          <a:prstGeom prst="rect">
            <a:avLst/>
          </a:prstGeom>
          <a:noFill/>
          <a:ln w="9525">
            <a:solidFill>
              <a:schemeClr val="bg1"/>
            </a:solidFill>
            <a:miter lim="800000"/>
            <a:headEnd/>
            <a:tailEnd/>
          </a:ln>
        </p:spPr>
        <p:txBody>
          <a:bodyPr wrap="none" anchor="ctr"/>
          <a:lstStyle/>
          <a:p>
            <a:endParaRPr lang="en-US"/>
          </a:p>
        </p:txBody>
      </p:sp>
      <p:grpSp>
        <p:nvGrpSpPr>
          <p:cNvPr id="8" name="Group 2"/>
          <p:cNvGrpSpPr>
            <a:grpSpLocks/>
          </p:cNvGrpSpPr>
          <p:nvPr/>
        </p:nvGrpSpPr>
        <p:grpSpPr bwMode="auto">
          <a:xfrm>
            <a:off x="5562600" y="1981200"/>
            <a:ext cx="3505200" cy="4876800"/>
            <a:chOff x="3504" y="1248"/>
            <a:chExt cx="2208" cy="3072"/>
          </a:xfrm>
        </p:grpSpPr>
        <p:sp>
          <p:nvSpPr>
            <p:cNvPr id="32798" name="Rectangle 3"/>
            <p:cNvSpPr>
              <a:spLocks noChangeArrowheads="1"/>
            </p:cNvSpPr>
            <p:nvPr/>
          </p:nvSpPr>
          <p:spPr bwMode="auto">
            <a:xfrm>
              <a:off x="3504" y="1248"/>
              <a:ext cx="2208" cy="3072"/>
            </a:xfrm>
            <a:prstGeom prst="rect">
              <a:avLst/>
            </a:prstGeom>
            <a:solidFill>
              <a:srgbClr val="00CC99">
                <a:alpha val="50195"/>
              </a:srgbClr>
            </a:solidFill>
            <a:ln w="9525">
              <a:noFill/>
              <a:miter lim="800000"/>
              <a:headEnd/>
              <a:tailEnd/>
            </a:ln>
          </p:spPr>
          <p:txBody>
            <a:bodyPr wrap="none" anchor="ctr"/>
            <a:lstStyle/>
            <a:p>
              <a:endParaRPr lang="en-US"/>
            </a:p>
          </p:txBody>
        </p:sp>
        <p:sp>
          <p:nvSpPr>
            <p:cNvPr id="32799" name="Text Box 4"/>
            <p:cNvSpPr txBox="1">
              <a:spLocks noChangeArrowheads="1"/>
            </p:cNvSpPr>
            <p:nvPr/>
          </p:nvSpPr>
          <p:spPr bwMode="auto">
            <a:xfrm>
              <a:off x="3840" y="4032"/>
              <a:ext cx="1635" cy="288"/>
            </a:xfrm>
            <a:prstGeom prst="rect">
              <a:avLst/>
            </a:prstGeom>
            <a:noFill/>
            <a:ln w="9525">
              <a:noFill/>
              <a:miter lim="800000"/>
              <a:headEnd/>
              <a:tailEnd/>
            </a:ln>
          </p:spPr>
          <p:txBody>
            <a:bodyPr wrap="none">
              <a:spAutoFit/>
            </a:bodyPr>
            <a:lstStyle/>
            <a:p>
              <a:r>
                <a:rPr lang="en-US" sz="2400">
                  <a:solidFill>
                    <a:schemeClr val="accent1"/>
                  </a:solidFill>
                </a:rPr>
                <a:t>Referent Tracking</a:t>
              </a:r>
            </a:p>
          </p:txBody>
        </p:sp>
      </p:grpSp>
      <p:grpSp>
        <p:nvGrpSpPr>
          <p:cNvPr id="9" name="Group 5"/>
          <p:cNvGrpSpPr>
            <a:grpSpLocks/>
          </p:cNvGrpSpPr>
          <p:nvPr/>
        </p:nvGrpSpPr>
        <p:grpSpPr bwMode="auto">
          <a:xfrm>
            <a:off x="2209800" y="1981200"/>
            <a:ext cx="3352800" cy="4876800"/>
            <a:chOff x="1392" y="1248"/>
            <a:chExt cx="2112" cy="3072"/>
          </a:xfrm>
        </p:grpSpPr>
        <p:sp>
          <p:nvSpPr>
            <p:cNvPr id="32796" name="Rectangle 6"/>
            <p:cNvSpPr>
              <a:spLocks noChangeArrowheads="1"/>
            </p:cNvSpPr>
            <p:nvPr/>
          </p:nvSpPr>
          <p:spPr bwMode="auto">
            <a:xfrm>
              <a:off x="1392" y="1248"/>
              <a:ext cx="2112" cy="3072"/>
            </a:xfrm>
            <a:prstGeom prst="rect">
              <a:avLst/>
            </a:prstGeom>
            <a:solidFill>
              <a:srgbClr val="FFFF00">
                <a:alpha val="50195"/>
              </a:srgbClr>
            </a:solidFill>
            <a:ln w="9525">
              <a:noFill/>
              <a:miter lim="800000"/>
              <a:headEnd/>
              <a:tailEnd/>
            </a:ln>
          </p:spPr>
          <p:txBody>
            <a:bodyPr wrap="none" anchor="ctr"/>
            <a:lstStyle/>
            <a:p>
              <a:endParaRPr lang="en-US"/>
            </a:p>
          </p:txBody>
        </p:sp>
        <p:sp>
          <p:nvSpPr>
            <p:cNvPr id="32797" name="Text Box 7"/>
            <p:cNvSpPr txBox="1">
              <a:spLocks noChangeArrowheads="1"/>
            </p:cNvSpPr>
            <p:nvPr/>
          </p:nvSpPr>
          <p:spPr bwMode="auto">
            <a:xfrm>
              <a:off x="1432" y="4032"/>
              <a:ext cx="2013" cy="288"/>
            </a:xfrm>
            <a:prstGeom prst="rect">
              <a:avLst/>
            </a:prstGeom>
            <a:noFill/>
            <a:ln w="9525">
              <a:noFill/>
              <a:miter lim="800000"/>
              <a:headEnd/>
              <a:tailEnd/>
            </a:ln>
          </p:spPr>
          <p:txBody>
            <a:bodyPr wrap="none">
              <a:spAutoFit/>
            </a:bodyPr>
            <a:lstStyle/>
            <a:p>
              <a:r>
                <a:rPr lang="en-US" sz="2400">
                  <a:solidFill>
                    <a:srgbClr val="FFFF00"/>
                  </a:solidFill>
                </a:rPr>
                <a:t>Basic Formal Ontology</a:t>
              </a:r>
            </a:p>
          </p:txBody>
        </p:sp>
      </p:grpSp>
      <p:grpSp>
        <p:nvGrpSpPr>
          <p:cNvPr id="10" name="Group 40"/>
          <p:cNvGrpSpPr>
            <a:grpSpLocks/>
          </p:cNvGrpSpPr>
          <p:nvPr/>
        </p:nvGrpSpPr>
        <p:grpSpPr bwMode="auto">
          <a:xfrm>
            <a:off x="5181600" y="2209800"/>
            <a:ext cx="762000" cy="3962400"/>
            <a:chOff x="3264" y="1392"/>
            <a:chExt cx="480" cy="2496"/>
          </a:xfrm>
        </p:grpSpPr>
        <p:sp>
          <p:nvSpPr>
            <p:cNvPr id="32792" name="AutoShape 41"/>
            <p:cNvSpPr>
              <a:spLocks noChangeArrowheads="1"/>
            </p:cNvSpPr>
            <p:nvPr/>
          </p:nvSpPr>
          <p:spPr bwMode="auto">
            <a:xfrm>
              <a:off x="3264" y="1392"/>
              <a:ext cx="480" cy="192"/>
            </a:xfrm>
            <a:prstGeom prst="leftArrow">
              <a:avLst>
                <a:gd name="adj1" fmla="val 50000"/>
                <a:gd name="adj2" fmla="val 62500"/>
              </a:avLst>
            </a:prstGeom>
            <a:gradFill rotWithShape="1">
              <a:gsLst>
                <a:gs pos="0">
                  <a:srgbClr val="FFFF00"/>
                </a:gs>
                <a:gs pos="100000">
                  <a:schemeClr val="accent1"/>
                </a:gs>
              </a:gsLst>
              <a:lin ang="0" scaled="1"/>
            </a:gradFill>
            <a:ln w="9525">
              <a:noFill/>
              <a:miter lim="800000"/>
              <a:headEnd/>
              <a:tailEnd/>
            </a:ln>
          </p:spPr>
          <p:txBody>
            <a:bodyPr wrap="none" anchor="ctr"/>
            <a:lstStyle/>
            <a:p>
              <a:endParaRPr lang="en-US"/>
            </a:p>
          </p:txBody>
        </p:sp>
        <p:sp>
          <p:nvSpPr>
            <p:cNvPr id="32793" name="AutoShape 42"/>
            <p:cNvSpPr>
              <a:spLocks noChangeArrowheads="1"/>
            </p:cNvSpPr>
            <p:nvPr/>
          </p:nvSpPr>
          <p:spPr bwMode="auto">
            <a:xfrm>
              <a:off x="3264" y="1920"/>
              <a:ext cx="480" cy="192"/>
            </a:xfrm>
            <a:prstGeom prst="leftArrow">
              <a:avLst>
                <a:gd name="adj1" fmla="val 50000"/>
                <a:gd name="adj2" fmla="val 62500"/>
              </a:avLst>
            </a:prstGeom>
            <a:gradFill rotWithShape="1">
              <a:gsLst>
                <a:gs pos="0">
                  <a:srgbClr val="FFFF00"/>
                </a:gs>
                <a:gs pos="100000">
                  <a:schemeClr val="accent1"/>
                </a:gs>
              </a:gsLst>
              <a:lin ang="0" scaled="1"/>
            </a:gradFill>
            <a:ln w="9525">
              <a:noFill/>
              <a:miter lim="800000"/>
              <a:headEnd/>
              <a:tailEnd/>
            </a:ln>
          </p:spPr>
          <p:txBody>
            <a:bodyPr wrap="none" anchor="ctr"/>
            <a:lstStyle/>
            <a:p>
              <a:endParaRPr lang="en-US"/>
            </a:p>
          </p:txBody>
        </p:sp>
        <p:sp>
          <p:nvSpPr>
            <p:cNvPr id="32794" name="AutoShape 43"/>
            <p:cNvSpPr>
              <a:spLocks noChangeArrowheads="1"/>
            </p:cNvSpPr>
            <p:nvPr/>
          </p:nvSpPr>
          <p:spPr bwMode="auto">
            <a:xfrm>
              <a:off x="3264" y="2544"/>
              <a:ext cx="480" cy="192"/>
            </a:xfrm>
            <a:prstGeom prst="leftArrow">
              <a:avLst>
                <a:gd name="adj1" fmla="val 50000"/>
                <a:gd name="adj2" fmla="val 62500"/>
              </a:avLst>
            </a:prstGeom>
            <a:gradFill rotWithShape="1">
              <a:gsLst>
                <a:gs pos="0">
                  <a:srgbClr val="FFFF00"/>
                </a:gs>
                <a:gs pos="100000">
                  <a:schemeClr val="accent1"/>
                </a:gs>
              </a:gsLst>
              <a:lin ang="0" scaled="1"/>
            </a:gradFill>
            <a:ln w="9525">
              <a:noFill/>
              <a:miter lim="800000"/>
              <a:headEnd/>
              <a:tailEnd/>
            </a:ln>
          </p:spPr>
          <p:txBody>
            <a:bodyPr wrap="none" anchor="ctr"/>
            <a:lstStyle/>
            <a:p>
              <a:endParaRPr lang="en-US"/>
            </a:p>
          </p:txBody>
        </p:sp>
        <p:sp>
          <p:nvSpPr>
            <p:cNvPr id="32795" name="AutoShape 44"/>
            <p:cNvSpPr>
              <a:spLocks noChangeArrowheads="1"/>
            </p:cNvSpPr>
            <p:nvPr/>
          </p:nvSpPr>
          <p:spPr bwMode="auto">
            <a:xfrm>
              <a:off x="3264" y="3696"/>
              <a:ext cx="480" cy="192"/>
            </a:xfrm>
            <a:prstGeom prst="leftArrow">
              <a:avLst>
                <a:gd name="adj1" fmla="val 50000"/>
                <a:gd name="adj2" fmla="val 62500"/>
              </a:avLst>
            </a:prstGeom>
            <a:gradFill rotWithShape="1">
              <a:gsLst>
                <a:gs pos="0">
                  <a:srgbClr val="FFFF00"/>
                </a:gs>
                <a:gs pos="100000">
                  <a:schemeClr val="accent1"/>
                </a:gs>
              </a:gsLst>
              <a:lin ang="0" scaled="1"/>
            </a:gradFill>
            <a:ln w="9525">
              <a:noFill/>
              <a:miter lim="800000"/>
              <a:headEnd/>
              <a:tailEn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par>
                          <p:cTn id="37" fill="hold">
                            <p:stCondLst>
                              <p:cond delay="5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02" name="Rectangle 2"/>
          <p:cNvSpPr>
            <a:spLocks noChangeArrowheads="1"/>
          </p:cNvSpPr>
          <p:nvPr/>
        </p:nvSpPr>
        <p:spPr bwMode="auto">
          <a:xfrm>
            <a:off x="6108700" y="2566988"/>
            <a:ext cx="685800" cy="457200"/>
          </a:xfrm>
          <a:prstGeom prst="rect">
            <a:avLst/>
          </a:prstGeom>
          <a:solidFill>
            <a:srgbClr val="FF0000"/>
          </a:solidFill>
          <a:ln w="9525">
            <a:noFill/>
            <a:miter lim="800000"/>
            <a:headEnd/>
            <a:tailEnd/>
          </a:ln>
        </p:spPr>
        <p:txBody>
          <a:bodyPr wrap="none" anchor="ctr"/>
          <a:lstStyle/>
          <a:p>
            <a:endParaRPr lang="en-US"/>
          </a:p>
        </p:txBody>
      </p:sp>
      <p:sp>
        <p:nvSpPr>
          <p:cNvPr id="2150403" name="Rectangle 3"/>
          <p:cNvSpPr>
            <a:spLocks noChangeArrowheads="1"/>
          </p:cNvSpPr>
          <p:nvPr/>
        </p:nvSpPr>
        <p:spPr bwMode="auto">
          <a:xfrm>
            <a:off x="7507288" y="2546350"/>
            <a:ext cx="396875" cy="457200"/>
          </a:xfrm>
          <a:prstGeom prst="rect">
            <a:avLst/>
          </a:prstGeom>
          <a:solidFill>
            <a:srgbClr val="FF0000"/>
          </a:solidFill>
          <a:ln w="9525">
            <a:noFill/>
            <a:miter lim="800000"/>
            <a:headEnd/>
            <a:tailEnd/>
          </a:ln>
        </p:spPr>
        <p:txBody>
          <a:bodyPr wrap="none" anchor="ctr"/>
          <a:lstStyle/>
          <a:p>
            <a:endParaRPr lang="en-US"/>
          </a:p>
        </p:txBody>
      </p:sp>
      <p:sp>
        <p:nvSpPr>
          <p:cNvPr id="2150404" name="Rectangle 4"/>
          <p:cNvSpPr>
            <a:spLocks noChangeArrowheads="1"/>
          </p:cNvSpPr>
          <p:nvPr/>
        </p:nvSpPr>
        <p:spPr bwMode="auto">
          <a:xfrm>
            <a:off x="4556125" y="2566988"/>
            <a:ext cx="1387475" cy="457200"/>
          </a:xfrm>
          <a:prstGeom prst="rect">
            <a:avLst/>
          </a:prstGeom>
          <a:solidFill>
            <a:srgbClr val="FF0000"/>
          </a:solidFill>
          <a:ln w="9525">
            <a:noFill/>
            <a:miter lim="800000"/>
            <a:headEnd/>
            <a:tailEnd/>
          </a:ln>
        </p:spPr>
        <p:txBody>
          <a:bodyPr wrap="none" anchor="ctr"/>
          <a:lstStyle/>
          <a:p>
            <a:endParaRPr lang="en-US"/>
          </a:p>
        </p:txBody>
      </p:sp>
      <p:sp>
        <p:nvSpPr>
          <p:cNvPr id="2150405" name="Rectangle 5"/>
          <p:cNvSpPr>
            <a:spLocks noChangeArrowheads="1"/>
          </p:cNvSpPr>
          <p:nvPr/>
        </p:nvSpPr>
        <p:spPr bwMode="auto">
          <a:xfrm>
            <a:off x="5654675" y="2057400"/>
            <a:ext cx="685800" cy="457200"/>
          </a:xfrm>
          <a:prstGeom prst="rect">
            <a:avLst/>
          </a:prstGeom>
          <a:solidFill>
            <a:srgbClr val="FF0000"/>
          </a:solidFill>
          <a:ln w="9525">
            <a:noFill/>
            <a:miter lim="800000"/>
            <a:headEnd/>
            <a:tailEnd/>
          </a:ln>
        </p:spPr>
        <p:txBody>
          <a:bodyPr wrap="none" anchor="ctr"/>
          <a:lstStyle/>
          <a:p>
            <a:endParaRPr lang="en-US"/>
          </a:p>
        </p:txBody>
      </p:sp>
      <p:sp>
        <p:nvSpPr>
          <p:cNvPr id="38918" name="AutoShape 6"/>
          <p:cNvSpPr>
            <a:spLocks noGrp="1" noChangeArrowheads="1"/>
          </p:cNvSpPr>
          <p:nvPr>
            <p:ph type="title"/>
          </p:nvPr>
        </p:nvSpPr>
        <p:spPr>
          <a:xfrm>
            <a:off x="255588" y="1276708"/>
            <a:ext cx="8632825" cy="646986"/>
          </a:xfrm>
        </p:spPr>
        <p:txBody>
          <a:bodyPr/>
          <a:lstStyle/>
          <a:p>
            <a:r>
              <a:rPr lang="en-US" dirty="0" smtClean="0"/>
              <a:t>Origin: The problem of reference in free text</a:t>
            </a:r>
          </a:p>
        </p:txBody>
      </p:sp>
      <p:sp>
        <p:nvSpPr>
          <p:cNvPr id="2150407" name="Rectangle 7"/>
          <p:cNvSpPr>
            <a:spLocks noGrp="1" noChangeArrowheads="1"/>
          </p:cNvSpPr>
          <p:nvPr>
            <p:ph type="body" idx="1"/>
          </p:nvPr>
        </p:nvSpPr>
        <p:spPr>
          <a:xfrm>
            <a:off x="152400" y="1981200"/>
            <a:ext cx="8839200" cy="5105400"/>
          </a:xfrm>
        </p:spPr>
        <p:txBody>
          <a:bodyPr/>
          <a:lstStyle/>
          <a:p>
            <a:r>
              <a:rPr lang="en-US" dirty="0" smtClean="0"/>
              <a:t>‘</a:t>
            </a:r>
            <a:r>
              <a:rPr lang="en-US" i="1" dirty="0" smtClean="0"/>
              <a:t>The surgeon examined Maria. She found a small tumor on the left side of her liver. She had it removed three weeks later.</a:t>
            </a:r>
            <a:r>
              <a:rPr lang="en-US" dirty="0" smtClean="0"/>
              <a:t>’</a:t>
            </a:r>
          </a:p>
          <a:p>
            <a:r>
              <a:rPr lang="en-US" dirty="0" smtClean="0"/>
              <a:t>Ambiguities:</a:t>
            </a:r>
          </a:p>
          <a:p>
            <a:pPr lvl="1"/>
            <a:r>
              <a:rPr lang="en-US" dirty="0" smtClean="0"/>
              <a:t>who denotes the first ‘she’: the surgeon or Maria ?</a:t>
            </a:r>
          </a:p>
          <a:p>
            <a:pPr lvl="1"/>
            <a:r>
              <a:rPr lang="en-US" dirty="0" smtClean="0"/>
              <a:t>on whose liver was the tumor found ?</a:t>
            </a:r>
          </a:p>
          <a:p>
            <a:pPr lvl="1"/>
            <a:r>
              <a:rPr lang="en-US" dirty="0" smtClean="0"/>
              <a:t>who denotes the second ‘she’: the surgeon or Maria ?</a:t>
            </a:r>
          </a:p>
          <a:p>
            <a:pPr lvl="1"/>
            <a:r>
              <a:rPr lang="en-US" dirty="0" smtClean="0"/>
              <a:t>what was removed: the tumor or the liver ?</a:t>
            </a:r>
          </a:p>
          <a:p>
            <a:r>
              <a:rPr lang="en-US" dirty="0" smtClean="0"/>
              <a:t>Here referent tracking can come to aid.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504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40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40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04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40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40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50407">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504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50407">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5040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5040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02" grpId="0" animBg="1"/>
      <p:bldP spid="2150403" grpId="0" animBg="1"/>
      <p:bldP spid="2150404" grpId="0" animBg="1"/>
      <p:bldP spid="2150405" grpId="0" animBg="1"/>
      <p:bldP spid="2150407" grpId="0" build="p" bldLvl="2"/>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Grp="1" noChangeArrowheads="1"/>
          </p:cNvSpPr>
          <p:nvPr>
            <p:ph type="title"/>
          </p:nvPr>
        </p:nvSpPr>
        <p:spPr>
          <a:xfrm>
            <a:off x="258763" y="1325563"/>
            <a:ext cx="8626475" cy="546100"/>
          </a:xfrm>
        </p:spPr>
        <p:txBody>
          <a:bodyPr/>
          <a:lstStyle/>
          <a:p>
            <a:r>
              <a:rPr lang="en-US" sz="2600" dirty="0" err="1" smtClean="0"/>
              <a:t>Ontologies</a:t>
            </a:r>
            <a:r>
              <a:rPr lang="en-US" sz="2600" dirty="0" smtClean="0"/>
              <a:t> used naively preserve certain ambiguities</a:t>
            </a:r>
          </a:p>
        </p:txBody>
      </p:sp>
      <p:grpSp>
        <p:nvGrpSpPr>
          <p:cNvPr id="2" name="Group 3"/>
          <p:cNvGrpSpPr>
            <a:grpSpLocks/>
          </p:cNvGrpSpPr>
          <p:nvPr/>
        </p:nvGrpSpPr>
        <p:grpSpPr bwMode="auto">
          <a:xfrm>
            <a:off x="914400" y="1903413"/>
            <a:ext cx="7848600" cy="4816475"/>
            <a:chOff x="576" y="1104"/>
            <a:chExt cx="4944" cy="3034"/>
          </a:xfrm>
        </p:grpSpPr>
        <p:grpSp>
          <p:nvGrpSpPr>
            <p:cNvPr id="3" name="Group 4"/>
            <p:cNvGrpSpPr>
              <a:grpSpLocks/>
            </p:cNvGrpSpPr>
            <p:nvPr/>
          </p:nvGrpSpPr>
          <p:grpSpPr bwMode="auto">
            <a:xfrm>
              <a:off x="576" y="1296"/>
              <a:ext cx="4944" cy="154"/>
              <a:chOff x="576" y="1440"/>
              <a:chExt cx="4944" cy="154"/>
            </a:xfrm>
          </p:grpSpPr>
          <p:sp>
            <p:nvSpPr>
              <p:cNvPr id="36940" name="Text Box 5"/>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41" name="Text Box 6"/>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p:txBody>
          </p:sp>
          <p:sp>
            <p:nvSpPr>
              <p:cNvPr id="36942" name="Text Box 7"/>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6943" name="Text Box 8"/>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4" name="Group 9"/>
            <p:cNvGrpSpPr>
              <a:grpSpLocks/>
            </p:cNvGrpSpPr>
            <p:nvPr/>
          </p:nvGrpSpPr>
          <p:grpSpPr bwMode="auto">
            <a:xfrm>
              <a:off x="576" y="1488"/>
              <a:ext cx="4944" cy="154"/>
              <a:chOff x="576" y="1440"/>
              <a:chExt cx="4944" cy="154"/>
            </a:xfrm>
          </p:grpSpPr>
          <p:sp>
            <p:nvSpPr>
              <p:cNvPr id="36936" name="Text Box 10"/>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37" name="Text Box 11"/>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p:txBody>
          </p:sp>
          <p:sp>
            <p:nvSpPr>
              <p:cNvPr id="36938" name="Text Box 12"/>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81134009</a:t>
                </a:r>
              </a:p>
            </p:txBody>
          </p:sp>
          <p:sp>
            <p:nvSpPr>
              <p:cNvPr id="36939" name="Text Box 13"/>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dirty="0" smtClean="0">
                    <a:solidFill>
                      <a:schemeClr val="tx1"/>
                    </a:solidFill>
                    <a:cs typeface="Times New Roman" pitchFamily="18" charset="0"/>
                  </a:rPr>
                  <a:t>Fracture,    closed,    </a:t>
                </a:r>
                <a:r>
                  <a:rPr lang="nl-BE" sz="1400" b="0" dirty="0">
                    <a:solidFill>
                      <a:schemeClr val="tx1"/>
                    </a:solidFill>
                    <a:cs typeface="Times New Roman" pitchFamily="18" charset="0"/>
                  </a:rPr>
                  <a:t>spiral</a:t>
                </a:r>
                <a:endParaRPr lang="nl-NL" sz="1400" b="0" dirty="0">
                  <a:solidFill>
                    <a:schemeClr val="tx1"/>
                  </a:solidFill>
                  <a:cs typeface="Times New Roman" pitchFamily="18" charset="0"/>
                </a:endParaRPr>
              </a:p>
            </p:txBody>
          </p:sp>
        </p:grpSp>
        <p:grpSp>
          <p:nvGrpSpPr>
            <p:cNvPr id="5" name="Group 14"/>
            <p:cNvGrpSpPr>
              <a:grpSpLocks/>
            </p:cNvGrpSpPr>
            <p:nvPr/>
          </p:nvGrpSpPr>
          <p:grpSpPr bwMode="auto">
            <a:xfrm>
              <a:off x="576" y="1680"/>
              <a:ext cx="4944" cy="154"/>
              <a:chOff x="576" y="1440"/>
              <a:chExt cx="4944" cy="154"/>
            </a:xfrm>
          </p:grpSpPr>
          <p:sp>
            <p:nvSpPr>
              <p:cNvPr id="36932" name="Text Box 15"/>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33" name="Text Box 16"/>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12/07/1990</a:t>
                </a:r>
                <a:endParaRPr lang="nl-NL" sz="1400" b="0">
                  <a:solidFill>
                    <a:schemeClr val="tx1"/>
                  </a:solidFill>
                  <a:cs typeface="Times New Roman" pitchFamily="18" charset="0"/>
                </a:endParaRPr>
              </a:p>
            </p:txBody>
          </p:sp>
          <p:sp>
            <p:nvSpPr>
              <p:cNvPr id="36934" name="Text Box 17"/>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6935" name="Text Box 18"/>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6" name="Group 19"/>
            <p:cNvGrpSpPr>
              <a:grpSpLocks/>
            </p:cNvGrpSpPr>
            <p:nvPr/>
          </p:nvGrpSpPr>
          <p:grpSpPr bwMode="auto">
            <a:xfrm>
              <a:off x="576" y="1872"/>
              <a:ext cx="4944" cy="154"/>
              <a:chOff x="576" y="1440"/>
              <a:chExt cx="4944" cy="154"/>
            </a:xfrm>
          </p:grpSpPr>
          <p:sp>
            <p:nvSpPr>
              <p:cNvPr id="36928" name="Text Box 20"/>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29" name="Text Box 21"/>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12/07/1990</a:t>
                </a:r>
                <a:endParaRPr lang="nl-NL" sz="1400" b="0">
                  <a:solidFill>
                    <a:schemeClr val="tx1"/>
                  </a:solidFill>
                  <a:cs typeface="Times New Roman" pitchFamily="18" charset="0"/>
                </a:endParaRPr>
              </a:p>
            </p:txBody>
          </p:sp>
          <p:sp>
            <p:nvSpPr>
              <p:cNvPr id="36930" name="Text Box 22"/>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6931" name="Text Box 23"/>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sp>
          <p:nvSpPr>
            <p:cNvPr id="36872" name="Text Box 24"/>
            <p:cNvSpPr txBox="1">
              <a:spLocks noChangeArrowheads="1"/>
            </p:cNvSpPr>
            <p:nvPr/>
          </p:nvSpPr>
          <p:spPr bwMode="auto">
            <a:xfrm>
              <a:off x="576" y="2064"/>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6873" name="Text Box 25"/>
            <p:cNvSpPr txBox="1">
              <a:spLocks noChangeArrowheads="1"/>
            </p:cNvSpPr>
            <p:nvPr/>
          </p:nvSpPr>
          <p:spPr bwMode="auto">
            <a:xfrm>
              <a:off x="1056" y="2064"/>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6874" name="Text Box 26"/>
            <p:cNvSpPr txBox="1">
              <a:spLocks noChangeArrowheads="1"/>
            </p:cNvSpPr>
            <p:nvPr/>
          </p:nvSpPr>
          <p:spPr bwMode="auto">
            <a:xfrm>
              <a:off x="1776" y="2064"/>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6875" name="Text Box 27"/>
            <p:cNvSpPr txBox="1">
              <a:spLocks noChangeArrowheads="1"/>
            </p:cNvSpPr>
            <p:nvPr/>
          </p:nvSpPr>
          <p:spPr bwMode="auto">
            <a:xfrm>
              <a:off x="3216" y="2064"/>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6876" name="Text Box 28"/>
            <p:cNvSpPr txBox="1">
              <a:spLocks noChangeArrowheads="1"/>
            </p:cNvSpPr>
            <p:nvPr/>
          </p:nvSpPr>
          <p:spPr bwMode="auto">
            <a:xfrm>
              <a:off x="576" y="2256"/>
              <a:ext cx="43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0939</a:t>
              </a:r>
              <a:endParaRPr lang="nl-NL" sz="1400" b="0">
                <a:solidFill>
                  <a:schemeClr val="tx1"/>
                </a:solidFill>
                <a:cs typeface="Times New Roman" pitchFamily="18" charset="0"/>
              </a:endParaRPr>
            </a:p>
          </p:txBody>
        </p:sp>
        <p:sp>
          <p:nvSpPr>
            <p:cNvPr id="36877" name="Text Box 29"/>
            <p:cNvSpPr txBox="1">
              <a:spLocks noChangeArrowheads="1"/>
            </p:cNvSpPr>
            <p:nvPr/>
          </p:nvSpPr>
          <p:spPr bwMode="auto">
            <a:xfrm>
              <a:off x="1056" y="2256"/>
              <a:ext cx="67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24/12/1991</a:t>
              </a:r>
              <a:endParaRPr lang="nl-NL" sz="1400" b="0">
                <a:solidFill>
                  <a:schemeClr val="tx1"/>
                </a:solidFill>
                <a:cs typeface="Times New Roman" pitchFamily="18" charset="0"/>
              </a:endParaRPr>
            </a:p>
          </p:txBody>
        </p:sp>
        <p:sp>
          <p:nvSpPr>
            <p:cNvPr id="36878" name="Text Box 30"/>
            <p:cNvSpPr txBox="1">
              <a:spLocks noChangeArrowheads="1"/>
            </p:cNvSpPr>
            <p:nvPr/>
          </p:nvSpPr>
          <p:spPr bwMode="auto">
            <a:xfrm>
              <a:off x="1776" y="2256"/>
              <a:ext cx="1392"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255174002</a:t>
              </a:r>
            </a:p>
          </p:txBody>
        </p:sp>
        <p:sp>
          <p:nvSpPr>
            <p:cNvPr id="36879" name="Text Box 31"/>
            <p:cNvSpPr txBox="1">
              <a:spLocks noChangeArrowheads="1"/>
            </p:cNvSpPr>
            <p:nvPr/>
          </p:nvSpPr>
          <p:spPr bwMode="auto">
            <a:xfrm>
              <a:off x="3216" y="2256"/>
              <a:ext cx="2304"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benign polyp of biliary tract</a:t>
              </a:r>
            </a:p>
          </p:txBody>
        </p:sp>
        <p:sp>
          <p:nvSpPr>
            <p:cNvPr id="36880" name="Text Box 32"/>
            <p:cNvSpPr txBox="1">
              <a:spLocks noChangeArrowheads="1"/>
            </p:cNvSpPr>
            <p:nvPr/>
          </p:nvSpPr>
          <p:spPr bwMode="auto">
            <a:xfrm>
              <a:off x="576" y="2448"/>
              <a:ext cx="43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2309</a:t>
              </a:r>
              <a:endParaRPr lang="nl-NL" sz="1400" b="0">
                <a:solidFill>
                  <a:schemeClr val="tx1"/>
                </a:solidFill>
                <a:cs typeface="Times New Roman" pitchFamily="18" charset="0"/>
              </a:endParaRPr>
            </a:p>
          </p:txBody>
        </p:sp>
        <p:sp>
          <p:nvSpPr>
            <p:cNvPr id="36881" name="Text Box 33"/>
            <p:cNvSpPr txBox="1">
              <a:spLocks noChangeArrowheads="1"/>
            </p:cNvSpPr>
            <p:nvPr/>
          </p:nvSpPr>
          <p:spPr bwMode="auto">
            <a:xfrm>
              <a:off x="1056" y="2448"/>
              <a:ext cx="67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21/03/1992</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6882" name="Text Box 34"/>
            <p:cNvSpPr txBox="1">
              <a:spLocks noChangeArrowheads="1"/>
            </p:cNvSpPr>
            <p:nvPr/>
          </p:nvSpPr>
          <p:spPr bwMode="auto">
            <a:xfrm>
              <a:off x="1776" y="2448"/>
              <a:ext cx="1392" cy="154"/>
            </a:xfrm>
            <a:prstGeom prst="rect">
              <a:avLst/>
            </a:prstGeom>
            <a:solidFill>
              <a:srgbClr val="CCFF66"/>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a:p>
              <a:pPr algn="l"/>
              <a:endParaRPr lang="nl-NL" sz="1400" b="0">
                <a:solidFill>
                  <a:schemeClr val="tx1"/>
                </a:solidFill>
                <a:cs typeface="Times New Roman" pitchFamily="18" charset="0"/>
              </a:endParaRPr>
            </a:p>
          </p:txBody>
        </p:sp>
        <p:sp>
          <p:nvSpPr>
            <p:cNvPr id="36883" name="Text Box 35"/>
            <p:cNvSpPr txBox="1">
              <a:spLocks noChangeArrowheads="1"/>
            </p:cNvSpPr>
            <p:nvPr/>
          </p:nvSpPr>
          <p:spPr bwMode="auto">
            <a:xfrm>
              <a:off x="3216" y="2448"/>
              <a:ext cx="2304" cy="154"/>
            </a:xfrm>
            <a:prstGeom prst="rect">
              <a:avLst/>
            </a:prstGeom>
            <a:solidFill>
              <a:srgbClr val="CCFF66"/>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a:p>
              <a:pPr algn="l"/>
              <a:endParaRPr lang="nl-NL" sz="1400" b="0">
                <a:solidFill>
                  <a:schemeClr val="tx1"/>
                </a:solidFill>
                <a:cs typeface="Times New Roman" pitchFamily="18" charset="0"/>
              </a:endParaRPr>
            </a:p>
          </p:txBody>
        </p:sp>
        <p:grpSp>
          <p:nvGrpSpPr>
            <p:cNvPr id="7" name="Group 36"/>
            <p:cNvGrpSpPr>
              <a:grpSpLocks/>
            </p:cNvGrpSpPr>
            <p:nvPr/>
          </p:nvGrpSpPr>
          <p:grpSpPr bwMode="auto">
            <a:xfrm>
              <a:off x="576" y="2640"/>
              <a:ext cx="4944" cy="154"/>
              <a:chOff x="576" y="1440"/>
              <a:chExt cx="4944" cy="154"/>
            </a:xfrm>
          </p:grpSpPr>
          <p:sp>
            <p:nvSpPr>
              <p:cNvPr id="36924" name="Text Box 37"/>
              <p:cNvSpPr txBox="1">
                <a:spLocks noChangeArrowheads="1"/>
              </p:cNvSpPr>
              <p:nvPr/>
            </p:nvSpPr>
            <p:spPr bwMode="auto">
              <a:xfrm>
                <a:off x="576" y="1440"/>
                <a:ext cx="43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2309</a:t>
                </a:r>
                <a:endParaRPr lang="nl-NL" sz="1400" b="0">
                  <a:solidFill>
                    <a:schemeClr val="tx1"/>
                  </a:solidFill>
                  <a:cs typeface="Times New Roman" pitchFamily="18" charset="0"/>
                </a:endParaRPr>
              </a:p>
            </p:txBody>
          </p:sp>
          <p:sp>
            <p:nvSpPr>
              <p:cNvPr id="36925" name="Text Box 38"/>
              <p:cNvSpPr txBox="1">
                <a:spLocks noChangeArrowheads="1"/>
              </p:cNvSpPr>
              <p:nvPr/>
            </p:nvSpPr>
            <p:spPr bwMode="auto">
              <a:xfrm>
                <a:off x="1056" y="1440"/>
                <a:ext cx="67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21/03/1992</a:t>
                </a:r>
                <a:endParaRPr lang="nl-NL" sz="1400" b="0">
                  <a:solidFill>
                    <a:schemeClr val="tx1"/>
                  </a:solidFill>
                  <a:cs typeface="Times New Roman" pitchFamily="18" charset="0"/>
                </a:endParaRPr>
              </a:p>
            </p:txBody>
          </p:sp>
          <p:sp>
            <p:nvSpPr>
              <p:cNvPr id="36926" name="Text Box 39"/>
              <p:cNvSpPr txBox="1">
                <a:spLocks noChangeArrowheads="1"/>
              </p:cNvSpPr>
              <p:nvPr/>
            </p:nvSpPr>
            <p:spPr bwMode="auto">
              <a:xfrm>
                <a:off x="1776" y="1440"/>
                <a:ext cx="139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6927" name="Text Box 40"/>
              <p:cNvSpPr txBox="1">
                <a:spLocks noChangeArrowheads="1"/>
              </p:cNvSpPr>
              <p:nvPr/>
            </p:nvSpPr>
            <p:spPr bwMode="auto">
              <a:xfrm>
                <a:off x="3216" y="1440"/>
                <a:ext cx="2304"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grpSp>
          <p:nvGrpSpPr>
            <p:cNvPr id="8" name="Group 41"/>
            <p:cNvGrpSpPr>
              <a:grpSpLocks/>
            </p:cNvGrpSpPr>
            <p:nvPr/>
          </p:nvGrpSpPr>
          <p:grpSpPr bwMode="auto">
            <a:xfrm>
              <a:off x="576" y="2832"/>
              <a:ext cx="4944" cy="154"/>
              <a:chOff x="576" y="1440"/>
              <a:chExt cx="4944" cy="154"/>
            </a:xfrm>
          </p:grpSpPr>
          <p:sp>
            <p:nvSpPr>
              <p:cNvPr id="36920" name="Text Box 42"/>
              <p:cNvSpPr txBox="1">
                <a:spLocks noChangeArrowheads="1"/>
              </p:cNvSpPr>
              <p:nvPr/>
            </p:nvSpPr>
            <p:spPr bwMode="auto">
              <a:xfrm>
                <a:off x="576" y="1440"/>
                <a:ext cx="43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47804</a:t>
                </a:r>
                <a:endParaRPr lang="nl-NL" sz="1400" b="0">
                  <a:solidFill>
                    <a:schemeClr val="tx1"/>
                  </a:solidFill>
                  <a:cs typeface="Times New Roman" pitchFamily="18" charset="0"/>
                </a:endParaRPr>
              </a:p>
            </p:txBody>
          </p:sp>
          <p:sp>
            <p:nvSpPr>
              <p:cNvPr id="36921" name="Text Box 43"/>
              <p:cNvSpPr txBox="1">
                <a:spLocks noChangeArrowheads="1"/>
              </p:cNvSpPr>
              <p:nvPr/>
            </p:nvSpPr>
            <p:spPr bwMode="auto">
              <a:xfrm>
                <a:off x="1056" y="1440"/>
                <a:ext cx="67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03/04/1993</a:t>
                </a:r>
                <a:endParaRPr lang="nl-NL" sz="1400" b="0">
                  <a:solidFill>
                    <a:schemeClr val="tx1"/>
                  </a:solidFill>
                  <a:cs typeface="Times New Roman" pitchFamily="18" charset="0"/>
                </a:endParaRPr>
              </a:p>
            </p:txBody>
          </p:sp>
          <p:sp>
            <p:nvSpPr>
              <p:cNvPr id="36922" name="Text Box 44"/>
              <p:cNvSpPr txBox="1">
                <a:spLocks noChangeArrowheads="1"/>
              </p:cNvSpPr>
              <p:nvPr/>
            </p:nvSpPr>
            <p:spPr bwMode="auto">
              <a:xfrm>
                <a:off x="1776" y="1440"/>
                <a:ext cx="139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58298795</a:t>
                </a:r>
                <a:endParaRPr lang="nl-NL" sz="1400" b="0">
                  <a:solidFill>
                    <a:schemeClr val="tx1"/>
                  </a:solidFill>
                  <a:cs typeface="Times New Roman" pitchFamily="18" charset="0"/>
                </a:endParaRPr>
              </a:p>
            </p:txBody>
          </p:sp>
          <p:sp>
            <p:nvSpPr>
              <p:cNvPr id="36923" name="Text Box 45"/>
              <p:cNvSpPr txBox="1">
                <a:spLocks noChangeArrowheads="1"/>
              </p:cNvSpPr>
              <p:nvPr/>
            </p:nvSpPr>
            <p:spPr bwMode="auto">
              <a:xfrm>
                <a:off x="3216" y="1440"/>
                <a:ext cx="2304"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Other lesion on other specified region</a:t>
                </a:r>
                <a:endParaRPr lang="nl-NL" sz="1400" b="0">
                  <a:solidFill>
                    <a:schemeClr val="tx1"/>
                  </a:solidFill>
                  <a:cs typeface="Times New Roman" pitchFamily="18" charset="0"/>
                </a:endParaRPr>
              </a:p>
            </p:txBody>
          </p:sp>
        </p:grpSp>
        <p:grpSp>
          <p:nvGrpSpPr>
            <p:cNvPr id="9" name="Group 46"/>
            <p:cNvGrpSpPr>
              <a:grpSpLocks/>
            </p:cNvGrpSpPr>
            <p:nvPr/>
          </p:nvGrpSpPr>
          <p:grpSpPr bwMode="auto">
            <a:xfrm>
              <a:off x="576" y="3024"/>
              <a:ext cx="4944" cy="154"/>
              <a:chOff x="576" y="1440"/>
              <a:chExt cx="4944" cy="154"/>
            </a:xfrm>
          </p:grpSpPr>
          <p:sp>
            <p:nvSpPr>
              <p:cNvPr id="36916" name="Text Box 47"/>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17" name="Text Box 48"/>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17/05/1993</a:t>
                </a:r>
                <a:endParaRPr lang="nl-NL" sz="1400" b="0">
                  <a:solidFill>
                    <a:schemeClr val="tx1"/>
                  </a:solidFill>
                  <a:cs typeface="Times New Roman" pitchFamily="18" charset="0"/>
                </a:endParaRPr>
              </a:p>
            </p:txBody>
          </p:sp>
          <p:sp>
            <p:nvSpPr>
              <p:cNvPr id="36918" name="Text Box 49"/>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6919" name="Text Box 50"/>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p:txBody>
          </p:sp>
        </p:grpSp>
        <p:grpSp>
          <p:nvGrpSpPr>
            <p:cNvPr id="10" name="Group 51"/>
            <p:cNvGrpSpPr>
              <a:grpSpLocks/>
            </p:cNvGrpSpPr>
            <p:nvPr/>
          </p:nvGrpSpPr>
          <p:grpSpPr bwMode="auto">
            <a:xfrm>
              <a:off x="576" y="3216"/>
              <a:ext cx="4944" cy="154"/>
              <a:chOff x="576" y="1440"/>
              <a:chExt cx="4944" cy="154"/>
            </a:xfrm>
          </p:grpSpPr>
          <p:sp>
            <p:nvSpPr>
              <p:cNvPr id="36912" name="Text Box 52"/>
              <p:cNvSpPr txBox="1">
                <a:spLocks noChangeArrowheads="1"/>
              </p:cNvSpPr>
              <p:nvPr/>
            </p:nvSpPr>
            <p:spPr bwMode="auto">
              <a:xfrm>
                <a:off x="576" y="1440"/>
                <a:ext cx="43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298</a:t>
                </a:r>
                <a:endParaRPr lang="nl-NL" sz="1400" b="0">
                  <a:solidFill>
                    <a:schemeClr val="tx1"/>
                  </a:solidFill>
                  <a:cs typeface="Times New Roman" pitchFamily="18" charset="0"/>
                </a:endParaRPr>
              </a:p>
            </p:txBody>
          </p:sp>
          <p:sp>
            <p:nvSpPr>
              <p:cNvPr id="36913" name="Text Box 53"/>
              <p:cNvSpPr txBox="1">
                <a:spLocks noChangeArrowheads="1"/>
              </p:cNvSpPr>
              <p:nvPr/>
            </p:nvSpPr>
            <p:spPr bwMode="auto">
              <a:xfrm>
                <a:off x="1056" y="1440"/>
                <a:ext cx="67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22/08/1993</a:t>
                </a:r>
                <a:endParaRPr lang="nl-NL" sz="1400" b="0">
                  <a:solidFill>
                    <a:schemeClr val="tx1"/>
                  </a:solidFill>
                  <a:cs typeface="Times New Roman" pitchFamily="18" charset="0"/>
                </a:endParaRPr>
              </a:p>
            </p:txBody>
          </p:sp>
          <p:sp>
            <p:nvSpPr>
              <p:cNvPr id="36914" name="Text Box 54"/>
              <p:cNvSpPr txBox="1">
                <a:spLocks noChangeArrowheads="1"/>
              </p:cNvSpPr>
              <p:nvPr/>
            </p:nvSpPr>
            <p:spPr bwMode="auto">
              <a:xfrm>
                <a:off x="1776" y="1440"/>
                <a:ext cx="139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2909872</a:t>
                </a:r>
                <a:endParaRPr lang="nl-NL" sz="1400" b="0">
                  <a:solidFill>
                    <a:schemeClr val="tx1"/>
                  </a:solidFill>
                  <a:cs typeface="Times New Roman" pitchFamily="18" charset="0"/>
                </a:endParaRPr>
              </a:p>
            </p:txBody>
          </p:sp>
          <p:sp>
            <p:nvSpPr>
              <p:cNvPr id="36915" name="Text Box 55"/>
              <p:cNvSpPr txBox="1">
                <a:spLocks noChangeArrowheads="1"/>
              </p:cNvSpPr>
              <p:nvPr/>
            </p:nvSpPr>
            <p:spPr bwMode="auto">
              <a:xfrm>
                <a:off x="3216" y="1440"/>
                <a:ext cx="2304"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Closed fracture of radial head</a:t>
                </a:r>
                <a:endParaRPr lang="nl-NL" sz="1400" b="0">
                  <a:solidFill>
                    <a:schemeClr val="tx1"/>
                  </a:solidFill>
                  <a:cs typeface="Times New Roman" pitchFamily="18" charset="0"/>
                </a:endParaRPr>
              </a:p>
            </p:txBody>
          </p:sp>
        </p:grpSp>
        <p:grpSp>
          <p:nvGrpSpPr>
            <p:cNvPr id="11" name="Group 56"/>
            <p:cNvGrpSpPr>
              <a:grpSpLocks/>
            </p:cNvGrpSpPr>
            <p:nvPr/>
          </p:nvGrpSpPr>
          <p:grpSpPr bwMode="auto">
            <a:xfrm>
              <a:off x="576" y="3408"/>
              <a:ext cx="4944" cy="154"/>
              <a:chOff x="576" y="1440"/>
              <a:chExt cx="4944" cy="154"/>
            </a:xfrm>
          </p:grpSpPr>
          <p:sp>
            <p:nvSpPr>
              <p:cNvPr id="36908" name="Text Box 57"/>
              <p:cNvSpPr txBox="1">
                <a:spLocks noChangeArrowheads="1"/>
              </p:cNvSpPr>
              <p:nvPr/>
            </p:nvSpPr>
            <p:spPr bwMode="auto">
              <a:xfrm>
                <a:off x="576" y="1440"/>
                <a:ext cx="43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298</a:t>
                </a:r>
                <a:endParaRPr lang="nl-NL" sz="1400" b="0">
                  <a:solidFill>
                    <a:schemeClr val="tx1"/>
                  </a:solidFill>
                  <a:cs typeface="Times New Roman" pitchFamily="18" charset="0"/>
                </a:endParaRPr>
              </a:p>
            </p:txBody>
          </p:sp>
          <p:sp>
            <p:nvSpPr>
              <p:cNvPr id="36909" name="Text Box 58"/>
              <p:cNvSpPr txBox="1">
                <a:spLocks noChangeArrowheads="1"/>
              </p:cNvSpPr>
              <p:nvPr/>
            </p:nvSpPr>
            <p:spPr bwMode="auto">
              <a:xfrm>
                <a:off x="1056" y="1440"/>
                <a:ext cx="67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22/08/1993</a:t>
                </a:r>
                <a:endParaRPr lang="nl-NL" sz="1400" b="0">
                  <a:solidFill>
                    <a:schemeClr val="tx1"/>
                  </a:solidFill>
                  <a:cs typeface="Times New Roman" pitchFamily="18" charset="0"/>
                </a:endParaRPr>
              </a:p>
            </p:txBody>
          </p:sp>
          <p:sp>
            <p:nvSpPr>
              <p:cNvPr id="36910" name="Text Box 59"/>
              <p:cNvSpPr txBox="1">
                <a:spLocks noChangeArrowheads="1"/>
              </p:cNvSpPr>
              <p:nvPr/>
            </p:nvSpPr>
            <p:spPr bwMode="auto">
              <a:xfrm>
                <a:off x="1776" y="1440"/>
                <a:ext cx="139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6911" name="Text Box 60"/>
              <p:cNvSpPr txBox="1">
                <a:spLocks noChangeArrowheads="1"/>
              </p:cNvSpPr>
              <p:nvPr/>
            </p:nvSpPr>
            <p:spPr bwMode="auto">
              <a:xfrm>
                <a:off x="3216" y="1440"/>
                <a:ext cx="2304"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grpSp>
          <p:nvGrpSpPr>
            <p:cNvPr id="12" name="Group 61"/>
            <p:cNvGrpSpPr>
              <a:grpSpLocks/>
            </p:cNvGrpSpPr>
            <p:nvPr/>
          </p:nvGrpSpPr>
          <p:grpSpPr bwMode="auto">
            <a:xfrm>
              <a:off x="576" y="3600"/>
              <a:ext cx="4944" cy="154"/>
              <a:chOff x="576" y="1440"/>
              <a:chExt cx="4944" cy="154"/>
            </a:xfrm>
          </p:grpSpPr>
          <p:sp>
            <p:nvSpPr>
              <p:cNvPr id="36904" name="Text Box 62"/>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05" name="Text Box 63"/>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01/04/1997</a:t>
                </a:r>
                <a:endParaRPr lang="nl-NL" sz="1400" b="0">
                  <a:solidFill>
                    <a:schemeClr val="tx1"/>
                  </a:solidFill>
                  <a:cs typeface="Times New Roman" pitchFamily="18" charset="0"/>
                </a:endParaRPr>
              </a:p>
            </p:txBody>
          </p:sp>
          <p:sp>
            <p:nvSpPr>
              <p:cNvPr id="36906" name="Text Box 64"/>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6907" name="Text Box 65"/>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13" name="Group 66"/>
            <p:cNvGrpSpPr>
              <a:grpSpLocks/>
            </p:cNvGrpSpPr>
            <p:nvPr/>
          </p:nvGrpSpPr>
          <p:grpSpPr bwMode="auto">
            <a:xfrm>
              <a:off x="576" y="3792"/>
              <a:ext cx="4944" cy="154"/>
              <a:chOff x="576" y="1440"/>
              <a:chExt cx="4944" cy="154"/>
            </a:xfrm>
          </p:grpSpPr>
          <p:sp>
            <p:nvSpPr>
              <p:cNvPr id="36900" name="Text Box 67"/>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6901" name="Text Box 68"/>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01/04/1997</a:t>
                </a:r>
                <a:endParaRPr lang="nl-NL" sz="1400" b="0">
                  <a:solidFill>
                    <a:schemeClr val="tx1"/>
                  </a:solidFill>
                  <a:cs typeface="Times New Roman" pitchFamily="18" charset="0"/>
                </a:endParaRPr>
              </a:p>
            </p:txBody>
          </p:sp>
          <p:sp>
            <p:nvSpPr>
              <p:cNvPr id="36902" name="Text Box 69"/>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6903" name="Text Box 70"/>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p:txBody>
          </p:sp>
        </p:grpSp>
        <p:grpSp>
          <p:nvGrpSpPr>
            <p:cNvPr id="14" name="Group 71"/>
            <p:cNvGrpSpPr>
              <a:grpSpLocks/>
            </p:cNvGrpSpPr>
            <p:nvPr/>
          </p:nvGrpSpPr>
          <p:grpSpPr bwMode="auto">
            <a:xfrm>
              <a:off x="576" y="1104"/>
              <a:ext cx="4944" cy="193"/>
              <a:chOff x="576" y="1248"/>
              <a:chExt cx="4944" cy="193"/>
            </a:xfrm>
          </p:grpSpPr>
          <p:sp>
            <p:nvSpPr>
              <p:cNvPr id="36896" name="Text Box 72"/>
              <p:cNvSpPr txBox="1">
                <a:spLocks noChangeArrowheads="1"/>
              </p:cNvSpPr>
              <p:nvPr/>
            </p:nvSpPr>
            <p:spPr bwMode="auto">
              <a:xfrm>
                <a:off x="576" y="1248"/>
                <a:ext cx="418" cy="193"/>
              </a:xfrm>
              <a:prstGeom prst="rect">
                <a:avLst/>
              </a:prstGeom>
              <a:solidFill>
                <a:srgbClr val="000066"/>
              </a:solidFill>
              <a:ln w="9525">
                <a:solidFill>
                  <a:schemeClr val="tx1"/>
                </a:solidFill>
                <a:miter lim="800000"/>
                <a:headEnd/>
                <a:tailEnd/>
              </a:ln>
            </p:spPr>
            <p:txBody>
              <a:bodyPr wrap="none" tIns="10800" bIns="10800">
                <a:spAutoFit/>
              </a:bodyPr>
              <a:lstStyle/>
              <a:p>
                <a:r>
                  <a:rPr lang="nl-BE" sz="1800">
                    <a:solidFill>
                      <a:schemeClr val="bg1"/>
                    </a:solidFill>
                    <a:cs typeface="Times New Roman" pitchFamily="18" charset="0"/>
                  </a:rPr>
                  <a:t>PtID</a:t>
                </a:r>
                <a:endParaRPr lang="nl-NL" sz="1800">
                  <a:solidFill>
                    <a:schemeClr val="bg1"/>
                  </a:solidFill>
                  <a:cs typeface="Times New Roman" pitchFamily="18" charset="0"/>
                </a:endParaRPr>
              </a:p>
            </p:txBody>
          </p:sp>
          <p:sp>
            <p:nvSpPr>
              <p:cNvPr id="36897" name="Text Box 73"/>
              <p:cNvSpPr txBox="1">
                <a:spLocks noChangeArrowheads="1"/>
              </p:cNvSpPr>
              <p:nvPr/>
            </p:nvSpPr>
            <p:spPr bwMode="auto">
              <a:xfrm>
                <a:off x="1056" y="1248"/>
                <a:ext cx="672"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Date</a:t>
                </a:r>
                <a:endParaRPr lang="nl-NL" sz="1800">
                  <a:solidFill>
                    <a:schemeClr val="bg1"/>
                  </a:solidFill>
                  <a:cs typeface="Times New Roman" pitchFamily="18" charset="0"/>
                </a:endParaRPr>
              </a:p>
            </p:txBody>
          </p:sp>
          <p:sp>
            <p:nvSpPr>
              <p:cNvPr id="36898" name="Text Box 74"/>
              <p:cNvSpPr txBox="1">
                <a:spLocks noChangeArrowheads="1"/>
              </p:cNvSpPr>
              <p:nvPr/>
            </p:nvSpPr>
            <p:spPr bwMode="auto">
              <a:xfrm>
                <a:off x="1776" y="1248"/>
                <a:ext cx="1392"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ObsCode</a:t>
                </a:r>
                <a:endParaRPr lang="nl-NL" sz="1800">
                  <a:solidFill>
                    <a:schemeClr val="bg1"/>
                  </a:solidFill>
                  <a:cs typeface="Times New Roman" pitchFamily="18" charset="0"/>
                </a:endParaRPr>
              </a:p>
            </p:txBody>
          </p:sp>
          <p:sp>
            <p:nvSpPr>
              <p:cNvPr id="36899" name="Text Box 75"/>
              <p:cNvSpPr txBox="1">
                <a:spLocks noChangeArrowheads="1"/>
              </p:cNvSpPr>
              <p:nvPr/>
            </p:nvSpPr>
            <p:spPr bwMode="auto">
              <a:xfrm>
                <a:off x="3216" y="1248"/>
                <a:ext cx="2304"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Narrative</a:t>
                </a:r>
                <a:endParaRPr lang="nl-NL" sz="1800">
                  <a:solidFill>
                    <a:schemeClr val="bg1"/>
                  </a:solidFill>
                  <a:cs typeface="Times New Roman" pitchFamily="18" charset="0"/>
                </a:endParaRPr>
              </a:p>
            </p:txBody>
          </p:sp>
        </p:grpSp>
        <p:sp>
          <p:nvSpPr>
            <p:cNvPr id="36892" name="Text Box 76"/>
            <p:cNvSpPr txBox="1">
              <a:spLocks noChangeArrowheads="1"/>
            </p:cNvSpPr>
            <p:nvPr/>
          </p:nvSpPr>
          <p:spPr bwMode="auto">
            <a:xfrm>
              <a:off x="576" y="3984"/>
              <a:ext cx="43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0939</a:t>
              </a:r>
              <a:endParaRPr lang="nl-NL" sz="1400" b="0">
                <a:solidFill>
                  <a:schemeClr val="tx1"/>
                </a:solidFill>
                <a:cs typeface="Times New Roman" pitchFamily="18" charset="0"/>
              </a:endParaRPr>
            </a:p>
          </p:txBody>
        </p:sp>
        <p:sp>
          <p:nvSpPr>
            <p:cNvPr id="36893" name="Text Box 77"/>
            <p:cNvSpPr txBox="1">
              <a:spLocks noChangeArrowheads="1"/>
            </p:cNvSpPr>
            <p:nvPr/>
          </p:nvSpPr>
          <p:spPr bwMode="auto">
            <a:xfrm>
              <a:off x="1056" y="3984"/>
              <a:ext cx="67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20/12/1998</a:t>
              </a:r>
              <a:endParaRPr lang="nl-NL" sz="1400" b="0">
                <a:solidFill>
                  <a:schemeClr val="tx1"/>
                </a:solidFill>
                <a:cs typeface="Times New Roman" pitchFamily="18" charset="0"/>
              </a:endParaRPr>
            </a:p>
          </p:txBody>
        </p:sp>
        <p:sp>
          <p:nvSpPr>
            <p:cNvPr id="36894" name="Text Box 78"/>
            <p:cNvSpPr txBox="1">
              <a:spLocks noChangeArrowheads="1"/>
            </p:cNvSpPr>
            <p:nvPr/>
          </p:nvSpPr>
          <p:spPr bwMode="auto">
            <a:xfrm>
              <a:off x="1776" y="3984"/>
              <a:ext cx="1392"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255087006</a:t>
              </a:r>
            </a:p>
          </p:txBody>
        </p:sp>
        <p:sp>
          <p:nvSpPr>
            <p:cNvPr id="36895" name="Text Box 79"/>
            <p:cNvSpPr txBox="1">
              <a:spLocks noChangeArrowheads="1"/>
            </p:cNvSpPr>
            <p:nvPr/>
          </p:nvSpPr>
          <p:spPr bwMode="auto">
            <a:xfrm>
              <a:off x="3216" y="3984"/>
              <a:ext cx="2304"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malignant polyp of biliary tract</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fld id="{AD3E0269-50A4-4DF1-A3F4-6FD5D326DB40}" type="slidenum">
              <a:rPr lang="en-US"/>
              <a:pPr/>
              <a:t>36</a:t>
            </a:fld>
            <a:endParaRPr lang="en-US"/>
          </a:p>
        </p:txBody>
      </p:sp>
      <p:sp>
        <p:nvSpPr>
          <p:cNvPr id="1333250" name="Rectangle 2"/>
          <p:cNvSpPr>
            <a:spLocks noGrp="1" noChangeArrowheads="1"/>
          </p:cNvSpPr>
          <p:nvPr>
            <p:ph type="body" idx="1"/>
          </p:nvPr>
        </p:nvSpPr>
        <p:spPr>
          <a:xfrm>
            <a:off x="152400" y="2057400"/>
            <a:ext cx="5257800" cy="4114800"/>
          </a:xfrm>
        </p:spPr>
        <p:txBody>
          <a:bodyPr/>
          <a:lstStyle/>
          <a:p>
            <a:r>
              <a:rPr lang="nl-BE" b="1" u="sng" dirty="0"/>
              <a:t>Purpose</a:t>
            </a:r>
            <a:r>
              <a:rPr lang="nl-BE" dirty="0"/>
              <a:t>:</a:t>
            </a:r>
          </a:p>
          <a:p>
            <a:pPr lvl="1"/>
            <a:r>
              <a:rPr lang="nl-NL" b="1" u="sng" dirty="0"/>
              <a:t>explicit</a:t>
            </a:r>
            <a:r>
              <a:rPr lang="nl-NL" dirty="0"/>
              <a:t> </a:t>
            </a:r>
            <a:r>
              <a:rPr lang="nl-BE" dirty="0"/>
              <a:t>reference </a:t>
            </a:r>
            <a:r>
              <a:rPr lang="nl-NL" dirty="0"/>
              <a:t>to the concrete individual entities relevant to the accurate description of each patient’s </a:t>
            </a:r>
            <a:r>
              <a:rPr lang="nl-NL" dirty="0" smtClean="0"/>
              <a:t>condition,    therapies,    outcomes</a:t>
            </a:r>
            <a:r>
              <a:rPr lang="nl-BE" dirty="0" smtClean="0"/>
              <a:t>,    </a:t>
            </a:r>
            <a:r>
              <a:rPr lang="nl-BE" dirty="0"/>
              <a:t>...</a:t>
            </a:r>
          </a:p>
          <a:p>
            <a:pPr lvl="1">
              <a:buFontTx/>
              <a:buNone/>
            </a:pPr>
            <a:endParaRPr lang="nl-BE" dirty="0"/>
          </a:p>
        </p:txBody>
      </p:sp>
      <p:sp>
        <p:nvSpPr>
          <p:cNvPr id="1333251" name="AutoShape 3"/>
          <p:cNvSpPr>
            <a:spLocks noGrp="1" noChangeArrowheads="1"/>
          </p:cNvSpPr>
          <p:nvPr>
            <p:ph type="title"/>
          </p:nvPr>
        </p:nvSpPr>
        <p:spPr>
          <a:xfrm>
            <a:off x="246063" y="1189038"/>
            <a:ext cx="8651875" cy="822325"/>
          </a:xfrm>
        </p:spPr>
        <p:txBody>
          <a:bodyPr/>
          <a:lstStyle/>
          <a:p>
            <a:pPr>
              <a:lnSpc>
                <a:spcPct val="90000"/>
              </a:lnSpc>
            </a:pPr>
            <a:r>
              <a:rPr lang="nl-BE" sz="2800"/>
              <a:t>Proposed Solution: Referent Tracking</a:t>
            </a:r>
            <a:br>
              <a:rPr lang="nl-BE" sz="2800"/>
            </a:br>
            <a:r>
              <a:rPr lang="nl-BE" sz="2000"/>
              <a:t>Now! </a:t>
            </a:r>
            <a:r>
              <a:rPr lang="nl-BE" sz="2000" i="1" u="sng"/>
              <a:t>That</a:t>
            </a:r>
            <a:r>
              <a:rPr lang="nl-BE" sz="2000"/>
              <a:t> should clear up a few things around here !</a:t>
            </a:r>
            <a:endParaRPr lang="en-US" sz="2000"/>
          </a:p>
        </p:txBody>
      </p:sp>
      <p:sp>
        <p:nvSpPr>
          <p:cNvPr id="1333252" name="Rectangle 4"/>
          <p:cNvSpPr>
            <a:spLocks noChangeArrowheads="1"/>
          </p:cNvSpPr>
          <p:nvPr/>
        </p:nvSpPr>
        <p:spPr bwMode="auto">
          <a:xfrm>
            <a:off x="1981200" y="6276975"/>
            <a:ext cx="7162800" cy="581025"/>
          </a:xfrm>
          <a:prstGeom prst="rect">
            <a:avLst/>
          </a:prstGeom>
          <a:noFill/>
          <a:ln w="9525">
            <a:noFill/>
            <a:miter lim="800000"/>
            <a:headEnd/>
            <a:tailEnd/>
          </a:ln>
          <a:effectLst/>
        </p:spPr>
        <p:txBody>
          <a:bodyPr>
            <a:spAutoFit/>
          </a:bodyPr>
          <a:lstStyle/>
          <a:p>
            <a:pPr algn="r"/>
            <a:r>
              <a:rPr lang="en-US" sz="1600" b="0" dirty="0" err="1">
                <a:solidFill>
                  <a:schemeClr val="bg1"/>
                </a:solidFill>
              </a:rPr>
              <a:t>Ceusters</a:t>
            </a:r>
            <a:r>
              <a:rPr lang="en-US" sz="1600" b="0" dirty="0">
                <a:solidFill>
                  <a:schemeClr val="bg1"/>
                </a:solidFill>
              </a:rPr>
              <a:t> </a:t>
            </a:r>
            <a:r>
              <a:rPr lang="en-US" sz="1600" b="0" dirty="0" smtClean="0">
                <a:solidFill>
                  <a:schemeClr val="bg1"/>
                </a:solidFill>
              </a:rPr>
              <a:t>W,    </a:t>
            </a:r>
            <a:r>
              <a:rPr lang="en-US" sz="1600" b="0" dirty="0">
                <a:solidFill>
                  <a:schemeClr val="bg1"/>
                </a:solidFill>
              </a:rPr>
              <a:t>Smith B. Strategies for Referent Tracking in Electronic Health Records. J Biomed Inform. 2006 Jun;39(3):362-78.</a:t>
            </a:r>
          </a:p>
        </p:txBody>
      </p:sp>
      <p:sp>
        <p:nvSpPr>
          <p:cNvPr id="1333253" name="AutoShape 5" descr="larson-oct-1987"/>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333254" name="Picture 6"/>
          <p:cNvPicPr>
            <a:picLocks noChangeAspect="1" noChangeArrowheads="1"/>
          </p:cNvPicPr>
          <p:nvPr/>
        </p:nvPicPr>
        <p:blipFill>
          <a:blip r:embed="rId3" cstate="print"/>
          <a:srcRect/>
          <a:stretch>
            <a:fillRect/>
          </a:stretch>
        </p:blipFill>
        <p:spPr bwMode="auto">
          <a:xfrm>
            <a:off x="5486400" y="2057400"/>
            <a:ext cx="3209925" cy="4191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333254"/>
                                        </p:tgtEl>
                                        <p:attrNameLst>
                                          <p:attrName>style.visibility</p:attrName>
                                        </p:attrNameLst>
                                      </p:cBhvr>
                                      <p:to>
                                        <p:strVal val="visible"/>
                                      </p:to>
                                    </p:set>
                                    <p:anim calcmode="lin" valueType="num">
                                      <p:cBhvr>
                                        <p:cTn id="7" dur="1000" fill="hold"/>
                                        <p:tgtEl>
                                          <p:spTgt spid="1333254"/>
                                        </p:tgtEl>
                                        <p:attrNameLst>
                                          <p:attrName>ppt_w</p:attrName>
                                        </p:attrNameLst>
                                      </p:cBhvr>
                                      <p:tavLst>
                                        <p:tav tm="0">
                                          <p:val>
                                            <p:fltVal val="0"/>
                                          </p:val>
                                        </p:tav>
                                        <p:tav tm="100000">
                                          <p:val>
                                            <p:strVal val="#ppt_w"/>
                                          </p:val>
                                        </p:tav>
                                      </p:tavLst>
                                    </p:anim>
                                    <p:anim calcmode="lin" valueType="num">
                                      <p:cBhvr>
                                        <p:cTn id="8" dur="1000" fill="hold"/>
                                        <p:tgtEl>
                                          <p:spTgt spid="1333254"/>
                                        </p:tgtEl>
                                        <p:attrNameLst>
                                          <p:attrName>ppt_h</p:attrName>
                                        </p:attrNameLst>
                                      </p:cBhvr>
                                      <p:tavLst>
                                        <p:tav tm="0">
                                          <p:val>
                                            <p:fltVal val="0"/>
                                          </p:val>
                                        </p:tav>
                                        <p:tav tm="100000">
                                          <p:val>
                                            <p:strVal val="#ppt_h"/>
                                          </p:val>
                                        </p:tav>
                                      </p:tavLst>
                                    </p:anim>
                                    <p:anim calcmode="lin" valueType="num">
                                      <p:cBhvr>
                                        <p:cTn id="9" dur="1000" fill="hold"/>
                                        <p:tgtEl>
                                          <p:spTgt spid="1333254"/>
                                        </p:tgtEl>
                                        <p:attrNameLst>
                                          <p:attrName>style.rotation</p:attrName>
                                        </p:attrNameLst>
                                      </p:cBhvr>
                                      <p:tavLst>
                                        <p:tav tm="0">
                                          <p:val>
                                            <p:fltVal val="90"/>
                                          </p:val>
                                        </p:tav>
                                        <p:tav tm="100000">
                                          <p:val>
                                            <p:fltVal val="0"/>
                                          </p:val>
                                        </p:tav>
                                      </p:tavLst>
                                    </p:anim>
                                    <p:animEffect transition="in" filter="fade">
                                      <p:cBhvr>
                                        <p:cTn id="10" dur="1000"/>
                                        <p:tgtEl>
                                          <p:spTgt spid="133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0"/>
          </p:nvPr>
        </p:nvSpPr>
        <p:spPr/>
        <p:txBody>
          <a:bodyPr/>
          <a:lstStyle/>
          <a:p>
            <a:fld id="{CC7CDFE9-FDAF-4EF6-9E8A-B2D277E0A6E6}" type="slidenum">
              <a:rPr lang="en-US"/>
              <a:pPr/>
              <a:t>37</a:t>
            </a:fld>
            <a:endParaRPr lang="en-US"/>
          </a:p>
        </p:txBody>
      </p:sp>
      <p:sp>
        <p:nvSpPr>
          <p:cNvPr id="1335298" name="AutoShape 2"/>
          <p:cNvSpPr>
            <a:spLocks noGrp="1" noChangeArrowheads="1"/>
          </p:cNvSpPr>
          <p:nvPr>
            <p:ph type="title"/>
          </p:nvPr>
        </p:nvSpPr>
        <p:spPr>
          <a:xfrm>
            <a:off x="246063" y="1189038"/>
            <a:ext cx="8651875" cy="822325"/>
          </a:xfrm>
        </p:spPr>
        <p:txBody>
          <a:bodyPr/>
          <a:lstStyle/>
          <a:p>
            <a:pPr>
              <a:lnSpc>
                <a:spcPct val="90000"/>
              </a:lnSpc>
            </a:pPr>
            <a:r>
              <a:rPr lang="nl-BE" sz="2800"/>
              <a:t>Proposed Solution: Referent Tracking</a:t>
            </a:r>
            <a:br>
              <a:rPr lang="nl-BE" sz="2800"/>
            </a:br>
            <a:r>
              <a:rPr lang="nl-BE" sz="2000"/>
              <a:t>Numbers instead of words!</a:t>
            </a:r>
            <a:endParaRPr lang="en-US" sz="2000"/>
          </a:p>
        </p:txBody>
      </p:sp>
      <p:sp>
        <p:nvSpPr>
          <p:cNvPr id="1335299" name="Rectangle 3"/>
          <p:cNvSpPr>
            <a:spLocks noChangeArrowheads="1"/>
          </p:cNvSpPr>
          <p:nvPr/>
        </p:nvSpPr>
        <p:spPr bwMode="auto">
          <a:xfrm>
            <a:off x="1981200" y="6276975"/>
            <a:ext cx="7162800" cy="581025"/>
          </a:xfrm>
          <a:prstGeom prst="rect">
            <a:avLst/>
          </a:prstGeom>
          <a:noFill/>
          <a:ln w="9525">
            <a:noFill/>
            <a:miter lim="800000"/>
            <a:headEnd/>
            <a:tailEnd/>
          </a:ln>
          <a:effectLst/>
        </p:spPr>
        <p:txBody>
          <a:bodyPr>
            <a:spAutoFit/>
          </a:bodyPr>
          <a:lstStyle/>
          <a:p>
            <a:pPr algn="r"/>
            <a:r>
              <a:rPr lang="en-US" sz="1600" b="0" dirty="0" err="1">
                <a:solidFill>
                  <a:schemeClr val="bg1"/>
                </a:solidFill>
              </a:rPr>
              <a:t>Ceusters</a:t>
            </a:r>
            <a:r>
              <a:rPr lang="en-US" sz="1600" b="0" dirty="0">
                <a:solidFill>
                  <a:schemeClr val="bg1"/>
                </a:solidFill>
              </a:rPr>
              <a:t> </a:t>
            </a:r>
            <a:r>
              <a:rPr lang="en-US" sz="1600" b="0" dirty="0" smtClean="0">
                <a:solidFill>
                  <a:schemeClr val="bg1"/>
                </a:solidFill>
              </a:rPr>
              <a:t>W,    </a:t>
            </a:r>
            <a:r>
              <a:rPr lang="en-US" sz="1600" b="0" dirty="0">
                <a:solidFill>
                  <a:schemeClr val="bg1"/>
                </a:solidFill>
              </a:rPr>
              <a:t>Smith B. Strategies for Referent Tracking in Electronic Health Records. J Biomed Inform. 2006 Jun;39(3):362-78.</a:t>
            </a:r>
          </a:p>
        </p:txBody>
      </p:sp>
      <p:sp>
        <p:nvSpPr>
          <p:cNvPr id="1335300" name="AutoShape 4" descr="larson-oct-1987"/>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335301" name="Rectangle 5"/>
          <p:cNvSpPr>
            <a:spLocks noGrp="1" noChangeArrowheads="1"/>
          </p:cNvSpPr>
          <p:nvPr>
            <p:ph type="body" idx="1"/>
          </p:nvPr>
        </p:nvSpPr>
        <p:spPr>
          <a:xfrm>
            <a:off x="152400" y="2057400"/>
            <a:ext cx="4724400" cy="4648200"/>
          </a:xfrm>
          <a:noFill/>
          <a:ln/>
        </p:spPr>
        <p:txBody>
          <a:bodyPr/>
          <a:lstStyle/>
          <a:p>
            <a:r>
              <a:rPr lang="nl-BE" b="1" u="sng"/>
              <a:t>Method</a:t>
            </a:r>
            <a:r>
              <a:rPr lang="nl-BE"/>
              <a:t>:</a:t>
            </a:r>
          </a:p>
          <a:p>
            <a:pPr lvl="1"/>
            <a:endParaRPr lang="nl-BE"/>
          </a:p>
          <a:p>
            <a:pPr lvl="1"/>
            <a:r>
              <a:rPr lang="nl-BE"/>
              <a:t>Introduce an </a:t>
            </a:r>
            <a:r>
              <a:rPr lang="nl-BE" b="1" i="1"/>
              <a:t>Instance Unique Identifier</a:t>
            </a:r>
            <a:r>
              <a:rPr lang="nl-NL"/>
              <a:t> </a:t>
            </a:r>
            <a:r>
              <a:rPr lang="nl-BE"/>
              <a:t>(IUI) for each relevant particular (individual) entity</a:t>
            </a:r>
          </a:p>
          <a:p>
            <a:endParaRPr lang="en-US"/>
          </a:p>
        </p:txBody>
      </p:sp>
      <p:grpSp>
        <p:nvGrpSpPr>
          <p:cNvPr id="2" name="Group 6"/>
          <p:cNvGrpSpPr>
            <a:grpSpLocks/>
          </p:cNvGrpSpPr>
          <p:nvPr/>
        </p:nvGrpSpPr>
        <p:grpSpPr bwMode="auto">
          <a:xfrm>
            <a:off x="5562600" y="2057400"/>
            <a:ext cx="3082925" cy="4191000"/>
            <a:chOff x="3264" y="1344"/>
            <a:chExt cx="2146" cy="2784"/>
          </a:xfrm>
        </p:grpSpPr>
        <p:pic>
          <p:nvPicPr>
            <p:cNvPr id="1335303" name="Picture 7"/>
            <p:cNvPicPr>
              <a:picLocks noChangeAspect="1" noChangeArrowheads="1"/>
            </p:cNvPicPr>
            <p:nvPr/>
          </p:nvPicPr>
          <p:blipFill>
            <a:blip r:embed="rId3" cstate="print"/>
            <a:srcRect/>
            <a:stretch>
              <a:fillRect/>
            </a:stretch>
          </p:blipFill>
          <p:spPr bwMode="auto">
            <a:xfrm>
              <a:off x="3264" y="1344"/>
              <a:ext cx="2146" cy="2784"/>
            </a:xfrm>
            <a:prstGeom prst="rect">
              <a:avLst/>
            </a:prstGeom>
            <a:noFill/>
          </p:spPr>
        </p:pic>
        <p:sp>
          <p:nvSpPr>
            <p:cNvPr id="1335304" name="WordArt 8"/>
            <p:cNvSpPr>
              <a:spLocks noChangeArrowheads="1" noChangeShapeType="1" noTextEdit="1"/>
            </p:cNvSpPr>
            <p:nvPr/>
          </p:nvSpPr>
          <p:spPr bwMode="auto">
            <a:xfrm>
              <a:off x="3312" y="2160"/>
              <a:ext cx="336" cy="624"/>
            </a:xfrm>
            <a:prstGeom prst="rect">
              <a:avLst/>
            </a:prstGeom>
          </p:spPr>
          <p:txBody>
            <a:bodyPr wrap="none" fromWordArt="1">
              <a:prstTxWarp prst="textSlantUp">
                <a:avLst>
                  <a:gd name="adj" fmla="val 55556"/>
                </a:avLst>
              </a:prstTxWarp>
            </a:bodyPr>
            <a:lstStyle/>
            <a:p>
              <a:r>
                <a:rPr lang="en-US" sz="3600" kern="10">
                  <a:ln w="9525">
                    <a:solidFill>
                      <a:srgbClr val="000000"/>
                    </a:solidFill>
                    <a:round/>
                    <a:headEnd/>
                    <a:tailEnd/>
                  </a:ln>
                  <a:solidFill>
                    <a:srgbClr val="000000"/>
                  </a:solidFill>
                  <a:latin typeface="Arial Black"/>
                </a:rPr>
                <a:t>235</a:t>
              </a:r>
            </a:p>
          </p:txBody>
        </p:sp>
        <p:sp>
          <p:nvSpPr>
            <p:cNvPr id="1335305" name="Text Box 9"/>
            <p:cNvSpPr txBox="1">
              <a:spLocks noChangeArrowheads="1"/>
            </p:cNvSpPr>
            <p:nvPr/>
          </p:nvSpPr>
          <p:spPr bwMode="auto">
            <a:xfrm>
              <a:off x="4875" y="1920"/>
              <a:ext cx="444" cy="385"/>
            </a:xfrm>
            <a:prstGeom prst="rect">
              <a:avLst/>
            </a:prstGeom>
            <a:noFill/>
            <a:ln w="9525">
              <a:noFill/>
              <a:miter lim="800000"/>
              <a:headEnd/>
              <a:tailEnd/>
            </a:ln>
            <a:effectLst/>
          </p:spPr>
          <p:txBody>
            <a:bodyPr wrap="none">
              <a:spAutoFit/>
            </a:bodyPr>
            <a:lstStyle/>
            <a:p>
              <a:r>
                <a:rPr lang="en-US" sz="3200">
                  <a:latin typeface="Arial Unicode MS" pitchFamily="34" charset="-128"/>
                </a:rPr>
                <a:t>78</a:t>
              </a:r>
            </a:p>
          </p:txBody>
        </p:sp>
        <p:sp>
          <p:nvSpPr>
            <p:cNvPr id="1335306" name="WordArt 10"/>
            <p:cNvSpPr>
              <a:spLocks noChangeArrowheads="1" noChangeShapeType="1" noTextEdit="1"/>
            </p:cNvSpPr>
            <p:nvPr/>
          </p:nvSpPr>
          <p:spPr bwMode="auto">
            <a:xfrm>
              <a:off x="4416" y="2400"/>
              <a:ext cx="768" cy="408"/>
            </a:xfrm>
            <a:prstGeom prst="rect">
              <a:avLst/>
            </a:prstGeom>
          </p:spPr>
          <p:txBody>
            <a:bodyPr spcFirstLastPara="1" wrap="none" fromWordArt="1">
              <a:prstTxWarp prst="textArchUp">
                <a:avLst>
                  <a:gd name="adj" fmla="val 10800000"/>
                </a:avLst>
              </a:prstTxWarp>
            </a:bodyPr>
            <a:lstStyle/>
            <a:p>
              <a:r>
                <a:rPr lang="en-US" sz="3600" kern="10">
                  <a:ln w="9525">
                    <a:solidFill>
                      <a:srgbClr val="000000"/>
                    </a:solidFill>
                    <a:round/>
                    <a:headEnd/>
                    <a:tailEnd/>
                  </a:ln>
                  <a:solidFill>
                    <a:srgbClr val="000000"/>
                  </a:solidFill>
                  <a:latin typeface="Arial Black"/>
                </a:rPr>
                <a:t>5678</a:t>
              </a:r>
            </a:p>
          </p:txBody>
        </p:sp>
        <p:sp>
          <p:nvSpPr>
            <p:cNvPr id="1335307" name="WordArt 11"/>
            <p:cNvSpPr>
              <a:spLocks noChangeArrowheads="1" noChangeShapeType="1" noTextEdit="1"/>
            </p:cNvSpPr>
            <p:nvPr/>
          </p:nvSpPr>
          <p:spPr bwMode="auto">
            <a:xfrm>
              <a:off x="3792" y="2976"/>
              <a:ext cx="378" cy="48"/>
            </a:xfrm>
            <a:prstGeom prst="rect">
              <a:avLst/>
            </a:prstGeom>
          </p:spPr>
          <p:txBody>
            <a:bodyPr spcFirstLastPara="1" wrap="none" fromWordArt="1">
              <a:prstTxWarp prst="textArchUp">
                <a:avLst>
                  <a:gd name="adj" fmla="val 10800000"/>
                </a:avLst>
              </a:prstTxWarp>
            </a:bodyPr>
            <a:lstStyle/>
            <a:p>
              <a:r>
                <a:rPr lang="en-US" kern="10">
                  <a:ln w="9525">
                    <a:solidFill>
                      <a:srgbClr val="000000"/>
                    </a:solidFill>
                    <a:round/>
                    <a:headEnd/>
                    <a:tailEnd/>
                  </a:ln>
                  <a:solidFill>
                    <a:srgbClr val="000000"/>
                  </a:solidFill>
                  <a:latin typeface="Arial Black"/>
                </a:rPr>
                <a:t>321</a:t>
              </a:r>
            </a:p>
          </p:txBody>
        </p:sp>
        <p:sp>
          <p:nvSpPr>
            <p:cNvPr id="1335308" name="WordArt 12"/>
            <p:cNvSpPr>
              <a:spLocks noChangeArrowheads="1" noChangeShapeType="1" noTextEdit="1"/>
            </p:cNvSpPr>
            <p:nvPr/>
          </p:nvSpPr>
          <p:spPr bwMode="auto">
            <a:xfrm rot="885637">
              <a:off x="3840" y="3216"/>
              <a:ext cx="384" cy="336"/>
            </a:xfrm>
            <a:prstGeom prst="rect">
              <a:avLst/>
            </a:prstGeom>
          </p:spPr>
          <p:txBody>
            <a:bodyPr wrap="none" fromWordArt="1">
              <a:prstTxWarp prst="textSlantUp">
                <a:avLst>
                  <a:gd name="adj" fmla="val 47773"/>
                </a:avLst>
              </a:prstTxWarp>
            </a:bodyPr>
            <a:lstStyle/>
            <a:p>
              <a:r>
                <a:rPr lang="en-US" sz="3600" kern="10">
                  <a:ln w="9525">
                    <a:solidFill>
                      <a:srgbClr val="000000"/>
                    </a:solidFill>
                    <a:round/>
                    <a:headEnd/>
                    <a:tailEnd/>
                  </a:ln>
                  <a:solidFill>
                    <a:srgbClr val="000000"/>
                  </a:solidFill>
                  <a:latin typeface="Arial Black"/>
                </a:rPr>
                <a:t>322</a:t>
              </a:r>
            </a:p>
          </p:txBody>
        </p:sp>
        <p:sp>
          <p:nvSpPr>
            <p:cNvPr id="1335309" name="WordArt 13"/>
            <p:cNvSpPr>
              <a:spLocks noChangeArrowheads="1" noChangeShapeType="1" noTextEdit="1"/>
            </p:cNvSpPr>
            <p:nvPr/>
          </p:nvSpPr>
          <p:spPr bwMode="auto">
            <a:xfrm rot="1914897">
              <a:off x="4848" y="3264"/>
              <a:ext cx="336" cy="267"/>
            </a:xfrm>
            <a:prstGeom prst="rect">
              <a:avLst/>
            </a:prstGeom>
          </p:spPr>
          <p:txBody>
            <a:bodyPr wrap="none" fromWordArt="1">
              <a:prstTxWarp prst="textSlantUp">
                <a:avLst>
                  <a:gd name="adj" fmla="val 11329"/>
                </a:avLst>
              </a:prstTxWarp>
            </a:bodyPr>
            <a:lstStyle/>
            <a:p>
              <a:r>
                <a:rPr lang="en-US" sz="3600" kern="10">
                  <a:ln w="9525">
                    <a:solidFill>
                      <a:srgbClr val="000000"/>
                    </a:solidFill>
                    <a:round/>
                    <a:headEnd/>
                    <a:tailEnd/>
                  </a:ln>
                  <a:solidFill>
                    <a:srgbClr val="000000"/>
                  </a:solidFill>
                  <a:latin typeface="Arial Black"/>
                </a:rPr>
                <a:t>666</a:t>
              </a:r>
            </a:p>
          </p:txBody>
        </p:sp>
        <p:sp>
          <p:nvSpPr>
            <p:cNvPr id="1335310" name="WordArt 14"/>
            <p:cNvSpPr>
              <a:spLocks noChangeArrowheads="1" noChangeShapeType="1" noTextEdit="1"/>
            </p:cNvSpPr>
            <p:nvPr/>
          </p:nvSpPr>
          <p:spPr bwMode="auto">
            <a:xfrm>
              <a:off x="4320" y="3456"/>
              <a:ext cx="336" cy="288"/>
            </a:xfrm>
            <a:prstGeom prst="rect">
              <a:avLst/>
            </a:prstGeom>
          </p:spPr>
          <p:txBody>
            <a:bodyPr wrap="none" fromWordArt="1">
              <a:prstTxWarp prst="textSlantUp">
                <a:avLst>
                  <a:gd name="adj" fmla="val 55556"/>
                </a:avLst>
              </a:prstTxWarp>
            </a:bodyPr>
            <a:lstStyle/>
            <a:p>
              <a:r>
                <a:rPr lang="en-US" sz="3600" kern="10">
                  <a:ln w="9525">
                    <a:solidFill>
                      <a:srgbClr val="000000"/>
                    </a:solidFill>
                    <a:round/>
                    <a:headEnd/>
                    <a:tailEnd/>
                  </a:ln>
                  <a:solidFill>
                    <a:srgbClr val="000000"/>
                  </a:solidFill>
                  <a:latin typeface="Arial Black"/>
                </a:rPr>
                <a:t>427</a:t>
              </a:r>
            </a:p>
          </p:txBody>
        </p:sp>
      </p:grpSp>
      <p:pic>
        <p:nvPicPr>
          <p:cNvPr id="1335311" name="Picture 15"/>
          <p:cNvPicPr>
            <a:picLocks noChangeAspect="1" noChangeArrowheads="1"/>
          </p:cNvPicPr>
          <p:nvPr/>
        </p:nvPicPr>
        <p:blipFill>
          <a:blip r:embed="rId4" cstate="print"/>
          <a:srcRect/>
          <a:stretch>
            <a:fillRect/>
          </a:stretch>
        </p:blipFill>
        <p:spPr bwMode="auto">
          <a:xfrm>
            <a:off x="5486400" y="2057400"/>
            <a:ext cx="3209925" cy="4191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withEffect">
                                  <p:stCondLst>
                                    <p:cond delay="0"/>
                                  </p:stCondLst>
                                  <p:childTnLst>
                                    <p:animEffect transition="out" filter="dissolve">
                                      <p:cBhvr>
                                        <p:cTn id="6" dur="2000"/>
                                        <p:tgtEl>
                                          <p:spTgt spid="1335311"/>
                                        </p:tgtEl>
                                      </p:cBhvr>
                                    </p:animEffect>
                                    <p:set>
                                      <p:cBhvr>
                                        <p:cTn id="7" dur="1" fill="hold">
                                          <p:stCondLst>
                                            <p:cond delay="1999"/>
                                          </p:stCondLst>
                                        </p:cTn>
                                        <p:tgtEl>
                                          <p:spTgt spid="1335311"/>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914400" y="1905000"/>
            <a:ext cx="7848600" cy="4816475"/>
            <a:chOff x="576" y="1104"/>
            <a:chExt cx="4944" cy="3034"/>
          </a:xfrm>
        </p:grpSpPr>
        <p:grpSp>
          <p:nvGrpSpPr>
            <p:cNvPr id="3" name="Group 3"/>
            <p:cNvGrpSpPr>
              <a:grpSpLocks/>
            </p:cNvGrpSpPr>
            <p:nvPr/>
          </p:nvGrpSpPr>
          <p:grpSpPr bwMode="auto">
            <a:xfrm>
              <a:off x="576" y="1296"/>
              <a:ext cx="4944" cy="154"/>
              <a:chOff x="576" y="1440"/>
              <a:chExt cx="4944" cy="154"/>
            </a:xfrm>
          </p:grpSpPr>
          <p:sp>
            <p:nvSpPr>
              <p:cNvPr id="37986" name="Text Box 4"/>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87" name="Text Box 5"/>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p:txBody>
          </p:sp>
          <p:sp>
            <p:nvSpPr>
              <p:cNvPr id="37988" name="Text Box 6"/>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7989" name="Text Box 7"/>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4" name="Group 8"/>
            <p:cNvGrpSpPr>
              <a:grpSpLocks/>
            </p:cNvGrpSpPr>
            <p:nvPr/>
          </p:nvGrpSpPr>
          <p:grpSpPr bwMode="auto">
            <a:xfrm>
              <a:off x="576" y="1488"/>
              <a:ext cx="4944" cy="154"/>
              <a:chOff x="576" y="1440"/>
              <a:chExt cx="4944" cy="154"/>
            </a:xfrm>
          </p:grpSpPr>
          <p:sp>
            <p:nvSpPr>
              <p:cNvPr id="37982" name="Text Box 9"/>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83" name="Text Box 10"/>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p:txBody>
          </p:sp>
          <p:sp>
            <p:nvSpPr>
              <p:cNvPr id="37984" name="Text Box 11"/>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81134009</a:t>
                </a:r>
              </a:p>
            </p:txBody>
          </p:sp>
          <p:sp>
            <p:nvSpPr>
              <p:cNvPr id="37985" name="Text Box 12"/>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dirty="0" smtClean="0">
                    <a:solidFill>
                      <a:schemeClr val="tx1"/>
                    </a:solidFill>
                    <a:cs typeface="Times New Roman" pitchFamily="18" charset="0"/>
                  </a:rPr>
                  <a:t>Fracture,    closed,    </a:t>
                </a:r>
                <a:r>
                  <a:rPr lang="nl-BE" sz="1400" b="0" dirty="0">
                    <a:solidFill>
                      <a:schemeClr val="tx1"/>
                    </a:solidFill>
                    <a:cs typeface="Times New Roman" pitchFamily="18" charset="0"/>
                  </a:rPr>
                  <a:t>spiral</a:t>
                </a:r>
                <a:endParaRPr lang="nl-NL" sz="1400" b="0" dirty="0">
                  <a:solidFill>
                    <a:schemeClr val="tx1"/>
                  </a:solidFill>
                  <a:cs typeface="Times New Roman" pitchFamily="18" charset="0"/>
                </a:endParaRPr>
              </a:p>
            </p:txBody>
          </p:sp>
        </p:grpSp>
        <p:grpSp>
          <p:nvGrpSpPr>
            <p:cNvPr id="5" name="Group 13"/>
            <p:cNvGrpSpPr>
              <a:grpSpLocks/>
            </p:cNvGrpSpPr>
            <p:nvPr/>
          </p:nvGrpSpPr>
          <p:grpSpPr bwMode="auto">
            <a:xfrm>
              <a:off x="576" y="1680"/>
              <a:ext cx="4944" cy="154"/>
              <a:chOff x="576" y="1440"/>
              <a:chExt cx="4944" cy="154"/>
            </a:xfrm>
          </p:grpSpPr>
          <p:sp>
            <p:nvSpPr>
              <p:cNvPr id="37978" name="Text Box 14"/>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79" name="Text Box 15"/>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12/07/1990</a:t>
                </a:r>
                <a:endParaRPr lang="nl-NL" sz="1400" b="0">
                  <a:solidFill>
                    <a:schemeClr val="tx1"/>
                  </a:solidFill>
                  <a:cs typeface="Times New Roman" pitchFamily="18" charset="0"/>
                </a:endParaRPr>
              </a:p>
            </p:txBody>
          </p:sp>
          <p:sp>
            <p:nvSpPr>
              <p:cNvPr id="37980" name="Text Box 16"/>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7981" name="Text Box 17"/>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6" name="Group 18"/>
            <p:cNvGrpSpPr>
              <a:grpSpLocks/>
            </p:cNvGrpSpPr>
            <p:nvPr/>
          </p:nvGrpSpPr>
          <p:grpSpPr bwMode="auto">
            <a:xfrm>
              <a:off x="576" y="1872"/>
              <a:ext cx="4944" cy="154"/>
              <a:chOff x="576" y="1440"/>
              <a:chExt cx="4944" cy="154"/>
            </a:xfrm>
          </p:grpSpPr>
          <p:sp>
            <p:nvSpPr>
              <p:cNvPr id="37974" name="Text Box 19"/>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75" name="Text Box 20"/>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12/07/1990</a:t>
                </a:r>
                <a:endParaRPr lang="nl-NL" sz="1400" b="0">
                  <a:solidFill>
                    <a:schemeClr val="tx1"/>
                  </a:solidFill>
                  <a:cs typeface="Times New Roman" pitchFamily="18" charset="0"/>
                </a:endParaRPr>
              </a:p>
            </p:txBody>
          </p:sp>
          <p:sp>
            <p:nvSpPr>
              <p:cNvPr id="37976" name="Text Box 21"/>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7977" name="Text Box 22"/>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sp>
          <p:nvSpPr>
            <p:cNvPr id="37918" name="Text Box 23"/>
            <p:cNvSpPr txBox="1">
              <a:spLocks noChangeArrowheads="1"/>
            </p:cNvSpPr>
            <p:nvPr/>
          </p:nvSpPr>
          <p:spPr bwMode="auto">
            <a:xfrm>
              <a:off x="576" y="2064"/>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7919" name="Text Box 24"/>
            <p:cNvSpPr txBox="1">
              <a:spLocks noChangeArrowheads="1"/>
            </p:cNvSpPr>
            <p:nvPr/>
          </p:nvSpPr>
          <p:spPr bwMode="auto">
            <a:xfrm>
              <a:off x="1056" y="2064"/>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04/07/1990</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7920" name="Text Box 25"/>
            <p:cNvSpPr txBox="1">
              <a:spLocks noChangeArrowheads="1"/>
            </p:cNvSpPr>
            <p:nvPr/>
          </p:nvSpPr>
          <p:spPr bwMode="auto">
            <a:xfrm>
              <a:off x="1776" y="2064"/>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7921" name="Text Box 26"/>
            <p:cNvSpPr txBox="1">
              <a:spLocks noChangeArrowheads="1"/>
            </p:cNvSpPr>
            <p:nvPr/>
          </p:nvSpPr>
          <p:spPr bwMode="auto">
            <a:xfrm>
              <a:off x="3216" y="2064"/>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7922" name="Text Box 27"/>
            <p:cNvSpPr txBox="1">
              <a:spLocks noChangeArrowheads="1"/>
            </p:cNvSpPr>
            <p:nvPr/>
          </p:nvSpPr>
          <p:spPr bwMode="auto">
            <a:xfrm>
              <a:off x="576" y="2256"/>
              <a:ext cx="43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0939</a:t>
              </a:r>
              <a:endParaRPr lang="nl-NL" sz="1400" b="0">
                <a:solidFill>
                  <a:schemeClr val="tx1"/>
                </a:solidFill>
                <a:cs typeface="Times New Roman" pitchFamily="18" charset="0"/>
              </a:endParaRPr>
            </a:p>
          </p:txBody>
        </p:sp>
        <p:sp>
          <p:nvSpPr>
            <p:cNvPr id="37923" name="Text Box 28"/>
            <p:cNvSpPr txBox="1">
              <a:spLocks noChangeArrowheads="1"/>
            </p:cNvSpPr>
            <p:nvPr/>
          </p:nvSpPr>
          <p:spPr bwMode="auto">
            <a:xfrm>
              <a:off x="1056" y="2256"/>
              <a:ext cx="67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24/12/1991</a:t>
              </a:r>
              <a:endParaRPr lang="nl-NL" sz="1400" b="0">
                <a:solidFill>
                  <a:schemeClr val="tx1"/>
                </a:solidFill>
                <a:cs typeface="Times New Roman" pitchFamily="18" charset="0"/>
              </a:endParaRPr>
            </a:p>
          </p:txBody>
        </p:sp>
        <p:sp>
          <p:nvSpPr>
            <p:cNvPr id="37924" name="Text Box 29"/>
            <p:cNvSpPr txBox="1">
              <a:spLocks noChangeArrowheads="1"/>
            </p:cNvSpPr>
            <p:nvPr/>
          </p:nvSpPr>
          <p:spPr bwMode="auto">
            <a:xfrm>
              <a:off x="1776" y="2256"/>
              <a:ext cx="1392"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255174002</a:t>
              </a:r>
            </a:p>
          </p:txBody>
        </p:sp>
        <p:sp>
          <p:nvSpPr>
            <p:cNvPr id="37925" name="Text Box 30"/>
            <p:cNvSpPr txBox="1">
              <a:spLocks noChangeArrowheads="1"/>
            </p:cNvSpPr>
            <p:nvPr/>
          </p:nvSpPr>
          <p:spPr bwMode="auto">
            <a:xfrm>
              <a:off x="3216" y="2256"/>
              <a:ext cx="2304"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benign polyp of biliary tract</a:t>
              </a:r>
            </a:p>
          </p:txBody>
        </p:sp>
        <p:sp>
          <p:nvSpPr>
            <p:cNvPr id="37926" name="Text Box 31"/>
            <p:cNvSpPr txBox="1">
              <a:spLocks noChangeArrowheads="1"/>
            </p:cNvSpPr>
            <p:nvPr/>
          </p:nvSpPr>
          <p:spPr bwMode="auto">
            <a:xfrm>
              <a:off x="576" y="2448"/>
              <a:ext cx="43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2309</a:t>
              </a:r>
              <a:endParaRPr lang="nl-NL" sz="1400" b="0">
                <a:solidFill>
                  <a:schemeClr val="tx1"/>
                </a:solidFill>
                <a:cs typeface="Times New Roman" pitchFamily="18" charset="0"/>
              </a:endParaRPr>
            </a:p>
          </p:txBody>
        </p:sp>
        <p:sp>
          <p:nvSpPr>
            <p:cNvPr id="37927" name="Text Box 32"/>
            <p:cNvSpPr txBox="1">
              <a:spLocks noChangeArrowheads="1"/>
            </p:cNvSpPr>
            <p:nvPr/>
          </p:nvSpPr>
          <p:spPr bwMode="auto">
            <a:xfrm>
              <a:off x="1056" y="2448"/>
              <a:ext cx="67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21/03/1992</a:t>
              </a:r>
              <a:endParaRPr lang="nl-NL" sz="1400" b="0">
                <a:solidFill>
                  <a:schemeClr val="tx1"/>
                </a:solidFill>
                <a:cs typeface="Times New Roman" pitchFamily="18" charset="0"/>
              </a:endParaRPr>
            </a:p>
            <a:p>
              <a:pPr algn="l"/>
              <a:endParaRPr lang="nl-NL" sz="1400" b="0">
                <a:solidFill>
                  <a:schemeClr val="tx1"/>
                </a:solidFill>
                <a:cs typeface="Times New Roman" pitchFamily="18" charset="0"/>
              </a:endParaRPr>
            </a:p>
          </p:txBody>
        </p:sp>
        <p:sp>
          <p:nvSpPr>
            <p:cNvPr id="37928" name="Text Box 33"/>
            <p:cNvSpPr txBox="1">
              <a:spLocks noChangeArrowheads="1"/>
            </p:cNvSpPr>
            <p:nvPr/>
          </p:nvSpPr>
          <p:spPr bwMode="auto">
            <a:xfrm>
              <a:off x="1776" y="2448"/>
              <a:ext cx="1392" cy="154"/>
            </a:xfrm>
            <a:prstGeom prst="rect">
              <a:avLst/>
            </a:prstGeom>
            <a:solidFill>
              <a:srgbClr val="CCFF66"/>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a:p>
              <a:pPr algn="l"/>
              <a:endParaRPr lang="nl-NL" sz="1400" b="0">
                <a:solidFill>
                  <a:schemeClr val="tx1"/>
                </a:solidFill>
                <a:cs typeface="Times New Roman" pitchFamily="18" charset="0"/>
              </a:endParaRPr>
            </a:p>
          </p:txBody>
        </p:sp>
        <p:sp>
          <p:nvSpPr>
            <p:cNvPr id="37929" name="Text Box 34"/>
            <p:cNvSpPr txBox="1">
              <a:spLocks noChangeArrowheads="1"/>
            </p:cNvSpPr>
            <p:nvPr/>
          </p:nvSpPr>
          <p:spPr bwMode="auto">
            <a:xfrm>
              <a:off x="3216" y="2448"/>
              <a:ext cx="2304" cy="154"/>
            </a:xfrm>
            <a:prstGeom prst="rect">
              <a:avLst/>
            </a:prstGeom>
            <a:solidFill>
              <a:srgbClr val="CCFF66"/>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a:p>
              <a:pPr algn="l"/>
              <a:endParaRPr lang="nl-NL" sz="1400" b="0">
                <a:solidFill>
                  <a:schemeClr val="tx1"/>
                </a:solidFill>
                <a:cs typeface="Times New Roman" pitchFamily="18" charset="0"/>
              </a:endParaRPr>
            </a:p>
          </p:txBody>
        </p:sp>
        <p:grpSp>
          <p:nvGrpSpPr>
            <p:cNvPr id="7" name="Group 35"/>
            <p:cNvGrpSpPr>
              <a:grpSpLocks/>
            </p:cNvGrpSpPr>
            <p:nvPr/>
          </p:nvGrpSpPr>
          <p:grpSpPr bwMode="auto">
            <a:xfrm>
              <a:off x="576" y="2640"/>
              <a:ext cx="4944" cy="154"/>
              <a:chOff x="576" y="1440"/>
              <a:chExt cx="4944" cy="154"/>
            </a:xfrm>
          </p:grpSpPr>
          <p:sp>
            <p:nvSpPr>
              <p:cNvPr id="37970" name="Text Box 36"/>
              <p:cNvSpPr txBox="1">
                <a:spLocks noChangeArrowheads="1"/>
              </p:cNvSpPr>
              <p:nvPr/>
            </p:nvSpPr>
            <p:spPr bwMode="auto">
              <a:xfrm>
                <a:off x="576" y="1440"/>
                <a:ext cx="43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2309</a:t>
                </a:r>
                <a:endParaRPr lang="nl-NL" sz="1400" b="0">
                  <a:solidFill>
                    <a:schemeClr val="tx1"/>
                  </a:solidFill>
                  <a:cs typeface="Times New Roman" pitchFamily="18" charset="0"/>
                </a:endParaRPr>
              </a:p>
            </p:txBody>
          </p:sp>
          <p:sp>
            <p:nvSpPr>
              <p:cNvPr id="37971" name="Text Box 37"/>
              <p:cNvSpPr txBox="1">
                <a:spLocks noChangeArrowheads="1"/>
              </p:cNvSpPr>
              <p:nvPr/>
            </p:nvSpPr>
            <p:spPr bwMode="auto">
              <a:xfrm>
                <a:off x="1056" y="1440"/>
                <a:ext cx="67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21/03/1992</a:t>
                </a:r>
                <a:endParaRPr lang="nl-NL" sz="1400" b="0">
                  <a:solidFill>
                    <a:schemeClr val="tx1"/>
                  </a:solidFill>
                  <a:cs typeface="Times New Roman" pitchFamily="18" charset="0"/>
                </a:endParaRPr>
              </a:p>
            </p:txBody>
          </p:sp>
          <p:sp>
            <p:nvSpPr>
              <p:cNvPr id="37972" name="Text Box 38"/>
              <p:cNvSpPr txBox="1">
                <a:spLocks noChangeArrowheads="1"/>
              </p:cNvSpPr>
              <p:nvPr/>
            </p:nvSpPr>
            <p:spPr bwMode="auto">
              <a:xfrm>
                <a:off x="1776" y="1440"/>
                <a:ext cx="1392"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7973" name="Text Box 39"/>
              <p:cNvSpPr txBox="1">
                <a:spLocks noChangeArrowheads="1"/>
              </p:cNvSpPr>
              <p:nvPr/>
            </p:nvSpPr>
            <p:spPr bwMode="auto">
              <a:xfrm>
                <a:off x="3216" y="1440"/>
                <a:ext cx="2304" cy="154"/>
              </a:xfrm>
              <a:prstGeom prst="rect">
                <a:avLst/>
              </a:prstGeom>
              <a:solidFill>
                <a:srgbClr val="CCFF66"/>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grpSp>
          <p:nvGrpSpPr>
            <p:cNvPr id="8" name="Group 40"/>
            <p:cNvGrpSpPr>
              <a:grpSpLocks/>
            </p:cNvGrpSpPr>
            <p:nvPr/>
          </p:nvGrpSpPr>
          <p:grpSpPr bwMode="auto">
            <a:xfrm>
              <a:off x="576" y="2832"/>
              <a:ext cx="4944" cy="154"/>
              <a:chOff x="576" y="1440"/>
              <a:chExt cx="4944" cy="154"/>
            </a:xfrm>
          </p:grpSpPr>
          <p:sp>
            <p:nvSpPr>
              <p:cNvPr id="37966" name="Text Box 41"/>
              <p:cNvSpPr txBox="1">
                <a:spLocks noChangeArrowheads="1"/>
              </p:cNvSpPr>
              <p:nvPr/>
            </p:nvSpPr>
            <p:spPr bwMode="auto">
              <a:xfrm>
                <a:off x="576" y="1440"/>
                <a:ext cx="43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47804</a:t>
                </a:r>
                <a:endParaRPr lang="nl-NL" sz="1400" b="0">
                  <a:solidFill>
                    <a:schemeClr val="tx1"/>
                  </a:solidFill>
                  <a:cs typeface="Times New Roman" pitchFamily="18" charset="0"/>
                </a:endParaRPr>
              </a:p>
            </p:txBody>
          </p:sp>
          <p:sp>
            <p:nvSpPr>
              <p:cNvPr id="37967" name="Text Box 42"/>
              <p:cNvSpPr txBox="1">
                <a:spLocks noChangeArrowheads="1"/>
              </p:cNvSpPr>
              <p:nvPr/>
            </p:nvSpPr>
            <p:spPr bwMode="auto">
              <a:xfrm>
                <a:off x="1056" y="1440"/>
                <a:ext cx="67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03/04/1993</a:t>
                </a:r>
                <a:endParaRPr lang="nl-NL" sz="1400" b="0">
                  <a:solidFill>
                    <a:schemeClr val="tx1"/>
                  </a:solidFill>
                  <a:cs typeface="Times New Roman" pitchFamily="18" charset="0"/>
                </a:endParaRPr>
              </a:p>
            </p:txBody>
          </p:sp>
          <p:sp>
            <p:nvSpPr>
              <p:cNvPr id="37968" name="Text Box 43"/>
              <p:cNvSpPr txBox="1">
                <a:spLocks noChangeArrowheads="1"/>
              </p:cNvSpPr>
              <p:nvPr/>
            </p:nvSpPr>
            <p:spPr bwMode="auto">
              <a:xfrm>
                <a:off x="1776" y="1440"/>
                <a:ext cx="1392"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58298795</a:t>
                </a:r>
                <a:endParaRPr lang="nl-NL" sz="1400" b="0">
                  <a:solidFill>
                    <a:schemeClr val="tx1"/>
                  </a:solidFill>
                  <a:cs typeface="Times New Roman" pitchFamily="18" charset="0"/>
                </a:endParaRPr>
              </a:p>
            </p:txBody>
          </p:sp>
          <p:sp>
            <p:nvSpPr>
              <p:cNvPr id="37969" name="Text Box 44"/>
              <p:cNvSpPr txBox="1">
                <a:spLocks noChangeArrowheads="1"/>
              </p:cNvSpPr>
              <p:nvPr/>
            </p:nvSpPr>
            <p:spPr bwMode="auto">
              <a:xfrm>
                <a:off x="3216" y="1440"/>
                <a:ext cx="2304" cy="154"/>
              </a:xfrm>
              <a:prstGeom prst="rect">
                <a:avLst/>
              </a:prstGeom>
              <a:solidFill>
                <a:srgbClr val="FF99FF"/>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Other lesion on other specified region</a:t>
                </a:r>
                <a:endParaRPr lang="nl-NL" sz="1400" b="0">
                  <a:solidFill>
                    <a:schemeClr val="tx1"/>
                  </a:solidFill>
                  <a:cs typeface="Times New Roman" pitchFamily="18" charset="0"/>
                </a:endParaRPr>
              </a:p>
            </p:txBody>
          </p:sp>
        </p:grpSp>
        <p:grpSp>
          <p:nvGrpSpPr>
            <p:cNvPr id="9" name="Group 45"/>
            <p:cNvGrpSpPr>
              <a:grpSpLocks/>
            </p:cNvGrpSpPr>
            <p:nvPr/>
          </p:nvGrpSpPr>
          <p:grpSpPr bwMode="auto">
            <a:xfrm>
              <a:off x="576" y="3024"/>
              <a:ext cx="4944" cy="154"/>
              <a:chOff x="576" y="1440"/>
              <a:chExt cx="4944" cy="154"/>
            </a:xfrm>
          </p:grpSpPr>
          <p:sp>
            <p:nvSpPr>
              <p:cNvPr id="37962" name="Text Box 46"/>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63" name="Text Box 47"/>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17/05/1993</a:t>
                </a:r>
                <a:endParaRPr lang="nl-NL" sz="1400" b="0">
                  <a:solidFill>
                    <a:schemeClr val="tx1"/>
                  </a:solidFill>
                  <a:cs typeface="Times New Roman" pitchFamily="18" charset="0"/>
                </a:endParaRPr>
              </a:p>
            </p:txBody>
          </p:sp>
          <p:sp>
            <p:nvSpPr>
              <p:cNvPr id="37964" name="Text Box 48"/>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7965" name="Text Box 49"/>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p:txBody>
          </p:sp>
        </p:grpSp>
        <p:grpSp>
          <p:nvGrpSpPr>
            <p:cNvPr id="10" name="Group 50"/>
            <p:cNvGrpSpPr>
              <a:grpSpLocks/>
            </p:cNvGrpSpPr>
            <p:nvPr/>
          </p:nvGrpSpPr>
          <p:grpSpPr bwMode="auto">
            <a:xfrm>
              <a:off x="576" y="3216"/>
              <a:ext cx="4944" cy="154"/>
              <a:chOff x="576" y="1440"/>
              <a:chExt cx="4944" cy="154"/>
            </a:xfrm>
          </p:grpSpPr>
          <p:sp>
            <p:nvSpPr>
              <p:cNvPr id="37958" name="Text Box 51"/>
              <p:cNvSpPr txBox="1">
                <a:spLocks noChangeArrowheads="1"/>
              </p:cNvSpPr>
              <p:nvPr/>
            </p:nvSpPr>
            <p:spPr bwMode="auto">
              <a:xfrm>
                <a:off x="576" y="1440"/>
                <a:ext cx="43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298</a:t>
                </a:r>
                <a:endParaRPr lang="nl-NL" sz="1400" b="0">
                  <a:solidFill>
                    <a:schemeClr val="tx1"/>
                  </a:solidFill>
                  <a:cs typeface="Times New Roman" pitchFamily="18" charset="0"/>
                </a:endParaRPr>
              </a:p>
            </p:txBody>
          </p:sp>
          <p:sp>
            <p:nvSpPr>
              <p:cNvPr id="37959" name="Text Box 52"/>
              <p:cNvSpPr txBox="1">
                <a:spLocks noChangeArrowheads="1"/>
              </p:cNvSpPr>
              <p:nvPr/>
            </p:nvSpPr>
            <p:spPr bwMode="auto">
              <a:xfrm>
                <a:off x="1056" y="1440"/>
                <a:ext cx="67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22/08/1993</a:t>
                </a:r>
                <a:endParaRPr lang="nl-NL" sz="1400" b="0">
                  <a:solidFill>
                    <a:schemeClr val="tx1"/>
                  </a:solidFill>
                  <a:cs typeface="Times New Roman" pitchFamily="18" charset="0"/>
                </a:endParaRPr>
              </a:p>
            </p:txBody>
          </p:sp>
          <p:sp>
            <p:nvSpPr>
              <p:cNvPr id="37960" name="Text Box 53"/>
              <p:cNvSpPr txBox="1">
                <a:spLocks noChangeArrowheads="1"/>
              </p:cNvSpPr>
              <p:nvPr/>
            </p:nvSpPr>
            <p:spPr bwMode="auto">
              <a:xfrm>
                <a:off x="1776" y="1440"/>
                <a:ext cx="139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2909872</a:t>
                </a:r>
                <a:endParaRPr lang="nl-NL" sz="1400" b="0">
                  <a:solidFill>
                    <a:schemeClr val="tx1"/>
                  </a:solidFill>
                  <a:cs typeface="Times New Roman" pitchFamily="18" charset="0"/>
                </a:endParaRPr>
              </a:p>
            </p:txBody>
          </p:sp>
          <p:sp>
            <p:nvSpPr>
              <p:cNvPr id="37961" name="Text Box 54"/>
              <p:cNvSpPr txBox="1">
                <a:spLocks noChangeArrowheads="1"/>
              </p:cNvSpPr>
              <p:nvPr/>
            </p:nvSpPr>
            <p:spPr bwMode="auto">
              <a:xfrm>
                <a:off x="3216" y="1440"/>
                <a:ext cx="2304"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Closed fracture of radial head</a:t>
                </a:r>
                <a:endParaRPr lang="nl-NL" sz="1400" b="0">
                  <a:solidFill>
                    <a:schemeClr val="tx1"/>
                  </a:solidFill>
                  <a:cs typeface="Times New Roman" pitchFamily="18" charset="0"/>
                </a:endParaRPr>
              </a:p>
            </p:txBody>
          </p:sp>
        </p:grpSp>
        <p:grpSp>
          <p:nvGrpSpPr>
            <p:cNvPr id="11" name="Group 55"/>
            <p:cNvGrpSpPr>
              <a:grpSpLocks/>
            </p:cNvGrpSpPr>
            <p:nvPr/>
          </p:nvGrpSpPr>
          <p:grpSpPr bwMode="auto">
            <a:xfrm>
              <a:off x="576" y="3408"/>
              <a:ext cx="4944" cy="154"/>
              <a:chOff x="576" y="1440"/>
              <a:chExt cx="4944" cy="154"/>
            </a:xfrm>
          </p:grpSpPr>
          <p:sp>
            <p:nvSpPr>
              <p:cNvPr id="37954" name="Text Box 56"/>
              <p:cNvSpPr txBox="1">
                <a:spLocks noChangeArrowheads="1"/>
              </p:cNvSpPr>
              <p:nvPr/>
            </p:nvSpPr>
            <p:spPr bwMode="auto">
              <a:xfrm>
                <a:off x="576" y="1440"/>
                <a:ext cx="43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298</a:t>
                </a:r>
                <a:endParaRPr lang="nl-NL" sz="1400" b="0">
                  <a:solidFill>
                    <a:schemeClr val="tx1"/>
                  </a:solidFill>
                  <a:cs typeface="Times New Roman" pitchFamily="18" charset="0"/>
                </a:endParaRPr>
              </a:p>
            </p:txBody>
          </p:sp>
          <p:sp>
            <p:nvSpPr>
              <p:cNvPr id="37955" name="Text Box 57"/>
              <p:cNvSpPr txBox="1">
                <a:spLocks noChangeArrowheads="1"/>
              </p:cNvSpPr>
              <p:nvPr/>
            </p:nvSpPr>
            <p:spPr bwMode="auto">
              <a:xfrm>
                <a:off x="1056" y="1440"/>
                <a:ext cx="67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22/08/1993</a:t>
                </a:r>
                <a:endParaRPr lang="nl-NL" sz="1400" b="0">
                  <a:solidFill>
                    <a:schemeClr val="tx1"/>
                  </a:solidFill>
                  <a:cs typeface="Times New Roman" pitchFamily="18" charset="0"/>
                </a:endParaRPr>
              </a:p>
            </p:txBody>
          </p:sp>
          <p:sp>
            <p:nvSpPr>
              <p:cNvPr id="37956" name="Text Box 58"/>
              <p:cNvSpPr txBox="1">
                <a:spLocks noChangeArrowheads="1"/>
              </p:cNvSpPr>
              <p:nvPr/>
            </p:nvSpPr>
            <p:spPr bwMode="auto">
              <a:xfrm>
                <a:off x="1776" y="1440"/>
                <a:ext cx="1392"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9001224</a:t>
                </a:r>
                <a:endParaRPr lang="nl-NL" sz="1400" b="0">
                  <a:solidFill>
                    <a:schemeClr val="tx1"/>
                  </a:solidFill>
                  <a:cs typeface="Times New Roman" pitchFamily="18" charset="0"/>
                </a:endParaRPr>
              </a:p>
            </p:txBody>
          </p:sp>
          <p:sp>
            <p:nvSpPr>
              <p:cNvPr id="37957" name="Text Box 59"/>
              <p:cNvSpPr txBox="1">
                <a:spLocks noChangeArrowheads="1"/>
              </p:cNvSpPr>
              <p:nvPr/>
            </p:nvSpPr>
            <p:spPr bwMode="auto">
              <a:xfrm>
                <a:off x="3216" y="1440"/>
                <a:ext cx="2304" cy="154"/>
              </a:xfrm>
              <a:prstGeom prst="rect">
                <a:avLst/>
              </a:prstGeom>
              <a:solidFill>
                <a:srgbClr val="FFFF99"/>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Accident in public building (supermarket)</a:t>
                </a:r>
                <a:endParaRPr lang="nl-NL" sz="1400" b="0">
                  <a:solidFill>
                    <a:schemeClr val="tx1"/>
                  </a:solidFill>
                  <a:cs typeface="Times New Roman" pitchFamily="18" charset="0"/>
                </a:endParaRPr>
              </a:p>
            </p:txBody>
          </p:sp>
        </p:grpSp>
        <p:grpSp>
          <p:nvGrpSpPr>
            <p:cNvPr id="12" name="Group 60"/>
            <p:cNvGrpSpPr>
              <a:grpSpLocks/>
            </p:cNvGrpSpPr>
            <p:nvPr/>
          </p:nvGrpSpPr>
          <p:grpSpPr bwMode="auto">
            <a:xfrm>
              <a:off x="576" y="3600"/>
              <a:ext cx="4944" cy="154"/>
              <a:chOff x="576" y="1440"/>
              <a:chExt cx="4944" cy="154"/>
            </a:xfrm>
          </p:grpSpPr>
          <p:sp>
            <p:nvSpPr>
              <p:cNvPr id="37950" name="Text Box 61"/>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51" name="Text Box 62"/>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01/04/1997</a:t>
                </a:r>
                <a:endParaRPr lang="nl-NL" sz="1400" b="0">
                  <a:solidFill>
                    <a:schemeClr val="tx1"/>
                  </a:solidFill>
                  <a:cs typeface="Times New Roman" pitchFamily="18" charset="0"/>
                </a:endParaRPr>
              </a:p>
            </p:txBody>
          </p:sp>
          <p:sp>
            <p:nvSpPr>
              <p:cNvPr id="37952" name="Text Box 63"/>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26442006</a:t>
                </a:r>
              </a:p>
            </p:txBody>
          </p:sp>
          <p:sp>
            <p:nvSpPr>
              <p:cNvPr id="37953" name="Text Box 64"/>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closed fracture of shaft of femur</a:t>
                </a:r>
              </a:p>
            </p:txBody>
          </p:sp>
        </p:grpSp>
        <p:grpSp>
          <p:nvGrpSpPr>
            <p:cNvPr id="13" name="Group 65"/>
            <p:cNvGrpSpPr>
              <a:grpSpLocks/>
            </p:cNvGrpSpPr>
            <p:nvPr/>
          </p:nvGrpSpPr>
          <p:grpSpPr bwMode="auto">
            <a:xfrm>
              <a:off x="576" y="3792"/>
              <a:ext cx="4944" cy="154"/>
              <a:chOff x="576" y="1440"/>
              <a:chExt cx="4944" cy="154"/>
            </a:xfrm>
          </p:grpSpPr>
          <p:sp>
            <p:nvSpPr>
              <p:cNvPr id="37946" name="Text Box 66"/>
              <p:cNvSpPr txBox="1">
                <a:spLocks noChangeArrowheads="1"/>
              </p:cNvSpPr>
              <p:nvPr/>
            </p:nvSpPr>
            <p:spPr bwMode="auto">
              <a:xfrm>
                <a:off x="576" y="1440"/>
                <a:ext cx="43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5572</a:t>
                </a:r>
                <a:endParaRPr lang="nl-NL" sz="1400" b="0">
                  <a:solidFill>
                    <a:schemeClr val="tx1"/>
                  </a:solidFill>
                  <a:cs typeface="Times New Roman" pitchFamily="18" charset="0"/>
                </a:endParaRPr>
              </a:p>
            </p:txBody>
          </p:sp>
          <p:sp>
            <p:nvSpPr>
              <p:cNvPr id="37947" name="Text Box 67"/>
              <p:cNvSpPr txBox="1">
                <a:spLocks noChangeArrowheads="1"/>
              </p:cNvSpPr>
              <p:nvPr/>
            </p:nvSpPr>
            <p:spPr bwMode="auto">
              <a:xfrm>
                <a:off x="1056" y="1440"/>
                <a:ext cx="67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01/04/1997</a:t>
                </a:r>
                <a:endParaRPr lang="nl-NL" sz="1400" b="0">
                  <a:solidFill>
                    <a:schemeClr val="tx1"/>
                  </a:solidFill>
                  <a:cs typeface="Times New Roman" pitchFamily="18" charset="0"/>
                </a:endParaRPr>
              </a:p>
            </p:txBody>
          </p:sp>
          <p:sp>
            <p:nvSpPr>
              <p:cNvPr id="37948" name="Text Box 68"/>
              <p:cNvSpPr txBox="1">
                <a:spLocks noChangeArrowheads="1"/>
              </p:cNvSpPr>
              <p:nvPr/>
            </p:nvSpPr>
            <p:spPr bwMode="auto">
              <a:xfrm>
                <a:off x="1776" y="1440"/>
                <a:ext cx="1392"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79001</a:t>
                </a:r>
                <a:endParaRPr lang="nl-NL" sz="1400" b="0">
                  <a:solidFill>
                    <a:schemeClr val="tx1"/>
                  </a:solidFill>
                  <a:cs typeface="Times New Roman" pitchFamily="18" charset="0"/>
                </a:endParaRPr>
              </a:p>
            </p:txBody>
          </p:sp>
          <p:sp>
            <p:nvSpPr>
              <p:cNvPr id="37949" name="Text Box 69"/>
              <p:cNvSpPr txBox="1">
                <a:spLocks noChangeArrowheads="1"/>
              </p:cNvSpPr>
              <p:nvPr/>
            </p:nvSpPr>
            <p:spPr bwMode="auto">
              <a:xfrm>
                <a:off x="3216" y="1440"/>
                <a:ext cx="2304" cy="154"/>
              </a:xfrm>
              <a:prstGeom prst="rect">
                <a:avLst/>
              </a:prstGeom>
              <a:solidFill>
                <a:schemeClr val="hlink"/>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Essential hypertension</a:t>
                </a:r>
                <a:endParaRPr lang="nl-NL" sz="1400" b="0">
                  <a:solidFill>
                    <a:schemeClr val="tx1"/>
                  </a:solidFill>
                  <a:cs typeface="Times New Roman" pitchFamily="18" charset="0"/>
                </a:endParaRPr>
              </a:p>
            </p:txBody>
          </p:sp>
        </p:grpSp>
        <p:grpSp>
          <p:nvGrpSpPr>
            <p:cNvPr id="14" name="Group 70"/>
            <p:cNvGrpSpPr>
              <a:grpSpLocks/>
            </p:cNvGrpSpPr>
            <p:nvPr/>
          </p:nvGrpSpPr>
          <p:grpSpPr bwMode="auto">
            <a:xfrm>
              <a:off x="576" y="1104"/>
              <a:ext cx="4944" cy="193"/>
              <a:chOff x="576" y="1248"/>
              <a:chExt cx="4944" cy="193"/>
            </a:xfrm>
          </p:grpSpPr>
          <p:sp>
            <p:nvSpPr>
              <p:cNvPr id="37942" name="Text Box 71"/>
              <p:cNvSpPr txBox="1">
                <a:spLocks noChangeArrowheads="1"/>
              </p:cNvSpPr>
              <p:nvPr/>
            </p:nvSpPr>
            <p:spPr bwMode="auto">
              <a:xfrm>
                <a:off x="576" y="1248"/>
                <a:ext cx="418" cy="193"/>
              </a:xfrm>
              <a:prstGeom prst="rect">
                <a:avLst/>
              </a:prstGeom>
              <a:solidFill>
                <a:srgbClr val="000066"/>
              </a:solidFill>
              <a:ln w="9525">
                <a:solidFill>
                  <a:schemeClr val="tx1"/>
                </a:solidFill>
                <a:miter lim="800000"/>
                <a:headEnd/>
                <a:tailEnd/>
              </a:ln>
            </p:spPr>
            <p:txBody>
              <a:bodyPr wrap="none" tIns="10800" bIns="10800">
                <a:spAutoFit/>
              </a:bodyPr>
              <a:lstStyle/>
              <a:p>
                <a:r>
                  <a:rPr lang="nl-BE" sz="1800">
                    <a:solidFill>
                      <a:schemeClr val="bg1"/>
                    </a:solidFill>
                    <a:cs typeface="Times New Roman" pitchFamily="18" charset="0"/>
                  </a:rPr>
                  <a:t>PtID</a:t>
                </a:r>
                <a:endParaRPr lang="nl-NL" sz="1800">
                  <a:solidFill>
                    <a:schemeClr val="bg1"/>
                  </a:solidFill>
                  <a:cs typeface="Times New Roman" pitchFamily="18" charset="0"/>
                </a:endParaRPr>
              </a:p>
            </p:txBody>
          </p:sp>
          <p:sp>
            <p:nvSpPr>
              <p:cNvPr id="37943" name="Text Box 72"/>
              <p:cNvSpPr txBox="1">
                <a:spLocks noChangeArrowheads="1"/>
              </p:cNvSpPr>
              <p:nvPr/>
            </p:nvSpPr>
            <p:spPr bwMode="auto">
              <a:xfrm>
                <a:off x="1056" y="1248"/>
                <a:ext cx="672"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Date</a:t>
                </a:r>
                <a:endParaRPr lang="nl-NL" sz="1800">
                  <a:solidFill>
                    <a:schemeClr val="bg1"/>
                  </a:solidFill>
                  <a:cs typeface="Times New Roman" pitchFamily="18" charset="0"/>
                </a:endParaRPr>
              </a:p>
            </p:txBody>
          </p:sp>
          <p:sp>
            <p:nvSpPr>
              <p:cNvPr id="37944" name="Text Box 73"/>
              <p:cNvSpPr txBox="1">
                <a:spLocks noChangeArrowheads="1"/>
              </p:cNvSpPr>
              <p:nvPr/>
            </p:nvSpPr>
            <p:spPr bwMode="auto">
              <a:xfrm>
                <a:off x="1776" y="1248"/>
                <a:ext cx="1392"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ObsCode</a:t>
                </a:r>
                <a:endParaRPr lang="nl-NL" sz="1800">
                  <a:solidFill>
                    <a:schemeClr val="bg1"/>
                  </a:solidFill>
                  <a:cs typeface="Times New Roman" pitchFamily="18" charset="0"/>
                </a:endParaRPr>
              </a:p>
            </p:txBody>
          </p:sp>
          <p:sp>
            <p:nvSpPr>
              <p:cNvPr id="37945" name="Text Box 74"/>
              <p:cNvSpPr txBox="1">
                <a:spLocks noChangeArrowheads="1"/>
              </p:cNvSpPr>
              <p:nvPr/>
            </p:nvSpPr>
            <p:spPr bwMode="auto">
              <a:xfrm>
                <a:off x="3216" y="1248"/>
                <a:ext cx="2304" cy="193"/>
              </a:xfrm>
              <a:prstGeom prst="rect">
                <a:avLst/>
              </a:prstGeom>
              <a:solidFill>
                <a:srgbClr val="000066"/>
              </a:solidFill>
              <a:ln w="9525">
                <a:solidFill>
                  <a:schemeClr val="tx1"/>
                </a:solidFill>
                <a:miter lim="800000"/>
                <a:headEnd/>
                <a:tailEnd/>
              </a:ln>
            </p:spPr>
            <p:txBody>
              <a:bodyPr tIns="10800" bIns="10800">
                <a:spAutoFit/>
              </a:bodyPr>
              <a:lstStyle/>
              <a:p>
                <a:r>
                  <a:rPr lang="nl-BE" sz="1800">
                    <a:solidFill>
                      <a:schemeClr val="bg1"/>
                    </a:solidFill>
                    <a:cs typeface="Times New Roman" pitchFamily="18" charset="0"/>
                  </a:rPr>
                  <a:t>Narrative</a:t>
                </a:r>
                <a:endParaRPr lang="nl-NL" sz="1800">
                  <a:solidFill>
                    <a:schemeClr val="bg1"/>
                  </a:solidFill>
                  <a:cs typeface="Times New Roman" pitchFamily="18" charset="0"/>
                </a:endParaRPr>
              </a:p>
            </p:txBody>
          </p:sp>
        </p:grpSp>
        <p:sp>
          <p:nvSpPr>
            <p:cNvPr id="37938" name="Text Box 75"/>
            <p:cNvSpPr txBox="1">
              <a:spLocks noChangeArrowheads="1"/>
            </p:cNvSpPr>
            <p:nvPr/>
          </p:nvSpPr>
          <p:spPr bwMode="auto">
            <a:xfrm>
              <a:off x="576" y="3984"/>
              <a:ext cx="43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0939</a:t>
              </a:r>
              <a:endParaRPr lang="nl-NL" sz="1400" b="0">
                <a:solidFill>
                  <a:schemeClr val="tx1"/>
                </a:solidFill>
                <a:cs typeface="Times New Roman" pitchFamily="18" charset="0"/>
              </a:endParaRPr>
            </a:p>
          </p:txBody>
        </p:sp>
        <p:sp>
          <p:nvSpPr>
            <p:cNvPr id="37939" name="Text Box 76"/>
            <p:cNvSpPr txBox="1">
              <a:spLocks noChangeArrowheads="1"/>
            </p:cNvSpPr>
            <p:nvPr/>
          </p:nvSpPr>
          <p:spPr bwMode="auto">
            <a:xfrm>
              <a:off x="1056" y="3984"/>
              <a:ext cx="672" cy="154"/>
            </a:xfrm>
            <a:prstGeom prst="rect">
              <a:avLst/>
            </a:prstGeom>
            <a:solidFill>
              <a:srgbClr val="FFB863"/>
            </a:solidFill>
            <a:ln w="9525">
              <a:solidFill>
                <a:schemeClr val="tx1"/>
              </a:solidFill>
              <a:miter lim="800000"/>
              <a:headEnd/>
              <a:tailEnd/>
            </a:ln>
          </p:spPr>
          <p:txBody>
            <a:bodyPr tIns="10800" bIns="10800"/>
            <a:lstStyle/>
            <a:p>
              <a:pPr algn="l"/>
              <a:r>
                <a:rPr lang="nl-BE" sz="1400" b="0">
                  <a:solidFill>
                    <a:schemeClr val="tx1"/>
                  </a:solidFill>
                  <a:cs typeface="Times New Roman" pitchFamily="18" charset="0"/>
                </a:rPr>
                <a:t>20/12/1998</a:t>
              </a:r>
              <a:endParaRPr lang="nl-NL" sz="1400" b="0">
                <a:solidFill>
                  <a:schemeClr val="tx1"/>
                </a:solidFill>
                <a:cs typeface="Times New Roman" pitchFamily="18" charset="0"/>
              </a:endParaRPr>
            </a:p>
          </p:txBody>
        </p:sp>
        <p:sp>
          <p:nvSpPr>
            <p:cNvPr id="37940" name="Text Box 77"/>
            <p:cNvSpPr txBox="1">
              <a:spLocks noChangeArrowheads="1"/>
            </p:cNvSpPr>
            <p:nvPr/>
          </p:nvSpPr>
          <p:spPr bwMode="auto">
            <a:xfrm>
              <a:off x="1776" y="3984"/>
              <a:ext cx="1392"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255087006</a:t>
              </a:r>
            </a:p>
          </p:txBody>
        </p:sp>
        <p:sp>
          <p:nvSpPr>
            <p:cNvPr id="37941" name="Text Box 78"/>
            <p:cNvSpPr txBox="1">
              <a:spLocks noChangeArrowheads="1"/>
            </p:cNvSpPr>
            <p:nvPr/>
          </p:nvSpPr>
          <p:spPr bwMode="auto">
            <a:xfrm>
              <a:off x="3216" y="3984"/>
              <a:ext cx="2304" cy="154"/>
            </a:xfrm>
            <a:prstGeom prst="rect">
              <a:avLst/>
            </a:prstGeom>
            <a:solidFill>
              <a:srgbClr val="FFB863"/>
            </a:solidFill>
            <a:ln w="9525">
              <a:solidFill>
                <a:schemeClr val="tx1"/>
              </a:solidFill>
              <a:miter lim="800000"/>
              <a:headEnd/>
              <a:tailEnd/>
            </a:ln>
          </p:spPr>
          <p:txBody>
            <a:bodyPr tIns="10800" bIns="10800"/>
            <a:lstStyle/>
            <a:p>
              <a:pPr algn="l"/>
              <a:r>
                <a:rPr lang="nl-NL" sz="1400" b="0">
                  <a:solidFill>
                    <a:schemeClr val="tx1"/>
                  </a:solidFill>
                  <a:cs typeface="Times New Roman" pitchFamily="18" charset="0"/>
                </a:rPr>
                <a:t>malignant polyp of biliary tract</a:t>
              </a:r>
            </a:p>
          </p:txBody>
        </p:sp>
      </p:grpSp>
      <p:grpSp>
        <p:nvGrpSpPr>
          <p:cNvPr id="15" name="Group 79"/>
          <p:cNvGrpSpPr>
            <a:grpSpLocks/>
          </p:cNvGrpSpPr>
          <p:nvPr/>
        </p:nvGrpSpPr>
        <p:grpSpPr bwMode="auto">
          <a:xfrm>
            <a:off x="4191000" y="2209800"/>
            <a:ext cx="838200" cy="4495800"/>
            <a:chOff x="2640" y="1296"/>
            <a:chExt cx="528" cy="2832"/>
          </a:xfrm>
        </p:grpSpPr>
        <p:grpSp>
          <p:nvGrpSpPr>
            <p:cNvPr id="16" name="Group 80"/>
            <p:cNvGrpSpPr>
              <a:grpSpLocks/>
            </p:cNvGrpSpPr>
            <p:nvPr/>
          </p:nvGrpSpPr>
          <p:grpSpPr bwMode="auto">
            <a:xfrm>
              <a:off x="2640" y="1296"/>
              <a:ext cx="528" cy="528"/>
              <a:chOff x="2640" y="1296"/>
              <a:chExt cx="528" cy="528"/>
            </a:xfrm>
          </p:grpSpPr>
          <p:sp>
            <p:nvSpPr>
              <p:cNvPr id="37911" name="Rectangle 81"/>
              <p:cNvSpPr>
                <a:spLocks noChangeArrowheads="1"/>
              </p:cNvSpPr>
              <p:nvPr/>
            </p:nvSpPr>
            <p:spPr bwMode="auto">
              <a:xfrm>
                <a:off x="2640" y="1296"/>
                <a:ext cx="528" cy="144"/>
              </a:xfrm>
              <a:prstGeom prst="rect">
                <a:avLst/>
              </a:prstGeom>
              <a:solidFill>
                <a:schemeClr val="accent1"/>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IUI-001</a:t>
                </a:r>
                <a:endParaRPr lang="nl-NL" sz="1400">
                  <a:solidFill>
                    <a:schemeClr val="tx1"/>
                  </a:solidFill>
                  <a:cs typeface="Times New Roman" pitchFamily="18" charset="0"/>
                </a:endParaRPr>
              </a:p>
            </p:txBody>
          </p:sp>
          <p:sp>
            <p:nvSpPr>
              <p:cNvPr id="37912" name="Rectangle 82"/>
              <p:cNvSpPr>
                <a:spLocks noChangeArrowheads="1"/>
              </p:cNvSpPr>
              <p:nvPr/>
            </p:nvSpPr>
            <p:spPr bwMode="auto">
              <a:xfrm>
                <a:off x="2640" y="1488"/>
                <a:ext cx="528" cy="144"/>
              </a:xfrm>
              <a:prstGeom prst="rect">
                <a:avLst/>
              </a:prstGeom>
              <a:solidFill>
                <a:schemeClr val="accent1"/>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IUI-001</a:t>
                </a:r>
                <a:endParaRPr lang="nl-NL" sz="1400">
                  <a:solidFill>
                    <a:schemeClr val="tx1"/>
                  </a:solidFill>
                  <a:cs typeface="Times New Roman" pitchFamily="18" charset="0"/>
                </a:endParaRPr>
              </a:p>
            </p:txBody>
          </p:sp>
          <p:sp>
            <p:nvSpPr>
              <p:cNvPr id="37913" name="Rectangle 83"/>
              <p:cNvSpPr>
                <a:spLocks noChangeArrowheads="1"/>
              </p:cNvSpPr>
              <p:nvPr/>
            </p:nvSpPr>
            <p:spPr bwMode="auto">
              <a:xfrm>
                <a:off x="2640" y="1680"/>
                <a:ext cx="528" cy="144"/>
              </a:xfrm>
              <a:prstGeom prst="rect">
                <a:avLst/>
              </a:prstGeom>
              <a:solidFill>
                <a:schemeClr val="accent1"/>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IUI-001</a:t>
                </a:r>
                <a:endParaRPr lang="nl-NL" sz="1400">
                  <a:solidFill>
                    <a:schemeClr val="tx1"/>
                  </a:solidFill>
                  <a:cs typeface="Times New Roman" pitchFamily="18" charset="0"/>
                </a:endParaRPr>
              </a:p>
            </p:txBody>
          </p:sp>
        </p:grpSp>
        <p:sp>
          <p:nvSpPr>
            <p:cNvPr id="37895" name="Rectangle 84"/>
            <p:cNvSpPr>
              <a:spLocks noChangeArrowheads="1"/>
            </p:cNvSpPr>
            <p:nvPr/>
          </p:nvSpPr>
          <p:spPr bwMode="auto">
            <a:xfrm>
              <a:off x="2640" y="3216"/>
              <a:ext cx="528" cy="144"/>
            </a:xfrm>
            <a:prstGeom prst="rect">
              <a:avLst/>
            </a:prstGeom>
            <a:solidFill>
              <a:srgbClr val="FFAD5B"/>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IUI-003</a:t>
              </a:r>
              <a:endParaRPr lang="nl-NL" sz="1400">
                <a:solidFill>
                  <a:schemeClr val="tx1"/>
                </a:solidFill>
                <a:cs typeface="Times New Roman" pitchFamily="18" charset="0"/>
              </a:endParaRPr>
            </a:p>
          </p:txBody>
        </p:sp>
        <p:grpSp>
          <p:nvGrpSpPr>
            <p:cNvPr id="17" name="Group 85"/>
            <p:cNvGrpSpPr>
              <a:grpSpLocks/>
            </p:cNvGrpSpPr>
            <p:nvPr/>
          </p:nvGrpSpPr>
          <p:grpSpPr bwMode="auto">
            <a:xfrm>
              <a:off x="2640" y="2256"/>
              <a:ext cx="528" cy="1872"/>
              <a:chOff x="2640" y="2256"/>
              <a:chExt cx="528" cy="1872"/>
            </a:xfrm>
          </p:grpSpPr>
          <p:sp>
            <p:nvSpPr>
              <p:cNvPr id="37909" name="Rectangle 86"/>
              <p:cNvSpPr>
                <a:spLocks noChangeArrowheads="1"/>
              </p:cNvSpPr>
              <p:nvPr/>
            </p:nvSpPr>
            <p:spPr bwMode="auto">
              <a:xfrm>
                <a:off x="2640" y="2256"/>
                <a:ext cx="528" cy="144"/>
              </a:xfrm>
              <a:prstGeom prst="rect">
                <a:avLst/>
              </a:prstGeom>
              <a:solidFill>
                <a:schemeClr val="accent2"/>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IUI-004</a:t>
                </a:r>
                <a:endParaRPr lang="nl-NL" sz="1400">
                  <a:solidFill>
                    <a:schemeClr val="tx1"/>
                  </a:solidFill>
                  <a:cs typeface="Times New Roman" pitchFamily="18" charset="0"/>
                </a:endParaRPr>
              </a:p>
            </p:txBody>
          </p:sp>
          <p:sp>
            <p:nvSpPr>
              <p:cNvPr id="37910" name="Rectangle 87"/>
              <p:cNvSpPr>
                <a:spLocks noChangeArrowheads="1"/>
              </p:cNvSpPr>
              <p:nvPr/>
            </p:nvSpPr>
            <p:spPr bwMode="auto">
              <a:xfrm>
                <a:off x="2640" y="3984"/>
                <a:ext cx="528" cy="144"/>
              </a:xfrm>
              <a:prstGeom prst="rect">
                <a:avLst/>
              </a:prstGeom>
              <a:solidFill>
                <a:schemeClr val="accent2"/>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IUI-004</a:t>
                </a:r>
                <a:endParaRPr lang="nl-NL" sz="1400">
                  <a:solidFill>
                    <a:schemeClr val="tx1"/>
                  </a:solidFill>
                  <a:cs typeface="Times New Roman" pitchFamily="18" charset="0"/>
                </a:endParaRPr>
              </a:p>
            </p:txBody>
          </p:sp>
        </p:grpSp>
        <p:grpSp>
          <p:nvGrpSpPr>
            <p:cNvPr id="18" name="Group 88"/>
            <p:cNvGrpSpPr>
              <a:grpSpLocks/>
            </p:cNvGrpSpPr>
            <p:nvPr/>
          </p:nvGrpSpPr>
          <p:grpSpPr bwMode="auto">
            <a:xfrm>
              <a:off x="2640" y="2064"/>
              <a:ext cx="528" cy="1872"/>
              <a:chOff x="2640" y="2064"/>
              <a:chExt cx="528" cy="1872"/>
            </a:xfrm>
          </p:grpSpPr>
          <p:sp>
            <p:nvSpPr>
              <p:cNvPr id="37906" name="Rectangle 89"/>
              <p:cNvSpPr>
                <a:spLocks noChangeArrowheads="1"/>
              </p:cNvSpPr>
              <p:nvPr/>
            </p:nvSpPr>
            <p:spPr bwMode="auto">
              <a:xfrm>
                <a:off x="2640" y="2064"/>
                <a:ext cx="528" cy="144"/>
              </a:xfrm>
              <a:prstGeom prst="rect">
                <a:avLst/>
              </a:prstGeom>
              <a:solidFill>
                <a:srgbClr val="00FF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IUI-005</a:t>
                </a:r>
                <a:endParaRPr lang="nl-NL" sz="1400">
                  <a:solidFill>
                    <a:schemeClr val="tx1"/>
                  </a:solidFill>
                  <a:cs typeface="Times New Roman" pitchFamily="18" charset="0"/>
                </a:endParaRPr>
              </a:p>
            </p:txBody>
          </p:sp>
          <p:sp>
            <p:nvSpPr>
              <p:cNvPr id="37907" name="Rectangle 90"/>
              <p:cNvSpPr>
                <a:spLocks noChangeArrowheads="1"/>
              </p:cNvSpPr>
              <p:nvPr/>
            </p:nvSpPr>
            <p:spPr bwMode="auto">
              <a:xfrm>
                <a:off x="2640" y="3024"/>
                <a:ext cx="528" cy="144"/>
              </a:xfrm>
              <a:prstGeom prst="rect">
                <a:avLst/>
              </a:prstGeom>
              <a:solidFill>
                <a:srgbClr val="00FF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IUI-005</a:t>
                </a:r>
                <a:endParaRPr lang="nl-NL" sz="1400">
                  <a:solidFill>
                    <a:schemeClr val="tx1"/>
                  </a:solidFill>
                  <a:cs typeface="Times New Roman" pitchFamily="18" charset="0"/>
                </a:endParaRPr>
              </a:p>
            </p:txBody>
          </p:sp>
          <p:sp>
            <p:nvSpPr>
              <p:cNvPr id="37908" name="Rectangle 91"/>
              <p:cNvSpPr>
                <a:spLocks noChangeArrowheads="1"/>
              </p:cNvSpPr>
              <p:nvPr/>
            </p:nvSpPr>
            <p:spPr bwMode="auto">
              <a:xfrm>
                <a:off x="2640" y="3792"/>
                <a:ext cx="528" cy="144"/>
              </a:xfrm>
              <a:prstGeom prst="rect">
                <a:avLst/>
              </a:prstGeom>
              <a:solidFill>
                <a:srgbClr val="00FF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IUI-005</a:t>
                </a:r>
                <a:endParaRPr lang="nl-NL" sz="1400">
                  <a:solidFill>
                    <a:schemeClr val="tx1"/>
                  </a:solidFill>
                  <a:cs typeface="Times New Roman" pitchFamily="18" charset="0"/>
                </a:endParaRPr>
              </a:p>
            </p:txBody>
          </p:sp>
        </p:grpSp>
        <p:grpSp>
          <p:nvGrpSpPr>
            <p:cNvPr id="19" name="Group 92"/>
            <p:cNvGrpSpPr>
              <a:grpSpLocks/>
            </p:cNvGrpSpPr>
            <p:nvPr/>
          </p:nvGrpSpPr>
          <p:grpSpPr bwMode="auto">
            <a:xfrm>
              <a:off x="2640" y="1872"/>
              <a:ext cx="528" cy="1680"/>
              <a:chOff x="4992" y="1776"/>
              <a:chExt cx="528" cy="1680"/>
            </a:xfrm>
          </p:grpSpPr>
          <p:sp>
            <p:nvSpPr>
              <p:cNvPr id="37903" name="Rectangle 93"/>
              <p:cNvSpPr>
                <a:spLocks noChangeArrowheads="1"/>
              </p:cNvSpPr>
              <p:nvPr/>
            </p:nvSpPr>
            <p:spPr bwMode="auto">
              <a:xfrm>
                <a:off x="4992" y="1776"/>
                <a:ext cx="528" cy="144"/>
              </a:xfrm>
              <a:prstGeom prst="rect">
                <a:avLst/>
              </a:prstGeom>
              <a:solidFill>
                <a:srgbClr val="8EA0CC"/>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IUI-007</a:t>
                </a:r>
                <a:endParaRPr lang="nl-NL" sz="1400">
                  <a:solidFill>
                    <a:schemeClr val="tx1"/>
                  </a:solidFill>
                  <a:cs typeface="Times New Roman" pitchFamily="18" charset="0"/>
                </a:endParaRPr>
              </a:p>
            </p:txBody>
          </p:sp>
          <p:sp>
            <p:nvSpPr>
              <p:cNvPr id="37904" name="Rectangle 94"/>
              <p:cNvSpPr>
                <a:spLocks noChangeArrowheads="1"/>
              </p:cNvSpPr>
              <p:nvPr/>
            </p:nvSpPr>
            <p:spPr bwMode="auto">
              <a:xfrm>
                <a:off x="4992" y="2544"/>
                <a:ext cx="528" cy="144"/>
              </a:xfrm>
              <a:prstGeom prst="rect">
                <a:avLst/>
              </a:prstGeom>
              <a:solidFill>
                <a:srgbClr val="8EA0CC"/>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IUI-007</a:t>
                </a:r>
                <a:endParaRPr lang="nl-NL" sz="1400">
                  <a:solidFill>
                    <a:schemeClr val="tx1"/>
                  </a:solidFill>
                  <a:cs typeface="Times New Roman" pitchFamily="18" charset="0"/>
                </a:endParaRPr>
              </a:p>
            </p:txBody>
          </p:sp>
          <p:sp>
            <p:nvSpPr>
              <p:cNvPr id="37905" name="Rectangle 95"/>
              <p:cNvSpPr>
                <a:spLocks noChangeArrowheads="1"/>
              </p:cNvSpPr>
              <p:nvPr/>
            </p:nvSpPr>
            <p:spPr bwMode="auto">
              <a:xfrm>
                <a:off x="4992" y="3312"/>
                <a:ext cx="528" cy="144"/>
              </a:xfrm>
              <a:prstGeom prst="rect">
                <a:avLst/>
              </a:prstGeom>
              <a:solidFill>
                <a:srgbClr val="8EA0CC"/>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IUI-007</a:t>
                </a:r>
                <a:endParaRPr lang="nl-NL" sz="1400">
                  <a:solidFill>
                    <a:schemeClr val="tx1"/>
                  </a:solidFill>
                  <a:cs typeface="Times New Roman" pitchFamily="18" charset="0"/>
                </a:endParaRPr>
              </a:p>
            </p:txBody>
          </p:sp>
        </p:grpSp>
        <p:grpSp>
          <p:nvGrpSpPr>
            <p:cNvPr id="20" name="Group 96"/>
            <p:cNvGrpSpPr>
              <a:grpSpLocks/>
            </p:cNvGrpSpPr>
            <p:nvPr/>
          </p:nvGrpSpPr>
          <p:grpSpPr bwMode="auto">
            <a:xfrm>
              <a:off x="2640" y="2448"/>
              <a:ext cx="528" cy="1296"/>
              <a:chOff x="2640" y="2448"/>
              <a:chExt cx="528" cy="1296"/>
            </a:xfrm>
          </p:grpSpPr>
          <p:sp>
            <p:nvSpPr>
              <p:cNvPr id="37901" name="Rectangle 97"/>
              <p:cNvSpPr>
                <a:spLocks noChangeArrowheads="1"/>
              </p:cNvSpPr>
              <p:nvPr/>
            </p:nvSpPr>
            <p:spPr bwMode="auto">
              <a:xfrm>
                <a:off x="2640" y="2448"/>
                <a:ext cx="528" cy="144"/>
              </a:xfrm>
              <a:prstGeom prst="rect">
                <a:avLst/>
              </a:prstGeom>
              <a:solidFill>
                <a:srgbClr val="FF33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IUI-002</a:t>
                </a:r>
                <a:endParaRPr lang="nl-NL" sz="1400">
                  <a:solidFill>
                    <a:schemeClr val="tx1"/>
                  </a:solidFill>
                  <a:cs typeface="Times New Roman" pitchFamily="18" charset="0"/>
                </a:endParaRPr>
              </a:p>
            </p:txBody>
          </p:sp>
          <p:sp>
            <p:nvSpPr>
              <p:cNvPr id="37902" name="Rectangle 98"/>
              <p:cNvSpPr>
                <a:spLocks noChangeArrowheads="1"/>
              </p:cNvSpPr>
              <p:nvPr/>
            </p:nvSpPr>
            <p:spPr bwMode="auto">
              <a:xfrm>
                <a:off x="2640" y="3600"/>
                <a:ext cx="528" cy="144"/>
              </a:xfrm>
              <a:prstGeom prst="rect">
                <a:avLst/>
              </a:prstGeom>
              <a:solidFill>
                <a:srgbClr val="8000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IUI-012</a:t>
                </a:r>
                <a:endParaRPr lang="nl-NL" sz="1400">
                  <a:solidFill>
                    <a:schemeClr val="tx1"/>
                  </a:solidFill>
                  <a:cs typeface="Times New Roman" pitchFamily="18" charset="0"/>
                </a:endParaRPr>
              </a:p>
            </p:txBody>
          </p:sp>
        </p:grpSp>
        <p:sp>
          <p:nvSpPr>
            <p:cNvPr id="37900" name="Rectangle 99"/>
            <p:cNvSpPr>
              <a:spLocks noChangeArrowheads="1"/>
            </p:cNvSpPr>
            <p:nvPr/>
          </p:nvSpPr>
          <p:spPr bwMode="auto">
            <a:xfrm>
              <a:off x="2640" y="2832"/>
              <a:ext cx="528" cy="144"/>
            </a:xfrm>
            <a:prstGeom prst="rect">
              <a:avLst/>
            </a:prstGeom>
            <a:solidFill>
              <a:srgbClr val="FFFF00"/>
            </a:solidFill>
            <a:ln w="9525">
              <a:solidFill>
                <a:schemeClr val="tx1"/>
              </a:solidFill>
              <a:miter lim="800000"/>
              <a:headEnd/>
              <a:tailEnd/>
            </a:ln>
          </p:spPr>
          <p:txBody>
            <a:bodyPr wrap="none" anchor="ctr"/>
            <a:lstStyle/>
            <a:p>
              <a:r>
                <a:rPr lang="nl-BE" sz="1400">
                  <a:solidFill>
                    <a:schemeClr val="tx1"/>
                  </a:solidFill>
                  <a:cs typeface="Times New Roman" pitchFamily="18" charset="0"/>
                </a:rPr>
                <a:t>IUI-006</a:t>
              </a:r>
              <a:endParaRPr lang="nl-NL" sz="1400">
                <a:solidFill>
                  <a:schemeClr val="tx1"/>
                </a:solidFill>
                <a:cs typeface="Times New Roman" pitchFamily="18" charset="0"/>
              </a:endParaRPr>
            </a:p>
          </p:txBody>
        </p:sp>
      </p:grpSp>
      <p:sp>
        <p:nvSpPr>
          <p:cNvPr id="1020004" name="Text Box 100"/>
          <p:cNvSpPr txBox="1">
            <a:spLocks noChangeArrowheads="1"/>
          </p:cNvSpPr>
          <p:nvPr/>
        </p:nvSpPr>
        <p:spPr bwMode="auto">
          <a:xfrm>
            <a:off x="0" y="6278563"/>
            <a:ext cx="3503613" cy="579437"/>
          </a:xfrm>
          <a:prstGeom prst="rect">
            <a:avLst/>
          </a:prstGeom>
          <a:solidFill>
            <a:srgbClr val="FF0000"/>
          </a:solidFill>
          <a:ln w="9525">
            <a:noFill/>
            <a:miter lim="800000"/>
            <a:headEnd/>
            <a:tailEnd/>
          </a:ln>
        </p:spPr>
        <p:txBody>
          <a:bodyPr wrap="none">
            <a:spAutoFit/>
          </a:bodyPr>
          <a:lstStyle/>
          <a:p>
            <a:r>
              <a:rPr lang="en-US">
                <a:solidFill>
                  <a:schemeClr val="bg1"/>
                </a:solidFill>
              </a:rPr>
              <a:t>7 distinct disorders</a:t>
            </a:r>
          </a:p>
        </p:txBody>
      </p:sp>
      <p:sp>
        <p:nvSpPr>
          <p:cNvPr id="37893" name="AutoShape 101"/>
          <p:cNvSpPr>
            <a:spLocks noGrp="1" noChangeArrowheads="1"/>
          </p:cNvSpPr>
          <p:nvPr>
            <p:ph type="title"/>
          </p:nvPr>
        </p:nvSpPr>
        <p:spPr>
          <a:xfrm>
            <a:off x="255588" y="1276708"/>
            <a:ext cx="8632825" cy="646986"/>
          </a:xfrm>
        </p:spPr>
        <p:txBody>
          <a:bodyPr/>
          <a:lstStyle/>
          <a:p>
            <a:r>
              <a:rPr lang="nl-BE" dirty="0" smtClean="0"/>
              <a:t>RUs for types AND identifiers for instances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020004"/>
                                        </p:tgtEl>
                                        <p:attrNameLst>
                                          <p:attrName>style.visibility</p:attrName>
                                        </p:attrNameLst>
                                      </p:cBhvr>
                                      <p:to>
                                        <p:strVal val="visible"/>
                                      </p:to>
                                    </p:set>
                                    <p:animEffect transition="in" filter="wipe(up)">
                                      <p:cBhvr>
                                        <p:cTn id="11" dur="1000"/>
                                        <p:tgtEl>
                                          <p:spTgt spid="1020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000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4930" name="Rectangle 2"/>
          <p:cNvSpPr>
            <a:spLocks noGrp="1" noChangeArrowheads="1"/>
          </p:cNvSpPr>
          <p:nvPr>
            <p:ph type="body" idx="1"/>
          </p:nvPr>
        </p:nvSpPr>
        <p:spPr>
          <a:xfrm>
            <a:off x="152400" y="2057400"/>
            <a:ext cx="8686800" cy="4800600"/>
          </a:xfrm>
        </p:spPr>
        <p:txBody>
          <a:bodyPr/>
          <a:lstStyle/>
          <a:p>
            <a:pPr marL="0" indent="0">
              <a:lnSpc>
                <a:spcPct val="90000"/>
              </a:lnSpc>
              <a:buFontTx/>
              <a:buNone/>
            </a:pPr>
            <a:r>
              <a:rPr lang="nl-NL" sz="2400" dirty="0" smtClean="0"/>
              <a:t>Use these identifiers in expressions using a language that acknowledges the structure of reality:</a:t>
            </a:r>
          </a:p>
          <a:p>
            <a:pPr marL="0" indent="0">
              <a:lnSpc>
                <a:spcPct val="90000"/>
              </a:lnSpc>
              <a:buFontTx/>
              <a:buNone/>
            </a:pPr>
            <a:r>
              <a:rPr lang="nl-BE" sz="2400" dirty="0" smtClean="0"/>
              <a:t>  e.g.: a red truck:</a:t>
            </a:r>
          </a:p>
          <a:p>
            <a:pPr marL="0" indent="0">
              <a:lnSpc>
                <a:spcPct val="90000"/>
              </a:lnSpc>
              <a:buFontTx/>
              <a:buNone/>
            </a:pPr>
            <a:r>
              <a:rPr lang="nl-BE" sz="2400" dirty="0" smtClean="0"/>
              <a:t>  then not : red(#1) and truck(#1)	</a:t>
            </a:r>
          </a:p>
          <a:p>
            <a:pPr marL="0" indent="0">
              <a:lnSpc>
                <a:spcPct val="90000"/>
              </a:lnSpc>
              <a:buFontTx/>
              <a:buNone/>
            </a:pPr>
            <a:r>
              <a:rPr lang="nl-BE" sz="2400" dirty="0" smtClean="0"/>
              <a:t>  rather: #1: the truck		#2: #1’s redness</a:t>
            </a:r>
          </a:p>
          <a:p>
            <a:pPr marL="0" indent="0">
              <a:lnSpc>
                <a:spcPct val="90000"/>
              </a:lnSpc>
              <a:buFontTx/>
              <a:buNone/>
            </a:pPr>
            <a:r>
              <a:rPr lang="nl-BE" sz="2400" dirty="0" smtClean="0"/>
              <a:t>Then still not:  </a:t>
            </a:r>
          </a:p>
          <a:p>
            <a:pPr marL="1274763" lvl="1" indent="-533400">
              <a:lnSpc>
                <a:spcPct val="90000"/>
              </a:lnSpc>
              <a:buFontTx/>
              <a:buNone/>
            </a:pPr>
            <a:r>
              <a:rPr lang="nl-BE" sz="2400" dirty="0" smtClean="0"/>
              <a:t>	truck(#1) and red(#2) and hascolor(#1,    #2)</a:t>
            </a:r>
          </a:p>
          <a:p>
            <a:pPr marL="1274763" lvl="1" indent="-533400">
              <a:lnSpc>
                <a:spcPct val="90000"/>
              </a:lnSpc>
              <a:buFontTx/>
              <a:buNone/>
            </a:pPr>
            <a:r>
              <a:rPr lang="nl-BE" sz="2400" dirty="0" smtClean="0"/>
              <a:t>but rather:</a:t>
            </a:r>
          </a:p>
          <a:p>
            <a:pPr marL="1274763" lvl="1" indent="-533400">
              <a:lnSpc>
                <a:spcPct val="90000"/>
              </a:lnSpc>
              <a:buFontTx/>
              <a:buNone/>
            </a:pPr>
            <a:r>
              <a:rPr lang="nl-BE" sz="2400" dirty="0" smtClean="0"/>
              <a:t>	instance-of(#1,    truck,    since t1)</a:t>
            </a:r>
          </a:p>
          <a:p>
            <a:pPr marL="1274763" lvl="1" indent="-533400">
              <a:lnSpc>
                <a:spcPct val="90000"/>
              </a:lnSpc>
              <a:buFontTx/>
              <a:buNone/>
            </a:pPr>
            <a:r>
              <a:rPr lang="nl-BE" sz="2400" dirty="0" smtClean="0"/>
              <a:t>	instance-of(#2,    red,    since t2)</a:t>
            </a:r>
          </a:p>
          <a:p>
            <a:pPr marL="1274763" lvl="1" indent="-533400">
              <a:lnSpc>
                <a:spcPct val="90000"/>
              </a:lnSpc>
              <a:buFontTx/>
              <a:buNone/>
            </a:pPr>
            <a:r>
              <a:rPr lang="nl-BE" sz="2400" dirty="0" smtClean="0"/>
              <a:t>	inheres-in(#1,    #2,    since t2)</a:t>
            </a:r>
          </a:p>
        </p:txBody>
      </p:sp>
      <p:sp>
        <p:nvSpPr>
          <p:cNvPr id="39939" name="AutoShape 3"/>
          <p:cNvSpPr>
            <a:spLocks noGrp="1" noChangeArrowheads="1"/>
          </p:cNvSpPr>
          <p:nvPr>
            <p:ph type="title"/>
          </p:nvPr>
        </p:nvSpPr>
        <p:spPr>
          <a:xfrm>
            <a:off x="258763" y="1303949"/>
            <a:ext cx="8628062" cy="592503"/>
          </a:xfrm>
        </p:spPr>
        <p:txBody>
          <a:bodyPr/>
          <a:lstStyle/>
          <a:p>
            <a:pPr>
              <a:lnSpc>
                <a:spcPct val="90000"/>
              </a:lnSpc>
            </a:pPr>
            <a:r>
              <a:rPr lang="nl-BE" dirty="0" smtClean="0"/>
              <a:t>Fundamental goals of ‘our’ Referent</a:t>
            </a:r>
            <a:r>
              <a:rPr lang="nl-BE" sz="2800" dirty="0" smtClean="0"/>
              <a:t> </a:t>
            </a:r>
            <a:r>
              <a:rPr lang="nl-BE" dirty="0" smtClean="0"/>
              <a:t>Tracking</a:t>
            </a:r>
            <a:endParaRPr lang="en-US" dirty="0" smtClean="0"/>
          </a:p>
        </p:txBody>
      </p:sp>
      <p:sp>
        <p:nvSpPr>
          <p:cNvPr id="39940" name="AutoShape 4" descr="larson-oct-1987"/>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n-US"/>
          </a:p>
        </p:txBody>
      </p:sp>
      <p:sp>
        <p:nvSpPr>
          <p:cNvPr id="2044933" name="Text Box 5"/>
          <p:cNvSpPr txBox="1">
            <a:spLocks noChangeArrowheads="1"/>
          </p:cNvSpPr>
          <p:nvPr/>
        </p:nvSpPr>
        <p:spPr bwMode="auto">
          <a:xfrm>
            <a:off x="5233988" y="4953000"/>
            <a:ext cx="3910012" cy="1554163"/>
          </a:xfrm>
          <a:prstGeom prst="rect">
            <a:avLst/>
          </a:prstGeom>
          <a:noFill/>
          <a:ln w="9525">
            <a:noFill/>
            <a:miter lim="800000"/>
            <a:headEnd/>
            <a:tailEnd/>
          </a:ln>
        </p:spPr>
        <p:txBody>
          <a:bodyPr wrap="none">
            <a:spAutoFit/>
          </a:bodyPr>
          <a:lstStyle/>
          <a:p>
            <a:pPr>
              <a:buFont typeface="Wingdings" pitchFamily="2" charset="2"/>
              <a:buChar char="à"/>
            </a:pPr>
            <a:r>
              <a:rPr lang="en-US">
                <a:solidFill>
                  <a:schemeClr val="bg1"/>
                </a:solidFill>
                <a:sym typeface="Wingdings" pitchFamily="2" charset="2"/>
              </a:rPr>
              <a:t>Strong foundations</a:t>
            </a:r>
          </a:p>
          <a:p>
            <a:pPr>
              <a:buFont typeface="Wingdings" pitchFamily="2" charset="2"/>
              <a:buNone/>
            </a:pPr>
            <a:r>
              <a:rPr lang="en-US">
                <a:solidFill>
                  <a:schemeClr val="bg1"/>
                </a:solidFill>
              </a:rPr>
              <a:t>in realism-based</a:t>
            </a:r>
          </a:p>
          <a:p>
            <a:pPr>
              <a:buFont typeface="Wingdings" pitchFamily="2" charset="2"/>
              <a:buNone/>
            </a:pPr>
            <a:r>
              <a:rPr lang="en-US">
                <a:solidFill>
                  <a:schemeClr val="bg1"/>
                </a:solidFill>
              </a:rPr>
              <a:t>ontology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449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49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49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493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4930">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44930">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44930">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44930">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44930">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44930">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449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4930" grpId="0" build="p"/>
      <p:bldP spid="20449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28600" y="1276350"/>
            <a:ext cx="8686800" cy="647700"/>
          </a:xfrm>
        </p:spPr>
        <p:txBody>
          <a:bodyPr/>
          <a:lstStyle/>
          <a:p>
            <a:r>
              <a:rPr lang="en-US" smtClean="0"/>
              <a:t>Why just symbolic representations?</a:t>
            </a:r>
          </a:p>
        </p:txBody>
      </p:sp>
      <p:sp>
        <p:nvSpPr>
          <p:cNvPr id="6147" name="Content Placeholder 2"/>
          <p:cNvSpPr>
            <a:spLocks noGrp="1"/>
          </p:cNvSpPr>
          <p:nvPr>
            <p:ph idx="1"/>
          </p:nvPr>
        </p:nvSpPr>
        <p:spPr/>
        <p:txBody>
          <a:bodyPr/>
          <a:lstStyle/>
          <a:p>
            <a:pPr marL="514350" indent="-514350">
              <a:buFont typeface="Times New Roman" pitchFamily="18" charset="0"/>
              <a:buAutoNum type="arabicPeriod"/>
            </a:pPr>
            <a:r>
              <a:rPr lang="en-US" smtClean="0"/>
              <a:t>Because I don’t understand much of (higher) mathematics as a method for representation and modeling.</a:t>
            </a:r>
          </a:p>
          <a:p>
            <a:pPr marL="514350" indent="-514350">
              <a:buFont typeface="Times New Roman" pitchFamily="18" charset="0"/>
              <a:buAutoNum type="arabicPeriod"/>
            </a:pPr>
            <a:r>
              <a:rPr lang="en-US" smtClean="0"/>
              <a:t>There are enough scientists who do.</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Grp="1" noChangeArrowheads="1"/>
          </p:cNvSpPr>
          <p:nvPr>
            <p:ph type="title"/>
          </p:nvPr>
        </p:nvSpPr>
        <p:spPr>
          <a:xfrm>
            <a:off x="255588" y="1284288"/>
            <a:ext cx="8632825" cy="631825"/>
          </a:xfrm>
        </p:spPr>
        <p:txBody>
          <a:bodyPr/>
          <a:lstStyle/>
          <a:p>
            <a:r>
              <a:rPr lang="en-US" smtClean="0"/>
              <a:t>The shift envisioned</a:t>
            </a:r>
          </a:p>
        </p:txBody>
      </p:sp>
      <p:sp>
        <p:nvSpPr>
          <p:cNvPr id="40963" name="Rectangle 3"/>
          <p:cNvSpPr>
            <a:spLocks noGrp="1" noChangeArrowheads="1"/>
          </p:cNvSpPr>
          <p:nvPr>
            <p:ph type="body" idx="1"/>
          </p:nvPr>
        </p:nvSpPr>
        <p:spPr/>
        <p:txBody>
          <a:bodyPr/>
          <a:lstStyle/>
          <a:p>
            <a:pPr>
              <a:lnSpc>
                <a:spcPct val="80000"/>
              </a:lnSpc>
            </a:pPr>
            <a:r>
              <a:rPr lang="en-US" sz="2800" dirty="0" smtClean="0"/>
              <a:t>From:</a:t>
            </a:r>
          </a:p>
          <a:p>
            <a:pPr lvl="1">
              <a:lnSpc>
                <a:spcPct val="80000"/>
              </a:lnSpc>
            </a:pPr>
            <a:r>
              <a:rPr lang="en-US" sz="2400" dirty="0" smtClean="0"/>
              <a:t>‘a guy accepts a phone from somebody in a red car’</a:t>
            </a:r>
          </a:p>
          <a:p>
            <a:pPr>
              <a:lnSpc>
                <a:spcPct val="80000"/>
              </a:lnSpc>
            </a:pPr>
            <a:r>
              <a:rPr lang="en-US" sz="2800" dirty="0" smtClean="0"/>
              <a:t>To </a:t>
            </a:r>
            <a:r>
              <a:rPr lang="en-US" sz="1800" dirty="0" smtClean="0"/>
              <a:t>(very roughly)</a:t>
            </a:r>
            <a:r>
              <a:rPr lang="en-US" sz="2800" dirty="0" smtClean="0"/>
              <a:t>:</a:t>
            </a:r>
          </a:p>
          <a:p>
            <a:pPr lvl="1">
              <a:lnSpc>
                <a:spcPct val="80000"/>
              </a:lnSpc>
            </a:pPr>
            <a:r>
              <a:rPr lang="en-US" sz="2400" dirty="0" smtClean="0"/>
              <a:t>‘this-1,    which is in this-2 in which inheres this-3,    and this-4 are agents in this-5 in which participates this-6’,    where</a:t>
            </a:r>
          </a:p>
          <a:p>
            <a:pPr lvl="2">
              <a:lnSpc>
                <a:spcPct val="80000"/>
              </a:lnSpc>
            </a:pPr>
            <a:r>
              <a:rPr lang="en-US" sz="2000" dirty="0" smtClean="0"/>
              <a:t>this-1  </a:t>
            </a:r>
            <a:r>
              <a:rPr lang="en-US" sz="2000" dirty="0" err="1" smtClean="0"/>
              <a:t>instanceOf</a:t>
            </a:r>
            <a:r>
              <a:rPr lang="en-US" sz="2000" dirty="0" smtClean="0"/>
              <a:t>   human being 		…</a:t>
            </a:r>
          </a:p>
          <a:p>
            <a:pPr lvl="2">
              <a:lnSpc>
                <a:spcPct val="80000"/>
              </a:lnSpc>
            </a:pPr>
            <a:r>
              <a:rPr lang="en-US" sz="2000" dirty="0" smtClean="0"/>
              <a:t>this-2  </a:t>
            </a:r>
            <a:r>
              <a:rPr lang="en-US" sz="2000" dirty="0" err="1" smtClean="0"/>
              <a:t>instanceOf</a:t>
            </a:r>
            <a:r>
              <a:rPr lang="en-US" sz="2000" dirty="0" smtClean="0"/>
              <a:t>   car 			…</a:t>
            </a:r>
          </a:p>
          <a:p>
            <a:pPr lvl="2">
              <a:lnSpc>
                <a:spcPct val="80000"/>
              </a:lnSpc>
            </a:pPr>
            <a:r>
              <a:rPr lang="en-US" sz="2000" dirty="0" smtClean="0"/>
              <a:t>this-3  </a:t>
            </a:r>
            <a:r>
              <a:rPr lang="en-US" sz="2000" dirty="0" err="1" smtClean="0"/>
              <a:t>qualityOf</a:t>
            </a:r>
            <a:r>
              <a:rPr lang="en-US" sz="2000" dirty="0" smtClean="0"/>
              <a:t>     this-2 		…</a:t>
            </a:r>
          </a:p>
          <a:p>
            <a:pPr lvl="2">
              <a:lnSpc>
                <a:spcPct val="80000"/>
              </a:lnSpc>
            </a:pPr>
            <a:r>
              <a:rPr lang="en-US" sz="2000" dirty="0" smtClean="0"/>
              <a:t>this-3  </a:t>
            </a:r>
            <a:r>
              <a:rPr lang="en-US" sz="2000" dirty="0" err="1" smtClean="0"/>
              <a:t>instanceOf</a:t>
            </a:r>
            <a:r>
              <a:rPr lang="en-US" sz="2000" dirty="0" smtClean="0"/>
              <a:t>   red 			…</a:t>
            </a:r>
          </a:p>
          <a:p>
            <a:pPr lvl="2">
              <a:lnSpc>
                <a:spcPct val="80000"/>
              </a:lnSpc>
            </a:pPr>
            <a:r>
              <a:rPr lang="en-US" sz="2000" dirty="0" smtClean="0"/>
              <a:t>this-1  </a:t>
            </a:r>
            <a:r>
              <a:rPr lang="en-US" sz="2000" dirty="0" err="1" smtClean="0"/>
              <a:t>containedIn</a:t>
            </a:r>
            <a:r>
              <a:rPr lang="en-US" sz="2000" dirty="0" smtClean="0"/>
              <a:t>  this-2 		…</a:t>
            </a:r>
          </a:p>
          <a:p>
            <a:pPr lvl="2">
              <a:lnSpc>
                <a:spcPct val="80000"/>
              </a:lnSpc>
            </a:pPr>
            <a:r>
              <a:rPr lang="en-US" sz="2000" dirty="0" smtClean="0"/>
              <a:t>this-4  </a:t>
            </a:r>
            <a:r>
              <a:rPr lang="en-US" sz="2000" dirty="0" err="1" smtClean="0"/>
              <a:t>instanceOf</a:t>
            </a:r>
            <a:r>
              <a:rPr lang="en-US" sz="2000" dirty="0" smtClean="0"/>
              <a:t>   human being 		…</a:t>
            </a:r>
          </a:p>
          <a:p>
            <a:pPr lvl="2">
              <a:lnSpc>
                <a:spcPct val="80000"/>
              </a:lnSpc>
            </a:pPr>
            <a:r>
              <a:rPr lang="en-US" sz="2000" dirty="0" smtClean="0"/>
              <a:t>this-5  </a:t>
            </a:r>
            <a:r>
              <a:rPr lang="en-US" sz="2000" dirty="0" err="1" smtClean="0"/>
              <a:t>instanceOf</a:t>
            </a:r>
            <a:r>
              <a:rPr lang="en-US" sz="2000" dirty="0" smtClean="0"/>
              <a:t>   transfer-of-possession 	…</a:t>
            </a:r>
          </a:p>
          <a:p>
            <a:pPr lvl="2">
              <a:lnSpc>
                <a:spcPct val="80000"/>
              </a:lnSpc>
            </a:pPr>
            <a:r>
              <a:rPr lang="en-US" sz="2000" dirty="0" smtClean="0"/>
              <a:t>this-1  </a:t>
            </a:r>
            <a:r>
              <a:rPr lang="en-US" sz="2000" dirty="0" err="1" smtClean="0"/>
              <a:t>agentOf</a:t>
            </a:r>
            <a:r>
              <a:rPr lang="en-US" sz="2000" dirty="0" smtClean="0"/>
              <a:t>        this-5 		…</a:t>
            </a:r>
          </a:p>
          <a:p>
            <a:pPr lvl="2">
              <a:lnSpc>
                <a:spcPct val="80000"/>
              </a:lnSpc>
            </a:pPr>
            <a:r>
              <a:rPr lang="en-US" sz="2000" dirty="0" smtClean="0"/>
              <a:t>this-4  </a:t>
            </a:r>
            <a:r>
              <a:rPr lang="en-US" sz="2000" dirty="0" err="1" smtClean="0"/>
              <a:t>agentOf</a:t>
            </a:r>
            <a:r>
              <a:rPr lang="en-US" sz="2000" dirty="0" smtClean="0"/>
              <a:t>        this-5 		…</a:t>
            </a:r>
          </a:p>
          <a:p>
            <a:pPr lvl="2">
              <a:lnSpc>
                <a:spcPct val="80000"/>
              </a:lnSpc>
            </a:pPr>
            <a:r>
              <a:rPr lang="en-US" sz="2000" dirty="0" smtClean="0"/>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52400" y="1981200"/>
            <a:ext cx="8839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From:</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‘a guy accepts a phone from somebody in a red car’</a:t>
            </a:r>
          </a:p>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To </a:t>
            </a:r>
            <a:r>
              <a:rPr kumimoji="0" lang="en-US" sz="1800" b="0" i="0" u="none" strike="noStrike" kern="0" cap="none" spc="0" normalizeH="0" baseline="0" noProof="0" dirty="0" smtClean="0">
                <a:ln>
                  <a:noFill/>
                </a:ln>
                <a:solidFill>
                  <a:srgbClr val="EBE6FC"/>
                </a:solidFill>
                <a:effectLst/>
                <a:uLnTx/>
                <a:uFillTx/>
                <a:latin typeface="+mn-lt"/>
                <a:ea typeface="+mn-ea"/>
                <a:cs typeface="+mn-cs"/>
              </a:rPr>
              <a:t>(very roughly)</a:t>
            </a:r>
            <a:r>
              <a:rPr kumimoji="0" lang="en-US" sz="2800" b="0" i="0" u="none" strike="noStrike" kern="0" cap="none" spc="0" normalizeH="0" baseline="0" noProof="0" dirty="0" smtClean="0">
                <a:ln>
                  <a:noFill/>
                </a:ln>
                <a:solidFill>
                  <a:srgbClr val="EBE6FC"/>
                </a:solidFill>
                <a:effectLst/>
                <a:uLnTx/>
                <a:uFillTx/>
                <a:latin typeface="+mn-lt"/>
                <a:ea typeface="+mn-ea"/>
                <a:cs typeface="+mn-cs"/>
              </a:rPr>
              <a:t>:</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‘this-1,    which is in this-2 in which inheres this-3,    and this-4 are agents in this-5 in which participates this-6’,    where</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this-2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car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qualityOf</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red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containedIn</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this-5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transfer-of-possession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a:t>
            </a:r>
          </a:p>
        </p:txBody>
      </p:sp>
      <p:sp>
        <p:nvSpPr>
          <p:cNvPr id="41986" name="AutoShape 2"/>
          <p:cNvSpPr>
            <a:spLocks noGrp="1" noChangeArrowheads="1"/>
          </p:cNvSpPr>
          <p:nvPr>
            <p:ph type="title"/>
          </p:nvPr>
        </p:nvSpPr>
        <p:spPr>
          <a:xfrm>
            <a:off x="255588" y="1284288"/>
            <a:ext cx="8632825" cy="631825"/>
          </a:xfrm>
        </p:spPr>
        <p:txBody>
          <a:bodyPr/>
          <a:lstStyle/>
          <a:p>
            <a:r>
              <a:rPr lang="en-US" smtClean="0"/>
              <a:t>The shift envisioned</a:t>
            </a:r>
          </a:p>
        </p:txBody>
      </p:sp>
      <p:sp>
        <p:nvSpPr>
          <p:cNvPr id="41988" name="Rectangle 4"/>
          <p:cNvSpPr>
            <a:spLocks noChangeArrowheads="1"/>
          </p:cNvSpPr>
          <p:nvPr/>
        </p:nvSpPr>
        <p:spPr bwMode="auto">
          <a:xfrm>
            <a:off x="1295400" y="3733800"/>
            <a:ext cx="762000" cy="2819400"/>
          </a:xfrm>
          <a:prstGeom prst="rect">
            <a:avLst/>
          </a:prstGeom>
          <a:noFill/>
          <a:ln w="28575">
            <a:solidFill>
              <a:schemeClr val="accent1"/>
            </a:solidFill>
            <a:miter lim="800000"/>
            <a:headEnd/>
            <a:tailEnd/>
          </a:ln>
        </p:spPr>
        <p:txBody>
          <a:bodyPr wrap="none" anchor="ctr"/>
          <a:lstStyle/>
          <a:p>
            <a:endParaRPr lang="en-US"/>
          </a:p>
        </p:txBody>
      </p:sp>
      <p:sp>
        <p:nvSpPr>
          <p:cNvPr id="41989" name="Text Box 5"/>
          <p:cNvSpPr txBox="1">
            <a:spLocks noChangeArrowheads="1"/>
          </p:cNvSpPr>
          <p:nvPr/>
        </p:nvSpPr>
        <p:spPr bwMode="auto">
          <a:xfrm>
            <a:off x="2857500" y="6376988"/>
            <a:ext cx="3552825" cy="457200"/>
          </a:xfrm>
          <a:prstGeom prst="rect">
            <a:avLst/>
          </a:prstGeom>
          <a:noFill/>
          <a:ln w="9525">
            <a:noFill/>
            <a:miter lim="800000"/>
            <a:headEnd/>
            <a:tailEnd/>
          </a:ln>
        </p:spPr>
        <p:txBody>
          <a:bodyPr wrap="none">
            <a:spAutoFit/>
          </a:bodyPr>
          <a:lstStyle/>
          <a:p>
            <a:r>
              <a:rPr lang="en-US" sz="2400">
                <a:solidFill>
                  <a:schemeClr val="accent1"/>
                </a:solidFill>
              </a:rPr>
              <a:t>denotators for particulars</a:t>
            </a:r>
          </a:p>
        </p:txBody>
      </p:sp>
      <p:cxnSp>
        <p:nvCxnSpPr>
          <p:cNvPr id="41990" name="AutoShape 6"/>
          <p:cNvCxnSpPr>
            <a:cxnSpLocks noChangeShapeType="1"/>
            <a:stCxn id="41988" idx="2"/>
            <a:endCxn id="41989" idx="1"/>
          </p:cNvCxnSpPr>
          <p:nvPr/>
        </p:nvCxnSpPr>
        <p:spPr bwMode="auto">
          <a:xfrm rot="16200000" flipH="1">
            <a:off x="2240756" y="5988844"/>
            <a:ext cx="52388" cy="1181100"/>
          </a:xfrm>
          <a:prstGeom prst="bentConnector2">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52400" y="1981200"/>
            <a:ext cx="8839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From:</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‘a guy accepts a phone from somebody in a red car’</a:t>
            </a:r>
          </a:p>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To </a:t>
            </a:r>
            <a:r>
              <a:rPr kumimoji="0" lang="en-US" sz="1800" b="0" i="0" u="none" strike="noStrike" kern="0" cap="none" spc="0" normalizeH="0" baseline="0" noProof="0" dirty="0" smtClean="0">
                <a:ln>
                  <a:noFill/>
                </a:ln>
                <a:solidFill>
                  <a:srgbClr val="EBE6FC"/>
                </a:solidFill>
                <a:effectLst/>
                <a:uLnTx/>
                <a:uFillTx/>
                <a:latin typeface="+mn-lt"/>
                <a:ea typeface="+mn-ea"/>
                <a:cs typeface="+mn-cs"/>
              </a:rPr>
              <a:t>(very roughly)</a:t>
            </a:r>
            <a:r>
              <a:rPr kumimoji="0" lang="en-US" sz="2800" b="0" i="0" u="none" strike="noStrike" kern="0" cap="none" spc="0" normalizeH="0" baseline="0" noProof="0" dirty="0" smtClean="0">
                <a:ln>
                  <a:noFill/>
                </a:ln>
                <a:solidFill>
                  <a:srgbClr val="EBE6FC"/>
                </a:solidFill>
                <a:effectLst/>
                <a:uLnTx/>
                <a:uFillTx/>
                <a:latin typeface="+mn-lt"/>
                <a:ea typeface="+mn-ea"/>
                <a:cs typeface="+mn-cs"/>
              </a:rPr>
              <a:t>:</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‘this-1,    which is in this-2 in which inheres this-3,    and this-4 are agents in this-5 in which participates this-6’,    where</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this-2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car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qualityOf</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red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containedIn</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this-5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transfer-of-possession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a:t>
            </a:r>
          </a:p>
        </p:txBody>
      </p:sp>
      <p:sp>
        <p:nvSpPr>
          <p:cNvPr id="43010" name="AutoShape 2"/>
          <p:cNvSpPr>
            <a:spLocks noGrp="1" noChangeArrowheads="1"/>
          </p:cNvSpPr>
          <p:nvPr>
            <p:ph type="title"/>
          </p:nvPr>
        </p:nvSpPr>
        <p:spPr>
          <a:xfrm>
            <a:off x="255588" y="1284288"/>
            <a:ext cx="8632825" cy="631825"/>
          </a:xfrm>
        </p:spPr>
        <p:txBody>
          <a:bodyPr/>
          <a:lstStyle/>
          <a:p>
            <a:r>
              <a:rPr lang="en-US" smtClean="0"/>
              <a:t>The shift envisioned</a:t>
            </a:r>
          </a:p>
        </p:txBody>
      </p:sp>
      <p:sp>
        <p:nvSpPr>
          <p:cNvPr id="43012" name="Rectangle 4"/>
          <p:cNvSpPr>
            <a:spLocks noChangeArrowheads="1"/>
          </p:cNvSpPr>
          <p:nvPr/>
        </p:nvSpPr>
        <p:spPr bwMode="auto">
          <a:xfrm>
            <a:off x="2057400" y="3810000"/>
            <a:ext cx="1219200" cy="2819400"/>
          </a:xfrm>
          <a:prstGeom prst="rect">
            <a:avLst/>
          </a:prstGeom>
          <a:noFill/>
          <a:ln w="28575">
            <a:solidFill>
              <a:schemeClr val="accent1"/>
            </a:solidFill>
            <a:miter lim="800000"/>
            <a:headEnd/>
            <a:tailEnd/>
          </a:ln>
        </p:spPr>
        <p:txBody>
          <a:bodyPr wrap="none" anchor="ctr"/>
          <a:lstStyle/>
          <a:p>
            <a:endParaRPr lang="en-US"/>
          </a:p>
        </p:txBody>
      </p:sp>
      <p:sp>
        <p:nvSpPr>
          <p:cNvPr id="43013" name="Text Box 5"/>
          <p:cNvSpPr txBox="1">
            <a:spLocks noChangeArrowheads="1"/>
          </p:cNvSpPr>
          <p:nvPr/>
        </p:nvSpPr>
        <p:spPr bwMode="auto">
          <a:xfrm>
            <a:off x="3881437" y="6376988"/>
            <a:ext cx="4881563" cy="457200"/>
          </a:xfrm>
          <a:prstGeom prst="rect">
            <a:avLst/>
          </a:prstGeom>
          <a:noFill/>
          <a:ln w="9525">
            <a:noFill/>
            <a:miter lim="800000"/>
            <a:headEnd/>
            <a:tailEnd/>
          </a:ln>
        </p:spPr>
        <p:txBody>
          <a:bodyPr wrap="none">
            <a:spAutoFit/>
          </a:bodyPr>
          <a:lstStyle/>
          <a:p>
            <a:r>
              <a:rPr lang="en-US" sz="2400" dirty="0" err="1">
                <a:solidFill>
                  <a:schemeClr val="accent1"/>
                </a:solidFill>
              </a:rPr>
              <a:t>denotators</a:t>
            </a:r>
            <a:r>
              <a:rPr lang="en-US" sz="2400" dirty="0">
                <a:solidFill>
                  <a:schemeClr val="accent1"/>
                </a:solidFill>
              </a:rPr>
              <a:t> for appropriate relations</a:t>
            </a:r>
          </a:p>
        </p:txBody>
      </p:sp>
      <p:cxnSp>
        <p:nvCxnSpPr>
          <p:cNvPr id="43014" name="AutoShape 6"/>
          <p:cNvCxnSpPr>
            <a:cxnSpLocks noChangeShapeType="1"/>
          </p:cNvCxnSpPr>
          <p:nvPr/>
        </p:nvCxnSpPr>
        <p:spPr bwMode="auto">
          <a:xfrm rot="16200000" flipH="1">
            <a:off x="3324225" y="6048376"/>
            <a:ext cx="52388" cy="1214437"/>
          </a:xfrm>
          <a:prstGeom prst="bentConnector2">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52400" y="1981200"/>
            <a:ext cx="8839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From:</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‘a guy accepts a phone from somebody in a red car’</a:t>
            </a:r>
          </a:p>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To </a:t>
            </a:r>
            <a:r>
              <a:rPr kumimoji="0" lang="en-US" sz="1800" b="0" i="0" u="none" strike="noStrike" kern="0" cap="none" spc="0" normalizeH="0" baseline="0" noProof="0" dirty="0" smtClean="0">
                <a:ln>
                  <a:noFill/>
                </a:ln>
                <a:solidFill>
                  <a:srgbClr val="EBE6FC"/>
                </a:solidFill>
                <a:effectLst/>
                <a:uLnTx/>
                <a:uFillTx/>
                <a:latin typeface="+mn-lt"/>
                <a:ea typeface="+mn-ea"/>
                <a:cs typeface="+mn-cs"/>
              </a:rPr>
              <a:t>(very roughly)</a:t>
            </a:r>
            <a:r>
              <a:rPr kumimoji="0" lang="en-US" sz="2800" b="0" i="0" u="none" strike="noStrike" kern="0" cap="none" spc="0" normalizeH="0" baseline="0" noProof="0" dirty="0" smtClean="0">
                <a:ln>
                  <a:noFill/>
                </a:ln>
                <a:solidFill>
                  <a:srgbClr val="EBE6FC"/>
                </a:solidFill>
                <a:effectLst/>
                <a:uLnTx/>
                <a:uFillTx/>
                <a:latin typeface="+mn-lt"/>
                <a:ea typeface="+mn-ea"/>
                <a:cs typeface="+mn-cs"/>
              </a:rPr>
              <a:t>:</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‘this-1,    which is in this-2 in which inheres this-3,    and this-4 are agents in this-5 in which participates this-6’,    where</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this-2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car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qualityOf</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red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containedIn</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this-5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transfer-of-possession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a:t>
            </a:r>
          </a:p>
        </p:txBody>
      </p:sp>
      <p:sp>
        <p:nvSpPr>
          <p:cNvPr id="44034" name="AutoShape 2"/>
          <p:cNvSpPr>
            <a:spLocks noGrp="1" noChangeArrowheads="1"/>
          </p:cNvSpPr>
          <p:nvPr>
            <p:ph type="title"/>
          </p:nvPr>
        </p:nvSpPr>
        <p:spPr>
          <a:xfrm>
            <a:off x="255588" y="1284288"/>
            <a:ext cx="8632825" cy="631825"/>
          </a:xfrm>
        </p:spPr>
        <p:txBody>
          <a:bodyPr/>
          <a:lstStyle/>
          <a:p>
            <a:r>
              <a:rPr lang="en-US" smtClean="0"/>
              <a:t>The shift envisioned</a:t>
            </a:r>
          </a:p>
        </p:txBody>
      </p:sp>
      <p:sp>
        <p:nvSpPr>
          <p:cNvPr id="44036" name="Rectangle 4"/>
          <p:cNvSpPr>
            <a:spLocks noChangeArrowheads="1"/>
          </p:cNvSpPr>
          <p:nvPr/>
        </p:nvSpPr>
        <p:spPr bwMode="auto">
          <a:xfrm>
            <a:off x="3276600" y="3810000"/>
            <a:ext cx="2362200" cy="2819400"/>
          </a:xfrm>
          <a:prstGeom prst="rect">
            <a:avLst/>
          </a:prstGeom>
          <a:noFill/>
          <a:ln w="28575">
            <a:solidFill>
              <a:schemeClr val="accent1"/>
            </a:solidFill>
            <a:miter lim="800000"/>
            <a:headEnd/>
            <a:tailEnd/>
          </a:ln>
        </p:spPr>
        <p:txBody>
          <a:bodyPr wrap="none" anchor="ctr"/>
          <a:lstStyle/>
          <a:p>
            <a:endParaRPr lang="en-US"/>
          </a:p>
        </p:txBody>
      </p:sp>
      <p:sp>
        <p:nvSpPr>
          <p:cNvPr id="44037" name="Text Box 5"/>
          <p:cNvSpPr txBox="1">
            <a:spLocks noChangeArrowheads="1"/>
          </p:cNvSpPr>
          <p:nvPr/>
        </p:nvSpPr>
        <p:spPr bwMode="auto">
          <a:xfrm>
            <a:off x="6629400" y="5410200"/>
            <a:ext cx="2133600" cy="1200329"/>
          </a:xfrm>
          <a:prstGeom prst="rect">
            <a:avLst/>
          </a:prstGeom>
          <a:noFill/>
          <a:ln w="9525">
            <a:noFill/>
            <a:miter lim="800000"/>
            <a:headEnd/>
            <a:tailEnd/>
          </a:ln>
        </p:spPr>
        <p:txBody>
          <a:bodyPr wrap="square">
            <a:spAutoFit/>
          </a:bodyPr>
          <a:lstStyle/>
          <a:p>
            <a:r>
              <a:rPr lang="en-US" sz="2400" dirty="0" err="1">
                <a:solidFill>
                  <a:schemeClr val="accent1"/>
                </a:solidFill>
              </a:rPr>
              <a:t>denotators</a:t>
            </a:r>
            <a:r>
              <a:rPr lang="en-US" sz="2400" dirty="0">
                <a:solidFill>
                  <a:schemeClr val="accent1"/>
                </a:solidFill>
              </a:rPr>
              <a:t> for universals or particulars</a:t>
            </a:r>
          </a:p>
        </p:txBody>
      </p:sp>
      <p:cxnSp>
        <p:nvCxnSpPr>
          <p:cNvPr id="44038" name="AutoShape 6"/>
          <p:cNvCxnSpPr>
            <a:cxnSpLocks noChangeShapeType="1"/>
            <a:stCxn id="44036" idx="2"/>
            <a:endCxn id="44037" idx="1"/>
          </p:cNvCxnSpPr>
          <p:nvPr/>
        </p:nvCxnSpPr>
        <p:spPr bwMode="auto">
          <a:xfrm rot="5400000" flipH="1" flipV="1">
            <a:off x="5234032" y="5234033"/>
            <a:ext cx="619035" cy="2171700"/>
          </a:xfrm>
          <a:prstGeom prst="bentConnector4">
            <a:avLst>
              <a:gd name="adj1" fmla="val -21214"/>
              <a:gd name="adj2" fmla="val 77193"/>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52400" y="1981200"/>
            <a:ext cx="8839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From:</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‘a guy accepts a phone from somebody in a red car’</a:t>
            </a:r>
          </a:p>
          <a:p>
            <a:pPr marL="342900" marR="0" lvl="0" indent="-342900" algn="l" defTabSz="914400" rtl="0" eaLnBrk="0" fontAlgn="base" latinLnBrk="0" hangingPunct="0">
              <a:lnSpc>
                <a:spcPct val="80000"/>
              </a:lnSpc>
              <a:spcBef>
                <a:spcPct val="20000"/>
              </a:spcBef>
              <a:spcAft>
                <a:spcPct val="0"/>
              </a:spcAft>
              <a:buClrTx/>
              <a:buSzTx/>
              <a:buFontTx/>
              <a:buChar char="•"/>
              <a:tabLst/>
              <a:defRPr/>
            </a:pPr>
            <a:r>
              <a:rPr kumimoji="0" lang="en-US" sz="2800" b="0" i="0" u="none" strike="noStrike" kern="0" cap="none" spc="0" normalizeH="0" baseline="0" noProof="0" dirty="0" smtClean="0">
                <a:ln>
                  <a:noFill/>
                </a:ln>
                <a:solidFill>
                  <a:srgbClr val="EBE6FC"/>
                </a:solidFill>
                <a:effectLst/>
                <a:uLnTx/>
                <a:uFillTx/>
                <a:latin typeface="+mn-lt"/>
                <a:ea typeface="+mn-ea"/>
                <a:cs typeface="+mn-cs"/>
              </a:rPr>
              <a:t>To </a:t>
            </a:r>
            <a:r>
              <a:rPr kumimoji="0" lang="en-US" sz="1800" b="0" i="0" u="none" strike="noStrike" kern="0" cap="none" spc="0" normalizeH="0" baseline="0" noProof="0" dirty="0" smtClean="0">
                <a:ln>
                  <a:noFill/>
                </a:ln>
                <a:solidFill>
                  <a:srgbClr val="EBE6FC"/>
                </a:solidFill>
                <a:effectLst/>
                <a:uLnTx/>
                <a:uFillTx/>
                <a:latin typeface="+mn-lt"/>
                <a:ea typeface="+mn-ea"/>
                <a:cs typeface="+mn-cs"/>
              </a:rPr>
              <a:t>(very roughly)</a:t>
            </a:r>
            <a:r>
              <a:rPr kumimoji="0" lang="en-US" sz="2800" b="0" i="0" u="none" strike="noStrike" kern="0" cap="none" spc="0" normalizeH="0" baseline="0" noProof="0" dirty="0" smtClean="0">
                <a:ln>
                  <a:noFill/>
                </a:ln>
                <a:solidFill>
                  <a:srgbClr val="EBE6FC"/>
                </a:solidFill>
                <a:effectLst/>
                <a:uLnTx/>
                <a:uFillTx/>
                <a:latin typeface="+mn-lt"/>
                <a:ea typeface="+mn-ea"/>
                <a:cs typeface="+mn-cs"/>
              </a:rPr>
              <a:t>:</a:t>
            </a:r>
          </a:p>
          <a:p>
            <a:pPr marL="742950" marR="0" lvl="1" indent="-285750" algn="l" defTabSz="914400" rtl="0" eaLnBrk="0" fontAlgn="base" latinLnBrk="0" hangingPunct="0">
              <a:lnSpc>
                <a:spcPct val="8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EBE6FC"/>
                </a:solidFill>
                <a:effectLst/>
                <a:uLnTx/>
                <a:uFillTx/>
                <a:latin typeface="+mn-lt"/>
              </a:rPr>
              <a:t>‘this-1,    which is in this-2 in which inheres this-3,    and this-4 are agents in this-5 in which participates this-6’,    where</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this-2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car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qualityOf</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this-3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red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containedIn</a:t>
            </a:r>
            <a:r>
              <a:rPr kumimoji="0" lang="en-US" sz="2000" b="0" i="0" u="none" strike="noStrike" kern="0" cap="none" spc="0" normalizeH="0" baseline="0" noProof="0" dirty="0" smtClean="0">
                <a:ln>
                  <a:noFill/>
                </a:ln>
                <a:solidFill>
                  <a:srgbClr val="EBE6FC"/>
                </a:solidFill>
                <a:effectLst/>
                <a:uLnTx/>
                <a:uFillTx/>
                <a:latin typeface="+mn-lt"/>
              </a:rPr>
              <a:t>  this-2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human being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this-5  </a:t>
            </a:r>
            <a:r>
              <a:rPr kumimoji="0" lang="en-US" sz="2000" b="0" i="0" u="none" strike="noStrike" kern="0" cap="none" spc="0" normalizeH="0" baseline="0" noProof="0" dirty="0" err="1" smtClean="0">
                <a:ln>
                  <a:noFill/>
                </a:ln>
                <a:solidFill>
                  <a:srgbClr val="EBE6FC"/>
                </a:solidFill>
                <a:effectLst/>
                <a:uLnTx/>
                <a:uFillTx/>
                <a:latin typeface="+mn-lt"/>
              </a:rPr>
              <a:t>instanceOf</a:t>
            </a:r>
            <a:r>
              <a:rPr kumimoji="0" lang="en-US" sz="2000" b="0" i="0" u="none" strike="noStrike" kern="0" cap="none" spc="0" normalizeH="0" baseline="0" noProof="0" dirty="0" smtClean="0">
                <a:ln>
                  <a:noFill/>
                </a:ln>
                <a:solidFill>
                  <a:srgbClr val="EBE6FC"/>
                </a:solidFill>
                <a:effectLst/>
                <a:uLnTx/>
                <a:uFillTx/>
                <a:latin typeface="+mn-lt"/>
              </a:rPr>
              <a:t>   transfer-of-possession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this-1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this-4  </a:t>
            </a:r>
            <a:r>
              <a:rPr kumimoji="0" lang="en-US" sz="2000" b="0" i="0" u="none" strike="noStrike" kern="0" cap="none" spc="0" normalizeH="0" baseline="0" noProof="0" dirty="0" err="1" smtClean="0">
                <a:ln>
                  <a:noFill/>
                </a:ln>
                <a:solidFill>
                  <a:srgbClr val="EBE6FC"/>
                </a:solidFill>
                <a:effectLst/>
                <a:uLnTx/>
                <a:uFillTx/>
                <a:latin typeface="+mn-lt"/>
              </a:rPr>
              <a:t>agentOf</a:t>
            </a:r>
            <a:r>
              <a:rPr kumimoji="0" lang="en-US" sz="2000" b="0" i="0" u="none" strike="noStrike" kern="0" cap="none" spc="0" normalizeH="0" baseline="0" noProof="0" dirty="0" smtClean="0">
                <a:ln>
                  <a:noFill/>
                </a:ln>
                <a:solidFill>
                  <a:srgbClr val="EBE6FC"/>
                </a:solidFill>
                <a:effectLst/>
                <a:uLnTx/>
                <a:uFillTx/>
                <a:latin typeface="+mn-lt"/>
              </a:rPr>
              <a:t>        this-5 		…</a:t>
            </a:r>
          </a:p>
          <a:p>
            <a:pPr marL="1143000" marR="0" lvl="2" indent="-228600" algn="l" defTabSz="914400" rtl="0" eaLnBrk="0" fontAlgn="base" latinLnBrk="0" hangingPunct="0">
              <a:lnSpc>
                <a:spcPct val="8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EBE6FC"/>
                </a:solidFill>
                <a:effectLst/>
                <a:uLnTx/>
                <a:uFillTx/>
                <a:latin typeface="+mn-lt"/>
              </a:rPr>
              <a:t>…</a:t>
            </a:r>
          </a:p>
        </p:txBody>
      </p:sp>
      <p:sp>
        <p:nvSpPr>
          <p:cNvPr id="45058" name="AutoShape 2"/>
          <p:cNvSpPr>
            <a:spLocks noGrp="1" noChangeArrowheads="1"/>
          </p:cNvSpPr>
          <p:nvPr>
            <p:ph type="title"/>
          </p:nvPr>
        </p:nvSpPr>
        <p:spPr>
          <a:xfrm>
            <a:off x="255588" y="1284288"/>
            <a:ext cx="8632825" cy="631825"/>
          </a:xfrm>
        </p:spPr>
        <p:txBody>
          <a:bodyPr/>
          <a:lstStyle/>
          <a:p>
            <a:r>
              <a:rPr lang="en-US" smtClean="0"/>
              <a:t>The shift envisioned</a:t>
            </a:r>
          </a:p>
        </p:txBody>
      </p:sp>
      <p:sp>
        <p:nvSpPr>
          <p:cNvPr id="45060" name="Rectangle 4"/>
          <p:cNvSpPr>
            <a:spLocks noChangeArrowheads="1"/>
          </p:cNvSpPr>
          <p:nvPr/>
        </p:nvSpPr>
        <p:spPr bwMode="auto">
          <a:xfrm>
            <a:off x="5638800" y="3810000"/>
            <a:ext cx="533400" cy="2819400"/>
          </a:xfrm>
          <a:prstGeom prst="rect">
            <a:avLst/>
          </a:prstGeom>
          <a:noFill/>
          <a:ln w="28575">
            <a:solidFill>
              <a:schemeClr val="accent1"/>
            </a:solidFill>
            <a:miter lim="800000"/>
            <a:headEnd/>
            <a:tailEnd/>
          </a:ln>
        </p:spPr>
        <p:txBody>
          <a:bodyPr wrap="none" anchor="ctr"/>
          <a:lstStyle/>
          <a:p>
            <a:endParaRPr lang="en-US"/>
          </a:p>
        </p:txBody>
      </p:sp>
      <p:sp>
        <p:nvSpPr>
          <p:cNvPr id="45061" name="Text Box 5"/>
          <p:cNvSpPr txBox="1">
            <a:spLocks noChangeArrowheads="1"/>
          </p:cNvSpPr>
          <p:nvPr/>
        </p:nvSpPr>
        <p:spPr bwMode="auto">
          <a:xfrm>
            <a:off x="6477000" y="5410200"/>
            <a:ext cx="2514600" cy="1187450"/>
          </a:xfrm>
          <a:prstGeom prst="rect">
            <a:avLst/>
          </a:prstGeom>
          <a:noFill/>
          <a:ln w="9525">
            <a:noFill/>
            <a:miter lim="800000"/>
            <a:headEnd/>
            <a:tailEnd/>
          </a:ln>
        </p:spPr>
        <p:txBody>
          <a:bodyPr>
            <a:spAutoFit/>
          </a:bodyPr>
          <a:lstStyle/>
          <a:p>
            <a:r>
              <a:rPr lang="en-US" sz="2400">
                <a:solidFill>
                  <a:schemeClr val="accent1"/>
                </a:solidFill>
              </a:rPr>
              <a:t>time stamp in</a:t>
            </a:r>
          </a:p>
          <a:p>
            <a:r>
              <a:rPr lang="en-US" sz="2400">
                <a:solidFill>
                  <a:schemeClr val="accent1"/>
                </a:solidFill>
              </a:rPr>
              <a:t>case of continuants</a:t>
            </a:r>
          </a:p>
        </p:txBody>
      </p:sp>
      <p:cxnSp>
        <p:nvCxnSpPr>
          <p:cNvPr id="45062" name="AutoShape 6"/>
          <p:cNvCxnSpPr>
            <a:cxnSpLocks noChangeShapeType="1"/>
            <a:stCxn id="45060" idx="3"/>
            <a:endCxn id="45061" idx="0"/>
          </p:cNvCxnSpPr>
          <p:nvPr/>
        </p:nvCxnSpPr>
        <p:spPr bwMode="auto">
          <a:xfrm>
            <a:off x="6172200" y="5219700"/>
            <a:ext cx="1562100" cy="190500"/>
          </a:xfrm>
          <a:prstGeom prst="bentConnector2">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p:cNvSpPr>
            <a:spLocks noGrp="1" noChangeArrowheads="1"/>
          </p:cNvSpPr>
          <p:nvPr>
            <p:ph type="title"/>
          </p:nvPr>
        </p:nvSpPr>
        <p:spPr>
          <a:xfrm>
            <a:off x="255588" y="1275914"/>
            <a:ext cx="8632825" cy="646986"/>
          </a:xfrm>
        </p:spPr>
        <p:txBody>
          <a:bodyPr/>
          <a:lstStyle/>
          <a:p>
            <a:pPr eaLnBrk="1" hangingPunct="1"/>
            <a:r>
              <a:rPr lang="nl-BE" dirty="0" smtClean="0"/>
              <a:t>Keep track of changes</a:t>
            </a:r>
            <a:endParaRPr lang="en-US" dirty="0" smtClean="0"/>
          </a:p>
        </p:txBody>
      </p:sp>
      <p:sp>
        <p:nvSpPr>
          <p:cNvPr id="47107" name="Rectangle 3"/>
          <p:cNvSpPr>
            <a:spLocks noGrp="1" noChangeArrowheads="1"/>
          </p:cNvSpPr>
          <p:nvPr>
            <p:ph type="body" idx="1"/>
          </p:nvPr>
        </p:nvSpPr>
        <p:spPr/>
        <p:txBody>
          <a:bodyPr/>
          <a:lstStyle/>
          <a:p>
            <a:pPr marL="533400" indent="-533400" eaLnBrk="1" hangingPunct="1">
              <a:buFontTx/>
              <a:buAutoNum type="arabicPeriod"/>
            </a:pPr>
            <a:r>
              <a:rPr lang="en-GB" sz="2800" dirty="0" smtClean="0"/>
              <a:t>changes in the underlying reality:</a:t>
            </a:r>
          </a:p>
          <a:p>
            <a:pPr marL="914400" lvl="1" indent="-457200" eaLnBrk="1" hangingPunct="1">
              <a:buFontTx/>
              <a:buChar char="•"/>
            </a:pPr>
            <a:r>
              <a:rPr lang="en-GB" i="1" dirty="0" smtClean="0"/>
              <a:t>Particulars come,    change and go</a:t>
            </a:r>
          </a:p>
          <a:p>
            <a:pPr marL="1314450" lvl="2" indent="-457200" eaLnBrk="1" hangingPunct="1"/>
            <a:r>
              <a:rPr lang="en-GB" i="1" dirty="0" smtClean="0"/>
              <a:t>a red car may become a blue car</a:t>
            </a:r>
            <a:r>
              <a:rPr lang="en-GB" dirty="0" smtClean="0"/>
              <a:t> </a:t>
            </a:r>
          </a:p>
          <a:p>
            <a:pPr marL="533400" indent="-533400" eaLnBrk="1" hangingPunct="1">
              <a:buFontTx/>
              <a:buAutoNum type="arabicPeriod"/>
            </a:pPr>
            <a:r>
              <a:rPr lang="en-GB" sz="2800" dirty="0" smtClean="0"/>
              <a:t>changes in our (scientific) understanding: </a:t>
            </a:r>
          </a:p>
          <a:p>
            <a:pPr marL="914400" lvl="1" indent="-457200" eaLnBrk="1" hangingPunct="1">
              <a:buFontTx/>
              <a:buChar char="•"/>
            </a:pPr>
            <a:r>
              <a:rPr lang="en-GB" i="1" dirty="0" smtClean="0"/>
              <a:t>The plant Vulcan does not exist</a:t>
            </a:r>
          </a:p>
          <a:p>
            <a:pPr marL="1314450" lvl="2" indent="-457200" eaLnBrk="1" hangingPunct="1"/>
            <a:r>
              <a:rPr lang="en-GB" i="1" dirty="0" smtClean="0"/>
              <a:t>‘somebody’ in the car might have been a monkey</a:t>
            </a:r>
          </a:p>
          <a:p>
            <a:pPr marL="533400" indent="-533400" eaLnBrk="1" hangingPunct="1">
              <a:buFontTx/>
              <a:buAutoNum type="arabicPeriod"/>
            </a:pPr>
            <a:r>
              <a:rPr lang="en-GB" sz="2800" dirty="0" smtClean="0"/>
              <a:t>reassessments of what is considered to be relevant for inclusion (notion of purpose). </a:t>
            </a:r>
          </a:p>
          <a:p>
            <a:pPr marL="533400" indent="-533400" eaLnBrk="1" hangingPunct="1">
              <a:buFontTx/>
              <a:buAutoNum type="arabicPeriod"/>
              <a:tabLst>
                <a:tab pos="4970463" algn="l"/>
              </a:tabLst>
            </a:pPr>
            <a:r>
              <a:rPr lang="en-GB" sz="2800" dirty="0" smtClean="0"/>
              <a:t>encoding mistakes introduced during data entry or ontology development.</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cstate="print"/>
          <a:srcRect/>
          <a:stretch>
            <a:fillRect/>
          </a:stretch>
        </p:blipFill>
        <p:spPr bwMode="auto">
          <a:xfrm>
            <a:off x="0" y="1143000"/>
            <a:ext cx="9144000" cy="5715000"/>
          </a:xfrm>
          <a:prstGeom prst="rect">
            <a:avLst/>
          </a:prstGeom>
          <a:solidFill>
            <a:schemeClr val="bg1"/>
          </a:solidFill>
          <a:ln w="9525">
            <a:noFill/>
            <a:miter lim="800000"/>
            <a:headEnd/>
            <a:tailEnd/>
          </a:ln>
        </p:spPr>
      </p:pic>
      <p:sp>
        <p:nvSpPr>
          <p:cNvPr id="10" name="Rectangle 9"/>
          <p:cNvSpPr/>
          <p:nvPr/>
        </p:nvSpPr>
        <p:spPr bwMode="auto">
          <a:xfrm>
            <a:off x="0" y="1143000"/>
            <a:ext cx="9144000" cy="5715000"/>
          </a:xfrm>
          <a:prstGeom prst="rect">
            <a:avLst/>
          </a:prstGeom>
          <a:solidFill>
            <a:srgbClr val="0D0D39">
              <a:alpha val="80000"/>
            </a:srgbClr>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27652" name="Title 3"/>
          <p:cNvSpPr>
            <a:spLocks noGrp="1"/>
          </p:cNvSpPr>
          <p:nvPr>
            <p:ph type="ctrTitle"/>
          </p:nvPr>
        </p:nvSpPr>
        <p:spPr>
          <a:xfrm>
            <a:off x="1828800" y="2661999"/>
            <a:ext cx="5334000" cy="646986"/>
          </a:xfrm>
        </p:spPr>
        <p:txBody>
          <a:bodyPr/>
          <a:lstStyle/>
          <a:p>
            <a:r>
              <a:rPr lang="en-US" dirty="0" smtClean="0"/>
              <a:t>Spatiotemporal Reasoning</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276707"/>
            <a:ext cx="8686800" cy="646986"/>
          </a:xfrm>
        </p:spPr>
        <p:txBody>
          <a:bodyPr/>
          <a:lstStyle/>
          <a:p>
            <a:r>
              <a:rPr lang="en-US" dirty="0" smtClean="0"/>
              <a:t>Representation of time</a:t>
            </a:r>
            <a:endParaRPr lang="en-US" dirty="0"/>
          </a:p>
        </p:txBody>
      </p:sp>
      <p:pic>
        <p:nvPicPr>
          <p:cNvPr id="103426" name="Picture 2"/>
          <p:cNvPicPr>
            <a:picLocks noChangeAspect="1" noChangeArrowheads="1"/>
          </p:cNvPicPr>
          <p:nvPr/>
        </p:nvPicPr>
        <p:blipFill>
          <a:blip r:embed="rId2" cstate="print"/>
          <a:srcRect/>
          <a:stretch>
            <a:fillRect/>
          </a:stretch>
        </p:blipFill>
        <p:spPr bwMode="auto">
          <a:xfrm>
            <a:off x="914400" y="1981200"/>
            <a:ext cx="7315200" cy="4588626"/>
          </a:xfrm>
          <a:prstGeom prst="rect">
            <a:avLst/>
          </a:prstGeom>
          <a:noFill/>
          <a:ln w="9525" cap="flat" cmpd="sng">
            <a:noFill/>
            <a:prstDash val="solid"/>
            <a:miter lim="800000"/>
            <a:headEnd type="none" w="med" len="med"/>
            <a:tailEnd type="none" w="med" len="me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319272"/>
            <a:ext cx="8686800" cy="561856"/>
          </a:xfrm>
        </p:spPr>
        <p:txBody>
          <a:bodyPr/>
          <a:lstStyle/>
          <a:p>
            <a:r>
              <a:rPr lang="en-US" sz="2700" dirty="0" smtClean="0"/>
              <a:t>There are many unknowns to use this straightforwardly </a:t>
            </a:r>
            <a:endParaRPr lang="en-US" sz="2700" dirty="0"/>
          </a:p>
        </p:txBody>
      </p:sp>
      <p:pic>
        <p:nvPicPr>
          <p:cNvPr id="4" name="Approach1_A1_C1_Act1_4_DOWNTOWN1A3_MC_MIDD_4798658a-c5af-11df-9b88-e80688cb869a.mov">
            <a:hlinkClick r:id="" action="ppaction://media"/>
          </p:cNvPr>
          <p:cNvPicPr>
            <a:picLocks noGrp="1" noRot="1" noChangeAspect="1"/>
          </p:cNvPicPr>
          <p:nvPr>
            <p:ph idx="1"/>
            <a:videoFile r:link="rId1"/>
          </p:nvPr>
        </p:nvPicPr>
        <p:blipFill>
          <a:blip r:embed="rId3" cstate="print"/>
          <a:stretch>
            <a:fillRect/>
          </a:stretch>
        </p:blipFill>
        <p:spPr>
          <a:xfrm>
            <a:off x="228600" y="1981200"/>
            <a:ext cx="8686800" cy="4648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Oval 20"/>
          <p:cNvSpPr>
            <a:spLocks noChangeArrowheads="1"/>
          </p:cNvSpPr>
          <p:nvPr/>
        </p:nvSpPr>
        <p:spPr bwMode="auto">
          <a:xfrm>
            <a:off x="5411788" y="25146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27" name="Oval 18"/>
          <p:cNvSpPr>
            <a:spLocks noChangeArrowheads="1"/>
          </p:cNvSpPr>
          <p:nvPr/>
        </p:nvSpPr>
        <p:spPr bwMode="auto">
          <a:xfrm>
            <a:off x="6478588" y="38100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28" name="Oval 16"/>
          <p:cNvSpPr>
            <a:spLocks noChangeArrowheads="1"/>
          </p:cNvSpPr>
          <p:nvPr/>
        </p:nvSpPr>
        <p:spPr bwMode="auto">
          <a:xfrm>
            <a:off x="3887788" y="35814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29" name="Oval 15"/>
          <p:cNvSpPr>
            <a:spLocks noChangeArrowheads="1"/>
          </p:cNvSpPr>
          <p:nvPr/>
        </p:nvSpPr>
        <p:spPr bwMode="auto">
          <a:xfrm>
            <a:off x="3887788" y="40386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30" name="Oval 22"/>
          <p:cNvSpPr>
            <a:spLocks noChangeArrowheads="1"/>
          </p:cNvSpPr>
          <p:nvPr/>
        </p:nvSpPr>
        <p:spPr bwMode="auto">
          <a:xfrm>
            <a:off x="5411788" y="50292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31" name="AutoShape 2"/>
          <p:cNvSpPr>
            <a:spLocks noGrp="1" noChangeArrowheads="1"/>
          </p:cNvSpPr>
          <p:nvPr>
            <p:ph type="title"/>
          </p:nvPr>
        </p:nvSpPr>
        <p:spPr>
          <a:xfrm>
            <a:off x="255588" y="1276708"/>
            <a:ext cx="8632825" cy="646986"/>
          </a:xfrm>
        </p:spPr>
        <p:txBody>
          <a:bodyPr/>
          <a:lstStyle/>
          <a:p>
            <a:pPr eaLnBrk="1" hangingPunct="1"/>
            <a:r>
              <a:rPr lang="en-US" dirty="0" smtClean="0"/>
              <a:t>Space: Region Connection Calculus (RCC8)</a:t>
            </a:r>
          </a:p>
        </p:txBody>
      </p:sp>
      <p:sp>
        <p:nvSpPr>
          <p:cNvPr id="26632" name="Oval 4"/>
          <p:cNvSpPr>
            <a:spLocks noChangeArrowheads="1"/>
          </p:cNvSpPr>
          <p:nvPr/>
        </p:nvSpPr>
        <p:spPr bwMode="auto">
          <a:xfrm>
            <a:off x="534988" y="43434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33" name="Oval 5"/>
          <p:cNvSpPr>
            <a:spLocks noChangeArrowheads="1"/>
          </p:cNvSpPr>
          <p:nvPr/>
        </p:nvSpPr>
        <p:spPr bwMode="auto">
          <a:xfrm>
            <a:off x="534988" y="32004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34" name="Oval 13"/>
          <p:cNvSpPr>
            <a:spLocks noChangeArrowheads="1"/>
          </p:cNvSpPr>
          <p:nvPr/>
        </p:nvSpPr>
        <p:spPr bwMode="auto">
          <a:xfrm>
            <a:off x="2135188" y="41148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35" name="Oval 14"/>
          <p:cNvSpPr>
            <a:spLocks noChangeArrowheads="1"/>
          </p:cNvSpPr>
          <p:nvPr/>
        </p:nvSpPr>
        <p:spPr bwMode="auto">
          <a:xfrm>
            <a:off x="2135188" y="34290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36" name="Oval 17"/>
          <p:cNvSpPr>
            <a:spLocks noChangeArrowheads="1"/>
          </p:cNvSpPr>
          <p:nvPr/>
        </p:nvSpPr>
        <p:spPr bwMode="auto">
          <a:xfrm>
            <a:off x="6478588" y="38100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37" name="Oval 19"/>
          <p:cNvSpPr>
            <a:spLocks noChangeArrowheads="1"/>
          </p:cNvSpPr>
          <p:nvPr/>
        </p:nvSpPr>
        <p:spPr bwMode="auto">
          <a:xfrm>
            <a:off x="5411788" y="2667000"/>
            <a:ext cx="381000" cy="304800"/>
          </a:xfrm>
          <a:prstGeom prst="ellipse">
            <a:avLst/>
          </a:prstGeom>
          <a:solidFill>
            <a:srgbClr val="FF66FF">
              <a:alpha val="50195"/>
            </a:srgbClr>
          </a:solidFill>
          <a:ln w="9525">
            <a:noFill/>
            <a:round/>
            <a:headEnd/>
            <a:tailEnd/>
          </a:ln>
        </p:spPr>
        <p:txBody>
          <a:bodyPr wrap="none" anchor="ctr"/>
          <a:lstStyle/>
          <a:p>
            <a:endParaRPr lang="en-US"/>
          </a:p>
        </p:txBody>
      </p:sp>
      <p:sp>
        <p:nvSpPr>
          <p:cNvPr id="26638" name="Oval 21"/>
          <p:cNvSpPr>
            <a:spLocks noChangeArrowheads="1"/>
          </p:cNvSpPr>
          <p:nvPr/>
        </p:nvSpPr>
        <p:spPr bwMode="auto">
          <a:xfrm>
            <a:off x="5411788" y="5181600"/>
            <a:ext cx="381000" cy="304800"/>
          </a:xfrm>
          <a:prstGeom prst="ellipse">
            <a:avLst/>
          </a:prstGeom>
          <a:solidFill>
            <a:srgbClr val="00CC99">
              <a:alpha val="50195"/>
            </a:srgbClr>
          </a:solidFill>
          <a:ln w="9525">
            <a:noFill/>
            <a:round/>
            <a:headEnd/>
            <a:tailEnd/>
          </a:ln>
        </p:spPr>
        <p:txBody>
          <a:bodyPr wrap="none" anchor="ctr"/>
          <a:lstStyle/>
          <a:p>
            <a:endParaRPr lang="en-US"/>
          </a:p>
        </p:txBody>
      </p:sp>
      <p:sp>
        <p:nvSpPr>
          <p:cNvPr id="26639" name="Oval 23"/>
          <p:cNvSpPr>
            <a:spLocks noChangeArrowheads="1"/>
          </p:cNvSpPr>
          <p:nvPr/>
        </p:nvSpPr>
        <p:spPr bwMode="auto">
          <a:xfrm>
            <a:off x="7545388" y="25146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6640" name="Oval 24"/>
          <p:cNvSpPr>
            <a:spLocks noChangeArrowheads="1"/>
          </p:cNvSpPr>
          <p:nvPr/>
        </p:nvSpPr>
        <p:spPr bwMode="auto">
          <a:xfrm>
            <a:off x="7545388" y="50292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6641" name="Oval 25"/>
          <p:cNvSpPr>
            <a:spLocks noChangeArrowheads="1"/>
          </p:cNvSpPr>
          <p:nvPr/>
        </p:nvSpPr>
        <p:spPr bwMode="auto">
          <a:xfrm>
            <a:off x="7773988" y="2743200"/>
            <a:ext cx="381000" cy="304800"/>
          </a:xfrm>
          <a:prstGeom prst="ellipse">
            <a:avLst/>
          </a:prstGeom>
          <a:solidFill>
            <a:srgbClr val="FF66FF">
              <a:alpha val="50195"/>
            </a:srgbClr>
          </a:solidFill>
          <a:ln w="9525">
            <a:noFill/>
            <a:round/>
            <a:headEnd/>
            <a:tailEnd/>
          </a:ln>
        </p:spPr>
        <p:txBody>
          <a:bodyPr wrap="none" anchor="ctr"/>
          <a:lstStyle/>
          <a:p>
            <a:endParaRPr lang="en-US"/>
          </a:p>
        </p:txBody>
      </p:sp>
      <p:sp>
        <p:nvSpPr>
          <p:cNvPr id="26642" name="Oval 26"/>
          <p:cNvSpPr>
            <a:spLocks noChangeArrowheads="1"/>
          </p:cNvSpPr>
          <p:nvPr/>
        </p:nvSpPr>
        <p:spPr bwMode="auto">
          <a:xfrm>
            <a:off x="7773988" y="5257800"/>
            <a:ext cx="381000" cy="304800"/>
          </a:xfrm>
          <a:prstGeom prst="ellipse">
            <a:avLst/>
          </a:prstGeom>
          <a:solidFill>
            <a:srgbClr val="00CC99">
              <a:alpha val="50195"/>
            </a:srgbClr>
          </a:solidFill>
          <a:ln w="9525">
            <a:noFill/>
            <a:round/>
            <a:headEnd/>
            <a:tailEnd/>
          </a:ln>
        </p:spPr>
        <p:txBody>
          <a:bodyPr wrap="none" anchor="ctr"/>
          <a:lstStyle/>
          <a:p>
            <a:endParaRPr lang="en-US"/>
          </a:p>
        </p:txBody>
      </p:sp>
      <p:sp>
        <p:nvSpPr>
          <p:cNvPr id="26643" name="Text Box 38"/>
          <p:cNvSpPr txBox="1">
            <a:spLocks noChangeArrowheads="1"/>
          </p:cNvSpPr>
          <p:nvPr/>
        </p:nvSpPr>
        <p:spPr bwMode="auto">
          <a:xfrm>
            <a:off x="611188" y="5372100"/>
            <a:ext cx="625475" cy="457200"/>
          </a:xfrm>
          <a:prstGeom prst="rect">
            <a:avLst/>
          </a:prstGeom>
          <a:noFill/>
          <a:ln w="9525">
            <a:noFill/>
            <a:miter lim="800000"/>
            <a:headEnd/>
            <a:tailEnd/>
          </a:ln>
        </p:spPr>
        <p:txBody>
          <a:bodyPr wrap="none">
            <a:spAutoFit/>
          </a:bodyPr>
          <a:lstStyle/>
          <a:p>
            <a:r>
              <a:rPr lang="en-US" sz="2400">
                <a:solidFill>
                  <a:schemeClr val="bg1"/>
                </a:solidFill>
              </a:rPr>
              <a:t>DC</a:t>
            </a:r>
          </a:p>
        </p:txBody>
      </p:sp>
      <p:sp>
        <p:nvSpPr>
          <p:cNvPr id="26644" name="Text Box 39"/>
          <p:cNvSpPr txBox="1">
            <a:spLocks noChangeArrowheads="1"/>
          </p:cNvSpPr>
          <p:nvPr/>
        </p:nvSpPr>
        <p:spPr bwMode="auto">
          <a:xfrm>
            <a:off x="2295525" y="5372100"/>
            <a:ext cx="608013" cy="457200"/>
          </a:xfrm>
          <a:prstGeom prst="rect">
            <a:avLst/>
          </a:prstGeom>
          <a:noFill/>
          <a:ln w="9525">
            <a:noFill/>
            <a:miter lim="800000"/>
            <a:headEnd/>
            <a:tailEnd/>
          </a:ln>
        </p:spPr>
        <p:txBody>
          <a:bodyPr wrap="none">
            <a:spAutoFit/>
          </a:bodyPr>
          <a:lstStyle/>
          <a:p>
            <a:r>
              <a:rPr lang="en-US" sz="2400">
                <a:solidFill>
                  <a:schemeClr val="bg1"/>
                </a:solidFill>
              </a:rPr>
              <a:t>EC</a:t>
            </a:r>
          </a:p>
        </p:txBody>
      </p:sp>
      <p:sp>
        <p:nvSpPr>
          <p:cNvPr id="26645" name="Text Box 40"/>
          <p:cNvSpPr txBox="1">
            <a:spLocks noChangeArrowheads="1"/>
          </p:cNvSpPr>
          <p:nvPr/>
        </p:nvSpPr>
        <p:spPr bwMode="auto">
          <a:xfrm>
            <a:off x="3973513" y="5372100"/>
            <a:ext cx="606425" cy="457200"/>
          </a:xfrm>
          <a:prstGeom prst="rect">
            <a:avLst/>
          </a:prstGeom>
          <a:noFill/>
          <a:ln w="9525">
            <a:noFill/>
            <a:miter lim="800000"/>
            <a:headEnd/>
            <a:tailEnd/>
          </a:ln>
        </p:spPr>
        <p:txBody>
          <a:bodyPr wrap="none">
            <a:spAutoFit/>
          </a:bodyPr>
          <a:lstStyle/>
          <a:p>
            <a:r>
              <a:rPr lang="en-US" sz="2400">
                <a:solidFill>
                  <a:schemeClr val="bg1"/>
                </a:solidFill>
              </a:rPr>
              <a:t>PO</a:t>
            </a:r>
          </a:p>
        </p:txBody>
      </p:sp>
      <p:sp>
        <p:nvSpPr>
          <p:cNvPr id="26646" name="Text Box 41"/>
          <p:cNvSpPr txBox="1">
            <a:spLocks noChangeArrowheads="1"/>
          </p:cNvSpPr>
          <p:nvPr/>
        </p:nvSpPr>
        <p:spPr bwMode="auto">
          <a:xfrm>
            <a:off x="7546975" y="3962400"/>
            <a:ext cx="623888" cy="457200"/>
          </a:xfrm>
          <a:prstGeom prst="rect">
            <a:avLst/>
          </a:prstGeom>
          <a:noFill/>
          <a:ln w="9525">
            <a:noFill/>
            <a:miter lim="800000"/>
            <a:headEnd/>
            <a:tailEnd/>
          </a:ln>
        </p:spPr>
        <p:txBody>
          <a:bodyPr wrap="none">
            <a:spAutoFit/>
          </a:bodyPr>
          <a:lstStyle/>
          <a:p>
            <a:r>
              <a:rPr lang="en-US" sz="2400">
                <a:solidFill>
                  <a:schemeClr val="bg1"/>
                </a:solidFill>
              </a:rPr>
              <a:t>EQ</a:t>
            </a:r>
          </a:p>
        </p:txBody>
      </p:sp>
      <p:sp>
        <p:nvSpPr>
          <p:cNvPr id="26647" name="Text Box 42"/>
          <p:cNvSpPr txBox="1">
            <a:spLocks noChangeArrowheads="1"/>
          </p:cNvSpPr>
          <p:nvPr/>
        </p:nvSpPr>
        <p:spPr bwMode="auto">
          <a:xfrm>
            <a:off x="5499100" y="1905000"/>
            <a:ext cx="758825" cy="457200"/>
          </a:xfrm>
          <a:prstGeom prst="rect">
            <a:avLst/>
          </a:prstGeom>
          <a:noFill/>
          <a:ln w="9525">
            <a:noFill/>
            <a:miter lim="800000"/>
            <a:headEnd/>
            <a:tailEnd/>
          </a:ln>
        </p:spPr>
        <p:txBody>
          <a:bodyPr wrap="none">
            <a:spAutoFit/>
          </a:bodyPr>
          <a:lstStyle/>
          <a:p>
            <a:r>
              <a:rPr lang="en-US" sz="2400">
                <a:solidFill>
                  <a:schemeClr val="bg1"/>
                </a:solidFill>
              </a:rPr>
              <a:t>TPP</a:t>
            </a:r>
          </a:p>
        </p:txBody>
      </p:sp>
      <p:sp>
        <p:nvSpPr>
          <p:cNvPr id="26648" name="Text Box 43"/>
          <p:cNvSpPr txBox="1">
            <a:spLocks noChangeArrowheads="1"/>
          </p:cNvSpPr>
          <p:nvPr/>
        </p:nvSpPr>
        <p:spPr bwMode="auto">
          <a:xfrm>
            <a:off x="5429250" y="5867400"/>
            <a:ext cx="877888" cy="457200"/>
          </a:xfrm>
          <a:prstGeom prst="rect">
            <a:avLst/>
          </a:prstGeom>
          <a:noFill/>
          <a:ln w="9525">
            <a:noFill/>
            <a:miter lim="800000"/>
            <a:headEnd/>
            <a:tailEnd/>
          </a:ln>
        </p:spPr>
        <p:txBody>
          <a:bodyPr wrap="none">
            <a:spAutoFit/>
          </a:bodyPr>
          <a:lstStyle/>
          <a:p>
            <a:r>
              <a:rPr lang="en-US" sz="2400">
                <a:solidFill>
                  <a:schemeClr val="bg1"/>
                </a:solidFill>
              </a:rPr>
              <a:t>TPPI</a:t>
            </a:r>
          </a:p>
        </p:txBody>
      </p:sp>
      <p:sp>
        <p:nvSpPr>
          <p:cNvPr id="26649" name="Text Box 44"/>
          <p:cNvSpPr txBox="1">
            <a:spLocks noChangeArrowheads="1"/>
          </p:cNvSpPr>
          <p:nvPr/>
        </p:nvSpPr>
        <p:spPr bwMode="auto">
          <a:xfrm>
            <a:off x="7512050" y="5867400"/>
            <a:ext cx="1098550" cy="457200"/>
          </a:xfrm>
          <a:prstGeom prst="rect">
            <a:avLst/>
          </a:prstGeom>
          <a:noFill/>
          <a:ln w="9525">
            <a:noFill/>
            <a:miter lim="800000"/>
            <a:headEnd/>
            <a:tailEnd/>
          </a:ln>
        </p:spPr>
        <p:txBody>
          <a:bodyPr wrap="none">
            <a:spAutoFit/>
          </a:bodyPr>
          <a:lstStyle/>
          <a:p>
            <a:r>
              <a:rPr lang="en-US" sz="2400">
                <a:solidFill>
                  <a:schemeClr val="bg1"/>
                </a:solidFill>
              </a:rPr>
              <a:t>NTPPI</a:t>
            </a:r>
          </a:p>
        </p:txBody>
      </p:sp>
      <p:sp>
        <p:nvSpPr>
          <p:cNvPr id="26650" name="Text Box 45"/>
          <p:cNvSpPr txBox="1">
            <a:spLocks noChangeArrowheads="1"/>
          </p:cNvSpPr>
          <p:nvPr/>
        </p:nvSpPr>
        <p:spPr bwMode="auto">
          <a:xfrm>
            <a:off x="7527925" y="1905000"/>
            <a:ext cx="979488" cy="457200"/>
          </a:xfrm>
          <a:prstGeom prst="rect">
            <a:avLst/>
          </a:prstGeom>
          <a:noFill/>
          <a:ln w="9525">
            <a:noFill/>
            <a:miter lim="800000"/>
            <a:headEnd/>
            <a:tailEnd/>
          </a:ln>
        </p:spPr>
        <p:txBody>
          <a:bodyPr wrap="none">
            <a:spAutoFit/>
          </a:bodyPr>
          <a:lstStyle/>
          <a:p>
            <a:r>
              <a:rPr lang="en-US" sz="2400">
                <a:solidFill>
                  <a:schemeClr val="bg1"/>
                </a:solidFill>
              </a:rPr>
              <a:t>NTPP</a:t>
            </a:r>
          </a:p>
        </p:txBody>
      </p:sp>
      <p:sp>
        <p:nvSpPr>
          <p:cNvPr id="26651" name="Rectangle 47"/>
          <p:cNvSpPr>
            <a:spLocks noChangeArrowheads="1"/>
          </p:cNvSpPr>
          <p:nvPr/>
        </p:nvSpPr>
        <p:spPr bwMode="auto">
          <a:xfrm>
            <a:off x="0" y="6400800"/>
            <a:ext cx="9144000" cy="457200"/>
          </a:xfrm>
          <a:prstGeom prst="rect">
            <a:avLst/>
          </a:prstGeom>
          <a:noFill/>
          <a:ln w="9525">
            <a:noFill/>
            <a:miter lim="800000"/>
            <a:headEnd/>
            <a:tailEnd/>
          </a:ln>
        </p:spPr>
        <p:txBody>
          <a:bodyPr>
            <a:spAutoFit/>
          </a:bodyPr>
          <a:lstStyle/>
          <a:p>
            <a:pPr algn="r"/>
            <a:r>
              <a:rPr lang="en-GB" sz="1200" b="0" dirty="0" err="1" smtClean="0">
                <a:solidFill>
                  <a:schemeClr val="bg1"/>
                </a:solidFill>
              </a:rPr>
              <a:t>Randell</a:t>
            </a:r>
            <a:r>
              <a:rPr lang="en-GB" sz="1200" b="0" dirty="0" smtClean="0">
                <a:solidFill>
                  <a:schemeClr val="bg1"/>
                </a:solidFill>
              </a:rPr>
              <a:t>,    </a:t>
            </a:r>
            <a:r>
              <a:rPr lang="en-GB" sz="1200" b="0" dirty="0">
                <a:solidFill>
                  <a:schemeClr val="bg1"/>
                </a:solidFill>
              </a:rPr>
              <a:t>D</a:t>
            </a:r>
            <a:r>
              <a:rPr lang="en-GB" sz="1200" b="0" dirty="0" smtClean="0">
                <a:solidFill>
                  <a:schemeClr val="bg1"/>
                </a:solidFill>
              </a:rPr>
              <a:t>.,    Cui,    </a:t>
            </a:r>
            <a:r>
              <a:rPr lang="en-GB" sz="1200" b="0" dirty="0">
                <a:solidFill>
                  <a:schemeClr val="bg1"/>
                </a:solidFill>
              </a:rPr>
              <a:t>Z</a:t>
            </a:r>
            <a:r>
              <a:rPr lang="en-GB" sz="1200" b="0" dirty="0" smtClean="0">
                <a:solidFill>
                  <a:schemeClr val="bg1"/>
                </a:solidFill>
              </a:rPr>
              <a:t>.,    Cohn,    </a:t>
            </a:r>
            <a:r>
              <a:rPr lang="en-GB" sz="1200" b="0" dirty="0">
                <a:solidFill>
                  <a:schemeClr val="bg1"/>
                </a:solidFill>
              </a:rPr>
              <a:t>A.: A Spatial Logic based on Regions and Connection.</a:t>
            </a:r>
          </a:p>
          <a:p>
            <a:pPr algn="r"/>
            <a:r>
              <a:rPr lang="en-GB" sz="1200" b="0" dirty="0">
                <a:solidFill>
                  <a:schemeClr val="bg1"/>
                </a:solidFill>
              </a:rPr>
              <a:t>In: Proceedings of the International Conference on Knowledge Representation and </a:t>
            </a:r>
            <a:r>
              <a:rPr lang="en-GB" sz="1200" b="0" dirty="0" smtClean="0">
                <a:solidFill>
                  <a:schemeClr val="bg1"/>
                </a:solidFill>
              </a:rPr>
              <a:t>Reasoning,    </a:t>
            </a:r>
            <a:r>
              <a:rPr lang="en-GB" sz="1200" b="0" dirty="0">
                <a:solidFill>
                  <a:schemeClr val="bg1"/>
                </a:solidFill>
              </a:rPr>
              <a:t>pp. 165–176 (1992)</a:t>
            </a:r>
            <a:endParaRPr lang="en-US" sz="1200" b="0" dirty="0">
              <a:solidFill>
                <a:schemeClr val="bg1"/>
              </a:solidFill>
            </a:endParaRPr>
          </a:p>
        </p:txBody>
      </p:sp>
      <p:sp>
        <p:nvSpPr>
          <p:cNvPr id="26652" name="Text Box 48"/>
          <p:cNvSpPr txBox="1">
            <a:spLocks noChangeArrowheads="1"/>
          </p:cNvSpPr>
          <p:nvPr/>
        </p:nvSpPr>
        <p:spPr bwMode="auto">
          <a:xfrm>
            <a:off x="381000" y="1981200"/>
            <a:ext cx="4800600" cy="1066800"/>
          </a:xfrm>
          <a:prstGeom prst="rect">
            <a:avLst/>
          </a:prstGeom>
          <a:noFill/>
          <a:ln w="9525">
            <a:noFill/>
            <a:miter lim="800000"/>
            <a:headEnd/>
            <a:tailEnd/>
          </a:ln>
        </p:spPr>
        <p:txBody>
          <a:bodyPr>
            <a:spAutoFit/>
          </a:bodyPr>
          <a:lstStyle/>
          <a:p>
            <a:r>
              <a:rPr lang="en-US">
                <a:solidFill>
                  <a:schemeClr val="bg1"/>
                </a:solidFill>
              </a:rPr>
              <a:t>8 possible relations between regions at a time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HUDF-777866"/>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sp>
        <p:nvSpPr>
          <p:cNvPr id="7170" name="Title 1"/>
          <p:cNvSpPr>
            <a:spLocks noGrp="1"/>
          </p:cNvSpPr>
          <p:nvPr>
            <p:ph type="title"/>
          </p:nvPr>
        </p:nvSpPr>
        <p:spPr>
          <a:xfrm>
            <a:off x="228600" y="1276350"/>
            <a:ext cx="8686800" cy="647700"/>
          </a:xfrm>
        </p:spPr>
        <p:txBody>
          <a:bodyPr/>
          <a:lstStyle/>
          <a:p>
            <a:r>
              <a:rPr lang="en-US" dirty="0" smtClean="0"/>
              <a:t>The vision (1)</a:t>
            </a:r>
          </a:p>
        </p:txBody>
      </p:sp>
      <p:pic>
        <p:nvPicPr>
          <p:cNvPr id="5" name="Picture 9" descr="globe"/>
          <p:cNvPicPr>
            <a:picLocks noChangeAspect="1" noChangeArrowheads="1"/>
          </p:cNvPicPr>
          <p:nvPr/>
        </p:nvPicPr>
        <p:blipFill>
          <a:blip r:embed="rId3" cstate="print"/>
          <a:srcRect/>
          <a:stretch>
            <a:fillRect/>
          </a:stretch>
        </p:blipFill>
        <p:spPr bwMode="auto">
          <a:xfrm>
            <a:off x="381000" y="3124200"/>
            <a:ext cx="2857500" cy="2857500"/>
          </a:xfrm>
          <a:prstGeom prst="rect">
            <a:avLst/>
          </a:prstGeom>
          <a:noFill/>
          <a:ln w="9525">
            <a:noFill/>
            <a:miter lim="800000"/>
            <a:headEnd/>
            <a:tailEnd/>
          </a:ln>
        </p:spPr>
      </p:pic>
      <p:pic>
        <p:nvPicPr>
          <p:cNvPr id="9" name="Picture 2" descr="supercomputer.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10000" y="2133600"/>
            <a:ext cx="4953000" cy="4572000"/>
          </a:xfrm>
          <a:prstGeom prst="rect">
            <a:avLst/>
          </a:prstGeom>
          <a:noFill/>
        </p:spPr>
      </p:pic>
      <p:grpSp>
        <p:nvGrpSpPr>
          <p:cNvPr id="21" name="Group 20"/>
          <p:cNvGrpSpPr/>
          <p:nvPr/>
        </p:nvGrpSpPr>
        <p:grpSpPr>
          <a:xfrm>
            <a:off x="2514600" y="3124200"/>
            <a:ext cx="4876800" cy="3200400"/>
            <a:chOff x="2514600" y="3124200"/>
            <a:chExt cx="4876800" cy="3200400"/>
          </a:xfrm>
        </p:grpSpPr>
        <p:pic>
          <p:nvPicPr>
            <p:cNvPr id="7175" name="Picture 7" descr="http://www.cyc.com/cycdoc/img/UpperOntology.gif"/>
            <p:cNvPicPr>
              <a:picLocks noChangeAspect="1" noChangeArrowheads="1"/>
            </p:cNvPicPr>
            <p:nvPr/>
          </p:nvPicPr>
          <p:blipFill>
            <a:blip r:embed="rId5" cstate="print"/>
            <a:srcRect/>
            <a:stretch>
              <a:fillRect/>
            </a:stretch>
          </p:blipFill>
          <p:spPr bwMode="auto">
            <a:xfrm>
              <a:off x="5181600" y="5029200"/>
              <a:ext cx="2209800" cy="1295400"/>
            </a:xfrm>
            <a:prstGeom prst="rect">
              <a:avLst/>
            </a:prstGeom>
            <a:noFill/>
          </p:spPr>
        </p:pic>
        <p:grpSp>
          <p:nvGrpSpPr>
            <p:cNvPr id="20" name="Group 19"/>
            <p:cNvGrpSpPr/>
            <p:nvPr/>
          </p:nvGrpSpPr>
          <p:grpSpPr>
            <a:xfrm>
              <a:off x="2514600" y="3124200"/>
              <a:ext cx="4876800" cy="3200400"/>
              <a:chOff x="2514600" y="3124200"/>
              <a:chExt cx="4876800" cy="3200400"/>
            </a:xfrm>
          </p:grpSpPr>
          <p:grpSp>
            <p:nvGrpSpPr>
              <p:cNvPr id="14" name="Group 13"/>
              <p:cNvGrpSpPr/>
              <p:nvPr/>
            </p:nvGrpSpPr>
            <p:grpSpPr>
              <a:xfrm>
                <a:off x="5181600" y="3124200"/>
                <a:ext cx="2209800" cy="1371600"/>
                <a:chOff x="4495800" y="2362200"/>
                <a:chExt cx="3810000" cy="2057400"/>
              </a:xfrm>
            </p:grpSpPr>
            <p:pic>
              <p:nvPicPr>
                <p:cNvPr id="7173" name="Picture 5" descr="http://www.plu.edu/~boehkk/formula.jpg"/>
                <p:cNvPicPr>
                  <a:picLocks noChangeAspect="1" noChangeArrowheads="1"/>
                </p:cNvPicPr>
                <p:nvPr/>
              </p:nvPicPr>
              <p:blipFill>
                <a:blip r:embed="rId6" cstate="print"/>
                <a:srcRect/>
                <a:stretch>
                  <a:fillRect/>
                </a:stretch>
              </p:blipFill>
              <p:spPr bwMode="auto">
                <a:xfrm>
                  <a:off x="4495800" y="2362200"/>
                  <a:ext cx="3771900" cy="1994062"/>
                </a:xfrm>
                <a:prstGeom prst="rect">
                  <a:avLst/>
                </a:prstGeom>
                <a:noFill/>
              </p:spPr>
            </p:pic>
            <p:sp>
              <p:nvSpPr>
                <p:cNvPr id="12" name="Rectangle 11"/>
                <p:cNvSpPr/>
                <p:nvPr/>
              </p:nvSpPr>
              <p:spPr bwMode="auto">
                <a:xfrm>
                  <a:off x="4495800" y="2362200"/>
                  <a:ext cx="3810000" cy="2057400"/>
                </a:xfrm>
                <a:prstGeom prst="rect">
                  <a:avLst/>
                </a:prstGeom>
                <a:solidFill>
                  <a:srgbClr val="312997">
                    <a:alpha val="49804"/>
                  </a:srgbClr>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grpSp>
          <p:sp>
            <p:nvSpPr>
              <p:cNvPr id="15" name="Rectangle 14"/>
              <p:cNvSpPr/>
              <p:nvPr/>
            </p:nvSpPr>
            <p:spPr bwMode="auto">
              <a:xfrm>
                <a:off x="5181600" y="5029200"/>
                <a:ext cx="2209800" cy="1295400"/>
              </a:xfrm>
              <a:prstGeom prst="rect">
                <a:avLst/>
              </a:prstGeom>
              <a:solidFill>
                <a:srgbClr val="312997">
                  <a:alpha val="50196"/>
                </a:srgbClr>
              </a:solid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6" name="Right Arrow 15"/>
              <p:cNvSpPr/>
              <p:nvPr/>
            </p:nvSpPr>
            <p:spPr bwMode="auto">
              <a:xfrm>
                <a:off x="3733800" y="3505200"/>
                <a:ext cx="1295400" cy="381000"/>
              </a:xfrm>
              <a:prstGeom prst="rightArrow">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7" name="Right Arrow 16"/>
              <p:cNvSpPr/>
              <p:nvPr/>
            </p:nvSpPr>
            <p:spPr bwMode="auto">
              <a:xfrm>
                <a:off x="3733800" y="5486400"/>
                <a:ext cx="1295400" cy="381000"/>
              </a:xfrm>
              <a:prstGeom prst="rightArrow">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8" name="Right Arrow 17"/>
              <p:cNvSpPr/>
              <p:nvPr/>
            </p:nvSpPr>
            <p:spPr bwMode="auto">
              <a:xfrm>
                <a:off x="2514600" y="4343400"/>
                <a:ext cx="1295400" cy="381000"/>
              </a:xfrm>
              <a:prstGeom prst="rightArrow">
                <a:avLst>
                  <a:gd name="adj1" fmla="val 50000"/>
                  <a:gd name="adj2" fmla="val 0"/>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9" name="Right Arrow 18"/>
              <p:cNvSpPr/>
              <p:nvPr/>
            </p:nvSpPr>
            <p:spPr bwMode="auto">
              <a:xfrm rot="16200000">
                <a:off x="2799944" y="4495800"/>
                <a:ext cx="2057400" cy="381000"/>
              </a:xfrm>
              <a:prstGeom prst="rightArrow">
                <a:avLst>
                  <a:gd name="adj1" fmla="val 50000"/>
                  <a:gd name="adj2" fmla="val 0"/>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body" idx="1"/>
          </p:nvPr>
        </p:nvSpPr>
        <p:spPr/>
        <p:txBody>
          <a:bodyPr/>
          <a:lstStyle/>
          <a:p>
            <a:pPr eaLnBrk="1" hangingPunct="1"/>
            <a:r>
              <a:rPr lang="en-US" dirty="0" smtClean="0"/>
              <a:t>rel</a:t>
            </a:r>
            <a:r>
              <a:rPr lang="en-US" baseline="-25000" dirty="0" smtClean="0"/>
              <a:t>1</a:t>
            </a:r>
            <a:r>
              <a:rPr lang="en-US" dirty="0" smtClean="0"/>
              <a:t>(x,   y,   t) </a:t>
            </a:r>
            <a:r>
              <a:rPr lang="el-GR" sz="2000" dirty="0" smtClean="0">
                <a:cs typeface="Times New Roman" pitchFamily="18" charset="0"/>
              </a:rPr>
              <a:t>Λ</a:t>
            </a:r>
            <a:r>
              <a:rPr lang="nl-BE" dirty="0" smtClean="0">
                <a:cs typeface="Times New Roman" pitchFamily="18" charset="0"/>
              </a:rPr>
              <a:t> </a:t>
            </a:r>
            <a:r>
              <a:rPr lang="en-US" dirty="0" smtClean="0"/>
              <a:t>rel</a:t>
            </a:r>
            <a:r>
              <a:rPr lang="en-US" baseline="-25000" dirty="0" smtClean="0"/>
              <a:t>2</a:t>
            </a:r>
            <a:r>
              <a:rPr lang="en-US" dirty="0" smtClean="0"/>
              <a:t>(y,   z,   t)  </a:t>
            </a:r>
            <a:r>
              <a:rPr lang="en-US" dirty="0" smtClean="0">
                <a:sym typeface="Wingdings" pitchFamily="2" charset="2"/>
              </a:rPr>
              <a:t> rel</a:t>
            </a:r>
            <a:r>
              <a:rPr lang="en-US" baseline="-25000" dirty="0" smtClean="0">
                <a:sym typeface="Wingdings" pitchFamily="2" charset="2"/>
              </a:rPr>
              <a:t>3</a:t>
            </a:r>
            <a:r>
              <a:rPr lang="en-US" dirty="0" smtClean="0">
                <a:sym typeface="Wingdings" pitchFamily="2" charset="2"/>
              </a:rPr>
              <a:t>(x,   z,   t) ?</a:t>
            </a:r>
          </a:p>
          <a:p>
            <a:pPr eaLnBrk="1" hangingPunct="1"/>
            <a:r>
              <a:rPr lang="en-US" dirty="0" smtClean="0">
                <a:sym typeface="Wingdings" pitchFamily="2" charset="2"/>
              </a:rPr>
              <a:t>e.g. DC(x,   y,   t)</a:t>
            </a:r>
            <a:r>
              <a:rPr lang="en-US" dirty="0" smtClean="0"/>
              <a:t> </a:t>
            </a:r>
            <a:r>
              <a:rPr lang="el-GR" sz="2000" dirty="0" smtClean="0">
                <a:cs typeface="Times New Roman" pitchFamily="18" charset="0"/>
              </a:rPr>
              <a:t>Λ</a:t>
            </a:r>
            <a:r>
              <a:rPr lang="nl-BE" dirty="0" smtClean="0">
                <a:cs typeface="Times New Roman" pitchFamily="18" charset="0"/>
              </a:rPr>
              <a:t> </a:t>
            </a:r>
            <a:r>
              <a:rPr lang="en-US" dirty="0" smtClean="0">
                <a:sym typeface="Wingdings" pitchFamily="2" charset="2"/>
              </a:rPr>
              <a:t>DC(y,   z,   t)</a:t>
            </a:r>
          </a:p>
          <a:p>
            <a:pPr eaLnBrk="1" hangingPunct="1"/>
            <a:endParaRPr lang="en-US" dirty="0" smtClean="0">
              <a:sym typeface="Wingdings" pitchFamily="2" charset="2"/>
            </a:endParaRPr>
          </a:p>
          <a:p>
            <a:pPr eaLnBrk="1" hangingPunct="1"/>
            <a:endParaRPr lang="en-US" dirty="0" smtClean="0">
              <a:sym typeface="Wingdings" pitchFamily="2" charset="2"/>
            </a:endParaRPr>
          </a:p>
          <a:p>
            <a:pPr eaLnBrk="1" hangingPunct="1"/>
            <a:endParaRPr lang="en-US" dirty="0" smtClean="0">
              <a:sym typeface="Wingdings" pitchFamily="2" charset="2"/>
            </a:endParaRPr>
          </a:p>
          <a:p>
            <a:pPr eaLnBrk="1" hangingPunct="1"/>
            <a:endParaRPr lang="en-US" dirty="0" smtClean="0">
              <a:sym typeface="Wingdings" pitchFamily="2" charset="2"/>
            </a:endParaRPr>
          </a:p>
          <a:p>
            <a:pPr eaLnBrk="1" hangingPunct="1"/>
            <a:r>
              <a:rPr lang="en-US" dirty="0" smtClean="0">
                <a:sym typeface="Wingdings" pitchFamily="2" charset="2"/>
              </a:rPr>
              <a:t>maintained in tables</a:t>
            </a:r>
          </a:p>
        </p:txBody>
      </p:sp>
      <p:sp>
        <p:nvSpPr>
          <p:cNvPr id="27651" name="AutoShape 2"/>
          <p:cNvSpPr>
            <a:spLocks noGrp="1" noChangeArrowheads="1"/>
          </p:cNvSpPr>
          <p:nvPr>
            <p:ph type="title"/>
          </p:nvPr>
        </p:nvSpPr>
        <p:spPr>
          <a:xfrm>
            <a:off x="255588" y="1284288"/>
            <a:ext cx="8632825" cy="631825"/>
          </a:xfrm>
        </p:spPr>
        <p:txBody>
          <a:bodyPr/>
          <a:lstStyle/>
          <a:p>
            <a:pPr eaLnBrk="1" hangingPunct="1"/>
            <a:r>
              <a:rPr lang="en-US" smtClean="0"/>
              <a:t>RCC8 reasoning</a:t>
            </a:r>
          </a:p>
        </p:txBody>
      </p:sp>
      <p:sp>
        <p:nvSpPr>
          <p:cNvPr id="27652" name="Oval 5"/>
          <p:cNvSpPr>
            <a:spLocks noChangeArrowheads="1"/>
          </p:cNvSpPr>
          <p:nvPr/>
        </p:nvSpPr>
        <p:spPr bwMode="auto">
          <a:xfrm>
            <a:off x="152400" y="4583113"/>
            <a:ext cx="914400" cy="685800"/>
          </a:xfrm>
          <a:prstGeom prst="ellipse">
            <a:avLst/>
          </a:prstGeom>
          <a:solidFill>
            <a:srgbClr val="FF66FF">
              <a:alpha val="50195"/>
            </a:srgbClr>
          </a:solidFill>
          <a:ln w="9525">
            <a:noFill/>
            <a:round/>
            <a:headEnd/>
            <a:tailEnd/>
          </a:ln>
        </p:spPr>
        <p:txBody>
          <a:bodyPr wrap="none" anchor="ctr"/>
          <a:lstStyle/>
          <a:p>
            <a:r>
              <a:rPr lang="en-US"/>
              <a:t>y</a:t>
            </a:r>
          </a:p>
        </p:txBody>
      </p:sp>
      <p:sp>
        <p:nvSpPr>
          <p:cNvPr id="27653" name="Oval 6"/>
          <p:cNvSpPr>
            <a:spLocks noChangeArrowheads="1"/>
          </p:cNvSpPr>
          <p:nvPr/>
        </p:nvSpPr>
        <p:spPr bwMode="auto">
          <a:xfrm>
            <a:off x="152400" y="3516313"/>
            <a:ext cx="914400" cy="685800"/>
          </a:xfrm>
          <a:prstGeom prst="ellipse">
            <a:avLst/>
          </a:prstGeom>
          <a:solidFill>
            <a:srgbClr val="00CC99">
              <a:alpha val="50195"/>
            </a:srgbClr>
          </a:solidFill>
          <a:ln w="9525">
            <a:noFill/>
            <a:round/>
            <a:headEnd/>
            <a:tailEnd/>
          </a:ln>
        </p:spPr>
        <p:txBody>
          <a:bodyPr wrap="none" anchor="ctr"/>
          <a:lstStyle/>
          <a:p>
            <a:r>
              <a:rPr lang="en-US"/>
              <a:t>x</a:t>
            </a:r>
          </a:p>
        </p:txBody>
      </p:sp>
      <p:sp>
        <p:nvSpPr>
          <p:cNvPr id="27654" name="Oval 7"/>
          <p:cNvSpPr>
            <a:spLocks noChangeArrowheads="1"/>
          </p:cNvSpPr>
          <p:nvPr/>
        </p:nvSpPr>
        <p:spPr bwMode="auto">
          <a:xfrm>
            <a:off x="990600" y="4049713"/>
            <a:ext cx="914400" cy="685800"/>
          </a:xfrm>
          <a:prstGeom prst="ellipse">
            <a:avLst/>
          </a:prstGeom>
          <a:solidFill>
            <a:srgbClr val="FFC533">
              <a:alpha val="50195"/>
            </a:srgbClr>
          </a:solidFill>
          <a:ln w="9525">
            <a:noFill/>
            <a:round/>
            <a:headEnd/>
            <a:tailEnd/>
          </a:ln>
        </p:spPr>
        <p:txBody>
          <a:bodyPr wrap="none" anchor="ctr"/>
          <a:lstStyle/>
          <a:p>
            <a:r>
              <a:rPr lang="en-US"/>
              <a:t>z</a:t>
            </a:r>
          </a:p>
        </p:txBody>
      </p:sp>
      <p:sp>
        <p:nvSpPr>
          <p:cNvPr id="27655" name="Oval 8"/>
          <p:cNvSpPr>
            <a:spLocks noChangeArrowheads="1"/>
          </p:cNvSpPr>
          <p:nvPr/>
        </p:nvSpPr>
        <p:spPr bwMode="auto">
          <a:xfrm>
            <a:off x="2286000" y="4583113"/>
            <a:ext cx="914400" cy="685800"/>
          </a:xfrm>
          <a:prstGeom prst="ellipse">
            <a:avLst/>
          </a:prstGeom>
          <a:solidFill>
            <a:srgbClr val="FF66FF">
              <a:alpha val="50195"/>
            </a:srgbClr>
          </a:solidFill>
          <a:ln w="9525">
            <a:noFill/>
            <a:round/>
            <a:headEnd/>
            <a:tailEnd/>
          </a:ln>
        </p:spPr>
        <p:txBody>
          <a:bodyPr wrap="none" anchor="ctr"/>
          <a:lstStyle/>
          <a:p>
            <a:r>
              <a:rPr lang="en-US"/>
              <a:t>y</a:t>
            </a:r>
          </a:p>
        </p:txBody>
      </p:sp>
      <p:sp>
        <p:nvSpPr>
          <p:cNvPr id="27656" name="Oval 9"/>
          <p:cNvSpPr>
            <a:spLocks noChangeArrowheads="1"/>
          </p:cNvSpPr>
          <p:nvPr/>
        </p:nvSpPr>
        <p:spPr bwMode="auto">
          <a:xfrm>
            <a:off x="2286000" y="3516313"/>
            <a:ext cx="914400" cy="685800"/>
          </a:xfrm>
          <a:prstGeom prst="ellipse">
            <a:avLst/>
          </a:prstGeom>
          <a:solidFill>
            <a:srgbClr val="00CC99">
              <a:alpha val="50195"/>
            </a:srgbClr>
          </a:solidFill>
          <a:ln w="9525">
            <a:noFill/>
            <a:round/>
            <a:headEnd/>
            <a:tailEnd/>
          </a:ln>
        </p:spPr>
        <p:txBody>
          <a:bodyPr wrap="none" anchor="ctr"/>
          <a:lstStyle/>
          <a:p>
            <a:r>
              <a:rPr lang="en-US"/>
              <a:t>x</a:t>
            </a:r>
          </a:p>
        </p:txBody>
      </p:sp>
      <p:sp>
        <p:nvSpPr>
          <p:cNvPr id="27657" name="Oval 10"/>
          <p:cNvSpPr>
            <a:spLocks noChangeArrowheads="1"/>
          </p:cNvSpPr>
          <p:nvPr/>
        </p:nvSpPr>
        <p:spPr bwMode="auto">
          <a:xfrm>
            <a:off x="3048000" y="3897313"/>
            <a:ext cx="914400" cy="685800"/>
          </a:xfrm>
          <a:prstGeom prst="ellipse">
            <a:avLst/>
          </a:prstGeom>
          <a:solidFill>
            <a:srgbClr val="FFC533">
              <a:alpha val="50195"/>
            </a:srgbClr>
          </a:solidFill>
          <a:ln w="9525">
            <a:noFill/>
            <a:round/>
            <a:headEnd/>
            <a:tailEnd/>
          </a:ln>
        </p:spPr>
        <p:txBody>
          <a:bodyPr wrap="none" anchor="ctr"/>
          <a:lstStyle/>
          <a:p>
            <a:r>
              <a:rPr lang="en-US"/>
              <a:t>z</a:t>
            </a:r>
          </a:p>
        </p:txBody>
      </p:sp>
      <p:sp>
        <p:nvSpPr>
          <p:cNvPr id="27658" name="Oval 11"/>
          <p:cNvSpPr>
            <a:spLocks noChangeArrowheads="1"/>
          </p:cNvSpPr>
          <p:nvPr/>
        </p:nvSpPr>
        <p:spPr bwMode="auto">
          <a:xfrm>
            <a:off x="4267200" y="4583113"/>
            <a:ext cx="914400" cy="685800"/>
          </a:xfrm>
          <a:prstGeom prst="ellipse">
            <a:avLst/>
          </a:prstGeom>
          <a:solidFill>
            <a:srgbClr val="FF66FF">
              <a:alpha val="50195"/>
            </a:srgbClr>
          </a:solidFill>
          <a:ln w="9525">
            <a:noFill/>
            <a:round/>
            <a:headEnd/>
            <a:tailEnd/>
          </a:ln>
        </p:spPr>
        <p:txBody>
          <a:bodyPr wrap="none" anchor="ctr"/>
          <a:lstStyle/>
          <a:p>
            <a:r>
              <a:rPr lang="en-US"/>
              <a:t>y</a:t>
            </a:r>
          </a:p>
        </p:txBody>
      </p:sp>
      <p:sp>
        <p:nvSpPr>
          <p:cNvPr id="27659" name="Oval 12"/>
          <p:cNvSpPr>
            <a:spLocks noChangeArrowheads="1"/>
          </p:cNvSpPr>
          <p:nvPr/>
        </p:nvSpPr>
        <p:spPr bwMode="auto">
          <a:xfrm>
            <a:off x="4267200" y="3516313"/>
            <a:ext cx="914400" cy="685800"/>
          </a:xfrm>
          <a:prstGeom prst="ellipse">
            <a:avLst/>
          </a:prstGeom>
          <a:solidFill>
            <a:srgbClr val="00CC99">
              <a:alpha val="50195"/>
            </a:srgbClr>
          </a:solidFill>
          <a:ln w="9525">
            <a:noFill/>
            <a:round/>
            <a:headEnd/>
            <a:tailEnd/>
          </a:ln>
        </p:spPr>
        <p:txBody>
          <a:bodyPr wrap="none" anchor="ctr"/>
          <a:lstStyle/>
          <a:p>
            <a:r>
              <a:rPr lang="en-US"/>
              <a:t>x</a:t>
            </a:r>
          </a:p>
        </p:txBody>
      </p:sp>
      <p:sp>
        <p:nvSpPr>
          <p:cNvPr id="27660" name="Oval 13"/>
          <p:cNvSpPr>
            <a:spLocks noChangeArrowheads="1"/>
          </p:cNvSpPr>
          <p:nvPr/>
        </p:nvSpPr>
        <p:spPr bwMode="auto">
          <a:xfrm>
            <a:off x="4800600" y="3668713"/>
            <a:ext cx="914400" cy="685800"/>
          </a:xfrm>
          <a:prstGeom prst="ellipse">
            <a:avLst/>
          </a:prstGeom>
          <a:solidFill>
            <a:srgbClr val="FFC533">
              <a:alpha val="50195"/>
            </a:srgbClr>
          </a:solidFill>
          <a:ln w="9525">
            <a:noFill/>
            <a:round/>
            <a:headEnd/>
            <a:tailEnd/>
          </a:ln>
        </p:spPr>
        <p:txBody>
          <a:bodyPr wrap="none" anchor="ctr"/>
          <a:lstStyle/>
          <a:p>
            <a:r>
              <a:rPr lang="en-US"/>
              <a:t>z</a:t>
            </a:r>
          </a:p>
        </p:txBody>
      </p:sp>
      <p:sp>
        <p:nvSpPr>
          <p:cNvPr id="27661" name="Oval 14"/>
          <p:cNvSpPr>
            <a:spLocks noChangeArrowheads="1"/>
          </p:cNvSpPr>
          <p:nvPr/>
        </p:nvSpPr>
        <p:spPr bwMode="auto">
          <a:xfrm>
            <a:off x="6172200" y="4583113"/>
            <a:ext cx="914400" cy="685800"/>
          </a:xfrm>
          <a:prstGeom prst="ellipse">
            <a:avLst/>
          </a:prstGeom>
          <a:solidFill>
            <a:srgbClr val="FF66FF">
              <a:alpha val="50195"/>
            </a:srgbClr>
          </a:solidFill>
          <a:ln w="9525">
            <a:noFill/>
            <a:round/>
            <a:headEnd/>
            <a:tailEnd/>
          </a:ln>
        </p:spPr>
        <p:txBody>
          <a:bodyPr wrap="none" anchor="ctr"/>
          <a:lstStyle/>
          <a:p>
            <a:r>
              <a:rPr lang="en-US"/>
              <a:t>y</a:t>
            </a:r>
          </a:p>
        </p:txBody>
      </p:sp>
      <p:sp>
        <p:nvSpPr>
          <p:cNvPr id="27662" name="Oval 15"/>
          <p:cNvSpPr>
            <a:spLocks noChangeArrowheads="1"/>
          </p:cNvSpPr>
          <p:nvPr/>
        </p:nvSpPr>
        <p:spPr bwMode="auto">
          <a:xfrm>
            <a:off x="6172200" y="3516313"/>
            <a:ext cx="914400" cy="685800"/>
          </a:xfrm>
          <a:prstGeom prst="ellipse">
            <a:avLst/>
          </a:prstGeom>
          <a:solidFill>
            <a:srgbClr val="00CC99">
              <a:alpha val="50195"/>
            </a:srgbClr>
          </a:solidFill>
          <a:ln w="9525">
            <a:noFill/>
            <a:round/>
            <a:headEnd/>
            <a:tailEnd/>
          </a:ln>
        </p:spPr>
        <p:txBody>
          <a:bodyPr wrap="none" anchor="ctr"/>
          <a:lstStyle/>
          <a:p>
            <a:r>
              <a:rPr lang="en-US"/>
              <a:t>x</a:t>
            </a:r>
          </a:p>
        </p:txBody>
      </p:sp>
      <p:sp>
        <p:nvSpPr>
          <p:cNvPr id="27663" name="Oval 16"/>
          <p:cNvSpPr>
            <a:spLocks noChangeArrowheads="1"/>
          </p:cNvSpPr>
          <p:nvPr/>
        </p:nvSpPr>
        <p:spPr bwMode="auto">
          <a:xfrm>
            <a:off x="6172200" y="3516313"/>
            <a:ext cx="914400" cy="685800"/>
          </a:xfrm>
          <a:prstGeom prst="ellipse">
            <a:avLst/>
          </a:prstGeom>
          <a:solidFill>
            <a:srgbClr val="FFC533">
              <a:alpha val="50195"/>
            </a:srgbClr>
          </a:solidFill>
          <a:ln w="9525">
            <a:noFill/>
            <a:round/>
            <a:headEnd/>
            <a:tailEnd/>
          </a:ln>
        </p:spPr>
        <p:txBody>
          <a:bodyPr wrap="none" anchor="ctr"/>
          <a:lstStyle/>
          <a:p>
            <a:r>
              <a:rPr lang="en-US"/>
              <a:t>z</a:t>
            </a:r>
          </a:p>
        </p:txBody>
      </p:sp>
      <p:sp>
        <p:nvSpPr>
          <p:cNvPr id="27664" name="Oval 17"/>
          <p:cNvSpPr>
            <a:spLocks noChangeArrowheads="1"/>
          </p:cNvSpPr>
          <p:nvPr/>
        </p:nvSpPr>
        <p:spPr bwMode="auto">
          <a:xfrm>
            <a:off x="7543800" y="4659313"/>
            <a:ext cx="914400" cy="685800"/>
          </a:xfrm>
          <a:prstGeom prst="ellipse">
            <a:avLst/>
          </a:prstGeom>
          <a:solidFill>
            <a:srgbClr val="FF66FF">
              <a:alpha val="50195"/>
            </a:srgbClr>
          </a:solidFill>
          <a:ln w="9525">
            <a:noFill/>
            <a:round/>
            <a:headEnd/>
            <a:tailEnd/>
          </a:ln>
        </p:spPr>
        <p:txBody>
          <a:bodyPr wrap="none" anchor="ctr"/>
          <a:lstStyle/>
          <a:p>
            <a:r>
              <a:rPr lang="en-US"/>
              <a:t>y</a:t>
            </a:r>
          </a:p>
        </p:txBody>
      </p:sp>
      <p:sp>
        <p:nvSpPr>
          <p:cNvPr id="27665" name="Oval 18"/>
          <p:cNvSpPr>
            <a:spLocks noChangeArrowheads="1"/>
          </p:cNvSpPr>
          <p:nvPr/>
        </p:nvSpPr>
        <p:spPr bwMode="auto">
          <a:xfrm>
            <a:off x="7543800" y="3592513"/>
            <a:ext cx="914400" cy="685800"/>
          </a:xfrm>
          <a:prstGeom prst="ellipse">
            <a:avLst/>
          </a:prstGeom>
          <a:solidFill>
            <a:srgbClr val="00CC99">
              <a:alpha val="50195"/>
            </a:srgbClr>
          </a:solidFill>
          <a:ln w="9525">
            <a:noFill/>
            <a:round/>
            <a:headEnd/>
            <a:tailEnd/>
          </a:ln>
        </p:spPr>
        <p:txBody>
          <a:bodyPr wrap="none" anchor="ctr"/>
          <a:lstStyle/>
          <a:p>
            <a:r>
              <a:rPr lang="en-US"/>
              <a:t>x</a:t>
            </a:r>
          </a:p>
        </p:txBody>
      </p:sp>
      <p:sp>
        <p:nvSpPr>
          <p:cNvPr id="27666" name="Oval 19"/>
          <p:cNvSpPr>
            <a:spLocks noChangeArrowheads="1"/>
          </p:cNvSpPr>
          <p:nvPr/>
        </p:nvSpPr>
        <p:spPr bwMode="auto">
          <a:xfrm>
            <a:off x="7696200" y="3592513"/>
            <a:ext cx="457200" cy="457200"/>
          </a:xfrm>
          <a:prstGeom prst="ellipse">
            <a:avLst/>
          </a:prstGeom>
          <a:solidFill>
            <a:srgbClr val="FFC533">
              <a:alpha val="50195"/>
            </a:srgbClr>
          </a:solidFill>
          <a:ln w="9525">
            <a:noFill/>
            <a:round/>
            <a:headEnd/>
            <a:tailEnd/>
          </a:ln>
        </p:spPr>
        <p:txBody>
          <a:bodyPr wrap="none" anchor="ctr"/>
          <a:lstStyle/>
          <a:p>
            <a:r>
              <a:rPr lang="en-US"/>
              <a:t>z</a:t>
            </a:r>
          </a:p>
        </p:txBody>
      </p:sp>
      <p:sp>
        <p:nvSpPr>
          <p:cNvPr id="27667" name="Line 20"/>
          <p:cNvSpPr>
            <a:spLocks noChangeShapeType="1"/>
          </p:cNvSpPr>
          <p:nvPr/>
        </p:nvSpPr>
        <p:spPr bwMode="auto">
          <a:xfrm>
            <a:off x="2057400" y="3287713"/>
            <a:ext cx="0" cy="2057400"/>
          </a:xfrm>
          <a:prstGeom prst="line">
            <a:avLst/>
          </a:prstGeom>
          <a:noFill/>
          <a:ln w="9525">
            <a:solidFill>
              <a:schemeClr val="bg1"/>
            </a:solidFill>
            <a:round/>
            <a:headEnd/>
            <a:tailEnd/>
          </a:ln>
        </p:spPr>
        <p:txBody>
          <a:bodyPr anchor="ctr"/>
          <a:lstStyle/>
          <a:p>
            <a:endParaRPr lang="en-US"/>
          </a:p>
        </p:txBody>
      </p:sp>
      <p:sp>
        <p:nvSpPr>
          <p:cNvPr id="27668" name="Line 21"/>
          <p:cNvSpPr>
            <a:spLocks noChangeShapeType="1"/>
          </p:cNvSpPr>
          <p:nvPr/>
        </p:nvSpPr>
        <p:spPr bwMode="auto">
          <a:xfrm>
            <a:off x="4114800" y="3287713"/>
            <a:ext cx="0" cy="2057400"/>
          </a:xfrm>
          <a:prstGeom prst="line">
            <a:avLst/>
          </a:prstGeom>
          <a:noFill/>
          <a:ln w="9525">
            <a:solidFill>
              <a:schemeClr val="bg1"/>
            </a:solidFill>
            <a:round/>
            <a:headEnd/>
            <a:tailEnd/>
          </a:ln>
        </p:spPr>
        <p:txBody>
          <a:bodyPr anchor="ctr"/>
          <a:lstStyle/>
          <a:p>
            <a:endParaRPr lang="en-US"/>
          </a:p>
        </p:txBody>
      </p:sp>
      <p:sp>
        <p:nvSpPr>
          <p:cNvPr id="27669" name="Line 22"/>
          <p:cNvSpPr>
            <a:spLocks noChangeShapeType="1"/>
          </p:cNvSpPr>
          <p:nvPr/>
        </p:nvSpPr>
        <p:spPr bwMode="auto">
          <a:xfrm>
            <a:off x="5943600" y="3287713"/>
            <a:ext cx="0" cy="2057400"/>
          </a:xfrm>
          <a:prstGeom prst="line">
            <a:avLst/>
          </a:prstGeom>
          <a:noFill/>
          <a:ln w="9525">
            <a:solidFill>
              <a:schemeClr val="bg1"/>
            </a:solidFill>
            <a:round/>
            <a:headEnd/>
            <a:tailEnd/>
          </a:ln>
        </p:spPr>
        <p:txBody>
          <a:bodyPr anchor="ctr"/>
          <a:lstStyle/>
          <a:p>
            <a:endParaRPr lang="en-US"/>
          </a:p>
        </p:txBody>
      </p:sp>
      <p:sp>
        <p:nvSpPr>
          <p:cNvPr id="27670" name="Line 23"/>
          <p:cNvSpPr>
            <a:spLocks noChangeShapeType="1"/>
          </p:cNvSpPr>
          <p:nvPr/>
        </p:nvSpPr>
        <p:spPr bwMode="auto">
          <a:xfrm>
            <a:off x="7315200" y="3287713"/>
            <a:ext cx="0" cy="2057400"/>
          </a:xfrm>
          <a:prstGeom prst="line">
            <a:avLst/>
          </a:prstGeom>
          <a:noFill/>
          <a:ln w="9525">
            <a:solidFill>
              <a:schemeClr val="bg1"/>
            </a:solidFill>
            <a:round/>
            <a:headEnd/>
            <a:tailEnd/>
          </a:ln>
        </p:spPr>
        <p:txBody>
          <a:bodyPr anchor="ctr"/>
          <a:lstStyle/>
          <a:p>
            <a:endParaRPr lang="en-US"/>
          </a:p>
        </p:txBody>
      </p:sp>
      <p:sp>
        <p:nvSpPr>
          <p:cNvPr id="27671" name="Line 24"/>
          <p:cNvSpPr>
            <a:spLocks noChangeShapeType="1"/>
          </p:cNvSpPr>
          <p:nvPr/>
        </p:nvSpPr>
        <p:spPr bwMode="auto">
          <a:xfrm>
            <a:off x="8610600" y="3287713"/>
            <a:ext cx="0" cy="2057400"/>
          </a:xfrm>
          <a:prstGeom prst="line">
            <a:avLst/>
          </a:prstGeom>
          <a:noFill/>
          <a:ln w="9525">
            <a:solidFill>
              <a:schemeClr val="bg1"/>
            </a:solidFill>
            <a:round/>
            <a:headEnd/>
            <a:tailEnd/>
          </a:ln>
        </p:spPr>
        <p:txBody>
          <a:bodyPr anchor="ctr"/>
          <a:lstStyle/>
          <a:p>
            <a:endParaRPr lang="en-US"/>
          </a:p>
        </p:txBody>
      </p:sp>
      <p:sp>
        <p:nvSpPr>
          <p:cNvPr id="27672" name="Text Box 25"/>
          <p:cNvSpPr txBox="1">
            <a:spLocks noChangeArrowheads="1"/>
          </p:cNvSpPr>
          <p:nvPr/>
        </p:nvSpPr>
        <p:spPr bwMode="auto">
          <a:xfrm>
            <a:off x="8534400" y="4830763"/>
            <a:ext cx="590550" cy="579437"/>
          </a:xfrm>
          <a:prstGeom prst="rect">
            <a:avLst/>
          </a:prstGeom>
          <a:noFill/>
          <a:ln w="9525">
            <a:noFill/>
            <a:miter lim="800000"/>
            <a:headEnd/>
            <a:tailEnd/>
          </a:ln>
        </p:spPr>
        <p:txBody>
          <a:bodyPr wrap="none">
            <a:spAutoFit/>
          </a:bodyPr>
          <a:lstStyle/>
          <a:p>
            <a:r>
              <a:rPr lang="en-US">
                <a:solidFill>
                  <a:schemeClr val="bg1"/>
                </a:solidFill>
              </a:rPr>
              <a:t>…</a:t>
            </a:r>
          </a:p>
        </p:txBody>
      </p:sp>
      <p:sp>
        <p:nvSpPr>
          <p:cNvPr id="27673" name="Rectangle 26"/>
          <p:cNvSpPr>
            <a:spLocks noChangeArrowheads="1"/>
          </p:cNvSpPr>
          <p:nvPr/>
        </p:nvSpPr>
        <p:spPr bwMode="auto">
          <a:xfrm>
            <a:off x="0" y="6400800"/>
            <a:ext cx="9144000" cy="457200"/>
          </a:xfrm>
          <a:prstGeom prst="rect">
            <a:avLst/>
          </a:prstGeom>
          <a:noFill/>
          <a:ln w="9525">
            <a:noFill/>
            <a:miter lim="800000"/>
            <a:headEnd/>
            <a:tailEnd/>
          </a:ln>
        </p:spPr>
        <p:txBody>
          <a:bodyPr>
            <a:spAutoFit/>
          </a:bodyPr>
          <a:lstStyle/>
          <a:p>
            <a:pPr algn="r"/>
            <a:r>
              <a:rPr lang="en-GB" sz="1200" b="0" dirty="0" err="1" smtClean="0">
                <a:solidFill>
                  <a:schemeClr val="bg1"/>
                </a:solidFill>
              </a:rPr>
              <a:t>Randell</a:t>
            </a:r>
            <a:r>
              <a:rPr lang="en-GB" sz="1200" b="0" dirty="0" smtClean="0">
                <a:solidFill>
                  <a:schemeClr val="bg1"/>
                </a:solidFill>
              </a:rPr>
              <a:t>,    </a:t>
            </a:r>
            <a:r>
              <a:rPr lang="en-GB" sz="1200" b="0" dirty="0">
                <a:solidFill>
                  <a:schemeClr val="bg1"/>
                </a:solidFill>
              </a:rPr>
              <a:t>D</a:t>
            </a:r>
            <a:r>
              <a:rPr lang="en-GB" sz="1200" b="0" dirty="0" smtClean="0">
                <a:solidFill>
                  <a:schemeClr val="bg1"/>
                </a:solidFill>
              </a:rPr>
              <a:t>.,    Cui,    </a:t>
            </a:r>
            <a:r>
              <a:rPr lang="en-GB" sz="1200" b="0" dirty="0">
                <a:solidFill>
                  <a:schemeClr val="bg1"/>
                </a:solidFill>
              </a:rPr>
              <a:t>Z</a:t>
            </a:r>
            <a:r>
              <a:rPr lang="en-GB" sz="1200" b="0" dirty="0" smtClean="0">
                <a:solidFill>
                  <a:schemeClr val="bg1"/>
                </a:solidFill>
              </a:rPr>
              <a:t>.,    Cohn,    </a:t>
            </a:r>
            <a:r>
              <a:rPr lang="en-GB" sz="1200" b="0" dirty="0">
                <a:solidFill>
                  <a:schemeClr val="bg1"/>
                </a:solidFill>
              </a:rPr>
              <a:t>A.: A Spatial Logic based on Regions and Connection.</a:t>
            </a:r>
          </a:p>
          <a:p>
            <a:pPr algn="r"/>
            <a:r>
              <a:rPr lang="en-GB" sz="1200" b="0" dirty="0">
                <a:solidFill>
                  <a:schemeClr val="bg1"/>
                </a:solidFill>
              </a:rPr>
              <a:t>In: Proceedings of the International Conference on Knowledge Representation and </a:t>
            </a:r>
            <a:r>
              <a:rPr lang="en-GB" sz="1200" b="0" dirty="0" smtClean="0">
                <a:solidFill>
                  <a:schemeClr val="bg1"/>
                </a:solidFill>
              </a:rPr>
              <a:t>Reasoning,    </a:t>
            </a:r>
            <a:r>
              <a:rPr lang="en-GB" sz="1200" b="0" dirty="0">
                <a:solidFill>
                  <a:schemeClr val="bg1"/>
                </a:solidFill>
              </a:rPr>
              <a:t>pp. 165–176 (1992)</a:t>
            </a:r>
            <a:endParaRPr lang="en-US" sz="1200" b="0" dirty="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Oval 2"/>
          <p:cNvSpPr>
            <a:spLocks noChangeArrowheads="1"/>
          </p:cNvSpPr>
          <p:nvPr/>
        </p:nvSpPr>
        <p:spPr bwMode="auto">
          <a:xfrm>
            <a:off x="5411788" y="25146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75" name="Oval 3"/>
          <p:cNvSpPr>
            <a:spLocks noChangeArrowheads="1"/>
          </p:cNvSpPr>
          <p:nvPr/>
        </p:nvSpPr>
        <p:spPr bwMode="auto">
          <a:xfrm>
            <a:off x="6478588" y="38100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76" name="Oval 4"/>
          <p:cNvSpPr>
            <a:spLocks noChangeArrowheads="1"/>
          </p:cNvSpPr>
          <p:nvPr/>
        </p:nvSpPr>
        <p:spPr bwMode="auto">
          <a:xfrm>
            <a:off x="3887788" y="35814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77" name="Oval 5"/>
          <p:cNvSpPr>
            <a:spLocks noChangeArrowheads="1"/>
          </p:cNvSpPr>
          <p:nvPr/>
        </p:nvSpPr>
        <p:spPr bwMode="auto">
          <a:xfrm>
            <a:off x="3887788" y="40386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78" name="Oval 6"/>
          <p:cNvSpPr>
            <a:spLocks noChangeArrowheads="1"/>
          </p:cNvSpPr>
          <p:nvPr/>
        </p:nvSpPr>
        <p:spPr bwMode="auto">
          <a:xfrm>
            <a:off x="5411788" y="50292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79" name="AutoShape 7"/>
          <p:cNvSpPr>
            <a:spLocks noGrp="1" noChangeArrowheads="1"/>
          </p:cNvSpPr>
          <p:nvPr>
            <p:ph type="title"/>
          </p:nvPr>
        </p:nvSpPr>
        <p:spPr>
          <a:xfrm>
            <a:off x="255588" y="1284288"/>
            <a:ext cx="8632825" cy="631825"/>
          </a:xfrm>
        </p:spPr>
        <p:txBody>
          <a:bodyPr/>
          <a:lstStyle/>
          <a:p>
            <a:pPr eaLnBrk="1" hangingPunct="1"/>
            <a:r>
              <a:rPr lang="en-US" smtClean="0"/>
              <a:t>RCC8: conceptual neighborhood</a:t>
            </a:r>
          </a:p>
        </p:txBody>
      </p:sp>
      <p:sp>
        <p:nvSpPr>
          <p:cNvPr id="28680" name="Oval 8"/>
          <p:cNvSpPr>
            <a:spLocks noChangeArrowheads="1"/>
          </p:cNvSpPr>
          <p:nvPr/>
        </p:nvSpPr>
        <p:spPr bwMode="auto">
          <a:xfrm>
            <a:off x="534988" y="43434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81" name="Oval 9"/>
          <p:cNvSpPr>
            <a:spLocks noChangeArrowheads="1"/>
          </p:cNvSpPr>
          <p:nvPr/>
        </p:nvSpPr>
        <p:spPr bwMode="auto">
          <a:xfrm>
            <a:off x="534988" y="32004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82" name="Oval 10"/>
          <p:cNvSpPr>
            <a:spLocks noChangeArrowheads="1"/>
          </p:cNvSpPr>
          <p:nvPr/>
        </p:nvSpPr>
        <p:spPr bwMode="auto">
          <a:xfrm>
            <a:off x="2135188" y="41148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83" name="Oval 11"/>
          <p:cNvSpPr>
            <a:spLocks noChangeArrowheads="1"/>
          </p:cNvSpPr>
          <p:nvPr/>
        </p:nvSpPr>
        <p:spPr bwMode="auto">
          <a:xfrm>
            <a:off x="2135188" y="34290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84" name="Oval 12"/>
          <p:cNvSpPr>
            <a:spLocks noChangeArrowheads="1"/>
          </p:cNvSpPr>
          <p:nvPr/>
        </p:nvSpPr>
        <p:spPr bwMode="auto">
          <a:xfrm>
            <a:off x="6478588" y="38100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85" name="Oval 13"/>
          <p:cNvSpPr>
            <a:spLocks noChangeArrowheads="1"/>
          </p:cNvSpPr>
          <p:nvPr/>
        </p:nvSpPr>
        <p:spPr bwMode="auto">
          <a:xfrm>
            <a:off x="5411788" y="2667000"/>
            <a:ext cx="381000" cy="304800"/>
          </a:xfrm>
          <a:prstGeom prst="ellipse">
            <a:avLst/>
          </a:prstGeom>
          <a:solidFill>
            <a:srgbClr val="FF66FF">
              <a:alpha val="50195"/>
            </a:srgbClr>
          </a:solidFill>
          <a:ln w="9525">
            <a:noFill/>
            <a:round/>
            <a:headEnd/>
            <a:tailEnd/>
          </a:ln>
        </p:spPr>
        <p:txBody>
          <a:bodyPr wrap="none" anchor="ctr"/>
          <a:lstStyle/>
          <a:p>
            <a:endParaRPr lang="en-US"/>
          </a:p>
        </p:txBody>
      </p:sp>
      <p:sp>
        <p:nvSpPr>
          <p:cNvPr id="28686" name="Oval 14"/>
          <p:cNvSpPr>
            <a:spLocks noChangeArrowheads="1"/>
          </p:cNvSpPr>
          <p:nvPr/>
        </p:nvSpPr>
        <p:spPr bwMode="auto">
          <a:xfrm>
            <a:off x="5411788" y="5181600"/>
            <a:ext cx="381000" cy="304800"/>
          </a:xfrm>
          <a:prstGeom prst="ellipse">
            <a:avLst/>
          </a:prstGeom>
          <a:solidFill>
            <a:srgbClr val="00CC99">
              <a:alpha val="50195"/>
            </a:srgbClr>
          </a:solidFill>
          <a:ln w="9525">
            <a:noFill/>
            <a:round/>
            <a:headEnd/>
            <a:tailEnd/>
          </a:ln>
        </p:spPr>
        <p:txBody>
          <a:bodyPr wrap="none" anchor="ctr"/>
          <a:lstStyle/>
          <a:p>
            <a:endParaRPr lang="en-US"/>
          </a:p>
        </p:txBody>
      </p:sp>
      <p:sp>
        <p:nvSpPr>
          <p:cNvPr id="28687" name="Oval 15"/>
          <p:cNvSpPr>
            <a:spLocks noChangeArrowheads="1"/>
          </p:cNvSpPr>
          <p:nvPr/>
        </p:nvSpPr>
        <p:spPr bwMode="auto">
          <a:xfrm>
            <a:off x="7545388" y="25146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28688" name="Oval 16"/>
          <p:cNvSpPr>
            <a:spLocks noChangeArrowheads="1"/>
          </p:cNvSpPr>
          <p:nvPr/>
        </p:nvSpPr>
        <p:spPr bwMode="auto">
          <a:xfrm>
            <a:off x="7545388" y="5029200"/>
            <a:ext cx="914400" cy="685800"/>
          </a:xfrm>
          <a:prstGeom prst="ellipse">
            <a:avLst/>
          </a:prstGeom>
          <a:solidFill>
            <a:srgbClr val="FF66FF">
              <a:alpha val="50195"/>
            </a:srgbClr>
          </a:solidFill>
          <a:ln w="9525">
            <a:noFill/>
            <a:round/>
            <a:headEnd/>
            <a:tailEnd/>
          </a:ln>
        </p:spPr>
        <p:txBody>
          <a:bodyPr wrap="none" anchor="ctr"/>
          <a:lstStyle/>
          <a:p>
            <a:endParaRPr lang="en-US"/>
          </a:p>
        </p:txBody>
      </p:sp>
      <p:sp>
        <p:nvSpPr>
          <p:cNvPr id="28689" name="Oval 17"/>
          <p:cNvSpPr>
            <a:spLocks noChangeArrowheads="1"/>
          </p:cNvSpPr>
          <p:nvPr/>
        </p:nvSpPr>
        <p:spPr bwMode="auto">
          <a:xfrm>
            <a:off x="7773988" y="2743200"/>
            <a:ext cx="381000" cy="304800"/>
          </a:xfrm>
          <a:prstGeom prst="ellipse">
            <a:avLst/>
          </a:prstGeom>
          <a:solidFill>
            <a:srgbClr val="FF66FF">
              <a:alpha val="50195"/>
            </a:srgbClr>
          </a:solidFill>
          <a:ln w="9525">
            <a:noFill/>
            <a:round/>
            <a:headEnd/>
            <a:tailEnd/>
          </a:ln>
        </p:spPr>
        <p:txBody>
          <a:bodyPr wrap="none" anchor="ctr"/>
          <a:lstStyle/>
          <a:p>
            <a:endParaRPr lang="en-US"/>
          </a:p>
        </p:txBody>
      </p:sp>
      <p:sp>
        <p:nvSpPr>
          <p:cNvPr id="28690" name="Oval 18"/>
          <p:cNvSpPr>
            <a:spLocks noChangeArrowheads="1"/>
          </p:cNvSpPr>
          <p:nvPr/>
        </p:nvSpPr>
        <p:spPr bwMode="auto">
          <a:xfrm>
            <a:off x="7773988" y="5257800"/>
            <a:ext cx="381000" cy="304800"/>
          </a:xfrm>
          <a:prstGeom prst="ellipse">
            <a:avLst/>
          </a:prstGeom>
          <a:solidFill>
            <a:srgbClr val="00CC99">
              <a:alpha val="50195"/>
            </a:srgbClr>
          </a:solidFill>
          <a:ln w="9525">
            <a:noFill/>
            <a:round/>
            <a:headEnd/>
            <a:tailEnd/>
          </a:ln>
        </p:spPr>
        <p:txBody>
          <a:bodyPr wrap="none" anchor="ctr"/>
          <a:lstStyle/>
          <a:p>
            <a:endParaRPr lang="en-US"/>
          </a:p>
        </p:txBody>
      </p:sp>
      <p:sp>
        <p:nvSpPr>
          <p:cNvPr id="28691" name="Line 19"/>
          <p:cNvSpPr>
            <a:spLocks noChangeShapeType="1"/>
          </p:cNvSpPr>
          <p:nvPr/>
        </p:nvSpPr>
        <p:spPr bwMode="auto">
          <a:xfrm>
            <a:off x="1449388" y="4114800"/>
            <a:ext cx="609600" cy="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2" name="Line 20"/>
          <p:cNvSpPr>
            <a:spLocks noChangeShapeType="1"/>
          </p:cNvSpPr>
          <p:nvPr/>
        </p:nvSpPr>
        <p:spPr bwMode="auto">
          <a:xfrm>
            <a:off x="3125788" y="4114800"/>
            <a:ext cx="609600" cy="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3" name="Line 21"/>
          <p:cNvSpPr>
            <a:spLocks noChangeShapeType="1"/>
          </p:cNvSpPr>
          <p:nvPr/>
        </p:nvSpPr>
        <p:spPr bwMode="auto">
          <a:xfrm>
            <a:off x="5030788" y="4114800"/>
            <a:ext cx="1295400" cy="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4" name="Line 22"/>
          <p:cNvSpPr>
            <a:spLocks noChangeShapeType="1"/>
          </p:cNvSpPr>
          <p:nvPr/>
        </p:nvSpPr>
        <p:spPr bwMode="auto">
          <a:xfrm flipV="1">
            <a:off x="4802188" y="3124200"/>
            <a:ext cx="609600" cy="4572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5" name="Line 23"/>
          <p:cNvSpPr>
            <a:spLocks noChangeShapeType="1"/>
          </p:cNvSpPr>
          <p:nvPr/>
        </p:nvSpPr>
        <p:spPr bwMode="auto">
          <a:xfrm flipV="1">
            <a:off x="7316788" y="3276600"/>
            <a:ext cx="457200" cy="5334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6" name="Line 24"/>
          <p:cNvSpPr>
            <a:spLocks noChangeShapeType="1"/>
          </p:cNvSpPr>
          <p:nvPr/>
        </p:nvSpPr>
        <p:spPr bwMode="auto">
          <a:xfrm flipV="1">
            <a:off x="6249988" y="4495800"/>
            <a:ext cx="457200" cy="5334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7" name="Line 25"/>
          <p:cNvSpPr>
            <a:spLocks noChangeShapeType="1"/>
          </p:cNvSpPr>
          <p:nvPr/>
        </p:nvSpPr>
        <p:spPr bwMode="auto">
          <a:xfrm flipH="1" flipV="1">
            <a:off x="7164388" y="4495800"/>
            <a:ext cx="457200" cy="5334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8" name="Line 26"/>
          <p:cNvSpPr>
            <a:spLocks noChangeShapeType="1"/>
          </p:cNvSpPr>
          <p:nvPr/>
        </p:nvSpPr>
        <p:spPr bwMode="auto">
          <a:xfrm flipH="1" flipV="1">
            <a:off x="6173788" y="3276600"/>
            <a:ext cx="457200" cy="5334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699" name="Line 27"/>
          <p:cNvSpPr>
            <a:spLocks noChangeShapeType="1"/>
          </p:cNvSpPr>
          <p:nvPr/>
        </p:nvSpPr>
        <p:spPr bwMode="auto">
          <a:xfrm>
            <a:off x="6478588" y="2819400"/>
            <a:ext cx="990600" cy="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700" name="Line 28"/>
          <p:cNvSpPr>
            <a:spLocks noChangeShapeType="1"/>
          </p:cNvSpPr>
          <p:nvPr/>
        </p:nvSpPr>
        <p:spPr bwMode="auto">
          <a:xfrm>
            <a:off x="6478588" y="5410200"/>
            <a:ext cx="990600" cy="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701" name="Text Box 29"/>
          <p:cNvSpPr txBox="1">
            <a:spLocks noChangeArrowheads="1"/>
          </p:cNvSpPr>
          <p:nvPr/>
        </p:nvSpPr>
        <p:spPr bwMode="auto">
          <a:xfrm>
            <a:off x="611188" y="5372100"/>
            <a:ext cx="625475" cy="457200"/>
          </a:xfrm>
          <a:prstGeom prst="rect">
            <a:avLst/>
          </a:prstGeom>
          <a:noFill/>
          <a:ln w="9525">
            <a:noFill/>
            <a:miter lim="800000"/>
            <a:headEnd/>
            <a:tailEnd/>
          </a:ln>
        </p:spPr>
        <p:txBody>
          <a:bodyPr wrap="none">
            <a:spAutoFit/>
          </a:bodyPr>
          <a:lstStyle/>
          <a:p>
            <a:r>
              <a:rPr lang="en-US" sz="2400">
                <a:solidFill>
                  <a:schemeClr val="bg1"/>
                </a:solidFill>
              </a:rPr>
              <a:t>DC</a:t>
            </a:r>
          </a:p>
        </p:txBody>
      </p:sp>
      <p:sp>
        <p:nvSpPr>
          <p:cNvPr id="28702" name="Text Box 30"/>
          <p:cNvSpPr txBox="1">
            <a:spLocks noChangeArrowheads="1"/>
          </p:cNvSpPr>
          <p:nvPr/>
        </p:nvSpPr>
        <p:spPr bwMode="auto">
          <a:xfrm>
            <a:off x="2295525" y="5372100"/>
            <a:ext cx="608013" cy="457200"/>
          </a:xfrm>
          <a:prstGeom prst="rect">
            <a:avLst/>
          </a:prstGeom>
          <a:noFill/>
          <a:ln w="9525">
            <a:noFill/>
            <a:miter lim="800000"/>
            <a:headEnd/>
            <a:tailEnd/>
          </a:ln>
        </p:spPr>
        <p:txBody>
          <a:bodyPr wrap="none">
            <a:spAutoFit/>
          </a:bodyPr>
          <a:lstStyle/>
          <a:p>
            <a:r>
              <a:rPr lang="en-US" sz="2400">
                <a:solidFill>
                  <a:schemeClr val="bg1"/>
                </a:solidFill>
              </a:rPr>
              <a:t>EC</a:t>
            </a:r>
          </a:p>
        </p:txBody>
      </p:sp>
      <p:sp>
        <p:nvSpPr>
          <p:cNvPr id="28703" name="Text Box 31"/>
          <p:cNvSpPr txBox="1">
            <a:spLocks noChangeArrowheads="1"/>
          </p:cNvSpPr>
          <p:nvPr/>
        </p:nvSpPr>
        <p:spPr bwMode="auto">
          <a:xfrm>
            <a:off x="3973513" y="5372100"/>
            <a:ext cx="606425" cy="457200"/>
          </a:xfrm>
          <a:prstGeom prst="rect">
            <a:avLst/>
          </a:prstGeom>
          <a:noFill/>
          <a:ln w="9525">
            <a:noFill/>
            <a:miter lim="800000"/>
            <a:headEnd/>
            <a:tailEnd/>
          </a:ln>
        </p:spPr>
        <p:txBody>
          <a:bodyPr wrap="none">
            <a:spAutoFit/>
          </a:bodyPr>
          <a:lstStyle/>
          <a:p>
            <a:r>
              <a:rPr lang="en-US" sz="2400">
                <a:solidFill>
                  <a:schemeClr val="bg1"/>
                </a:solidFill>
              </a:rPr>
              <a:t>PO</a:t>
            </a:r>
          </a:p>
        </p:txBody>
      </p:sp>
      <p:sp>
        <p:nvSpPr>
          <p:cNvPr id="28704" name="Text Box 32"/>
          <p:cNvSpPr txBox="1">
            <a:spLocks noChangeArrowheads="1"/>
          </p:cNvSpPr>
          <p:nvPr/>
        </p:nvSpPr>
        <p:spPr bwMode="auto">
          <a:xfrm>
            <a:off x="7546975" y="3962400"/>
            <a:ext cx="623888" cy="457200"/>
          </a:xfrm>
          <a:prstGeom prst="rect">
            <a:avLst/>
          </a:prstGeom>
          <a:noFill/>
          <a:ln w="9525">
            <a:noFill/>
            <a:miter lim="800000"/>
            <a:headEnd/>
            <a:tailEnd/>
          </a:ln>
        </p:spPr>
        <p:txBody>
          <a:bodyPr wrap="none">
            <a:spAutoFit/>
          </a:bodyPr>
          <a:lstStyle/>
          <a:p>
            <a:r>
              <a:rPr lang="en-US" sz="2400">
                <a:solidFill>
                  <a:schemeClr val="bg1"/>
                </a:solidFill>
              </a:rPr>
              <a:t>EQ</a:t>
            </a:r>
          </a:p>
        </p:txBody>
      </p:sp>
      <p:sp>
        <p:nvSpPr>
          <p:cNvPr id="28705" name="Text Box 33"/>
          <p:cNvSpPr txBox="1">
            <a:spLocks noChangeArrowheads="1"/>
          </p:cNvSpPr>
          <p:nvPr/>
        </p:nvSpPr>
        <p:spPr bwMode="auto">
          <a:xfrm>
            <a:off x="5499100" y="1905000"/>
            <a:ext cx="758825" cy="457200"/>
          </a:xfrm>
          <a:prstGeom prst="rect">
            <a:avLst/>
          </a:prstGeom>
          <a:noFill/>
          <a:ln w="9525">
            <a:noFill/>
            <a:miter lim="800000"/>
            <a:headEnd/>
            <a:tailEnd/>
          </a:ln>
        </p:spPr>
        <p:txBody>
          <a:bodyPr wrap="none">
            <a:spAutoFit/>
          </a:bodyPr>
          <a:lstStyle/>
          <a:p>
            <a:r>
              <a:rPr lang="en-US" sz="2400">
                <a:solidFill>
                  <a:schemeClr val="bg1"/>
                </a:solidFill>
              </a:rPr>
              <a:t>TPP</a:t>
            </a:r>
          </a:p>
        </p:txBody>
      </p:sp>
      <p:sp>
        <p:nvSpPr>
          <p:cNvPr id="28706" name="Text Box 34"/>
          <p:cNvSpPr txBox="1">
            <a:spLocks noChangeArrowheads="1"/>
          </p:cNvSpPr>
          <p:nvPr/>
        </p:nvSpPr>
        <p:spPr bwMode="auto">
          <a:xfrm>
            <a:off x="5429250" y="5867400"/>
            <a:ext cx="877888" cy="457200"/>
          </a:xfrm>
          <a:prstGeom prst="rect">
            <a:avLst/>
          </a:prstGeom>
          <a:noFill/>
          <a:ln w="9525">
            <a:noFill/>
            <a:miter lim="800000"/>
            <a:headEnd/>
            <a:tailEnd/>
          </a:ln>
        </p:spPr>
        <p:txBody>
          <a:bodyPr wrap="none">
            <a:spAutoFit/>
          </a:bodyPr>
          <a:lstStyle/>
          <a:p>
            <a:r>
              <a:rPr lang="en-US" sz="2400">
                <a:solidFill>
                  <a:schemeClr val="bg1"/>
                </a:solidFill>
              </a:rPr>
              <a:t>TPPI</a:t>
            </a:r>
          </a:p>
        </p:txBody>
      </p:sp>
      <p:sp>
        <p:nvSpPr>
          <p:cNvPr id="28707" name="Text Box 35"/>
          <p:cNvSpPr txBox="1">
            <a:spLocks noChangeArrowheads="1"/>
          </p:cNvSpPr>
          <p:nvPr/>
        </p:nvSpPr>
        <p:spPr bwMode="auto">
          <a:xfrm>
            <a:off x="7512050" y="5867400"/>
            <a:ext cx="1098550" cy="457200"/>
          </a:xfrm>
          <a:prstGeom prst="rect">
            <a:avLst/>
          </a:prstGeom>
          <a:noFill/>
          <a:ln w="9525">
            <a:noFill/>
            <a:miter lim="800000"/>
            <a:headEnd/>
            <a:tailEnd/>
          </a:ln>
        </p:spPr>
        <p:txBody>
          <a:bodyPr wrap="none">
            <a:spAutoFit/>
          </a:bodyPr>
          <a:lstStyle/>
          <a:p>
            <a:r>
              <a:rPr lang="en-US" sz="2400">
                <a:solidFill>
                  <a:schemeClr val="bg1"/>
                </a:solidFill>
              </a:rPr>
              <a:t>NTPPI</a:t>
            </a:r>
          </a:p>
        </p:txBody>
      </p:sp>
      <p:sp>
        <p:nvSpPr>
          <p:cNvPr id="28708" name="Text Box 36"/>
          <p:cNvSpPr txBox="1">
            <a:spLocks noChangeArrowheads="1"/>
          </p:cNvSpPr>
          <p:nvPr/>
        </p:nvSpPr>
        <p:spPr bwMode="auto">
          <a:xfrm>
            <a:off x="7527925" y="1905000"/>
            <a:ext cx="979488" cy="457200"/>
          </a:xfrm>
          <a:prstGeom prst="rect">
            <a:avLst/>
          </a:prstGeom>
          <a:noFill/>
          <a:ln w="9525">
            <a:noFill/>
            <a:miter lim="800000"/>
            <a:headEnd/>
            <a:tailEnd/>
          </a:ln>
        </p:spPr>
        <p:txBody>
          <a:bodyPr wrap="none">
            <a:spAutoFit/>
          </a:bodyPr>
          <a:lstStyle/>
          <a:p>
            <a:r>
              <a:rPr lang="en-US" sz="2400">
                <a:solidFill>
                  <a:schemeClr val="bg1"/>
                </a:solidFill>
              </a:rPr>
              <a:t>NTPP</a:t>
            </a:r>
          </a:p>
        </p:txBody>
      </p:sp>
      <p:sp>
        <p:nvSpPr>
          <p:cNvPr id="28709" name="Line 37"/>
          <p:cNvSpPr>
            <a:spLocks noChangeShapeType="1"/>
          </p:cNvSpPr>
          <p:nvPr/>
        </p:nvSpPr>
        <p:spPr bwMode="auto">
          <a:xfrm>
            <a:off x="4725988" y="4724400"/>
            <a:ext cx="609600" cy="457200"/>
          </a:xfrm>
          <a:prstGeom prst="line">
            <a:avLst/>
          </a:prstGeom>
          <a:noFill/>
          <a:ln w="57150">
            <a:solidFill>
              <a:schemeClr val="bg1"/>
            </a:solidFill>
            <a:round/>
            <a:headEnd type="triangle" w="med" len="med"/>
            <a:tailEnd type="triangle" w="med" len="med"/>
          </a:ln>
        </p:spPr>
        <p:txBody>
          <a:bodyPr anchor="ctr"/>
          <a:lstStyle/>
          <a:p>
            <a:endParaRPr lang="en-US"/>
          </a:p>
        </p:txBody>
      </p:sp>
      <p:sp>
        <p:nvSpPr>
          <p:cNvPr id="28710" name="Rectangle 38"/>
          <p:cNvSpPr>
            <a:spLocks noChangeArrowheads="1"/>
          </p:cNvSpPr>
          <p:nvPr/>
        </p:nvSpPr>
        <p:spPr bwMode="auto">
          <a:xfrm>
            <a:off x="0" y="6400800"/>
            <a:ext cx="9144000" cy="457200"/>
          </a:xfrm>
          <a:prstGeom prst="rect">
            <a:avLst/>
          </a:prstGeom>
          <a:noFill/>
          <a:ln w="9525">
            <a:noFill/>
            <a:miter lim="800000"/>
            <a:headEnd/>
            <a:tailEnd/>
          </a:ln>
        </p:spPr>
        <p:txBody>
          <a:bodyPr>
            <a:spAutoFit/>
          </a:bodyPr>
          <a:lstStyle/>
          <a:p>
            <a:pPr algn="r"/>
            <a:r>
              <a:rPr lang="en-GB" sz="1200" b="0" dirty="0" err="1" smtClean="0">
                <a:solidFill>
                  <a:schemeClr val="bg1"/>
                </a:solidFill>
              </a:rPr>
              <a:t>Randell</a:t>
            </a:r>
            <a:r>
              <a:rPr lang="en-GB" sz="1200" b="0" dirty="0" smtClean="0">
                <a:solidFill>
                  <a:schemeClr val="bg1"/>
                </a:solidFill>
              </a:rPr>
              <a:t>,    </a:t>
            </a:r>
            <a:r>
              <a:rPr lang="en-GB" sz="1200" b="0" dirty="0">
                <a:solidFill>
                  <a:schemeClr val="bg1"/>
                </a:solidFill>
              </a:rPr>
              <a:t>D</a:t>
            </a:r>
            <a:r>
              <a:rPr lang="en-GB" sz="1200" b="0" dirty="0" smtClean="0">
                <a:solidFill>
                  <a:schemeClr val="bg1"/>
                </a:solidFill>
              </a:rPr>
              <a:t>.,    Cui,    </a:t>
            </a:r>
            <a:r>
              <a:rPr lang="en-GB" sz="1200" b="0" dirty="0">
                <a:solidFill>
                  <a:schemeClr val="bg1"/>
                </a:solidFill>
              </a:rPr>
              <a:t>Z</a:t>
            </a:r>
            <a:r>
              <a:rPr lang="en-GB" sz="1200" b="0" dirty="0" smtClean="0">
                <a:solidFill>
                  <a:schemeClr val="bg1"/>
                </a:solidFill>
              </a:rPr>
              <a:t>.,    Cohn,    </a:t>
            </a:r>
            <a:r>
              <a:rPr lang="en-GB" sz="1200" b="0" dirty="0">
                <a:solidFill>
                  <a:schemeClr val="bg1"/>
                </a:solidFill>
              </a:rPr>
              <a:t>A.: A Spatial Logic based on Regions and Connection.</a:t>
            </a:r>
          </a:p>
          <a:p>
            <a:pPr algn="r"/>
            <a:r>
              <a:rPr lang="en-GB" sz="1200" b="0" dirty="0">
                <a:solidFill>
                  <a:schemeClr val="bg1"/>
                </a:solidFill>
              </a:rPr>
              <a:t>In: Proceedings of the International Conference on Knowledge Representation and </a:t>
            </a:r>
            <a:r>
              <a:rPr lang="en-GB" sz="1200" b="0" dirty="0" smtClean="0">
                <a:solidFill>
                  <a:schemeClr val="bg1"/>
                </a:solidFill>
              </a:rPr>
              <a:t>Reasoning,    </a:t>
            </a:r>
            <a:r>
              <a:rPr lang="en-GB" sz="1200" b="0" dirty="0">
                <a:solidFill>
                  <a:schemeClr val="bg1"/>
                </a:solidFill>
              </a:rPr>
              <a:t>pp. 165–176 (1992)</a:t>
            </a:r>
            <a:endParaRPr lang="en-US" sz="1200" b="0" dirty="0">
              <a:solidFill>
                <a:schemeClr val="bg1"/>
              </a:solidFill>
            </a:endParaRPr>
          </a:p>
        </p:txBody>
      </p:sp>
      <p:sp>
        <p:nvSpPr>
          <p:cNvPr id="28711" name="Text Box 39"/>
          <p:cNvSpPr txBox="1">
            <a:spLocks noChangeArrowheads="1"/>
          </p:cNvSpPr>
          <p:nvPr/>
        </p:nvSpPr>
        <p:spPr bwMode="auto">
          <a:xfrm>
            <a:off x="304800" y="1981200"/>
            <a:ext cx="4724400" cy="1066800"/>
          </a:xfrm>
          <a:prstGeom prst="rect">
            <a:avLst/>
          </a:prstGeom>
          <a:noFill/>
          <a:ln w="9525">
            <a:noFill/>
            <a:miter lim="800000"/>
            <a:headEnd/>
            <a:tailEnd/>
          </a:ln>
        </p:spPr>
        <p:txBody>
          <a:bodyPr>
            <a:spAutoFit/>
          </a:bodyPr>
          <a:lstStyle/>
          <a:p>
            <a:r>
              <a:rPr lang="en-US" dirty="0">
                <a:solidFill>
                  <a:schemeClr val="bg1"/>
                </a:solidFill>
              </a:rPr>
              <a:t>If rel</a:t>
            </a:r>
            <a:r>
              <a:rPr lang="en-US" baseline="-25000" dirty="0">
                <a:solidFill>
                  <a:schemeClr val="bg1"/>
                </a:solidFill>
              </a:rPr>
              <a:t>1</a:t>
            </a:r>
            <a:r>
              <a:rPr lang="en-US" dirty="0">
                <a:solidFill>
                  <a:schemeClr val="bg1"/>
                </a:solidFill>
              </a:rPr>
              <a:t> at </a:t>
            </a:r>
            <a:r>
              <a:rPr lang="en-US" dirty="0" smtClean="0">
                <a:solidFill>
                  <a:schemeClr val="bg1"/>
                </a:solidFill>
              </a:rPr>
              <a:t>t</a:t>
            </a:r>
            <a:r>
              <a:rPr lang="en-US" baseline="-25000" dirty="0" smtClean="0">
                <a:solidFill>
                  <a:schemeClr val="bg1"/>
                </a:solidFill>
              </a:rPr>
              <a:t>1</a:t>
            </a:r>
            <a:r>
              <a:rPr lang="en-US" dirty="0" smtClean="0">
                <a:solidFill>
                  <a:schemeClr val="bg1"/>
                </a:solidFill>
              </a:rPr>
              <a:t>,    </a:t>
            </a:r>
            <a:r>
              <a:rPr lang="en-US" dirty="0">
                <a:solidFill>
                  <a:schemeClr val="bg1"/>
                </a:solidFill>
              </a:rPr>
              <a:t>what possible relations at t</a:t>
            </a:r>
            <a:r>
              <a:rPr lang="en-US" baseline="-25000" dirty="0">
                <a:solidFill>
                  <a:schemeClr val="bg1"/>
                </a:solidFill>
              </a:rPr>
              <a:t>2</a:t>
            </a:r>
            <a:r>
              <a:rPr lang="en-US" dirty="0">
                <a:solidFill>
                  <a:schemeClr val="bg1"/>
                </a:solidFill>
              </a:rPr>
              <a:t>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Grp="1" noChangeArrowheads="1"/>
          </p:cNvSpPr>
          <p:nvPr>
            <p:ph type="title"/>
          </p:nvPr>
        </p:nvSpPr>
        <p:spPr>
          <a:xfrm>
            <a:off x="255588" y="1284288"/>
            <a:ext cx="8632825" cy="631825"/>
          </a:xfrm>
        </p:spPr>
        <p:txBody>
          <a:bodyPr/>
          <a:lstStyle/>
          <a:p>
            <a:pPr eaLnBrk="1" hangingPunct="1"/>
            <a:r>
              <a:rPr lang="en-US" smtClean="0"/>
              <a:t>Basic ‘</a:t>
            </a:r>
            <a:r>
              <a:rPr lang="en-US" i="1" smtClean="0"/>
              <a:t>Motion Classes</a:t>
            </a:r>
            <a:r>
              <a:rPr lang="en-US" smtClean="0"/>
              <a:t>’</a:t>
            </a:r>
          </a:p>
        </p:txBody>
      </p:sp>
      <p:grpSp>
        <p:nvGrpSpPr>
          <p:cNvPr id="29699" name="Group 1561"/>
          <p:cNvGrpSpPr>
            <a:grpSpLocks/>
          </p:cNvGrpSpPr>
          <p:nvPr/>
        </p:nvGrpSpPr>
        <p:grpSpPr bwMode="auto">
          <a:xfrm>
            <a:off x="152400" y="1981200"/>
            <a:ext cx="8783638" cy="4343400"/>
            <a:chOff x="96" y="1248"/>
            <a:chExt cx="5533" cy="3003"/>
          </a:xfrm>
        </p:grpSpPr>
        <p:sp>
          <p:nvSpPr>
            <p:cNvPr id="29701" name="Rectangle 96"/>
            <p:cNvSpPr>
              <a:spLocks noChangeArrowheads="1"/>
            </p:cNvSpPr>
            <p:nvPr/>
          </p:nvSpPr>
          <p:spPr bwMode="auto">
            <a:xfrm>
              <a:off x="540" y="3953"/>
              <a:ext cx="528" cy="298"/>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NTPPI</a:t>
              </a:r>
            </a:p>
          </p:txBody>
        </p:sp>
        <p:sp>
          <p:nvSpPr>
            <p:cNvPr id="29702" name="Rectangle 93"/>
            <p:cNvSpPr>
              <a:spLocks noChangeArrowheads="1"/>
            </p:cNvSpPr>
            <p:nvPr/>
          </p:nvSpPr>
          <p:spPr bwMode="auto">
            <a:xfrm>
              <a:off x="4514" y="3656"/>
              <a:ext cx="1114" cy="595"/>
            </a:xfrm>
            <a:prstGeom prst="rect">
              <a:avLst/>
            </a:prstGeom>
            <a:solidFill>
              <a:srgbClr val="FF00FF"/>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r>
                <a:rPr lang="en-US" sz="1400" b="0">
                  <a:solidFill>
                    <a:srgbClr val="EBE6FC"/>
                  </a:solidFill>
                </a:rPr>
                <a:t>            Internal</a:t>
              </a:r>
            </a:p>
          </p:txBody>
        </p:sp>
        <p:sp>
          <p:nvSpPr>
            <p:cNvPr id="29703" name="Rectangle 92"/>
            <p:cNvSpPr>
              <a:spLocks noChangeArrowheads="1"/>
            </p:cNvSpPr>
            <p:nvPr/>
          </p:nvSpPr>
          <p:spPr bwMode="auto">
            <a:xfrm>
              <a:off x="3958" y="3656"/>
              <a:ext cx="556" cy="595"/>
            </a:xfrm>
            <a:prstGeom prst="rect">
              <a:avLst/>
            </a:prstGeom>
            <a:solidFill>
              <a:schemeClr val="hlink"/>
            </a:solidFill>
            <a:ln w="9525">
              <a:noFill/>
              <a:miter lim="800000"/>
              <a:headEnd/>
              <a:tailEnd/>
            </a:ln>
          </p:spPr>
          <p:txBody>
            <a:bodyPr/>
            <a:lstStyle/>
            <a:p>
              <a:pPr algn="l">
                <a:spcBef>
                  <a:spcPct val="20000"/>
                </a:spcBef>
              </a:pPr>
              <a:endParaRPr lang="en-US" sz="1400" b="0">
                <a:solidFill>
                  <a:srgbClr val="EBE6FC"/>
                </a:solidFill>
              </a:endParaRPr>
            </a:p>
          </p:txBody>
        </p:sp>
        <p:sp>
          <p:nvSpPr>
            <p:cNvPr id="29704" name="Rectangle 90"/>
            <p:cNvSpPr>
              <a:spLocks noChangeArrowheads="1"/>
            </p:cNvSpPr>
            <p:nvPr/>
          </p:nvSpPr>
          <p:spPr bwMode="auto">
            <a:xfrm>
              <a:off x="2844" y="3358"/>
              <a:ext cx="1114" cy="893"/>
            </a:xfrm>
            <a:prstGeom prst="rect">
              <a:avLst/>
            </a:prstGeom>
            <a:solidFill>
              <a:schemeClr val="hlink"/>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r>
                <a:rPr lang="en-US" sz="1400" b="0">
                  <a:solidFill>
                    <a:schemeClr val="tx1"/>
                  </a:solidFill>
                </a:rPr>
                <a:t>                      Shrink</a:t>
              </a:r>
            </a:p>
          </p:txBody>
        </p:sp>
        <p:sp>
          <p:nvSpPr>
            <p:cNvPr id="29705" name="Rectangle 86"/>
            <p:cNvSpPr>
              <a:spLocks noChangeArrowheads="1"/>
            </p:cNvSpPr>
            <p:nvPr/>
          </p:nvSpPr>
          <p:spPr bwMode="auto">
            <a:xfrm>
              <a:off x="540" y="3656"/>
              <a:ext cx="528" cy="297"/>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TPPI</a:t>
              </a:r>
            </a:p>
          </p:txBody>
        </p:sp>
        <p:sp>
          <p:nvSpPr>
            <p:cNvPr id="29706" name="Rectangle 82"/>
            <p:cNvSpPr>
              <a:spLocks noChangeArrowheads="1"/>
            </p:cNvSpPr>
            <p:nvPr/>
          </p:nvSpPr>
          <p:spPr bwMode="auto">
            <a:xfrm>
              <a:off x="3958" y="3358"/>
              <a:ext cx="556" cy="298"/>
            </a:xfrm>
            <a:prstGeom prst="rect">
              <a:avLst/>
            </a:prstGeom>
            <a:solidFill>
              <a:srgbClr val="FF00FF"/>
            </a:solidFill>
            <a:ln w="9525">
              <a:noFill/>
              <a:miter lim="800000"/>
              <a:headEnd/>
              <a:tailEnd/>
            </a:ln>
          </p:spPr>
          <p:txBody>
            <a:bodyPr/>
            <a:lstStyle/>
            <a:p>
              <a:pPr algn="l">
                <a:spcBef>
                  <a:spcPct val="20000"/>
                </a:spcBef>
              </a:pPr>
              <a:r>
                <a:rPr lang="en-US" sz="1400" b="0">
                  <a:solidFill>
                    <a:srgbClr val="EBE6FC"/>
                  </a:solidFill>
                </a:rPr>
                <a:t>Internal</a:t>
              </a:r>
            </a:p>
          </p:txBody>
        </p:sp>
        <p:sp>
          <p:nvSpPr>
            <p:cNvPr id="29707" name="Rectangle 78"/>
            <p:cNvSpPr>
              <a:spLocks noChangeArrowheads="1"/>
            </p:cNvSpPr>
            <p:nvPr/>
          </p:nvSpPr>
          <p:spPr bwMode="auto">
            <a:xfrm>
              <a:off x="1068" y="2438"/>
              <a:ext cx="1219" cy="1813"/>
            </a:xfrm>
            <a:prstGeom prst="rect">
              <a:avLst/>
            </a:prstGeom>
            <a:solidFill>
              <a:srgbClr val="00CC99"/>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r>
                <a:rPr lang="en-US" sz="1400" b="0">
                  <a:solidFill>
                    <a:srgbClr val="EBE6FC"/>
                  </a:solidFill>
                </a:rPr>
                <a:t>                       </a:t>
              </a:r>
              <a:r>
                <a:rPr lang="en-US" sz="1400" b="0">
                  <a:solidFill>
                    <a:schemeClr val="tx1"/>
                  </a:solidFill>
                </a:rPr>
                <a:t>Leave</a:t>
              </a:r>
            </a:p>
          </p:txBody>
        </p:sp>
        <p:sp>
          <p:nvSpPr>
            <p:cNvPr id="29708" name="Rectangle 76"/>
            <p:cNvSpPr>
              <a:spLocks noChangeArrowheads="1"/>
            </p:cNvSpPr>
            <p:nvPr/>
          </p:nvSpPr>
          <p:spPr bwMode="auto">
            <a:xfrm>
              <a:off x="540" y="3358"/>
              <a:ext cx="528" cy="298"/>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EQ</a:t>
              </a:r>
            </a:p>
          </p:txBody>
        </p:sp>
        <p:sp>
          <p:nvSpPr>
            <p:cNvPr id="29709" name="Rectangle 66"/>
            <p:cNvSpPr>
              <a:spLocks noChangeArrowheads="1"/>
            </p:cNvSpPr>
            <p:nvPr/>
          </p:nvSpPr>
          <p:spPr bwMode="auto">
            <a:xfrm>
              <a:off x="540" y="3061"/>
              <a:ext cx="528" cy="297"/>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NTPP</a:t>
              </a:r>
            </a:p>
          </p:txBody>
        </p:sp>
        <p:sp>
          <p:nvSpPr>
            <p:cNvPr id="29710" name="Rectangle 63"/>
            <p:cNvSpPr>
              <a:spLocks noChangeArrowheads="1"/>
            </p:cNvSpPr>
            <p:nvPr/>
          </p:nvSpPr>
          <p:spPr bwMode="auto">
            <a:xfrm>
              <a:off x="4514" y="2763"/>
              <a:ext cx="1114" cy="893"/>
            </a:xfrm>
            <a:prstGeom prst="rect">
              <a:avLst/>
            </a:prstGeom>
            <a:solidFill>
              <a:srgbClr val="FF3300"/>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r>
                <a:rPr lang="en-US" sz="1400" b="0">
                  <a:solidFill>
                    <a:srgbClr val="EBE6FC"/>
                  </a:solidFill>
                </a:rPr>
                <a:t>Expand</a:t>
              </a:r>
            </a:p>
          </p:txBody>
        </p:sp>
        <p:sp>
          <p:nvSpPr>
            <p:cNvPr id="29711" name="Rectangle 62"/>
            <p:cNvSpPr>
              <a:spLocks noChangeArrowheads="1"/>
            </p:cNvSpPr>
            <p:nvPr/>
          </p:nvSpPr>
          <p:spPr bwMode="auto">
            <a:xfrm>
              <a:off x="3958" y="2763"/>
              <a:ext cx="556" cy="595"/>
            </a:xfrm>
            <a:prstGeom prst="rect">
              <a:avLst/>
            </a:prstGeom>
            <a:solidFill>
              <a:srgbClr val="FF3300"/>
            </a:solidFill>
            <a:ln w="9525">
              <a:noFill/>
              <a:miter lim="800000"/>
              <a:headEnd/>
              <a:tailEnd/>
            </a:ln>
          </p:spPr>
          <p:txBody>
            <a:bodyPr/>
            <a:lstStyle/>
            <a:p>
              <a:pPr algn="l">
                <a:spcBef>
                  <a:spcPct val="20000"/>
                </a:spcBef>
              </a:pPr>
              <a:endParaRPr lang="en-US" sz="1400" b="0">
                <a:solidFill>
                  <a:srgbClr val="EBE6FC"/>
                </a:solidFill>
              </a:endParaRPr>
            </a:p>
          </p:txBody>
        </p:sp>
        <p:sp>
          <p:nvSpPr>
            <p:cNvPr id="29712" name="Rectangle 60"/>
            <p:cNvSpPr>
              <a:spLocks noChangeArrowheads="1"/>
            </p:cNvSpPr>
            <p:nvPr/>
          </p:nvSpPr>
          <p:spPr bwMode="auto">
            <a:xfrm>
              <a:off x="2844" y="2763"/>
              <a:ext cx="1114" cy="595"/>
            </a:xfrm>
            <a:prstGeom prst="rect">
              <a:avLst/>
            </a:prstGeom>
            <a:solidFill>
              <a:srgbClr val="FF00FF"/>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r>
                <a:rPr lang="en-US" sz="1400" b="0">
                  <a:solidFill>
                    <a:srgbClr val="EBE6FC"/>
                  </a:solidFill>
                </a:rPr>
                <a:t>            Internal</a:t>
              </a:r>
            </a:p>
          </p:txBody>
        </p:sp>
        <p:sp>
          <p:nvSpPr>
            <p:cNvPr id="29713" name="Rectangle 59"/>
            <p:cNvSpPr>
              <a:spLocks noChangeArrowheads="1"/>
            </p:cNvSpPr>
            <p:nvPr/>
          </p:nvSpPr>
          <p:spPr bwMode="auto">
            <a:xfrm>
              <a:off x="2287" y="2763"/>
              <a:ext cx="557" cy="1488"/>
            </a:xfrm>
            <a:prstGeom prst="rect">
              <a:avLst/>
            </a:prstGeom>
            <a:solidFill>
              <a:srgbClr val="00CC99"/>
            </a:solidFill>
            <a:ln w="9525">
              <a:noFill/>
              <a:miter lim="800000"/>
              <a:headEnd/>
              <a:tailEnd/>
            </a:ln>
          </p:spPr>
          <p:txBody>
            <a:bodyPr/>
            <a:lstStyle/>
            <a:p>
              <a:pPr algn="l">
                <a:spcBef>
                  <a:spcPct val="20000"/>
                </a:spcBef>
              </a:pPr>
              <a:endParaRPr lang="en-US" sz="1400" b="0">
                <a:solidFill>
                  <a:srgbClr val="EBE6FC"/>
                </a:solidFill>
              </a:endParaRPr>
            </a:p>
          </p:txBody>
        </p:sp>
        <p:sp>
          <p:nvSpPr>
            <p:cNvPr id="29714" name="Rectangle 56"/>
            <p:cNvSpPr>
              <a:spLocks noChangeArrowheads="1"/>
            </p:cNvSpPr>
            <p:nvPr/>
          </p:nvSpPr>
          <p:spPr bwMode="auto">
            <a:xfrm>
              <a:off x="540" y="2763"/>
              <a:ext cx="528" cy="298"/>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TPP</a:t>
              </a:r>
            </a:p>
          </p:txBody>
        </p:sp>
        <p:sp>
          <p:nvSpPr>
            <p:cNvPr id="29715" name="Rectangle 55"/>
            <p:cNvSpPr>
              <a:spLocks noChangeArrowheads="1"/>
            </p:cNvSpPr>
            <p:nvPr/>
          </p:nvSpPr>
          <p:spPr bwMode="auto">
            <a:xfrm>
              <a:off x="96" y="1843"/>
              <a:ext cx="444" cy="2408"/>
            </a:xfrm>
            <a:prstGeom prst="rect">
              <a:avLst/>
            </a:prstGeom>
            <a:solidFill>
              <a:srgbClr val="3366CC"/>
            </a:solidFill>
            <a:ln w="9525">
              <a:noFill/>
              <a:miter lim="800000"/>
              <a:headEnd/>
              <a:tailEnd/>
            </a:ln>
          </p:spPr>
          <p:txBody>
            <a:bodyPr/>
            <a:lstStyle/>
            <a:p>
              <a:pPr algn="r">
                <a:spcBef>
                  <a:spcPct val="20000"/>
                </a:spcBef>
              </a:pPr>
              <a:endParaRPr lang="en-US" sz="1800" b="0">
                <a:solidFill>
                  <a:srgbClr val="EBE6FC"/>
                </a:solidFill>
              </a:endParaRPr>
            </a:p>
            <a:p>
              <a:pPr algn="r">
                <a:spcBef>
                  <a:spcPct val="20000"/>
                </a:spcBef>
              </a:pPr>
              <a:endParaRPr lang="en-US" sz="1800" b="0">
                <a:solidFill>
                  <a:srgbClr val="EBE6FC"/>
                </a:solidFill>
              </a:endParaRPr>
            </a:p>
            <a:p>
              <a:pPr algn="r">
                <a:spcBef>
                  <a:spcPct val="20000"/>
                </a:spcBef>
              </a:pPr>
              <a:endParaRPr lang="en-US" sz="1800" b="0">
                <a:solidFill>
                  <a:srgbClr val="EBE6FC"/>
                </a:solidFill>
              </a:endParaRPr>
            </a:p>
            <a:p>
              <a:pPr algn="r">
                <a:spcBef>
                  <a:spcPct val="20000"/>
                </a:spcBef>
              </a:pPr>
              <a:endParaRPr lang="en-US" sz="1800" b="0">
                <a:solidFill>
                  <a:srgbClr val="EBE6FC"/>
                </a:solidFill>
              </a:endParaRPr>
            </a:p>
            <a:p>
              <a:pPr algn="r">
                <a:spcBef>
                  <a:spcPct val="20000"/>
                </a:spcBef>
              </a:pPr>
              <a:endParaRPr lang="en-US" sz="1800" b="0">
                <a:solidFill>
                  <a:srgbClr val="EBE6FC"/>
                </a:solidFill>
              </a:endParaRPr>
            </a:p>
            <a:p>
              <a:pPr algn="r">
                <a:spcBef>
                  <a:spcPct val="20000"/>
                </a:spcBef>
              </a:pPr>
              <a:r>
                <a:rPr lang="en-US" sz="1800" b="0">
                  <a:solidFill>
                    <a:srgbClr val="EBE6FC"/>
                  </a:solidFill>
                </a:rPr>
                <a:t>Starts</a:t>
              </a:r>
            </a:p>
          </p:txBody>
        </p:sp>
        <p:sp>
          <p:nvSpPr>
            <p:cNvPr id="29716" name="Rectangle 49"/>
            <p:cNvSpPr>
              <a:spLocks noChangeArrowheads="1"/>
            </p:cNvSpPr>
            <p:nvPr/>
          </p:nvSpPr>
          <p:spPr bwMode="auto">
            <a:xfrm>
              <a:off x="2287" y="2438"/>
              <a:ext cx="557" cy="325"/>
            </a:xfrm>
            <a:prstGeom prst="rect">
              <a:avLst/>
            </a:prstGeom>
            <a:gradFill rotWithShape="1">
              <a:gsLst>
                <a:gs pos="0">
                  <a:srgbClr val="FF9933"/>
                </a:gs>
                <a:gs pos="100000">
                  <a:schemeClr val="accent1"/>
                </a:gs>
              </a:gsLst>
              <a:lin ang="5400000" scaled="1"/>
            </a:gradFill>
            <a:ln w="9525">
              <a:noFill/>
              <a:miter lim="800000"/>
              <a:headEnd/>
              <a:tailEnd/>
            </a:ln>
          </p:spPr>
          <p:txBody>
            <a:bodyPr/>
            <a:lstStyle/>
            <a:p>
              <a:pPr algn="l">
                <a:spcBef>
                  <a:spcPct val="20000"/>
                </a:spcBef>
              </a:pPr>
              <a:r>
                <a:rPr lang="en-US" sz="1400" b="0">
                  <a:solidFill>
                    <a:schemeClr val="tx1"/>
                  </a:solidFill>
                </a:rPr>
                <a:t>Leave or Reach</a:t>
              </a:r>
            </a:p>
          </p:txBody>
        </p:sp>
        <p:sp>
          <p:nvSpPr>
            <p:cNvPr id="29717" name="Rectangle 46"/>
            <p:cNvSpPr>
              <a:spLocks noChangeArrowheads="1"/>
            </p:cNvSpPr>
            <p:nvPr/>
          </p:nvSpPr>
          <p:spPr bwMode="auto">
            <a:xfrm>
              <a:off x="540" y="2438"/>
              <a:ext cx="528" cy="325"/>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PO</a:t>
              </a:r>
            </a:p>
          </p:txBody>
        </p:sp>
        <p:sp>
          <p:nvSpPr>
            <p:cNvPr id="29718" name="Rectangle 38"/>
            <p:cNvSpPr>
              <a:spLocks noChangeArrowheads="1"/>
            </p:cNvSpPr>
            <p:nvPr/>
          </p:nvSpPr>
          <p:spPr bwMode="auto">
            <a:xfrm>
              <a:off x="1692" y="2141"/>
              <a:ext cx="595" cy="297"/>
            </a:xfrm>
            <a:prstGeom prst="rect">
              <a:avLst/>
            </a:prstGeom>
            <a:solidFill>
              <a:srgbClr val="00FF00"/>
            </a:solidFill>
            <a:ln w="9525">
              <a:noFill/>
              <a:miter lim="800000"/>
              <a:headEnd/>
              <a:tailEnd/>
            </a:ln>
          </p:spPr>
          <p:txBody>
            <a:bodyPr/>
            <a:lstStyle/>
            <a:p>
              <a:pPr algn="l">
                <a:spcBef>
                  <a:spcPct val="20000"/>
                </a:spcBef>
              </a:pPr>
              <a:r>
                <a:rPr lang="en-US" sz="1400" b="0">
                  <a:solidFill>
                    <a:schemeClr val="tx1"/>
                  </a:solidFill>
                </a:rPr>
                <a:t>Peripheral</a:t>
              </a:r>
            </a:p>
          </p:txBody>
        </p:sp>
        <p:sp>
          <p:nvSpPr>
            <p:cNvPr id="29719" name="Rectangle 37"/>
            <p:cNvSpPr>
              <a:spLocks noChangeArrowheads="1"/>
            </p:cNvSpPr>
            <p:nvPr/>
          </p:nvSpPr>
          <p:spPr bwMode="auto">
            <a:xfrm>
              <a:off x="1068" y="2141"/>
              <a:ext cx="624" cy="297"/>
            </a:xfrm>
            <a:prstGeom prst="rect">
              <a:avLst/>
            </a:prstGeom>
            <a:solidFill>
              <a:srgbClr val="996633"/>
            </a:solidFill>
            <a:ln w="9525">
              <a:noFill/>
              <a:miter lim="800000"/>
              <a:headEnd/>
              <a:tailEnd/>
            </a:ln>
          </p:spPr>
          <p:txBody>
            <a:bodyPr/>
            <a:lstStyle/>
            <a:p>
              <a:pPr algn="l">
                <a:spcBef>
                  <a:spcPct val="20000"/>
                </a:spcBef>
              </a:pPr>
              <a:r>
                <a:rPr lang="en-US" sz="1400" b="0">
                  <a:solidFill>
                    <a:srgbClr val="EBE6FC"/>
                  </a:solidFill>
                </a:rPr>
                <a:t>     Split</a:t>
              </a:r>
            </a:p>
          </p:txBody>
        </p:sp>
        <p:sp>
          <p:nvSpPr>
            <p:cNvPr id="29720" name="Rectangle 36"/>
            <p:cNvSpPr>
              <a:spLocks noChangeArrowheads="1"/>
            </p:cNvSpPr>
            <p:nvPr/>
          </p:nvSpPr>
          <p:spPr bwMode="auto">
            <a:xfrm>
              <a:off x="540" y="2141"/>
              <a:ext cx="528" cy="297"/>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EC</a:t>
              </a:r>
            </a:p>
          </p:txBody>
        </p:sp>
        <p:sp>
          <p:nvSpPr>
            <p:cNvPr id="29721" name="Rectangle 30"/>
            <p:cNvSpPr>
              <a:spLocks noChangeArrowheads="1"/>
            </p:cNvSpPr>
            <p:nvPr/>
          </p:nvSpPr>
          <p:spPr bwMode="auto">
            <a:xfrm>
              <a:off x="2844" y="1843"/>
              <a:ext cx="2784" cy="920"/>
            </a:xfrm>
            <a:prstGeom prst="rect">
              <a:avLst/>
            </a:prstGeom>
            <a:solidFill>
              <a:srgbClr val="FF9933"/>
            </a:solidFill>
            <a:ln w="9525">
              <a:noFill/>
              <a:miter lim="800000"/>
              <a:headEnd/>
              <a:tailEnd/>
            </a:ln>
          </p:spPr>
          <p:txBody>
            <a:bodyPr/>
            <a:lstStyle/>
            <a:p>
              <a:pPr algn="l">
                <a:spcBef>
                  <a:spcPct val="20000"/>
                </a:spcBef>
              </a:pPr>
              <a:endParaRPr lang="en-US" sz="1400" b="0">
                <a:solidFill>
                  <a:srgbClr val="EBE6FC"/>
                </a:solidFill>
              </a:endParaRPr>
            </a:p>
            <a:p>
              <a:pPr algn="l">
                <a:spcBef>
                  <a:spcPct val="20000"/>
                </a:spcBef>
              </a:pPr>
              <a:endParaRPr lang="en-US" sz="1400" b="0">
                <a:solidFill>
                  <a:srgbClr val="EBE6FC"/>
                </a:solidFill>
              </a:endParaRPr>
            </a:p>
            <a:p>
              <a:pPr algn="l">
                <a:spcBef>
                  <a:spcPct val="20000"/>
                </a:spcBef>
              </a:pPr>
              <a:r>
                <a:rPr lang="en-US" sz="1400" b="0">
                  <a:solidFill>
                    <a:srgbClr val="EBE6FC"/>
                  </a:solidFill>
                </a:rPr>
                <a:t>                                          </a:t>
              </a:r>
              <a:r>
                <a:rPr lang="en-US" sz="1400" b="0">
                  <a:solidFill>
                    <a:schemeClr val="tx1"/>
                  </a:solidFill>
                </a:rPr>
                <a:t>Reach</a:t>
              </a:r>
            </a:p>
          </p:txBody>
        </p:sp>
        <p:sp>
          <p:nvSpPr>
            <p:cNvPr id="29722" name="Rectangle 29"/>
            <p:cNvSpPr>
              <a:spLocks noChangeArrowheads="1"/>
            </p:cNvSpPr>
            <p:nvPr/>
          </p:nvSpPr>
          <p:spPr bwMode="auto">
            <a:xfrm>
              <a:off x="2287" y="1843"/>
              <a:ext cx="557" cy="595"/>
            </a:xfrm>
            <a:prstGeom prst="rect">
              <a:avLst/>
            </a:prstGeom>
            <a:solidFill>
              <a:srgbClr val="FF9933"/>
            </a:solidFill>
            <a:ln w="9525">
              <a:noFill/>
              <a:miter lim="800000"/>
              <a:headEnd/>
              <a:tailEnd/>
            </a:ln>
          </p:spPr>
          <p:txBody>
            <a:bodyPr/>
            <a:lstStyle/>
            <a:p>
              <a:pPr algn="l">
                <a:spcBef>
                  <a:spcPct val="20000"/>
                </a:spcBef>
              </a:pPr>
              <a:endParaRPr lang="en-US" sz="1400" b="0">
                <a:solidFill>
                  <a:srgbClr val="EBE6FC"/>
                </a:solidFill>
              </a:endParaRPr>
            </a:p>
          </p:txBody>
        </p:sp>
        <p:sp>
          <p:nvSpPr>
            <p:cNvPr id="29723" name="Rectangle 28"/>
            <p:cNvSpPr>
              <a:spLocks noChangeArrowheads="1"/>
            </p:cNvSpPr>
            <p:nvPr/>
          </p:nvSpPr>
          <p:spPr bwMode="auto">
            <a:xfrm>
              <a:off x="1692" y="1843"/>
              <a:ext cx="595" cy="298"/>
            </a:xfrm>
            <a:prstGeom prst="rect">
              <a:avLst/>
            </a:prstGeom>
            <a:solidFill>
              <a:schemeClr val="tx2"/>
            </a:solidFill>
            <a:ln w="9525">
              <a:noFill/>
              <a:miter lim="800000"/>
              <a:headEnd/>
              <a:tailEnd/>
            </a:ln>
          </p:spPr>
          <p:txBody>
            <a:bodyPr/>
            <a:lstStyle/>
            <a:p>
              <a:pPr algn="l">
                <a:spcBef>
                  <a:spcPct val="20000"/>
                </a:spcBef>
              </a:pPr>
              <a:r>
                <a:rPr lang="en-US" sz="1400" b="0">
                  <a:solidFill>
                    <a:schemeClr val="bg1"/>
                  </a:solidFill>
                </a:rPr>
                <a:t>      Hit</a:t>
              </a:r>
            </a:p>
          </p:txBody>
        </p:sp>
        <p:sp>
          <p:nvSpPr>
            <p:cNvPr id="29724" name="Rectangle 27"/>
            <p:cNvSpPr>
              <a:spLocks noChangeArrowheads="1"/>
            </p:cNvSpPr>
            <p:nvPr/>
          </p:nvSpPr>
          <p:spPr bwMode="auto">
            <a:xfrm>
              <a:off x="1068" y="1843"/>
              <a:ext cx="624" cy="298"/>
            </a:xfrm>
            <a:prstGeom prst="rect">
              <a:avLst/>
            </a:prstGeom>
            <a:solidFill>
              <a:srgbClr val="FFFF00"/>
            </a:solidFill>
            <a:ln w="9525">
              <a:noFill/>
              <a:miter lim="800000"/>
              <a:headEnd/>
              <a:tailEnd/>
            </a:ln>
          </p:spPr>
          <p:txBody>
            <a:bodyPr/>
            <a:lstStyle/>
            <a:p>
              <a:pPr algn="l">
                <a:spcBef>
                  <a:spcPct val="20000"/>
                </a:spcBef>
              </a:pPr>
              <a:r>
                <a:rPr lang="en-US" sz="1400" b="0">
                  <a:solidFill>
                    <a:schemeClr val="tx1"/>
                  </a:solidFill>
                </a:rPr>
                <a:t>   External</a:t>
              </a:r>
            </a:p>
          </p:txBody>
        </p:sp>
        <p:sp>
          <p:nvSpPr>
            <p:cNvPr id="29725" name="Rectangle 26"/>
            <p:cNvSpPr>
              <a:spLocks noChangeArrowheads="1"/>
            </p:cNvSpPr>
            <p:nvPr/>
          </p:nvSpPr>
          <p:spPr bwMode="auto">
            <a:xfrm>
              <a:off x="540" y="1843"/>
              <a:ext cx="528" cy="298"/>
            </a:xfrm>
            <a:prstGeom prst="rect">
              <a:avLst/>
            </a:prstGeom>
            <a:solidFill>
              <a:srgbClr val="3366CC"/>
            </a:solidFill>
            <a:ln w="9525">
              <a:noFill/>
              <a:miter lim="800000"/>
              <a:headEnd/>
              <a:tailEnd/>
            </a:ln>
          </p:spPr>
          <p:txBody>
            <a:bodyPr/>
            <a:lstStyle/>
            <a:p>
              <a:pPr algn="r">
                <a:spcBef>
                  <a:spcPct val="20000"/>
                </a:spcBef>
              </a:pPr>
              <a:r>
                <a:rPr lang="en-US" sz="1800" b="0">
                  <a:solidFill>
                    <a:srgbClr val="EBE6FC"/>
                  </a:solidFill>
                </a:rPr>
                <a:t>DC</a:t>
              </a:r>
            </a:p>
          </p:txBody>
        </p:sp>
        <p:sp>
          <p:nvSpPr>
            <p:cNvPr id="29726" name="Rectangle 24"/>
            <p:cNvSpPr>
              <a:spLocks noChangeArrowheads="1"/>
            </p:cNvSpPr>
            <p:nvPr/>
          </p:nvSpPr>
          <p:spPr bwMode="auto">
            <a:xfrm>
              <a:off x="5071" y="1546"/>
              <a:ext cx="557"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NTPPI</a:t>
              </a:r>
            </a:p>
          </p:txBody>
        </p:sp>
        <p:sp>
          <p:nvSpPr>
            <p:cNvPr id="29727" name="Rectangle 23"/>
            <p:cNvSpPr>
              <a:spLocks noChangeArrowheads="1"/>
            </p:cNvSpPr>
            <p:nvPr/>
          </p:nvSpPr>
          <p:spPr bwMode="auto">
            <a:xfrm>
              <a:off x="4514" y="1546"/>
              <a:ext cx="557"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TPPI</a:t>
              </a:r>
            </a:p>
          </p:txBody>
        </p:sp>
        <p:sp>
          <p:nvSpPr>
            <p:cNvPr id="29728" name="Rectangle 22"/>
            <p:cNvSpPr>
              <a:spLocks noChangeArrowheads="1"/>
            </p:cNvSpPr>
            <p:nvPr/>
          </p:nvSpPr>
          <p:spPr bwMode="auto">
            <a:xfrm>
              <a:off x="3958" y="1546"/>
              <a:ext cx="556"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EQ</a:t>
              </a:r>
            </a:p>
          </p:txBody>
        </p:sp>
        <p:sp>
          <p:nvSpPr>
            <p:cNvPr id="29729" name="Rectangle 21"/>
            <p:cNvSpPr>
              <a:spLocks noChangeArrowheads="1"/>
            </p:cNvSpPr>
            <p:nvPr/>
          </p:nvSpPr>
          <p:spPr bwMode="auto">
            <a:xfrm>
              <a:off x="3401" y="1546"/>
              <a:ext cx="557"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NTPP</a:t>
              </a:r>
            </a:p>
          </p:txBody>
        </p:sp>
        <p:sp>
          <p:nvSpPr>
            <p:cNvPr id="29730" name="Rectangle 20"/>
            <p:cNvSpPr>
              <a:spLocks noChangeArrowheads="1"/>
            </p:cNvSpPr>
            <p:nvPr/>
          </p:nvSpPr>
          <p:spPr bwMode="auto">
            <a:xfrm>
              <a:off x="2844" y="1546"/>
              <a:ext cx="557"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TPP</a:t>
              </a:r>
            </a:p>
          </p:txBody>
        </p:sp>
        <p:sp>
          <p:nvSpPr>
            <p:cNvPr id="29731" name="Rectangle 19"/>
            <p:cNvSpPr>
              <a:spLocks noChangeArrowheads="1"/>
            </p:cNvSpPr>
            <p:nvPr/>
          </p:nvSpPr>
          <p:spPr bwMode="auto">
            <a:xfrm>
              <a:off x="2287" y="1546"/>
              <a:ext cx="557"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PO</a:t>
              </a:r>
            </a:p>
          </p:txBody>
        </p:sp>
        <p:sp>
          <p:nvSpPr>
            <p:cNvPr id="29732" name="Rectangle 18"/>
            <p:cNvSpPr>
              <a:spLocks noChangeArrowheads="1"/>
            </p:cNvSpPr>
            <p:nvPr/>
          </p:nvSpPr>
          <p:spPr bwMode="auto">
            <a:xfrm>
              <a:off x="1692" y="1546"/>
              <a:ext cx="595"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EC</a:t>
              </a:r>
            </a:p>
          </p:txBody>
        </p:sp>
        <p:sp>
          <p:nvSpPr>
            <p:cNvPr id="29733" name="Rectangle 17"/>
            <p:cNvSpPr>
              <a:spLocks noChangeArrowheads="1"/>
            </p:cNvSpPr>
            <p:nvPr/>
          </p:nvSpPr>
          <p:spPr bwMode="auto">
            <a:xfrm>
              <a:off x="1068" y="1546"/>
              <a:ext cx="624" cy="297"/>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DC</a:t>
              </a:r>
            </a:p>
          </p:txBody>
        </p:sp>
        <p:sp>
          <p:nvSpPr>
            <p:cNvPr id="29734" name="Rectangle 7"/>
            <p:cNvSpPr>
              <a:spLocks noChangeArrowheads="1"/>
            </p:cNvSpPr>
            <p:nvPr/>
          </p:nvSpPr>
          <p:spPr bwMode="auto">
            <a:xfrm>
              <a:off x="1068" y="1248"/>
              <a:ext cx="4560" cy="298"/>
            </a:xfrm>
            <a:prstGeom prst="rect">
              <a:avLst/>
            </a:prstGeom>
            <a:solidFill>
              <a:srgbClr val="3366CC"/>
            </a:solidFill>
            <a:ln w="9525">
              <a:noFill/>
              <a:miter lim="800000"/>
              <a:headEnd/>
              <a:tailEnd/>
            </a:ln>
          </p:spPr>
          <p:txBody>
            <a:bodyPr/>
            <a:lstStyle/>
            <a:p>
              <a:pPr>
                <a:spcBef>
                  <a:spcPct val="20000"/>
                </a:spcBef>
              </a:pPr>
              <a:r>
                <a:rPr lang="en-US" sz="1800" b="0">
                  <a:solidFill>
                    <a:srgbClr val="EBE6FC"/>
                  </a:solidFill>
                </a:rPr>
                <a:t>Ends</a:t>
              </a:r>
            </a:p>
          </p:txBody>
        </p:sp>
        <p:sp>
          <p:nvSpPr>
            <p:cNvPr id="29735" name="Line 126"/>
            <p:cNvSpPr>
              <a:spLocks noChangeShapeType="1"/>
            </p:cNvSpPr>
            <p:nvPr/>
          </p:nvSpPr>
          <p:spPr bwMode="auto">
            <a:xfrm>
              <a:off x="5628" y="1248"/>
              <a:ext cx="1" cy="3003"/>
            </a:xfrm>
            <a:prstGeom prst="line">
              <a:avLst/>
            </a:prstGeom>
            <a:noFill/>
            <a:ln w="12700" cap="sq">
              <a:solidFill>
                <a:schemeClr val="bg1"/>
              </a:solidFill>
              <a:round/>
              <a:headEnd/>
              <a:tailEnd/>
            </a:ln>
          </p:spPr>
          <p:txBody>
            <a:bodyPr anchor="ctr"/>
            <a:lstStyle/>
            <a:p>
              <a:endParaRPr lang="en-US"/>
            </a:p>
          </p:txBody>
        </p:sp>
        <p:sp>
          <p:nvSpPr>
            <p:cNvPr id="29736" name="Line 329"/>
            <p:cNvSpPr>
              <a:spLocks noChangeShapeType="1"/>
            </p:cNvSpPr>
            <p:nvPr/>
          </p:nvSpPr>
          <p:spPr bwMode="auto">
            <a:xfrm>
              <a:off x="1068" y="1248"/>
              <a:ext cx="1" cy="3003"/>
            </a:xfrm>
            <a:prstGeom prst="line">
              <a:avLst/>
            </a:prstGeom>
            <a:noFill/>
            <a:ln w="12700">
              <a:solidFill>
                <a:schemeClr val="bg1"/>
              </a:solidFill>
              <a:round/>
              <a:headEnd/>
              <a:tailEnd/>
            </a:ln>
          </p:spPr>
          <p:txBody>
            <a:bodyPr anchor="ctr"/>
            <a:lstStyle/>
            <a:p>
              <a:endParaRPr lang="en-US"/>
            </a:p>
          </p:txBody>
        </p:sp>
        <p:sp>
          <p:nvSpPr>
            <p:cNvPr id="29737" name="Line 330"/>
            <p:cNvSpPr>
              <a:spLocks noChangeShapeType="1"/>
            </p:cNvSpPr>
            <p:nvPr/>
          </p:nvSpPr>
          <p:spPr bwMode="auto">
            <a:xfrm>
              <a:off x="1068" y="1546"/>
              <a:ext cx="4560" cy="0"/>
            </a:xfrm>
            <a:prstGeom prst="line">
              <a:avLst/>
            </a:prstGeom>
            <a:noFill/>
            <a:ln w="12700">
              <a:solidFill>
                <a:schemeClr val="bg1"/>
              </a:solidFill>
              <a:round/>
              <a:headEnd/>
              <a:tailEnd/>
            </a:ln>
          </p:spPr>
          <p:txBody>
            <a:bodyPr anchor="ctr"/>
            <a:lstStyle/>
            <a:p>
              <a:endParaRPr lang="en-US"/>
            </a:p>
          </p:txBody>
        </p:sp>
        <p:sp>
          <p:nvSpPr>
            <p:cNvPr id="29738" name="Line 333"/>
            <p:cNvSpPr>
              <a:spLocks noChangeShapeType="1"/>
            </p:cNvSpPr>
            <p:nvPr/>
          </p:nvSpPr>
          <p:spPr bwMode="auto">
            <a:xfrm>
              <a:off x="1692" y="1546"/>
              <a:ext cx="1" cy="892"/>
            </a:xfrm>
            <a:prstGeom prst="line">
              <a:avLst/>
            </a:prstGeom>
            <a:noFill/>
            <a:ln w="12700">
              <a:solidFill>
                <a:schemeClr val="bg1"/>
              </a:solidFill>
              <a:round/>
              <a:headEnd/>
              <a:tailEnd/>
            </a:ln>
          </p:spPr>
          <p:txBody>
            <a:bodyPr anchor="ctr"/>
            <a:lstStyle/>
            <a:p>
              <a:endParaRPr lang="en-US"/>
            </a:p>
          </p:txBody>
        </p:sp>
        <p:sp>
          <p:nvSpPr>
            <p:cNvPr id="29739" name="Line 335"/>
            <p:cNvSpPr>
              <a:spLocks noChangeShapeType="1"/>
            </p:cNvSpPr>
            <p:nvPr/>
          </p:nvSpPr>
          <p:spPr bwMode="auto">
            <a:xfrm>
              <a:off x="2287" y="1546"/>
              <a:ext cx="1" cy="1217"/>
            </a:xfrm>
            <a:prstGeom prst="line">
              <a:avLst/>
            </a:prstGeom>
            <a:noFill/>
            <a:ln w="12700">
              <a:solidFill>
                <a:schemeClr val="bg1"/>
              </a:solidFill>
              <a:round/>
              <a:headEnd/>
              <a:tailEnd/>
            </a:ln>
          </p:spPr>
          <p:txBody>
            <a:bodyPr anchor="ctr"/>
            <a:lstStyle/>
            <a:p>
              <a:endParaRPr lang="en-US"/>
            </a:p>
          </p:txBody>
        </p:sp>
        <p:sp>
          <p:nvSpPr>
            <p:cNvPr id="29740" name="Line 337"/>
            <p:cNvSpPr>
              <a:spLocks noChangeShapeType="1"/>
            </p:cNvSpPr>
            <p:nvPr/>
          </p:nvSpPr>
          <p:spPr bwMode="auto">
            <a:xfrm>
              <a:off x="2844" y="1546"/>
              <a:ext cx="1" cy="297"/>
            </a:xfrm>
            <a:prstGeom prst="line">
              <a:avLst/>
            </a:prstGeom>
            <a:noFill/>
            <a:ln w="12700">
              <a:solidFill>
                <a:schemeClr val="bg1"/>
              </a:solidFill>
              <a:round/>
              <a:headEnd/>
              <a:tailEnd/>
            </a:ln>
          </p:spPr>
          <p:txBody>
            <a:bodyPr anchor="ctr"/>
            <a:lstStyle/>
            <a:p>
              <a:endParaRPr lang="en-US"/>
            </a:p>
          </p:txBody>
        </p:sp>
        <p:sp>
          <p:nvSpPr>
            <p:cNvPr id="29741" name="Line 339"/>
            <p:cNvSpPr>
              <a:spLocks noChangeShapeType="1"/>
            </p:cNvSpPr>
            <p:nvPr/>
          </p:nvSpPr>
          <p:spPr bwMode="auto">
            <a:xfrm>
              <a:off x="3401" y="1546"/>
              <a:ext cx="1" cy="297"/>
            </a:xfrm>
            <a:prstGeom prst="line">
              <a:avLst/>
            </a:prstGeom>
            <a:noFill/>
            <a:ln w="12700">
              <a:solidFill>
                <a:schemeClr val="bg1"/>
              </a:solidFill>
              <a:round/>
              <a:headEnd/>
              <a:tailEnd/>
            </a:ln>
          </p:spPr>
          <p:txBody>
            <a:bodyPr anchor="ctr"/>
            <a:lstStyle/>
            <a:p>
              <a:endParaRPr lang="en-US"/>
            </a:p>
          </p:txBody>
        </p:sp>
        <p:sp>
          <p:nvSpPr>
            <p:cNvPr id="29742" name="Line 341"/>
            <p:cNvSpPr>
              <a:spLocks noChangeShapeType="1"/>
            </p:cNvSpPr>
            <p:nvPr/>
          </p:nvSpPr>
          <p:spPr bwMode="auto">
            <a:xfrm>
              <a:off x="3958" y="1546"/>
              <a:ext cx="1" cy="297"/>
            </a:xfrm>
            <a:prstGeom prst="line">
              <a:avLst/>
            </a:prstGeom>
            <a:noFill/>
            <a:ln w="12700">
              <a:solidFill>
                <a:schemeClr val="bg1"/>
              </a:solidFill>
              <a:round/>
              <a:headEnd/>
              <a:tailEnd/>
            </a:ln>
          </p:spPr>
          <p:txBody>
            <a:bodyPr anchor="ctr"/>
            <a:lstStyle/>
            <a:p>
              <a:endParaRPr lang="en-US"/>
            </a:p>
          </p:txBody>
        </p:sp>
        <p:sp>
          <p:nvSpPr>
            <p:cNvPr id="29743" name="Line 343"/>
            <p:cNvSpPr>
              <a:spLocks noChangeShapeType="1"/>
            </p:cNvSpPr>
            <p:nvPr/>
          </p:nvSpPr>
          <p:spPr bwMode="auto">
            <a:xfrm>
              <a:off x="4514" y="1546"/>
              <a:ext cx="1" cy="297"/>
            </a:xfrm>
            <a:prstGeom prst="line">
              <a:avLst/>
            </a:prstGeom>
            <a:noFill/>
            <a:ln w="12700">
              <a:solidFill>
                <a:schemeClr val="bg1"/>
              </a:solidFill>
              <a:round/>
              <a:headEnd/>
              <a:tailEnd/>
            </a:ln>
          </p:spPr>
          <p:txBody>
            <a:bodyPr anchor="ctr"/>
            <a:lstStyle/>
            <a:p>
              <a:endParaRPr lang="en-US"/>
            </a:p>
          </p:txBody>
        </p:sp>
        <p:sp>
          <p:nvSpPr>
            <p:cNvPr id="29744" name="Line 345"/>
            <p:cNvSpPr>
              <a:spLocks noChangeShapeType="1"/>
            </p:cNvSpPr>
            <p:nvPr/>
          </p:nvSpPr>
          <p:spPr bwMode="auto">
            <a:xfrm>
              <a:off x="5071" y="1546"/>
              <a:ext cx="1" cy="297"/>
            </a:xfrm>
            <a:prstGeom prst="line">
              <a:avLst/>
            </a:prstGeom>
            <a:noFill/>
            <a:ln w="12700">
              <a:solidFill>
                <a:schemeClr val="bg1"/>
              </a:solidFill>
              <a:round/>
              <a:headEnd/>
              <a:tailEnd/>
            </a:ln>
          </p:spPr>
          <p:txBody>
            <a:bodyPr anchor="ctr"/>
            <a:lstStyle/>
            <a:p>
              <a:endParaRPr lang="en-US"/>
            </a:p>
          </p:txBody>
        </p:sp>
        <p:sp>
          <p:nvSpPr>
            <p:cNvPr id="29745" name="Line 346"/>
            <p:cNvSpPr>
              <a:spLocks noChangeShapeType="1"/>
            </p:cNvSpPr>
            <p:nvPr/>
          </p:nvSpPr>
          <p:spPr bwMode="auto">
            <a:xfrm>
              <a:off x="96" y="1843"/>
              <a:ext cx="5532" cy="0"/>
            </a:xfrm>
            <a:prstGeom prst="line">
              <a:avLst/>
            </a:prstGeom>
            <a:noFill/>
            <a:ln w="12700">
              <a:solidFill>
                <a:schemeClr val="bg1"/>
              </a:solidFill>
              <a:round/>
              <a:headEnd/>
              <a:tailEnd/>
            </a:ln>
          </p:spPr>
          <p:txBody>
            <a:bodyPr anchor="ctr"/>
            <a:lstStyle/>
            <a:p>
              <a:endParaRPr lang="en-US"/>
            </a:p>
          </p:txBody>
        </p:sp>
        <p:sp>
          <p:nvSpPr>
            <p:cNvPr id="29746" name="Line 348"/>
            <p:cNvSpPr>
              <a:spLocks noChangeShapeType="1"/>
            </p:cNvSpPr>
            <p:nvPr/>
          </p:nvSpPr>
          <p:spPr bwMode="auto">
            <a:xfrm>
              <a:off x="540" y="1843"/>
              <a:ext cx="1" cy="2408"/>
            </a:xfrm>
            <a:prstGeom prst="line">
              <a:avLst/>
            </a:prstGeom>
            <a:noFill/>
            <a:ln w="12700">
              <a:solidFill>
                <a:schemeClr val="bg1"/>
              </a:solidFill>
              <a:round/>
              <a:headEnd/>
              <a:tailEnd/>
            </a:ln>
          </p:spPr>
          <p:txBody>
            <a:bodyPr anchor="ctr"/>
            <a:lstStyle/>
            <a:p>
              <a:endParaRPr lang="en-US"/>
            </a:p>
          </p:txBody>
        </p:sp>
        <p:sp>
          <p:nvSpPr>
            <p:cNvPr id="29747" name="Line 365"/>
            <p:cNvSpPr>
              <a:spLocks noChangeShapeType="1"/>
            </p:cNvSpPr>
            <p:nvPr/>
          </p:nvSpPr>
          <p:spPr bwMode="auto">
            <a:xfrm>
              <a:off x="540" y="2141"/>
              <a:ext cx="1747" cy="0"/>
            </a:xfrm>
            <a:prstGeom prst="line">
              <a:avLst/>
            </a:prstGeom>
            <a:noFill/>
            <a:ln w="12700">
              <a:solidFill>
                <a:schemeClr val="bg1"/>
              </a:solidFill>
              <a:round/>
              <a:headEnd/>
              <a:tailEnd/>
            </a:ln>
          </p:spPr>
          <p:txBody>
            <a:bodyPr anchor="ctr"/>
            <a:lstStyle/>
            <a:p>
              <a:endParaRPr lang="en-US"/>
            </a:p>
          </p:txBody>
        </p:sp>
        <p:sp>
          <p:nvSpPr>
            <p:cNvPr id="29748" name="Line 383"/>
            <p:cNvSpPr>
              <a:spLocks noChangeShapeType="1"/>
            </p:cNvSpPr>
            <p:nvPr/>
          </p:nvSpPr>
          <p:spPr bwMode="auto">
            <a:xfrm>
              <a:off x="540" y="2438"/>
              <a:ext cx="2304" cy="0"/>
            </a:xfrm>
            <a:prstGeom prst="line">
              <a:avLst/>
            </a:prstGeom>
            <a:noFill/>
            <a:ln w="12700">
              <a:solidFill>
                <a:schemeClr val="bg1"/>
              </a:solidFill>
              <a:round/>
              <a:headEnd/>
              <a:tailEnd/>
            </a:ln>
          </p:spPr>
          <p:txBody>
            <a:bodyPr anchor="ctr"/>
            <a:lstStyle/>
            <a:p>
              <a:endParaRPr lang="en-US"/>
            </a:p>
          </p:txBody>
        </p:sp>
        <p:sp>
          <p:nvSpPr>
            <p:cNvPr id="29749" name="Line 401"/>
            <p:cNvSpPr>
              <a:spLocks noChangeShapeType="1"/>
            </p:cNvSpPr>
            <p:nvPr/>
          </p:nvSpPr>
          <p:spPr bwMode="auto">
            <a:xfrm>
              <a:off x="540" y="2763"/>
              <a:ext cx="528" cy="0"/>
            </a:xfrm>
            <a:prstGeom prst="line">
              <a:avLst/>
            </a:prstGeom>
            <a:noFill/>
            <a:ln w="12700">
              <a:solidFill>
                <a:schemeClr val="bg1"/>
              </a:solidFill>
              <a:round/>
              <a:headEnd/>
              <a:tailEnd/>
            </a:ln>
          </p:spPr>
          <p:txBody>
            <a:bodyPr anchor="ctr"/>
            <a:lstStyle/>
            <a:p>
              <a:endParaRPr lang="en-US"/>
            </a:p>
          </p:txBody>
        </p:sp>
        <p:sp>
          <p:nvSpPr>
            <p:cNvPr id="29750" name="Line 419"/>
            <p:cNvSpPr>
              <a:spLocks noChangeShapeType="1"/>
            </p:cNvSpPr>
            <p:nvPr/>
          </p:nvSpPr>
          <p:spPr bwMode="auto">
            <a:xfrm>
              <a:off x="540" y="3061"/>
              <a:ext cx="528" cy="0"/>
            </a:xfrm>
            <a:prstGeom prst="line">
              <a:avLst/>
            </a:prstGeom>
            <a:noFill/>
            <a:ln w="12700">
              <a:solidFill>
                <a:schemeClr val="bg1"/>
              </a:solidFill>
              <a:round/>
              <a:headEnd/>
              <a:tailEnd/>
            </a:ln>
          </p:spPr>
          <p:txBody>
            <a:bodyPr anchor="ctr"/>
            <a:lstStyle/>
            <a:p>
              <a:endParaRPr lang="en-US"/>
            </a:p>
          </p:txBody>
        </p:sp>
        <p:sp>
          <p:nvSpPr>
            <p:cNvPr id="29751" name="Line 437"/>
            <p:cNvSpPr>
              <a:spLocks noChangeShapeType="1"/>
            </p:cNvSpPr>
            <p:nvPr/>
          </p:nvSpPr>
          <p:spPr bwMode="auto">
            <a:xfrm>
              <a:off x="540" y="3358"/>
              <a:ext cx="528" cy="0"/>
            </a:xfrm>
            <a:prstGeom prst="line">
              <a:avLst/>
            </a:prstGeom>
            <a:noFill/>
            <a:ln w="12700">
              <a:solidFill>
                <a:schemeClr val="bg1"/>
              </a:solidFill>
              <a:round/>
              <a:headEnd/>
              <a:tailEnd/>
            </a:ln>
          </p:spPr>
          <p:txBody>
            <a:bodyPr anchor="ctr"/>
            <a:lstStyle/>
            <a:p>
              <a:endParaRPr lang="en-US"/>
            </a:p>
          </p:txBody>
        </p:sp>
        <p:sp>
          <p:nvSpPr>
            <p:cNvPr id="29752" name="Line 455"/>
            <p:cNvSpPr>
              <a:spLocks noChangeShapeType="1"/>
            </p:cNvSpPr>
            <p:nvPr/>
          </p:nvSpPr>
          <p:spPr bwMode="auto">
            <a:xfrm>
              <a:off x="540" y="3656"/>
              <a:ext cx="528" cy="0"/>
            </a:xfrm>
            <a:prstGeom prst="line">
              <a:avLst/>
            </a:prstGeom>
            <a:noFill/>
            <a:ln w="12700">
              <a:solidFill>
                <a:schemeClr val="bg1"/>
              </a:solidFill>
              <a:round/>
              <a:headEnd/>
              <a:tailEnd/>
            </a:ln>
          </p:spPr>
          <p:txBody>
            <a:bodyPr anchor="ctr"/>
            <a:lstStyle/>
            <a:p>
              <a:endParaRPr lang="en-US"/>
            </a:p>
          </p:txBody>
        </p:sp>
        <p:sp>
          <p:nvSpPr>
            <p:cNvPr id="29753" name="Line 473"/>
            <p:cNvSpPr>
              <a:spLocks noChangeShapeType="1"/>
            </p:cNvSpPr>
            <p:nvPr/>
          </p:nvSpPr>
          <p:spPr bwMode="auto">
            <a:xfrm>
              <a:off x="540" y="3953"/>
              <a:ext cx="528" cy="0"/>
            </a:xfrm>
            <a:prstGeom prst="line">
              <a:avLst/>
            </a:prstGeom>
            <a:noFill/>
            <a:ln w="12700">
              <a:solidFill>
                <a:schemeClr val="bg1"/>
              </a:solidFill>
              <a:round/>
              <a:headEnd/>
              <a:tailEnd/>
            </a:ln>
          </p:spPr>
          <p:txBody>
            <a:bodyPr anchor="ctr"/>
            <a:lstStyle/>
            <a:p>
              <a:endParaRPr lang="en-US"/>
            </a:p>
          </p:txBody>
        </p:sp>
        <p:sp>
          <p:nvSpPr>
            <p:cNvPr id="29754" name="Line 1408"/>
            <p:cNvSpPr>
              <a:spLocks noChangeShapeType="1"/>
            </p:cNvSpPr>
            <p:nvPr/>
          </p:nvSpPr>
          <p:spPr bwMode="auto">
            <a:xfrm>
              <a:off x="2287" y="2763"/>
              <a:ext cx="3341" cy="0"/>
            </a:xfrm>
            <a:prstGeom prst="line">
              <a:avLst/>
            </a:prstGeom>
            <a:noFill/>
            <a:ln w="12700">
              <a:solidFill>
                <a:schemeClr val="bg1"/>
              </a:solidFill>
              <a:round/>
              <a:headEnd/>
              <a:tailEnd/>
            </a:ln>
          </p:spPr>
          <p:txBody>
            <a:bodyPr anchor="ctr"/>
            <a:lstStyle/>
            <a:p>
              <a:endParaRPr lang="en-US"/>
            </a:p>
          </p:txBody>
        </p:sp>
        <p:sp>
          <p:nvSpPr>
            <p:cNvPr id="29755" name="Line 1421"/>
            <p:cNvSpPr>
              <a:spLocks noChangeShapeType="1"/>
            </p:cNvSpPr>
            <p:nvPr/>
          </p:nvSpPr>
          <p:spPr bwMode="auto">
            <a:xfrm>
              <a:off x="2844" y="3358"/>
              <a:ext cx="1670" cy="0"/>
            </a:xfrm>
            <a:prstGeom prst="line">
              <a:avLst/>
            </a:prstGeom>
            <a:noFill/>
            <a:ln w="12700">
              <a:solidFill>
                <a:schemeClr val="bg1"/>
              </a:solidFill>
              <a:round/>
              <a:headEnd/>
              <a:tailEnd/>
            </a:ln>
          </p:spPr>
          <p:txBody>
            <a:bodyPr anchor="ctr"/>
            <a:lstStyle/>
            <a:p>
              <a:endParaRPr lang="en-US"/>
            </a:p>
          </p:txBody>
        </p:sp>
        <p:sp>
          <p:nvSpPr>
            <p:cNvPr id="29756" name="Line 1440"/>
            <p:cNvSpPr>
              <a:spLocks noChangeShapeType="1"/>
            </p:cNvSpPr>
            <p:nvPr/>
          </p:nvSpPr>
          <p:spPr bwMode="auto">
            <a:xfrm>
              <a:off x="2287" y="4251"/>
              <a:ext cx="557" cy="0"/>
            </a:xfrm>
            <a:prstGeom prst="line">
              <a:avLst/>
            </a:prstGeom>
            <a:noFill/>
            <a:ln w="12700">
              <a:solidFill>
                <a:schemeClr val="bg1"/>
              </a:solidFill>
              <a:round/>
              <a:headEnd/>
              <a:tailEnd/>
            </a:ln>
          </p:spPr>
          <p:txBody>
            <a:bodyPr anchor="ctr"/>
            <a:lstStyle/>
            <a:p>
              <a:endParaRPr lang="en-US"/>
            </a:p>
          </p:txBody>
        </p:sp>
        <p:sp>
          <p:nvSpPr>
            <p:cNvPr id="29757" name="Line 115"/>
            <p:cNvSpPr>
              <a:spLocks noChangeShapeType="1"/>
            </p:cNvSpPr>
            <p:nvPr/>
          </p:nvSpPr>
          <p:spPr bwMode="auto">
            <a:xfrm>
              <a:off x="96" y="4251"/>
              <a:ext cx="2191" cy="0"/>
            </a:xfrm>
            <a:prstGeom prst="line">
              <a:avLst/>
            </a:prstGeom>
            <a:noFill/>
            <a:ln w="12700" cap="sq">
              <a:solidFill>
                <a:schemeClr val="bg1"/>
              </a:solidFill>
              <a:round/>
              <a:headEnd/>
              <a:tailEnd/>
            </a:ln>
          </p:spPr>
          <p:txBody>
            <a:bodyPr anchor="ctr"/>
            <a:lstStyle/>
            <a:p>
              <a:endParaRPr lang="en-US"/>
            </a:p>
          </p:txBody>
        </p:sp>
        <p:sp>
          <p:nvSpPr>
            <p:cNvPr id="29758" name="Line 1453"/>
            <p:cNvSpPr>
              <a:spLocks noChangeShapeType="1"/>
            </p:cNvSpPr>
            <p:nvPr/>
          </p:nvSpPr>
          <p:spPr bwMode="auto">
            <a:xfrm>
              <a:off x="3958" y="3656"/>
              <a:ext cx="1670" cy="0"/>
            </a:xfrm>
            <a:prstGeom prst="line">
              <a:avLst/>
            </a:prstGeom>
            <a:noFill/>
            <a:ln w="12700">
              <a:solidFill>
                <a:schemeClr val="bg1"/>
              </a:solidFill>
              <a:round/>
              <a:headEnd/>
              <a:tailEnd/>
            </a:ln>
          </p:spPr>
          <p:txBody>
            <a:bodyPr anchor="ctr"/>
            <a:lstStyle/>
            <a:p>
              <a:endParaRPr lang="en-US"/>
            </a:p>
          </p:txBody>
        </p:sp>
        <p:sp>
          <p:nvSpPr>
            <p:cNvPr id="29759" name="Line 1476"/>
            <p:cNvSpPr>
              <a:spLocks noChangeShapeType="1"/>
            </p:cNvSpPr>
            <p:nvPr/>
          </p:nvSpPr>
          <p:spPr bwMode="auto">
            <a:xfrm>
              <a:off x="3958" y="4251"/>
              <a:ext cx="556" cy="0"/>
            </a:xfrm>
            <a:prstGeom prst="line">
              <a:avLst/>
            </a:prstGeom>
            <a:noFill/>
            <a:ln w="12700">
              <a:solidFill>
                <a:schemeClr val="bg1"/>
              </a:solidFill>
              <a:round/>
              <a:headEnd/>
              <a:tailEnd/>
            </a:ln>
          </p:spPr>
          <p:txBody>
            <a:bodyPr anchor="ctr"/>
            <a:lstStyle/>
            <a:p>
              <a:endParaRPr lang="en-US"/>
            </a:p>
          </p:txBody>
        </p:sp>
        <p:sp>
          <p:nvSpPr>
            <p:cNvPr id="29760" name="Line 1441"/>
            <p:cNvSpPr>
              <a:spLocks noChangeShapeType="1"/>
            </p:cNvSpPr>
            <p:nvPr/>
          </p:nvSpPr>
          <p:spPr bwMode="auto">
            <a:xfrm>
              <a:off x="2844" y="4251"/>
              <a:ext cx="1114" cy="0"/>
            </a:xfrm>
            <a:prstGeom prst="line">
              <a:avLst/>
            </a:prstGeom>
            <a:noFill/>
            <a:ln w="12700" cap="sq">
              <a:solidFill>
                <a:schemeClr val="bg1"/>
              </a:solidFill>
              <a:round/>
              <a:headEnd/>
              <a:tailEnd/>
            </a:ln>
          </p:spPr>
          <p:txBody>
            <a:bodyPr anchor="ctr"/>
            <a:lstStyle/>
            <a:p>
              <a:endParaRPr lang="en-US"/>
            </a:p>
          </p:txBody>
        </p:sp>
        <p:sp>
          <p:nvSpPr>
            <p:cNvPr id="29761" name="Line 1477"/>
            <p:cNvSpPr>
              <a:spLocks noChangeShapeType="1"/>
            </p:cNvSpPr>
            <p:nvPr/>
          </p:nvSpPr>
          <p:spPr bwMode="auto">
            <a:xfrm>
              <a:off x="4514" y="4251"/>
              <a:ext cx="1114" cy="0"/>
            </a:xfrm>
            <a:prstGeom prst="line">
              <a:avLst/>
            </a:prstGeom>
            <a:noFill/>
            <a:ln w="12700" cap="sq">
              <a:solidFill>
                <a:schemeClr val="bg1"/>
              </a:solidFill>
              <a:round/>
              <a:headEnd/>
              <a:tailEnd/>
            </a:ln>
          </p:spPr>
          <p:txBody>
            <a:bodyPr anchor="ctr"/>
            <a:lstStyle/>
            <a:p>
              <a:endParaRPr lang="en-US"/>
            </a:p>
          </p:txBody>
        </p:sp>
        <p:sp>
          <p:nvSpPr>
            <p:cNvPr id="29762" name="Line 1505"/>
            <p:cNvSpPr>
              <a:spLocks noChangeShapeType="1"/>
            </p:cNvSpPr>
            <p:nvPr/>
          </p:nvSpPr>
          <p:spPr bwMode="auto">
            <a:xfrm>
              <a:off x="4514" y="3358"/>
              <a:ext cx="1" cy="893"/>
            </a:xfrm>
            <a:prstGeom prst="line">
              <a:avLst/>
            </a:prstGeom>
            <a:noFill/>
            <a:ln w="12700">
              <a:solidFill>
                <a:schemeClr val="bg1"/>
              </a:solidFill>
              <a:round/>
              <a:headEnd/>
              <a:tailEnd/>
            </a:ln>
          </p:spPr>
          <p:txBody>
            <a:bodyPr anchor="ctr"/>
            <a:lstStyle/>
            <a:p>
              <a:endParaRPr lang="en-US"/>
            </a:p>
          </p:txBody>
        </p:sp>
        <p:sp>
          <p:nvSpPr>
            <p:cNvPr id="29763" name="Line 1516"/>
            <p:cNvSpPr>
              <a:spLocks noChangeShapeType="1"/>
            </p:cNvSpPr>
            <p:nvPr/>
          </p:nvSpPr>
          <p:spPr bwMode="auto">
            <a:xfrm>
              <a:off x="3958" y="2763"/>
              <a:ext cx="1" cy="893"/>
            </a:xfrm>
            <a:prstGeom prst="line">
              <a:avLst/>
            </a:prstGeom>
            <a:noFill/>
            <a:ln w="12700">
              <a:solidFill>
                <a:schemeClr val="bg1"/>
              </a:solidFill>
              <a:round/>
              <a:headEnd/>
              <a:tailEnd/>
            </a:ln>
          </p:spPr>
          <p:txBody>
            <a:bodyPr anchor="ctr"/>
            <a:lstStyle/>
            <a:p>
              <a:endParaRPr lang="en-US"/>
            </a:p>
          </p:txBody>
        </p:sp>
        <p:sp>
          <p:nvSpPr>
            <p:cNvPr id="29764" name="Line 1537"/>
            <p:cNvSpPr>
              <a:spLocks noChangeShapeType="1"/>
            </p:cNvSpPr>
            <p:nvPr/>
          </p:nvSpPr>
          <p:spPr bwMode="auto">
            <a:xfrm>
              <a:off x="2844" y="2438"/>
              <a:ext cx="1" cy="1813"/>
            </a:xfrm>
            <a:prstGeom prst="line">
              <a:avLst/>
            </a:prstGeom>
            <a:noFill/>
            <a:ln w="12700">
              <a:solidFill>
                <a:schemeClr val="bg1"/>
              </a:solidFill>
              <a:round/>
              <a:headEnd/>
              <a:tailEnd/>
            </a:ln>
          </p:spPr>
          <p:txBody>
            <a:bodyPr anchor="ctr"/>
            <a:lstStyle/>
            <a:p>
              <a:endParaRPr lang="en-US"/>
            </a:p>
          </p:txBody>
        </p:sp>
        <p:sp>
          <p:nvSpPr>
            <p:cNvPr id="29765" name="Line 1552"/>
            <p:cNvSpPr>
              <a:spLocks noChangeShapeType="1"/>
            </p:cNvSpPr>
            <p:nvPr/>
          </p:nvSpPr>
          <p:spPr bwMode="auto">
            <a:xfrm>
              <a:off x="1068" y="1248"/>
              <a:ext cx="4560" cy="0"/>
            </a:xfrm>
            <a:prstGeom prst="line">
              <a:avLst/>
            </a:prstGeom>
            <a:noFill/>
            <a:ln w="12700" cap="sq">
              <a:solidFill>
                <a:schemeClr val="bg1"/>
              </a:solidFill>
              <a:round/>
              <a:headEnd/>
              <a:tailEnd/>
            </a:ln>
          </p:spPr>
          <p:txBody>
            <a:bodyPr anchor="ctr"/>
            <a:lstStyle/>
            <a:p>
              <a:endParaRPr lang="en-US"/>
            </a:p>
          </p:txBody>
        </p:sp>
        <p:sp>
          <p:nvSpPr>
            <p:cNvPr id="29766" name="Line 1553"/>
            <p:cNvSpPr>
              <a:spLocks noChangeShapeType="1"/>
            </p:cNvSpPr>
            <p:nvPr/>
          </p:nvSpPr>
          <p:spPr bwMode="auto">
            <a:xfrm>
              <a:off x="96" y="1843"/>
              <a:ext cx="1" cy="2408"/>
            </a:xfrm>
            <a:prstGeom prst="line">
              <a:avLst/>
            </a:prstGeom>
            <a:noFill/>
            <a:ln w="12700" cap="sq">
              <a:solidFill>
                <a:schemeClr val="bg1"/>
              </a:solidFill>
              <a:round/>
              <a:headEnd/>
              <a:tailEnd/>
            </a:ln>
          </p:spPr>
          <p:txBody>
            <a:bodyPr anchor="ctr"/>
            <a:lstStyle/>
            <a:p>
              <a:endParaRPr lang="en-US"/>
            </a:p>
          </p:txBody>
        </p:sp>
      </p:grpSp>
      <p:sp>
        <p:nvSpPr>
          <p:cNvPr id="29700" name="Rectangle 1562"/>
          <p:cNvSpPr>
            <a:spLocks noChangeArrowheads="1"/>
          </p:cNvSpPr>
          <p:nvPr/>
        </p:nvSpPr>
        <p:spPr bwMode="auto">
          <a:xfrm>
            <a:off x="0" y="6340475"/>
            <a:ext cx="9144000" cy="523220"/>
          </a:xfrm>
          <a:prstGeom prst="rect">
            <a:avLst/>
          </a:prstGeom>
          <a:noFill/>
          <a:ln w="9525">
            <a:noFill/>
            <a:miter lim="800000"/>
            <a:headEnd/>
            <a:tailEnd/>
          </a:ln>
        </p:spPr>
        <p:txBody>
          <a:bodyPr>
            <a:spAutoFit/>
          </a:bodyPr>
          <a:lstStyle/>
          <a:p>
            <a:pPr algn="r"/>
            <a:r>
              <a:rPr lang="en-GB" sz="1400" b="0" dirty="0" err="1">
                <a:solidFill>
                  <a:schemeClr val="bg1"/>
                </a:solidFill>
              </a:rPr>
              <a:t>Zina</a:t>
            </a:r>
            <a:r>
              <a:rPr lang="en-GB" sz="1400" b="0" dirty="0">
                <a:solidFill>
                  <a:schemeClr val="bg1"/>
                </a:solidFill>
              </a:rPr>
              <a:t> </a:t>
            </a:r>
            <a:r>
              <a:rPr lang="en-GB" sz="1400" b="0" dirty="0" smtClean="0">
                <a:solidFill>
                  <a:schemeClr val="bg1"/>
                </a:solidFill>
              </a:rPr>
              <a:t>Ibrahim,    </a:t>
            </a:r>
            <a:r>
              <a:rPr lang="en-GB" sz="1400" b="0" dirty="0">
                <a:solidFill>
                  <a:schemeClr val="bg1"/>
                </a:solidFill>
              </a:rPr>
              <a:t>and Ahmed Y. </a:t>
            </a:r>
            <a:r>
              <a:rPr lang="en-GB" sz="1400" b="0" dirty="0" err="1" smtClean="0">
                <a:solidFill>
                  <a:schemeClr val="bg1"/>
                </a:solidFill>
              </a:rPr>
              <a:t>Tawfik</a:t>
            </a:r>
            <a:r>
              <a:rPr lang="en-GB" sz="1400" b="0" dirty="0" smtClean="0">
                <a:solidFill>
                  <a:schemeClr val="bg1"/>
                </a:solidFill>
              </a:rPr>
              <a:t>,     </a:t>
            </a:r>
            <a:r>
              <a:rPr lang="en-GB" sz="1400" b="0" dirty="0">
                <a:solidFill>
                  <a:schemeClr val="bg1"/>
                </a:solidFill>
              </a:rPr>
              <a:t>An Abstract Theory and Ontology of Motion Based on the Regions Connection </a:t>
            </a:r>
            <a:r>
              <a:rPr lang="en-GB" sz="1400" b="0" dirty="0" smtClean="0">
                <a:solidFill>
                  <a:schemeClr val="bg1"/>
                </a:solidFill>
              </a:rPr>
              <a:t>Calculus,    </a:t>
            </a:r>
            <a:r>
              <a:rPr lang="en-GB" sz="1400" b="0" dirty="0">
                <a:solidFill>
                  <a:schemeClr val="bg1"/>
                </a:solidFill>
              </a:rPr>
              <a:t>Symposium of </a:t>
            </a:r>
            <a:r>
              <a:rPr lang="en-GB" sz="1400" b="0" dirty="0" smtClean="0">
                <a:solidFill>
                  <a:schemeClr val="bg1"/>
                </a:solidFill>
              </a:rPr>
              <a:t>Abstraction,    </a:t>
            </a:r>
            <a:r>
              <a:rPr lang="en-GB" sz="1400" b="0" dirty="0">
                <a:solidFill>
                  <a:schemeClr val="bg1"/>
                </a:solidFill>
              </a:rPr>
              <a:t>Reformulation and Approximation (SARA 2007</a:t>
            </a:r>
            <a:r>
              <a:rPr lang="en-GB" sz="1400" b="0" dirty="0" smtClean="0">
                <a:solidFill>
                  <a:schemeClr val="bg1"/>
                </a:solidFill>
              </a:rPr>
              <a:t>),    LNAI,    Springer,    </a:t>
            </a:r>
            <a:r>
              <a:rPr lang="en-GB" sz="1400" b="0" dirty="0">
                <a:solidFill>
                  <a:schemeClr val="bg1"/>
                </a:solidFill>
              </a:rPr>
              <a:t>2007.</a:t>
            </a:r>
            <a:endParaRPr lang="en-US" sz="1400" b="0" dirty="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Oval 46"/>
          <p:cNvSpPr>
            <a:spLocks noChangeArrowheads="1"/>
          </p:cNvSpPr>
          <p:nvPr/>
        </p:nvSpPr>
        <p:spPr bwMode="auto">
          <a:xfrm>
            <a:off x="5181600" y="5054600"/>
            <a:ext cx="1524000" cy="1041400"/>
          </a:xfrm>
          <a:prstGeom prst="ellipse">
            <a:avLst/>
          </a:prstGeom>
          <a:solidFill>
            <a:srgbClr val="00CC99">
              <a:alpha val="50195"/>
            </a:srgbClr>
          </a:solidFill>
          <a:ln w="9525">
            <a:noFill/>
            <a:round/>
            <a:headEnd/>
            <a:tailEnd/>
          </a:ln>
        </p:spPr>
        <p:txBody>
          <a:bodyPr wrap="none" anchor="ctr"/>
          <a:lstStyle/>
          <a:p>
            <a:endParaRPr lang="en-US"/>
          </a:p>
        </p:txBody>
      </p:sp>
      <p:sp>
        <p:nvSpPr>
          <p:cNvPr id="30723" name="AutoShape 2"/>
          <p:cNvSpPr>
            <a:spLocks noGrp="1" noChangeArrowheads="1"/>
          </p:cNvSpPr>
          <p:nvPr>
            <p:ph type="title"/>
          </p:nvPr>
        </p:nvSpPr>
        <p:spPr>
          <a:xfrm>
            <a:off x="255588" y="1284288"/>
            <a:ext cx="8632825" cy="631825"/>
          </a:xfrm>
        </p:spPr>
        <p:txBody>
          <a:bodyPr/>
          <a:lstStyle/>
          <a:p>
            <a:pPr eaLnBrk="1" hangingPunct="1"/>
            <a:r>
              <a:rPr lang="en-US" smtClean="0"/>
              <a:t>Compound motion classes</a:t>
            </a:r>
          </a:p>
        </p:txBody>
      </p:sp>
      <p:sp>
        <p:nvSpPr>
          <p:cNvPr id="30724" name="Oval 21"/>
          <p:cNvSpPr>
            <a:spLocks noChangeArrowheads="1"/>
          </p:cNvSpPr>
          <p:nvPr/>
        </p:nvSpPr>
        <p:spPr bwMode="auto">
          <a:xfrm>
            <a:off x="762000" y="2133600"/>
            <a:ext cx="455613" cy="381000"/>
          </a:xfrm>
          <a:prstGeom prst="ellipse">
            <a:avLst/>
          </a:prstGeom>
          <a:solidFill>
            <a:srgbClr val="FF66FF">
              <a:alpha val="50195"/>
            </a:srgbClr>
          </a:solidFill>
          <a:ln w="9525">
            <a:noFill/>
            <a:round/>
            <a:headEnd/>
            <a:tailEnd/>
          </a:ln>
        </p:spPr>
        <p:txBody>
          <a:bodyPr wrap="none" anchor="ctr"/>
          <a:lstStyle/>
          <a:p>
            <a:endParaRPr lang="en-US"/>
          </a:p>
        </p:txBody>
      </p:sp>
      <p:sp>
        <p:nvSpPr>
          <p:cNvPr id="30725" name="Oval 22"/>
          <p:cNvSpPr>
            <a:spLocks noChangeArrowheads="1"/>
          </p:cNvSpPr>
          <p:nvPr/>
        </p:nvSpPr>
        <p:spPr bwMode="auto">
          <a:xfrm>
            <a:off x="1066800" y="2971800"/>
            <a:ext cx="914400" cy="685800"/>
          </a:xfrm>
          <a:prstGeom prst="ellipse">
            <a:avLst/>
          </a:prstGeom>
          <a:solidFill>
            <a:srgbClr val="00CC99">
              <a:alpha val="50195"/>
            </a:srgbClr>
          </a:solidFill>
          <a:ln w="9525">
            <a:noFill/>
            <a:round/>
            <a:headEnd/>
            <a:tailEnd/>
          </a:ln>
        </p:spPr>
        <p:txBody>
          <a:bodyPr wrap="none" anchor="ctr"/>
          <a:lstStyle/>
          <a:p>
            <a:endParaRPr lang="en-US"/>
          </a:p>
        </p:txBody>
      </p:sp>
      <p:sp>
        <p:nvSpPr>
          <p:cNvPr id="30726" name="Oval 26"/>
          <p:cNvSpPr>
            <a:spLocks noChangeArrowheads="1"/>
          </p:cNvSpPr>
          <p:nvPr/>
        </p:nvSpPr>
        <p:spPr bwMode="auto">
          <a:xfrm>
            <a:off x="3892550" y="2530475"/>
            <a:ext cx="1371600" cy="990600"/>
          </a:xfrm>
          <a:prstGeom prst="ellipse">
            <a:avLst/>
          </a:prstGeom>
          <a:solidFill>
            <a:srgbClr val="00CC99">
              <a:alpha val="50195"/>
            </a:srgbClr>
          </a:solidFill>
          <a:ln w="9525">
            <a:noFill/>
            <a:round/>
            <a:headEnd/>
            <a:tailEnd/>
          </a:ln>
        </p:spPr>
        <p:txBody>
          <a:bodyPr wrap="none" anchor="ctr"/>
          <a:lstStyle/>
          <a:p>
            <a:endParaRPr lang="en-US"/>
          </a:p>
        </p:txBody>
      </p:sp>
      <p:sp>
        <p:nvSpPr>
          <p:cNvPr id="30727" name="Freeform 31"/>
          <p:cNvSpPr>
            <a:spLocks/>
          </p:cNvSpPr>
          <p:nvPr/>
        </p:nvSpPr>
        <p:spPr bwMode="auto">
          <a:xfrm>
            <a:off x="990600" y="2438400"/>
            <a:ext cx="1371600" cy="546100"/>
          </a:xfrm>
          <a:custGeom>
            <a:avLst/>
            <a:gdLst>
              <a:gd name="T0" fmla="*/ 0 w 864"/>
              <a:gd name="T1" fmla="*/ 2147483647 h 344"/>
              <a:gd name="T2" fmla="*/ 2147483647 w 864"/>
              <a:gd name="T3" fmla="*/ 2147483647 h 344"/>
              <a:gd name="T4" fmla="*/ 2147483647 w 864"/>
              <a:gd name="T5" fmla="*/ 0 h 344"/>
              <a:gd name="T6" fmla="*/ 0 60000 65536"/>
              <a:gd name="T7" fmla="*/ 0 60000 65536"/>
              <a:gd name="T8" fmla="*/ 0 60000 65536"/>
              <a:gd name="T9" fmla="*/ 0 w 864"/>
              <a:gd name="T10" fmla="*/ 0 h 344"/>
              <a:gd name="T11" fmla="*/ 864 w 864"/>
              <a:gd name="T12" fmla="*/ 344 h 344"/>
            </a:gdLst>
            <a:ahLst/>
            <a:cxnLst>
              <a:cxn ang="T6">
                <a:pos x="T0" y="T1"/>
              </a:cxn>
              <a:cxn ang="T7">
                <a:pos x="T2" y="T3"/>
              </a:cxn>
              <a:cxn ang="T8">
                <a:pos x="T4" y="T5"/>
              </a:cxn>
            </a:cxnLst>
            <a:rect l="T9" t="T10" r="T11" b="T12"/>
            <a:pathLst>
              <a:path w="864" h="344">
                <a:moveTo>
                  <a:pt x="0" y="48"/>
                </a:moveTo>
                <a:cubicBezTo>
                  <a:pt x="96" y="196"/>
                  <a:pt x="192" y="344"/>
                  <a:pt x="336" y="336"/>
                </a:cubicBezTo>
                <a:cubicBezTo>
                  <a:pt x="480" y="328"/>
                  <a:pt x="672" y="164"/>
                  <a:pt x="864" y="0"/>
                </a:cubicBezTo>
              </a:path>
            </a:pathLst>
          </a:custGeom>
          <a:noFill/>
          <a:ln w="9525" cap="flat" cmpd="sng">
            <a:solidFill>
              <a:srgbClr val="FF66FF"/>
            </a:solidFill>
            <a:prstDash val="solid"/>
            <a:round/>
            <a:headEnd type="none" w="med" len="med"/>
            <a:tailEnd type="triangle" w="med" len="med"/>
          </a:ln>
        </p:spPr>
        <p:txBody>
          <a:bodyPr anchor="ctr"/>
          <a:lstStyle/>
          <a:p>
            <a:endParaRPr lang="en-US"/>
          </a:p>
        </p:txBody>
      </p:sp>
      <p:sp>
        <p:nvSpPr>
          <p:cNvPr id="30728" name="Text Box 32"/>
          <p:cNvSpPr txBox="1">
            <a:spLocks noChangeArrowheads="1"/>
          </p:cNvSpPr>
          <p:nvPr/>
        </p:nvSpPr>
        <p:spPr bwMode="auto">
          <a:xfrm>
            <a:off x="966788" y="3733800"/>
            <a:ext cx="1200150" cy="457200"/>
          </a:xfrm>
          <a:prstGeom prst="rect">
            <a:avLst/>
          </a:prstGeom>
          <a:noFill/>
          <a:ln w="9525">
            <a:noFill/>
            <a:miter lim="800000"/>
            <a:headEnd/>
            <a:tailEnd/>
          </a:ln>
        </p:spPr>
        <p:txBody>
          <a:bodyPr wrap="none">
            <a:spAutoFit/>
          </a:bodyPr>
          <a:lstStyle/>
          <a:p>
            <a:r>
              <a:rPr lang="en-US" sz="2400">
                <a:solidFill>
                  <a:schemeClr val="bg1"/>
                </a:solidFill>
              </a:rPr>
              <a:t>hit-split</a:t>
            </a:r>
          </a:p>
        </p:txBody>
      </p:sp>
      <p:grpSp>
        <p:nvGrpSpPr>
          <p:cNvPr id="30729" name="Group 36"/>
          <p:cNvGrpSpPr>
            <a:grpSpLocks/>
          </p:cNvGrpSpPr>
          <p:nvPr/>
        </p:nvGrpSpPr>
        <p:grpSpPr bwMode="auto">
          <a:xfrm rot="-5400000">
            <a:off x="1409700" y="4000500"/>
            <a:ext cx="914400" cy="2209800"/>
            <a:chOff x="1488" y="1632"/>
            <a:chExt cx="576" cy="1392"/>
          </a:xfrm>
        </p:grpSpPr>
        <p:sp>
          <p:nvSpPr>
            <p:cNvPr id="30742" name="Oval 24"/>
            <p:cNvSpPr>
              <a:spLocks noChangeArrowheads="1"/>
            </p:cNvSpPr>
            <p:nvPr/>
          </p:nvSpPr>
          <p:spPr bwMode="auto">
            <a:xfrm>
              <a:off x="1488" y="2160"/>
              <a:ext cx="576" cy="432"/>
            </a:xfrm>
            <a:prstGeom prst="ellipse">
              <a:avLst/>
            </a:prstGeom>
            <a:solidFill>
              <a:srgbClr val="00CC99">
                <a:alpha val="50195"/>
              </a:srgbClr>
            </a:solidFill>
            <a:ln w="9525">
              <a:noFill/>
              <a:round/>
              <a:headEnd/>
              <a:tailEnd/>
            </a:ln>
          </p:spPr>
          <p:txBody>
            <a:bodyPr wrap="none" anchor="ctr"/>
            <a:lstStyle/>
            <a:p>
              <a:endParaRPr lang="en-US"/>
            </a:p>
          </p:txBody>
        </p:sp>
        <p:sp>
          <p:nvSpPr>
            <p:cNvPr id="30743" name="Oval 33"/>
            <p:cNvSpPr>
              <a:spLocks noChangeArrowheads="1"/>
            </p:cNvSpPr>
            <p:nvPr/>
          </p:nvSpPr>
          <p:spPr bwMode="auto">
            <a:xfrm>
              <a:off x="1632" y="1632"/>
              <a:ext cx="287" cy="240"/>
            </a:xfrm>
            <a:prstGeom prst="ellipse">
              <a:avLst/>
            </a:prstGeom>
            <a:solidFill>
              <a:srgbClr val="FF66FF">
                <a:alpha val="50195"/>
              </a:srgbClr>
            </a:solidFill>
            <a:ln w="9525">
              <a:noFill/>
              <a:round/>
              <a:headEnd/>
              <a:tailEnd/>
            </a:ln>
          </p:spPr>
          <p:txBody>
            <a:bodyPr wrap="none" anchor="ctr"/>
            <a:lstStyle/>
            <a:p>
              <a:endParaRPr lang="en-US"/>
            </a:p>
          </p:txBody>
        </p:sp>
        <p:sp>
          <p:nvSpPr>
            <p:cNvPr id="30744" name="Line 34"/>
            <p:cNvSpPr>
              <a:spLocks noChangeShapeType="1"/>
            </p:cNvSpPr>
            <p:nvPr/>
          </p:nvSpPr>
          <p:spPr bwMode="auto">
            <a:xfrm>
              <a:off x="1776" y="1872"/>
              <a:ext cx="0" cy="1152"/>
            </a:xfrm>
            <a:prstGeom prst="line">
              <a:avLst/>
            </a:prstGeom>
            <a:noFill/>
            <a:ln w="9525">
              <a:solidFill>
                <a:srgbClr val="FF66FF"/>
              </a:solidFill>
              <a:round/>
              <a:headEnd/>
              <a:tailEnd type="triangle" w="med" len="med"/>
            </a:ln>
          </p:spPr>
          <p:txBody>
            <a:bodyPr anchor="ctr"/>
            <a:lstStyle/>
            <a:p>
              <a:endParaRPr lang="en-US"/>
            </a:p>
          </p:txBody>
        </p:sp>
      </p:grpSp>
      <p:sp>
        <p:nvSpPr>
          <p:cNvPr id="30730" name="Text Box 35"/>
          <p:cNvSpPr txBox="1">
            <a:spLocks noChangeArrowheads="1"/>
          </p:cNvSpPr>
          <p:nvPr/>
        </p:nvSpPr>
        <p:spPr bwMode="auto">
          <a:xfrm>
            <a:off x="990600" y="5715000"/>
            <a:ext cx="1671638" cy="457200"/>
          </a:xfrm>
          <a:prstGeom prst="rect">
            <a:avLst/>
          </a:prstGeom>
          <a:noFill/>
          <a:ln w="9525">
            <a:noFill/>
            <a:miter lim="800000"/>
            <a:headEnd/>
            <a:tailEnd/>
          </a:ln>
        </p:spPr>
        <p:txBody>
          <a:bodyPr wrap="none">
            <a:spAutoFit/>
          </a:bodyPr>
          <a:lstStyle/>
          <a:p>
            <a:r>
              <a:rPr lang="en-US" sz="2400">
                <a:solidFill>
                  <a:schemeClr val="bg1"/>
                </a:solidFill>
              </a:rPr>
              <a:t>reach-leave</a:t>
            </a:r>
          </a:p>
        </p:txBody>
      </p:sp>
      <p:sp>
        <p:nvSpPr>
          <p:cNvPr id="30731" name="Oval 37"/>
          <p:cNvSpPr>
            <a:spLocks noChangeArrowheads="1"/>
          </p:cNvSpPr>
          <p:nvPr/>
        </p:nvSpPr>
        <p:spPr bwMode="auto">
          <a:xfrm>
            <a:off x="4121150" y="2178050"/>
            <a:ext cx="457200" cy="381000"/>
          </a:xfrm>
          <a:prstGeom prst="ellipse">
            <a:avLst/>
          </a:prstGeom>
          <a:solidFill>
            <a:srgbClr val="FF66FF">
              <a:alpha val="50195"/>
            </a:srgbClr>
          </a:solidFill>
          <a:ln w="9525">
            <a:noFill/>
            <a:round/>
            <a:headEnd/>
            <a:tailEnd/>
          </a:ln>
        </p:spPr>
        <p:txBody>
          <a:bodyPr wrap="none" anchor="ctr"/>
          <a:lstStyle/>
          <a:p>
            <a:endParaRPr lang="en-US"/>
          </a:p>
        </p:txBody>
      </p:sp>
      <p:sp>
        <p:nvSpPr>
          <p:cNvPr id="30732" name="Freeform 38"/>
          <p:cNvSpPr>
            <a:spLocks/>
          </p:cNvSpPr>
          <p:nvPr/>
        </p:nvSpPr>
        <p:spPr bwMode="auto">
          <a:xfrm>
            <a:off x="3860800" y="2454275"/>
            <a:ext cx="965200" cy="952500"/>
          </a:xfrm>
          <a:custGeom>
            <a:avLst/>
            <a:gdLst>
              <a:gd name="T0" fmla="*/ 2147483647 w 608"/>
              <a:gd name="T1" fmla="*/ 0 h 600"/>
              <a:gd name="T2" fmla="*/ 2147483647 w 608"/>
              <a:gd name="T3" fmla="*/ 2147483647 h 600"/>
              <a:gd name="T4" fmla="*/ 2147483647 w 608"/>
              <a:gd name="T5" fmla="*/ 2147483647 h 600"/>
              <a:gd name="T6" fmla="*/ 2147483647 w 608"/>
              <a:gd name="T7" fmla="*/ 2147483647 h 600"/>
              <a:gd name="T8" fmla="*/ 0 60000 65536"/>
              <a:gd name="T9" fmla="*/ 0 60000 65536"/>
              <a:gd name="T10" fmla="*/ 0 60000 65536"/>
              <a:gd name="T11" fmla="*/ 0 60000 65536"/>
              <a:gd name="T12" fmla="*/ 0 w 608"/>
              <a:gd name="T13" fmla="*/ 0 h 600"/>
              <a:gd name="T14" fmla="*/ 608 w 608"/>
              <a:gd name="T15" fmla="*/ 600 h 600"/>
            </a:gdLst>
            <a:ahLst/>
            <a:cxnLst>
              <a:cxn ang="T8">
                <a:pos x="T0" y="T1"/>
              </a:cxn>
              <a:cxn ang="T9">
                <a:pos x="T2" y="T3"/>
              </a:cxn>
              <a:cxn ang="T10">
                <a:pos x="T4" y="T5"/>
              </a:cxn>
              <a:cxn ang="T11">
                <a:pos x="T6" y="T7"/>
              </a:cxn>
            </a:cxnLst>
            <a:rect l="T12" t="T13" r="T14" b="T15"/>
            <a:pathLst>
              <a:path w="608" h="600">
                <a:moveTo>
                  <a:pt x="176" y="0"/>
                </a:moveTo>
                <a:cubicBezTo>
                  <a:pt x="88" y="144"/>
                  <a:pt x="0" y="288"/>
                  <a:pt x="32" y="384"/>
                </a:cubicBezTo>
                <a:cubicBezTo>
                  <a:pt x="64" y="480"/>
                  <a:pt x="272" y="552"/>
                  <a:pt x="368" y="576"/>
                </a:cubicBezTo>
                <a:cubicBezTo>
                  <a:pt x="464" y="600"/>
                  <a:pt x="536" y="564"/>
                  <a:pt x="608" y="528"/>
                </a:cubicBezTo>
              </a:path>
            </a:pathLst>
          </a:custGeom>
          <a:noFill/>
          <a:ln w="9525" cap="flat" cmpd="sng">
            <a:solidFill>
              <a:srgbClr val="FF66FF"/>
            </a:solidFill>
            <a:prstDash val="solid"/>
            <a:round/>
            <a:headEnd type="none" w="med" len="med"/>
            <a:tailEnd type="triangle" w="med" len="med"/>
          </a:ln>
        </p:spPr>
        <p:txBody>
          <a:bodyPr anchor="ctr"/>
          <a:lstStyle/>
          <a:p>
            <a:endParaRPr lang="en-US"/>
          </a:p>
        </p:txBody>
      </p:sp>
      <p:sp>
        <p:nvSpPr>
          <p:cNvPr id="30733" name="Text Box 39"/>
          <p:cNvSpPr txBox="1">
            <a:spLocks noChangeArrowheads="1"/>
          </p:cNvSpPr>
          <p:nvPr/>
        </p:nvSpPr>
        <p:spPr bwMode="auto">
          <a:xfrm>
            <a:off x="3754438" y="3749675"/>
            <a:ext cx="1655762" cy="822325"/>
          </a:xfrm>
          <a:prstGeom prst="rect">
            <a:avLst/>
          </a:prstGeom>
          <a:noFill/>
          <a:ln w="9525">
            <a:noFill/>
            <a:miter lim="800000"/>
            <a:headEnd/>
            <a:tailEnd/>
          </a:ln>
        </p:spPr>
        <p:txBody>
          <a:bodyPr wrap="none">
            <a:spAutoFit/>
          </a:bodyPr>
          <a:lstStyle/>
          <a:p>
            <a:r>
              <a:rPr lang="en-US" sz="2400">
                <a:solidFill>
                  <a:schemeClr val="bg1"/>
                </a:solidFill>
              </a:rPr>
              <a:t>peripheral-</a:t>
            </a:r>
          </a:p>
          <a:p>
            <a:r>
              <a:rPr lang="en-US" sz="2400">
                <a:solidFill>
                  <a:schemeClr val="bg1"/>
                </a:solidFill>
              </a:rPr>
              <a:t>reach</a:t>
            </a:r>
          </a:p>
        </p:txBody>
      </p:sp>
      <p:sp>
        <p:nvSpPr>
          <p:cNvPr id="30734" name="Oval 40"/>
          <p:cNvSpPr>
            <a:spLocks noChangeArrowheads="1"/>
          </p:cNvSpPr>
          <p:nvPr/>
        </p:nvSpPr>
        <p:spPr bwMode="auto">
          <a:xfrm rot="-2240731">
            <a:off x="7315200" y="2562225"/>
            <a:ext cx="1371600" cy="990600"/>
          </a:xfrm>
          <a:prstGeom prst="ellipse">
            <a:avLst/>
          </a:prstGeom>
          <a:solidFill>
            <a:srgbClr val="00CC99">
              <a:alpha val="50195"/>
            </a:srgbClr>
          </a:solidFill>
          <a:ln w="9525">
            <a:noFill/>
            <a:round/>
            <a:headEnd/>
            <a:tailEnd/>
          </a:ln>
        </p:spPr>
        <p:txBody>
          <a:bodyPr wrap="none" anchor="ctr"/>
          <a:lstStyle/>
          <a:p>
            <a:endParaRPr lang="en-US"/>
          </a:p>
        </p:txBody>
      </p:sp>
      <p:sp>
        <p:nvSpPr>
          <p:cNvPr id="30735" name="Oval 41"/>
          <p:cNvSpPr>
            <a:spLocks noChangeArrowheads="1"/>
          </p:cNvSpPr>
          <p:nvPr/>
        </p:nvSpPr>
        <p:spPr bwMode="auto">
          <a:xfrm rot="-1015650">
            <a:off x="7543800" y="2209800"/>
            <a:ext cx="457200" cy="381000"/>
          </a:xfrm>
          <a:prstGeom prst="ellipse">
            <a:avLst/>
          </a:prstGeom>
          <a:solidFill>
            <a:srgbClr val="FF66FF">
              <a:alpha val="50195"/>
            </a:srgbClr>
          </a:solidFill>
          <a:ln w="9525">
            <a:noFill/>
            <a:round/>
            <a:headEnd/>
            <a:tailEnd/>
          </a:ln>
        </p:spPr>
        <p:txBody>
          <a:bodyPr wrap="none" anchor="ctr"/>
          <a:lstStyle/>
          <a:p>
            <a:endParaRPr lang="en-US"/>
          </a:p>
        </p:txBody>
      </p:sp>
      <p:sp>
        <p:nvSpPr>
          <p:cNvPr id="30736" name="Freeform 43"/>
          <p:cNvSpPr>
            <a:spLocks/>
          </p:cNvSpPr>
          <p:nvPr/>
        </p:nvSpPr>
        <p:spPr bwMode="auto">
          <a:xfrm>
            <a:off x="6267450" y="2486025"/>
            <a:ext cx="1295400" cy="457200"/>
          </a:xfrm>
          <a:custGeom>
            <a:avLst/>
            <a:gdLst>
              <a:gd name="T0" fmla="*/ 2147483647 w 816"/>
              <a:gd name="T1" fmla="*/ 0 h 344"/>
              <a:gd name="T2" fmla="*/ 2147483647 w 816"/>
              <a:gd name="T3" fmla="*/ 2147483647 h 344"/>
              <a:gd name="T4" fmla="*/ 0 w 816"/>
              <a:gd name="T5" fmla="*/ 2147483647 h 344"/>
              <a:gd name="T6" fmla="*/ 0 60000 65536"/>
              <a:gd name="T7" fmla="*/ 0 60000 65536"/>
              <a:gd name="T8" fmla="*/ 0 60000 65536"/>
              <a:gd name="T9" fmla="*/ 0 w 816"/>
              <a:gd name="T10" fmla="*/ 0 h 344"/>
              <a:gd name="T11" fmla="*/ 816 w 816"/>
              <a:gd name="T12" fmla="*/ 344 h 344"/>
            </a:gdLst>
            <a:ahLst/>
            <a:cxnLst>
              <a:cxn ang="T6">
                <a:pos x="T0" y="T1"/>
              </a:cxn>
              <a:cxn ang="T7">
                <a:pos x="T2" y="T3"/>
              </a:cxn>
              <a:cxn ang="T8">
                <a:pos x="T4" y="T5"/>
              </a:cxn>
            </a:cxnLst>
            <a:rect l="T9" t="T10" r="T11" b="T12"/>
            <a:pathLst>
              <a:path w="816" h="344">
                <a:moveTo>
                  <a:pt x="816" y="0"/>
                </a:moveTo>
                <a:cubicBezTo>
                  <a:pt x="716" y="164"/>
                  <a:pt x="616" y="328"/>
                  <a:pt x="480" y="336"/>
                </a:cubicBezTo>
                <a:cubicBezTo>
                  <a:pt x="344" y="344"/>
                  <a:pt x="172" y="196"/>
                  <a:pt x="0" y="48"/>
                </a:cubicBezTo>
              </a:path>
            </a:pathLst>
          </a:custGeom>
          <a:noFill/>
          <a:ln w="9525" cap="flat" cmpd="sng">
            <a:solidFill>
              <a:srgbClr val="FF66FF"/>
            </a:solidFill>
            <a:prstDash val="solid"/>
            <a:round/>
            <a:headEnd type="none" w="med" len="med"/>
            <a:tailEnd type="triangle" w="med" len="med"/>
          </a:ln>
        </p:spPr>
        <p:txBody>
          <a:bodyPr anchor="ctr"/>
          <a:lstStyle/>
          <a:p>
            <a:endParaRPr lang="en-US"/>
          </a:p>
        </p:txBody>
      </p:sp>
      <p:sp>
        <p:nvSpPr>
          <p:cNvPr id="30737" name="Text Box 44"/>
          <p:cNvSpPr txBox="1">
            <a:spLocks noChangeArrowheads="1"/>
          </p:cNvSpPr>
          <p:nvPr/>
        </p:nvSpPr>
        <p:spPr bwMode="auto">
          <a:xfrm>
            <a:off x="6553200" y="3705225"/>
            <a:ext cx="2314575" cy="457200"/>
          </a:xfrm>
          <a:prstGeom prst="rect">
            <a:avLst/>
          </a:prstGeom>
          <a:noFill/>
          <a:ln w="9525">
            <a:noFill/>
            <a:miter lim="800000"/>
            <a:headEnd/>
            <a:tailEnd/>
          </a:ln>
        </p:spPr>
        <p:txBody>
          <a:bodyPr wrap="none">
            <a:spAutoFit/>
          </a:bodyPr>
          <a:lstStyle/>
          <a:p>
            <a:r>
              <a:rPr lang="en-US" sz="2400">
                <a:solidFill>
                  <a:schemeClr val="bg1"/>
                </a:solidFill>
              </a:rPr>
              <a:t>peripheral-leave</a:t>
            </a:r>
          </a:p>
        </p:txBody>
      </p:sp>
      <p:sp>
        <p:nvSpPr>
          <p:cNvPr id="30738" name="Oval 45"/>
          <p:cNvSpPr>
            <a:spLocks noChangeArrowheads="1"/>
          </p:cNvSpPr>
          <p:nvPr/>
        </p:nvSpPr>
        <p:spPr bwMode="auto">
          <a:xfrm>
            <a:off x="5334000" y="5511800"/>
            <a:ext cx="455613" cy="381000"/>
          </a:xfrm>
          <a:prstGeom prst="ellipse">
            <a:avLst/>
          </a:prstGeom>
          <a:solidFill>
            <a:srgbClr val="FF66FF">
              <a:alpha val="50195"/>
            </a:srgbClr>
          </a:solidFill>
          <a:ln w="9525">
            <a:noFill/>
            <a:round/>
            <a:headEnd/>
            <a:tailEnd/>
          </a:ln>
        </p:spPr>
        <p:txBody>
          <a:bodyPr wrap="none" anchor="ctr"/>
          <a:lstStyle/>
          <a:p>
            <a:endParaRPr lang="en-US"/>
          </a:p>
        </p:txBody>
      </p:sp>
      <p:sp>
        <p:nvSpPr>
          <p:cNvPr id="30739" name="Freeform 47"/>
          <p:cNvSpPr>
            <a:spLocks/>
          </p:cNvSpPr>
          <p:nvPr/>
        </p:nvSpPr>
        <p:spPr bwMode="auto">
          <a:xfrm>
            <a:off x="5562600" y="4572000"/>
            <a:ext cx="914400" cy="1092200"/>
          </a:xfrm>
          <a:custGeom>
            <a:avLst/>
            <a:gdLst>
              <a:gd name="T0" fmla="*/ 0 w 576"/>
              <a:gd name="T1" fmla="*/ 2147483647 h 688"/>
              <a:gd name="T2" fmla="*/ 2147483647 w 576"/>
              <a:gd name="T3" fmla="*/ 2147483647 h 688"/>
              <a:gd name="T4" fmla="*/ 2147483647 w 576"/>
              <a:gd name="T5" fmla="*/ 2147483647 h 688"/>
              <a:gd name="T6" fmla="*/ 0 60000 65536"/>
              <a:gd name="T7" fmla="*/ 0 60000 65536"/>
              <a:gd name="T8" fmla="*/ 0 60000 65536"/>
              <a:gd name="T9" fmla="*/ 0 w 576"/>
              <a:gd name="T10" fmla="*/ 0 h 688"/>
              <a:gd name="T11" fmla="*/ 576 w 576"/>
              <a:gd name="T12" fmla="*/ 688 h 688"/>
            </a:gdLst>
            <a:ahLst/>
            <a:cxnLst>
              <a:cxn ang="T6">
                <a:pos x="T0" y="T1"/>
              </a:cxn>
              <a:cxn ang="T7">
                <a:pos x="T2" y="T3"/>
              </a:cxn>
              <a:cxn ang="T8">
                <a:pos x="T4" y="T5"/>
              </a:cxn>
            </a:cxnLst>
            <a:rect l="T9" t="T10" r="T11" b="T12"/>
            <a:pathLst>
              <a:path w="576" h="688">
                <a:moveTo>
                  <a:pt x="0" y="592"/>
                </a:moveTo>
                <a:cubicBezTo>
                  <a:pt x="96" y="296"/>
                  <a:pt x="192" y="0"/>
                  <a:pt x="288" y="16"/>
                </a:cubicBezTo>
                <a:cubicBezTo>
                  <a:pt x="384" y="32"/>
                  <a:pt x="528" y="568"/>
                  <a:pt x="576" y="688"/>
                </a:cubicBezTo>
              </a:path>
            </a:pathLst>
          </a:custGeom>
          <a:noFill/>
          <a:ln w="9525" cap="flat" cmpd="sng">
            <a:solidFill>
              <a:srgbClr val="FF66FF"/>
            </a:solidFill>
            <a:prstDash val="solid"/>
            <a:round/>
            <a:headEnd type="none" w="med" len="med"/>
            <a:tailEnd type="triangle" w="med" len="med"/>
          </a:ln>
        </p:spPr>
        <p:txBody>
          <a:bodyPr anchor="ctr"/>
          <a:lstStyle/>
          <a:p>
            <a:endParaRPr lang="en-US"/>
          </a:p>
        </p:txBody>
      </p:sp>
      <p:sp>
        <p:nvSpPr>
          <p:cNvPr id="30740" name="Text Box 48"/>
          <p:cNvSpPr txBox="1">
            <a:spLocks noChangeArrowheads="1"/>
          </p:cNvSpPr>
          <p:nvPr/>
        </p:nvSpPr>
        <p:spPr bwMode="auto">
          <a:xfrm>
            <a:off x="7089775" y="5334000"/>
            <a:ext cx="1671638" cy="457200"/>
          </a:xfrm>
          <a:prstGeom prst="rect">
            <a:avLst/>
          </a:prstGeom>
          <a:noFill/>
          <a:ln w="9525">
            <a:noFill/>
            <a:miter lim="800000"/>
            <a:headEnd/>
            <a:tailEnd/>
          </a:ln>
        </p:spPr>
        <p:txBody>
          <a:bodyPr wrap="none">
            <a:spAutoFit/>
          </a:bodyPr>
          <a:lstStyle/>
          <a:p>
            <a:r>
              <a:rPr lang="en-US" sz="2400">
                <a:solidFill>
                  <a:schemeClr val="bg1"/>
                </a:solidFill>
              </a:rPr>
              <a:t>leave-reach</a:t>
            </a:r>
          </a:p>
        </p:txBody>
      </p:sp>
      <p:sp>
        <p:nvSpPr>
          <p:cNvPr id="30741" name="Rectangle 49"/>
          <p:cNvSpPr>
            <a:spLocks noChangeArrowheads="1"/>
          </p:cNvSpPr>
          <p:nvPr/>
        </p:nvSpPr>
        <p:spPr bwMode="auto">
          <a:xfrm>
            <a:off x="0" y="6340475"/>
            <a:ext cx="9144000" cy="523220"/>
          </a:xfrm>
          <a:prstGeom prst="rect">
            <a:avLst/>
          </a:prstGeom>
          <a:noFill/>
          <a:ln w="9525">
            <a:noFill/>
            <a:miter lim="800000"/>
            <a:headEnd/>
            <a:tailEnd/>
          </a:ln>
        </p:spPr>
        <p:txBody>
          <a:bodyPr>
            <a:spAutoFit/>
          </a:bodyPr>
          <a:lstStyle/>
          <a:p>
            <a:pPr algn="r"/>
            <a:r>
              <a:rPr lang="en-GB" sz="1400" b="0" dirty="0" err="1">
                <a:solidFill>
                  <a:schemeClr val="bg1"/>
                </a:solidFill>
              </a:rPr>
              <a:t>Zina</a:t>
            </a:r>
            <a:r>
              <a:rPr lang="en-GB" sz="1400" b="0" dirty="0">
                <a:solidFill>
                  <a:schemeClr val="bg1"/>
                </a:solidFill>
              </a:rPr>
              <a:t> </a:t>
            </a:r>
            <a:r>
              <a:rPr lang="en-GB" sz="1400" b="0" dirty="0" smtClean="0">
                <a:solidFill>
                  <a:schemeClr val="bg1"/>
                </a:solidFill>
              </a:rPr>
              <a:t>Ibrahim,    </a:t>
            </a:r>
            <a:r>
              <a:rPr lang="en-GB" sz="1400" b="0" dirty="0">
                <a:solidFill>
                  <a:schemeClr val="bg1"/>
                </a:solidFill>
              </a:rPr>
              <a:t>and Ahmed Y. </a:t>
            </a:r>
            <a:r>
              <a:rPr lang="en-GB" sz="1400" b="0" dirty="0" err="1" smtClean="0">
                <a:solidFill>
                  <a:schemeClr val="bg1"/>
                </a:solidFill>
              </a:rPr>
              <a:t>Tawfik</a:t>
            </a:r>
            <a:r>
              <a:rPr lang="en-GB" sz="1400" b="0" dirty="0" smtClean="0">
                <a:solidFill>
                  <a:schemeClr val="bg1"/>
                </a:solidFill>
              </a:rPr>
              <a:t>,     </a:t>
            </a:r>
            <a:r>
              <a:rPr lang="en-GB" sz="1400" b="0" dirty="0">
                <a:solidFill>
                  <a:schemeClr val="bg1"/>
                </a:solidFill>
              </a:rPr>
              <a:t>An Abstract Theory and Ontology of Motion Based on the Regions Connection </a:t>
            </a:r>
            <a:r>
              <a:rPr lang="en-GB" sz="1400" b="0" dirty="0" smtClean="0">
                <a:solidFill>
                  <a:schemeClr val="bg1"/>
                </a:solidFill>
              </a:rPr>
              <a:t>Calculus,    </a:t>
            </a:r>
            <a:r>
              <a:rPr lang="en-GB" sz="1400" b="0" dirty="0">
                <a:solidFill>
                  <a:schemeClr val="bg1"/>
                </a:solidFill>
              </a:rPr>
              <a:t>Symposium of </a:t>
            </a:r>
            <a:r>
              <a:rPr lang="en-GB" sz="1400" b="0" dirty="0" smtClean="0">
                <a:solidFill>
                  <a:schemeClr val="bg1"/>
                </a:solidFill>
              </a:rPr>
              <a:t>Abstraction,    </a:t>
            </a:r>
            <a:r>
              <a:rPr lang="en-GB" sz="1400" b="0" dirty="0">
                <a:solidFill>
                  <a:schemeClr val="bg1"/>
                </a:solidFill>
              </a:rPr>
              <a:t>Reformulation and Approximation (SARA 2007</a:t>
            </a:r>
            <a:r>
              <a:rPr lang="en-GB" sz="1400" b="0" dirty="0" smtClean="0">
                <a:solidFill>
                  <a:schemeClr val="bg1"/>
                </a:solidFill>
              </a:rPr>
              <a:t>),    LNAI,    Springer,    </a:t>
            </a:r>
            <a:r>
              <a:rPr lang="en-GB" sz="1400" b="0" dirty="0">
                <a:solidFill>
                  <a:schemeClr val="bg1"/>
                </a:solidFill>
              </a:rPr>
              <a:t>2007.</a:t>
            </a:r>
            <a:endParaRPr lang="en-US" sz="1400" b="0" dirty="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Low level video processing</a:t>
            </a:r>
            <a:endParaRPr lang="en-US" dirty="0"/>
          </a:p>
        </p:txBody>
      </p:sp>
      <p:pic>
        <p:nvPicPr>
          <p:cNvPr id="4" name="output.wmv">
            <a:hlinkClick r:id="" action="ppaction://media"/>
          </p:cNvPr>
          <p:cNvPicPr>
            <a:picLocks noGrp="1" noRot="1" noChangeAspect="1"/>
          </p:cNvPicPr>
          <p:nvPr>
            <p:ph idx="1"/>
            <a:videoFile r:link="rId1"/>
          </p:nvPr>
        </p:nvPicPr>
        <p:blipFill>
          <a:blip r:embed="rId3" cstate="print"/>
          <a:stretch>
            <a:fillRect/>
          </a:stretch>
        </p:blipFill>
        <p:spPr>
          <a:xfrm>
            <a:off x="1600200" y="2028825"/>
            <a:ext cx="5867400" cy="480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p:cNvSpPr>
            <a:spLocks noGrp="1" noChangeArrowheads="1"/>
          </p:cNvSpPr>
          <p:nvPr>
            <p:ph type="title"/>
          </p:nvPr>
        </p:nvSpPr>
        <p:spPr>
          <a:xfrm>
            <a:off x="255588" y="1284288"/>
            <a:ext cx="8632825" cy="631825"/>
          </a:xfrm>
        </p:spPr>
        <p:txBody>
          <a:bodyPr/>
          <a:lstStyle/>
          <a:p>
            <a:pPr eaLnBrk="1" hangingPunct="1"/>
            <a:r>
              <a:rPr lang="en-US" smtClean="0"/>
              <a:t>Reasoning with motion classes</a:t>
            </a:r>
          </a:p>
        </p:txBody>
      </p:sp>
      <p:sp>
        <p:nvSpPr>
          <p:cNvPr id="31747" name="Rectangle 3"/>
          <p:cNvSpPr>
            <a:spLocks noGrp="1" noChangeArrowheads="1"/>
          </p:cNvSpPr>
          <p:nvPr>
            <p:ph type="body" idx="1"/>
          </p:nvPr>
        </p:nvSpPr>
        <p:spPr/>
        <p:txBody>
          <a:bodyPr/>
          <a:lstStyle/>
          <a:p>
            <a:pPr eaLnBrk="1" hangingPunct="1"/>
            <a:r>
              <a:rPr lang="en-US" dirty="0" smtClean="0"/>
              <a:t>mc</a:t>
            </a:r>
            <a:r>
              <a:rPr lang="en-US" baseline="-25000" dirty="0" smtClean="0"/>
              <a:t>1</a:t>
            </a:r>
            <a:r>
              <a:rPr lang="en-US" dirty="0" smtClean="0"/>
              <a:t>(x,   y,   t) </a:t>
            </a:r>
            <a:r>
              <a:rPr lang="el-GR" sz="2000" dirty="0" smtClean="0">
                <a:cs typeface="Times New Roman" pitchFamily="18" charset="0"/>
              </a:rPr>
              <a:t>Λ </a:t>
            </a:r>
            <a:r>
              <a:rPr lang="nl-BE" sz="2000" dirty="0" smtClean="0">
                <a:cs typeface="Times New Roman" pitchFamily="18" charset="0"/>
              </a:rPr>
              <a:t> </a:t>
            </a:r>
            <a:r>
              <a:rPr lang="en-US" dirty="0" smtClean="0"/>
              <a:t>mc</a:t>
            </a:r>
            <a:r>
              <a:rPr lang="en-US" baseline="-25000" dirty="0" smtClean="0"/>
              <a:t>2</a:t>
            </a:r>
            <a:r>
              <a:rPr lang="en-US" dirty="0" smtClean="0"/>
              <a:t>(y,   z,   t) </a:t>
            </a:r>
            <a:r>
              <a:rPr lang="en-US" sz="2400" dirty="0" smtClean="0">
                <a:sym typeface="Wingdings" pitchFamily="2" charset="2"/>
              </a:rPr>
              <a:t></a:t>
            </a:r>
            <a:r>
              <a:rPr lang="en-US" dirty="0" smtClean="0">
                <a:sym typeface="Wingdings" pitchFamily="2" charset="2"/>
              </a:rPr>
              <a:t> mc</a:t>
            </a:r>
            <a:r>
              <a:rPr lang="en-US" baseline="-25000" dirty="0" smtClean="0">
                <a:sym typeface="Wingdings" pitchFamily="2" charset="2"/>
              </a:rPr>
              <a:t>3</a:t>
            </a:r>
            <a:r>
              <a:rPr lang="en-US" dirty="0" smtClean="0">
                <a:sym typeface="Wingdings" pitchFamily="2" charset="2"/>
              </a:rPr>
              <a:t>(x,   z,   t) ?</a:t>
            </a:r>
          </a:p>
          <a:p>
            <a:pPr eaLnBrk="1" hangingPunct="1"/>
            <a:r>
              <a:rPr lang="en-US" dirty="0" smtClean="0">
                <a:sym typeface="Wingdings" pitchFamily="2" charset="2"/>
              </a:rPr>
              <a:t>e.g. leave(x,   y,   t) </a:t>
            </a:r>
            <a:r>
              <a:rPr lang="el-GR" sz="2000" dirty="0" smtClean="0">
                <a:cs typeface="Times New Roman" pitchFamily="18" charset="0"/>
              </a:rPr>
              <a:t>Λ </a:t>
            </a:r>
            <a:r>
              <a:rPr lang="nl-BE" sz="2000" dirty="0" smtClean="0">
                <a:cs typeface="Times New Roman" pitchFamily="18" charset="0"/>
              </a:rPr>
              <a:t> </a:t>
            </a:r>
            <a:r>
              <a:rPr lang="en-US" dirty="0" smtClean="0"/>
              <a:t>leave(y,   z,   t) </a:t>
            </a:r>
          </a:p>
        </p:txBody>
      </p:sp>
      <p:sp>
        <p:nvSpPr>
          <p:cNvPr id="1357828" name="Oval 4"/>
          <p:cNvSpPr>
            <a:spLocks noChangeArrowheads="1"/>
          </p:cNvSpPr>
          <p:nvPr/>
        </p:nvSpPr>
        <p:spPr bwMode="auto">
          <a:xfrm>
            <a:off x="3581400" y="3733800"/>
            <a:ext cx="1371600" cy="1055688"/>
          </a:xfrm>
          <a:prstGeom prst="ellipse">
            <a:avLst/>
          </a:prstGeom>
          <a:solidFill>
            <a:srgbClr val="FF66FF">
              <a:alpha val="50195"/>
            </a:srgbClr>
          </a:solidFill>
          <a:ln w="9525">
            <a:noFill/>
            <a:round/>
            <a:headEnd/>
            <a:tailEnd/>
          </a:ln>
        </p:spPr>
        <p:txBody>
          <a:bodyPr wrap="none" anchor="ctr"/>
          <a:lstStyle/>
          <a:p>
            <a:r>
              <a:rPr lang="en-US"/>
              <a:t>y</a:t>
            </a:r>
          </a:p>
        </p:txBody>
      </p:sp>
      <p:sp>
        <p:nvSpPr>
          <p:cNvPr id="31749" name="Oval 6"/>
          <p:cNvSpPr>
            <a:spLocks noChangeArrowheads="1"/>
          </p:cNvSpPr>
          <p:nvPr/>
        </p:nvSpPr>
        <p:spPr bwMode="auto">
          <a:xfrm>
            <a:off x="3352800" y="3505200"/>
            <a:ext cx="2667000" cy="2057400"/>
          </a:xfrm>
          <a:prstGeom prst="ellipse">
            <a:avLst/>
          </a:prstGeom>
          <a:solidFill>
            <a:srgbClr val="FFC533">
              <a:alpha val="50195"/>
            </a:srgbClr>
          </a:solidFill>
          <a:ln w="9525">
            <a:noFill/>
            <a:round/>
            <a:headEnd/>
            <a:tailEnd/>
          </a:ln>
        </p:spPr>
        <p:txBody>
          <a:bodyPr wrap="none" anchor="ctr"/>
          <a:lstStyle/>
          <a:p>
            <a:r>
              <a:rPr lang="en-US"/>
              <a:t>z</a:t>
            </a:r>
          </a:p>
        </p:txBody>
      </p:sp>
      <p:sp>
        <p:nvSpPr>
          <p:cNvPr id="1357829" name="Oval 5"/>
          <p:cNvSpPr>
            <a:spLocks noChangeArrowheads="1"/>
          </p:cNvSpPr>
          <p:nvPr/>
        </p:nvSpPr>
        <p:spPr bwMode="auto">
          <a:xfrm>
            <a:off x="3810000" y="3886200"/>
            <a:ext cx="762000" cy="457200"/>
          </a:xfrm>
          <a:prstGeom prst="ellipse">
            <a:avLst/>
          </a:prstGeom>
          <a:solidFill>
            <a:srgbClr val="00CC99">
              <a:alpha val="50195"/>
            </a:srgbClr>
          </a:solidFill>
          <a:ln w="9525">
            <a:noFill/>
            <a:round/>
            <a:headEnd/>
            <a:tailEnd/>
          </a:ln>
        </p:spPr>
        <p:txBody>
          <a:bodyPr wrap="none" anchor="ctr"/>
          <a:lstStyle/>
          <a:p>
            <a:r>
              <a:rPr lang="en-US"/>
              <a:t>x</a:t>
            </a:r>
          </a:p>
        </p:txBody>
      </p:sp>
      <p:sp>
        <p:nvSpPr>
          <p:cNvPr id="1357846" name="Text Box 22"/>
          <p:cNvSpPr txBox="1">
            <a:spLocks noChangeArrowheads="1"/>
          </p:cNvSpPr>
          <p:nvPr/>
        </p:nvSpPr>
        <p:spPr bwMode="auto">
          <a:xfrm>
            <a:off x="4057650" y="5584825"/>
            <a:ext cx="1216025" cy="457200"/>
          </a:xfrm>
          <a:prstGeom prst="rect">
            <a:avLst/>
          </a:prstGeom>
          <a:noFill/>
          <a:ln w="9525">
            <a:noFill/>
            <a:miter lim="800000"/>
            <a:headEnd/>
            <a:tailEnd/>
          </a:ln>
        </p:spPr>
        <p:txBody>
          <a:bodyPr wrap="none">
            <a:spAutoFit/>
          </a:bodyPr>
          <a:lstStyle/>
          <a:p>
            <a:r>
              <a:rPr lang="en-US" sz="2400">
                <a:solidFill>
                  <a:schemeClr val="bg1"/>
                </a:solidFill>
              </a:rPr>
              <a:t>internal</a:t>
            </a:r>
          </a:p>
        </p:txBody>
      </p:sp>
      <p:sp>
        <p:nvSpPr>
          <p:cNvPr id="31752" name="Rectangle 23"/>
          <p:cNvSpPr>
            <a:spLocks noChangeArrowheads="1"/>
          </p:cNvSpPr>
          <p:nvPr/>
        </p:nvSpPr>
        <p:spPr bwMode="auto">
          <a:xfrm>
            <a:off x="0" y="6340475"/>
            <a:ext cx="9144000" cy="523220"/>
          </a:xfrm>
          <a:prstGeom prst="rect">
            <a:avLst/>
          </a:prstGeom>
          <a:noFill/>
          <a:ln w="9525">
            <a:noFill/>
            <a:miter lim="800000"/>
            <a:headEnd/>
            <a:tailEnd/>
          </a:ln>
        </p:spPr>
        <p:txBody>
          <a:bodyPr>
            <a:spAutoFit/>
          </a:bodyPr>
          <a:lstStyle/>
          <a:p>
            <a:pPr algn="r"/>
            <a:r>
              <a:rPr lang="en-GB" sz="1400" b="0" dirty="0" err="1">
                <a:solidFill>
                  <a:schemeClr val="bg1"/>
                </a:solidFill>
              </a:rPr>
              <a:t>Zina</a:t>
            </a:r>
            <a:r>
              <a:rPr lang="en-GB" sz="1400" b="0" dirty="0">
                <a:solidFill>
                  <a:schemeClr val="bg1"/>
                </a:solidFill>
              </a:rPr>
              <a:t> </a:t>
            </a:r>
            <a:r>
              <a:rPr lang="en-GB" sz="1400" b="0" dirty="0" smtClean="0">
                <a:solidFill>
                  <a:schemeClr val="bg1"/>
                </a:solidFill>
              </a:rPr>
              <a:t>Ibrahim,    </a:t>
            </a:r>
            <a:r>
              <a:rPr lang="en-GB" sz="1400" b="0" dirty="0">
                <a:solidFill>
                  <a:schemeClr val="bg1"/>
                </a:solidFill>
              </a:rPr>
              <a:t>and Ahmed Y. </a:t>
            </a:r>
            <a:r>
              <a:rPr lang="en-GB" sz="1400" b="0" dirty="0" err="1" smtClean="0">
                <a:solidFill>
                  <a:schemeClr val="bg1"/>
                </a:solidFill>
              </a:rPr>
              <a:t>Tawfik</a:t>
            </a:r>
            <a:r>
              <a:rPr lang="en-GB" sz="1400" b="0" dirty="0" smtClean="0">
                <a:solidFill>
                  <a:schemeClr val="bg1"/>
                </a:solidFill>
              </a:rPr>
              <a:t>,     </a:t>
            </a:r>
            <a:r>
              <a:rPr lang="en-GB" sz="1400" b="0" dirty="0">
                <a:solidFill>
                  <a:schemeClr val="bg1"/>
                </a:solidFill>
              </a:rPr>
              <a:t>An Abstract Theory and Ontology of Motion Based on the Regions Connection </a:t>
            </a:r>
            <a:r>
              <a:rPr lang="en-GB" sz="1400" b="0" dirty="0" smtClean="0">
                <a:solidFill>
                  <a:schemeClr val="bg1"/>
                </a:solidFill>
              </a:rPr>
              <a:t>Calculus,    </a:t>
            </a:r>
            <a:r>
              <a:rPr lang="en-GB" sz="1400" b="0" dirty="0">
                <a:solidFill>
                  <a:schemeClr val="bg1"/>
                </a:solidFill>
              </a:rPr>
              <a:t>Symposium of </a:t>
            </a:r>
            <a:r>
              <a:rPr lang="en-GB" sz="1400" b="0" dirty="0" smtClean="0">
                <a:solidFill>
                  <a:schemeClr val="bg1"/>
                </a:solidFill>
              </a:rPr>
              <a:t>Abstraction,    </a:t>
            </a:r>
            <a:r>
              <a:rPr lang="en-GB" sz="1400" b="0" dirty="0">
                <a:solidFill>
                  <a:schemeClr val="bg1"/>
                </a:solidFill>
              </a:rPr>
              <a:t>Reformulation and Approximation (SARA 2007</a:t>
            </a:r>
            <a:r>
              <a:rPr lang="en-GB" sz="1400" b="0" dirty="0" smtClean="0">
                <a:solidFill>
                  <a:schemeClr val="bg1"/>
                </a:solidFill>
              </a:rPr>
              <a:t>),    LNAI,    Springer,    </a:t>
            </a:r>
            <a:r>
              <a:rPr lang="en-GB" sz="1400" b="0" dirty="0">
                <a:solidFill>
                  <a:schemeClr val="bg1"/>
                </a:solidFill>
              </a:rPr>
              <a:t>2007.</a:t>
            </a:r>
            <a:endParaRPr lang="en-US" sz="1400" b="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33333E-6 1.11022E-16 L 0.14167 1.11022E-16 " pathEditMode="relative" rAng="0" ptsTypes="AA">
                                      <p:cBhvr>
                                        <p:cTn id="6" dur="2000" fill="hold"/>
                                        <p:tgtEl>
                                          <p:spTgt spid="1357829"/>
                                        </p:tgtEl>
                                        <p:attrNameLst>
                                          <p:attrName>ppt_x</p:attrName>
                                          <p:attrName>ppt_y</p:attrName>
                                        </p:attrNameLst>
                                      </p:cBhvr>
                                      <p:rCtr x="71" y="0"/>
                                    </p:animMotion>
                                  </p:childTnLst>
                                </p:cTn>
                              </p:par>
                              <p:par>
                                <p:cTn id="7" presetID="63" presetClass="path" presetSubtype="0" accel="50000" decel="50000" fill="hold" grpId="0" nodeType="withEffect">
                                  <p:stCondLst>
                                    <p:cond delay="0"/>
                                  </p:stCondLst>
                                  <p:childTnLst>
                                    <p:animMotion origin="layout" path="M 3.33333E-6 3.7037E-6 L -0.21667 -0.01019 " pathEditMode="relative" rAng="0" ptsTypes="AA">
                                      <p:cBhvr>
                                        <p:cTn id="8" dur="2000" fill="hold"/>
                                        <p:tgtEl>
                                          <p:spTgt spid="1357828"/>
                                        </p:tgtEl>
                                        <p:attrNameLst>
                                          <p:attrName>ppt_x</p:attrName>
                                          <p:attrName>ppt_y</p:attrName>
                                        </p:attrNameLst>
                                      </p:cBhvr>
                                      <p:rCtr x="-108" y="-5"/>
                                    </p:animMotion>
                                  </p:childTnLst>
                                </p:cTn>
                              </p:par>
                            </p:childTnLst>
                          </p:cTn>
                        </p:par>
                        <p:par>
                          <p:cTn id="9" fill="hold">
                            <p:stCondLst>
                              <p:cond delay="2000"/>
                            </p:stCondLst>
                            <p:childTnLst>
                              <p:par>
                                <p:cTn id="10" presetID="18" presetClass="entr" presetSubtype="12" fill="hold" grpId="0" nodeType="afterEffect">
                                  <p:stCondLst>
                                    <p:cond delay="0"/>
                                  </p:stCondLst>
                                  <p:childTnLst>
                                    <p:set>
                                      <p:cBhvr>
                                        <p:cTn id="11" dur="1" fill="hold">
                                          <p:stCondLst>
                                            <p:cond delay="0"/>
                                          </p:stCondLst>
                                        </p:cTn>
                                        <p:tgtEl>
                                          <p:spTgt spid="1357846"/>
                                        </p:tgtEl>
                                        <p:attrNameLst>
                                          <p:attrName>style.visibility</p:attrName>
                                        </p:attrNameLst>
                                      </p:cBhvr>
                                      <p:to>
                                        <p:strVal val="visible"/>
                                      </p:to>
                                    </p:set>
                                    <p:animEffect transition="in" filter="strips(downLeft)">
                                      <p:cBhvr>
                                        <p:cTn id="12" dur="500"/>
                                        <p:tgtEl>
                                          <p:spTgt spid="1357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7828" grpId="0" animBg="1"/>
      <p:bldP spid="1357829" grpId="0" animBg="1"/>
      <p:bldP spid="135784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Grp="1" noChangeArrowheads="1"/>
          </p:cNvSpPr>
          <p:nvPr>
            <p:ph type="title"/>
          </p:nvPr>
        </p:nvSpPr>
        <p:spPr>
          <a:xfrm>
            <a:off x="255588" y="1284288"/>
            <a:ext cx="8632825" cy="631825"/>
          </a:xfrm>
        </p:spPr>
        <p:txBody>
          <a:bodyPr/>
          <a:lstStyle/>
          <a:p>
            <a:pPr eaLnBrk="1" hangingPunct="1"/>
            <a:r>
              <a:rPr lang="en-US" smtClean="0"/>
              <a:t>Reasoning with motion classes</a:t>
            </a:r>
          </a:p>
        </p:txBody>
      </p:sp>
      <p:sp>
        <p:nvSpPr>
          <p:cNvPr id="32771" name="Rectangle 3"/>
          <p:cNvSpPr>
            <a:spLocks noGrp="1" noChangeArrowheads="1"/>
          </p:cNvSpPr>
          <p:nvPr>
            <p:ph type="body" idx="1"/>
          </p:nvPr>
        </p:nvSpPr>
        <p:spPr/>
        <p:txBody>
          <a:bodyPr/>
          <a:lstStyle/>
          <a:p>
            <a:pPr eaLnBrk="1" hangingPunct="1"/>
            <a:r>
              <a:rPr lang="en-US" dirty="0" smtClean="0"/>
              <a:t>mc</a:t>
            </a:r>
            <a:r>
              <a:rPr lang="en-US" baseline="-25000" dirty="0" smtClean="0"/>
              <a:t>1</a:t>
            </a:r>
            <a:r>
              <a:rPr lang="en-US" dirty="0" smtClean="0"/>
              <a:t>(x,   y,   t) </a:t>
            </a:r>
            <a:r>
              <a:rPr lang="el-GR" sz="2000" dirty="0" smtClean="0">
                <a:cs typeface="Times New Roman" pitchFamily="18" charset="0"/>
              </a:rPr>
              <a:t>Λ </a:t>
            </a:r>
            <a:r>
              <a:rPr lang="nl-BE" sz="2000" dirty="0" smtClean="0">
                <a:cs typeface="Times New Roman" pitchFamily="18" charset="0"/>
              </a:rPr>
              <a:t> </a:t>
            </a:r>
            <a:r>
              <a:rPr lang="en-US" dirty="0" smtClean="0"/>
              <a:t>mc</a:t>
            </a:r>
            <a:r>
              <a:rPr lang="en-US" baseline="-25000" dirty="0" smtClean="0"/>
              <a:t>2</a:t>
            </a:r>
            <a:r>
              <a:rPr lang="en-US" dirty="0" smtClean="0"/>
              <a:t>(y,   z,   t) </a:t>
            </a:r>
            <a:r>
              <a:rPr lang="en-US" sz="2400" dirty="0" smtClean="0">
                <a:sym typeface="Wingdings" pitchFamily="2" charset="2"/>
              </a:rPr>
              <a:t></a:t>
            </a:r>
            <a:r>
              <a:rPr lang="en-US" dirty="0" smtClean="0">
                <a:sym typeface="Wingdings" pitchFamily="2" charset="2"/>
              </a:rPr>
              <a:t> mc</a:t>
            </a:r>
            <a:r>
              <a:rPr lang="en-US" baseline="-25000" dirty="0" smtClean="0">
                <a:sym typeface="Wingdings" pitchFamily="2" charset="2"/>
              </a:rPr>
              <a:t>3</a:t>
            </a:r>
            <a:r>
              <a:rPr lang="en-US" dirty="0" smtClean="0">
                <a:sym typeface="Wingdings" pitchFamily="2" charset="2"/>
              </a:rPr>
              <a:t>(x,   z,   t) ?</a:t>
            </a:r>
          </a:p>
          <a:p>
            <a:pPr eaLnBrk="1" hangingPunct="1"/>
            <a:r>
              <a:rPr lang="en-US" dirty="0" smtClean="0">
                <a:sym typeface="Wingdings" pitchFamily="2" charset="2"/>
              </a:rPr>
              <a:t>e.g. leave(x,   y,   t) </a:t>
            </a:r>
            <a:r>
              <a:rPr lang="el-GR" sz="2000" dirty="0" smtClean="0">
                <a:cs typeface="Times New Roman" pitchFamily="18" charset="0"/>
              </a:rPr>
              <a:t>Λ </a:t>
            </a:r>
            <a:r>
              <a:rPr lang="nl-BE" sz="2000" dirty="0" smtClean="0">
                <a:cs typeface="Times New Roman" pitchFamily="18" charset="0"/>
              </a:rPr>
              <a:t> </a:t>
            </a:r>
            <a:r>
              <a:rPr lang="en-US" dirty="0" smtClean="0"/>
              <a:t>leave(y,   z,   t) </a:t>
            </a:r>
          </a:p>
        </p:txBody>
      </p:sp>
      <p:sp>
        <p:nvSpPr>
          <p:cNvPr id="1359876" name="Oval 4"/>
          <p:cNvSpPr>
            <a:spLocks noChangeArrowheads="1"/>
          </p:cNvSpPr>
          <p:nvPr/>
        </p:nvSpPr>
        <p:spPr bwMode="auto">
          <a:xfrm>
            <a:off x="5257800" y="4038600"/>
            <a:ext cx="1371600" cy="1055688"/>
          </a:xfrm>
          <a:prstGeom prst="ellipse">
            <a:avLst/>
          </a:prstGeom>
          <a:solidFill>
            <a:srgbClr val="FF66FF">
              <a:alpha val="50195"/>
            </a:srgbClr>
          </a:solidFill>
          <a:ln w="9525">
            <a:noFill/>
            <a:round/>
            <a:headEnd/>
            <a:tailEnd/>
          </a:ln>
        </p:spPr>
        <p:txBody>
          <a:bodyPr wrap="none" anchor="ctr"/>
          <a:lstStyle/>
          <a:p>
            <a:r>
              <a:rPr lang="en-US"/>
              <a:t>y</a:t>
            </a:r>
          </a:p>
        </p:txBody>
      </p:sp>
      <p:sp>
        <p:nvSpPr>
          <p:cNvPr id="32773" name="Oval 5"/>
          <p:cNvSpPr>
            <a:spLocks noChangeArrowheads="1"/>
          </p:cNvSpPr>
          <p:nvPr/>
        </p:nvSpPr>
        <p:spPr bwMode="auto">
          <a:xfrm>
            <a:off x="3352800" y="3505200"/>
            <a:ext cx="2667000" cy="2057400"/>
          </a:xfrm>
          <a:prstGeom prst="ellipse">
            <a:avLst/>
          </a:prstGeom>
          <a:solidFill>
            <a:srgbClr val="FFC533">
              <a:alpha val="50195"/>
            </a:srgbClr>
          </a:solidFill>
          <a:ln w="9525">
            <a:noFill/>
            <a:round/>
            <a:headEnd/>
            <a:tailEnd/>
          </a:ln>
        </p:spPr>
        <p:txBody>
          <a:bodyPr wrap="none" anchor="ctr"/>
          <a:lstStyle/>
          <a:p>
            <a:r>
              <a:rPr lang="en-US"/>
              <a:t>z</a:t>
            </a:r>
          </a:p>
        </p:txBody>
      </p:sp>
      <p:sp>
        <p:nvSpPr>
          <p:cNvPr id="1359878" name="Oval 6"/>
          <p:cNvSpPr>
            <a:spLocks noChangeArrowheads="1"/>
          </p:cNvSpPr>
          <p:nvPr/>
        </p:nvSpPr>
        <p:spPr bwMode="auto">
          <a:xfrm>
            <a:off x="6172200" y="4343400"/>
            <a:ext cx="381000" cy="457200"/>
          </a:xfrm>
          <a:prstGeom prst="ellipse">
            <a:avLst/>
          </a:prstGeom>
          <a:solidFill>
            <a:srgbClr val="00CC99">
              <a:alpha val="50195"/>
            </a:srgbClr>
          </a:solidFill>
          <a:ln w="9525">
            <a:noFill/>
            <a:round/>
            <a:headEnd/>
            <a:tailEnd/>
          </a:ln>
        </p:spPr>
        <p:txBody>
          <a:bodyPr wrap="none" anchor="ctr"/>
          <a:lstStyle/>
          <a:p>
            <a:r>
              <a:rPr lang="en-US"/>
              <a:t>x</a:t>
            </a:r>
          </a:p>
        </p:txBody>
      </p:sp>
      <p:sp>
        <p:nvSpPr>
          <p:cNvPr id="1359879" name="Text Box 7"/>
          <p:cNvSpPr txBox="1">
            <a:spLocks noChangeArrowheads="1"/>
          </p:cNvSpPr>
          <p:nvPr/>
        </p:nvSpPr>
        <p:spPr bwMode="auto">
          <a:xfrm>
            <a:off x="4040188" y="5584825"/>
            <a:ext cx="1249362" cy="457200"/>
          </a:xfrm>
          <a:prstGeom prst="rect">
            <a:avLst/>
          </a:prstGeom>
          <a:noFill/>
          <a:ln w="9525">
            <a:noFill/>
            <a:miter lim="800000"/>
            <a:headEnd/>
            <a:tailEnd/>
          </a:ln>
        </p:spPr>
        <p:txBody>
          <a:bodyPr wrap="none">
            <a:spAutoFit/>
          </a:bodyPr>
          <a:lstStyle/>
          <a:p>
            <a:r>
              <a:rPr lang="en-US" sz="2400">
                <a:solidFill>
                  <a:schemeClr val="bg1"/>
                </a:solidFill>
              </a:rPr>
              <a:t>external</a:t>
            </a:r>
          </a:p>
        </p:txBody>
      </p:sp>
      <p:sp>
        <p:nvSpPr>
          <p:cNvPr id="32776" name="Rectangle 8"/>
          <p:cNvSpPr>
            <a:spLocks noChangeArrowheads="1"/>
          </p:cNvSpPr>
          <p:nvPr/>
        </p:nvSpPr>
        <p:spPr bwMode="auto">
          <a:xfrm>
            <a:off x="0" y="6340475"/>
            <a:ext cx="9144000" cy="523220"/>
          </a:xfrm>
          <a:prstGeom prst="rect">
            <a:avLst/>
          </a:prstGeom>
          <a:noFill/>
          <a:ln w="9525">
            <a:noFill/>
            <a:miter lim="800000"/>
            <a:headEnd/>
            <a:tailEnd/>
          </a:ln>
        </p:spPr>
        <p:txBody>
          <a:bodyPr>
            <a:spAutoFit/>
          </a:bodyPr>
          <a:lstStyle/>
          <a:p>
            <a:pPr algn="r"/>
            <a:r>
              <a:rPr lang="en-GB" sz="1400" b="0" dirty="0" err="1">
                <a:solidFill>
                  <a:schemeClr val="bg1"/>
                </a:solidFill>
              </a:rPr>
              <a:t>Zina</a:t>
            </a:r>
            <a:r>
              <a:rPr lang="en-GB" sz="1400" b="0" dirty="0">
                <a:solidFill>
                  <a:schemeClr val="bg1"/>
                </a:solidFill>
              </a:rPr>
              <a:t> </a:t>
            </a:r>
            <a:r>
              <a:rPr lang="en-GB" sz="1400" b="0" dirty="0" smtClean="0">
                <a:solidFill>
                  <a:schemeClr val="bg1"/>
                </a:solidFill>
              </a:rPr>
              <a:t>Ibrahim,    </a:t>
            </a:r>
            <a:r>
              <a:rPr lang="en-GB" sz="1400" b="0" dirty="0">
                <a:solidFill>
                  <a:schemeClr val="bg1"/>
                </a:solidFill>
              </a:rPr>
              <a:t>and Ahmed Y. </a:t>
            </a:r>
            <a:r>
              <a:rPr lang="en-GB" sz="1400" b="0" dirty="0" err="1" smtClean="0">
                <a:solidFill>
                  <a:schemeClr val="bg1"/>
                </a:solidFill>
              </a:rPr>
              <a:t>Tawfik</a:t>
            </a:r>
            <a:r>
              <a:rPr lang="en-GB" sz="1400" b="0" dirty="0" smtClean="0">
                <a:solidFill>
                  <a:schemeClr val="bg1"/>
                </a:solidFill>
              </a:rPr>
              <a:t>,     </a:t>
            </a:r>
            <a:r>
              <a:rPr lang="en-GB" sz="1400" b="0" dirty="0">
                <a:solidFill>
                  <a:schemeClr val="bg1"/>
                </a:solidFill>
              </a:rPr>
              <a:t>An Abstract Theory and Ontology of Motion Based on the Regions Connection </a:t>
            </a:r>
            <a:r>
              <a:rPr lang="en-GB" sz="1400" b="0" dirty="0" smtClean="0">
                <a:solidFill>
                  <a:schemeClr val="bg1"/>
                </a:solidFill>
              </a:rPr>
              <a:t>Calculus,    </a:t>
            </a:r>
            <a:r>
              <a:rPr lang="en-GB" sz="1400" b="0" dirty="0">
                <a:solidFill>
                  <a:schemeClr val="bg1"/>
                </a:solidFill>
              </a:rPr>
              <a:t>Symposium of </a:t>
            </a:r>
            <a:r>
              <a:rPr lang="en-GB" sz="1400" b="0" dirty="0" smtClean="0">
                <a:solidFill>
                  <a:schemeClr val="bg1"/>
                </a:solidFill>
              </a:rPr>
              <a:t>Abstraction,    </a:t>
            </a:r>
            <a:r>
              <a:rPr lang="en-GB" sz="1400" b="0" dirty="0">
                <a:solidFill>
                  <a:schemeClr val="bg1"/>
                </a:solidFill>
              </a:rPr>
              <a:t>Reformulation and Approximation (SARA 2007</a:t>
            </a:r>
            <a:r>
              <a:rPr lang="en-GB" sz="1400" b="0" dirty="0" smtClean="0">
                <a:solidFill>
                  <a:schemeClr val="bg1"/>
                </a:solidFill>
              </a:rPr>
              <a:t>),    LNAI,    Springer,    </a:t>
            </a:r>
            <a:r>
              <a:rPr lang="en-GB" sz="1400" b="0" dirty="0">
                <a:solidFill>
                  <a:schemeClr val="bg1"/>
                </a:solidFill>
              </a:rPr>
              <a:t>2007.</a:t>
            </a:r>
            <a:endParaRPr lang="en-US" sz="1400" b="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33333E-6 1.11022E-16 L 0.14167 1.11022E-16 " pathEditMode="relative" rAng="0" ptsTypes="AA">
                                      <p:cBhvr>
                                        <p:cTn id="6" dur="2000" fill="hold"/>
                                        <p:tgtEl>
                                          <p:spTgt spid="1359878"/>
                                        </p:tgtEl>
                                        <p:attrNameLst>
                                          <p:attrName>ppt_x</p:attrName>
                                          <p:attrName>ppt_y</p:attrName>
                                        </p:attrNameLst>
                                      </p:cBhvr>
                                      <p:rCtr x="71" y="0"/>
                                    </p:animMotion>
                                  </p:childTnLst>
                                </p:cTn>
                              </p:par>
                              <p:par>
                                <p:cTn id="7" presetID="63" presetClass="path" presetSubtype="0" accel="50000" decel="50000" fill="hold" grpId="0" nodeType="withEffect">
                                  <p:stCondLst>
                                    <p:cond delay="0"/>
                                  </p:stCondLst>
                                  <p:childTnLst>
                                    <p:animMotion origin="layout" path="M 1.11022E-16 -7.40741E-7 L 0.16667 -0.25463 " pathEditMode="relative" rAng="0" ptsTypes="AA">
                                      <p:cBhvr>
                                        <p:cTn id="8" dur="2000" fill="hold"/>
                                        <p:tgtEl>
                                          <p:spTgt spid="1359876"/>
                                        </p:tgtEl>
                                        <p:attrNameLst>
                                          <p:attrName>ppt_x</p:attrName>
                                          <p:attrName>ppt_y</p:attrName>
                                        </p:attrNameLst>
                                      </p:cBhvr>
                                      <p:rCtr x="83" y="-127"/>
                                    </p:animMotion>
                                  </p:childTnLst>
                                </p:cTn>
                              </p:par>
                            </p:childTnLst>
                          </p:cTn>
                        </p:par>
                        <p:par>
                          <p:cTn id="9" fill="hold">
                            <p:stCondLst>
                              <p:cond delay="2000"/>
                            </p:stCondLst>
                            <p:childTnLst>
                              <p:par>
                                <p:cTn id="10" presetID="18" presetClass="entr" presetSubtype="12" fill="hold" grpId="0" nodeType="afterEffect">
                                  <p:stCondLst>
                                    <p:cond delay="0"/>
                                  </p:stCondLst>
                                  <p:childTnLst>
                                    <p:set>
                                      <p:cBhvr>
                                        <p:cTn id="11" dur="1" fill="hold">
                                          <p:stCondLst>
                                            <p:cond delay="0"/>
                                          </p:stCondLst>
                                        </p:cTn>
                                        <p:tgtEl>
                                          <p:spTgt spid="1359879"/>
                                        </p:tgtEl>
                                        <p:attrNameLst>
                                          <p:attrName>style.visibility</p:attrName>
                                        </p:attrNameLst>
                                      </p:cBhvr>
                                      <p:to>
                                        <p:strVal val="visible"/>
                                      </p:to>
                                    </p:set>
                                    <p:animEffect transition="in" filter="strips(downLeft)">
                                      <p:cBhvr>
                                        <p:cTn id="12" dur="500"/>
                                        <p:tgtEl>
                                          <p:spTgt spid="1359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9876" grpId="0" animBg="1"/>
      <p:bldP spid="1359878" grpId="0" animBg="1"/>
      <p:bldP spid="135987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Grp="1" noChangeArrowheads="1"/>
          </p:cNvSpPr>
          <p:nvPr>
            <p:ph type="title"/>
          </p:nvPr>
        </p:nvSpPr>
        <p:spPr>
          <a:xfrm>
            <a:off x="255588" y="1284288"/>
            <a:ext cx="8632825" cy="631825"/>
          </a:xfrm>
        </p:spPr>
        <p:txBody>
          <a:bodyPr/>
          <a:lstStyle/>
          <a:p>
            <a:pPr eaLnBrk="1" hangingPunct="1"/>
            <a:r>
              <a:rPr lang="en-US" smtClean="0"/>
              <a:t>Reasoning with motion classes</a:t>
            </a:r>
          </a:p>
        </p:txBody>
      </p:sp>
      <p:sp>
        <p:nvSpPr>
          <p:cNvPr id="33795" name="Rectangle 3"/>
          <p:cNvSpPr>
            <a:spLocks noGrp="1" noChangeArrowheads="1"/>
          </p:cNvSpPr>
          <p:nvPr>
            <p:ph type="body" idx="1"/>
          </p:nvPr>
        </p:nvSpPr>
        <p:spPr/>
        <p:txBody>
          <a:bodyPr/>
          <a:lstStyle/>
          <a:p>
            <a:pPr eaLnBrk="1" hangingPunct="1"/>
            <a:r>
              <a:rPr lang="en-US" dirty="0" smtClean="0"/>
              <a:t>mc</a:t>
            </a:r>
            <a:r>
              <a:rPr lang="en-US" baseline="-25000" dirty="0" smtClean="0"/>
              <a:t>1</a:t>
            </a:r>
            <a:r>
              <a:rPr lang="en-US" dirty="0" smtClean="0"/>
              <a:t>(x,   y,   t) </a:t>
            </a:r>
            <a:r>
              <a:rPr lang="el-GR" sz="2000" dirty="0" smtClean="0">
                <a:cs typeface="Times New Roman" pitchFamily="18" charset="0"/>
              </a:rPr>
              <a:t>Λ </a:t>
            </a:r>
            <a:r>
              <a:rPr lang="nl-BE" sz="2000" dirty="0" smtClean="0">
                <a:cs typeface="Times New Roman" pitchFamily="18" charset="0"/>
              </a:rPr>
              <a:t> </a:t>
            </a:r>
            <a:r>
              <a:rPr lang="en-US" dirty="0" smtClean="0"/>
              <a:t>mc</a:t>
            </a:r>
            <a:r>
              <a:rPr lang="en-US" baseline="-25000" dirty="0" smtClean="0"/>
              <a:t>2</a:t>
            </a:r>
            <a:r>
              <a:rPr lang="en-US" dirty="0" smtClean="0"/>
              <a:t>(y,   z,   t) </a:t>
            </a:r>
            <a:r>
              <a:rPr lang="en-US" sz="2400" dirty="0" smtClean="0">
                <a:sym typeface="Wingdings" pitchFamily="2" charset="2"/>
              </a:rPr>
              <a:t></a:t>
            </a:r>
            <a:r>
              <a:rPr lang="en-US" dirty="0" smtClean="0">
                <a:sym typeface="Wingdings" pitchFamily="2" charset="2"/>
              </a:rPr>
              <a:t> mc</a:t>
            </a:r>
            <a:r>
              <a:rPr lang="en-US" baseline="-25000" dirty="0" smtClean="0">
                <a:sym typeface="Wingdings" pitchFamily="2" charset="2"/>
              </a:rPr>
              <a:t>3</a:t>
            </a:r>
            <a:r>
              <a:rPr lang="en-US" dirty="0" smtClean="0">
                <a:sym typeface="Wingdings" pitchFamily="2" charset="2"/>
              </a:rPr>
              <a:t>(x,   z,   t) ?</a:t>
            </a:r>
          </a:p>
          <a:p>
            <a:pPr eaLnBrk="1" hangingPunct="1"/>
            <a:r>
              <a:rPr lang="en-US" dirty="0" smtClean="0">
                <a:sym typeface="Wingdings" pitchFamily="2" charset="2"/>
              </a:rPr>
              <a:t>e.g. leave(x,   y,   t) </a:t>
            </a:r>
            <a:r>
              <a:rPr lang="el-GR" sz="2000" dirty="0" smtClean="0">
                <a:cs typeface="Times New Roman" pitchFamily="18" charset="0"/>
              </a:rPr>
              <a:t>Λ </a:t>
            </a:r>
            <a:r>
              <a:rPr lang="nl-BE" sz="2000" dirty="0" smtClean="0">
                <a:cs typeface="Times New Roman" pitchFamily="18" charset="0"/>
              </a:rPr>
              <a:t> </a:t>
            </a:r>
            <a:r>
              <a:rPr lang="en-US" dirty="0" smtClean="0"/>
              <a:t>leave(y,   z,   t) </a:t>
            </a:r>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all possibilities also in tables</a:t>
            </a:r>
          </a:p>
        </p:txBody>
      </p:sp>
      <p:sp>
        <p:nvSpPr>
          <p:cNvPr id="33796" name="Oval 4"/>
          <p:cNvSpPr>
            <a:spLocks noChangeArrowheads="1"/>
          </p:cNvSpPr>
          <p:nvPr/>
        </p:nvSpPr>
        <p:spPr bwMode="auto">
          <a:xfrm>
            <a:off x="4340225" y="3925888"/>
            <a:ext cx="862013" cy="703262"/>
          </a:xfrm>
          <a:prstGeom prst="ellipse">
            <a:avLst/>
          </a:prstGeom>
          <a:solidFill>
            <a:srgbClr val="FF66FF">
              <a:alpha val="50195"/>
            </a:srgbClr>
          </a:solidFill>
          <a:ln w="9525">
            <a:noFill/>
            <a:round/>
            <a:headEnd/>
            <a:tailEnd/>
          </a:ln>
        </p:spPr>
        <p:txBody>
          <a:bodyPr wrap="none" anchor="ctr"/>
          <a:lstStyle/>
          <a:p>
            <a:r>
              <a:rPr lang="en-US"/>
              <a:t>y</a:t>
            </a:r>
          </a:p>
        </p:txBody>
      </p:sp>
      <p:sp>
        <p:nvSpPr>
          <p:cNvPr id="33797" name="Oval 5"/>
          <p:cNvSpPr>
            <a:spLocks noChangeArrowheads="1"/>
          </p:cNvSpPr>
          <p:nvPr/>
        </p:nvSpPr>
        <p:spPr bwMode="auto">
          <a:xfrm>
            <a:off x="2524125" y="3590925"/>
            <a:ext cx="1676400" cy="1371600"/>
          </a:xfrm>
          <a:prstGeom prst="ellipse">
            <a:avLst/>
          </a:prstGeom>
          <a:solidFill>
            <a:srgbClr val="FFC533">
              <a:alpha val="50195"/>
            </a:srgbClr>
          </a:solidFill>
          <a:ln w="9525">
            <a:noFill/>
            <a:round/>
            <a:headEnd/>
            <a:tailEnd/>
          </a:ln>
        </p:spPr>
        <p:txBody>
          <a:bodyPr wrap="none" anchor="ctr"/>
          <a:lstStyle/>
          <a:p>
            <a:r>
              <a:rPr lang="en-US"/>
              <a:t>z</a:t>
            </a:r>
          </a:p>
        </p:txBody>
      </p:sp>
      <p:sp>
        <p:nvSpPr>
          <p:cNvPr id="33798" name="Oval 6"/>
          <p:cNvSpPr>
            <a:spLocks noChangeArrowheads="1"/>
          </p:cNvSpPr>
          <p:nvPr/>
        </p:nvSpPr>
        <p:spPr bwMode="auto">
          <a:xfrm>
            <a:off x="5343525" y="4086225"/>
            <a:ext cx="609600" cy="381000"/>
          </a:xfrm>
          <a:prstGeom prst="ellipse">
            <a:avLst/>
          </a:prstGeom>
          <a:solidFill>
            <a:srgbClr val="00CC99">
              <a:alpha val="50195"/>
            </a:srgbClr>
          </a:solidFill>
          <a:ln w="9525">
            <a:noFill/>
            <a:round/>
            <a:headEnd/>
            <a:tailEnd/>
          </a:ln>
        </p:spPr>
        <p:txBody>
          <a:bodyPr wrap="none" anchor="ctr"/>
          <a:lstStyle/>
          <a:p>
            <a:r>
              <a:rPr lang="en-US"/>
              <a:t>x</a:t>
            </a:r>
          </a:p>
        </p:txBody>
      </p:sp>
      <p:sp>
        <p:nvSpPr>
          <p:cNvPr id="33799" name="Rectangle 8"/>
          <p:cNvSpPr>
            <a:spLocks noChangeArrowheads="1"/>
          </p:cNvSpPr>
          <p:nvPr/>
        </p:nvSpPr>
        <p:spPr bwMode="auto">
          <a:xfrm>
            <a:off x="0" y="6340475"/>
            <a:ext cx="9144000" cy="523220"/>
          </a:xfrm>
          <a:prstGeom prst="rect">
            <a:avLst/>
          </a:prstGeom>
          <a:noFill/>
          <a:ln w="9525">
            <a:noFill/>
            <a:miter lim="800000"/>
            <a:headEnd/>
            <a:tailEnd/>
          </a:ln>
        </p:spPr>
        <p:txBody>
          <a:bodyPr>
            <a:spAutoFit/>
          </a:bodyPr>
          <a:lstStyle/>
          <a:p>
            <a:pPr algn="r"/>
            <a:r>
              <a:rPr lang="en-GB" sz="1400" b="0" dirty="0" err="1">
                <a:solidFill>
                  <a:schemeClr val="bg1"/>
                </a:solidFill>
              </a:rPr>
              <a:t>Zina</a:t>
            </a:r>
            <a:r>
              <a:rPr lang="en-GB" sz="1400" b="0" dirty="0">
                <a:solidFill>
                  <a:schemeClr val="bg1"/>
                </a:solidFill>
              </a:rPr>
              <a:t> </a:t>
            </a:r>
            <a:r>
              <a:rPr lang="en-GB" sz="1400" b="0" dirty="0" smtClean="0">
                <a:solidFill>
                  <a:schemeClr val="bg1"/>
                </a:solidFill>
              </a:rPr>
              <a:t>Ibrahim,    </a:t>
            </a:r>
            <a:r>
              <a:rPr lang="en-GB" sz="1400" b="0" dirty="0">
                <a:solidFill>
                  <a:schemeClr val="bg1"/>
                </a:solidFill>
              </a:rPr>
              <a:t>and Ahmed Y. </a:t>
            </a:r>
            <a:r>
              <a:rPr lang="en-GB" sz="1400" b="0" dirty="0" err="1" smtClean="0">
                <a:solidFill>
                  <a:schemeClr val="bg1"/>
                </a:solidFill>
              </a:rPr>
              <a:t>Tawfik</a:t>
            </a:r>
            <a:r>
              <a:rPr lang="en-GB" sz="1400" b="0" dirty="0" smtClean="0">
                <a:solidFill>
                  <a:schemeClr val="bg1"/>
                </a:solidFill>
              </a:rPr>
              <a:t>,     </a:t>
            </a:r>
            <a:r>
              <a:rPr lang="en-GB" sz="1400" b="0" dirty="0">
                <a:solidFill>
                  <a:schemeClr val="bg1"/>
                </a:solidFill>
              </a:rPr>
              <a:t>An Abstract Theory and Ontology of Motion Based on the Regions Connection </a:t>
            </a:r>
            <a:r>
              <a:rPr lang="en-GB" sz="1400" b="0" dirty="0" smtClean="0">
                <a:solidFill>
                  <a:schemeClr val="bg1"/>
                </a:solidFill>
              </a:rPr>
              <a:t>Calculus,    </a:t>
            </a:r>
            <a:r>
              <a:rPr lang="en-GB" sz="1400" b="0" dirty="0">
                <a:solidFill>
                  <a:schemeClr val="bg1"/>
                </a:solidFill>
              </a:rPr>
              <a:t>Symposium of </a:t>
            </a:r>
            <a:r>
              <a:rPr lang="en-GB" sz="1400" b="0" dirty="0" smtClean="0">
                <a:solidFill>
                  <a:schemeClr val="bg1"/>
                </a:solidFill>
              </a:rPr>
              <a:t>Abstraction,    </a:t>
            </a:r>
            <a:r>
              <a:rPr lang="en-GB" sz="1400" b="0" dirty="0">
                <a:solidFill>
                  <a:schemeClr val="bg1"/>
                </a:solidFill>
              </a:rPr>
              <a:t>Reformulation and Approximation (SARA 2007</a:t>
            </a:r>
            <a:r>
              <a:rPr lang="en-GB" sz="1400" b="0" dirty="0" smtClean="0">
                <a:solidFill>
                  <a:schemeClr val="bg1"/>
                </a:solidFill>
              </a:rPr>
              <a:t>),    LNAI,    Springer,    </a:t>
            </a:r>
            <a:r>
              <a:rPr lang="en-GB" sz="1400" b="0" dirty="0">
                <a:solidFill>
                  <a:schemeClr val="bg1"/>
                </a:solidFill>
              </a:rPr>
              <a:t>2007.</a:t>
            </a:r>
            <a:endParaRPr lang="en-US" sz="1400" b="0" dirty="0">
              <a:solidFill>
                <a:schemeClr val="bg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p:cNvSpPr>
            <a:spLocks noGrp="1" noChangeArrowheads="1"/>
          </p:cNvSpPr>
          <p:nvPr>
            <p:ph type="title"/>
          </p:nvPr>
        </p:nvSpPr>
        <p:spPr>
          <a:xfrm>
            <a:off x="255588" y="1284288"/>
            <a:ext cx="8632825" cy="631825"/>
          </a:xfrm>
        </p:spPr>
        <p:txBody>
          <a:bodyPr/>
          <a:lstStyle/>
          <a:p>
            <a:pPr eaLnBrk="1" hangingPunct="1"/>
            <a:r>
              <a:rPr lang="en-US" smtClean="0"/>
              <a:t>RCC8/MC14 and Ontological Realism </a:t>
            </a:r>
          </a:p>
        </p:txBody>
      </p:sp>
      <p:sp>
        <p:nvSpPr>
          <p:cNvPr id="34819" name="Rectangle 3"/>
          <p:cNvSpPr>
            <a:spLocks noGrp="1" noChangeArrowheads="1"/>
          </p:cNvSpPr>
          <p:nvPr>
            <p:ph type="body" idx="1"/>
          </p:nvPr>
        </p:nvSpPr>
        <p:spPr/>
        <p:txBody>
          <a:bodyPr/>
          <a:lstStyle/>
          <a:p>
            <a:pPr eaLnBrk="1" hangingPunct="1"/>
            <a:r>
              <a:rPr lang="en-US" dirty="0" smtClean="0"/>
              <a:t>In ontological realism:</a:t>
            </a:r>
          </a:p>
          <a:p>
            <a:pPr lvl="1" eaLnBrk="1" hangingPunct="1"/>
            <a:r>
              <a:rPr lang="en-US" dirty="0" smtClean="0"/>
              <a:t>regions don’t move</a:t>
            </a:r>
          </a:p>
          <a:p>
            <a:pPr lvl="1" eaLnBrk="1" hangingPunct="1"/>
            <a:r>
              <a:rPr lang="en-US" dirty="0" smtClean="0"/>
              <a:t>material entities are located in regions</a:t>
            </a:r>
          </a:p>
          <a:p>
            <a:pPr lvl="1" eaLnBrk="1" hangingPunct="1"/>
            <a:r>
              <a:rPr lang="en-US" dirty="0" smtClean="0"/>
              <a:t>while material entities move or shrink/expand: </a:t>
            </a:r>
          </a:p>
          <a:p>
            <a:pPr lvl="2" eaLnBrk="1" hangingPunct="1"/>
            <a:r>
              <a:rPr lang="en-US" dirty="0" smtClean="0"/>
              <a:t>they are located at each t in a different region</a:t>
            </a:r>
          </a:p>
          <a:p>
            <a:pPr lvl="2" eaLnBrk="1" hangingPunct="1"/>
            <a:r>
              <a:rPr lang="en-US" dirty="0" smtClean="0"/>
              <a:t>each such region is part of the region formed by all the regions visited,    thus constituting a path</a:t>
            </a:r>
          </a:p>
          <a:p>
            <a:pPr lvl="2" eaLnBrk="1" hangingPunct="1"/>
            <a:r>
              <a:rPr lang="en-US" dirty="0" smtClean="0"/>
              <a:t>…</a:t>
            </a:r>
          </a:p>
          <a:p>
            <a:pPr eaLnBrk="1" hangingPunct="1"/>
            <a:r>
              <a:rPr lang="en-US" dirty="0" smtClean="0"/>
              <a:t>An unambiguous mapping is </a:t>
            </a:r>
            <a:r>
              <a:rPr lang="en-US" dirty="0" smtClean="0"/>
              <a:t>possible</a:t>
            </a:r>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p:cNvSpPr>
            <a:spLocks noGrp="1" noChangeArrowheads="1"/>
          </p:cNvSpPr>
          <p:nvPr>
            <p:ph type="title"/>
          </p:nvPr>
        </p:nvSpPr>
        <p:spPr>
          <a:xfrm>
            <a:off x="255588" y="1284288"/>
            <a:ext cx="8632825" cy="631825"/>
          </a:xfrm>
        </p:spPr>
        <p:txBody>
          <a:bodyPr/>
          <a:lstStyle/>
          <a:p>
            <a:pPr eaLnBrk="1" hangingPunct="1"/>
            <a:r>
              <a:rPr lang="en-US" smtClean="0"/>
              <a:t>RCC8/MC14 and action verbs</a:t>
            </a:r>
          </a:p>
        </p:txBody>
      </p:sp>
      <p:sp>
        <p:nvSpPr>
          <p:cNvPr id="35843" name="Text Box 4"/>
          <p:cNvSpPr txBox="1">
            <a:spLocks noChangeArrowheads="1"/>
          </p:cNvSpPr>
          <p:nvPr/>
        </p:nvSpPr>
        <p:spPr bwMode="auto">
          <a:xfrm>
            <a:off x="171450" y="2133600"/>
            <a:ext cx="2101850" cy="579438"/>
          </a:xfrm>
          <a:prstGeom prst="rect">
            <a:avLst/>
          </a:prstGeom>
          <a:noFill/>
          <a:ln w="9525">
            <a:noFill/>
            <a:miter lim="800000"/>
            <a:headEnd/>
            <a:tailEnd/>
          </a:ln>
        </p:spPr>
        <p:txBody>
          <a:bodyPr wrap="none">
            <a:spAutoFit/>
          </a:bodyPr>
          <a:lstStyle/>
          <a:p>
            <a:r>
              <a:rPr lang="en-US">
                <a:solidFill>
                  <a:schemeClr val="bg1"/>
                </a:solidFill>
              </a:rPr>
              <a:t>‘approach’</a:t>
            </a:r>
          </a:p>
        </p:txBody>
      </p:sp>
      <p:sp>
        <p:nvSpPr>
          <p:cNvPr id="35844" name="Rectangle 6"/>
          <p:cNvSpPr>
            <a:spLocks noChangeArrowheads="1"/>
          </p:cNvSpPr>
          <p:nvPr/>
        </p:nvSpPr>
        <p:spPr bwMode="auto">
          <a:xfrm>
            <a:off x="3048000" y="2971800"/>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1366023" name="Rectangle 7"/>
          <p:cNvSpPr>
            <a:spLocks noChangeArrowheads="1"/>
          </p:cNvSpPr>
          <p:nvPr/>
        </p:nvSpPr>
        <p:spPr bwMode="auto">
          <a:xfrm>
            <a:off x="990600" y="29718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1366026" name="Rectangle 10"/>
          <p:cNvSpPr>
            <a:spLocks noChangeArrowheads="1"/>
          </p:cNvSpPr>
          <p:nvPr/>
        </p:nvSpPr>
        <p:spPr bwMode="auto">
          <a:xfrm>
            <a:off x="3048000" y="3810000"/>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1366027" name="Rectangle 11"/>
          <p:cNvSpPr>
            <a:spLocks noChangeArrowheads="1"/>
          </p:cNvSpPr>
          <p:nvPr/>
        </p:nvSpPr>
        <p:spPr bwMode="auto">
          <a:xfrm>
            <a:off x="990600" y="38100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1366028" name="Rectangle 12"/>
          <p:cNvSpPr>
            <a:spLocks noChangeArrowheads="1"/>
          </p:cNvSpPr>
          <p:nvPr/>
        </p:nvSpPr>
        <p:spPr bwMode="auto">
          <a:xfrm>
            <a:off x="3048000" y="4648200"/>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1366029" name="Rectangle 13"/>
          <p:cNvSpPr>
            <a:spLocks noChangeArrowheads="1"/>
          </p:cNvSpPr>
          <p:nvPr/>
        </p:nvSpPr>
        <p:spPr bwMode="auto">
          <a:xfrm>
            <a:off x="990600" y="46482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33333E-6 -3.33333E-6 L 0.1 -3.33333E-6 " pathEditMode="relative" rAng="0" ptsTypes="AA">
                                      <p:cBhvr>
                                        <p:cTn id="6" dur="2000" fill="hold"/>
                                        <p:tgtEl>
                                          <p:spTgt spid="1366023"/>
                                        </p:tgtEl>
                                        <p:attrNameLst>
                                          <p:attrName>ppt_x</p:attrName>
                                          <p:attrName>ppt_y</p:attrName>
                                        </p:attrNameLst>
                                      </p:cBhvr>
                                      <p:rCtr x="50" y="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grpId="0" nodeType="clickEffect">
                                  <p:stCondLst>
                                    <p:cond delay="0"/>
                                  </p:stCondLst>
                                  <p:childTnLst>
                                    <p:animMotion origin="layout" path="M -3.33333E-6 1.11022E-16 L 0.15834 1.11022E-16 " pathEditMode="relative" rAng="0" ptsTypes="AA">
                                      <p:cBhvr>
                                        <p:cTn id="10" dur="2000" fill="hold"/>
                                        <p:tgtEl>
                                          <p:spTgt spid="1366027"/>
                                        </p:tgtEl>
                                        <p:attrNameLst>
                                          <p:attrName>ppt_x</p:attrName>
                                          <p:attrName>ppt_y</p:attrName>
                                        </p:attrNameLst>
                                      </p:cBhvr>
                                      <p:rCtr x="79" y="0"/>
                                    </p:animMotion>
                                  </p:childTnLst>
                                </p:cTn>
                              </p:par>
                              <p:par>
                                <p:cTn id="11" presetID="63" presetClass="path" presetSubtype="0" accel="50000" decel="50000" fill="hold" grpId="0" nodeType="withEffect">
                                  <p:stCondLst>
                                    <p:cond delay="0"/>
                                  </p:stCondLst>
                                  <p:childTnLst>
                                    <p:animMotion origin="layout" path="M 3.33333E-6 0.00555 L 0.08333 0.00555 " pathEditMode="relative" rAng="0" ptsTypes="AA">
                                      <p:cBhvr>
                                        <p:cTn id="12" dur="2000" fill="hold"/>
                                        <p:tgtEl>
                                          <p:spTgt spid="1366026"/>
                                        </p:tgtEl>
                                        <p:attrNameLst>
                                          <p:attrName>ppt_x</p:attrName>
                                          <p:attrName>ppt_y</p:attrName>
                                        </p:attrNameLst>
                                      </p:cBhvr>
                                      <p:rCtr x="42" y="0"/>
                                    </p:animMotion>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grpId="0" nodeType="clickEffect">
                                  <p:stCondLst>
                                    <p:cond delay="0"/>
                                  </p:stCondLst>
                                  <p:childTnLst>
                                    <p:animMotion origin="layout" path="M -3.33333E-6 -0.00556 L 0.06667 -0.00556 " pathEditMode="relative" rAng="0" ptsTypes="AA">
                                      <p:cBhvr>
                                        <p:cTn id="16" dur="2000" fill="hold"/>
                                        <p:tgtEl>
                                          <p:spTgt spid="1366029"/>
                                        </p:tgtEl>
                                        <p:attrNameLst>
                                          <p:attrName>ppt_x</p:attrName>
                                          <p:attrName>ppt_y</p:attrName>
                                        </p:attrNameLst>
                                      </p:cBhvr>
                                      <p:rCtr x="33" y="0"/>
                                    </p:animMotion>
                                  </p:childTnLst>
                                </p:cTn>
                              </p:par>
                              <p:par>
                                <p:cTn id="17" presetID="63" presetClass="path" presetSubtype="0" accel="50000" decel="50000" fill="hold" grpId="0" nodeType="withEffect">
                                  <p:stCondLst>
                                    <p:cond delay="0"/>
                                  </p:stCondLst>
                                  <p:childTnLst>
                                    <p:animMotion origin="layout" path="M -3.33333E-6 -2.22222E-6 L -0.04166 -2.22222E-6 " pathEditMode="relative" rAng="0" ptsTypes="AA">
                                      <p:cBhvr>
                                        <p:cTn id="18" dur="2000" fill="hold"/>
                                        <p:tgtEl>
                                          <p:spTgt spid="1366028"/>
                                        </p:tgtEl>
                                        <p:attrNameLst>
                                          <p:attrName>ppt_x</p:attrName>
                                          <p:attrName>ppt_y</p:attrName>
                                        </p:attrNameLst>
                                      </p:cBhvr>
                                      <p:rCtr x="-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6023" grpId="0" animBg="1"/>
      <p:bldP spid="1366026" grpId="0" animBg="1"/>
      <p:bldP spid="1366027" grpId="0" animBg="1"/>
      <p:bldP spid="1366028" grpId="0" animBg="1"/>
      <p:bldP spid="13660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HUDF-777866"/>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sp>
        <p:nvSpPr>
          <p:cNvPr id="7170" name="Title 1"/>
          <p:cNvSpPr>
            <a:spLocks noGrp="1"/>
          </p:cNvSpPr>
          <p:nvPr>
            <p:ph type="title"/>
          </p:nvPr>
        </p:nvSpPr>
        <p:spPr>
          <a:xfrm>
            <a:off x="228600" y="1276707"/>
            <a:ext cx="8686800" cy="646986"/>
          </a:xfrm>
        </p:spPr>
        <p:txBody>
          <a:bodyPr/>
          <a:lstStyle/>
          <a:p>
            <a:r>
              <a:rPr lang="en-US" dirty="0" smtClean="0"/>
              <a:t>The vision (2) </a:t>
            </a:r>
          </a:p>
        </p:txBody>
      </p:sp>
      <p:grpSp>
        <p:nvGrpSpPr>
          <p:cNvPr id="20" name="Group 19"/>
          <p:cNvGrpSpPr/>
          <p:nvPr/>
        </p:nvGrpSpPr>
        <p:grpSpPr>
          <a:xfrm>
            <a:off x="381000" y="2133600"/>
            <a:ext cx="8382000" cy="4572000"/>
            <a:chOff x="381000" y="2133600"/>
            <a:chExt cx="8382000" cy="4572000"/>
          </a:xfrm>
        </p:grpSpPr>
        <p:pic>
          <p:nvPicPr>
            <p:cNvPr id="5" name="Picture 9" descr="globe"/>
            <p:cNvPicPr>
              <a:picLocks noChangeAspect="1" noChangeArrowheads="1"/>
            </p:cNvPicPr>
            <p:nvPr/>
          </p:nvPicPr>
          <p:blipFill>
            <a:blip r:embed="rId3" cstate="print"/>
            <a:srcRect/>
            <a:stretch>
              <a:fillRect/>
            </a:stretch>
          </p:blipFill>
          <p:spPr bwMode="auto">
            <a:xfrm>
              <a:off x="381000" y="3124200"/>
              <a:ext cx="2857500" cy="2857500"/>
            </a:xfrm>
            <a:prstGeom prst="rect">
              <a:avLst/>
            </a:prstGeom>
            <a:noFill/>
            <a:ln w="9525">
              <a:noFill/>
              <a:miter lim="800000"/>
              <a:headEnd/>
              <a:tailEnd/>
            </a:ln>
          </p:spPr>
        </p:pic>
        <p:pic>
          <p:nvPicPr>
            <p:cNvPr id="9" name="Picture 2" descr="supercomputer.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10000" y="2133600"/>
              <a:ext cx="4953000" cy="4572000"/>
            </a:xfrm>
            <a:prstGeom prst="rect">
              <a:avLst/>
            </a:prstGeom>
            <a:noFill/>
          </p:spPr>
        </p:pic>
        <p:grpSp>
          <p:nvGrpSpPr>
            <p:cNvPr id="2" name="Group 20"/>
            <p:cNvGrpSpPr/>
            <p:nvPr/>
          </p:nvGrpSpPr>
          <p:grpSpPr>
            <a:xfrm>
              <a:off x="2514600" y="3124200"/>
              <a:ext cx="4876800" cy="3200400"/>
              <a:chOff x="2514600" y="3124200"/>
              <a:chExt cx="4876800" cy="3200400"/>
            </a:xfrm>
          </p:grpSpPr>
          <p:pic>
            <p:nvPicPr>
              <p:cNvPr id="7175" name="Picture 7" descr="http://www.cyc.com/cycdoc/img/UpperOntology.gif"/>
              <p:cNvPicPr>
                <a:picLocks noChangeAspect="1" noChangeArrowheads="1"/>
              </p:cNvPicPr>
              <p:nvPr/>
            </p:nvPicPr>
            <p:blipFill>
              <a:blip r:embed="rId5" cstate="print"/>
              <a:srcRect/>
              <a:stretch>
                <a:fillRect/>
              </a:stretch>
            </p:blipFill>
            <p:spPr bwMode="auto">
              <a:xfrm>
                <a:off x="5181600" y="5029200"/>
                <a:ext cx="2209800" cy="1295400"/>
              </a:xfrm>
              <a:prstGeom prst="rect">
                <a:avLst/>
              </a:prstGeom>
              <a:noFill/>
            </p:spPr>
          </p:pic>
          <p:grpSp>
            <p:nvGrpSpPr>
              <p:cNvPr id="3" name="Group 19"/>
              <p:cNvGrpSpPr/>
              <p:nvPr/>
            </p:nvGrpSpPr>
            <p:grpSpPr>
              <a:xfrm>
                <a:off x="2514600" y="3124200"/>
                <a:ext cx="4876800" cy="3200400"/>
                <a:chOff x="2514600" y="3124200"/>
                <a:chExt cx="4876800" cy="3200400"/>
              </a:xfrm>
            </p:grpSpPr>
            <p:grpSp>
              <p:nvGrpSpPr>
                <p:cNvPr id="6" name="Group 13"/>
                <p:cNvGrpSpPr/>
                <p:nvPr/>
              </p:nvGrpSpPr>
              <p:grpSpPr>
                <a:xfrm>
                  <a:off x="5181600" y="3124200"/>
                  <a:ext cx="2209800" cy="1371600"/>
                  <a:chOff x="4495800" y="2362200"/>
                  <a:chExt cx="3810000" cy="2057400"/>
                </a:xfrm>
              </p:grpSpPr>
              <p:pic>
                <p:nvPicPr>
                  <p:cNvPr id="7173" name="Picture 5" descr="http://www.plu.edu/~boehkk/formula.jpg"/>
                  <p:cNvPicPr>
                    <a:picLocks noChangeAspect="1" noChangeArrowheads="1"/>
                  </p:cNvPicPr>
                  <p:nvPr/>
                </p:nvPicPr>
                <p:blipFill>
                  <a:blip r:embed="rId6" cstate="print"/>
                  <a:srcRect/>
                  <a:stretch>
                    <a:fillRect/>
                  </a:stretch>
                </p:blipFill>
                <p:spPr bwMode="auto">
                  <a:xfrm>
                    <a:off x="4495800" y="2362200"/>
                    <a:ext cx="3771900" cy="1994062"/>
                  </a:xfrm>
                  <a:prstGeom prst="rect">
                    <a:avLst/>
                  </a:prstGeom>
                  <a:noFill/>
                </p:spPr>
              </p:pic>
              <p:sp>
                <p:nvSpPr>
                  <p:cNvPr id="12" name="Rectangle 11"/>
                  <p:cNvSpPr/>
                  <p:nvPr/>
                </p:nvSpPr>
                <p:spPr bwMode="auto">
                  <a:xfrm>
                    <a:off x="4495800" y="2362200"/>
                    <a:ext cx="3810000" cy="2057400"/>
                  </a:xfrm>
                  <a:prstGeom prst="rect">
                    <a:avLst/>
                  </a:prstGeom>
                  <a:solidFill>
                    <a:srgbClr val="312997">
                      <a:alpha val="49804"/>
                    </a:srgbClr>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grpSp>
            <p:sp>
              <p:nvSpPr>
                <p:cNvPr id="15" name="Rectangle 14"/>
                <p:cNvSpPr/>
                <p:nvPr/>
              </p:nvSpPr>
              <p:spPr bwMode="auto">
                <a:xfrm>
                  <a:off x="5181600" y="5029200"/>
                  <a:ext cx="2209800" cy="1295400"/>
                </a:xfrm>
                <a:prstGeom prst="rect">
                  <a:avLst/>
                </a:prstGeom>
                <a:solidFill>
                  <a:srgbClr val="312997">
                    <a:alpha val="50196"/>
                  </a:srgbClr>
                </a:solidFill>
                <a:ln w="9525" cap="flat" cmpd="sng" algn="ctr">
                  <a:solidFill>
                    <a:schemeClr val="bg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6" name="Right Arrow 15"/>
                <p:cNvSpPr/>
                <p:nvPr/>
              </p:nvSpPr>
              <p:spPr bwMode="auto">
                <a:xfrm>
                  <a:off x="3733800" y="3505200"/>
                  <a:ext cx="1295400" cy="381000"/>
                </a:xfrm>
                <a:prstGeom prst="rightArrow">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7" name="Right Arrow 16"/>
                <p:cNvSpPr/>
                <p:nvPr/>
              </p:nvSpPr>
              <p:spPr bwMode="auto">
                <a:xfrm>
                  <a:off x="3733800" y="5486400"/>
                  <a:ext cx="1295400" cy="381000"/>
                </a:xfrm>
                <a:prstGeom prst="rightArrow">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8" name="Right Arrow 17"/>
                <p:cNvSpPr/>
                <p:nvPr/>
              </p:nvSpPr>
              <p:spPr bwMode="auto">
                <a:xfrm>
                  <a:off x="2514600" y="4343400"/>
                  <a:ext cx="1295400" cy="381000"/>
                </a:xfrm>
                <a:prstGeom prst="rightArrow">
                  <a:avLst>
                    <a:gd name="adj1" fmla="val 50000"/>
                    <a:gd name="adj2" fmla="val 0"/>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19" name="Right Arrow 18"/>
                <p:cNvSpPr/>
                <p:nvPr/>
              </p:nvSpPr>
              <p:spPr bwMode="auto">
                <a:xfrm rot="16200000">
                  <a:off x="2799944" y="4495800"/>
                  <a:ext cx="2057400" cy="381000"/>
                </a:xfrm>
                <a:prstGeom prst="rightArrow">
                  <a:avLst>
                    <a:gd name="adj1" fmla="val 50000"/>
                    <a:gd name="adj2" fmla="val 0"/>
                  </a:avLst>
                </a:prstGeom>
                <a:solidFill>
                  <a:srgbClr val="FF0000"/>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grpSp>
        </p:grpSp>
      </p:grpSp>
      <p:grpSp>
        <p:nvGrpSpPr>
          <p:cNvPr id="31" name="Group 30"/>
          <p:cNvGrpSpPr/>
          <p:nvPr/>
        </p:nvGrpSpPr>
        <p:grpSpPr>
          <a:xfrm>
            <a:off x="4724400" y="3048000"/>
            <a:ext cx="4114800" cy="2743200"/>
            <a:chOff x="4724400" y="3048000"/>
            <a:chExt cx="4114800" cy="2743200"/>
          </a:xfrm>
        </p:grpSpPr>
        <p:pic>
          <p:nvPicPr>
            <p:cNvPr id="21" name="Picture 2" descr="supercomputer.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5867400" y="3048000"/>
              <a:ext cx="2971800" cy="2743200"/>
            </a:xfrm>
            <a:prstGeom prst="rect">
              <a:avLst/>
            </a:prstGeom>
            <a:noFill/>
          </p:spPr>
        </p:pic>
        <p:pic>
          <p:nvPicPr>
            <p:cNvPr id="23" name="Picture 9" descr="globe"/>
            <p:cNvPicPr>
              <a:picLocks noChangeAspect="1" noChangeArrowheads="1"/>
            </p:cNvPicPr>
            <p:nvPr/>
          </p:nvPicPr>
          <p:blipFill>
            <a:blip r:embed="rId3" cstate="print"/>
            <a:srcRect/>
            <a:stretch>
              <a:fillRect/>
            </a:stretch>
          </p:blipFill>
          <p:spPr bwMode="auto">
            <a:xfrm>
              <a:off x="6400800" y="3581400"/>
              <a:ext cx="1943100" cy="1943100"/>
            </a:xfrm>
            <a:prstGeom prst="rect">
              <a:avLst/>
            </a:prstGeom>
            <a:noFill/>
            <a:ln w="9525">
              <a:noFill/>
              <a:miter lim="800000"/>
              <a:headEnd/>
              <a:tailEnd/>
            </a:ln>
          </p:spPr>
        </p:pic>
        <p:sp>
          <p:nvSpPr>
            <p:cNvPr id="27" name="Right Arrow 26"/>
            <p:cNvSpPr/>
            <p:nvPr/>
          </p:nvSpPr>
          <p:spPr bwMode="auto">
            <a:xfrm>
              <a:off x="4734128" y="3972128"/>
              <a:ext cx="990600" cy="228600"/>
            </a:xfrm>
            <a:prstGeom prst="rightArrow">
              <a:avLst>
                <a:gd name="adj1" fmla="val 50000"/>
                <a:gd name="adj2" fmla="val 0"/>
              </a:avLst>
            </a:prstGeom>
            <a:solidFill>
              <a:schemeClr val="accent1"/>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28" name="Right Arrow 27"/>
            <p:cNvSpPr/>
            <p:nvPr/>
          </p:nvSpPr>
          <p:spPr bwMode="auto">
            <a:xfrm>
              <a:off x="4724400" y="4857344"/>
              <a:ext cx="990600" cy="228600"/>
            </a:xfrm>
            <a:prstGeom prst="rightArrow">
              <a:avLst>
                <a:gd name="adj1" fmla="val 50000"/>
                <a:gd name="adj2" fmla="val 0"/>
              </a:avLst>
            </a:prstGeom>
            <a:solidFill>
              <a:schemeClr val="accent1"/>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29" name="Right Arrow 28"/>
            <p:cNvSpPr/>
            <p:nvPr/>
          </p:nvSpPr>
          <p:spPr bwMode="auto">
            <a:xfrm rot="16200000">
              <a:off x="5181600" y="4419600"/>
              <a:ext cx="990600" cy="228600"/>
            </a:xfrm>
            <a:prstGeom prst="rightArrow">
              <a:avLst>
                <a:gd name="adj1" fmla="val 50000"/>
                <a:gd name="adj2" fmla="val 0"/>
              </a:avLst>
            </a:prstGeom>
            <a:solidFill>
              <a:schemeClr val="accent1"/>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
          <p:nvSpPr>
            <p:cNvPr id="30" name="Right Arrow 29"/>
            <p:cNvSpPr/>
            <p:nvPr/>
          </p:nvSpPr>
          <p:spPr bwMode="auto">
            <a:xfrm>
              <a:off x="5638800" y="4419600"/>
              <a:ext cx="838200" cy="228600"/>
            </a:xfrm>
            <a:prstGeom prst="rightArrow">
              <a:avLst/>
            </a:prstGeom>
            <a:solidFill>
              <a:schemeClr val="accent1"/>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grpSp>
      <p:sp>
        <p:nvSpPr>
          <p:cNvPr id="32" name="Content Placeholder 31"/>
          <p:cNvSpPr>
            <a:spLocks noGrp="1"/>
          </p:cNvSpPr>
          <p:nvPr>
            <p:ph idx="1"/>
          </p:nvPr>
        </p:nvSpPr>
        <p:spPr>
          <a:xfrm>
            <a:off x="152400" y="6172200"/>
            <a:ext cx="8839200" cy="533400"/>
          </a:xfrm>
        </p:spPr>
        <p:txBody>
          <a:bodyPr/>
          <a:lstStyle/>
          <a:p>
            <a:pPr>
              <a:buNone/>
            </a:pPr>
            <a:r>
              <a:rPr lang="en-US" sz="2400" dirty="0" smtClean="0">
                <a:sym typeface="Wingdings" pitchFamily="2" charset="2"/>
              </a:rPr>
              <a:t> </a:t>
            </a:r>
            <a:r>
              <a:rPr lang="en-US" sz="2400" dirty="0" smtClean="0"/>
              <a:t>The Time Lords’ </a:t>
            </a:r>
            <a:r>
              <a:rPr lang="en-US" sz="2400" i="1" dirty="0" smtClean="0"/>
              <a:t>Matrix</a:t>
            </a:r>
            <a:r>
              <a:rPr lang="en-US" sz="2400" dirty="0" smtClean="0"/>
              <a:t> on the planet </a:t>
            </a:r>
            <a:r>
              <a:rPr lang="en-US" sz="2400" dirty="0" err="1" smtClean="0"/>
              <a:t>Gallifrey</a:t>
            </a:r>
            <a:r>
              <a:rPr lang="en-US" sz="2400" dirty="0" smtClean="0"/>
              <a:t> (Dr. Who,    1976)</a:t>
            </a:r>
            <a:endParaRPr lang="en-US" sz="2400" dirty="0"/>
          </a:p>
        </p:txBody>
      </p:sp>
      <p:sp>
        <p:nvSpPr>
          <p:cNvPr id="33" name="Rectangle 32"/>
          <p:cNvSpPr/>
          <p:nvPr/>
        </p:nvSpPr>
        <p:spPr bwMode="auto">
          <a:xfrm>
            <a:off x="381000" y="4343400"/>
            <a:ext cx="8610600" cy="1524000"/>
          </a:xfrm>
          <a:prstGeom prst="rect">
            <a:avLst/>
          </a:prstGeom>
          <a:solidFill>
            <a:srgbClr val="FFFF00">
              <a:alpha val="20000"/>
            </a:srgbClr>
          </a:solidFill>
          <a:ln w="9525"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 fill="hold"/>
                                        <p:tgtEl>
                                          <p:spTgt spid="20"/>
                                        </p:tgtEl>
                                      </p:cBhvr>
                                      <p:by x="60000" y="60000"/>
                                    </p:animScale>
                                  </p:childTnLst>
                                </p:cTn>
                              </p:par>
                              <p:par>
                                <p:cTn id="7" presetID="0" presetClass="path" presetSubtype="0" accel="50000" decel="50000" fill="hold" nodeType="withEffect">
                                  <p:stCondLst>
                                    <p:cond delay="0"/>
                                  </p:stCondLst>
                                  <p:childTnLst>
                                    <p:animMotion origin="layout" path="M 0 -4.44444E-6 L -0.175 -4.44444E-6 " pathEditMode="relative" rAng="0" ptsTypes="AA">
                                      <p:cBhvr>
                                        <p:cTn id="8" dur="500" fill="hold"/>
                                        <p:tgtEl>
                                          <p:spTgt spid="20"/>
                                        </p:tgtEl>
                                        <p:attrNameLst>
                                          <p:attrName>ppt_x</p:attrName>
                                          <p:attrName>ppt_y</p:attrName>
                                        </p:attrNameLst>
                                      </p:cBhvr>
                                      <p:rCtr x="-87" y="0"/>
                                    </p:animMotion>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P spid="3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Grp="1" noChangeArrowheads="1"/>
          </p:cNvSpPr>
          <p:nvPr>
            <p:ph type="title"/>
          </p:nvPr>
        </p:nvSpPr>
        <p:spPr>
          <a:xfrm>
            <a:off x="255588" y="1284288"/>
            <a:ext cx="8632825" cy="631825"/>
          </a:xfrm>
        </p:spPr>
        <p:txBody>
          <a:bodyPr/>
          <a:lstStyle/>
          <a:p>
            <a:pPr eaLnBrk="1" hangingPunct="1"/>
            <a:r>
              <a:rPr lang="en-US" smtClean="0"/>
              <a:t>RCC8/MC14 and action verbs</a:t>
            </a:r>
          </a:p>
        </p:txBody>
      </p:sp>
      <p:sp>
        <p:nvSpPr>
          <p:cNvPr id="36867" name="Rectangle 17"/>
          <p:cNvSpPr>
            <a:spLocks noGrp="1" noChangeArrowheads="1"/>
          </p:cNvSpPr>
          <p:nvPr>
            <p:ph type="body" sz="half" idx="2"/>
          </p:nvPr>
        </p:nvSpPr>
        <p:spPr>
          <a:xfrm>
            <a:off x="4648200" y="2438400"/>
            <a:ext cx="4343400" cy="4267200"/>
          </a:xfrm>
        </p:spPr>
        <p:txBody>
          <a:bodyPr/>
          <a:lstStyle/>
          <a:p>
            <a:pPr eaLnBrk="1" hangingPunct="1"/>
            <a:r>
              <a:rPr lang="en-US" smtClean="0"/>
              <a:t>Invariant:</a:t>
            </a:r>
          </a:p>
          <a:p>
            <a:pPr lvl="1" eaLnBrk="1" hangingPunct="1"/>
            <a:r>
              <a:rPr lang="en-US" b="1" i="1" smtClean="0"/>
              <a:t>shrink</a:t>
            </a:r>
            <a:r>
              <a:rPr lang="en-US" smtClean="0"/>
              <a:t> of the region between the entities involved in an approach</a:t>
            </a:r>
          </a:p>
        </p:txBody>
      </p:sp>
      <p:sp>
        <p:nvSpPr>
          <p:cNvPr id="36868" name="Text Box 3"/>
          <p:cNvSpPr txBox="1">
            <a:spLocks noChangeArrowheads="1"/>
          </p:cNvSpPr>
          <p:nvPr/>
        </p:nvSpPr>
        <p:spPr bwMode="auto">
          <a:xfrm>
            <a:off x="171450" y="2133600"/>
            <a:ext cx="2101850" cy="579438"/>
          </a:xfrm>
          <a:prstGeom prst="rect">
            <a:avLst/>
          </a:prstGeom>
          <a:noFill/>
          <a:ln w="9525">
            <a:noFill/>
            <a:miter lim="800000"/>
            <a:headEnd/>
            <a:tailEnd/>
          </a:ln>
        </p:spPr>
        <p:txBody>
          <a:bodyPr wrap="none">
            <a:spAutoFit/>
          </a:bodyPr>
          <a:lstStyle/>
          <a:p>
            <a:r>
              <a:rPr lang="en-US">
                <a:solidFill>
                  <a:schemeClr val="bg1"/>
                </a:solidFill>
              </a:rPr>
              <a:t>‘approach’</a:t>
            </a:r>
          </a:p>
        </p:txBody>
      </p:sp>
      <p:sp>
        <p:nvSpPr>
          <p:cNvPr id="36869" name="Rectangle 4"/>
          <p:cNvSpPr>
            <a:spLocks noChangeArrowheads="1"/>
          </p:cNvSpPr>
          <p:nvPr/>
        </p:nvSpPr>
        <p:spPr bwMode="auto">
          <a:xfrm>
            <a:off x="3048000" y="2971800"/>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36870" name="Rectangle 5"/>
          <p:cNvSpPr>
            <a:spLocks noChangeArrowheads="1"/>
          </p:cNvSpPr>
          <p:nvPr/>
        </p:nvSpPr>
        <p:spPr bwMode="auto">
          <a:xfrm>
            <a:off x="1905000" y="2962275"/>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36871" name="Rectangle 6"/>
          <p:cNvSpPr>
            <a:spLocks noChangeArrowheads="1"/>
          </p:cNvSpPr>
          <p:nvPr/>
        </p:nvSpPr>
        <p:spPr bwMode="auto">
          <a:xfrm>
            <a:off x="3886200" y="3819525"/>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36872" name="Rectangle 7"/>
          <p:cNvSpPr>
            <a:spLocks noChangeArrowheads="1"/>
          </p:cNvSpPr>
          <p:nvPr/>
        </p:nvSpPr>
        <p:spPr bwMode="auto">
          <a:xfrm>
            <a:off x="2362200" y="38100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36873" name="Rectangle 8"/>
          <p:cNvSpPr>
            <a:spLocks noChangeArrowheads="1"/>
          </p:cNvSpPr>
          <p:nvPr/>
        </p:nvSpPr>
        <p:spPr bwMode="auto">
          <a:xfrm>
            <a:off x="2667000" y="4648200"/>
            <a:ext cx="609600" cy="685800"/>
          </a:xfrm>
          <a:prstGeom prst="rect">
            <a:avLst/>
          </a:prstGeom>
          <a:solidFill>
            <a:srgbClr val="FF66FF">
              <a:alpha val="50195"/>
            </a:srgbClr>
          </a:solidFill>
          <a:ln w="9525">
            <a:noFill/>
            <a:miter lim="800000"/>
            <a:headEnd/>
            <a:tailEnd/>
          </a:ln>
        </p:spPr>
        <p:txBody>
          <a:bodyPr wrap="none" anchor="ctr"/>
          <a:lstStyle/>
          <a:p>
            <a:endParaRPr lang="en-US"/>
          </a:p>
        </p:txBody>
      </p:sp>
      <p:sp>
        <p:nvSpPr>
          <p:cNvPr id="36874" name="Rectangle 9"/>
          <p:cNvSpPr>
            <a:spLocks noChangeArrowheads="1"/>
          </p:cNvSpPr>
          <p:nvPr/>
        </p:nvSpPr>
        <p:spPr bwMode="auto">
          <a:xfrm>
            <a:off x="1600200" y="46482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36875" name="Line 19"/>
          <p:cNvSpPr>
            <a:spLocks noChangeShapeType="1"/>
          </p:cNvSpPr>
          <p:nvPr/>
        </p:nvSpPr>
        <p:spPr bwMode="auto">
          <a:xfrm>
            <a:off x="2971800" y="2438400"/>
            <a:ext cx="0" cy="457200"/>
          </a:xfrm>
          <a:prstGeom prst="line">
            <a:avLst/>
          </a:prstGeom>
          <a:noFill/>
          <a:ln w="9525">
            <a:solidFill>
              <a:schemeClr val="bg1"/>
            </a:solidFill>
            <a:round/>
            <a:headEnd/>
            <a:tailEnd type="triangle" w="med" len="med"/>
          </a:ln>
        </p:spPr>
        <p:txBody>
          <a:bodyPr anchor="ctr"/>
          <a:lstStyle/>
          <a:p>
            <a:endParaRPr lang="en-US"/>
          </a:p>
        </p:txBody>
      </p:sp>
      <p:sp>
        <p:nvSpPr>
          <p:cNvPr id="36876" name="Line 20"/>
          <p:cNvSpPr>
            <a:spLocks noChangeShapeType="1"/>
          </p:cNvSpPr>
          <p:nvPr/>
        </p:nvSpPr>
        <p:spPr bwMode="auto">
          <a:xfrm flipV="1">
            <a:off x="3657600" y="4419600"/>
            <a:ext cx="0" cy="609600"/>
          </a:xfrm>
          <a:prstGeom prst="line">
            <a:avLst/>
          </a:prstGeom>
          <a:noFill/>
          <a:ln w="9525">
            <a:solidFill>
              <a:schemeClr val="bg1"/>
            </a:solidFill>
            <a:round/>
            <a:headEnd/>
            <a:tailEnd type="triangle" w="med" len="med"/>
          </a:ln>
        </p:spPr>
        <p:txBody>
          <a:bodyPr anchor="ctr"/>
          <a:lstStyle/>
          <a:p>
            <a:endParaRPr lang="en-US"/>
          </a:p>
        </p:txBody>
      </p:sp>
      <p:sp>
        <p:nvSpPr>
          <p:cNvPr id="36877" name="Line 21"/>
          <p:cNvSpPr>
            <a:spLocks noChangeShapeType="1"/>
          </p:cNvSpPr>
          <p:nvPr/>
        </p:nvSpPr>
        <p:spPr bwMode="auto">
          <a:xfrm flipV="1">
            <a:off x="2590800" y="5410200"/>
            <a:ext cx="0" cy="762000"/>
          </a:xfrm>
          <a:prstGeom prst="line">
            <a:avLst/>
          </a:prstGeom>
          <a:noFill/>
          <a:ln w="9525">
            <a:solidFill>
              <a:schemeClr val="bg1"/>
            </a:solidFill>
            <a:round/>
            <a:headEnd/>
            <a:tailEnd type="triangle" w="med" len="med"/>
          </a:ln>
        </p:spPr>
        <p:txBody>
          <a:bodyPr anchor="ct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p:cNvSpPr>
            <a:spLocks noGrp="1" noChangeArrowheads="1"/>
          </p:cNvSpPr>
          <p:nvPr>
            <p:ph type="title"/>
          </p:nvPr>
        </p:nvSpPr>
        <p:spPr>
          <a:xfrm>
            <a:off x="255588" y="1284288"/>
            <a:ext cx="8632825" cy="631825"/>
          </a:xfrm>
        </p:spPr>
        <p:txBody>
          <a:bodyPr/>
          <a:lstStyle/>
          <a:p>
            <a:pPr eaLnBrk="1" hangingPunct="1"/>
            <a:r>
              <a:rPr lang="en-US" smtClean="0"/>
              <a:t>RCC8/MC14 and action verbs</a:t>
            </a:r>
          </a:p>
        </p:txBody>
      </p:sp>
      <p:sp>
        <p:nvSpPr>
          <p:cNvPr id="37891" name="Rectangle 554"/>
          <p:cNvSpPr>
            <a:spLocks noGrp="1" noChangeArrowheads="1"/>
          </p:cNvSpPr>
          <p:nvPr>
            <p:ph type="body" idx="1"/>
          </p:nvPr>
        </p:nvSpPr>
        <p:spPr>
          <a:xfrm>
            <a:off x="152400" y="4267200"/>
            <a:ext cx="8839200" cy="2438400"/>
          </a:xfrm>
        </p:spPr>
        <p:txBody>
          <a:bodyPr/>
          <a:lstStyle/>
          <a:p>
            <a:pPr eaLnBrk="1" hangingPunct="1">
              <a:lnSpc>
                <a:spcPct val="90000"/>
              </a:lnSpc>
            </a:pPr>
            <a:r>
              <a:rPr lang="en-US" smtClean="0"/>
              <a:t>all can be expressed in terms of mc14 </a:t>
            </a:r>
            <a:r>
              <a:rPr lang="en-US" sz="2400" smtClean="0"/>
              <a:t>(with the addition of direction and some other features)</a:t>
            </a:r>
          </a:p>
          <a:p>
            <a:pPr eaLnBrk="1" hangingPunct="1">
              <a:lnSpc>
                <a:spcPct val="90000"/>
              </a:lnSpc>
            </a:pPr>
            <a:r>
              <a:rPr lang="en-US" smtClean="0"/>
              <a:t>from mc to the verbs: requires additional information on the nature of the entities involved</a:t>
            </a:r>
          </a:p>
          <a:p>
            <a:pPr lvl="1" eaLnBrk="1" hangingPunct="1">
              <a:lnSpc>
                <a:spcPct val="90000"/>
              </a:lnSpc>
            </a:pPr>
            <a:r>
              <a:rPr lang="en-US" smtClean="0"/>
              <a:t>to be encoded in the ontology</a:t>
            </a:r>
          </a:p>
        </p:txBody>
      </p:sp>
      <p:grpSp>
        <p:nvGrpSpPr>
          <p:cNvPr id="37892" name="Group 555"/>
          <p:cNvGrpSpPr>
            <a:grpSpLocks/>
          </p:cNvGrpSpPr>
          <p:nvPr/>
        </p:nvGrpSpPr>
        <p:grpSpPr bwMode="auto">
          <a:xfrm>
            <a:off x="152400" y="2133600"/>
            <a:ext cx="8839200" cy="1873250"/>
            <a:chOff x="96" y="1344"/>
            <a:chExt cx="5568" cy="1180"/>
          </a:xfrm>
        </p:grpSpPr>
        <p:sp>
          <p:nvSpPr>
            <p:cNvPr id="37893" name="Rectangle 116"/>
            <p:cNvSpPr>
              <a:spLocks noChangeArrowheads="1"/>
            </p:cNvSpPr>
            <p:nvPr/>
          </p:nvSpPr>
          <p:spPr bwMode="auto">
            <a:xfrm>
              <a:off x="5177" y="2264"/>
              <a:ext cx="487" cy="260"/>
            </a:xfrm>
            <a:prstGeom prst="rect">
              <a:avLst/>
            </a:prstGeom>
            <a:noFill/>
            <a:ln w="9525">
              <a:noFill/>
              <a:miter lim="800000"/>
              <a:headEnd/>
              <a:tailEnd/>
            </a:ln>
          </p:spPr>
          <p:txBody>
            <a:bodyPr lIns="45720" rIns="45720" anchor="ctr" anchorCtr="1"/>
            <a:lstStyle/>
            <a:p>
              <a:pPr algn="l"/>
              <a:endParaRPr lang="en-US" sz="1800" b="0">
                <a:solidFill>
                  <a:schemeClr val="bg1"/>
                </a:solidFill>
              </a:endParaRPr>
            </a:p>
          </p:txBody>
        </p:sp>
        <p:sp>
          <p:nvSpPr>
            <p:cNvPr id="37894" name="Rectangle 115"/>
            <p:cNvSpPr>
              <a:spLocks noChangeArrowheads="1"/>
            </p:cNvSpPr>
            <p:nvPr/>
          </p:nvSpPr>
          <p:spPr bwMode="auto">
            <a:xfrm>
              <a:off x="4736" y="2264"/>
              <a:ext cx="441"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throw</a:t>
              </a:r>
              <a:endParaRPr lang="en-GB" sz="1800" b="0">
                <a:solidFill>
                  <a:schemeClr val="bg1"/>
                </a:solidFill>
              </a:endParaRPr>
            </a:p>
          </p:txBody>
        </p:sp>
        <p:sp>
          <p:nvSpPr>
            <p:cNvPr id="37895" name="Rectangle 114"/>
            <p:cNvSpPr>
              <a:spLocks noChangeArrowheads="1"/>
            </p:cNvSpPr>
            <p:nvPr/>
          </p:nvSpPr>
          <p:spPr bwMode="auto">
            <a:xfrm>
              <a:off x="4098" y="2264"/>
              <a:ext cx="638"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replace</a:t>
              </a:r>
              <a:endParaRPr lang="en-GB" sz="1800" b="0">
                <a:solidFill>
                  <a:schemeClr val="bg1"/>
                </a:solidFill>
              </a:endParaRPr>
            </a:p>
          </p:txBody>
        </p:sp>
        <p:sp>
          <p:nvSpPr>
            <p:cNvPr id="37896" name="Rectangle 113"/>
            <p:cNvSpPr>
              <a:spLocks noChangeArrowheads="1"/>
            </p:cNvSpPr>
            <p:nvPr/>
          </p:nvSpPr>
          <p:spPr bwMode="auto">
            <a:xfrm>
              <a:off x="3536" y="2264"/>
              <a:ext cx="562"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pick up</a:t>
              </a:r>
              <a:endParaRPr lang="en-GB" sz="1800" b="0">
                <a:solidFill>
                  <a:schemeClr val="bg1"/>
                </a:solidFill>
              </a:endParaRPr>
            </a:p>
          </p:txBody>
        </p:sp>
        <p:sp>
          <p:nvSpPr>
            <p:cNvPr id="37897" name="Rectangle 112"/>
            <p:cNvSpPr>
              <a:spLocks noChangeArrowheads="1"/>
            </p:cNvSpPr>
            <p:nvPr/>
          </p:nvSpPr>
          <p:spPr bwMode="auto">
            <a:xfrm>
              <a:off x="2978" y="2264"/>
              <a:ext cx="558"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leave</a:t>
              </a:r>
              <a:endParaRPr lang="en-GB" sz="1800" b="0">
                <a:solidFill>
                  <a:schemeClr val="bg1"/>
                </a:solidFill>
              </a:endParaRPr>
            </a:p>
          </p:txBody>
        </p:sp>
        <p:sp>
          <p:nvSpPr>
            <p:cNvPr id="37898" name="Rectangle 111"/>
            <p:cNvSpPr>
              <a:spLocks noChangeArrowheads="1"/>
            </p:cNvSpPr>
            <p:nvPr/>
          </p:nvSpPr>
          <p:spPr bwMode="auto">
            <a:xfrm>
              <a:off x="2422" y="2264"/>
              <a:ext cx="556"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have</a:t>
              </a:r>
              <a:endParaRPr lang="en-GB" sz="1800" b="0">
                <a:solidFill>
                  <a:schemeClr val="bg1"/>
                </a:solidFill>
              </a:endParaRPr>
            </a:p>
          </p:txBody>
        </p:sp>
        <p:sp>
          <p:nvSpPr>
            <p:cNvPr id="37899" name="Rectangle 110"/>
            <p:cNvSpPr>
              <a:spLocks noChangeArrowheads="1"/>
            </p:cNvSpPr>
            <p:nvPr/>
          </p:nvSpPr>
          <p:spPr bwMode="auto">
            <a:xfrm>
              <a:off x="1920" y="2264"/>
              <a:ext cx="502"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get</a:t>
              </a:r>
              <a:endParaRPr lang="en-GB" sz="1800" b="0">
                <a:solidFill>
                  <a:schemeClr val="bg1"/>
                </a:solidFill>
              </a:endParaRPr>
            </a:p>
          </p:txBody>
        </p:sp>
        <p:sp>
          <p:nvSpPr>
            <p:cNvPr id="37900" name="Rectangle 109"/>
            <p:cNvSpPr>
              <a:spLocks noChangeArrowheads="1"/>
            </p:cNvSpPr>
            <p:nvPr/>
          </p:nvSpPr>
          <p:spPr bwMode="auto">
            <a:xfrm>
              <a:off x="1260" y="2264"/>
              <a:ext cx="660"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exit</a:t>
              </a:r>
              <a:endParaRPr lang="en-GB" sz="1800" b="0">
                <a:solidFill>
                  <a:schemeClr val="bg1"/>
                </a:solidFill>
              </a:endParaRPr>
            </a:p>
          </p:txBody>
        </p:sp>
        <p:sp>
          <p:nvSpPr>
            <p:cNvPr id="37901" name="Rectangle 108"/>
            <p:cNvSpPr>
              <a:spLocks noChangeArrowheads="1"/>
            </p:cNvSpPr>
            <p:nvPr/>
          </p:nvSpPr>
          <p:spPr bwMode="auto">
            <a:xfrm>
              <a:off x="690" y="2264"/>
              <a:ext cx="570"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collide</a:t>
              </a:r>
              <a:endParaRPr lang="en-GB" sz="1800" b="0">
                <a:solidFill>
                  <a:schemeClr val="bg1"/>
                </a:solidFill>
              </a:endParaRPr>
            </a:p>
          </p:txBody>
        </p:sp>
        <p:sp>
          <p:nvSpPr>
            <p:cNvPr id="37902" name="Rectangle 107"/>
            <p:cNvSpPr>
              <a:spLocks noChangeArrowheads="1"/>
            </p:cNvSpPr>
            <p:nvPr/>
          </p:nvSpPr>
          <p:spPr bwMode="auto">
            <a:xfrm>
              <a:off x="96" y="2264"/>
              <a:ext cx="594" cy="26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bury</a:t>
              </a:r>
              <a:endParaRPr lang="en-GB" sz="1800" b="0">
                <a:solidFill>
                  <a:schemeClr val="bg1"/>
                </a:solidFill>
              </a:endParaRPr>
            </a:p>
          </p:txBody>
        </p:sp>
        <p:sp>
          <p:nvSpPr>
            <p:cNvPr id="37903" name="Rectangle 106"/>
            <p:cNvSpPr>
              <a:spLocks noChangeArrowheads="1"/>
            </p:cNvSpPr>
            <p:nvPr/>
          </p:nvSpPr>
          <p:spPr bwMode="auto">
            <a:xfrm>
              <a:off x="5177" y="2034"/>
              <a:ext cx="487" cy="230"/>
            </a:xfrm>
            <a:prstGeom prst="rect">
              <a:avLst/>
            </a:prstGeom>
            <a:noFill/>
            <a:ln w="9525">
              <a:noFill/>
              <a:miter lim="800000"/>
              <a:headEnd/>
              <a:tailEnd/>
            </a:ln>
          </p:spPr>
          <p:txBody>
            <a:bodyPr lIns="45720" rIns="45720" anchor="ctr" anchorCtr="1"/>
            <a:lstStyle/>
            <a:p>
              <a:pPr algn="l"/>
              <a:endParaRPr lang="en-US" sz="1800" b="0">
                <a:solidFill>
                  <a:schemeClr val="bg1"/>
                </a:solidFill>
              </a:endParaRPr>
            </a:p>
          </p:txBody>
        </p:sp>
        <p:sp>
          <p:nvSpPr>
            <p:cNvPr id="37904" name="Rectangle 105"/>
            <p:cNvSpPr>
              <a:spLocks noChangeArrowheads="1"/>
            </p:cNvSpPr>
            <p:nvPr/>
          </p:nvSpPr>
          <p:spPr bwMode="auto">
            <a:xfrm>
              <a:off x="4736" y="2034"/>
              <a:ext cx="441"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take</a:t>
              </a:r>
              <a:endParaRPr lang="en-GB" sz="1800" b="0">
                <a:solidFill>
                  <a:schemeClr val="bg1"/>
                </a:solidFill>
              </a:endParaRPr>
            </a:p>
          </p:txBody>
        </p:sp>
        <p:sp>
          <p:nvSpPr>
            <p:cNvPr id="37905" name="Rectangle 104"/>
            <p:cNvSpPr>
              <a:spLocks noChangeArrowheads="1"/>
            </p:cNvSpPr>
            <p:nvPr/>
          </p:nvSpPr>
          <p:spPr bwMode="auto">
            <a:xfrm>
              <a:off x="4098" y="2034"/>
              <a:ext cx="63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receive</a:t>
              </a:r>
              <a:endParaRPr lang="en-GB" sz="1800" b="0">
                <a:solidFill>
                  <a:schemeClr val="bg1"/>
                </a:solidFill>
              </a:endParaRPr>
            </a:p>
          </p:txBody>
        </p:sp>
        <p:sp>
          <p:nvSpPr>
            <p:cNvPr id="37906" name="Rectangle 103"/>
            <p:cNvSpPr>
              <a:spLocks noChangeArrowheads="1"/>
            </p:cNvSpPr>
            <p:nvPr/>
          </p:nvSpPr>
          <p:spPr bwMode="auto">
            <a:xfrm>
              <a:off x="3536" y="2034"/>
              <a:ext cx="56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pass</a:t>
              </a:r>
              <a:endParaRPr lang="en-GB" sz="1800" b="0">
                <a:solidFill>
                  <a:schemeClr val="bg1"/>
                </a:solidFill>
              </a:endParaRPr>
            </a:p>
          </p:txBody>
        </p:sp>
        <p:sp>
          <p:nvSpPr>
            <p:cNvPr id="37907" name="Rectangle 102"/>
            <p:cNvSpPr>
              <a:spLocks noChangeArrowheads="1"/>
            </p:cNvSpPr>
            <p:nvPr/>
          </p:nvSpPr>
          <p:spPr bwMode="auto">
            <a:xfrm>
              <a:off x="2978" y="2034"/>
              <a:ext cx="55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jump</a:t>
              </a:r>
              <a:endParaRPr lang="en-GB" sz="1800" b="0">
                <a:solidFill>
                  <a:schemeClr val="bg1"/>
                </a:solidFill>
              </a:endParaRPr>
            </a:p>
          </p:txBody>
        </p:sp>
        <p:sp>
          <p:nvSpPr>
            <p:cNvPr id="37908" name="Rectangle 101"/>
            <p:cNvSpPr>
              <a:spLocks noChangeArrowheads="1"/>
            </p:cNvSpPr>
            <p:nvPr/>
          </p:nvSpPr>
          <p:spPr bwMode="auto">
            <a:xfrm>
              <a:off x="2422" y="2034"/>
              <a:ext cx="556"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haul</a:t>
              </a:r>
              <a:endParaRPr lang="en-GB" sz="1800" b="0">
                <a:solidFill>
                  <a:schemeClr val="bg1"/>
                </a:solidFill>
              </a:endParaRPr>
            </a:p>
          </p:txBody>
        </p:sp>
        <p:sp>
          <p:nvSpPr>
            <p:cNvPr id="37909" name="Rectangle 100"/>
            <p:cNvSpPr>
              <a:spLocks noChangeArrowheads="1"/>
            </p:cNvSpPr>
            <p:nvPr/>
          </p:nvSpPr>
          <p:spPr bwMode="auto">
            <a:xfrm>
              <a:off x="1920" y="2034"/>
              <a:ext cx="50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follow</a:t>
              </a:r>
              <a:endParaRPr lang="en-GB" sz="1800" b="0">
                <a:solidFill>
                  <a:schemeClr val="bg1"/>
                </a:solidFill>
              </a:endParaRPr>
            </a:p>
          </p:txBody>
        </p:sp>
        <p:sp>
          <p:nvSpPr>
            <p:cNvPr id="37910" name="Rectangle 99"/>
            <p:cNvSpPr>
              <a:spLocks noChangeArrowheads="1"/>
            </p:cNvSpPr>
            <p:nvPr/>
          </p:nvSpPr>
          <p:spPr bwMode="auto">
            <a:xfrm>
              <a:off x="1260" y="2034"/>
              <a:ext cx="66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exchange</a:t>
              </a:r>
              <a:endParaRPr lang="en-GB" sz="1800" b="0">
                <a:solidFill>
                  <a:schemeClr val="bg1"/>
                </a:solidFill>
              </a:endParaRPr>
            </a:p>
          </p:txBody>
        </p:sp>
        <p:sp>
          <p:nvSpPr>
            <p:cNvPr id="37911" name="Rectangle 98"/>
            <p:cNvSpPr>
              <a:spLocks noChangeArrowheads="1"/>
            </p:cNvSpPr>
            <p:nvPr/>
          </p:nvSpPr>
          <p:spPr bwMode="auto">
            <a:xfrm>
              <a:off x="690" y="2034"/>
              <a:ext cx="57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close</a:t>
              </a:r>
              <a:endParaRPr lang="en-GB" sz="1800" b="0">
                <a:solidFill>
                  <a:schemeClr val="bg1"/>
                </a:solidFill>
              </a:endParaRPr>
            </a:p>
          </p:txBody>
        </p:sp>
        <p:sp>
          <p:nvSpPr>
            <p:cNvPr id="37912" name="Rectangle 97"/>
            <p:cNvSpPr>
              <a:spLocks noChangeArrowheads="1"/>
            </p:cNvSpPr>
            <p:nvPr/>
          </p:nvSpPr>
          <p:spPr bwMode="auto">
            <a:xfrm>
              <a:off x="96" y="2034"/>
              <a:ext cx="594"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bounce</a:t>
              </a:r>
              <a:endParaRPr lang="en-GB" sz="1800" b="0">
                <a:solidFill>
                  <a:schemeClr val="bg1"/>
                </a:solidFill>
              </a:endParaRPr>
            </a:p>
          </p:txBody>
        </p:sp>
        <p:sp>
          <p:nvSpPr>
            <p:cNvPr id="37913" name="Rectangle 96"/>
            <p:cNvSpPr>
              <a:spLocks noChangeArrowheads="1"/>
            </p:cNvSpPr>
            <p:nvPr/>
          </p:nvSpPr>
          <p:spPr bwMode="auto">
            <a:xfrm>
              <a:off x="5177" y="1804"/>
              <a:ext cx="487"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walk</a:t>
              </a:r>
              <a:endParaRPr lang="en-GB" sz="1800" b="0">
                <a:solidFill>
                  <a:schemeClr val="bg1"/>
                </a:solidFill>
              </a:endParaRPr>
            </a:p>
          </p:txBody>
        </p:sp>
        <p:sp>
          <p:nvSpPr>
            <p:cNvPr id="37914" name="Rectangle 95"/>
            <p:cNvSpPr>
              <a:spLocks noChangeArrowheads="1"/>
            </p:cNvSpPr>
            <p:nvPr/>
          </p:nvSpPr>
          <p:spPr bwMode="auto">
            <a:xfrm>
              <a:off x="4736" y="1804"/>
              <a:ext cx="441"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stop</a:t>
              </a:r>
              <a:endParaRPr lang="en-GB" sz="1800" b="0">
                <a:solidFill>
                  <a:schemeClr val="bg1"/>
                </a:solidFill>
              </a:endParaRPr>
            </a:p>
          </p:txBody>
        </p:sp>
        <p:sp>
          <p:nvSpPr>
            <p:cNvPr id="37915" name="Rectangle 94"/>
            <p:cNvSpPr>
              <a:spLocks noChangeArrowheads="1"/>
            </p:cNvSpPr>
            <p:nvPr/>
          </p:nvSpPr>
          <p:spPr bwMode="auto">
            <a:xfrm>
              <a:off x="4098" y="1804"/>
              <a:ext cx="63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raise</a:t>
              </a:r>
              <a:endParaRPr lang="en-GB" sz="1800" b="0">
                <a:solidFill>
                  <a:schemeClr val="bg1"/>
                </a:solidFill>
              </a:endParaRPr>
            </a:p>
          </p:txBody>
        </p:sp>
        <p:sp>
          <p:nvSpPr>
            <p:cNvPr id="37916" name="Rectangle 93"/>
            <p:cNvSpPr>
              <a:spLocks noChangeArrowheads="1"/>
            </p:cNvSpPr>
            <p:nvPr/>
          </p:nvSpPr>
          <p:spPr bwMode="auto">
            <a:xfrm>
              <a:off x="3536" y="1804"/>
              <a:ext cx="56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open</a:t>
              </a:r>
              <a:endParaRPr lang="en-GB" sz="1800" b="0">
                <a:solidFill>
                  <a:schemeClr val="bg1"/>
                </a:solidFill>
              </a:endParaRPr>
            </a:p>
          </p:txBody>
        </p:sp>
        <p:sp>
          <p:nvSpPr>
            <p:cNvPr id="37917" name="Rectangle 92"/>
            <p:cNvSpPr>
              <a:spLocks noChangeArrowheads="1"/>
            </p:cNvSpPr>
            <p:nvPr/>
          </p:nvSpPr>
          <p:spPr bwMode="auto">
            <a:xfrm>
              <a:off x="2978" y="1804"/>
              <a:ext cx="55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kick</a:t>
              </a:r>
              <a:endParaRPr lang="en-GB" sz="1800" b="0">
                <a:solidFill>
                  <a:schemeClr val="bg1"/>
                </a:solidFill>
              </a:endParaRPr>
            </a:p>
          </p:txBody>
        </p:sp>
        <p:sp>
          <p:nvSpPr>
            <p:cNvPr id="37918" name="Rectangle 91"/>
            <p:cNvSpPr>
              <a:spLocks noChangeArrowheads="1"/>
            </p:cNvSpPr>
            <p:nvPr/>
          </p:nvSpPr>
          <p:spPr bwMode="auto">
            <a:xfrm>
              <a:off x="2422" y="1804"/>
              <a:ext cx="556"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hand</a:t>
              </a:r>
              <a:endParaRPr lang="en-GB" sz="1800" b="0">
                <a:solidFill>
                  <a:schemeClr val="bg1"/>
                </a:solidFill>
              </a:endParaRPr>
            </a:p>
          </p:txBody>
        </p:sp>
        <p:sp>
          <p:nvSpPr>
            <p:cNvPr id="37919" name="Rectangle 90"/>
            <p:cNvSpPr>
              <a:spLocks noChangeArrowheads="1"/>
            </p:cNvSpPr>
            <p:nvPr/>
          </p:nvSpPr>
          <p:spPr bwMode="auto">
            <a:xfrm>
              <a:off x="1920" y="1804"/>
              <a:ext cx="50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fly</a:t>
              </a:r>
              <a:endParaRPr lang="en-GB" sz="1800" b="0">
                <a:solidFill>
                  <a:schemeClr val="bg1"/>
                </a:solidFill>
              </a:endParaRPr>
            </a:p>
          </p:txBody>
        </p:sp>
        <p:sp>
          <p:nvSpPr>
            <p:cNvPr id="37920" name="Rectangle 89"/>
            <p:cNvSpPr>
              <a:spLocks noChangeArrowheads="1"/>
            </p:cNvSpPr>
            <p:nvPr/>
          </p:nvSpPr>
          <p:spPr bwMode="auto">
            <a:xfrm>
              <a:off x="1260" y="1804"/>
              <a:ext cx="66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enter</a:t>
              </a:r>
              <a:endParaRPr lang="en-GB" sz="1800" b="0">
                <a:solidFill>
                  <a:schemeClr val="bg1"/>
                </a:solidFill>
              </a:endParaRPr>
            </a:p>
          </p:txBody>
        </p:sp>
        <p:sp>
          <p:nvSpPr>
            <p:cNvPr id="37921" name="Rectangle 88"/>
            <p:cNvSpPr>
              <a:spLocks noChangeArrowheads="1"/>
            </p:cNvSpPr>
            <p:nvPr/>
          </p:nvSpPr>
          <p:spPr bwMode="auto">
            <a:xfrm>
              <a:off x="690" y="1804"/>
              <a:ext cx="57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chase</a:t>
              </a:r>
              <a:endParaRPr lang="en-GB" sz="1800" b="0">
                <a:solidFill>
                  <a:schemeClr val="bg1"/>
                </a:solidFill>
              </a:endParaRPr>
            </a:p>
          </p:txBody>
        </p:sp>
        <p:sp>
          <p:nvSpPr>
            <p:cNvPr id="37922" name="Rectangle 87"/>
            <p:cNvSpPr>
              <a:spLocks noChangeArrowheads="1"/>
            </p:cNvSpPr>
            <p:nvPr/>
          </p:nvSpPr>
          <p:spPr bwMode="auto">
            <a:xfrm>
              <a:off x="96" y="1804"/>
              <a:ext cx="594"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attach</a:t>
              </a:r>
              <a:endParaRPr lang="en-GB" sz="1800" b="0">
                <a:solidFill>
                  <a:schemeClr val="bg1"/>
                </a:solidFill>
              </a:endParaRPr>
            </a:p>
          </p:txBody>
        </p:sp>
        <p:sp>
          <p:nvSpPr>
            <p:cNvPr id="37923" name="Rectangle 86"/>
            <p:cNvSpPr>
              <a:spLocks noChangeArrowheads="1"/>
            </p:cNvSpPr>
            <p:nvPr/>
          </p:nvSpPr>
          <p:spPr bwMode="auto">
            <a:xfrm>
              <a:off x="5177" y="1574"/>
              <a:ext cx="487"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turn</a:t>
              </a:r>
              <a:endParaRPr lang="en-GB" sz="1800" b="0">
                <a:solidFill>
                  <a:schemeClr val="bg1"/>
                </a:solidFill>
              </a:endParaRPr>
            </a:p>
          </p:txBody>
        </p:sp>
        <p:sp>
          <p:nvSpPr>
            <p:cNvPr id="37924" name="Rectangle 85"/>
            <p:cNvSpPr>
              <a:spLocks noChangeArrowheads="1"/>
            </p:cNvSpPr>
            <p:nvPr/>
          </p:nvSpPr>
          <p:spPr bwMode="auto">
            <a:xfrm>
              <a:off x="4736" y="1574"/>
              <a:ext cx="441"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snatch</a:t>
              </a:r>
              <a:endParaRPr lang="en-GB" sz="1800" b="0">
                <a:solidFill>
                  <a:schemeClr val="bg1"/>
                </a:solidFill>
              </a:endParaRPr>
            </a:p>
          </p:txBody>
        </p:sp>
        <p:sp>
          <p:nvSpPr>
            <p:cNvPr id="37925" name="Rectangle 84"/>
            <p:cNvSpPr>
              <a:spLocks noChangeArrowheads="1"/>
            </p:cNvSpPr>
            <p:nvPr/>
          </p:nvSpPr>
          <p:spPr bwMode="auto">
            <a:xfrm>
              <a:off x="4098" y="1574"/>
              <a:ext cx="63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put down</a:t>
              </a:r>
              <a:endParaRPr lang="en-GB" sz="1800" b="0">
                <a:solidFill>
                  <a:schemeClr val="bg1"/>
                </a:solidFill>
              </a:endParaRPr>
            </a:p>
          </p:txBody>
        </p:sp>
        <p:sp>
          <p:nvSpPr>
            <p:cNvPr id="37926" name="Rectangle 83"/>
            <p:cNvSpPr>
              <a:spLocks noChangeArrowheads="1"/>
            </p:cNvSpPr>
            <p:nvPr/>
          </p:nvSpPr>
          <p:spPr bwMode="auto">
            <a:xfrm>
              <a:off x="3536" y="1574"/>
              <a:ext cx="56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move</a:t>
              </a:r>
              <a:endParaRPr lang="en-GB" sz="1800" b="0">
                <a:solidFill>
                  <a:schemeClr val="bg1"/>
                </a:solidFill>
              </a:endParaRPr>
            </a:p>
          </p:txBody>
        </p:sp>
        <p:sp>
          <p:nvSpPr>
            <p:cNvPr id="37927" name="Rectangle 82"/>
            <p:cNvSpPr>
              <a:spLocks noChangeArrowheads="1"/>
            </p:cNvSpPr>
            <p:nvPr/>
          </p:nvSpPr>
          <p:spPr bwMode="auto">
            <a:xfrm>
              <a:off x="2978" y="1574"/>
              <a:ext cx="55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hold</a:t>
              </a:r>
              <a:endParaRPr lang="en-GB" sz="1800" b="0">
                <a:solidFill>
                  <a:schemeClr val="bg1"/>
                </a:solidFill>
              </a:endParaRPr>
            </a:p>
          </p:txBody>
        </p:sp>
        <p:sp>
          <p:nvSpPr>
            <p:cNvPr id="37928" name="Rectangle 81"/>
            <p:cNvSpPr>
              <a:spLocks noChangeArrowheads="1"/>
            </p:cNvSpPr>
            <p:nvPr/>
          </p:nvSpPr>
          <p:spPr bwMode="auto">
            <a:xfrm>
              <a:off x="2422" y="1574"/>
              <a:ext cx="556"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go</a:t>
              </a:r>
              <a:endParaRPr lang="en-GB" sz="1800" b="0">
                <a:solidFill>
                  <a:schemeClr val="bg1"/>
                </a:solidFill>
              </a:endParaRPr>
            </a:p>
          </p:txBody>
        </p:sp>
        <p:sp>
          <p:nvSpPr>
            <p:cNvPr id="37929" name="Rectangle 80"/>
            <p:cNvSpPr>
              <a:spLocks noChangeArrowheads="1"/>
            </p:cNvSpPr>
            <p:nvPr/>
          </p:nvSpPr>
          <p:spPr bwMode="auto">
            <a:xfrm>
              <a:off x="1920" y="1574"/>
              <a:ext cx="50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flee</a:t>
              </a:r>
              <a:endParaRPr lang="en-GB" sz="1800" b="0">
                <a:solidFill>
                  <a:schemeClr val="bg1"/>
                </a:solidFill>
              </a:endParaRPr>
            </a:p>
          </p:txBody>
        </p:sp>
        <p:sp>
          <p:nvSpPr>
            <p:cNvPr id="37930" name="Rectangle 79"/>
            <p:cNvSpPr>
              <a:spLocks noChangeArrowheads="1"/>
            </p:cNvSpPr>
            <p:nvPr/>
          </p:nvSpPr>
          <p:spPr bwMode="auto">
            <a:xfrm>
              <a:off x="1260" y="1574"/>
              <a:ext cx="66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drop</a:t>
              </a:r>
              <a:endParaRPr lang="en-GB" sz="1800" b="0">
                <a:solidFill>
                  <a:schemeClr val="bg1"/>
                </a:solidFill>
              </a:endParaRPr>
            </a:p>
          </p:txBody>
        </p:sp>
        <p:sp>
          <p:nvSpPr>
            <p:cNvPr id="37931" name="Rectangle 78"/>
            <p:cNvSpPr>
              <a:spLocks noChangeArrowheads="1"/>
            </p:cNvSpPr>
            <p:nvPr/>
          </p:nvSpPr>
          <p:spPr bwMode="auto">
            <a:xfrm>
              <a:off x="690" y="1574"/>
              <a:ext cx="57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catch</a:t>
              </a:r>
              <a:endParaRPr lang="en-GB" sz="1800" b="0">
                <a:solidFill>
                  <a:schemeClr val="bg1"/>
                </a:solidFill>
              </a:endParaRPr>
            </a:p>
          </p:txBody>
        </p:sp>
        <p:sp>
          <p:nvSpPr>
            <p:cNvPr id="37932" name="Rectangle 77"/>
            <p:cNvSpPr>
              <a:spLocks noChangeArrowheads="1"/>
            </p:cNvSpPr>
            <p:nvPr/>
          </p:nvSpPr>
          <p:spPr bwMode="auto">
            <a:xfrm>
              <a:off x="96" y="1574"/>
              <a:ext cx="594"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arrive</a:t>
              </a:r>
              <a:endParaRPr lang="en-GB" sz="1800" b="0">
                <a:solidFill>
                  <a:schemeClr val="bg1"/>
                </a:solidFill>
              </a:endParaRPr>
            </a:p>
          </p:txBody>
        </p:sp>
        <p:sp>
          <p:nvSpPr>
            <p:cNvPr id="37933" name="Rectangle 76"/>
            <p:cNvSpPr>
              <a:spLocks noChangeArrowheads="1"/>
            </p:cNvSpPr>
            <p:nvPr/>
          </p:nvSpPr>
          <p:spPr bwMode="auto">
            <a:xfrm>
              <a:off x="5177" y="1344"/>
              <a:ext cx="487"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touch</a:t>
              </a:r>
              <a:endParaRPr lang="en-GB" sz="1800" b="0">
                <a:solidFill>
                  <a:schemeClr val="bg1"/>
                </a:solidFill>
              </a:endParaRPr>
            </a:p>
          </p:txBody>
        </p:sp>
        <p:sp>
          <p:nvSpPr>
            <p:cNvPr id="37934" name="Rectangle 75"/>
            <p:cNvSpPr>
              <a:spLocks noChangeArrowheads="1"/>
            </p:cNvSpPr>
            <p:nvPr/>
          </p:nvSpPr>
          <p:spPr bwMode="auto">
            <a:xfrm>
              <a:off x="4736" y="1344"/>
              <a:ext cx="441"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run</a:t>
              </a:r>
              <a:endParaRPr lang="en-GB" sz="1800" b="0">
                <a:solidFill>
                  <a:schemeClr val="bg1"/>
                </a:solidFill>
              </a:endParaRPr>
            </a:p>
          </p:txBody>
        </p:sp>
        <p:sp>
          <p:nvSpPr>
            <p:cNvPr id="37935" name="Rectangle 74"/>
            <p:cNvSpPr>
              <a:spLocks noChangeArrowheads="1"/>
            </p:cNvSpPr>
            <p:nvPr/>
          </p:nvSpPr>
          <p:spPr bwMode="auto">
            <a:xfrm>
              <a:off x="4098" y="1344"/>
              <a:ext cx="63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push</a:t>
              </a:r>
              <a:endParaRPr lang="en-GB" sz="1800" b="0">
                <a:solidFill>
                  <a:schemeClr val="bg1"/>
                </a:solidFill>
              </a:endParaRPr>
            </a:p>
          </p:txBody>
        </p:sp>
        <p:sp>
          <p:nvSpPr>
            <p:cNvPr id="37936" name="Rectangle 73"/>
            <p:cNvSpPr>
              <a:spLocks noChangeArrowheads="1"/>
            </p:cNvSpPr>
            <p:nvPr/>
          </p:nvSpPr>
          <p:spPr bwMode="auto">
            <a:xfrm>
              <a:off x="3536" y="1344"/>
              <a:ext cx="56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lift</a:t>
              </a:r>
              <a:endParaRPr lang="en-GB" sz="1800" b="0">
                <a:solidFill>
                  <a:schemeClr val="bg1"/>
                </a:solidFill>
              </a:endParaRPr>
            </a:p>
          </p:txBody>
        </p:sp>
        <p:sp>
          <p:nvSpPr>
            <p:cNvPr id="37937" name="Rectangle 72"/>
            <p:cNvSpPr>
              <a:spLocks noChangeArrowheads="1"/>
            </p:cNvSpPr>
            <p:nvPr/>
          </p:nvSpPr>
          <p:spPr bwMode="auto">
            <a:xfrm>
              <a:off x="2978" y="1344"/>
              <a:ext cx="558"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hit</a:t>
              </a:r>
              <a:endParaRPr lang="en-GB" sz="1800" b="0">
                <a:solidFill>
                  <a:schemeClr val="bg1"/>
                </a:solidFill>
              </a:endParaRPr>
            </a:p>
          </p:txBody>
        </p:sp>
        <p:sp>
          <p:nvSpPr>
            <p:cNvPr id="37938" name="Rectangle 71"/>
            <p:cNvSpPr>
              <a:spLocks noChangeArrowheads="1"/>
            </p:cNvSpPr>
            <p:nvPr/>
          </p:nvSpPr>
          <p:spPr bwMode="auto">
            <a:xfrm>
              <a:off x="2422" y="1344"/>
              <a:ext cx="556"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give</a:t>
              </a:r>
              <a:endParaRPr lang="en-GB" sz="1800" b="0">
                <a:solidFill>
                  <a:schemeClr val="bg1"/>
                </a:solidFill>
              </a:endParaRPr>
            </a:p>
          </p:txBody>
        </p:sp>
        <p:sp>
          <p:nvSpPr>
            <p:cNvPr id="37939" name="Rectangle 70"/>
            <p:cNvSpPr>
              <a:spLocks noChangeArrowheads="1"/>
            </p:cNvSpPr>
            <p:nvPr/>
          </p:nvSpPr>
          <p:spPr bwMode="auto">
            <a:xfrm>
              <a:off x="1920" y="1344"/>
              <a:ext cx="502"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fall</a:t>
              </a:r>
              <a:endParaRPr lang="en-GB" sz="1800" b="0">
                <a:solidFill>
                  <a:schemeClr val="bg1"/>
                </a:solidFill>
              </a:endParaRPr>
            </a:p>
          </p:txBody>
        </p:sp>
        <p:sp>
          <p:nvSpPr>
            <p:cNvPr id="37940" name="Rectangle 69"/>
            <p:cNvSpPr>
              <a:spLocks noChangeArrowheads="1"/>
            </p:cNvSpPr>
            <p:nvPr/>
          </p:nvSpPr>
          <p:spPr bwMode="auto">
            <a:xfrm>
              <a:off x="1260" y="1344"/>
              <a:ext cx="66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dig</a:t>
              </a:r>
              <a:endParaRPr lang="en-GB" sz="1800" b="0">
                <a:solidFill>
                  <a:schemeClr val="bg1"/>
                </a:solidFill>
              </a:endParaRPr>
            </a:p>
          </p:txBody>
        </p:sp>
        <p:sp>
          <p:nvSpPr>
            <p:cNvPr id="37941" name="Rectangle 68"/>
            <p:cNvSpPr>
              <a:spLocks noChangeArrowheads="1"/>
            </p:cNvSpPr>
            <p:nvPr/>
          </p:nvSpPr>
          <p:spPr bwMode="auto">
            <a:xfrm>
              <a:off x="690" y="1344"/>
              <a:ext cx="570"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carry</a:t>
              </a:r>
              <a:endParaRPr lang="en-GB" sz="1800" b="0">
                <a:solidFill>
                  <a:schemeClr val="bg1"/>
                </a:solidFill>
              </a:endParaRPr>
            </a:p>
          </p:txBody>
        </p:sp>
        <p:sp>
          <p:nvSpPr>
            <p:cNvPr id="37942" name="Rectangle 67"/>
            <p:cNvSpPr>
              <a:spLocks noChangeArrowheads="1"/>
            </p:cNvSpPr>
            <p:nvPr/>
          </p:nvSpPr>
          <p:spPr bwMode="auto">
            <a:xfrm>
              <a:off x="96" y="1344"/>
              <a:ext cx="594" cy="230"/>
            </a:xfrm>
            <a:prstGeom prst="rect">
              <a:avLst/>
            </a:prstGeom>
            <a:noFill/>
            <a:ln w="9525">
              <a:noFill/>
              <a:miter lim="800000"/>
              <a:headEnd/>
              <a:tailEnd/>
            </a:ln>
          </p:spPr>
          <p:txBody>
            <a:bodyPr lIns="45720" rIns="45720" anchor="ctr" anchorCtr="1"/>
            <a:lstStyle/>
            <a:p>
              <a:pPr marL="342900" indent="-342900" algn="l"/>
              <a:r>
                <a:rPr lang="en-GB" sz="1800" b="0">
                  <a:solidFill>
                    <a:schemeClr val="bg1"/>
                  </a:solidFill>
                  <a:cs typeface="Times New Roman" pitchFamily="18" charset="0"/>
                </a:rPr>
                <a:t>approach</a:t>
              </a:r>
              <a:endParaRPr lang="en-GB" sz="1800" b="0">
                <a:solidFill>
                  <a:schemeClr val="bg1"/>
                </a:solidFill>
              </a:endParaRPr>
            </a:p>
          </p:txBody>
        </p:sp>
        <p:sp>
          <p:nvSpPr>
            <p:cNvPr id="37943" name="Line 123"/>
            <p:cNvSpPr>
              <a:spLocks noChangeShapeType="1"/>
            </p:cNvSpPr>
            <p:nvPr/>
          </p:nvSpPr>
          <p:spPr bwMode="auto">
            <a:xfrm>
              <a:off x="96" y="1574"/>
              <a:ext cx="5568" cy="0"/>
            </a:xfrm>
            <a:prstGeom prst="line">
              <a:avLst/>
            </a:prstGeom>
            <a:noFill/>
            <a:ln w="12700">
              <a:solidFill>
                <a:schemeClr val="bg1"/>
              </a:solidFill>
              <a:round/>
              <a:headEnd/>
              <a:tailEnd/>
            </a:ln>
          </p:spPr>
          <p:txBody>
            <a:bodyPr lIns="45720" rIns="45720" anchor="ctr" anchorCtr="1"/>
            <a:lstStyle/>
            <a:p>
              <a:endParaRPr lang="en-US"/>
            </a:p>
          </p:txBody>
        </p:sp>
        <p:sp>
          <p:nvSpPr>
            <p:cNvPr id="37944" name="Line 125"/>
            <p:cNvSpPr>
              <a:spLocks noChangeShapeType="1"/>
            </p:cNvSpPr>
            <p:nvPr/>
          </p:nvSpPr>
          <p:spPr bwMode="auto">
            <a:xfrm>
              <a:off x="690"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45" name="Line 128"/>
            <p:cNvSpPr>
              <a:spLocks noChangeShapeType="1"/>
            </p:cNvSpPr>
            <p:nvPr/>
          </p:nvSpPr>
          <p:spPr bwMode="auto">
            <a:xfrm>
              <a:off x="1260"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46" name="Line 131"/>
            <p:cNvSpPr>
              <a:spLocks noChangeShapeType="1"/>
            </p:cNvSpPr>
            <p:nvPr/>
          </p:nvSpPr>
          <p:spPr bwMode="auto">
            <a:xfrm>
              <a:off x="1920"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47" name="Line 134"/>
            <p:cNvSpPr>
              <a:spLocks noChangeShapeType="1"/>
            </p:cNvSpPr>
            <p:nvPr/>
          </p:nvSpPr>
          <p:spPr bwMode="auto">
            <a:xfrm>
              <a:off x="2422"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48" name="Line 137"/>
            <p:cNvSpPr>
              <a:spLocks noChangeShapeType="1"/>
            </p:cNvSpPr>
            <p:nvPr/>
          </p:nvSpPr>
          <p:spPr bwMode="auto">
            <a:xfrm>
              <a:off x="2978"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49" name="Line 140"/>
            <p:cNvSpPr>
              <a:spLocks noChangeShapeType="1"/>
            </p:cNvSpPr>
            <p:nvPr/>
          </p:nvSpPr>
          <p:spPr bwMode="auto">
            <a:xfrm>
              <a:off x="3536"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50" name="Line 143"/>
            <p:cNvSpPr>
              <a:spLocks noChangeShapeType="1"/>
            </p:cNvSpPr>
            <p:nvPr/>
          </p:nvSpPr>
          <p:spPr bwMode="auto">
            <a:xfrm>
              <a:off x="4098"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51" name="Line 146"/>
            <p:cNvSpPr>
              <a:spLocks noChangeShapeType="1"/>
            </p:cNvSpPr>
            <p:nvPr/>
          </p:nvSpPr>
          <p:spPr bwMode="auto">
            <a:xfrm>
              <a:off x="4736"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52" name="Line 149"/>
            <p:cNvSpPr>
              <a:spLocks noChangeShapeType="1"/>
            </p:cNvSpPr>
            <p:nvPr/>
          </p:nvSpPr>
          <p:spPr bwMode="auto">
            <a:xfrm>
              <a:off x="5177" y="1344"/>
              <a:ext cx="0" cy="1180"/>
            </a:xfrm>
            <a:prstGeom prst="line">
              <a:avLst/>
            </a:prstGeom>
            <a:noFill/>
            <a:ln w="12700">
              <a:solidFill>
                <a:schemeClr val="bg1"/>
              </a:solidFill>
              <a:round/>
              <a:headEnd/>
              <a:tailEnd/>
            </a:ln>
          </p:spPr>
          <p:txBody>
            <a:bodyPr lIns="45720" rIns="45720" anchor="ctr" anchorCtr="1"/>
            <a:lstStyle/>
            <a:p>
              <a:endParaRPr lang="en-US"/>
            </a:p>
          </p:txBody>
        </p:sp>
        <p:sp>
          <p:nvSpPr>
            <p:cNvPr id="37953" name="Line 153"/>
            <p:cNvSpPr>
              <a:spLocks noChangeShapeType="1"/>
            </p:cNvSpPr>
            <p:nvPr/>
          </p:nvSpPr>
          <p:spPr bwMode="auto">
            <a:xfrm>
              <a:off x="96" y="1804"/>
              <a:ext cx="5568" cy="0"/>
            </a:xfrm>
            <a:prstGeom prst="line">
              <a:avLst/>
            </a:prstGeom>
            <a:noFill/>
            <a:ln w="12700">
              <a:solidFill>
                <a:schemeClr val="bg1"/>
              </a:solidFill>
              <a:round/>
              <a:headEnd/>
              <a:tailEnd/>
            </a:ln>
          </p:spPr>
          <p:txBody>
            <a:bodyPr lIns="45720" rIns="45720" anchor="ctr" anchorCtr="1"/>
            <a:lstStyle/>
            <a:p>
              <a:endParaRPr lang="en-US"/>
            </a:p>
          </p:txBody>
        </p:sp>
        <p:sp>
          <p:nvSpPr>
            <p:cNvPr id="37954" name="Line 201"/>
            <p:cNvSpPr>
              <a:spLocks noChangeShapeType="1"/>
            </p:cNvSpPr>
            <p:nvPr/>
          </p:nvSpPr>
          <p:spPr bwMode="auto">
            <a:xfrm>
              <a:off x="96" y="2034"/>
              <a:ext cx="5568" cy="0"/>
            </a:xfrm>
            <a:prstGeom prst="line">
              <a:avLst/>
            </a:prstGeom>
            <a:noFill/>
            <a:ln w="12700">
              <a:solidFill>
                <a:schemeClr val="bg1"/>
              </a:solidFill>
              <a:round/>
              <a:headEnd/>
              <a:tailEnd/>
            </a:ln>
          </p:spPr>
          <p:txBody>
            <a:bodyPr lIns="45720" rIns="45720" anchor="ctr" anchorCtr="1"/>
            <a:lstStyle/>
            <a:p>
              <a:endParaRPr lang="en-US"/>
            </a:p>
          </p:txBody>
        </p:sp>
        <p:sp>
          <p:nvSpPr>
            <p:cNvPr id="37955" name="Line 249"/>
            <p:cNvSpPr>
              <a:spLocks noChangeShapeType="1"/>
            </p:cNvSpPr>
            <p:nvPr/>
          </p:nvSpPr>
          <p:spPr bwMode="auto">
            <a:xfrm>
              <a:off x="96" y="2264"/>
              <a:ext cx="5568" cy="0"/>
            </a:xfrm>
            <a:prstGeom prst="line">
              <a:avLst/>
            </a:prstGeom>
            <a:noFill/>
            <a:ln w="12700">
              <a:solidFill>
                <a:schemeClr val="bg1"/>
              </a:solidFill>
              <a:round/>
              <a:headEnd/>
              <a:tailEnd/>
            </a:ln>
          </p:spPr>
          <p:txBody>
            <a:bodyPr lIns="45720" rIns="45720" anchor="ctr" anchorCtr="1"/>
            <a:lstStyle/>
            <a:p>
              <a:endParaRPr lang="en-US"/>
            </a:p>
          </p:txBody>
        </p:sp>
        <p:sp>
          <p:nvSpPr>
            <p:cNvPr id="37956" name="Line 117"/>
            <p:cNvSpPr>
              <a:spLocks noChangeShapeType="1"/>
            </p:cNvSpPr>
            <p:nvPr/>
          </p:nvSpPr>
          <p:spPr bwMode="auto">
            <a:xfrm>
              <a:off x="96" y="1344"/>
              <a:ext cx="5568" cy="0"/>
            </a:xfrm>
            <a:prstGeom prst="line">
              <a:avLst/>
            </a:prstGeom>
            <a:noFill/>
            <a:ln w="12700" cap="sq">
              <a:solidFill>
                <a:schemeClr val="bg1"/>
              </a:solidFill>
              <a:round/>
              <a:headEnd/>
              <a:tailEnd/>
            </a:ln>
          </p:spPr>
          <p:txBody>
            <a:bodyPr lIns="45720" rIns="45720" anchor="ctr" anchorCtr="1"/>
            <a:lstStyle/>
            <a:p>
              <a:endParaRPr lang="en-US"/>
            </a:p>
          </p:txBody>
        </p:sp>
        <p:sp>
          <p:nvSpPr>
            <p:cNvPr id="37957" name="Line 119"/>
            <p:cNvSpPr>
              <a:spLocks noChangeShapeType="1"/>
            </p:cNvSpPr>
            <p:nvPr/>
          </p:nvSpPr>
          <p:spPr bwMode="auto">
            <a:xfrm>
              <a:off x="96" y="1344"/>
              <a:ext cx="0" cy="1180"/>
            </a:xfrm>
            <a:prstGeom prst="line">
              <a:avLst/>
            </a:prstGeom>
            <a:noFill/>
            <a:ln w="12700" cap="sq">
              <a:solidFill>
                <a:schemeClr val="bg1"/>
              </a:solidFill>
              <a:round/>
              <a:headEnd/>
              <a:tailEnd/>
            </a:ln>
          </p:spPr>
          <p:txBody>
            <a:bodyPr lIns="45720" rIns="45720" anchor="ctr" anchorCtr="1"/>
            <a:lstStyle/>
            <a:p>
              <a:endParaRPr lang="en-US"/>
            </a:p>
          </p:txBody>
        </p:sp>
        <p:sp>
          <p:nvSpPr>
            <p:cNvPr id="37958" name="Line 120"/>
            <p:cNvSpPr>
              <a:spLocks noChangeShapeType="1"/>
            </p:cNvSpPr>
            <p:nvPr/>
          </p:nvSpPr>
          <p:spPr bwMode="auto">
            <a:xfrm>
              <a:off x="5664" y="1344"/>
              <a:ext cx="0" cy="1180"/>
            </a:xfrm>
            <a:prstGeom prst="line">
              <a:avLst/>
            </a:prstGeom>
            <a:noFill/>
            <a:ln w="12700" cap="sq">
              <a:solidFill>
                <a:schemeClr val="bg1"/>
              </a:solidFill>
              <a:round/>
              <a:headEnd/>
              <a:tailEnd/>
            </a:ln>
          </p:spPr>
          <p:txBody>
            <a:bodyPr lIns="45720" rIns="45720" anchor="ctr" anchorCtr="1"/>
            <a:lstStyle/>
            <a:p>
              <a:endParaRPr lang="en-US"/>
            </a:p>
          </p:txBody>
        </p:sp>
        <p:sp>
          <p:nvSpPr>
            <p:cNvPr id="37959" name="Line 118"/>
            <p:cNvSpPr>
              <a:spLocks noChangeShapeType="1"/>
            </p:cNvSpPr>
            <p:nvPr/>
          </p:nvSpPr>
          <p:spPr bwMode="auto">
            <a:xfrm>
              <a:off x="96" y="2524"/>
              <a:ext cx="5568" cy="0"/>
            </a:xfrm>
            <a:prstGeom prst="line">
              <a:avLst/>
            </a:prstGeom>
            <a:noFill/>
            <a:ln w="12700" cap="sq">
              <a:solidFill>
                <a:schemeClr val="bg1"/>
              </a:solidFill>
              <a:round/>
              <a:headEnd/>
              <a:tailEnd/>
            </a:ln>
          </p:spPr>
          <p:txBody>
            <a:bodyPr lIns="45720" rIns="45720" anchor="ctr" anchorCtr="1"/>
            <a:lstStyle/>
            <a:p>
              <a:endParaRPr lang="en-US"/>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Grp="1" noChangeArrowheads="1"/>
          </p:cNvSpPr>
          <p:nvPr>
            <p:ph type="title"/>
          </p:nvPr>
        </p:nvSpPr>
        <p:spPr>
          <a:xfrm>
            <a:off x="255588" y="1284288"/>
            <a:ext cx="8632825" cy="631825"/>
          </a:xfrm>
        </p:spPr>
        <p:txBody>
          <a:bodyPr/>
          <a:lstStyle/>
          <a:p>
            <a:pPr eaLnBrk="1" hangingPunct="1"/>
            <a:r>
              <a:rPr lang="en-US" smtClean="0"/>
              <a:t>Action verbs and Ontological Realism</a:t>
            </a:r>
          </a:p>
        </p:txBody>
      </p:sp>
      <p:sp>
        <p:nvSpPr>
          <p:cNvPr id="38915" name="Rectangle 3"/>
          <p:cNvSpPr>
            <a:spLocks noGrp="1" noChangeArrowheads="1"/>
          </p:cNvSpPr>
          <p:nvPr>
            <p:ph type="body" idx="1"/>
          </p:nvPr>
        </p:nvSpPr>
        <p:spPr/>
        <p:txBody>
          <a:bodyPr/>
          <a:lstStyle/>
          <a:p>
            <a:pPr eaLnBrk="1" hangingPunct="1"/>
            <a:r>
              <a:rPr lang="en-US" smtClean="0"/>
              <a:t>Many caveats: </a:t>
            </a:r>
          </a:p>
          <a:p>
            <a:pPr lvl="1" eaLnBrk="1" hangingPunct="1"/>
            <a:r>
              <a:rPr lang="en-US" smtClean="0"/>
              <a:t>the way matters are </a:t>
            </a:r>
            <a:r>
              <a:rPr lang="en-US" b="1" i="1" smtClean="0"/>
              <a:t>expressed</a:t>
            </a:r>
            <a:r>
              <a:rPr lang="en-US" smtClean="0"/>
              <a:t> in natural language does not correspond faithfully with the way matters </a:t>
            </a:r>
            <a:r>
              <a:rPr lang="en-US" b="1" i="1" smtClean="0"/>
              <a:t>are</a:t>
            </a:r>
            <a:r>
              <a:rPr lang="en-US" smtClean="0"/>
              <a:t> </a:t>
            </a:r>
          </a:p>
        </p:txBody>
      </p:sp>
      <p:sp>
        <p:nvSpPr>
          <p:cNvPr id="1382404" name="Text Box 4"/>
          <p:cNvSpPr txBox="1">
            <a:spLocks noChangeArrowheads="1"/>
          </p:cNvSpPr>
          <p:nvPr/>
        </p:nvSpPr>
        <p:spPr bwMode="auto">
          <a:xfrm>
            <a:off x="228600" y="3733800"/>
            <a:ext cx="2101850" cy="579438"/>
          </a:xfrm>
          <a:prstGeom prst="rect">
            <a:avLst/>
          </a:prstGeom>
          <a:noFill/>
          <a:ln w="9525">
            <a:noFill/>
            <a:miter lim="800000"/>
            <a:headEnd/>
            <a:tailEnd/>
          </a:ln>
        </p:spPr>
        <p:txBody>
          <a:bodyPr wrap="none">
            <a:spAutoFit/>
          </a:bodyPr>
          <a:lstStyle/>
          <a:p>
            <a:r>
              <a:rPr lang="en-US">
                <a:solidFill>
                  <a:schemeClr val="bg1"/>
                </a:solidFill>
              </a:rPr>
              <a:t>‘approach’</a:t>
            </a:r>
          </a:p>
        </p:txBody>
      </p:sp>
      <p:sp>
        <p:nvSpPr>
          <p:cNvPr id="1382416" name="Oval 16"/>
          <p:cNvSpPr>
            <a:spLocks noChangeArrowheads="1"/>
          </p:cNvSpPr>
          <p:nvPr/>
        </p:nvSpPr>
        <p:spPr bwMode="auto">
          <a:xfrm>
            <a:off x="3886200" y="3962400"/>
            <a:ext cx="381000" cy="304800"/>
          </a:xfrm>
          <a:prstGeom prst="ellipse">
            <a:avLst/>
          </a:prstGeom>
          <a:solidFill>
            <a:srgbClr val="00CC99">
              <a:alpha val="50195"/>
            </a:srgbClr>
          </a:solidFill>
          <a:ln w="9525">
            <a:noFill/>
            <a:round/>
            <a:headEnd/>
            <a:tailEnd/>
          </a:ln>
        </p:spPr>
        <p:txBody>
          <a:bodyPr wrap="none" anchor="ctr"/>
          <a:lstStyle/>
          <a:p>
            <a:endParaRPr lang="en-US"/>
          </a:p>
        </p:txBody>
      </p:sp>
      <p:sp>
        <p:nvSpPr>
          <p:cNvPr id="1382418" name="Oval 18"/>
          <p:cNvSpPr>
            <a:spLocks noChangeArrowheads="1"/>
          </p:cNvSpPr>
          <p:nvPr/>
        </p:nvSpPr>
        <p:spPr bwMode="auto">
          <a:xfrm>
            <a:off x="3886200" y="5105400"/>
            <a:ext cx="381000" cy="304800"/>
          </a:xfrm>
          <a:prstGeom prst="ellipse">
            <a:avLst/>
          </a:prstGeom>
          <a:solidFill>
            <a:srgbClr val="FF66FF">
              <a:alpha val="50195"/>
            </a:srgbClr>
          </a:solidFill>
          <a:ln w="9525">
            <a:noFill/>
            <a:round/>
            <a:headEnd/>
            <a:tailEnd/>
          </a:ln>
        </p:spPr>
        <p:txBody>
          <a:bodyPr wrap="none" anchor="ctr"/>
          <a:lstStyle/>
          <a:p>
            <a:endParaRPr lang="en-US"/>
          </a:p>
        </p:txBody>
      </p:sp>
      <p:sp>
        <p:nvSpPr>
          <p:cNvPr id="1382419" name="Text Box 19"/>
          <p:cNvSpPr txBox="1">
            <a:spLocks noChangeArrowheads="1"/>
          </p:cNvSpPr>
          <p:nvPr/>
        </p:nvSpPr>
        <p:spPr bwMode="auto">
          <a:xfrm>
            <a:off x="5715000" y="3886200"/>
            <a:ext cx="2292350" cy="396875"/>
          </a:xfrm>
          <a:prstGeom prst="rect">
            <a:avLst/>
          </a:prstGeom>
          <a:noFill/>
          <a:ln w="9525">
            <a:noFill/>
            <a:miter lim="800000"/>
            <a:headEnd/>
            <a:tailEnd/>
          </a:ln>
        </p:spPr>
        <p:txBody>
          <a:bodyPr wrap="none">
            <a:spAutoFit/>
          </a:bodyPr>
          <a:lstStyle/>
          <a:p>
            <a:r>
              <a:rPr lang="en-US" sz="2000">
                <a:solidFill>
                  <a:schemeClr val="bg1"/>
                </a:solidFill>
              </a:rPr>
              <a:t>x orbiting around y</a:t>
            </a:r>
          </a:p>
        </p:txBody>
      </p:sp>
      <p:sp>
        <p:nvSpPr>
          <p:cNvPr id="1382420" name="Text Box 20"/>
          <p:cNvSpPr txBox="1">
            <a:spLocks noChangeArrowheads="1"/>
          </p:cNvSpPr>
          <p:nvPr/>
        </p:nvSpPr>
        <p:spPr bwMode="auto">
          <a:xfrm>
            <a:off x="5715000" y="4800600"/>
            <a:ext cx="2124075" cy="396875"/>
          </a:xfrm>
          <a:prstGeom prst="rect">
            <a:avLst/>
          </a:prstGeom>
          <a:noFill/>
          <a:ln w="9525">
            <a:noFill/>
            <a:miter lim="800000"/>
            <a:headEnd/>
            <a:tailEnd/>
          </a:ln>
        </p:spPr>
        <p:txBody>
          <a:bodyPr wrap="none">
            <a:spAutoFit/>
          </a:bodyPr>
          <a:lstStyle/>
          <a:p>
            <a:r>
              <a:rPr lang="en-US" sz="2000">
                <a:solidFill>
                  <a:schemeClr val="bg1"/>
                </a:solidFill>
              </a:rPr>
              <a:t>x approaching y ?</a:t>
            </a:r>
          </a:p>
        </p:txBody>
      </p:sp>
      <p:sp>
        <p:nvSpPr>
          <p:cNvPr id="1382421" name="Text Box 21"/>
          <p:cNvSpPr txBox="1">
            <a:spLocks noChangeArrowheads="1"/>
          </p:cNvSpPr>
          <p:nvPr/>
        </p:nvSpPr>
        <p:spPr bwMode="auto">
          <a:xfrm>
            <a:off x="5715000" y="5334000"/>
            <a:ext cx="2995613" cy="396875"/>
          </a:xfrm>
          <a:prstGeom prst="rect">
            <a:avLst/>
          </a:prstGeom>
          <a:noFill/>
          <a:ln w="9525">
            <a:noFill/>
            <a:miter lim="800000"/>
            <a:headEnd/>
            <a:tailEnd/>
          </a:ln>
        </p:spPr>
        <p:txBody>
          <a:bodyPr wrap="none">
            <a:spAutoFit/>
          </a:bodyPr>
          <a:lstStyle/>
          <a:p>
            <a:r>
              <a:rPr lang="en-US" sz="2000">
                <a:solidFill>
                  <a:schemeClr val="bg1"/>
                </a:solidFill>
              </a:rPr>
              <a:t>x taking distance from y ?</a:t>
            </a:r>
          </a:p>
        </p:txBody>
      </p:sp>
      <p:sp>
        <p:nvSpPr>
          <p:cNvPr id="1382422" name="Text Box 22"/>
          <p:cNvSpPr txBox="1">
            <a:spLocks noChangeArrowheads="1"/>
          </p:cNvSpPr>
          <p:nvPr/>
        </p:nvSpPr>
        <p:spPr bwMode="auto">
          <a:xfrm>
            <a:off x="-49039" y="6484938"/>
            <a:ext cx="9005542" cy="369332"/>
          </a:xfrm>
          <a:prstGeom prst="rect">
            <a:avLst/>
          </a:prstGeom>
          <a:noFill/>
          <a:ln w="9525">
            <a:noFill/>
            <a:miter lim="800000"/>
            <a:headEnd/>
            <a:tailEnd/>
          </a:ln>
        </p:spPr>
        <p:txBody>
          <a:bodyPr wrap="none">
            <a:spAutoFit/>
          </a:bodyPr>
          <a:lstStyle/>
          <a:p>
            <a:r>
              <a:rPr lang="en-US" sz="1800" dirty="0">
                <a:solidFill>
                  <a:schemeClr val="bg1"/>
                </a:solidFill>
                <a:sym typeface="Wingdings" pitchFamily="2" charset="2"/>
              </a:rPr>
              <a:t> ‘to approach’ is a </a:t>
            </a:r>
            <a:r>
              <a:rPr lang="en-US" sz="1800" dirty="0" smtClean="0">
                <a:solidFill>
                  <a:schemeClr val="bg1"/>
                </a:solidFill>
                <a:sym typeface="Wingdings" pitchFamily="2" charset="2"/>
              </a:rPr>
              <a:t>verb,    </a:t>
            </a:r>
            <a:r>
              <a:rPr lang="en-US" sz="1800" dirty="0">
                <a:solidFill>
                  <a:schemeClr val="bg1"/>
                </a:solidFill>
                <a:sym typeface="Wingdings" pitchFamily="2" charset="2"/>
              </a:rPr>
              <a:t>but it does not represent a </a:t>
            </a:r>
            <a:r>
              <a:rPr lang="en-US" sz="1800" dirty="0" smtClean="0">
                <a:solidFill>
                  <a:schemeClr val="bg1"/>
                </a:solidFill>
                <a:sym typeface="Wingdings" pitchFamily="2" charset="2"/>
              </a:rPr>
              <a:t>process,    </a:t>
            </a:r>
            <a:r>
              <a:rPr lang="en-US" sz="1800" dirty="0">
                <a:solidFill>
                  <a:schemeClr val="bg1"/>
                </a:solidFill>
                <a:sym typeface="Wingdings" pitchFamily="2" charset="2"/>
              </a:rPr>
              <a:t>rather implies a process.</a:t>
            </a:r>
            <a:endParaRPr lang="en-US" sz="1800" dirty="0">
              <a:solidFill>
                <a:schemeClr val="bg1"/>
              </a:solidFill>
            </a:endParaRPr>
          </a:p>
        </p:txBody>
      </p:sp>
      <p:sp>
        <p:nvSpPr>
          <p:cNvPr id="1382423" name="Text Box 23"/>
          <p:cNvSpPr txBox="1">
            <a:spLocks noChangeArrowheads="1"/>
          </p:cNvSpPr>
          <p:nvPr/>
        </p:nvSpPr>
        <p:spPr bwMode="auto">
          <a:xfrm>
            <a:off x="5715000" y="4343400"/>
            <a:ext cx="2995613" cy="396875"/>
          </a:xfrm>
          <a:prstGeom prst="rect">
            <a:avLst/>
          </a:prstGeom>
          <a:noFill/>
          <a:ln w="9525">
            <a:noFill/>
            <a:miter lim="800000"/>
            <a:headEnd/>
            <a:tailEnd/>
          </a:ln>
        </p:spPr>
        <p:txBody>
          <a:bodyPr wrap="none">
            <a:spAutoFit/>
          </a:bodyPr>
          <a:lstStyle/>
          <a:p>
            <a:r>
              <a:rPr lang="en-US" sz="2000">
                <a:solidFill>
                  <a:schemeClr val="bg1"/>
                </a:solidFill>
              </a:rPr>
              <a:t>x taking distance from y ?</a:t>
            </a:r>
          </a:p>
        </p:txBody>
      </p:sp>
      <p:sp>
        <p:nvSpPr>
          <p:cNvPr id="1382424" name="Text Box 24"/>
          <p:cNvSpPr txBox="1">
            <a:spLocks noChangeArrowheads="1"/>
          </p:cNvSpPr>
          <p:nvPr/>
        </p:nvSpPr>
        <p:spPr bwMode="auto">
          <a:xfrm>
            <a:off x="152400" y="6172200"/>
            <a:ext cx="2922588" cy="366713"/>
          </a:xfrm>
          <a:prstGeom prst="rect">
            <a:avLst/>
          </a:prstGeom>
          <a:noFill/>
          <a:ln w="9525">
            <a:noFill/>
            <a:miter lim="800000"/>
            <a:headEnd/>
            <a:tailEnd/>
          </a:ln>
        </p:spPr>
        <p:txBody>
          <a:bodyPr wrap="none">
            <a:spAutoFit/>
          </a:bodyPr>
          <a:lstStyle/>
          <a:p>
            <a:r>
              <a:rPr lang="en-US" sz="1800">
                <a:solidFill>
                  <a:schemeClr val="bg1"/>
                </a:solidFill>
                <a:sym typeface="Wingdings" pitchFamily="2" charset="2"/>
              </a:rPr>
              <a:t> x’s process didn’t change</a:t>
            </a:r>
            <a:endParaRPr lang="en-US" sz="18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24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824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82418"/>
                                        </p:tgtEl>
                                        <p:attrNameLst>
                                          <p:attrName>style.visibility</p:attrName>
                                        </p:attrNameLst>
                                      </p:cBhvr>
                                      <p:to>
                                        <p:strVal val="visible"/>
                                      </p:to>
                                    </p:set>
                                  </p:childTnLst>
                                </p:cTn>
                              </p:par>
                              <p:par>
                                <p:cTn id="11" presetID="1" presetClass="path" presetSubtype="0" fill="remove" grpId="1"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5000" fill="hold"/>
                                        <p:tgtEl>
                                          <p:spTgt spid="1382416"/>
                                        </p:tgtEl>
                                        <p:attrNameLst>
                                          <p:attrName>ppt_x</p:attrName>
                                          <p:attrName>ppt_y</p:attrName>
                                        </p:attrNameLst>
                                      </p:cBhvr>
                                    </p:animMotion>
                                  </p:childTnLst>
                                </p:cTn>
                              </p:par>
                              <p:par>
                                <p:cTn id="13" presetID="1" presetClass="entr" presetSubtype="0" fill="hold" grpId="0" nodeType="withEffect">
                                  <p:stCondLst>
                                    <p:cond delay="0"/>
                                  </p:stCondLst>
                                  <p:childTnLst>
                                    <p:set>
                                      <p:cBhvr>
                                        <p:cTn id="14" dur="1" fill="hold">
                                          <p:stCondLst>
                                            <p:cond delay="0"/>
                                          </p:stCondLst>
                                        </p:cTn>
                                        <p:tgtEl>
                                          <p:spTgt spid="1382419"/>
                                        </p:tgtEl>
                                        <p:attrNameLst>
                                          <p:attrName>style.visibility</p:attrName>
                                        </p:attrNameLst>
                                      </p:cBhvr>
                                      <p:to>
                                        <p:strVal val="visible"/>
                                      </p:to>
                                    </p:set>
                                  </p:childTnLst>
                                </p:cTn>
                              </p:par>
                            </p:childTnLst>
                          </p:cTn>
                        </p:par>
                        <p:par>
                          <p:cTn id="15" fill="hold">
                            <p:stCondLst>
                              <p:cond delay="5000"/>
                            </p:stCondLst>
                            <p:childTnLst>
                              <p:par>
                                <p:cTn id="16" presetID="1" presetClass="path" presetSubtype="0" accel="50000" decel="50000" fill="hold" grpId="2" nodeType="afterEffect">
                                  <p:stCondLst>
                                    <p:cond delay="0"/>
                                  </p:stCondLst>
                                  <p:childTnLst>
                                    <p:animMotion origin="layout" path="M 0 0  C 0.069 0  0.125 0.07467  0.125 0.16667  C 0.125 0.25867  0.069 0.33333  0 0.33333  C -0.069 0.33333  -0.125 0.25867  -0.125 0.16667  C -0.125 0.07467  -0.069 0  0 0  Z" pathEditMode="relative" ptsTypes="">
                                      <p:cBhvr>
                                        <p:cTn id="17" dur="5000" fill="hold"/>
                                        <p:tgtEl>
                                          <p:spTgt spid="1382416"/>
                                        </p:tgtEl>
                                        <p:attrNameLst>
                                          <p:attrName>ppt_x</p:attrName>
                                          <p:attrName>ppt_y</p:attrName>
                                        </p:attrNameLst>
                                      </p:cBhvr>
                                    </p:animMotion>
                                  </p:childTnLst>
                                </p:cTn>
                              </p:par>
                              <p:par>
                                <p:cTn id="18" presetID="42" presetClass="path" presetSubtype="0" accel="50000" decel="50000" fill="hold" grpId="1" nodeType="withEffect">
                                  <p:stCondLst>
                                    <p:cond delay="0"/>
                                  </p:stCondLst>
                                  <p:childTnLst>
                                    <p:animMotion origin="layout" path="M -3.33333E-6 0 L -0.00416 0.12222 " pathEditMode="relative" rAng="0" ptsTypes="AA">
                                      <p:cBhvr>
                                        <p:cTn id="19" dur="2000" fill="hold"/>
                                        <p:tgtEl>
                                          <p:spTgt spid="1382418"/>
                                        </p:tgtEl>
                                        <p:attrNameLst>
                                          <p:attrName>ppt_x</p:attrName>
                                          <p:attrName>ppt_y</p:attrName>
                                        </p:attrNameLst>
                                      </p:cBhvr>
                                      <p:rCtr x="-2" y="61"/>
                                    </p:animMotion>
                                  </p:childTnLst>
                                </p:cTn>
                              </p:par>
                              <p:par>
                                <p:cTn id="20" presetID="1" presetClass="path" presetSubtype="0" accel="50000" decel="50000" fill="hold" grpId="3" nodeType="withEffect">
                                  <p:stCondLst>
                                    <p:cond delay="0"/>
                                  </p:stCondLst>
                                  <p:childTnLst>
                                    <p:animMotion origin="layout" path="M 0 0  C 0.069 0  0.125 0.07467  0.125 0.16667  C 0.125 0.25867  0.069 0.33333  0 0.33333  C -0.069 0.33333  -0.125 0.25867  -0.125 0.16667  C -0.125 0.07467  -0.069 0  0 0  Z" pathEditMode="relative" ptsTypes="">
                                      <p:cBhvr>
                                        <p:cTn id="21" dur="5000" fill="hold"/>
                                        <p:tgtEl>
                                          <p:spTgt spid="1382416"/>
                                        </p:tgtEl>
                                        <p:attrNameLst>
                                          <p:attrName>ppt_x</p:attrName>
                                          <p:attrName>ppt_y</p:attrName>
                                        </p:attrNameLst>
                                      </p:cBhvr>
                                    </p:animMotion>
                                  </p:childTnLst>
                                </p:cTn>
                              </p:par>
                              <p:par>
                                <p:cTn id="22" presetID="1" presetClass="entr" presetSubtype="0" fill="hold" grpId="0" nodeType="withEffect">
                                  <p:stCondLst>
                                    <p:cond delay="0"/>
                                  </p:stCondLst>
                                  <p:childTnLst>
                                    <p:set>
                                      <p:cBhvr>
                                        <p:cTn id="23" dur="1" fill="hold">
                                          <p:stCondLst>
                                            <p:cond delay="0"/>
                                          </p:stCondLst>
                                        </p:cTn>
                                        <p:tgtEl>
                                          <p:spTgt spid="1382423"/>
                                        </p:tgtEl>
                                        <p:attrNameLst>
                                          <p:attrName>style.visibility</p:attrName>
                                        </p:attrNameLst>
                                      </p:cBhvr>
                                      <p:to>
                                        <p:strVal val="visible"/>
                                      </p:to>
                                    </p:set>
                                  </p:childTnLst>
                                </p:cTn>
                              </p:par>
                              <p:par>
                                <p:cTn id="24" presetID="1" presetClass="entr" presetSubtype="0" fill="hold" grpId="0" nodeType="withEffect">
                                  <p:stCondLst>
                                    <p:cond delay="1000"/>
                                  </p:stCondLst>
                                  <p:childTnLst>
                                    <p:set>
                                      <p:cBhvr>
                                        <p:cTn id="25" dur="1" fill="hold">
                                          <p:stCondLst>
                                            <p:cond delay="0"/>
                                          </p:stCondLst>
                                        </p:cTn>
                                        <p:tgtEl>
                                          <p:spTgt spid="1382420"/>
                                        </p:tgtEl>
                                        <p:attrNameLst>
                                          <p:attrName>style.visibility</p:attrName>
                                        </p:attrNameLst>
                                      </p:cBhvr>
                                      <p:to>
                                        <p:strVal val="visible"/>
                                      </p:to>
                                    </p:set>
                                  </p:childTnLst>
                                </p:cTn>
                              </p:par>
                              <p:par>
                                <p:cTn id="26" presetID="1" presetClass="entr" presetSubtype="0" fill="hold" grpId="0" nodeType="withEffect">
                                  <p:stCondLst>
                                    <p:cond delay="2500"/>
                                  </p:stCondLst>
                                  <p:childTnLst>
                                    <p:set>
                                      <p:cBhvr>
                                        <p:cTn id="27" dur="1" fill="hold">
                                          <p:stCondLst>
                                            <p:cond delay="0"/>
                                          </p:stCondLst>
                                        </p:cTn>
                                        <p:tgtEl>
                                          <p:spTgt spid="138242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38242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824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04" grpId="0"/>
      <p:bldP spid="1382416" grpId="0" animBg="1"/>
      <p:bldP spid="1382416" grpId="1" animBg="1"/>
      <p:bldP spid="1382416" grpId="2" animBg="1"/>
      <p:bldP spid="1382416" grpId="3" animBg="1"/>
      <p:bldP spid="1382418" grpId="0" animBg="1"/>
      <p:bldP spid="1382418" grpId="1" animBg="1"/>
      <p:bldP spid="1382419" grpId="0"/>
      <p:bldP spid="1382420" grpId="0"/>
      <p:bldP spid="1382421" grpId="0"/>
      <p:bldP spid="1382422" grpId="0"/>
      <p:bldP spid="1382423" grpId="0"/>
      <p:bldP spid="138242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p:cNvSpPr>
            <a:spLocks noGrp="1" noChangeArrowheads="1"/>
          </p:cNvSpPr>
          <p:nvPr>
            <p:ph type="title"/>
          </p:nvPr>
        </p:nvSpPr>
        <p:spPr>
          <a:xfrm>
            <a:off x="255588" y="1284288"/>
            <a:ext cx="8632825" cy="631825"/>
          </a:xfrm>
        </p:spPr>
        <p:txBody>
          <a:bodyPr/>
          <a:lstStyle/>
          <a:p>
            <a:pPr eaLnBrk="1" hangingPunct="1"/>
            <a:r>
              <a:rPr lang="en-US" smtClean="0"/>
              <a:t>Action verbs and Ontological Realism</a:t>
            </a:r>
          </a:p>
        </p:txBody>
      </p:sp>
      <p:sp>
        <p:nvSpPr>
          <p:cNvPr id="39939" name="Rectangle 13"/>
          <p:cNvSpPr>
            <a:spLocks noGrp="1" noChangeArrowheads="1"/>
          </p:cNvSpPr>
          <p:nvPr>
            <p:ph type="body" idx="1"/>
          </p:nvPr>
        </p:nvSpPr>
        <p:spPr/>
        <p:txBody>
          <a:bodyPr/>
          <a:lstStyle/>
          <a:p>
            <a:pPr eaLnBrk="1" hangingPunct="1"/>
            <a:r>
              <a:rPr lang="en-US" smtClean="0"/>
              <a:t>Approaching following a forced path</a:t>
            </a:r>
          </a:p>
        </p:txBody>
      </p:sp>
      <p:pic>
        <p:nvPicPr>
          <p:cNvPr id="39940" name="Picture 15"/>
          <p:cNvPicPr>
            <a:picLocks noChangeAspect="1" noChangeArrowheads="1"/>
          </p:cNvPicPr>
          <p:nvPr/>
        </p:nvPicPr>
        <p:blipFill>
          <a:blip r:embed="rId3" cstate="print"/>
          <a:srcRect/>
          <a:stretch>
            <a:fillRect/>
          </a:stretch>
        </p:blipFill>
        <p:spPr bwMode="auto">
          <a:xfrm>
            <a:off x="1676400" y="2743200"/>
            <a:ext cx="5638800" cy="3894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Grp="1" noChangeArrowheads="1"/>
          </p:cNvSpPr>
          <p:nvPr>
            <p:ph type="title"/>
          </p:nvPr>
        </p:nvSpPr>
        <p:spPr>
          <a:xfrm>
            <a:off x="258763" y="1317625"/>
            <a:ext cx="8626475" cy="565150"/>
          </a:xfrm>
        </p:spPr>
        <p:txBody>
          <a:bodyPr/>
          <a:lstStyle/>
          <a:p>
            <a:pPr eaLnBrk="1" hangingPunct="1"/>
            <a:r>
              <a:rPr lang="en-US" sz="2800" smtClean="0"/>
              <a:t>RCC8/MC14 &amp; video as 2D+T representation of 3D+T</a:t>
            </a:r>
          </a:p>
        </p:txBody>
      </p:sp>
      <p:sp>
        <p:nvSpPr>
          <p:cNvPr id="40963" name="Rectangle 4"/>
          <p:cNvSpPr>
            <a:spLocks noChangeArrowheads="1"/>
          </p:cNvSpPr>
          <p:nvPr/>
        </p:nvSpPr>
        <p:spPr bwMode="auto">
          <a:xfrm>
            <a:off x="2743200" y="2286000"/>
            <a:ext cx="1524000" cy="2057400"/>
          </a:xfrm>
          <a:prstGeom prst="rect">
            <a:avLst/>
          </a:prstGeom>
          <a:solidFill>
            <a:srgbClr val="FF66FF">
              <a:alpha val="50195"/>
            </a:srgbClr>
          </a:solidFill>
          <a:ln w="9525">
            <a:noFill/>
            <a:miter lim="800000"/>
            <a:headEnd/>
            <a:tailEnd/>
          </a:ln>
        </p:spPr>
        <p:txBody>
          <a:bodyPr wrap="none" anchor="ctr"/>
          <a:lstStyle/>
          <a:p>
            <a:endParaRPr lang="en-US"/>
          </a:p>
        </p:txBody>
      </p:sp>
      <p:sp>
        <p:nvSpPr>
          <p:cNvPr id="1376261" name="Rectangle 5"/>
          <p:cNvSpPr>
            <a:spLocks noChangeArrowheads="1"/>
          </p:cNvSpPr>
          <p:nvPr/>
        </p:nvSpPr>
        <p:spPr bwMode="auto">
          <a:xfrm>
            <a:off x="990600" y="29718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40965" name="Text Box 6"/>
          <p:cNvSpPr txBox="1">
            <a:spLocks noChangeArrowheads="1"/>
          </p:cNvSpPr>
          <p:nvPr/>
        </p:nvSpPr>
        <p:spPr bwMode="auto">
          <a:xfrm>
            <a:off x="838200" y="4495800"/>
            <a:ext cx="7642225" cy="579438"/>
          </a:xfrm>
          <a:prstGeom prst="rect">
            <a:avLst/>
          </a:prstGeom>
          <a:noFill/>
          <a:ln w="9525">
            <a:noFill/>
            <a:miter lim="800000"/>
            <a:headEnd/>
            <a:tailEnd/>
          </a:ln>
        </p:spPr>
        <p:txBody>
          <a:bodyPr wrap="none">
            <a:spAutoFit/>
          </a:bodyPr>
          <a:lstStyle/>
          <a:p>
            <a:r>
              <a:rPr lang="en-US">
                <a:solidFill>
                  <a:schemeClr val="bg1"/>
                </a:solidFill>
              </a:rPr>
              <a:t>man entering building: the first-order 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33333E-6 -3.33333E-6 L 0.24167 0.00556 " pathEditMode="relative" rAng="0" ptsTypes="AA">
                                      <p:cBhvr>
                                        <p:cTn id="6" dur="2000" fill="hold"/>
                                        <p:tgtEl>
                                          <p:spTgt spid="1376261"/>
                                        </p:tgtEl>
                                        <p:attrNameLst>
                                          <p:attrName>ppt_x</p:attrName>
                                          <p:attrName>ppt_y</p:attrName>
                                        </p:attrNameLst>
                                      </p:cBhvr>
                                      <p:rCtr x="121"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626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Grp="1" noChangeArrowheads="1"/>
          </p:cNvSpPr>
          <p:nvPr>
            <p:ph type="title"/>
          </p:nvPr>
        </p:nvSpPr>
        <p:spPr>
          <a:xfrm>
            <a:off x="258763" y="1317625"/>
            <a:ext cx="8626475" cy="565150"/>
          </a:xfrm>
        </p:spPr>
        <p:txBody>
          <a:bodyPr/>
          <a:lstStyle/>
          <a:p>
            <a:pPr eaLnBrk="1" hangingPunct="1"/>
            <a:r>
              <a:rPr lang="en-US" sz="2800" smtClean="0"/>
              <a:t>RCC8/MC14 &amp; video as 2D+T representation of 3D+T</a:t>
            </a:r>
          </a:p>
        </p:txBody>
      </p:sp>
      <p:sp>
        <p:nvSpPr>
          <p:cNvPr id="1378308" name="Rectangle 4"/>
          <p:cNvSpPr>
            <a:spLocks noChangeArrowheads="1"/>
          </p:cNvSpPr>
          <p:nvPr/>
        </p:nvSpPr>
        <p:spPr bwMode="auto">
          <a:xfrm>
            <a:off x="990600" y="29718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41988" name="Text Box 6"/>
          <p:cNvSpPr txBox="1">
            <a:spLocks noChangeArrowheads="1"/>
          </p:cNvSpPr>
          <p:nvPr/>
        </p:nvSpPr>
        <p:spPr bwMode="auto">
          <a:xfrm>
            <a:off x="1290638" y="4495800"/>
            <a:ext cx="6738937" cy="579438"/>
          </a:xfrm>
          <a:prstGeom prst="rect">
            <a:avLst/>
          </a:prstGeom>
          <a:noFill/>
          <a:ln w="9525">
            <a:noFill/>
            <a:miter lim="800000"/>
            <a:headEnd/>
            <a:tailEnd/>
          </a:ln>
        </p:spPr>
        <p:txBody>
          <a:bodyPr wrap="none">
            <a:spAutoFit/>
          </a:bodyPr>
          <a:lstStyle/>
          <a:p>
            <a:r>
              <a:rPr lang="en-US">
                <a:solidFill>
                  <a:schemeClr val="bg1"/>
                </a:solidFill>
              </a:rPr>
              <a:t>man entering building: the video view</a:t>
            </a:r>
          </a:p>
        </p:txBody>
      </p:sp>
      <p:sp>
        <p:nvSpPr>
          <p:cNvPr id="41989" name="Rectangle 3"/>
          <p:cNvSpPr>
            <a:spLocks noChangeArrowheads="1"/>
          </p:cNvSpPr>
          <p:nvPr/>
        </p:nvSpPr>
        <p:spPr bwMode="auto">
          <a:xfrm>
            <a:off x="2743200" y="2286000"/>
            <a:ext cx="1524000" cy="2057400"/>
          </a:xfrm>
          <a:prstGeom prst="rect">
            <a:avLst/>
          </a:prstGeom>
          <a:solidFill>
            <a:srgbClr val="B453E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3.33333E-6 -3.33333E-6 L 0.24167 0.00556 " pathEditMode="relative" rAng="0" ptsTypes="AA">
                                      <p:cBhvr>
                                        <p:cTn id="6" dur="2000" fill="hold"/>
                                        <p:tgtEl>
                                          <p:spTgt spid="1378308"/>
                                        </p:tgtEl>
                                        <p:attrNameLst>
                                          <p:attrName>ppt_x</p:attrName>
                                          <p:attrName>ppt_y</p:attrName>
                                        </p:attrNameLst>
                                      </p:cBhvr>
                                      <p:rCtr x="121"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830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AutoShape 2"/>
          <p:cNvSpPr>
            <a:spLocks noGrp="1" noChangeArrowheads="1"/>
          </p:cNvSpPr>
          <p:nvPr>
            <p:ph type="title"/>
          </p:nvPr>
        </p:nvSpPr>
        <p:spPr>
          <a:xfrm>
            <a:off x="258763" y="1317625"/>
            <a:ext cx="8626475" cy="565150"/>
          </a:xfrm>
        </p:spPr>
        <p:txBody>
          <a:bodyPr/>
          <a:lstStyle/>
          <a:p>
            <a:pPr eaLnBrk="1" hangingPunct="1"/>
            <a:r>
              <a:rPr lang="en-US" sz="2800" smtClean="0"/>
              <a:t>RCC8/MC14 &amp; video as 2D+T representation of 3D+T</a:t>
            </a:r>
          </a:p>
        </p:txBody>
      </p:sp>
      <p:sp>
        <p:nvSpPr>
          <p:cNvPr id="1380355" name="Rectangle 3"/>
          <p:cNvSpPr>
            <a:spLocks noChangeArrowheads="1"/>
          </p:cNvSpPr>
          <p:nvPr/>
        </p:nvSpPr>
        <p:spPr bwMode="auto">
          <a:xfrm>
            <a:off x="990600" y="2971800"/>
            <a:ext cx="914400" cy="685800"/>
          </a:xfrm>
          <a:prstGeom prst="rect">
            <a:avLst/>
          </a:prstGeom>
          <a:solidFill>
            <a:srgbClr val="00CC99">
              <a:alpha val="50195"/>
            </a:srgbClr>
          </a:solidFill>
          <a:ln w="9525">
            <a:noFill/>
            <a:miter lim="800000"/>
            <a:headEnd/>
            <a:tailEnd/>
          </a:ln>
        </p:spPr>
        <p:txBody>
          <a:bodyPr wrap="none" anchor="ctr"/>
          <a:lstStyle/>
          <a:p>
            <a:endParaRPr lang="en-US"/>
          </a:p>
        </p:txBody>
      </p:sp>
      <p:sp>
        <p:nvSpPr>
          <p:cNvPr id="43012" name="Text Box 4"/>
          <p:cNvSpPr txBox="1">
            <a:spLocks noChangeArrowheads="1"/>
          </p:cNvSpPr>
          <p:nvPr/>
        </p:nvSpPr>
        <p:spPr bwMode="auto">
          <a:xfrm>
            <a:off x="1455738" y="4495800"/>
            <a:ext cx="6415087" cy="579438"/>
          </a:xfrm>
          <a:prstGeom prst="rect">
            <a:avLst/>
          </a:prstGeom>
          <a:noFill/>
          <a:ln w="9525">
            <a:noFill/>
            <a:miter lim="800000"/>
            <a:headEnd/>
            <a:tailEnd/>
          </a:ln>
        </p:spPr>
        <p:txBody>
          <a:bodyPr wrap="none">
            <a:spAutoFit/>
          </a:bodyPr>
          <a:lstStyle/>
          <a:p>
            <a:r>
              <a:rPr lang="en-US">
                <a:solidFill>
                  <a:schemeClr val="bg1"/>
                </a:solidFill>
              </a:rPr>
              <a:t>egg crashing on wall: the video view</a:t>
            </a:r>
          </a:p>
        </p:txBody>
      </p:sp>
      <p:sp>
        <p:nvSpPr>
          <p:cNvPr id="43013" name="Rectangle 5"/>
          <p:cNvSpPr>
            <a:spLocks noChangeArrowheads="1"/>
          </p:cNvSpPr>
          <p:nvPr/>
        </p:nvSpPr>
        <p:spPr bwMode="auto">
          <a:xfrm>
            <a:off x="2743200" y="2286000"/>
            <a:ext cx="1524000" cy="2057400"/>
          </a:xfrm>
          <a:prstGeom prst="rect">
            <a:avLst/>
          </a:prstGeom>
          <a:solidFill>
            <a:srgbClr val="B453EF"/>
          </a:solidFill>
          <a:ln w="9525">
            <a:noFill/>
            <a:miter lim="800000"/>
            <a:headEnd/>
            <a:tailEnd/>
          </a:ln>
        </p:spPr>
        <p:txBody>
          <a:bodyPr wrap="none" anchor="ctr"/>
          <a:lstStyle/>
          <a:p>
            <a:endParaRPr lang="en-US"/>
          </a:p>
        </p:txBody>
      </p:sp>
      <p:sp>
        <p:nvSpPr>
          <p:cNvPr id="43014" name="Rectangle 6"/>
          <p:cNvSpPr>
            <a:spLocks noGrp="1" noChangeArrowheads="1"/>
          </p:cNvSpPr>
          <p:nvPr>
            <p:ph type="body" idx="1"/>
          </p:nvPr>
        </p:nvSpPr>
        <p:spPr>
          <a:xfrm>
            <a:off x="152400" y="5257800"/>
            <a:ext cx="8839200" cy="1447800"/>
          </a:xfrm>
        </p:spPr>
        <p:txBody>
          <a:bodyPr/>
          <a:lstStyle/>
          <a:p>
            <a:pPr eaLnBrk="1" hangingPunct="1">
              <a:lnSpc>
                <a:spcPct val="90000"/>
              </a:lnSpc>
            </a:pPr>
            <a:r>
              <a:rPr lang="en-US" smtClean="0"/>
              <a:t>Requires additional mapping from the motion of manifolds in the video to the corresponding motion of the corresponding entities in reality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33333E-6 -3.33333E-6 L 0.24167 0.00556 " pathEditMode="relative" rAng="0" ptsTypes="AA">
                                      <p:cBhvr>
                                        <p:cTn id="6" dur="2000" fill="hold"/>
                                        <p:tgtEl>
                                          <p:spTgt spid="1380355"/>
                                        </p:tgtEl>
                                        <p:attrNameLst>
                                          <p:attrName>ppt_x</p:attrName>
                                          <p:attrName>ppt_y</p:attrName>
                                        </p:attrNameLst>
                                      </p:cBhvr>
                                      <p:rCtr x="121"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035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228600" y="1276350"/>
            <a:ext cx="8686800" cy="647700"/>
          </a:xfrm>
        </p:spPr>
        <p:txBody>
          <a:bodyPr/>
          <a:lstStyle/>
          <a:p>
            <a:r>
              <a:rPr lang="en-US" smtClean="0"/>
              <a:t>Human anatomy applied to video frames</a:t>
            </a:r>
          </a:p>
        </p:txBody>
      </p:sp>
      <p:sp>
        <p:nvSpPr>
          <p:cNvPr id="49155" name="Content Placeholder 2"/>
          <p:cNvSpPr>
            <a:spLocks noGrp="1"/>
          </p:cNvSpPr>
          <p:nvPr>
            <p:ph idx="1"/>
          </p:nvPr>
        </p:nvSpPr>
        <p:spPr/>
        <p:txBody>
          <a:bodyPr/>
          <a:lstStyle/>
          <a:p>
            <a:r>
              <a:rPr lang="en-US" smtClean="0"/>
              <a:t>Detection and grounding of manifolds: </a:t>
            </a:r>
          </a:p>
        </p:txBody>
      </p:sp>
      <p:pic>
        <p:nvPicPr>
          <p:cNvPr id="49156" name="Picture 4" descr="humanmanifold.gif"/>
          <p:cNvPicPr>
            <a:picLocks noChangeAspect="1"/>
          </p:cNvPicPr>
          <p:nvPr/>
        </p:nvPicPr>
        <p:blipFill>
          <a:blip r:embed="rId2" cstate="print"/>
          <a:srcRect/>
          <a:stretch>
            <a:fillRect/>
          </a:stretch>
        </p:blipFill>
        <p:spPr bwMode="auto">
          <a:xfrm>
            <a:off x="685800" y="2590800"/>
            <a:ext cx="914400" cy="2371725"/>
          </a:xfrm>
          <a:prstGeom prst="rect">
            <a:avLst/>
          </a:prstGeom>
          <a:noFill/>
          <a:ln w="9525">
            <a:noFill/>
            <a:miter lim="800000"/>
            <a:headEnd/>
            <a:tailEnd/>
          </a:ln>
        </p:spPr>
      </p:pic>
      <p:grpSp>
        <p:nvGrpSpPr>
          <p:cNvPr id="49157" name="Group 50"/>
          <p:cNvGrpSpPr>
            <a:grpSpLocks/>
          </p:cNvGrpSpPr>
          <p:nvPr/>
        </p:nvGrpSpPr>
        <p:grpSpPr bwMode="auto">
          <a:xfrm>
            <a:off x="1066800" y="2514600"/>
            <a:ext cx="1662113" cy="2900363"/>
            <a:chOff x="1066800" y="2514600"/>
            <a:chExt cx="1662113" cy="2900065"/>
          </a:xfrm>
        </p:grpSpPr>
        <p:sp>
          <p:nvSpPr>
            <p:cNvPr id="49179" name="TextBox 5"/>
            <p:cNvSpPr txBox="1">
              <a:spLocks noChangeArrowheads="1"/>
            </p:cNvSpPr>
            <p:nvPr/>
          </p:nvSpPr>
          <p:spPr bwMode="auto">
            <a:xfrm>
              <a:off x="2133600" y="3048000"/>
              <a:ext cx="595036" cy="461665"/>
            </a:xfrm>
            <a:prstGeom prst="rect">
              <a:avLst/>
            </a:prstGeom>
            <a:noFill/>
            <a:ln w="9525">
              <a:noFill/>
              <a:miter lim="800000"/>
              <a:headEnd/>
              <a:tailEnd/>
            </a:ln>
          </p:spPr>
          <p:txBody>
            <a:bodyPr wrap="none">
              <a:spAutoFit/>
            </a:bodyPr>
            <a:lstStyle/>
            <a:p>
              <a:r>
                <a:rPr lang="en-US" sz="2400">
                  <a:solidFill>
                    <a:schemeClr val="bg1"/>
                  </a:solidFill>
                </a:rPr>
                <a:t>m2</a:t>
              </a:r>
            </a:p>
          </p:txBody>
        </p:sp>
        <p:sp>
          <p:nvSpPr>
            <p:cNvPr id="49180" name="TextBox 6"/>
            <p:cNvSpPr txBox="1">
              <a:spLocks noChangeArrowheads="1"/>
            </p:cNvSpPr>
            <p:nvPr/>
          </p:nvSpPr>
          <p:spPr bwMode="auto">
            <a:xfrm>
              <a:off x="2133600" y="2514600"/>
              <a:ext cx="595313" cy="461963"/>
            </a:xfrm>
            <a:prstGeom prst="rect">
              <a:avLst/>
            </a:prstGeom>
            <a:noFill/>
            <a:ln w="9525">
              <a:noFill/>
              <a:miter lim="800000"/>
              <a:headEnd/>
              <a:tailEnd/>
            </a:ln>
          </p:spPr>
          <p:txBody>
            <a:bodyPr wrap="none">
              <a:spAutoFit/>
            </a:bodyPr>
            <a:lstStyle/>
            <a:p>
              <a:r>
                <a:rPr lang="en-US" sz="2400">
                  <a:solidFill>
                    <a:schemeClr val="bg1"/>
                  </a:solidFill>
                </a:rPr>
                <a:t>m1</a:t>
              </a:r>
            </a:p>
          </p:txBody>
        </p:sp>
        <p:sp>
          <p:nvSpPr>
            <p:cNvPr id="49181" name="TextBox 7"/>
            <p:cNvSpPr txBox="1">
              <a:spLocks noChangeArrowheads="1"/>
            </p:cNvSpPr>
            <p:nvPr/>
          </p:nvSpPr>
          <p:spPr bwMode="auto">
            <a:xfrm>
              <a:off x="2057400" y="4343400"/>
              <a:ext cx="595036" cy="461665"/>
            </a:xfrm>
            <a:prstGeom prst="rect">
              <a:avLst/>
            </a:prstGeom>
            <a:noFill/>
            <a:ln w="9525">
              <a:noFill/>
              <a:miter lim="800000"/>
              <a:headEnd/>
              <a:tailEnd/>
            </a:ln>
          </p:spPr>
          <p:txBody>
            <a:bodyPr wrap="none">
              <a:spAutoFit/>
            </a:bodyPr>
            <a:lstStyle/>
            <a:p>
              <a:r>
                <a:rPr lang="en-US" sz="2400">
                  <a:solidFill>
                    <a:schemeClr val="bg1"/>
                  </a:solidFill>
                </a:rPr>
                <a:t>m4</a:t>
              </a:r>
            </a:p>
          </p:txBody>
        </p:sp>
        <p:sp>
          <p:nvSpPr>
            <p:cNvPr id="49182" name="TextBox 8"/>
            <p:cNvSpPr txBox="1">
              <a:spLocks noChangeArrowheads="1"/>
            </p:cNvSpPr>
            <p:nvPr/>
          </p:nvSpPr>
          <p:spPr bwMode="auto">
            <a:xfrm>
              <a:off x="2057400" y="4953000"/>
              <a:ext cx="595036" cy="461665"/>
            </a:xfrm>
            <a:prstGeom prst="rect">
              <a:avLst/>
            </a:prstGeom>
            <a:noFill/>
            <a:ln w="9525">
              <a:noFill/>
              <a:miter lim="800000"/>
              <a:headEnd/>
              <a:tailEnd/>
            </a:ln>
          </p:spPr>
          <p:txBody>
            <a:bodyPr wrap="none">
              <a:spAutoFit/>
            </a:bodyPr>
            <a:lstStyle/>
            <a:p>
              <a:r>
                <a:rPr lang="en-US" sz="2400">
                  <a:solidFill>
                    <a:schemeClr val="bg1"/>
                  </a:solidFill>
                </a:rPr>
                <a:t>m5</a:t>
              </a:r>
            </a:p>
          </p:txBody>
        </p:sp>
        <p:sp>
          <p:nvSpPr>
            <p:cNvPr id="49183" name="TextBox 9"/>
            <p:cNvSpPr txBox="1">
              <a:spLocks noChangeArrowheads="1"/>
            </p:cNvSpPr>
            <p:nvPr/>
          </p:nvSpPr>
          <p:spPr bwMode="auto">
            <a:xfrm>
              <a:off x="2133600" y="3733800"/>
              <a:ext cx="595036" cy="461665"/>
            </a:xfrm>
            <a:prstGeom prst="rect">
              <a:avLst/>
            </a:prstGeom>
            <a:noFill/>
            <a:ln w="9525">
              <a:noFill/>
              <a:miter lim="800000"/>
              <a:headEnd/>
              <a:tailEnd/>
            </a:ln>
          </p:spPr>
          <p:txBody>
            <a:bodyPr wrap="none">
              <a:spAutoFit/>
            </a:bodyPr>
            <a:lstStyle/>
            <a:p>
              <a:r>
                <a:rPr lang="en-US" sz="2400">
                  <a:solidFill>
                    <a:schemeClr val="bg1"/>
                  </a:solidFill>
                </a:rPr>
                <a:t>m3</a:t>
              </a:r>
            </a:p>
          </p:txBody>
        </p:sp>
        <p:cxnSp>
          <p:nvCxnSpPr>
            <p:cNvPr id="49184" name="Straight Arrow Connector 11"/>
            <p:cNvCxnSpPr>
              <a:cxnSpLocks noChangeShapeType="1"/>
            </p:cNvCxnSpPr>
            <p:nvPr/>
          </p:nvCxnSpPr>
          <p:spPr bwMode="auto">
            <a:xfrm>
              <a:off x="1371600" y="2743200"/>
              <a:ext cx="685800" cy="1588"/>
            </a:xfrm>
            <a:prstGeom prst="straightConnector1">
              <a:avLst/>
            </a:prstGeom>
            <a:noFill/>
            <a:ln w="9525" algn="ctr">
              <a:solidFill>
                <a:schemeClr val="bg1"/>
              </a:solidFill>
              <a:round/>
              <a:headEnd/>
              <a:tailEnd type="arrow" w="med" len="med"/>
            </a:ln>
          </p:spPr>
        </p:cxnSp>
        <p:cxnSp>
          <p:nvCxnSpPr>
            <p:cNvPr id="49185" name="Straight Arrow Connector 13"/>
            <p:cNvCxnSpPr>
              <a:cxnSpLocks noChangeShapeType="1"/>
              <a:endCxn id="49182" idx="0"/>
            </p:cNvCxnSpPr>
            <p:nvPr/>
          </p:nvCxnSpPr>
          <p:spPr bwMode="auto">
            <a:xfrm>
              <a:off x="1066800" y="4572000"/>
              <a:ext cx="1288118" cy="381000"/>
            </a:xfrm>
            <a:prstGeom prst="straightConnector1">
              <a:avLst/>
            </a:prstGeom>
            <a:noFill/>
            <a:ln w="9525" algn="ctr">
              <a:solidFill>
                <a:schemeClr val="bg1"/>
              </a:solidFill>
              <a:round/>
              <a:headEnd/>
              <a:tailEnd type="arrow" w="med" len="med"/>
            </a:ln>
          </p:spPr>
        </p:cxnSp>
        <p:cxnSp>
          <p:nvCxnSpPr>
            <p:cNvPr id="49186" name="Straight Arrow Connector 15"/>
            <p:cNvCxnSpPr>
              <a:cxnSpLocks noChangeShapeType="1"/>
              <a:endCxn id="49179" idx="1"/>
            </p:cNvCxnSpPr>
            <p:nvPr/>
          </p:nvCxnSpPr>
          <p:spPr bwMode="auto">
            <a:xfrm>
              <a:off x="1143000" y="3200400"/>
              <a:ext cx="990600" cy="78433"/>
            </a:xfrm>
            <a:prstGeom prst="straightConnector1">
              <a:avLst/>
            </a:prstGeom>
            <a:noFill/>
            <a:ln w="9525" algn="ctr">
              <a:solidFill>
                <a:schemeClr val="bg1"/>
              </a:solidFill>
              <a:round/>
              <a:headEnd/>
              <a:tailEnd type="arrow" w="med" len="med"/>
            </a:ln>
          </p:spPr>
        </p:cxnSp>
        <p:cxnSp>
          <p:nvCxnSpPr>
            <p:cNvPr id="49187" name="Straight Arrow Connector 17"/>
            <p:cNvCxnSpPr>
              <a:cxnSpLocks noChangeShapeType="1"/>
              <a:endCxn id="49183" idx="1"/>
            </p:cNvCxnSpPr>
            <p:nvPr/>
          </p:nvCxnSpPr>
          <p:spPr bwMode="auto">
            <a:xfrm>
              <a:off x="1524000" y="3657600"/>
              <a:ext cx="609600" cy="307033"/>
            </a:xfrm>
            <a:prstGeom prst="straightConnector1">
              <a:avLst/>
            </a:prstGeom>
            <a:noFill/>
            <a:ln w="9525" algn="ctr">
              <a:solidFill>
                <a:schemeClr val="bg1"/>
              </a:solidFill>
              <a:round/>
              <a:headEnd/>
              <a:tailEnd type="arrow" w="med" len="med"/>
            </a:ln>
          </p:spPr>
        </p:cxnSp>
        <p:cxnSp>
          <p:nvCxnSpPr>
            <p:cNvPr id="49188" name="Straight Arrow Connector 19"/>
            <p:cNvCxnSpPr>
              <a:cxnSpLocks noChangeShapeType="1"/>
              <a:endCxn id="49181" idx="1"/>
            </p:cNvCxnSpPr>
            <p:nvPr/>
          </p:nvCxnSpPr>
          <p:spPr bwMode="auto">
            <a:xfrm>
              <a:off x="1371600" y="4267200"/>
              <a:ext cx="685800" cy="307033"/>
            </a:xfrm>
            <a:prstGeom prst="straightConnector1">
              <a:avLst/>
            </a:prstGeom>
            <a:noFill/>
            <a:ln w="9525" algn="ctr">
              <a:solidFill>
                <a:schemeClr val="bg1"/>
              </a:solidFill>
              <a:round/>
              <a:headEnd/>
              <a:tailEnd type="arrow" w="med" len="med"/>
            </a:ln>
          </p:spPr>
        </p:cxnSp>
      </p:grpSp>
      <p:sp>
        <p:nvSpPr>
          <p:cNvPr id="49158" name="TextBox 20"/>
          <p:cNvSpPr txBox="1">
            <a:spLocks noChangeArrowheads="1"/>
          </p:cNvSpPr>
          <p:nvPr/>
        </p:nvSpPr>
        <p:spPr bwMode="auto">
          <a:xfrm>
            <a:off x="990600" y="5867400"/>
            <a:ext cx="663575" cy="584200"/>
          </a:xfrm>
          <a:prstGeom prst="rect">
            <a:avLst/>
          </a:prstGeom>
          <a:noFill/>
          <a:ln w="9525">
            <a:noFill/>
            <a:miter lim="800000"/>
            <a:headEnd/>
            <a:tailEnd/>
          </a:ln>
        </p:spPr>
        <p:txBody>
          <a:bodyPr wrap="none">
            <a:spAutoFit/>
          </a:bodyPr>
          <a:lstStyle/>
          <a:p>
            <a:r>
              <a:rPr lang="en-US">
                <a:solidFill>
                  <a:schemeClr val="bg1"/>
                </a:solidFill>
              </a:rPr>
              <a:t>L3</a:t>
            </a:r>
          </a:p>
        </p:txBody>
      </p:sp>
      <p:grpSp>
        <p:nvGrpSpPr>
          <p:cNvPr id="3" name="Group 51"/>
          <p:cNvGrpSpPr>
            <a:grpSpLocks/>
          </p:cNvGrpSpPr>
          <p:nvPr/>
        </p:nvGrpSpPr>
        <p:grpSpPr bwMode="auto">
          <a:xfrm>
            <a:off x="3694113" y="2514600"/>
            <a:ext cx="2365375" cy="2900363"/>
            <a:chOff x="3694266" y="2514600"/>
            <a:chExt cx="2364751" cy="2900065"/>
          </a:xfrm>
        </p:grpSpPr>
        <p:sp>
          <p:nvSpPr>
            <p:cNvPr id="49174" name="TextBox 6"/>
            <p:cNvSpPr txBox="1">
              <a:spLocks noChangeArrowheads="1"/>
            </p:cNvSpPr>
            <p:nvPr/>
          </p:nvSpPr>
          <p:spPr bwMode="auto">
            <a:xfrm>
              <a:off x="3694266" y="2514600"/>
              <a:ext cx="2364751" cy="461665"/>
            </a:xfrm>
            <a:prstGeom prst="rect">
              <a:avLst/>
            </a:prstGeom>
            <a:noFill/>
            <a:ln w="9525">
              <a:noFill/>
              <a:miter lim="800000"/>
              <a:headEnd/>
              <a:tailEnd/>
            </a:ln>
          </p:spPr>
          <p:txBody>
            <a:bodyPr wrap="none">
              <a:spAutoFit/>
            </a:bodyPr>
            <a:lstStyle/>
            <a:p>
              <a:r>
                <a:rPr lang="en-US" sz="2400">
                  <a:solidFill>
                    <a:srgbClr val="92D050"/>
                  </a:solidFill>
                </a:rPr>
                <a:t>denotes  c6 at t ?</a:t>
              </a:r>
            </a:p>
          </p:txBody>
        </p:sp>
        <p:sp>
          <p:nvSpPr>
            <p:cNvPr id="49175" name="TextBox 6"/>
            <p:cNvSpPr txBox="1">
              <a:spLocks noChangeArrowheads="1"/>
            </p:cNvSpPr>
            <p:nvPr/>
          </p:nvSpPr>
          <p:spPr bwMode="auto">
            <a:xfrm>
              <a:off x="3694266" y="3124200"/>
              <a:ext cx="2364751" cy="461665"/>
            </a:xfrm>
            <a:prstGeom prst="rect">
              <a:avLst/>
            </a:prstGeom>
            <a:noFill/>
            <a:ln w="9525">
              <a:noFill/>
              <a:miter lim="800000"/>
              <a:headEnd/>
              <a:tailEnd/>
            </a:ln>
          </p:spPr>
          <p:txBody>
            <a:bodyPr wrap="none">
              <a:spAutoFit/>
            </a:bodyPr>
            <a:lstStyle/>
            <a:p>
              <a:r>
                <a:rPr lang="en-US" sz="2400">
                  <a:solidFill>
                    <a:srgbClr val="92D050"/>
                  </a:solidFill>
                </a:rPr>
                <a:t>denotes  c7 at t ?</a:t>
              </a:r>
            </a:p>
          </p:txBody>
        </p:sp>
        <p:sp>
          <p:nvSpPr>
            <p:cNvPr id="49176" name="TextBox 6"/>
            <p:cNvSpPr txBox="1">
              <a:spLocks noChangeArrowheads="1"/>
            </p:cNvSpPr>
            <p:nvPr/>
          </p:nvSpPr>
          <p:spPr bwMode="auto">
            <a:xfrm>
              <a:off x="3694266" y="3733800"/>
              <a:ext cx="2364751" cy="461665"/>
            </a:xfrm>
            <a:prstGeom prst="rect">
              <a:avLst/>
            </a:prstGeom>
            <a:noFill/>
            <a:ln w="9525">
              <a:noFill/>
              <a:miter lim="800000"/>
              <a:headEnd/>
              <a:tailEnd/>
            </a:ln>
          </p:spPr>
          <p:txBody>
            <a:bodyPr wrap="none">
              <a:spAutoFit/>
            </a:bodyPr>
            <a:lstStyle/>
            <a:p>
              <a:r>
                <a:rPr lang="en-US" sz="2400">
                  <a:solidFill>
                    <a:srgbClr val="92D050"/>
                  </a:solidFill>
                </a:rPr>
                <a:t>denotes  c2 at t ?</a:t>
              </a:r>
            </a:p>
          </p:txBody>
        </p:sp>
        <p:sp>
          <p:nvSpPr>
            <p:cNvPr id="49177" name="TextBox 6"/>
            <p:cNvSpPr txBox="1">
              <a:spLocks noChangeArrowheads="1"/>
            </p:cNvSpPr>
            <p:nvPr/>
          </p:nvSpPr>
          <p:spPr bwMode="auto">
            <a:xfrm>
              <a:off x="3694266" y="4343400"/>
              <a:ext cx="2364751" cy="461665"/>
            </a:xfrm>
            <a:prstGeom prst="rect">
              <a:avLst/>
            </a:prstGeom>
            <a:noFill/>
            <a:ln w="9525">
              <a:noFill/>
              <a:miter lim="800000"/>
              <a:headEnd/>
              <a:tailEnd/>
            </a:ln>
          </p:spPr>
          <p:txBody>
            <a:bodyPr wrap="none">
              <a:spAutoFit/>
            </a:bodyPr>
            <a:lstStyle/>
            <a:p>
              <a:r>
                <a:rPr lang="en-US" sz="2400">
                  <a:solidFill>
                    <a:srgbClr val="92D050"/>
                  </a:solidFill>
                </a:rPr>
                <a:t>denotes  c4 at t ?</a:t>
              </a:r>
            </a:p>
          </p:txBody>
        </p:sp>
        <p:sp>
          <p:nvSpPr>
            <p:cNvPr id="49178" name="TextBox 6"/>
            <p:cNvSpPr txBox="1">
              <a:spLocks noChangeArrowheads="1"/>
            </p:cNvSpPr>
            <p:nvPr/>
          </p:nvSpPr>
          <p:spPr bwMode="auto">
            <a:xfrm>
              <a:off x="3694266" y="4953000"/>
              <a:ext cx="2364751" cy="461665"/>
            </a:xfrm>
            <a:prstGeom prst="rect">
              <a:avLst/>
            </a:prstGeom>
            <a:noFill/>
            <a:ln w="9525">
              <a:noFill/>
              <a:miter lim="800000"/>
              <a:headEnd/>
              <a:tailEnd/>
            </a:ln>
          </p:spPr>
          <p:txBody>
            <a:bodyPr wrap="none">
              <a:spAutoFit/>
            </a:bodyPr>
            <a:lstStyle/>
            <a:p>
              <a:r>
                <a:rPr lang="en-US" sz="2400">
                  <a:solidFill>
                    <a:srgbClr val="92D050"/>
                  </a:solidFill>
                </a:rPr>
                <a:t>denotes  c5 at t ?</a:t>
              </a:r>
            </a:p>
          </p:txBody>
        </p:sp>
      </p:grpSp>
      <p:grpSp>
        <p:nvGrpSpPr>
          <p:cNvPr id="4" name="Group 52"/>
          <p:cNvGrpSpPr>
            <a:grpSpLocks/>
          </p:cNvGrpSpPr>
          <p:nvPr/>
        </p:nvGrpSpPr>
        <p:grpSpPr bwMode="auto">
          <a:xfrm>
            <a:off x="7239000" y="2133600"/>
            <a:ext cx="1677988" cy="4271963"/>
            <a:chOff x="7239000" y="2133600"/>
            <a:chExt cx="1677923" cy="4271665"/>
          </a:xfrm>
        </p:grpSpPr>
        <p:sp>
          <p:nvSpPr>
            <p:cNvPr id="49164" name="TextBox 5"/>
            <p:cNvSpPr txBox="1">
              <a:spLocks noChangeArrowheads="1"/>
            </p:cNvSpPr>
            <p:nvPr/>
          </p:nvSpPr>
          <p:spPr bwMode="auto">
            <a:xfrm>
              <a:off x="7772400" y="2133600"/>
              <a:ext cx="474810" cy="461665"/>
            </a:xfrm>
            <a:prstGeom prst="rect">
              <a:avLst/>
            </a:prstGeom>
            <a:noFill/>
            <a:ln w="9525">
              <a:noFill/>
              <a:miter lim="800000"/>
              <a:headEnd/>
              <a:tailEnd/>
            </a:ln>
          </p:spPr>
          <p:txBody>
            <a:bodyPr wrap="none">
              <a:spAutoFit/>
            </a:bodyPr>
            <a:lstStyle/>
            <a:p>
              <a:r>
                <a:rPr lang="en-US" sz="2400">
                  <a:solidFill>
                    <a:schemeClr val="bg1"/>
                  </a:solidFill>
                </a:rPr>
                <a:t>c6</a:t>
              </a:r>
            </a:p>
          </p:txBody>
        </p:sp>
        <p:sp>
          <p:nvSpPr>
            <p:cNvPr id="49165" name="TextBox 5"/>
            <p:cNvSpPr txBox="1">
              <a:spLocks noChangeArrowheads="1"/>
            </p:cNvSpPr>
            <p:nvPr/>
          </p:nvSpPr>
          <p:spPr bwMode="auto">
            <a:xfrm>
              <a:off x="8442113" y="2209800"/>
              <a:ext cx="474810" cy="461665"/>
            </a:xfrm>
            <a:prstGeom prst="rect">
              <a:avLst/>
            </a:prstGeom>
            <a:noFill/>
            <a:ln w="9525">
              <a:noFill/>
              <a:miter lim="800000"/>
              <a:headEnd/>
              <a:tailEnd/>
            </a:ln>
          </p:spPr>
          <p:txBody>
            <a:bodyPr wrap="none">
              <a:spAutoFit/>
            </a:bodyPr>
            <a:lstStyle/>
            <a:p>
              <a:r>
                <a:rPr lang="en-US" sz="2400">
                  <a:solidFill>
                    <a:schemeClr val="bg1"/>
                  </a:solidFill>
                </a:rPr>
                <a:t>c2</a:t>
              </a:r>
            </a:p>
          </p:txBody>
        </p:sp>
        <p:sp>
          <p:nvSpPr>
            <p:cNvPr id="49166" name="TextBox 5"/>
            <p:cNvSpPr txBox="1">
              <a:spLocks noChangeArrowheads="1"/>
            </p:cNvSpPr>
            <p:nvPr/>
          </p:nvSpPr>
          <p:spPr bwMode="auto">
            <a:xfrm>
              <a:off x="7239000" y="5486400"/>
              <a:ext cx="474810" cy="461665"/>
            </a:xfrm>
            <a:prstGeom prst="rect">
              <a:avLst/>
            </a:prstGeom>
            <a:noFill/>
            <a:ln w="9525">
              <a:noFill/>
              <a:miter lim="800000"/>
              <a:headEnd/>
              <a:tailEnd/>
            </a:ln>
          </p:spPr>
          <p:txBody>
            <a:bodyPr wrap="none">
              <a:spAutoFit/>
            </a:bodyPr>
            <a:lstStyle/>
            <a:p>
              <a:r>
                <a:rPr lang="en-US" sz="2400">
                  <a:solidFill>
                    <a:schemeClr val="bg1"/>
                  </a:solidFill>
                </a:rPr>
                <a:t>c5</a:t>
              </a:r>
            </a:p>
          </p:txBody>
        </p:sp>
        <p:sp>
          <p:nvSpPr>
            <p:cNvPr id="49167" name="TextBox 5"/>
            <p:cNvSpPr txBox="1">
              <a:spLocks noChangeArrowheads="1"/>
            </p:cNvSpPr>
            <p:nvPr/>
          </p:nvSpPr>
          <p:spPr bwMode="auto">
            <a:xfrm>
              <a:off x="7848600" y="5943600"/>
              <a:ext cx="474810" cy="461665"/>
            </a:xfrm>
            <a:prstGeom prst="rect">
              <a:avLst/>
            </a:prstGeom>
            <a:noFill/>
            <a:ln w="9525">
              <a:noFill/>
              <a:miter lim="800000"/>
              <a:headEnd/>
              <a:tailEnd/>
            </a:ln>
          </p:spPr>
          <p:txBody>
            <a:bodyPr wrap="none">
              <a:spAutoFit/>
            </a:bodyPr>
            <a:lstStyle/>
            <a:p>
              <a:r>
                <a:rPr lang="en-US" sz="2400">
                  <a:solidFill>
                    <a:schemeClr val="bg1"/>
                  </a:solidFill>
                </a:rPr>
                <a:t>c7</a:t>
              </a:r>
            </a:p>
          </p:txBody>
        </p:sp>
        <p:sp>
          <p:nvSpPr>
            <p:cNvPr id="49168" name="TextBox 5"/>
            <p:cNvSpPr txBox="1">
              <a:spLocks noChangeArrowheads="1"/>
            </p:cNvSpPr>
            <p:nvPr/>
          </p:nvSpPr>
          <p:spPr bwMode="auto">
            <a:xfrm>
              <a:off x="8382000" y="5562600"/>
              <a:ext cx="474810" cy="461665"/>
            </a:xfrm>
            <a:prstGeom prst="rect">
              <a:avLst/>
            </a:prstGeom>
            <a:noFill/>
            <a:ln w="9525">
              <a:noFill/>
              <a:miter lim="800000"/>
              <a:headEnd/>
              <a:tailEnd/>
            </a:ln>
          </p:spPr>
          <p:txBody>
            <a:bodyPr wrap="none">
              <a:spAutoFit/>
            </a:bodyPr>
            <a:lstStyle/>
            <a:p>
              <a:r>
                <a:rPr lang="en-US" sz="2400">
                  <a:solidFill>
                    <a:schemeClr val="bg1"/>
                  </a:solidFill>
                </a:rPr>
                <a:t>c4</a:t>
              </a:r>
            </a:p>
          </p:txBody>
        </p:sp>
        <p:cxnSp>
          <p:nvCxnSpPr>
            <p:cNvPr id="49169" name="Straight Arrow Connector 40"/>
            <p:cNvCxnSpPr>
              <a:cxnSpLocks noChangeShapeType="1"/>
              <a:stCxn id="49164" idx="2"/>
            </p:cNvCxnSpPr>
            <p:nvPr/>
          </p:nvCxnSpPr>
          <p:spPr bwMode="auto">
            <a:xfrm rot="5400000">
              <a:off x="7855236" y="2741030"/>
              <a:ext cx="300335" cy="8805"/>
            </a:xfrm>
            <a:prstGeom prst="straightConnector1">
              <a:avLst/>
            </a:prstGeom>
            <a:noFill/>
            <a:ln w="9525" algn="ctr">
              <a:solidFill>
                <a:schemeClr val="bg1"/>
              </a:solidFill>
              <a:round/>
              <a:headEnd/>
              <a:tailEnd type="arrow" w="med" len="med"/>
            </a:ln>
          </p:spPr>
        </p:cxnSp>
        <p:cxnSp>
          <p:nvCxnSpPr>
            <p:cNvPr id="49170" name="Straight Arrow Connector 42"/>
            <p:cNvCxnSpPr>
              <a:cxnSpLocks noChangeShapeType="1"/>
              <a:stCxn id="49165" idx="2"/>
            </p:cNvCxnSpPr>
            <p:nvPr/>
          </p:nvCxnSpPr>
          <p:spPr bwMode="auto">
            <a:xfrm rot="5400000">
              <a:off x="8304392" y="2901473"/>
              <a:ext cx="605135" cy="145118"/>
            </a:xfrm>
            <a:prstGeom prst="straightConnector1">
              <a:avLst/>
            </a:prstGeom>
            <a:noFill/>
            <a:ln w="9525" algn="ctr">
              <a:solidFill>
                <a:schemeClr val="bg1"/>
              </a:solidFill>
              <a:round/>
              <a:headEnd/>
              <a:tailEnd type="arrow" w="med" len="med"/>
            </a:ln>
          </p:spPr>
        </p:cxnSp>
        <p:cxnSp>
          <p:nvCxnSpPr>
            <p:cNvPr id="49171" name="Straight Arrow Connector 44"/>
            <p:cNvCxnSpPr>
              <a:cxnSpLocks noChangeShapeType="1"/>
              <a:stCxn id="49166" idx="0"/>
            </p:cNvCxnSpPr>
            <p:nvPr/>
          </p:nvCxnSpPr>
          <p:spPr bwMode="auto">
            <a:xfrm rot="5400000" flipH="1" flipV="1">
              <a:off x="7205302" y="4995503"/>
              <a:ext cx="762000" cy="219795"/>
            </a:xfrm>
            <a:prstGeom prst="straightConnector1">
              <a:avLst/>
            </a:prstGeom>
            <a:noFill/>
            <a:ln w="9525" algn="ctr">
              <a:solidFill>
                <a:schemeClr val="bg1"/>
              </a:solidFill>
              <a:round/>
              <a:headEnd/>
              <a:tailEnd type="arrow" w="med" len="med"/>
            </a:ln>
          </p:spPr>
        </p:cxnSp>
        <p:cxnSp>
          <p:nvCxnSpPr>
            <p:cNvPr id="49172" name="Straight Arrow Connector 46"/>
            <p:cNvCxnSpPr>
              <a:cxnSpLocks noChangeShapeType="1"/>
              <a:stCxn id="49167" idx="0"/>
            </p:cNvCxnSpPr>
            <p:nvPr/>
          </p:nvCxnSpPr>
          <p:spPr bwMode="auto">
            <a:xfrm rot="16200000" flipV="1">
              <a:off x="6862403" y="4719997"/>
              <a:ext cx="2362200" cy="85005"/>
            </a:xfrm>
            <a:prstGeom prst="straightConnector1">
              <a:avLst/>
            </a:prstGeom>
            <a:noFill/>
            <a:ln w="9525" algn="ctr">
              <a:solidFill>
                <a:schemeClr val="bg1"/>
              </a:solidFill>
              <a:round/>
              <a:headEnd/>
              <a:tailEnd type="arrow" w="med" len="med"/>
            </a:ln>
          </p:spPr>
        </p:cxnSp>
        <p:cxnSp>
          <p:nvCxnSpPr>
            <p:cNvPr id="49173" name="Straight Arrow Connector 48"/>
            <p:cNvCxnSpPr>
              <a:cxnSpLocks noChangeShapeType="1"/>
              <a:stCxn id="49168" idx="0"/>
            </p:cNvCxnSpPr>
            <p:nvPr/>
          </p:nvCxnSpPr>
          <p:spPr bwMode="auto">
            <a:xfrm rot="16200000" flipV="1">
              <a:off x="8043503" y="4986697"/>
              <a:ext cx="838200" cy="313605"/>
            </a:xfrm>
            <a:prstGeom prst="straightConnector1">
              <a:avLst/>
            </a:prstGeom>
            <a:noFill/>
            <a:ln w="9525" algn="ctr">
              <a:solidFill>
                <a:schemeClr val="bg1"/>
              </a:solidFill>
              <a:round/>
              <a:headEnd/>
              <a:tailEnd type="arrow" w="med" len="med"/>
            </a:ln>
          </p:spPr>
        </p:cxnSp>
      </p:grpSp>
      <p:grpSp>
        <p:nvGrpSpPr>
          <p:cNvPr id="5" name="Group 53"/>
          <p:cNvGrpSpPr>
            <a:grpSpLocks/>
          </p:cNvGrpSpPr>
          <p:nvPr/>
        </p:nvGrpSpPr>
        <p:grpSpPr bwMode="auto">
          <a:xfrm>
            <a:off x="6324600" y="2590800"/>
            <a:ext cx="2590800" cy="3937000"/>
            <a:chOff x="6324600" y="2590800"/>
            <a:chExt cx="2590800" cy="3937575"/>
          </a:xfrm>
        </p:grpSpPr>
        <p:pic>
          <p:nvPicPr>
            <p:cNvPr id="49162" name="Picture 2"/>
            <p:cNvPicPr>
              <a:picLocks noChangeAspect="1" noChangeArrowheads="1"/>
            </p:cNvPicPr>
            <p:nvPr/>
          </p:nvPicPr>
          <p:blipFill>
            <a:blip r:embed="rId3" cstate="print"/>
            <a:srcRect/>
            <a:stretch>
              <a:fillRect/>
            </a:stretch>
          </p:blipFill>
          <p:spPr bwMode="auto">
            <a:xfrm>
              <a:off x="7315200" y="2590800"/>
              <a:ext cx="1600200" cy="2828925"/>
            </a:xfrm>
            <a:prstGeom prst="rect">
              <a:avLst/>
            </a:prstGeom>
            <a:noFill/>
            <a:ln w="9525">
              <a:noFill/>
              <a:miter lim="800000"/>
              <a:headEnd/>
              <a:tailEnd/>
            </a:ln>
          </p:spPr>
        </p:pic>
        <p:sp>
          <p:nvSpPr>
            <p:cNvPr id="49163" name="TextBox 49"/>
            <p:cNvSpPr txBox="1">
              <a:spLocks noChangeArrowheads="1"/>
            </p:cNvSpPr>
            <p:nvPr/>
          </p:nvSpPr>
          <p:spPr bwMode="auto">
            <a:xfrm>
              <a:off x="6324600" y="5943600"/>
              <a:ext cx="663964" cy="584775"/>
            </a:xfrm>
            <a:prstGeom prst="rect">
              <a:avLst/>
            </a:prstGeom>
            <a:noFill/>
            <a:ln w="9525">
              <a:noFill/>
              <a:miter lim="800000"/>
              <a:headEnd/>
              <a:tailEnd/>
            </a:ln>
          </p:spPr>
          <p:txBody>
            <a:bodyPr wrap="none">
              <a:spAutoFit/>
            </a:bodyPr>
            <a:lstStyle/>
            <a:p>
              <a:r>
                <a:rPr lang="en-US">
                  <a:solidFill>
                    <a:schemeClr val="bg1"/>
                  </a:solidFill>
                </a:rPr>
                <a:t>L3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228600" y="1276350"/>
            <a:ext cx="8686800" cy="647700"/>
          </a:xfrm>
        </p:spPr>
        <p:txBody>
          <a:bodyPr/>
          <a:lstStyle/>
          <a:p>
            <a:r>
              <a:rPr lang="en-US" smtClean="0"/>
              <a:t>Elements of ontology-based reasoning</a:t>
            </a:r>
          </a:p>
        </p:txBody>
      </p:sp>
      <p:sp>
        <p:nvSpPr>
          <p:cNvPr id="50179" name="Content Placeholder 2"/>
          <p:cNvSpPr>
            <a:spLocks noGrp="1"/>
          </p:cNvSpPr>
          <p:nvPr>
            <p:ph idx="1"/>
          </p:nvPr>
        </p:nvSpPr>
        <p:spPr/>
        <p:txBody>
          <a:bodyPr/>
          <a:lstStyle/>
          <a:p>
            <a:r>
              <a:rPr lang="en-US" smtClean="0"/>
              <a:t>Projection of RCC and MCC in L3 to portions of reality in L1:</a:t>
            </a:r>
          </a:p>
          <a:p>
            <a:pPr lvl="1"/>
            <a:r>
              <a:rPr lang="en-US" smtClean="0"/>
              <a:t>EC  		</a:t>
            </a:r>
            <a:r>
              <a:rPr lang="en-US" smtClean="0">
                <a:sym typeface="Wingdings" pitchFamily="2" charset="2"/>
              </a:rPr>
              <a:t> adjacent-to</a:t>
            </a:r>
          </a:p>
          <a:p>
            <a:pPr lvl="1"/>
            <a:r>
              <a:rPr lang="en-US" smtClean="0">
                <a:sym typeface="Wingdings" pitchFamily="2" charset="2"/>
              </a:rPr>
              <a:t>shrink</a:t>
            </a:r>
            <a:r>
              <a:rPr lang="en-US" smtClean="0"/>
              <a:t> 		</a:t>
            </a:r>
            <a:r>
              <a:rPr lang="en-US" smtClean="0">
                <a:sym typeface="Wingdings" pitchFamily="2" charset="2"/>
              </a:rPr>
              <a:t> shrinking</a:t>
            </a:r>
          </a:p>
          <a:p>
            <a:pPr lvl="1">
              <a:buFontTx/>
              <a:buNone/>
            </a:pPr>
            <a:r>
              <a:rPr lang="en-US" smtClean="0">
                <a:sym typeface="Wingdings" pitchFamily="2" charset="2"/>
              </a:rPr>
              <a:t>	 			 moving away from camera</a:t>
            </a:r>
          </a:p>
          <a:p>
            <a:pPr lvl="1"/>
            <a:r>
              <a:rPr lang="en-US" smtClean="0"/>
              <a:t>hit		</a:t>
            </a:r>
            <a:r>
              <a:rPr lang="en-US" smtClean="0">
                <a:sym typeface="Wingdings" pitchFamily="2" charset="2"/>
              </a:rPr>
              <a:t> approach in front or behind object</a:t>
            </a:r>
          </a:p>
          <a:p>
            <a:pPr lvl="1"/>
            <a:r>
              <a:rPr lang="en-US" smtClean="0"/>
              <a:t>hit &lt; shrink	</a:t>
            </a:r>
            <a:r>
              <a:rPr lang="en-US" smtClean="0">
                <a:sym typeface="Wingdings" pitchFamily="2" charset="2"/>
              </a:rPr>
              <a:t> ‘shrinking’ object passed behind</a:t>
            </a:r>
          </a:p>
          <a:p>
            <a:pPr lvl="1"/>
            <a:r>
              <a:rPr lang="en-US" smtClean="0">
                <a:sym typeface="Wingdings" pitchFamily="2" charset="2"/>
              </a:rPr>
              <a:t>…</a:t>
            </a:r>
          </a:p>
          <a:p>
            <a:r>
              <a:rPr lang="en-US" smtClean="0">
                <a:sym typeface="Wingdings" pitchFamily="2" charset="2"/>
              </a:rPr>
              <a:t>Human in the loop</a:t>
            </a:r>
            <a:endParaRPr lang="en-US"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228600" y="1276350"/>
            <a:ext cx="8686800" cy="647700"/>
          </a:xfrm>
        </p:spPr>
        <p:txBody>
          <a:bodyPr/>
          <a:lstStyle/>
          <a:p>
            <a:r>
              <a:rPr lang="en-US" smtClean="0"/>
              <a:t>Work in progress</a:t>
            </a:r>
          </a:p>
        </p:txBody>
      </p:sp>
      <p:sp>
        <p:nvSpPr>
          <p:cNvPr id="3" name="Content Placeholder 2"/>
          <p:cNvSpPr>
            <a:spLocks noGrp="1"/>
          </p:cNvSpPr>
          <p:nvPr>
            <p:ph idx="1"/>
          </p:nvPr>
        </p:nvSpPr>
        <p:spPr>
          <a:xfrm>
            <a:off x="152400" y="1981200"/>
            <a:ext cx="8991600" cy="4724400"/>
          </a:xfrm>
        </p:spPr>
        <p:txBody>
          <a:bodyPr>
            <a:normAutofit fontScale="92500" lnSpcReduction="10000"/>
          </a:bodyPr>
          <a:lstStyle/>
          <a:p>
            <a:pPr>
              <a:defRPr/>
            </a:pPr>
            <a:r>
              <a:rPr lang="en-US" dirty="0" smtClean="0"/>
              <a:t>Finished:</a:t>
            </a:r>
          </a:p>
          <a:p>
            <a:pPr lvl="1">
              <a:defRPr/>
            </a:pPr>
            <a:r>
              <a:rPr lang="en-US" dirty="0" smtClean="0"/>
              <a:t>Feasibility assessment by team</a:t>
            </a:r>
          </a:p>
          <a:p>
            <a:pPr lvl="1">
              <a:defRPr/>
            </a:pPr>
            <a:r>
              <a:rPr lang="en-US" dirty="0" smtClean="0"/>
              <a:t>Core ontological principles</a:t>
            </a:r>
          </a:p>
          <a:p>
            <a:pPr>
              <a:defRPr/>
            </a:pPr>
            <a:r>
              <a:rPr lang="en-US" dirty="0" smtClean="0"/>
              <a:t>Started:</a:t>
            </a:r>
          </a:p>
          <a:p>
            <a:pPr lvl="1">
              <a:defRPr/>
            </a:pPr>
            <a:r>
              <a:rPr lang="en-US" dirty="0" smtClean="0"/>
              <a:t>Population of ontology</a:t>
            </a:r>
          </a:p>
          <a:p>
            <a:pPr lvl="1">
              <a:defRPr/>
            </a:pPr>
            <a:r>
              <a:rPr lang="en-US" dirty="0" smtClean="0"/>
              <a:t>Documentation of invariants</a:t>
            </a:r>
          </a:p>
          <a:p>
            <a:pPr lvl="1">
              <a:defRPr/>
            </a:pPr>
            <a:r>
              <a:rPr lang="en-US" dirty="0" smtClean="0"/>
              <a:t>development of reasoning engine</a:t>
            </a:r>
          </a:p>
          <a:p>
            <a:pPr lvl="1">
              <a:defRPr/>
            </a:pPr>
            <a:r>
              <a:rPr lang="en-US" dirty="0" smtClean="0"/>
              <a:t>integration with manifold detection and tracking</a:t>
            </a:r>
          </a:p>
          <a:p>
            <a:pPr>
              <a:defRPr/>
            </a:pPr>
            <a:r>
              <a:rPr lang="en-US" dirty="0" smtClean="0"/>
              <a:t>Next steps:</a:t>
            </a:r>
          </a:p>
          <a:p>
            <a:pPr lvl="1">
              <a:defRPr/>
            </a:pPr>
            <a:r>
              <a:rPr lang="en-US" dirty="0" smtClean="0"/>
              <a:t>annotation of ‘verbs’ in terms of RUs from the ontology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ChangeArrowheads="1"/>
          </p:cNvSpPr>
          <p:nvPr/>
        </p:nvSpPr>
        <p:spPr bwMode="auto">
          <a:xfrm>
            <a:off x="5705475" y="5095875"/>
            <a:ext cx="2971800" cy="1447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8195" name="Rectangle 8"/>
          <p:cNvSpPr>
            <a:spLocks noChangeArrowheads="1"/>
          </p:cNvSpPr>
          <p:nvPr/>
        </p:nvSpPr>
        <p:spPr bwMode="auto">
          <a:xfrm>
            <a:off x="5705475" y="3590925"/>
            <a:ext cx="2971800" cy="1447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8196" name="Rectangle 7"/>
          <p:cNvSpPr>
            <a:spLocks noChangeArrowheads="1"/>
          </p:cNvSpPr>
          <p:nvPr/>
        </p:nvSpPr>
        <p:spPr bwMode="auto">
          <a:xfrm>
            <a:off x="1581150" y="5095875"/>
            <a:ext cx="2971800" cy="1447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8197" name="Rectangle 5"/>
          <p:cNvSpPr>
            <a:spLocks noChangeArrowheads="1"/>
          </p:cNvSpPr>
          <p:nvPr/>
        </p:nvSpPr>
        <p:spPr bwMode="auto">
          <a:xfrm>
            <a:off x="1590675" y="3581400"/>
            <a:ext cx="2971800" cy="1447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8198" name="Rectangle 4"/>
          <p:cNvSpPr>
            <a:spLocks noChangeArrowheads="1"/>
          </p:cNvSpPr>
          <p:nvPr/>
        </p:nvSpPr>
        <p:spPr bwMode="auto">
          <a:xfrm>
            <a:off x="1582738" y="2076450"/>
            <a:ext cx="2971800" cy="1447800"/>
          </a:xfrm>
          <a:prstGeom prst="rect">
            <a:avLst/>
          </a:prstGeom>
          <a:solidFill>
            <a:schemeClr val="bg1"/>
          </a:solidFill>
          <a:ln w="9525" algn="ctr">
            <a:solidFill>
              <a:schemeClr val="bg1"/>
            </a:solidFill>
            <a:round/>
            <a:headEnd/>
            <a:tailEnd type="triangle" w="med" len="med"/>
          </a:ln>
        </p:spPr>
        <p:txBody>
          <a:bodyPr anchor="ctr"/>
          <a:lstStyle/>
          <a:p>
            <a:endParaRPr lang="en-US"/>
          </a:p>
        </p:txBody>
      </p:sp>
      <p:sp>
        <p:nvSpPr>
          <p:cNvPr id="8199" name="Title 1"/>
          <p:cNvSpPr>
            <a:spLocks noGrp="1"/>
          </p:cNvSpPr>
          <p:nvPr>
            <p:ph type="title"/>
          </p:nvPr>
        </p:nvSpPr>
        <p:spPr>
          <a:xfrm>
            <a:off x="228600" y="1276350"/>
            <a:ext cx="8686800" cy="647700"/>
          </a:xfrm>
        </p:spPr>
        <p:txBody>
          <a:bodyPr/>
          <a:lstStyle/>
          <a:p>
            <a:pPr eaLnBrk="1" hangingPunct="1"/>
            <a:r>
              <a:rPr lang="en-US" dirty="0" smtClean="0">
                <a:latin typeface="Arial" charset="0"/>
              </a:rPr>
              <a:t>Context of my talk: ISTARE</a:t>
            </a:r>
          </a:p>
        </p:txBody>
      </p:sp>
      <p:pic>
        <p:nvPicPr>
          <p:cNvPr id="8200" name="Content Placeholder 6" descr="mugshots.png"/>
          <p:cNvPicPr>
            <a:picLocks noGrp="1" noChangeAspect="1"/>
          </p:cNvPicPr>
          <p:nvPr>
            <p:ph idx="1"/>
          </p:nvPr>
        </p:nvPicPr>
        <p:blipFill>
          <a:blip r:embed="rId2" cstate="print"/>
          <a:srcRect/>
          <a:stretch>
            <a:fillRect/>
          </a:stretch>
        </p:blipFill>
        <p:spPr>
          <a:xfrm>
            <a:off x="457200" y="2057400"/>
            <a:ext cx="8229600" cy="4505325"/>
          </a:xfrm>
        </p:spPr>
      </p:pic>
      <p:sp>
        <p:nvSpPr>
          <p:cNvPr id="8201" name="Rectangle 10"/>
          <p:cNvSpPr>
            <a:spLocks noChangeArrowheads="1"/>
          </p:cNvSpPr>
          <p:nvPr/>
        </p:nvSpPr>
        <p:spPr bwMode="auto">
          <a:xfrm>
            <a:off x="4572000" y="2151063"/>
            <a:ext cx="4114800" cy="1201737"/>
          </a:xfrm>
          <a:prstGeom prst="rect">
            <a:avLst/>
          </a:prstGeom>
          <a:noFill/>
          <a:ln w="9525">
            <a:noFill/>
            <a:miter lim="800000"/>
            <a:headEnd/>
            <a:tailEnd/>
          </a:ln>
        </p:spPr>
        <p:txBody>
          <a:bodyPr>
            <a:spAutoFit/>
          </a:bodyPr>
          <a:lstStyle/>
          <a:p>
            <a:r>
              <a:rPr lang="en-US" sz="2400">
                <a:solidFill>
                  <a:schemeClr val="bg1"/>
                </a:solidFill>
                <a:latin typeface="Arial" charset="0"/>
              </a:rPr>
              <a:t>ISTARE</a:t>
            </a:r>
            <a:br>
              <a:rPr lang="en-US" sz="2400">
                <a:solidFill>
                  <a:schemeClr val="bg1"/>
                </a:solidFill>
                <a:latin typeface="Arial" charset="0"/>
              </a:rPr>
            </a:br>
            <a:r>
              <a:rPr lang="en-US" sz="2400">
                <a:solidFill>
                  <a:schemeClr val="bg1"/>
                </a:solidFill>
                <a:latin typeface="Arial" charset="0"/>
              </a:rPr>
              <a:t>Intelligent Spatiotemporal </a:t>
            </a:r>
            <a:br>
              <a:rPr lang="en-US" sz="2400">
                <a:solidFill>
                  <a:schemeClr val="bg1"/>
                </a:solidFill>
                <a:latin typeface="Arial" charset="0"/>
              </a:rPr>
            </a:br>
            <a:r>
              <a:rPr lang="en-US" sz="2400">
                <a:solidFill>
                  <a:schemeClr val="bg1"/>
                </a:solidFill>
                <a:latin typeface="Arial" charset="0"/>
              </a:rPr>
              <a:t>Activity Reasoning Engine</a:t>
            </a:r>
            <a:endParaRPr lang="en-US" sz="2400">
              <a:solidFill>
                <a:schemeClr val="bg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819400"/>
            <a:ext cx="7772400" cy="1328023"/>
          </a:xfrm>
        </p:spPr>
        <p:txBody>
          <a:bodyPr/>
          <a:lstStyle/>
          <a:p>
            <a:r>
              <a:rPr lang="en-US" sz="3600" dirty="0" smtClean="0"/>
              <a:t>Ontology-based spatiotemporal reasoning in ISTARE</a:t>
            </a:r>
            <a:endParaRPr lang="en-US" sz="36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344811"/>
            <a:ext cx="8686800" cy="510778"/>
          </a:xfrm>
        </p:spPr>
        <p:txBody>
          <a:bodyPr/>
          <a:lstStyle/>
          <a:p>
            <a:r>
              <a:rPr lang="en-US" sz="2400" dirty="0" smtClean="0"/>
              <a:t>input(rel3(</a:t>
            </a:r>
            <a:r>
              <a:rPr lang="en-US" sz="2400" dirty="0" smtClean="0">
                <a:solidFill>
                  <a:srgbClr val="FF0000"/>
                </a:solidFill>
              </a:rPr>
              <a:t>p(0)</a:t>
            </a:r>
            <a:r>
              <a:rPr lang="en-US" sz="2400" dirty="0" smtClean="0"/>
              <a:t>, </a:t>
            </a:r>
            <a:r>
              <a:rPr lang="en-US" sz="2400" dirty="0" err="1" smtClean="0"/>
              <a:t>instanceOf</a:t>
            </a:r>
            <a:r>
              <a:rPr lang="en-US" sz="2400" dirty="0" smtClean="0"/>
              <a:t>,    </a:t>
            </a:r>
            <a:r>
              <a:rPr lang="en-US" sz="2400" dirty="0" err="1" smtClean="0"/>
              <a:t>canonicalHumanWalking</a:t>
            </a:r>
            <a:r>
              <a:rPr lang="en-US" sz="2400" dirty="0" smtClean="0"/>
              <a:t>))</a:t>
            </a:r>
            <a:endParaRPr lang="en-US" sz="2400" dirty="0"/>
          </a:p>
        </p:txBody>
      </p:sp>
      <p:sp>
        <p:nvSpPr>
          <p:cNvPr id="4" name="Content Placeholder 3"/>
          <p:cNvSpPr>
            <a:spLocks noGrp="1"/>
          </p:cNvSpPr>
          <p:nvPr>
            <p:ph sz="half" idx="1"/>
          </p:nvPr>
        </p:nvSpPr>
        <p:spPr>
          <a:xfrm>
            <a:off x="152400" y="1981200"/>
            <a:ext cx="5105400" cy="4724400"/>
          </a:xfrm>
        </p:spPr>
        <p:txBody>
          <a:bodyPr/>
          <a:lstStyle/>
          <a:p>
            <a:r>
              <a:rPr lang="en-US" sz="1400" dirty="0" smtClean="0"/>
              <a:t>entity(</a:t>
            </a:r>
            <a:r>
              <a:rPr lang="en-US" sz="1400" dirty="0" smtClean="0">
                <a:solidFill>
                  <a:srgbClr val="FF0000"/>
                </a:solidFill>
              </a:rPr>
              <a:t>p(0)</a:t>
            </a:r>
            <a:r>
              <a:rPr lang="en-US" sz="1400" dirty="0" smtClean="0"/>
              <a:t>,   </a:t>
            </a:r>
            <a:r>
              <a:rPr lang="en-US" sz="1400" dirty="0" err="1" smtClean="0"/>
              <a:t>hasExistencePeriod</a:t>
            </a:r>
            <a:r>
              <a:rPr lang="en-US" sz="1400" dirty="0" smtClean="0"/>
              <a:t>,   p(1))</a:t>
            </a:r>
          </a:p>
          <a:p>
            <a:r>
              <a:rPr lang="en-US" sz="1400" dirty="0" smtClean="0"/>
              <a:t>entity(p(1),   </a:t>
            </a:r>
            <a:r>
              <a:rPr lang="en-US" sz="1400" dirty="0" err="1" smtClean="0"/>
              <a:t>hasFirstInstant</a:t>
            </a:r>
            <a:r>
              <a:rPr lang="en-US" sz="1400" dirty="0" smtClean="0"/>
              <a:t>,   p(2))</a:t>
            </a:r>
          </a:p>
          <a:p>
            <a:r>
              <a:rPr lang="en-US" sz="1400" dirty="0" smtClean="0"/>
              <a:t>entity(p(1),   </a:t>
            </a:r>
            <a:r>
              <a:rPr lang="en-US" sz="1400" dirty="0" err="1" smtClean="0"/>
              <a:t>hasLastInstant</a:t>
            </a:r>
            <a:r>
              <a:rPr lang="en-US" sz="1400" dirty="0" smtClean="0"/>
              <a:t>,   p(3))</a:t>
            </a:r>
          </a:p>
          <a:p>
            <a:r>
              <a:rPr lang="en-US" sz="1400" dirty="0" smtClean="0"/>
              <a:t>entity(</a:t>
            </a:r>
            <a:r>
              <a:rPr lang="en-US" sz="1400" dirty="0" smtClean="0">
                <a:solidFill>
                  <a:srgbClr val="FF0000"/>
                </a:solidFill>
              </a:rPr>
              <a:t>p(0)</a:t>
            </a:r>
            <a:r>
              <a:rPr lang="en-US" sz="1400" dirty="0" smtClean="0"/>
              <a:t>,   </a:t>
            </a:r>
            <a:r>
              <a:rPr lang="en-US" sz="1400" dirty="0" err="1" smtClean="0"/>
              <a:t>hasFourDregion</a:t>
            </a:r>
            <a:r>
              <a:rPr lang="en-US" sz="1400" dirty="0" smtClean="0"/>
              <a:t>,   p(4))</a:t>
            </a:r>
          </a:p>
          <a:p>
            <a:r>
              <a:rPr lang="en-US" sz="1400" dirty="0" smtClean="0"/>
              <a:t>entity(</a:t>
            </a:r>
            <a:r>
              <a:rPr lang="en-US" sz="1400" dirty="0" smtClean="0">
                <a:solidFill>
                  <a:srgbClr val="FF0000"/>
                </a:solidFill>
              </a:rPr>
              <a:t>p(0)</a:t>
            </a:r>
            <a:r>
              <a:rPr lang="en-US" sz="1400" dirty="0" smtClean="0"/>
              <a:t>,   </a:t>
            </a:r>
            <a:r>
              <a:rPr lang="en-US" sz="1400" dirty="0" err="1" smtClean="0"/>
              <a:t>isAlong</a:t>
            </a:r>
            <a:r>
              <a:rPr lang="en-US" sz="1400" dirty="0" smtClean="0"/>
              <a:t>,   p(5))</a:t>
            </a:r>
          </a:p>
          <a:p>
            <a:r>
              <a:rPr lang="en-US" sz="1400" dirty="0" smtClean="0"/>
              <a:t>entity(</a:t>
            </a:r>
            <a:r>
              <a:rPr lang="en-US" sz="1400" dirty="0" smtClean="0">
                <a:solidFill>
                  <a:srgbClr val="FF0000"/>
                </a:solidFill>
              </a:rPr>
              <a:t>p(0)</a:t>
            </a:r>
            <a:r>
              <a:rPr lang="en-US" sz="1400" dirty="0" smtClean="0"/>
              <a:t>,   </a:t>
            </a:r>
            <a:r>
              <a:rPr lang="en-US" sz="1400" dirty="0" err="1" smtClean="0"/>
              <a:t>hasAgent</a:t>
            </a:r>
            <a:r>
              <a:rPr lang="en-US" sz="1400" dirty="0" smtClean="0"/>
              <a:t>,   p(6))</a:t>
            </a:r>
          </a:p>
          <a:p>
            <a:r>
              <a:rPr lang="en-US" sz="1400" dirty="0" smtClean="0"/>
              <a:t>entity(p(6),   </a:t>
            </a:r>
            <a:r>
              <a:rPr lang="en-US" sz="1400" dirty="0" err="1" smtClean="0"/>
              <a:t>hasHistory</a:t>
            </a:r>
            <a:r>
              <a:rPr lang="en-US" sz="1400" dirty="0" smtClean="0"/>
              <a:t>,   p(7))</a:t>
            </a:r>
          </a:p>
          <a:p>
            <a:r>
              <a:rPr lang="en-US" sz="1400" dirty="0" smtClean="0"/>
              <a:t>entity(p(7),   </a:t>
            </a:r>
            <a:r>
              <a:rPr lang="en-US" sz="1400" dirty="0" err="1" smtClean="0"/>
              <a:t>hasFourDregion</a:t>
            </a:r>
            <a:r>
              <a:rPr lang="en-US" sz="1400" dirty="0" smtClean="0"/>
              <a:t>,   p(8))</a:t>
            </a:r>
          </a:p>
          <a:p>
            <a:r>
              <a:rPr lang="en-US" sz="1400" dirty="0" smtClean="0"/>
              <a:t>entity(p(6),   </a:t>
            </a:r>
            <a:r>
              <a:rPr lang="en-US" sz="1400" dirty="0" err="1" smtClean="0"/>
              <a:t>hasExistencePeriod</a:t>
            </a:r>
            <a:r>
              <a:rPr lang="en-US" sz="1400" dirty="0" smtClean="0"/>
              <a:t>,   p(9))</a:t>
            </a:r>
          </a:p>
          <a:p>
            <a:r>
              <a:rPr lang="en-US" sz="1400" dirty="0" smtClean="0"/>
              <a:t>entity(p(7),   </a:t>
            </a:r>
            <a:r>
              <a:rPr lang="en-US" sz="1400" dirty="0" err="1" smtClean="0"/>
              <a:t>hasExistencePeriod</a:t>
            </a:r>
            <a:r>
              <a:rPr lang="en-US" sz="1400" dirty="0" smtClean="0"/>
              <a:t>,   p(10))</a:t>
            </a:r>
          </a:p>
          <a:p>
            <a:r>
              <a:rPr lang="en-US" sz="1400" dirty="0" smtClean="0"/>
              <a:t>entity(p(10),   </a:t>
            </a:r>
            <a:r>
              <a:rPr lang="en-US" sz="1400" dirty="0" err="1" smtClean="0"/>
              <a:t>hasFirstInstant</a:t>
            </a:r>
            <a:r>
              <a:rPr lang="en-US" sz="1400" dirty="0" smtClean="0"/>
              <a:t>,   p(11))</a:t>
            </a:r>
          </a:p>
          <a:p>
            <a:r>
              <a:rPr lang="en-US" sz="1400" dirty="0" smtClean="0"/>
              <a:t>entity(p(10),   </a:t>
            </a:r>
            <a:r>
              <a:rPr lang="en-US" sz="1400" dirty="0" err="1" smtClean="0"/>
              <a:t>hasLastInstant</a:t>
            </a:r>
            <a:r>
              <a:rPr lang="en-US" sz="1400" dirty="0" smtClean="0"/>
              <a:t>,   p(12))</a:t>
            </a:r>
          </a:p>
          <a:p>
            <a:r>
              <a:rPr lang="en-US" sz="1400" dirty="0" smtClean="0"/>
              <a:t>entity(p(6),   </a:t>
            </a:r>
            <a:r>
              <a:rPr lang="en-US" sz="1400" dirty="0" err="1" smtClean="0"/>
              <a:t>hasShape</a:t>
            </a:r>
            <a:r>
              <a:rPr lang="en-US" sz="1400" dirty="0" smtClean="0"/>
              <a:t>,   p(13))</a:t>
            </a:r>
          </a:p>
          <a:p>
            <a:r>
              <a:rPr lang="en-US" sz="1400" dirty="0" smtClean="0"/>
              <a:t>entity(p(6),   </a:t>
            </a:r>
            <a:r>
              <a:rPr lang="en-US" sz="1400" dirty="0" err="1" smtClean="0"/>
              <a:t>hasLeftLowerLimb</a:t>
            </a:r>
            <a:r>
              <a:rPr lang="en-US" sz="1400" dirty="0" smtClean="0"/>
              <a:t>,   p(14))</a:t>
            </a:r>
          </a:p>
          <a:p>
            <a:r>
              <a:rPr lang="en-US" sz="1400" dirty="0" smtClean="0"/>
              <a:t>entity(p(6),   </a:t>
            </a:r>
            <a:r>
              <a:rPr lang="en-US" sz="1400" dirty="0" err="1" smtClean="0"/>
              <a:t>hasRightLowerLimb</a:t>
            </a:r>
            <a:r>
              <a:rPr lang="en-US" sz="1400" dirty="0" smtClean="0"/>
              <a:t>,   p(15))</a:t>
            </a:r>
          </a:p>
          <a:p>
            <a:r>
              <a:rPr lang="en-US" sz="1400" dirty="0" smtClean="0"/>
              <a:t>entity(</a:t>
            </a:r>
            <a:r>
              <a:rPr lang="en-US" sz="1400" dirty="0" smtClean="0">
                <a:solidFill>
                  <a:srgbClr val="FF0000"/>
                </a:solidFill>
              </a:rPr>
              <a:t>p(0)</a:t>
            </a:r>
            <a:r>
              <a:rPr lang="en-US" sz="1400" dirty="0" smtClean="0"/>
              <a:t>,   </a:t>
            </a:r>
            <a:r>
              <a:rPr lang="en-US" sz="1400" dirty="0" err="1" smtClean="0"/>
              <a:t>firstFullCanonicalHumanWalkingSwing</a:t>
            </a:r>
            <a:r>
              <a:rPr lang="en-US" sz="1400" dirty="0" smtClean="0"/>
              <a:t>,   p(16))</a:t>
            </a:r>
          </a:p>
          <a:p>
            <a:r>
              <a:rPr lang="en-US" sz="1400" dirty="0" smtClean="0"/>
              <a:t>entity(p(16),   </a:t>
            </a:r>
            <a:r>
              <a:rPr lang="en-US" sz="1400" dirty="0" err="1" smtClean="0"/>
              <a:t>hasExistencePeriod</a:t>
            </a:r>
            <a:r>
              <a:rPr lang="en-US" sz="1400" dirty="0" smtClean="0"/>
              <a:t>,   p(17))</a:t>
            </a:r>
          </a:p>
        </p:txBody>
      </p:sp>
      <p:sp>
        <p:nvSpPr>
          <p:cNvPr id="5" name="Content Placeholder 4"/>
          <p:cNvSpPr>
            <a:spLocks noGrp="1"/>
          </p:cNvSpPr>
          <p:nvPr>
            <p:ph sz="half" idx="2"/>
          </p:nvPr>
        </p:nvSpPr>
        <p:spPr>
          <a:xfrm>
            <a:off x="5181600" y="1981200"/>
            <a:ext cx="3810000" cy="4724400"/>
          </a:xfrm>
        </p:spPr>
        <p:txBody>
          <a:bodyPr/>
          <a:lstStyle/>
          <a:p>
            <a:r>
              <a:rPr lang="en-US" sz="1400" dirty="0" smtClean="0"/>
              <a:t>entity(p(17),   </a:t>
            </a:r>
            <a:r>
              <a:rPr lang="en-US" sz="1400" dirty="0" err="1" smtClean="0"/>
              <a:t>hasFirstInstant</a:t>
            </a:r>
            <a:r>
              <a:rPr lang="en-US" sz="1400" dirty="0" smtClean="0"/>
              <a:t>,   p(18))</a:t>
            </a:r>
          </a:p>
          <a:p>
            <a:r>
              <a:rPr lang="en-US" sz="1400" dirty="0" smtClean="0"/>
              <a:t>entity(p(17),   </a:t>
            </a:r>
            <a:r>
              <a:rPr lang="en-US" sz="1400" dirty="0" err="1" smtClean="0"/>
              <a:t>hasLastInstant</a:t>
            </a:r>
            <a:r>
              <a:rPr lang="en-US" sz="1400" dirty="0" smtClean="0"/>
              <a:t>,   p(19))</a:t>
            </a:r>
          </a:p>
          <a:p>
            <a:r>
              <a:rPr lang="en-US" sz="1400" dirty="0" smtClean="0"/>
              <a:t>entity(p(16),   </a:t>
            </a:r>
            <a:r>
              <a:rPr lang="en-US" sz="1400" dirty="0" err="1" smtClean="0"/>
              <a:t>hasFourDregion</a:t>
            </a:r>
            <a:r>
              <a:rPr lang="en-US" sz="1400" dirty="0" smtClean="0"/>
              <a:t>,   p(20))</a:t>
            </a:r>
          </a:p>
          <a:p>
            <a:r>
              <a:rPr lang="en-US" sz="1400" dirty="0" smtClean="0"/>
              <a:t>entity(p(15),   </a:t>
            </a:r>
            <a:r>
              <a:rPr lang="en-US" sz="1400" dirty="0" err="1" smtClean="0"/>
              <a:t>hasHistory</a:t>
            </a:r>
            <a:r>
              <a:rPr lang="en-US" sz="1400" dirty="0" smtClean="0"/>
              <a:t>,   p(21))</a:t>
            </a:r>
          </a:p>
          <a:p>
            <a:r>
              <a:rPr lang="en-US" sz="1400" dirty="0" smtClean="0"/>
              <a:t>entity(p(21),   </a:t>
            </a:r>
            <a:r>
              <a:rPr lang="en-US" sz="1400" dirty="0" err="1" smtClean="0"/>
              <a:t>hasFourDregion</a:t>
            </a:r>
            <a:r>
              <a:rPr lang="en-US" sz="1400" dirty="0" smtClean="0"/>
              <a:t>,   p(22))</a:t>
            </a:r>
          </a:p>
          <a:p>
            <a:r>
              <a:rPr lang="en-US" sz="1400" dirty="0" smtClean="0"/>
              <a:t>entity(p(15),   </a:t>
            </a:r>
            <a:r>
              <a:rPr lang="en-US" sz="1400" dirty="0" err="1" smtClean="0"/>
              <a:t>hasExistencePeriod</a:t>
            </a:r>
            <a:r>
              <a:rPr lang="en-US" sz="1400" dirty="0" smtClean="0"/>
              <a:t>,   p(23))</a:t>
            </a:r>
          </a:p>
          <a:p>
            <a:r>
              <a:rPr lang="en-US" sz="1400" dirty="0" smtClean="0"/>
              <a:t>entity(p(21),   </a:t>
            </a:r>
            <a:r>
              <a:rPr lang="en-US" sz="1400" dirty="0" err="1" smtClean="0"/>
              <a:t>hasExistencePeriod</a:t>
            </a:r>
            <a:r>
              <a:rPr lang="en-US" sz="1400" dirty="0" smtClean="0"/>
              <a:t>,   p(24))</a:t>
            </a:r>
          </a:p>
          <a:p>
            <a:r>
              <a:rPr lang="en-US" sz="1400" dirty="0" smtClean="0"/>
              <a:t>entity(p(24),   </a:t>
            </a:r>
            <a:r>
              <a:rPr lang="en-US" sz="1400" dirty="0" err="1" smtClean="0"/>
              <a:t>hasFirstInstant</a:t>
            </a:r>
            <a:r>
              <a:rPr lang="en-US" sz="1400" dirty="0" smtClean="0"/>
              <a:t>,   p(25))</a:t>
            </a:r>
          </a:p>
          <a:p>
            <a:r>
              <a:rPr lang="en-US" sz="1400" dirty="0" smtClean="0"/>
              <a:t>entity(p(24),   </a:t>
            </a:r>
            <a:r>
              <a:rPr lang="en-US" sz="1400" dirty="0" err="1" smtClean="0"/>
              <a:t>hasLastInstant</a:t>
            </a:r>
            <a:r>
              <a:rPr lang="en-US" sz="1400" dirty="0" smtClean="0"/>
              <a:t>,   p(26))</a:t>
            </a:r>
          </a:p>
          <a:p>
            <a:r>
              <a:rPr lang="en-US" sz="1400" dirty="0" smtClean="0"/>
              <a:t>entity(p(15),   </a:t>
            </a:r>
            <a:r>
              <a:rPr lang="en-US" sz="1400" dirty="0" err="1" smtClean="0"/>
              <a:t>hasShape</a:t>
            </a:r>
            <a:r>
              <a:rPr lang="en-US" sz="1400" dirty="0" smtClean="0"/>
              <a:t>,   p(27))</a:t>
            </a:r>
          </a:p>
          <a:p>
            <a:r>
              <a:rPr lang="en-US" sz="1400" dirty="0" smtClean="0"/>
              <a:t>entity(p(14),   </a:t>
            </a:r>
            <a:r>
              <a:rPr lang="en-US" sz="1400" dirty="0" err="1" smtClean="0"/>
              <a:t>hasHistory</a:t>
            </a:r>
            <a:r>
              <a:rPr lang="en-US" sz="1400" dirty="0" smtClean="0"/>
              <a:t>,   p(28))</a:t>
            </a:r>
          </a:p>
          <a:p>
            <a:r>
              <a:rPr lang="en-US" sz="1400" dirty="0" smtClean="0"/>
              <a:t>entity(p(28),   </a:t>
            </a:r>
            <a:r>
              <a:rPr lang="en-US" sz="1400" dirty="0" err="1" smtClean="0"/>
              <a:t>hasFourDregion</a:t>
            </a:r>
            <a:r>
              <a:rPr lang="en-US" sz="1400" dirty="0" smtClean="0"/>
              <a:t>,   p(29))</a:t>
            </a:r>
          </a:p>
          <a:p>
            <a:r>
              <a:rPr lang="en-US" sz="1400" dirty="0" smtClean="0"/>
              <a:t>entity(p(14),   </a:t>
            </a:r>
            <a:r>
              <a:rPr lang="en-US" sz="1400" dirty="0" err="1" smtClean="0"/>
              <a:t>hasExistencePeriod</a:t>
            </a:r>
            <a:r>
              <a:rPr lang="en-US" sz="1400" dirty="0" smtClean="0"/>
              <a:t>,   p(30))</a:t>
            </a:r>
          </a:p>
          <a:p>
            <a:r>
              <a:rPr lang="en-US" sz="1400" dirty="0" smtClean="0"/>
              <a:t>entity(p(28),   </a:t>
            </a:r>
            <a:r>
              <a:rPr lang="en-US" sz="1400" dirty="0" err="1" smtClean="0"/>
              <a:t>hasExistencePeriod</a:t>
            </a:r>
            <a:r>
              <a:rPr lang="en-US" sz="1400" dirty="0" smtClean="0"/>
              <a:t>,   p(31))</a:t>
            </a:r>
          </a:p>
          <a:p>
            <a:r>
              <a:rPr lang="en-US" sz="1400" dirty="0" smtClean="0"/>
              <a:t>entity(p(31),   </a:t>
            </a:r>
            <a:r>
              <a:rPr lang="en-US" sz="1400" dirty="0" err="1" smtClean="0"/>
              <a:t>hasFirstInstant</a:t>
            </a:r>
            <a:r>
              <a:rPr lang="en-US" sz="1400" dirty="0" smtClean="0"/>
              <a:t>,   p(32))</a:t>
            </a:r>
          </a:p>
          <a:p>
            <a:r>
              <a:rPr lang="en-US" sz="1400" dirty="0" smtClean="0"/>
              <a:t>entity(p(31),   </a:t>
            </a:r>
            <a:r>
              <a:rPr lang="en-US" sz="1400" dirty="0" err="1" smtClean="0"/>
              <a:t>hasLastInstant</a:t>
            </a:r>
            <a:r>
              <a:rPr lang="en-US" sz="1400" dirty="0" smtClean="0"/>
              <a:t>,   p(33))</a:t>
            </a:r>
          </a:p>
          <a:p>
            <a:r>
              <a:rPr lang="en-US" sz="1400" dirty="0" smtClean="0"/>
              <a:t>entity(p(14),   </a:t>
            </a:r>
            <a:r>
              <a:rPr lang="en-US" sz="1400" dirty="0" err="1" smtClean="0"/>
              <a:t>hasShape</a:t>
            </a:r>
            <a:r>
              <a:rPr lang="en-US" sz="1400" dirty="0" smtClean="0"/>
              <a:t>,   p(34))</a:t>
            </a:r>
          </a:p>
          <a:p>
            <a:r>
              <a:rPr lang="en-US" sz="1400" dirty="0" smtClean="0"/>
              <a:t>entity(p(6),   </a:t>
            </a:r>
            <a:r>
              <a:rPr lang="en-US" sz="1400" dirty="0" err="1" smtClean="0"/>
              <a:t>hasLife</a:t>
            </a:r>
            <a:r>
              <a:rPr lang="en-US" sz="1400" dirty="0" smtClean="0"/>
              <a:t>,   p(35))</a:t>
            </a:r>
          </a:p>
          <a:p>
            <a:endParaRPr lang="en-US" dirty="0"/>
          </a:p>
        </p:txBody>
      </p:sp>
      <p:sp>
        <p:nvSpPr>
          <p:cNvPr id="6" name="TextBox 5"/>
          <p:cNvSpPr txBox="1"/>
          <p:nvPr/>
        </p:nvSpPr>
        <p:spPr>
          <a:xfrm>
            <a:off x="457200" y="6448476"/>
            <a:ext cx="4234493" cy="369332"/>
          </a:xfrm>
          <a:prstGeom prst="rect">
            <a:avLst/>
          </a:prstGeom>
          <a:noFill/>
        </p:spPr>
        <p:txBody>
          <a:bodyPr wrap="none" rtlCol="0">
            <a:spAutoFit/>
          </a:bodyPr>
          <a:lstStyle/>
          <a:p>
            <a:r>
              <a:rPr lang="en-US" sz="1800" dirty="0" smtClean="0">
                <a:solidFill>
                  <a:schemeClr val="accent1"/>
                </a:solidFill>
                <a:sym typeface="Wingdings" pitchFamily="2" charset="2"/>
              </a:rPr>
              <a:t> at least 35 other particulars must exist</a:t>
            </a:r>
            <a:endParaRPr lang="en-US" sz="1800" dirty="0">
              <a:solidFill>
                <a:schemeClr val="accent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1344811"/>
            <a:ext cx="8686800" cy="510778"/>
          </a:xfrm>
        </p:spPr>
        <p:txBody>
          <a:bodyPr/>
          <a:lstStyle/>
          <a:p>
            <a:r>
              <a:rPr lang="en-US" sz="2400" dirty="0" smtClean="0"/>
              <a:t>input(rel3(</a:t>
            </a:r>
            <a:r>
              <a:rPr lang="en-US" sz="2400" dirty="0" smtClean="0">
                <a:solidFill>
                  <a:srgbClr val="FF0000"/>
                </a:solidFill>
              </a:rPr>
              <a:t>p(0) </a:t>
            </a:r>
            <a:r>
              <a:rPr lang="en-US" sz="2400" dirty="0" smtClean="0"/>
              <a:t>,</a:t>
            </a:r>
            <a:r>
              <a:rPr lang="en-US" sz="2400" dirty="0" err="1" smtClean="0"/>
              <a:t>instanceOf</a:t>
            </a:r>
            <a:r>
              <a:rPr lang="en-US" sz="2400" dirty="0" smtClean="0"/>
              <a:t>,   </a:t>
            </a:r>
            <a:r>
              <a:rPr lang="en-US" sz="2400" dirty="0" err="1" smtClean="0"/>
              <a:t>canonicalHumanWalking</a:t>
            </a:r>
            <a:r>
              <a:rPr lang="en-US" sz="2400" dirty="0" smtClean="0"/>
              <a:t>))</a:t>
            </a:r>
            <a:endParaRPr lang="en-US" sz="2400" dirty="0"/>
          </a:p>
        </p:txBody>
      </p:sp>
      <p:sp>
        <p:nvSpPr>
          <p:cNvPr id="7" name="Content Placeholder 6"/>
          <p:cNvSpPr>
            <a:spLocks noGrp="1"/>
          </p:cNvSpPr>
          <p:nvPr>
            <p:ph idx="1"/>
          </p:nvPr>
        </p:nvSpPr>
        <p:spPr/>
        <p:txBody>
          <a:bodyPr/>
          <a:lstStyle/>
          <a:p>
            <a:r>
              <a:rPr lang="en-US" sz="1800" dirty="0" err="1" smtClean="0"/>
              <a:t>repr</a:t>
            </a:r>
            <a:r>
              <a:rPr lang="en-US" sz="1800" dirty="0" smtClean="0"/>
              <a:t>(1,   rel3(</a:t>
            </a:r>
            <a:r>
              <a:rPr lang="en-US" sz="1800" dirty="0" smtClean="0">
                <a:solidFill>
                  <a:srgbClr val="FF0000"/>
                </a:solidFill>
              </a:rPr>
              <a:t>p(0)</a:t>
            </a:r>
            <a:r>
              <a:rPr lang="en-US" sz="1800" dirty="0" smtClean="0"/>
              <a:t>,   </a:t>
            </a:r>
            <a:r>
              <a:rPr lang="en-US" sz="1800" dirty="0" err="1" smtClean="0"/>
              <a:t>instanceOf</a:t>
            </a:r>
            <a:r>
              <a:rPr lang="en-US" sz="1800" dirty="0" smtClean="0"/>
              <a:t>,   </a:t>
            </a:r>
            <a:r>
              <a:rPr lang="en-US" sz="1800" dirty="0" err="1" smtClean="0"/>
              <a:t>canonicalHumanWalking</a:t>
            </a:r>
            <a:r>
              <a:rPr lang="en-US" sz="1800" dirty="0" smtClean="0"/>
              <a:t>))</a:t>
            </a:r>
          </a:p>
          <a:p>
            <a:r>
              <a:rPr lang="en-US" sz="1800" dirty="0" err="1" smtClean="0"/>
              <a:t>repr</a:t>
            </a:r>
            <a:r>
              <a:rPr lang="en-US" sz="1800" dirty="0" smtClean="0"/>
              <a:t>(2,   rel3(</a:t>
            </a:r>
            <a:r>
              <a:rPr lang="en-US" sz="1800" dirty="0" smtClean="0">
                <a:solidFill>
                  <a:srgbClr val="FF0000"/>
                </a:solidFill>
              </a:rPr>
              <a:t>p(0)</a:t>
            </a:r>
            <a:r>
              <a:rPr lang="en-US" sz="1800" dirty="0" smtClean="0"/>
              <a:t>,   occupies,   p(4)))</a:t>
            </a:r>
          </a:p>
          <a:p>
            <a:r>
              <a:rPr lang="en-US" sz="1800" dirty="0" err="1" smtClean="0"/>
              <a:t>repr</a:t>
            </a:r>
            <a:r>
              <a:rPr lang="en-US" sz="1800" dirty="0" smtClean="0"/>
              <a:t>(8,   rel3(p(4),   </a:t>
            </a:r>
            <a:r>
              <a:rPr lang="en-US" sz="1800" dirty="0" err="1" smtClean="0"/>
              <a:t>projectsOn</a:t>
            </a:r>
            <a:r>
              <a:rPr lang="en-US" sz="1800" dirty="0" smtClean="0"/>
              <a:t>,   p(1)))</a:t>
            </a:r>
          </a:p>
          <a:p>
            <a:r>
              <a:rPr lang="en-US" sz="1800" dirty="0" err="1" smtClean="0"/>
              <a:t>repr</a:t>
            </a:r>
            <a:r>
              <a:rPr lang="en-US" sz="1800" dirty="0" smtClean="0"/>
              <a:t>(14,   rel3(p(2),   </a:t>
            </a:r>
            <a:r>
              <a:rPr lang="en-US" sz="1800" dirty="0" err="1" smtClean="0"/>
              <a:t>boundaryOf</a:t>
            </a:r>
            <a:r>
              <a:rPr lang="en-US" sz="1800" dirty="0" smtClean="0"/>
              <a:t>,   p(1)))</a:t>
            </a:r>
          </a:p>
          <a:p>
            <a:r>
              <a:rPr lang="en-US" sz="1800" dirty="0" err="1" smtClean="0"/>
              <a:t>repr</a:t>
            </a:r>
            <a:r>
              <a:rPr lang="en-US" sz="1800" dirty="0" smtClean="0"/>
              <a:t>(25,   rel3(</a:t>
            </a:r>
            <a:r>
              <a:rPr lang="en-US" sz="1800" dirty="0" smtClean="0">
                <a:solidFill>
                  <a:srgbClr val="FF0000"/>
                </a:solidFill>
              </a:rPr>
              <a:t>p(0)</a:t>
            </a:r>
            <a:r>
              <a:rPr lang="en-US" sz="1800" dirty="0" smtClean="0"/>
              <a:t>,   </a:t>
            </a:r>
            <a:r>
              <a:rPr lang="en-US" sz="1800" dirty="0" err="1" smtClean="0"/>
              <a:t>instanceOf</a:t>
            </a:r>
            <a:r>
              <a:rPr lang="en-US" sz="1800" dirty="0" smtClean="0"/>
              <a:t>,   </a:t>
            </a:r>
            <a:r>
              <a:rPr lang="en-US" sz="1800" dirty="0" err="1" smtClean="0"/>
              <a:t>humanStyleWalking</a:t>
            </a:r>
            <a:r>
              <a:rPr lang="en-US" sz="1800" dirty="0" smtClean="0"/>
              <a:t>))</a:t>
            </a:r>
          </a:p>
          <a:p>
            <a:r>
              <a:rPr lang="en-US" sz="1800" dirty="0" err="1" smtClean="0"/>
              <a:t>repr</a:t>
            </a:r>
            <a:r>
              <a:rPr lang="en-US" sz="1800" dirty="0" smtClean="0"/>
              <a:t>(27,   rel5(p(5),   </a:t>
            </a:r>
            <a:r>
              <a:rPr lang="en-US" sz="1800" dirty="0" err="1" smtClean="0"/>
              <a:t>instanceOf</a:t>
            </a:r>
            <a:r>
              <a:rPr lang="en-US" sz="1800" dirty="0" smtClean="0"/>
              <a:t>,   </a:t>
            </a:r>
            <a:r>
              <a:rPr lang="en-US" sz="1800" dirty="0" err="1" smtClean="0"/>
              <a:t>horizontalPath</a:t>
            </a:r>
            <a:r>
              <a:rPr lang="en-US" sz="1800" dirty="0" smtClean="0"/>
              <a:t>,   </a:t>
            </a:r>
            <a:r>
              <a:rPr lang="en-US" sz="1800" dirty="0" err="1" smtClean="0"/>
              <a:t>atLeastAt</a:t>
            </a:r>
            <a:r>
              <a:rPr lang="en-US" sz="1800" dirty="0" smtClean="0"/>
              <a:t>,   p(1)))</a:t>
            </a:r>
          </a:p>
          <a:p>
            <a:r>
              <a:rPr lang="en-US" sz="1800" dirty="0" err="1" smtClean="0"/>
              <a:t>repr</a:t>
            </a:r>
            <a:r>
              <a:rPr lang="en-US" sz="1800" dirty="0" smtClean="0"/>
              <a:t>(32,   rel5(</a:t>
            </a:r>
            <a:r>
              <a:rPr lang="en-US" sz="1800" dirty="0" smtClean="0">
                <a:solidFill>
                  <a:srgbClr val="FF0000"/>
                </a:solidFill>
              </a:rPr>
              <a:t>p(0)</a:t>
            </a:r>
            <a:r>
              <a:rPr lang="en-US" sz="1800" dirty="0" smtClean="0"/>
              <a:t>,   </a:t>
            </a:r>
            <a:r>
              <a:rPr lang="en-US" sz="1800" dirty="0" err="1" smtClean="0"/>
              <a:t>isAlong</a:t>
            </a:r>
            <a:r>
              <a:rPr lang="en-US" sz="1800" dirty="0" smtClean="0"/>
              <a:t>,   p(5),   at,   p(1)))</a:t>
            </a:r>
          </a:p>
          <a:p>
            <a:r>
              <a:rPr lang="en-US" sz="1800" dirty="0" err="1" smtClean="0"/>
              <a:t>repr</a:t>
            </a:r>
            <a:r>
              <a:rPr lang="en-US" sz="1800" dirty="0" smtClean="0"/>
              <a:t>(40,   rel5(</a:t>
            </a:r>
            <a:r>
              <a:rPr lang="en-US" sz="1800" dirty="0" smtClean="0">
                <a:solidFill>
                  <a:srgbClr val="FF0000"/>
                </a:solidFill>
              </a:rPr>
              <a:t>p(0)</a:t>
            </a:r>
            <a:r>
              <a:rPr lang="en-US" sz="1800" dirty="0" smtClean="0"/>
              <a:t>,   </a:t>
            </a:r>
            <a:r>
              <a:rPr lang="en-US" sz="1800" dirty="0" err="1" smtClean="0"/>
              <a:t>hasAgent</a:t>
            </a:r>
            <a:r>
              <a:rPr lang="en-US" sz="1800" dirty="0" smtClean="0"/>
              <a:t>,   p(6),   at,   p(1)))</a:t>
            </a:r>
          </a:p>
          <a:p>
            <a:r>
              <a:rPr lang="en-US" sz="1800" dirty="0" err="1" smtClean="0"/>
              <a:t>repr</a:t>
            </a:r>
            <a:r>
              <a:rPr lang="en-US" sz="1800" dirty="0" smtClean="0"/>
              <a:t>(43,   rel5(p(6),   </a:t>
            </a:r>
            <a:r>
              <a:rPr lang="en-US" sz="1800" dirty="0" err="1" smtClean="0"/>
              <a:t>agentOf</a:t>
            </a:r>
            <a:r>
              <a:rPr lang="en-US" sz="1800" dirty="0" smtClean="0"/>
              <a:t>,   p(7),   at,   p(9)))</a:t>
            </a:r>
          </a:p>
          <a:p>
            <a:r>
              <a:rPr lang="en-US" sz="1800" dirty="0" err="1" smtClean="0"/>
              <a:t>repr</a:t>
            </a:r>
            <a:r>
              <a:rPr lang="en-US" sz="1800" dirty="0" smtClean="0"/>
              <a:t>(46,   rel3(p(7),   </a:t>
            </a:r>
            <a:r>
              <a:rPr lang="en-US" sz="1800" dirty="0" err="1" smtClean="0"/>
              <a:t>instanceOf</a:t>
            </a:r>
            <a:r>
              <a:rPr lang="en-US" sz="1800" dirty="0" smtClean="0"/>
              <a:t>,   history))</a:t>
            </a:r>
          </a:p>
          <a:p>
            <a:r>
              <a:rPr lang="en-US" sz="1800" dirty="0" err="1" smtClean="0"/>
              <a:t>repr</a:t>
            </a:r>
            <a:r>
              <a:rPr lang="en-US" sz="1800" dirty="0" smtClean="0"/>
              <a:t>(109,   rel5(p(6),   </a:t>
            </a:r>
            <a:r>
              <a:rPr lang="en-US" sz="1800" dirty="0" err="1" smtClean="0"/>
              <a:t>instanceOf</a:t>
            </a:r>
            <a:r>
              <a:rPr lang="en-US" sz="1800" dirty="0" smtClean="0"/>
              <a:t>,   </a:t>
            </a:r>
            <a:r>
              <a:rPr lang="en-US" sz="1800" dirty="0" err="1" smtClean="0"/>
              <a:t>humanBeing</a:t>
            </a:r>
            <a:r>
              <a:rPr lang="en-US" sz="1800" dirty="0" smtClean="0"/>
              <a:t>,   </a:t>
            </a:r>
            <a:r>
              <a:rPr lang="en-US" sz="1800" dirty="0" err="1" smtClean="0"/>
              <a:t>atLeastAt</a:t>
            </a:r>
            <a:r>
              <a:rPr lang="en-US" sz="1800" dirty="0" smtClean="0"/>
              <a:t>,   p(1)))</a:t>
            </a:r>
          </a:p>
          <a:p>
            <a:r>
              <a:rPr lang="en-US" sz="1800" dirty="0" err="1" smtClean="0"/>
              <a:t>repr</a:t>
            </a:r>
            <a:r>
              <a:rPr lang="en-US" sz="1800" dirty="0" smtClean="0"/>
              <a:t>(122,   rel5(p(15),   </a:t>
            </a:r>
            <a:r>
              <a:rPr lang="en-US" sz="1800" dirty="0" err="1" smtClean="0"/>
              <a:t>instanceOf</a:t>
            </a:r>
            <a:r>
              <a:rPr lang="en-US" sz="1800" dirty="0" smtClean="0"/>
              <a:t>,   </a:t>
            </a:r>
            <a:r>
              <a:rPr lang="en-US" sz="1800" dirty="0" err="1" smtClean="0"/>
              <a:t>rightFreeLowerLimb</a:t>
            </a:r>
            <a:r>
              <a:rPr lang="en-US" sz="1800" dirty="0" smtClean="0"/>
              <a:t>,   </a:t>
            </a:r>
            <a:r>
              <a:rPr lang="en-US" sz="1800" dirty="0" err="1" smtClean="0"/>
              <a:t>atLeastAt</a:t>
            </a:r>
            <a:r>
              <a:rPr lang="en-US" sz="1800" dirty="0" smtClean="0"/>
              <a:t>,   p(1)))</a:t>
            </a:r>
          </a:p>
          <a:p>
            <a:r>
              <a:rPr lang="en-US" sz="1800" dirty="0" err="1" smtClean="0"/>
              <a:t>repr</a:t>
            </a:r>
            <a:r>
              <a:rPr lang="en-US" sz="1800" dirty="0" smtClean="0"/>
              <a:t>(129,   rel5(p(15),   </a:t>
            </a:r>
            <a:r>
              <a:rPr lang="en-US" sz="1800" dirty="0" err="1" smtClean="0"/>
              <a:t>partOf</a:t>
            </a:r>
            <a:r>
              <a:rPr lang="en-US" sz="1800" dirty="0" smtClean="0"/>
              <a:t>,   p(6),   </a:t>
            </a:r>
            <a:r>
              <a:rPr lang="en-US" sz="1800" dirty="0" err="1" smtClean="0"/>
              <a:t>atLeastAt</a:t>
            </a:r>
            <a:r>
              <a:rPr lang="en-US" sz="1800" dirty="0" smtClean="0"/>
              <a:t>,   p(1)))</a:t>
            </a:r>
          </a:p>
          <a:p>
            <a:r>
              <a:rPr lang="en-US" sz="1800" dirty="0" err="1" smtClean="0"/>
              <a:t>repr</a:t>
            </a:r>
            <a:r>
              <a:rPr lang="en-US" sz="1800" dirty="0" smtClean="0"/>
              <a:t>(325,   rel5(p(34),   </a:t>
            </a:r>
            <a:r>
              <a:rPr lang="en-US" sz="1800" dirty="0" err="1" smtClean="0"/>
              <a:t>instanceOf</a:t>
            </a:r>
            <a:r>
              <a:rPr lang="en-US" sz="1800" dirty="0" smtClean="0"/>
              <a:t>,   continuant,   </a:t>
            </a:r>
            <a:r>
              <a:rPr lang="en-US" sz="1800" dirty="0" err="1" smtClean="0"/>
              <a:t>atLeastAt</a:t>
            </a:r>
            <a:r>
              <a:rPr lang="en-US" sz="1800" dirty="0" smtClean="0"/>
              <a:t>,   p(2)))</a:t>
            </a:r>
            <a:endParaRPr lang="en-US" sz="18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Multiple inputs:</a:t>
            </a:r>
            <a:endParaRPr lang="en-US" dirty="0"/>
          </a:p>
        </p:txBody>
      </p:sp>
      <p:sp>
        <p:nvSpPr>
          <p:cNvPr id="3" name="Content Placeholder 2"/>
          <p:cNvSpPr>
            <a:spLocks noGrp="1"/>
          </p:cNvSpPr>
          <p:nvPr>
            <p:ph idx="1"/>
          </p:nvPr>
        </p:nvSpPr>
        <p:spPr/>
        <p:txBody>
          <a:bodyPr/>
          <a:lstStyle/>
          <a:p>
            <a:r>
              <a:rPr lang="en-US" sz="2400" dirty="0" smtClean="0"/>
              <a:t>input(rel3(</a:t>
            </a:r>
            <a:r>
              <a:rPr lang="en-US" sz="2400" dirty="0" err="1" smtClean="0"/>
              <a:t>yesterdayAtNoon</a:t>
            </a:r>
            <a:r>
              <a:rPr lang="en-US" sz="2400" dirty="0" smtClean="0"/>
              <a:t>, </a:t>
            </a:r>
            <a:r>
              <a:rPr lang="en-US" sz="2400" dirty="0" err="1" smtClean="0"/>
              <a:t>instanceOf</a:t>
            </a:r>
            <a:r>
              <a:rPr lang="en-US" sz="2400" dirty="0" smtClean="0"/>
              <a:t>, </a:t>
            </a:r>
            <a:r>
              <a:rPr lang="en-US" sz="2400" dirty="0" err="1" smtClean="0"/>
              <a:t>temporalInstant</a:t>
            </a:r>
            <a:r>
              <a:rPr lang="en-US" sz="2400" dirty="0" smtClean="0"/>
              <a:t>)),</a:t>
            </a:r>
          </a:p>
          <a:p>
            <a:r>
              <a:rPr lang="en-US" sz="2400" dirty="0" smtClean="0"/>
              <a:t>input(rel3(</a:t>
            </a:r>
            <a:r>
              <a:rPr lang="en-US" sz="2400" dirty="0" err="1" smtClean="0"/>
              <a:t>todayAtNoon</a:t>
            </a:r>
            <a:r>
              <a:rPr lang="en-US" sz="2400" dirty="0" smtClean="0"/>
              <a:t>, </a:t>
            </a:r>
            <a:r>
              <a:rPr lang="en-US" sz="2400" dirty="0" err="1" smtClean="0"/>
              <a:t>instanceOf</a:t>
            </a:r>
            <a:r>
              <a:rPr lang="en-US" sz="2400" dirty="0" smtClean="0"/>
              <a:t>, </a:t>
            </a:r>
            <a:r>
              <a:rPr lang="en-US" sz="2400" dirty="0" err="1" smtClean="0"/>
              <a:t>temporalInstant</a:t>
            </a:r>
            <a:r>
              <a:rPr lang="en-US" sz="2400" dirty="0" smtClean="0"/>
              <a:t>)),</a:t>
            </a:r>
          </a:p>
          <a:p>
            <a:r>
              <a:rPr lang="en-US" sz="2400" dirty="0" smtClean="0"/>
              <a:t>input(rel5(thing1,spatiallyLocatedAt, </a:t>
            </a:r>
            <a:r>
              <a:rPr lang="en-US" sz="2400" dirty="0" err="1" smtClean="0"/>
              <a:t>yesterdayslocation</a:t>
            </a:r>
            <a:r>
              <a:rPr lang="en-US" sz="2400" dirty="0" smtClean="0"/>
              <a:t>, at, 	</a:t>
            </a:r>
            <a:r>
              <a:rPr lang="en-US" sz="2400" dirty="0" err="1" smtClean="0"/>
              <a:t>yesterdayAtNoon</a:t>
            </a:r>
            <a:r>
              <a:rPr lang="en-US" sz="2400" dirty="0" smtClean="0"/>
              <a:t>)), </a:t>
            </a:r>
          </a:p>
          <a:p>
            <a:r>
              <a:rPr lang="en-US" sz="2400" dirty="0" smtClean="0"/>
              <a:t>input(rel5(thing1,spatiallyLocatedAt, </a:t>
            </a:r>
            <a:r>
              <a:rPr lang="en-US" sz="2400" dirty="0" err="1" smtClean="0"/>
              <a:t>todayslocation</a:t>
            </a:r>
            <a:r>
              <a:rPr lang="en-US" sz="2400" dirty="0" smtClean="0"/>
              <a:t>, at, 	</a:t>
            </a:r>
            <a:r>
              <a:rPr lang="en-US" sz="2400" dirty="0" err="1" smtClean="0"/>
              <a:t>todayAtNoon</a:t>
            </a:r>
            <a:r>
              <a:rPr lang="en-US" sz="2400" dirty="0" smtClean="0"/>
              <a:t>)), </a:t>
            </a:r>
          </a:p>
          <a:p>
            <a:r>
              <a:rPr lang="en-US" sz="2400" dirty="0" smtClean="0"/>
              <a:t>input(rel3(</a:t>
            </a:r>
            <a:r>
              <a:rPr lang="en-US" sz="2400" dirty="0" err="1" smtClean="0"/>
              <a:t>todayAtNoon</a:t>
            </a:r>
            <a:r>
              <a:rPr lang="en-US" sz="2400" dirty="0" smtClean="0"/>
              <a:t>, </a:t>
            </a:r>
            <a:r>
              <a:rPr lang="en-US" sz="2400" dirty="0" err="1" smtClean="0"/>
              <a:t>laterThan</a:t>
            </a:r>
            <a:r>
              <a:rPr lang="en-US" sz="2400" dirty="0" smtClean="0"/>
              <a:t>, </a:t>
            </a:r>
            <a:r>
              <a:rPr lang="en-US" sz="2400" dirty="0" err="1" smtClean="0"/>
              <a:t>yesterdayAtNoon</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76707"/>
            <a:ext cx="8686800" cy="646986"/>
          </a:xfrm>
        </p:spPr>
        <p:txBody>
          <a:bodyPr/>
          <a:lstStyle/>
          <a:p>
            <a:r>
              <a:rPr lang="en-US" dirty="0" smtClean="0"/>
              <a:t>Part of output </a:t>
            </a:r>
            <a:endParaRPr lang="en-US" dirty="0"/>
          </a:p>
        </p:txBody>
      </p:sp>
      <p:sp>
        <p:nvSpPr>
          <p:cNvPr id="3" name="Content Placeholder 2"/>
          <p:cNvSpPr>
            <a:spLocks noGrp="1"/>
          </p:cNvSpPr>
          <p:nvPr>
            <p:ph sz="half" idx="1"/>
          </p:nvPr>
        </p:nvSpPr>
        <p:spPr>
          <a:xfrm>
            <a:off x="0" y="1981200"/>
            <a:ext cx="4343400" cy="4724400"/>
          </a:xfrm>
        </p:spPr>
        <p:txBody>
          <a:bodyPr/>
          <a:lstStyle/>
          <a:p>
            <a:pPr marL="174625" indent="-174625"/>
            <a:r>
              <a:rPr lang="en-US" sz="1050" dirty="0" smtClean="0"/>
              <a:t>entity(thing1,hasHistory,p(1))</a:t>
            </a:r>
          </a:p>
          <a:p>
            <a:pPr marL="174625" indent="-174625"/>
            <a:r>
              <a:rPr lang="en-US" sz="1050" dirty="0" smtClean="0"/>
              <a:t>entity(p(1),</a:t>
            </a:r>
            <a:r>
              <a:rPr lang="en-US" sz="1050" dirty="0" err="1" smtClean="0"/>
              <a:t>hasFourDregion,p</a:t>
            </a:r>
            <a:r>
              <a:rPr lang="en-US" sz="1050" dirty="0" smtClean="0"/>
              <a:t>(2))</a:t>
            </a:r>
          </a:p>
          <a:p>
            <a:pPr marL="174625" indent="-174625"/>
            <a:r>
              <a:rPr lang="en-US" sz="1050" dirty="0" smtClean="0"/>
              <a:t>entity(thing1,hasExistencePeriod,p(3))</a:t>
            </a:r>
          </a:p>
          <a:p>
            <a:pPr marL="174625" indent="-174625"/>
            <a:r>
              <a:rPr lang="en-US" sz="1050" dirty="0" smtClean="0"/>
              <a:t>entity(p(1),</a:t>
            </a:r>
            <a:r>
              <a:rPr lang="en-US" sz="1050" dirty="0" err="1" smtClean="0"/>
              <a:t>hasExistencePeriod,p</a:t>
            </a:r>
            <a:r>
              <a:rPr lang="en-US" sz="1050" dirty="0" smtClean="0"/>
              <a:t>(4))</a:t>
            </a:r>
          </a:p>
          <a:p>
            <a:pPr marL="174625" indent="-174625"/>
            <a:r>
              <a:rPr lang="en-US" sz="1050" dirty="0" smtClean="0"/>
              <a:t>entity(p(4),</a:t>
            </a:r>
            <a:r>
              <a:rPr lang="en-US" sz="1050" dirty="0" err="1" smtClean="0"/>
              <a:t>hasFirstInstant,p</a:t>
            </a:r>
            <a:r>
              <a:rPr lang="en-US" sz="1050" dirty="0" smtClean="0"/>
              <a:t>(5))</a:t>
            </a:r>
          </a:p>
          <a:p>
            <a:pPr marL="174625" indent="-174625"/>
            <a:r>
              <a:rPr lang="en-US" sz="1050" dirty="0" smtClean="0"/>
              <a:t>entity(p(4),</a:t>
            </a:r>
            <a:r>
              <a:rPr lang="en-US" sz="1050" dirty="0" err="1" smtClean="0"/>
              <a:t>hasLastInstant,p</a:t>
            </a:r>
            <a:r>
              <a:rPr lang="en-US" sz="1050" dirty="0" smtClean="0"/>
              <a:t>(6))</a:t>
            </a:r>
          </a:p>
          <a:p>
            <a:pPr marL="174625" indent="-174625"/>
            <a:r>
              <a:rPr lang="en-US" sz="1050" dirty="0" smtClean="0"/>
              <a:t>entity(thing1,hasShape,p(7))</a:t>
            </a:r>
          </a:p>
          <a:p>
            <a:pPr marL="174625" indent="-174625"/>
            <a:r>
              <a:rPr lang="en-US" sz="1050" dirty="0" smtClean="0"/>
              <a:t>entity(thing1,hasChangeOfLocation,p(8))</a:t>
            </a:r>
          </a:p>
          <a:p>
            <a:pPr marL="174625" indent="-174625"/>
            <a:r>
              <a:rPr lang="en-US" sz="1050" dirty="0" smtClean="0"/>
              <a:t>entity(p(8),</a:t>
            </a:r>
            <a:r>
              <a:rPr lang="en-US" sz="1050" dirty="0" err="1" smtClean="0"/>
              <a:t>hasExistencePeriod,p</a:t>
            </a:r>
            <a:r>
              <a:rPr lang="en-US" sz="1050" dirty="0" smtClean="0"/>
              <a:t>(9))</a:t>
            </a:r>
          </a:p>
          <a:p>
            <a:pPr marL="174625" indent="-174625"/>
            <a:r>
              <a:rPr lang="en-US" sz="1050" dirty="0" smtClean="0"/>
              <a:t>entity(p(8),</a:t>
            </a:r>
            <a:r>
              <a:rPr lang="en-US" sz="1050" dirty="0" err="1" smtClean="0"/>
              <a:t>hasMaximalTemporalInterval,p</a:t>
            </a:r>
            <a:r>
              <a:rPr lang="en-US" sz="1050" dirty="0" smtClean="0"/>
              <a:t>(10))</a:t>
            </a:r>
          </a:p>
          <a:p>
            <a:pPr marL="174625" indent="-174625"/>
            <a:r>
              <a:rPr lang="en-US" sz="1050" dirty="0" smtClean="0"/>
              <a:t>entity(p(9),</a:t>
            </a:r>
            <a:r>
              <a:rPr lang="en-US" sz="1050" dirty="0" err="1" smtClean="0"/>
              <a:t>hasFirstInstant,p</a:t>
            </a:r>
            <a:r>
              <a:rPr lang="en-US" sz="1050" dirty="0" smtClean="0"/>
              <a:t>(11))</a:t>
            </a:r>
          </a:p>
          <a:p>
            <a:pPr marL="174625" indent="-174625"/>
            <a:r>
              <a:rPr lang="en-US" sz="1050" dirty="0" smtClean="0"/>
              <a:t>entity(p(9),</a:t>
            </a:r>
            <a:r>
              <a:rPr lang="en-US" sz="1050" dirty="0" err="1" smtClean="0"/>
              <a:t>hasLastInstant,p</a:t>
            </a:r>
            <a:r>
              <a:rPr lang="en-US" sz="1050" dirty="0" smtClean="0"/>
              <a:t>(12))</a:t>
            </a:r>
          </a:p>
          <a:p>
            <a:pPr marL="174625" indent="-174625"/>
            <a:r>
              <a:rPr lang="en-US" sz="1050" dirty="0" smtClean="0"/>
              <a:t>entity(p(8),</a:t>
            </a:r>
            <a:r>
              <a:rPr lang="en-US" sz="1050" dirty="0" err="1" smtClean="0"/>
              <a:t>occupies,p</a:t>
            </a:r>
            <a:r>
              <a:rPr lang="en-US" sz="1050" dirty="0" smtClean="0"/>
              <a:t>(13))</a:t>
            </a:r>
          </a:p>
          <a:p>
            <a:pPr marL="174625" indent="-174625"/>
            <a:r>
              <a:rPr lang="en-US" sz="1050" dirty="0" smtClean="0"/>
              <a:t>entity(p(8),</a:t>
            </a:r>
            <a:r>
              <a:rPr lang="en-US" sz="1050" dirty="0" err="1" smtClean="0"/>
              <a:t>hasFourDregion,p</a:t>
            </a:r>
            <a:r>
              <a:rPr lang="en-US" sz="1050" dirty="0" smtClean="0"/>
              <a:t>(14))</a:t>
            </a:r>
          </a:p>
          <a:p>
            <a:endParaRPr lang="en-US" sz="1050" dirty="0"/>
          </a:p>
        </p:txBody>
      </p:sp>
      <p:sp>
        <p:nvSpPr>
          <p:cNvPr id="7" name="Content Placeholder 6"/>
          <p:cNvSpPr>
            <a:spLocks noGrp="1"/>
          </p:cNvSpPr>
          <p:nvPr>
            <p:ph sz="half" idx="2"/>
          </p:nvPr>
        </p:nvSpPr>
        <p:spPr>
          <a:xfrm>
            <a:off x="2895600" y="1981200"/>
            <a:ext cx="6248400" cy="4724400"/>
          </a:xfrm>
        </p:spPr>
        <p:txBody>
          <a:bodyPr/>
          <a:lstStyle/>
          <a:p>
            <a:r>
              <a:rPr lang="en-US" sz="1400" dirty="0" err="1" smtClean="0"/>
              <a:t>repr</a:t>
            </a:r>
            <a:r>
              <a:rPr lang="en-US" sz="1400" dirty="0" smtClean="0"/>
              <a:t>(1,rel3(</a:t>
            </a:r>
            <a:r>
              <a:rPr lang="en-US" sz="1400" dirty="0" err="1" smtClean="0"/>
              <a:t>yesterdayAtNoon,instanceOf,temporalInstant</a:t>
            </a:r>
            <a:r>
              <a:rPr lang="en-US" sz="1400" dirty="0" smtClean="0"/>
              <a:t>))</a:t>
            </a:r>
          </a:p>
          <a:p>
            <a:r>
              <a:rPr lang="en-US" sz="1400" dirty="0" err="1" smtClean="0"/>
              <a:t>repr</a:t>
            </a:r>
            <a:r>
              <a:rPr lang="en-US" sz="1400" dirty="0" smtClean="0"/>
              <a:t>(5,rel3(</a:t>
            </a:r>
            <a:r>
              <a:rPr lang="en-US" sz="1400" dirty="0" err="1" smtClean="0"/>
              <a:t>todayAtNoon,instanceOf,temporalInstant</a:t>
            </a:r>
            <a:r>
              <a:rPr lang="en-US" sz="1400" dirty="0" smtClean="0"/>
              <a:t>))</a:t>
            </a:r>
          </a:p>
          <a:p>
            <a:r>
              <a:rPr lang="en-US" sz="1400" dirty="0" err="1" smtClean="0"/>
              <a:t>repr</a:t>
            </a:r>
            <a:r>
              <a:rPr lang="en-US" sz="1400" dirty="0" smtClean="0"/>
              <a:t>(10,rel5(thing1,instanceOf,materialEntity,atLeastAt,yesterdayAtNoon))</a:t>
            </a:r>
          </a:p>
          <a:p>
            <a:r>
              <a:rPr lang="en-US" sz="1400" dirty="0" err="1" smtClean="0"/>
              <a:t>repr</a:t>
            </a:r>
            <a:r>
              <a:rPr lang="en-US" sz="1400" dirty="0" smtClean="0"/>
              <a:t>(13,rel5(</a:t>
            </a:r>
            <a:r>
              <a:rPr lang="en-US" sz="1400" dirty="0" err="1" smtClean="0"/>
              <a:t>yesterdayslocation,instanceOf,spatialRegion,at,yesterdayAtNoon</a:t>
            </a:r>
            <a:r>
              <a:rPr lang="en-US" sz="1400" dirty="0" smtClean="0"/>
              <a:t>))</a:t>
            </a:r>
          </a:p>
          <a:p>
            <a:r>
              <a:rPr lang="en-US" sz="1400" dirty="0" err="1" smtClean="0"/>
              <a:t>repr</a:t>
            </a:r>
            <a:r>
              <a:rPr lang="en-US" sz="1400" dirty="0" smtClean="0"/>
              <a:t>(20,rel5(</a:t>
            </a:r>
            <a:r>
              <a:rPr lang="en-US" sz="1400" dirty="0" err="1" smtClean="0"/>
              <a:t>todayslocation,instanceOf,spatialRegion,at,todayAtNoon</a:t>
            </a:r>
            <a:r>
              <a:rPr lang="en-US" sz="1400" dirty="0" smtClean="0"/>
              <a:t>))</a:t>
            </a:r>
          </a:p>
          <a:p>
            <a:r>
              <a:rPr lang="en-US" sz="1400" dirty="0" err="1" smtClean="0"/>
              <a:t>repr</a:t>
            </a:r>
            <a:r>
              <a:rPr lang="en-US" sz="1400" dirty="0" smtClean="0"/>
              <a:t>(25,rel5(thing1,agentOf,p(1),</a:t>
            </a:r>
            <a:r>
              <a:rPr lang="en-US" sz="1400" dirty="0" err="1" smtClean="0"/>
              <a:t>at,p</a:t>
            </a:r>
            <a:r>
              <a:rPr lang="en-US" sz="1400" dirty="0" smtClean="0"/>
              <a:t>(3)))</a:t>
            </a:r>
          </a:p>
          <a:p>
            <a:r>
              <a:rPr lang="en-US" sz="1400" dirty="0" err="1" smtClean="0"/>
              <a:t>repr</a:t>
            </a:r>
            <a:r>
              <a:rPr lang="en-US" sz="1400" dirty="0" smtClean="0"/>
              <a:t>(28,rel3(p(1),</a:t>
            </a:r>
            <a:r>
              <a:rPr lang="en-US" sz="1400" dirty="0" err="1" smtClean="0"/>
              <a:t>instanceOf,history</a:t>
            </a:r>
            <a:r>
              <a:rPr lang="en-US" sz="1400" dirty="0" smtClean="0"/>
              <a:t>))</a:t>
            </a:r>
          </a:p>
          <a:p>
            <a:r>
              <a:rPr lang="en-US" sz="1400" dirty="0" err="1" smtClean="0"/>
              <a:t>repr</a:t>
            </a:r>
            <a:r>
              <a:rPr lang="en-US" sz="1400" dirty="0" smtClean="0"/>
              <a:t>(99,rel3(p(8),</a:t>
            </a:r>
            <a:r>
              <a:rPr lang="en-US" sz="1400" dirty="0" err="1" smtClean="0"/>
              <a:t>instanceOf,changeOfLocation</a:t>
            </a:r>
            <a:r>
              <a:rPr lang="en-US" sz="1400" dirty="0" smtClean="0"/>
              <a:t>))</a:t>
            </a:r>
          </a:p>
          <a:p>
            <a:r>
              <a:rPr lang="en-US" sz="1400" dirty="0" err="1" smtClean="0"/>
              <a:t>repr</a:t>
            </a:r>
            <a:r>
              <a:rPr lang="en-US" sz="1400" dirty="0" smtClean="0"/>
              <a:t>(107,rel3(p(9),</a:t>
            </a:r>
            <a:r>
              <a:rPr lang="en-US" sz="1400" dirty="0" err="1" smtClean="0"/>
              <a:t>instanceOf,temporalInterval</a:t>
            </a:r>
            <a:r>
              <a:rPr lang="en-US" sz="1400" dirty="0" smtClean="0"/>
              <a:t>))</a:t>
            </a:r>
          </a:p>
          <a:p>
            <a:r>
              <a:rPr lang="en-US" sz="1400" dirty="0" err="1" smtClean="0"/>
              <a:t>repr</a:t>
            </a:r>
            <a:r>
              <a:rPr lang="en-US" sz="1400" dirty="0" smtClean="0"/>
              <a:t>(123,rel5(thing1,agentOf,p(8),</a:t>
            </a:r>
            <a:r>
              <a:rPr lang="en-US" sz="1400" dirty="0" err="1" smtClean="0"/>
              <a:t>at,p</a:t>
            </a:r>
            <a:r>
              <a:rPr lang="en-US" sz="1400" dirty="0" smtClean="0"/>
              <a:t>(9)))</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28600" y="1276350"/>
            <a:ext cx="8686800" cy="647700"/>
          </a:xfrm>
        </p:spPr>
        <p:txBody>
          <a:bodyPr/>
          <a:lstStyle/>
          <a:p>
            <a:pPr eaLnBrk="1" hangingPunct="1"/>
            <a:r>
              <a:rPr lang="en-US" smtClean="0"/>
              <a:t>DARPA’s Mind’s Eye Program (1)</a:t>
            </a:r>
          </a:p>
        </p:txBody>
      </p:sp>
      <p:sp>
        <p:nvSpPr>
          <p:cNvPr id="9219" name="Content Placeholder 2"/>
          <p:cNvSpPr>
            <a:spLocks noGrp="1"/>
          </p:cNvSpPr>
          <p:nvPr>
            <p:ph idx="1"/>
          </p:nvPr>
        </p:nvSpPr>
        <p:spPr/>
        <p:txBody>
          <a:bodyPr/>
          <a:lstStyle/>
          <a:p>
            <a:pPr eaLnBrk="1" hangingPunct="1"/>
            <a:r>
              <a:rPr lang="en-US" b="1" u="sng" dirty="0" smtClean="0"/>
              <a:t>Purpose</a:t>
            </a:r>
            <a:r>
              <a:rPr lang="en-US" dirty="0" smtClean="0"/>
              <a:t>: develop software for a smart camera,    which is mountable on,    </a:t>
            </a:r>
            <a:r>
              <a:rPr lang="en-US" dirty="0" err="1" smtClean="0"/>
              <a:t>f.i</a:t>
            </a:r>
            <a:r>
              <a:rPr lang="en-US" dirty="0" smtClean="0"/>
              <a:t>.,    man-portable UGVs and which exhibits capabilities necessary to perform surveillance in operational missions.</a:t>
            </a:r>
          </a:p>
          <a:p>
            <a:pPr eaLnBrk="1" hangingPunct="1"/>
            <a:r>
              <a:rPr lang="en-US" b="1" u="sng" dirty="0" smtClean="0"/>
              <a:t>Capabilities requested</a:t>
            </a:r>
            <a:r>
              <a:rPr lang="en-US" dirty="0" smtClean="0"/>
              <a:t>:</a:t>
            </a:r>
          </a:p>
          <a:p>
            <a:pPr lvl="1" eaLnBrk="1" hangingPunct="1"/>
            <a:r>
              <a:rPr lang="en-US" dirty="0" smtClean="0"/>
              <a:t>recognize the primitive actions that take place between objects in the visual input,    with a particular emphasis on actions that are relevant in typical operational scenarios (e.g.,    vehicle APPROACHES checkpoint; person EXITS building).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28600" y="1276350"/>
            <a:ext cx="8686800" cy="647700"/>
          </a:xfrm>
        </p:spPr>
        <p:txBody>
          <a:bodyPr/>
          <a:lstStyle/>
          <a:p>
            <a:pPr eaLnBrk="1" hangingPunct="1"/>
            <a:r>
              <a:rPr lang="en-US" smtClean="0"/>
              <a:t>DARPA’s Mind’s Eye Program (2)</a:t>
            </a:r>
          </a:p>
        </p:txBody>
      </p:sp>
      <p:sp>
        <p:nvSpPr>
          <p:cNvPr id="10243" name="Content Placeholder 2"/>
          <p:cNvSpPr>
            <a:spLocks noGrp="1"/>
          </p:cNvSpPr>
          <p:nvPr>
            <p:ph idx="1"/>
          </p:nvPr>
        </p:nvSpPr>
        <p:spPr/>
        <p:txBody>
          <a:bodyPr/>
          <a:lstStyle/>
          <a:p>
            <a:pPr eaLnBrk="1" hangingPunct="1">
              <a:buSzPts val="3200"/>
            </a:pPr>
            <a:r>
              <a:rPr lang="en-US" b="1" u="sng" dirty="0" smtClean="0"/>
              <a:t>Capabilities requested </a:t>
            </a:r>
            <a:r>
              <a:rPr lang="en-US" sz="1600" b="1" u="sng" dirty="0" smtClean="0"/>
              <a:t>(continued)</a:t>
            </a:r>
            <a:r>
              <a:rPr lang="en-US" b="1" u="sng" dirty="0" smtClean="0"/>
              <a:t>:</a:t>
            </a:r>
          </a:p>
          <a:p>
            <a:pPr lvl="1" eaLnBrk="1" hangingPunct="1"/>
            <a:r>
              <a:rPr lang="en-US" dirty="0" smtClean="0"/>
              <a:t>learning and cross-scene application of invariant </a:t>
            </a:r>
            <a:r>
              <a:rPr lang="en-US" dirty="0" err="1" smtClean="0"/>
              <a:t>spatio</a:t>
            </a:r>
            <a:r>
              <a:rPr lang="en-US" dirty="0" smtClean="0"/>
              <a:t>-temporal patterns,   </a:t>
            </a:r>
          </a:p>
          <a:p>
            <a:pPr lvl="1" eaLnBrk="1" hangingPunct="1"/>
            <a:r>
              <a:rPr lang="en-US" dirty="0" smtClean="0"/>
              <a:t>issuing alerts to activities of interest,   </a:t>
            </a:r>
          </a:p>
          <a:p>
            <a:pPr lvl="1" eaLnBrk="1" hangingPunct="1"/>
            <a:r>
              <a:rPr lang="en-US" dirty="0" smtClean="0"/>
              <a:t>performing interpolation to fill in likely explanations for gaps in the perceptual experience,   </a:t>
            </a:r>
          </a:p>
          <a:p>
            <a:pPr lvl="1" eaLnBrk="1" hangingPunct="1"/>
            <a:r>
              <a:rPr lang="en-US" dirty="0" smtClean="0"/>
              <a:t>explaining its reasoning by displaying relevant video segments for what has been observed,    and by generating visualizations for what is hypothesized.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andaardontwerp">
  <a:themeElements>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ardontwerp">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1"/>
          </a:solidFill>
          <a:prstDash val="solid"/>
          <a:round/>
          <a:headEnd type="none" w="med" len="med"/>
          <a:tailEnd type="triangl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000066"/>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solidFill>
            <a:schemeClr val="bg1"/>
          </a:solidFill>
          <a:prstDash val="solid"/>
          <a:round/>
          <a:headEnd type="none" w="med" len="med"/>
          <a:tailEnd type="triangl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000066"/>
            </a:solidFill>
            <a:effectLst/>
            <a:latin typeface="Times New Roman" pitchFamily="18"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18081</TotalTime>
  <Words>3679</Words>
  <Application>Microsoft Office PowerPoint</Application>
  <PresentationFormat>On-screen Show (4:3)</PresentationFormat>
  <Paragraphs>911</Paragraphs>
  <Slides>74</Slides>
  <Notes>40</Notes>
  <HiddenSlides>0</HiddenSlides>
  <MMClips>5</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76" baseType="lpstr">
      <vt:lpstr>Standaardontwerp</vt:lpstr>
      <vt:lpstr>Photo Editor-foto</vt:lpstr>
      <vt:lpstr>Spring 2011 Colloquia - Center for Cognitive Science  Spatiotemporal Reasoning in Referent Tracking Systems:   Why Is it so Hard?   February 16,    2011,     2 – 3.30 PM UB North Campus,    Park Hall,    280</vt:lpstr>
      <vt:lpstr>Disclaimer for students</vt:lpstr>
      <vt:lpstr>This is also a way:</vt:lpstr>
      <vt:lpstr>Why just symbolic representations?</vt:lpstr>
      <vt:lpstr>The vision (1)</vt:lpstr>
      <vt:lpstr>The vision (2) </vt:lpstr>
      <vt:lpstr>Context of my talk: ISTARE</vt:lpstr>
      <vt:lpstr>DARPA’s Mind’s Eye Program (1)</vt:lpstr>
      <vt:lpstr>DARPA’s Mind’s Eye Program (2)</vt:lpstr>
      <vt:lpstr>Actions of interest</vt:lpstr>
      <vt:lpstr>Drop - Lift</vt:lpstr>
      <vt:lpstr>Run - Take</vt:lpstr>
      <vt:lpstr>Exchange</vt:lpstr>
      <vt:lpstr>System overview</vt:lpstr>
      <vt:lpstr>Outline</vt:lpstr>
      <vt:lpstr>Ontological Realism</vt:lpstr>
      <vt:lpstr>Assumptions of Ontological Realism</vt:lpstr>
      <vt:lpstr>What is out there (we want/need to deal with)?</vt:lpstr>
      <vt:lpstr>Reality and Representations in Ontological Realism</vt:lpstr>
      <vt:lpstr>Reality and Representations in Ontological Realism</vt:lpstr>
      <vt:lpstr>The Basic Formal Ontology</vt:lpstr>
      <vt:lpstr>OBO Foundry ontologies in BFO-dress</vt:lpstr>
      <vt:lpstr>Main distinctions in the BFO</vt:lpstr>
      <vt:lpstr>Sorts of relations (defined in the Relation Ontology)</vt:lpstr>
      <vt:lpstr>Top structure of the BFO</vt:lpstr>
      <vt:lpstr>Information artifacts</vt:lpstr>
      <vt:lpstr>Relevance to ISTARE</vt:lpstr>
      <vt:lpstr>Representation of activities</vt:lpstr>
      <vt:lpstr>ISTARE Ontology</vt:lpstr>
      <vt:lpstr>Relevant First-Order Distinctions</vt:lpstr>
      <vt:lpstr>Referent Tracking</vt:lpstr>
      <vt:lpstr>What is Referent Tracking ?</vt:lpstr>
      <vt:lpstr>The Basic Formal Ontology versus Referent Tracking</vt:lpstr>
      <vt:lpstr>Origin: The problem of reference in free text</vt:lpstr>
      <vt:lpstr>Ontologies used naively preserve certain ambiguities</vt:lpstr>
      <vt:lpstr>Proposed Solution: Referent Tracking Now! That should clear up a few things around here !</vt:lpstr>
      <vt:lpstr>Proposed Solution: Referent Tracking Numbers instead of words!</vt:lpstr>
      <vt:lpstr>RUs for types AND identifiers for instances</vt:lpstr>
      <vt:lpstr>Fundamental goals of ‘our’ Referent Tracking</vt:lpstr>
      <vt:lpstr>The shift envisioned</vt:lpstr>
      <vt:lpstr>The shift envisioned</vt:lpstr>
      <vt:lpstr>The shift envisioned</vt:lpstr>
      <vt:lpstr>The shift envisioned</vt:lpstr>
      <vt:lpstr>The shift envisioned</vt:lpstr>
      <vt:lpstr>Keep track of changes</vt:lpstr>
      <vt:lpstr>Spatiotemporal Reasoning</vt:lpstr>
      <vt:lpstr>Representation of time</vt:lpstr>
      <vt:lpstr>There are many unknowns to use this straightforwardly </vt:lpstr>
      <vt:lpstr>Space: Region Connection Calculus (RCC8)</vt:lpstr>
      <vt:lpstr>RCC8 reasoning</vt:lpstr>
      <vt:lpstr>RCC8: conceptual neighborhood</vt:lpstr>
      <vt:lpstr>Basic ‘Motion Classes’</vt:lpstr>
      <vt:lpstr>Compound motion classes</vt:lpstr>
      <vt:lpstr>Low level video processing</vt:lpstr>
      <vt:lpstr>Reasoning with motion classes</vt:lpstr>
      <vt:lpstr>Reasoning with motion classes</vt:lpstr>
      <vt:lpstr>Reasoning with motion classes</vt:lpstr>
      <vt:lpstr>RCC8/MC14 and Ontological Realism </vt:lpstr>
      <vt:lpstr>RCC8/MC14 and action verbs</vt:lpstr>
      <vt:lpstr>RCC8/MC14 and action verbs</vt:lpstr>
      <vt:lpstr>RCC8/MC14 and action verbs</vt:lpstr>
      <vt:lpstr>Action verbs and Ontological Realism</vt:lpstr>
      <vt:lpstr>Action verbs and Ontological Realism</vt:lpstr>
      <vt:lpstr>RCC8/MC14 &amp; video as 2D+T representation of 3D+T</vt:lpstr>
      <vt:lpstr>RCC8/MC14 &amp; video as 2D+T representation of 3D+T</vt:lpstr>
      <vt:lpstr>RCC8/MC14 &amp; video as 2D+T representation of 3D+T</vt:lpstr>
      <vt:lpstr>Human anatomy applied to video frames</vt:lpstr>
      <vt:lpstr>Elements of ontology-based reasoning</vt:lpstr>
      <vt:lpstr>Work in progress</vt:lpstr>
      <vt:lpstr>Ontology-based spatiotemporal reasoning in ISTARE</vt:lpstr>
      <vt:lpstr>input(rel3(p(0), instanceOf,    canonicalHumanWalking))</vt:lpstr>
      <vt:lpstr>input(rel3(p(0) ,instanceOf,   canonicalHumanWalking))</vt:lpstr>
      <vt:lpstr>Multiple inputs:</vt:lpstr>
      <vt:lpstr>Part of output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seannos</dc:creator>
  <cp:lastModifiedBy>Werner Ceusters</cp:lastModifiedBy>
  <cp:revision>724</cp:revision>
  <dcterms:created xsi:type="dcterms:W3CDTF">1601-01-01T00:00:00Z</dcterms:created>
  <dcterms:modified xsi:type="dcterms:W3CDTF">2011-02-16T21:07:14Z</dcterms:modified>
</cp:coreProperties>
</file>