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2"/>
  </p:notesMasterIdLst>
  <p:sldIdLst>
    <p:sldId id="257" r:id="rId2"/>
    <p:sldId id="340" r:id="rId3"/>
    <p:sldId id="410" r:id="rId4"/>
    <p:sldId id="411" r:id="rId5"/>
    <p:sldId id="341" r:id="rId6"/>
    <p:sldId id="342" r:id="rId7"/>
    <p:sldId id="343" r:id="rId8"/>
    <p:sldId id="347" r:id="rId9"/>
    <p:sldId id="348" r:id="rId10"/>
    <p:sldId id="346" r:id="rId11"/>
    <p:sldId id="353" r:id="rId12"/>
    <p:sldId id="354" r:id="rId13"/>
    <p:sldId id="412" r:id="rId14"/>
    <p:sldId id="389" r:id="rId15"/>
    <p:sldId id="390" r:id="rId16"/>
    <p:sldId id="391" r:id="rId17"/>
    <p:sldId id="393" r:id="rId18"/>
    <p:sldId id="395" r:id="rId19"/>
    <p:sldId id="392" r:id="rId20"/>
    <p:sldId id="357" r:id="rId21"/>
    <p:sldId id="358" r:id="rId22"/>
    <p:sldId id="359" r:id="rId23"/>
    <p:sldId id="300" r:id="rId24"/>
    <p:sldId id="405" r:id="rId25"/>
    <p:sldId id="368" r:id="rId26"/>
    <p:sldId id="415" r:id="rId27"/>
    <p:sldId id="414" r:id="rId28"/>
    <p:sldId id="356" r:id="rId29"/>
    <p:sldId id="369" r:id="rId30"/>
    <p:sldId id="370" r:id="rId31"/>
    <p:sldId id="371" r:id="rId32"/>
    <p:sldId id="372" r:id="rId33"/>
    <p:sldId id="363" r:id="rId34"/>
    <p:sldId id="364" r:id="rId35"/>
    <p:sldId id="365" r:id="rId36"/>
    <p:sldId id="366" r:id="rId37"/>
    <p:sldId id="416" r:id="rId38"/>
    <p:sldId id="417" r:id="rId39"/>
    <p:sldId id="394" r:id="rId40"/>
    <p:sldId id="413" r:id="rId41"/>
    <p:sldId id="425" r:id="rId42"/>
    <p:sldId id="418" r:id="rId43"/>
    <p:sldId id="367" r:id="rId44"/>
    <p:sldId id="397" r:id="rId45"/>
    <p:sldId id="396" r:id="rId46"/>
    <p:sldId id="295" r:id="rId47"/>
    <p:sldId id="398" r:id="rId48"/>
    <p:sldId id="382" r:id="rId49"/>
    <p:sldId id="384" r:id="rId50"/>
    <p:sldId id="420" r:id="rId51"/>
    <p:sldId id="421" r:id="rId52"/>
    <p:sldId id="383" r:id="rId53"/>
    <p:sldId id="299" r:id="rId54"/>
    <p:sldId id="422" r:id="rId55"/>
    <p:sldId id="424" r:id="rId56"/>
    <p:sldId id="423" r:id="rId57"/>
    <p:sldId id="419" r:id="rId58"/>
    <p:sldId id="399" r:id="rId59"/>
    <p:sldId id="400" r:id="rId60"/>
    <p:sldId id="401" r:id="rId61"/>
    <p:sldId id="402" r:id="rId62"/>
    <p:sldId id="403" r:id="rId63"/>
    <p:sldId id="404" r:id="rId64"/>
    <p:sldId id="330" r:id="rId65"/>
    <p:sldId id="329" r:id="rId66"/>
    <p:sldId id="328" r:id="rId67"/>
    <p:sldId id="385" r:id="rId68"/>
    <p:sldId id="331" r:id="rId69"/>
    <p:sldId id="438" r:id="rId70"/>
    <p:sldId id="426" r:id="rId71"/>
    <p:sldId id="374" r:id="rId72"/>
    <p:sldId id="381" r:id="rId73"/>
    <p:sldId id="375" r:id="rId74"/>
    <p:sldId id="378" r:id="rId75"/>
    <p:sldId id="379" r:id="rId76"/>
    <p:sldId id="380" r:id="rId77"/>
    <p:sldId id="336" r:id="rId78"/>
    <p:sldId id="427" r:id="rId79"/>
    <p:sldId id="430" r:id="rId80"/>
    <p:sldId id="428" r:id="rId81"/>
    <p:sldId id="429" r:id="rId82"/>
    <p:sldId id="431" r:id="rId83"/>
    <p:sldId id="432" r:id="rId84"/>
    <p:sldId id="433" r:id="rId85"/>
    <p:sldId id="434" r:id="rId86"/>
    <p:sldId id="435" r:id="rId87"/>
    <p:sldId id="409" r:id="rId88"/>
    <p:sldId id="437" r:id="rId89"/>
    <p:sldId id="387" r:id="rId90"/>
    <p:sldId id="345" r:id="rId9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C00"/>
    <a:srgbClr val="000D26"/>
    <a:srgbClr val="D5C139"/>
    <a:srgbClr val="ECD63F"/>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4660"/>
  </p:normalViewPr>
  <p:slideViewPr>
    <p:cSldViewPr>
      <p:cViewPr varScale="1">
        <p:scale>
          <a:sx n="104" d="100"/>
          <a:sy n="104" d="100"/>
        </p:scale>
        <p:origin x="11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05/03/2014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9075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DE58044-73C6-4CE9-915A-E0225287A7C4}" type="slidenum">
              <a:rPr lang="en-US" sz="1200" b="0"/>
              <a:pPr eaLnBrk="1" hangingPunct="1"/>
              <a:t>21</a:t>
            </a:fld>
            <a:endParaRPr lang="en-US" sz="1200" b="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5719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76C5A83-F998-4902-898E-F7705E2A9D14}" type="slidenum">
              <a:rPr lang="en-US" sz="1200" b="0"/>
              <a:pPr eaLnBrk="1" hangingPunct="1"/>
              <a:t>22</a:t>
            </a:fld>
            <a:endParaRPr lang="en-US" sz="1200" b="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3394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6466F-2576-4227-8459-28D9B6616A0D}" type="slidenum">
              <a:rPr lang="en-US"/>
              <a:pPr/>
              <a:t>23</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8562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EC4D4-F3B5-42BB-93EF-F198726A442C}" type="slidenum">
              <a:rPr lang="en-US"/>
              <a:pPr/>
              <a:t>24</a:t>
            </a:fld>
            <a:endParaRPr lang="en-US"/>
          </a:p>
        </p:txBody>
      </p:sp>
      <p:sp>
        <p:nvSpPr>
          <p:cNvPr id="2151426" name="Rectangle 2"/>
          <p:cNvSpPr>
            <a:spLocks noGrp="1" noRot="1" noChangeAspect="1" noChangeArrowheads="1" noTextEdit="1"/>
          </p:cNvSpPr>
          <p:nvPr>
            <p:ph type="sldImg"/>
          </p:nvPr>
        </p:nvSpPr>
        <p:spPr>
          <a:ln/>
        </p:spPr>
      </p:sp>
      <p:sp>
        <p:nvSpPr>
          <p:cNvPr id="215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800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46765C4-9E27-4CFB-83F0-CDAFD4BD6D0C}" type="slidenum">
              <a:rPr lang="en-US" sz="1200" b="0"/>
              <a:pPr eaLnBrk="1" hangingPunct="1"/>
              <a:t>33</a:t>
            </a:fld>
            <a:endParaRPr lang="en-US" sz="1200" b="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8964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207613A-594A-49EB-BC6B-55B07BF13011}" type="slidenum">
              <a:rPr lang="en-US" sz="1200" b="0"/>
              <a:pPr eaLnBrk="1" hangingPunct="1"/>
              <a:t>34</a:t>
            </a:fld>
            <a:endParaRPr lang="en-US" sz="1200" b="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96888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84FAB6F-5D3E-4A7D-9121-F5420BB570EE}" type="slidenum">
              <a:rPr lang="en-US" sz="1200" b="0"/>
              <a:pPr eaLnBrk="1" hangingPunct="1"/>
              <a:t>35</a:t>
            </a:fld>
            <a:endParaRPr lang="en-US" sz="1200" b="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9618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3BF18C4-22CD-46C3-8066-998B0DCDE0E5}" type="slidenum">
              <a:rPr lang="en-US" sz="1200" b="0"/>
              <a:pPr eaLnBrk="1" hangingPunct="1"/>
              <a:t>36</a:t>
            </a:fld>
            <a:endParaRPr lang="en-US" sz="1200" b="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6824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EBA0E-3A6E-4E31-A1B4-4EFB7BE43357}" type="slidenum">
              <a:rPr lang="en-US"/>
              <a:pPr/>
              <a:t>39</a:t>
            </a:fld>
            <a:endParaRPr lang="en-US"/>
          </a:p>
        </p:txBody>
      </p:sp>
      <p:sp>
        <p:nvSpPr>
          <p:cNvPr id="2163714" name="Rectangle 2"/>
          <p:cNvSpPr>
            <a:spLocks noGrp="1" noRot="1" noChangeAspect="1" noChangeArrowheads="1" noTextEdit="1"/>
          </p:cNvSpPr>
          <p:nvPr>
            <p:ph type="sldImg"/>
          </p:nvPr>
        </p:nvSpPr>
        <p:spPr>
          <a:xfrm>
            <a:off x="1150938" y="692150"/>
            <a:ext cx="4556125" cy="3416300"/>
          </a:xfrm>
          <a:ln/>
        </p:spPr>
      </p:sp>
      <p:sp>
        <p:nvSpPr>
          <p:cNvPr id="2163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536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EBA0E-3A6E-4E31-A1B4-4EFB7BE43357}" type="slidenum">
              <a:rPr lang="en-US"/>
              <a:pPr/>
              <a:t>40</a:t>
            </a:fld>
            <a:endParaRPr lang="en-US"/>
          </a:p>
        </p:txBody>
      </p:sp>
      <p:sp>
        <p:nvSpPr>
          <p:cNvPr id="2163714" name="Rectangle 2"/>
          <p:cNvSpPr>
            <a:spLocks noGrp="1" noRot="1" noChangeAspect="1" noChangeArrowheads="1" noTextEdit="1"/>
          </p:cNvSpPr>
          <p:nvPr>
            <p:ph type="sldImg"/>
          </p:nvPr>
        </p:nvSpPr>
        <p:spPr>
          <a:xfrm>
            <a:off x="1150938" y="692150"/>
            <a:ext cx="4556125" cy="3416300"/>
          </a:xfrm>
          <a:ln/>
        </p:spPr>
      </p:sp>
      <p:sp>
        <p:nvSpPr>
          <p:cNvPr id="2163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91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9873A-D0A3-4651-983A-874C0DE25257}" type="slidenum">
              <a:rPr lang="en-US"/>
              <a:pPr/>
              <a:t>13</a:t>
            </a:fld>
            <a:endParaRPr lang="en-US"/>
          </a:p>
        </p:txBody>
      </p:sp>
      <p:sp>
        <p:nvSpPr>
          <p:cNvPr id="2137090" name="Rectangle 2"/>
          <p:cNvSpPr>
            <a:spLocks noGrp="1" noRot="1" noChangeAspect="1" noChangeArrowheads="1" noTextEdit="1"/>
          </p:cNvSpPr>
          <p:nvPr>
            <p:ph type="sldImg"/>
          </p:nvPr>
        </p:nvSpPr>
        <p:spPr>
          <a:ln/>
        </p:spPr>
      </p:sp>
      <p:sp>
        <p:nvSpPr>
          <p:cNvPr id="213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8385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EBA0E-3A6E-4E31-A1B4-4EFB7BE43357}" type="slidenum">
              <a:rPr lang="en-US"/>
              <a:pPr/>
              <a:t>42</a:t>
            </a:fld>
            <a:endParaRPr lang="en-US"/>
          </a:p>
        </p:txBody>
      </p:sp>
      <p:sp>
        <p:nvSpPr>
          <p:cNvPr id="2163714" name="Rectangle 2"/>
          <p:cNvSpPr>
            <a:spLocks noGrp="1" noRot="1" noChangeAspect="1" noChangeArrowheads="1" noTextEdit="1"/>
          </p:cNvSpPr>
          <p:nvPr>
            <p:ph type="sldImg"/>
          </p:nvPr>
        </p:nvSpPr>
        <p:spPr>
          <a:xfrm>
            <a:off x="1150938" y="692150"/>
            <a:ext cx="4556125" cy="3416300"/>
          </a:xfrm>
          <a:ln/>
        </p:spPr>
      </p:sp>
      <p:sp>
        <p:nvSpPr>
          <p:cNvPr id="2163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8391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188F2CA-0A22-4BAA-B18F-99833B9B2A23}" type="slidenum">
              <a:rPr lang="en-US" sz="1200" b="0"/>
              <a:pPr eaLnBrk="1" hangingPunct="1"/>
              <a:t>43</a:t>
            </a:fld>
            <a:endParaRPr lang="en-US" sz="1200" b="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87311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DF7AF-7E45-46F1-A174-68939C3D38A7}" type="slidenum">
              <a:rPr lang="en-US"/>
              <a:pPr/>
              <a:t>44</a:t>
            </a:fld>
            <a:endParaRPr lang="en-US"/>
          </a:p>
        </p:txBody>
      </p:sp>
      <p:sp>
        <p:nvSpPr>
          <p:cNvPr id="1986562" name="Rectangle 2"/>
          <p:cNvSpPr>
            <a:spLocks noGrp="1" noRot="1" noChangeAspect="1" noChangeArrowheads="1" noTextEdit="1"/>
          </p:cNvSpPr>
          <p:nvPr>
            <p:ph type="sldImg"/>
          </p:nvPr>
        </p:nvSpPr>
        <p:spPr>
          <a:ln/>
        </p:spPr>
      </p:sp>
      <p:sp>
        <p:nvSpPr>
          <p:cNvPr id="198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9654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E69E3-2DC5-438C-BEAF-FE415A31CDF7}" type="slidenum">
              <a:rPr lang="en-US"/>
              <a:pPr/>
              <a:t>45</a:t>
            </a:fld>
            <a:endParaRPr lang="en-US"/>
          </a:p>
        </p:txBody>
      </p:sp>
      <p:sp>
        <p:nvSpPr>
          <p:cNvPr id="2132994" name="Rectangle 2"/>
          <p:cNvSpPr>
            <a:spLocks noGrp="1" noRot="1" noChangeAspect="1" noChangeArrowheads="1" noTextEdit="1"/>
          </p:cNvSpPr>
          <p:nvPr>
            <p:ph type="sldImg"/>
          </p:nvPr>
        </p:nvSpPr>
        <p:spPr>
          <a:ln/>
        </p:spPr>
      </p:sp>
      <p:sp>
        <p:nvSpPr>
          <p:cNvPr id="213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890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E3BA0-30AD-4DD4-80BD-42162DCD372F}" type="slidenum">
              <a:rPr lang="en-US"/>
              <a:pPr/>
              <a:t>46</a:t>
            </a:fld>
            <a:endParaRPr lang="en-US"/>
          </a:p>
        </p:txBody>
      </p:sp>
      <p:sp>
        <p:nvSpPr>
          <p:cNvPr id="2145282" name="Rectangle 2"/>
          <p:cNvSpPr>
            <a:spLocks noGrp="1" noRot="1" noChangeAspect="1" noChangeArrowheads="1" noTextEdit="1"/>
          </p:cNvSpPr>
          <p:nvPr>
            <p:ph type="sldImg"/>
          </p:nvPr>
        </p:nvSpPr>
        <p:spPr>
          <a:ln/>
        </p:spPr>
      </p:sp>
      <p:sp>
        <p:nvSpPr>
          <p:cNvPr id="2145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595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01B6E-0593-42AC-9274-D87DBB3C8D58}" type="slidenum">
              <a:rPr lang="en-US"/>
              <a:pPr/>
              <a:t>47</a:t>
            </a:fld>
            <a:endParaRPr lang="en-US"/>
          </a:p>
        </p:txBody>
      </p:sp>
      <p:sp>
        <p:nvSpPr>
          <p:cNvPr id="2143234" name="Rectangle 2"/>
          <p:cNvSpPr>
            <a:spLocks noGrp="1" noRot="1" noChangeAspect="1" noChangeArrowheads="1" noTextEdit="1"/>
          </p:cNvSpPr>
          <p:nvPr>
            <p:ph type="sldImg"/>
          </p:nvPr>
        </p:nvSpPr>
        <p:spPr>
          <a:ln/>
        </p:spPr>
      </p:sp>
      <p:sp>
        <p:nvSpPr>
          <p:cNvPr id="2143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4718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7C67864-B733-4971-BE73-1FFAC9D75EC7}" type="slidenum">
              <a:rPr lang="en-US" smtClean="0"/>
              <a:pPr/>
              <a:t>48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5035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41C017A-5F5D-495E-A639-F1BEDCB63E32}" type="slidenum">
              <a:rPr lang="en-US" sz="1200" b="0"/>
              <a:pPr eaLnBrk="1" hangingPunct="1"/>
              <a:t>51</a:t>
            </a:fld>
            <a:endParaRPr lang="en-US" sz="1200" b="0"/>
          </a:p>
        </p:txBody>
      </p:sp>
      <p:sp>
        <p:nvSpPr>
          <p:cNvPr id="179203" name="Rectangle 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3BFB2E58-3C39-4345-BC49-DA0297891753}" type="slidenum">
              <a:rPr lang="en-GB" sz="1000" b="0" i="1"/>
              <a:pPr algn="r"/>
              <a:t>51</a:t>
            </a:fld>
            <a:endParaRPr lang="en-GB" sz="1000" b="0" i="1"/>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8" tIns="47625" rIns="96838" bIns="47625"/>
          <a:lstStyle/>
          <a:p>
            <a:pPr eaLnBrk="1" hangingPunct="1"/>
            <a:endParaRPr lang="en-US" smtClean="0"/>
          </a:p>
        </p:txBody>
      </p:sp>
    </p:spTree>
    <p:extLst>
      <p:ext uri="{BB962C8B-B14F-4D97-AF65-F5344CB8AC3E}">
        <p14:creationId xmlns:p14="http://schemas.microsoft.com/office/powerpoint/2010/main" val="2025026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4E0F0-5116-443A-A01B-A4E8B287CC81}" type="slidenum">
              <a:rPr lang="en-US"/>
              <a:pPr/>
              <a:t>53</a:t>
            </a:fld>
            <a:endParaRPr lang="en-US"/>
          </a:p>
        </p:txBody>
      </p:sp>
      <p:sp>
        <p:nvSpPr>
          <p:cNvPr id="1411074" name="Rectangle 2"/>
          <p:cNvSpPr>
            <a:spLocks noGrp="1" noRot="1" noChangeAspect="1" noChangeArrowheads="1" noTextEdit="1"/>
          </p:cNvSpPr>
          <p:nvPr>
            <p:ph type="sldImg"/>
          </p:nvPr>
        </p:nvSpPr>
        <p:spPr>
          <a:ln/>
        </p:spPr>
      </p:sp>
      <p:sp>
        <p:nvSpPr>
          <p:cNvPr id="141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7064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826BCC1-70B4-4664-B65F-20B842FDD032}" type="slidenum">
              <a:rPr lang="en-US" sz="1200" b="0"/>
              <a:pPr eaLnBrk="1" hangingPunct="1"/>
              <a:t>54</a:t>
            </a:fld>
            <a:endParaRPr lang="en-US" sz="1200" b="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font was too small, color inside green boxes was hardly readable</a:t>
            </a:r>
          </a:p>
        </p:txBody>
      </p:sp>
    </p:spTree>
    <p:extLst>
      <p:ext uri="{BB962C8B-B14F-4D97-AF65-F5344CB8AC3E}">
        <p14:creationId xmlns:p14="http://schemas.microsoft.com/office/powerpoint/2010/main" val="340083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87B5-C31F-4A8E-8B2B-0F9A7030A5CA}" type="slidenum">
              <a:rPr lang="en-US"/>
              <a:pPr/>
              <a:t>14</a:t>
            </a:fld>
            <a:endParaRPr lang="en-US"/>
          </a:p>
        </p:txBody>
      </p:sp>
      <p:sp>
        <p:nvSpPr>
          <p:cNvPr id="2119682" name="Rectangle 2"/>
          <p:cNvSpPr>
            <a:spLocks noGrp="1" noRot="1" noChangeAspect="1" noChangeArrowheads="1" noTextEdit="1"/>
          </p:cNvSpPr>
          <p:nvPr>
            <p:ph type="sldImg"/>
          </p:nvPr>
        </p:nvSpPr>
        <p:spPr>
          <a:ln/>
        </p:spPr>
      </p:sp>
      <p:sp>
        <p:nvSpPr>
          <p:cNvPr id="211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3208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A15C39C-FD64-4A52-BD5E-5F9F539BE57B}" type="slidenum">
              <a:rPr lang="en-US" sz="1200" b="0"/>
              <a:pPr eaLnBrk="1" hangingPunct="1"/>
              <a:t>55</a:t>
            </a:fld>
            <a:endParaRPr lang="en-US" sz="1200" b="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13504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62233-AC02-4EB9-A120-7586F2613941}" type="slidenum">
              <a:rPr lang="en-US"/>
              <a:pPr/>
              <a:t>58</a:t>
            </a:fld>
            <a:endParaRPr lang="en-US"/>
          </a:p>
        </p:txBody>
      </p:sp>
      <p:sp>
        <p:nvSpPr>
          <p:cNvPr id="2135042" name="Rectangle 2"/>
          <p:cNvSpPr>
            <a:spLocks noGrp="1" noRot="1" noChangeAspect="1" noChangeArrowheads="1" noTextEdit="1"/>
          </p:cNvSpPr>
          <p:nvPr>
            <p:ph type="sldImg"/>
          </p:nvPr>
        </p:nvSpPr>
        <p:spPr>
          <a:ln/>
        </p:spPr>
      </p:sp>
      <p:sp>
        <p:nvSpPr>
          <p:cNvPr id="213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13727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15CB4-23AF-425E-9B12-84736C836EB7}" type="slidenum">
              <a:rPr lang="en-US"/>
              <a:pPr/>
              <a:t>59</a:t>
            </a:fld>
            <a:endParaRPr lang="en-US"/>
          </a:p>
        </p:txBody>
      </p:sp>
      <p:sp>
        <p:nvSpPr>
          <p:cNvPr id="2021378" name="Rectangle 2"/>
          <p:cNvSpPr>
            <a:spLocks noGrp="1" noRot="1" noChangeAspect="1" noChangeArrowheads="1" noTextEdit="1"/>
          </p:cNvSpPr>
          <p:nvPr>
            <p:ph type="sldImg"/>
          </p:nvPr>
        </p:nvSpPr>
        <p:spPr>
          <a:ln/>
        </p:spPr>
      </p:sp>
      <p:sp>
        <p:nvSpPr>
          <p:cNvPr id="20213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33881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801E-D8B8-4BD3-8875-A80568BD551C}" type="slidenum">
              <a:rPr lang="en-US"/>
              <a:pPr/>
              <a:t>60</a:t>
            </a:fld>
            <a:endParaRPr lang="en-US"/>
          </a:p>
        </p:txBody>
      </p:sp>
      <p:sp>
        <p:nvSpPr>
          <p:cNvPr id="2037762" name="Rectangle 2"/>
          <p:cNvSpPr>
            <a:spLocks noGrp="1" noRot="1" noChangeAspect="1" noChangeArrowheads="1" noTextEdit="1"/>
          </p:cNvSpPr>
          <p:nvPr>
            <p:ph type="sldImg"/>
          </p:nvPr>
        </p:nvSpPr>
        <p:spPr>
          <a:ln/>
        </p:spPr>
      </p:sp>
      <p:sp>
        <p:nvSpPr>
          <p:cNvPr id="203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6128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246CB-D8A8-49ED-9937-627966D7A702}" type="slidenum">
              <a:rPr lang="en-US"/>
              <a:pPr/>
              <a:t>61</a:t>
            </a:fld>
            <a:endParaRPr lang="en-US"/>
          </a:p>
        </p:txBody>
      </p:sp>
      <p:sp>
        <p:nvSpPr>
          <p:cNvPr id="2039810" name="Rectangle 2"/>
          <p:cNvSpPr>
            <a:spLocks noGrp="1" noRot="1" noChangeAspect="1" noChangeArrowheads="1" noTextEdit="1"/>
          </p:cNvSpPr>
          <p:nvPr>
            <p:ph type="sldImg"/>
          </p:nvPr>
        </p:nvSpPr>
        <p:spPr>
          <a:ln/>
        </p:spPr>
      </p:sp>
      <p:sp>
        <p:nvSpPr>
          <p:cNvPr id="203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999733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949784-1B88-4138-A5B7-B4FB5B77E971}" type="slidenum">
              <a:rPr lang="en-US"/>
              <a:pPr/>
              <a:t>62</a:t>
            </a:fld>
            <a:endParaRPr lang="en-US"/>
          </a:p>
        </p:txBody>
      </p:sp>
      <p:sp>
        <p:nvSpPr>
          <p:cNvPr id="2041858" name="Rectangle 2"/>
          <p:cNvSpPr>
            <a:spLocks noGrp="1" noRot="1" noChangeAspect="1" noChangeArrowheads="1" noTextEdit="1"/>
          </p:cNvSpPr>
          <p:nvPr>
            <p:ph type="sldImg"/>
          </p:nvPr>
        </p:nvSpPr>
        <p:spPr>
          <a:ln/>
        </p:spPr>
      </p:sp>
      <p:sp>
        <p:nvSpPr>
          <p:cNvPr id="20418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916185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07B5E-035C-4136-9304-DC59451A5AA6}" type="slidenum">
              <a:rPr lang="en-US"/>
              <a:pPr/>
              <a:t>63</a:t>
            </a:fld>
            <a:endParaRPr lang="en-US"/>
          </a:p>
        </p:txBody>
      </p:sp>
      <p:sp>
        <p:nvSpPr>
          <p:cNvPr id="2048002" name="Rectangle 2"/>
          <p:cNvSpPr>
            <a:spLocks noGrp="1" noRot="1" noChangeAspect="1" noChangeArrowheads="1" noTextEdit="1"/>
          </p:cNvSpPr>
          <p:nvPr>
            <p:ph type="sldImg"/>
          </p:nvPr>
        </p:nvSpPr>
        <p:spPr>
          <a:ln/>
        </p:spPr>
      </p:sp>
      <p:sp>
        <p:nvSpPr>
          <p:cNvPr id="20480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656936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79F95-B1C1-48DA-B2F3-BE5BA4887B61}" type="slidenum">
              <a:rPr lang="en-US"/>
              <a:pPr/>
              <a:t>64</a:t>
            </a:fld>
            <a:endParaRPr lang="en-US"/>
          </a:p>
        </p:txBody>
      </p:sp>
      <p:sp>
        <p:nvSpPr>
          <p:cNvPr id="2050050" name="Rectangle 2"/>
          <p:cNvSpPr>
            <a:spLocks noGrp="1" noRot="1" noChangeAspect="1" noChangeArrowheads="1" noTextEdit="1"/>
          </p:cNvSpPr>
          <p:nvPr>
            <p:ph type="sldImg"/>
          </p:nvPr>
        </p:nvSpPr>
        <p:spPr>
          <a:ln/>
        </p:spPr>
      </p:sp>
      <p:sp>
        <p:nvSpPr>
          <p:cNvPr id="205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7619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C513F-D4F9-4A73-8A7E-3A1BA04A0535}" type="slidenum">
              <a:rPr lang="en-US"/>
              <a:pPr/>
              <a:t>65</a:t>
            </a:fld>
            <a:endParaRPr lang="en-US"/>
          </a:p>
        </p:txBody>
      </p:sp>
      <p:sp>
        <p:nvSpPr>
          <p:cNvPr id="2062338" name="Rectangle 2"/>
          <p:cNvSpPr>
            <a:spLocks noGrp="1" noRot="1" noChangeAspect="1" noChangeArrowheads="1" noTextEdit="1"/>
          </p:cNvSpPr>
          <p:nvPr>
            <p:ph type="sldImg"/>
          </p:nvPr>
        </p:nvSpPr>
        <p:spPr>
          <a:ln/>
        </p:spPr>
      </p:sp>
      <p:sp>
        <p:nvSpPr>
          <p:cNvPr id="206233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200449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6FB78-D0A3-4EF4-A8BA-A0C4840FDD7C}" type="slidenum">
              <a:rPr lang="en-US"/>
              <a:pPr/>
              <a:t>66</a:t>
            </a:fld>
            <a:endParaRPr lang="en-US"/>
          </a:p>
        </p:txBody>
      </p:sp>
      <p:sp>
        <p:nvSpPr>
          <p:cNvPr id="2060290" name="Rectangle 2"/>
          <p:cNvSpPr>
            <a:spLocks noGrp="1" noRot="1" noChangeAspect="1" noChangeArrowheads="1" noTextEdit="1"/>
          </p:cNvSpPr>
          <p:nvPr>
            <p:ph type="sldImg"/>
          </p:nvPr>
        </p:nvSpPr>
        <p:spPr>
          <a:ln/>
        </p:spPr>
      </p:sp>
      <p:sp>
        <p:nvSpPr>
          <p:cNvPr id="206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455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0415F-B065-420F-AF1D-47887A354C07}" type="slidenum">
              <a:rPr lang="en-US"/>
              <a:pPr/>
              <a:t>15</a:t>
            </a:fld>
            <a:endParaRPr lang="en-US"/>
          </a:p>
        </p:txBody>
      </p:sp>
      <p:sp>
        <p:nvSpPr>
          <p:cNvPr id="2123778" name="Rectangle 2"/>
          <p:cNvSpPr>
            <a:spLocks noGrp="1" noRot="1" noChangeAspect="1" noChangeArrowheads="1" noTextEdit="1"/>
          </p:cNvSpPr>
          <p:nvPr>
            <p:ph type="sldImg"/>
          </p:nvPr>
        </p:nvSpPr>
        <p:spPr>
          <a:ln/>
        </p:spPr>
      </p:sp>
      <p:sp>
        <p:nvSpPr>
          <p:cNvPr id="212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79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9873A-D0A3-4651-983A-874C0DE25257}" type="slidenum">
              <a:rPr lang="en-US"/>
              <a:pPr/>
              <a:t>68</a:t>
            </a:fld>
            <a:endParaRPr lang="en-US"/>
          </a:p>
        </p:txBody>
      </p:sp>
      <p:sp>
        <p:nvSpPr>
          <p:cNvPr id="2137090" name="Rectangle 2"/>
          <p:cNvSpPr>
            <a:spLocks noGrp="1" noRot="1" noChangeAspect="1" noChangeArrowheads="1" noTextEdit="1"/>
          </p:cNvSpPr>
          <p:nvPr>
            <p:ph type="sldImg"/>
          </p:nvPr>
        </p:nvSpPr>
        <p:spPr>
          <a:ln/>
        </p:spPr>
      </p:sp>
      <p:sp>
        <p:nvSpPr>
          <p:cNvPr id="213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3038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953955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98B85A7-6038-44F9-A581-3B5E3599E677}" type="slidenum">
              <a:rPr lang="en-US" smtClean="0"/>
              <a:pPr/>
              <a:t>72</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90690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74</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9738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9EFA169-E599-46A4-90D0-9D40975DBA08}" type="slidenum">
              <a:rPr lang="en-US" sz="1200" b="0"/>
              <a:pPr eaLnBrk="1" hangingPunct="1"/>
              <a:t>76</a:t>
            </a:fld>
            <a:endParaRPr 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05977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D8CB-E121-4645-967D-C8232593F6E6}" type="slidenum">
              <a:rPr lang="en-US"/>
              <a:pPr/>
              <a:t>77</a:t>
            </a:fld>
            <a:endParaRPr lang="en-US"/>
          </a:p>
        </p:txBody>
      </p:sp>
      <p:sp>
        <p:nvSpPr>
          <p:cNvPr id="2101250" name="Rectangle 2"/>
          <p:cNvSpPr>
            <a:spLocks noGrp="1" noRot="1" noChangeAspect="1" noChangeArrowheads="1" noTextEdit="1"/>
          </p:cNvSpPr>
          <p:nvPr>
            <p:ph type="sldImg"/>
          </p:nvPr>
        </p:nvSpPr>
        <p:spPr>
          <a:ln/>
        </p:spPr>
      </p:sp>
      <p:sp>
        <p:nvSpPr>
          <p:cNvPr id="2101251"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08115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755BD-6F7E-462D-84C7-F5A596A3B9B0}" type="slidenum">
              <a:rPr lang="en-US"/>
              <a:pPr/>
              <a:t>16</a:t>
            </a:fld>
            <a:endParaRPr lang="en-US"/>
          </a:p>
        </p:txBody>
      </p:sp>
      <p:sp>
        <p:nvSpPr>
          <p:cNvPr id="2130946" name="Rectangle 2"/>
          <p:cNvSpPr>
            <a:spLocks noGrp="1" noRot="1" noChangeAspect="1" noChangeArrowheads="1" noTextEdit="1"/>
          </p:cNvSpPr>
          <p:nvPr>
            <p:ph type="sldImg"/>
          </p:nvPr>
        </p:nvSpPr>
        <p:spPr>
          <a:ln/>
        </p:spPr>
      </p:sp>
      <p:sp>
        <p:nvSpPr>
          <p:cNvPr id="213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36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265A1-9517-432B-811F-A6117F5F4058}" type="slidenum">
              <a:rPr lang="en-US"/>
              <a:pPr/>
              <a:t>17</a:t>
            </a:fld>
            <a:endParaRPr lang="en-US"/>
          </a:p>
        </p:txBody>
      </p:sp>
      <p:sp>
        <p:nvSpPr>
          <p:cNvPr id="2121730" name="Rectangle 2"/>
          <p:cNvSpPr>
            <a:spLocks noGrp="1" noRot="1" noChangeAspect="1" noChangeArrowheads="1" noTextEdit="1"/>
          </p:cNvSpPr>
          <p:nvPr>
            <p:ph type="sldImg"/>
          </p:nvPr>
        </p:nvSpPr>
        <p:spPr>
          <a:ln/>
        </p:spPr>
      </p:sp>
      <p:sp>
        <p:nvSpPr>
          <p:cNvPr id="2121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769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210FC-494E-4E84-92E1-735DAB737843}" type="slidenum">
              <a:rPr lang="en-US"/>
              <a:pPr/>
              <a:t>18</a:t>
            </a:fld>
            <a:endParaRPr lang="en-US"/>
          </a:p>
        </p:txBody>
      </p:sp>
      <p:sp>
        <p:nvSpPr>
          <p:cNvPr id="2125826" name="Rectangle 2"/>
          <p:cNvSpPr>
            <a:spLocks noGrp="1" noRot="1" noChangeAspect="1" noChangeArrowheads="1" noTextEdit="1"/>
          </p:cNvSpPr>
          <p:nvPr>
            <p:ph type="sldImg"/>
          </p:nvPr>
        </p:nvSpPr>
        <p:spPr>
          <a:ln/>
        </p:spPr>
      </p:sp>
      <p:sp>
        <p:nvSpPr>
          <p:cNvPr id="212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552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4D14B-CF96-4360-8413-D1E1E7738EA4}" type="slidenum">
              <a:rPr lang="en-US"/>
              <a:pPr/>
              <a:t>19</a:t>
            </a:fld>
            <a:endParaRPr lang="en-US"/>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746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7DEFB67-1329-4B3F-AC76-51DA157F935D}" type="slidenum">
              <a:rPr lang="en-US" sz="1200" b="0"/>
              <a:pPr eaLnBrk="1" hangingPunct="1"/>
              <a:t>20</a:t>
            </a:fld>
            <a:endParaRPr lang="en-US" sz="1200" b="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5730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smtClean="0"/>
          </a:p>
        </p:txBody>
      </p:sp>
      <p:sp>
        <p:nvSpPr>
          <p:cNvPr id="4"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pPr>
              <a:defRPr/>
            </a:pPr>
            <a:fld id="{2BFB4125-E3D1-4ED8-8187-4993DEAD497C}" type="slidenum">
              <a:rPr lang="en-US"/>
              <a:pPr>
                <a:defRPr/>
              </a:pPr>
              <a:t>‹#›</a:t>
            </a:fld>
            <a:endParaRPr lang="en-US"/>
          </a:p>
        </p:txBody>
      </p:sp>
    </p:spTree>
    <p:extLst>
      <p:ext uri="{BB962C8B-B14F-4D97-AF65-F5344CB8AC3E}">
        <p14:creationId xmlns:p14="http://schemas.microsoft.com/office/powerpoint/2010/main" val="26474088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defRPr b="0" i="0">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Tx/>
              <a:defRPr b="0" i="0">
                <a:latin typeface="Trebuchet MS"/>
                <a:cs typeface="Trebuchet MS"/>
              </a:defRPr>
            </a:lvl3pPr>
            <a:lvl4pPr>
              <a:buClrTx/>
              <a:defRPr b="0" i="0">
                <a:latin typeface="Trebuchet MS"/>
                <a:cs typeface="Trebuchet MS"/>
              </a:defRPr>
            </a:lvl4pPr>
            <a:lvl5pPr>
              <a:defRPr b="0" i="1">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defRPr sz="2400" b="0" i="0">
                <a:latin typeface="Trebuchet MS"/>
                <a:cs typeface="Trebuchet MS"/>
              </a:defRPr>
            </a:lvl1pPr>
            <a:lvl2pPr>
              <a:buClrTx/>
              <a:buFont typeface="Arial"/>
              <a:buChar char="•"/>
              <a:defRPr sz="2000" b="0" i="0">
                <a:latin typeface="Trebuchet MS"/>
                <a:cs typeface="Trebuchet MS"/>
              </a:defRPr>
            </a:lvl2pPr>
            <a:lvl3pPr>
              <a:buClrTx/>
              <a:buFont typeface="Arial"/>
              <a:buChar char="•"/>
              <a:defRPr sz="1800" b="0" i="0">
                <a:latin typeface="Trebuchet MS"/>
                <a:cs typeface="Trebuchet MS"/>
              </a:defRPr>
            </a:lvl3pPr>
            <a:lvl4pPr>
              <a:buClrTx/>
              <a:buFont typeface="Arial"/>
              <a:buChar char="•"/>
              <a:defRPr sz="1600" b="0" i="0">
                <a:latin typeface="Trebuchet MS"/>
                <a:cs typeface="Trebuchet MS"/>
              </a:defRPr>
            </a:lvl4pPr>
            <a:lvl5pPr>
              <a:buClr>
                <a:srgbClr val="ECD63F"/>
              </a:buClr>
              <a:buFontTx/>
              <a:buNone/>
              <a:defRPr sz="1600" b="0" i="1">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defRPr sz="2400"/>
            </a:lvl1pPr>
            <a:lvl2pPr>
              <a:buClrTx/>
              <a:buFont typeface="Arial"/>
              <a:buChar char="•"/>
              <a:defRPr sz="2000"/>
            </a:lvl2pPr>
            <a:lvl3pPr>
              <a:buClrTx/>
              <a:buFont typeface="Arial"/>
              <a:buChar char="•"/>
              <a:defRPr sz="1800"/>
            </a:lvl3pPr>
            <a:lvl4pPr>
              <a:buClrTx/>
              <a:buFont typeface="Arial"/>
              <a:buChar char="•"/>
              <a:defRPr sz="1600"/>
            </a:lvl4pPr>
            <a:lvl5pPr>
              <a:buClr>
                <a:srgbClr val="ECD63F"/>
              </a:buClr>
              <a:buFontTx/>
              <a:buNone/>
              <a:defRPr sz="1600" i="1"/>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239000" y="6553200"/>
            <a:ext cx="1905000" cy="304800"/>
          </a:xfrm>
          <a:prstGeom prst="rect">
            <a:avLst/>
          </a:prstGeom>
        </p:spPr>
        <p:txBody>
          <a:bodyPr/>
          <a:lstStyle>
            <a:lvl1pPr>
              <a:defRPr/>
            </a:lvl1pPr>
          </a:lstStyle>
          <a:p>
            <a:fld id="{D873641B-EFAC-4238-B34C-544B85C268EB}" type="slidenum">
              <a:rPr lang="en-US"/>
              <a:pPr/>
              <a:t>‹#›</a:t>
            </a:fld>
            <a:endParaRPr lang="en-US"/>
          </a:p>
        </p:txBody>
      </p:sp>
    </p:spTree>
    <p:extLst>
      <p:ext uri="{BB962C8B-B14F-4D97-AF65-F5344CB8AC3E}">
        <p14:creationId xmlns:p14="http://schemas.microsoft.com/office/powerpoint/2010/main" val="38827994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emf"/><Relationship Id="rId7" Type="http://schemas.openxmlformats.org/officeDocument/2006/relationships/hyperlink" Target="http://images.google.be/imgres?imgurl=http://www.guido.be/imagegallery/Onderwijs/rug.jpg&amp;imgrefurl=http://www.guido.be/desktopmodules/articledetail.aspx?mid=361&amp;itemid=768&amp;tabid=69&amp;pageid=100&amp;h=180&amp;w=180&amp;sz=8&amp;hl=nl&amp;start=11&amp;tbnid=p1yWKTqCineCgM:&amp;tbnh=101&amp;tbnw=101&amp;prev=/images?q=rug+gent&amp;svnum=10&amp;hl=nl&amp;lr=&amp;rls=GGLJ,GGLJ:2006-09,GGLJ:en&amp;sa=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images.google.com/imgres?imgurl=http://www.math.sfu.ca/histmath/Europe/Euclid300BC/HIPPOCRATES.JPG&amp;imgrefurl=http://www.math.sfu.ca/histmath/Europe/Euclid300BC/&amp;h=326&amp;w=268&amp;sz=11&amp;tbnid=ETy_g3qaEY0J:&amp;tbnh=113&amp;tbnw=93&amp;start=4&amp;prev=/images?q=hippocrates&amp;hl=nl&amp;lr=" TargetMode="External"/><Relationship Id="rId9"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hyperlink" Target="http://nl.prorec.be/index.cf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hyperlink" Target="http://images.google.com/imgres?imgurl=http://www.imu.iccs.gr/events/semhealth/demoor.jpg&amp;imgrefurl=http://www.imu.iccs.gr/events/semhealth/&amp;h=995&amp;w=729&amp;sz=458&amp;hl=en&amp;start=1&amp;um=1&amp;tbnid=Tm3Ku-hqGGl11M:&amp;tbnh=149&amp;tbnw=109&amp;prev=/images?q=georges+de+moor&amp;ndsp=21&amp;um=1&amp;hl=en&amp;sa=N"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0.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hyperlink" Target="http://www.loa-cnr.it/workshopRome.html"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7.png"/><Relationship Id="rId5" Type="http://schemas.openxmlformats.org/officeDocument/2006/relationships/oleObject" Target="../embeddings/oleObject3.bin"/><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hyperlink" Target="http://www.ifomis.org/" TargetMode="Externa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ummit2009.amia.or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6.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iospress.nl/loadtop/load.php?isbn=9781607505808"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75.xml.rels><?xml version="1.0" encoding="UTF-8" standalone="yes"?>
<Relationships xmlns="http://schemas.openxmlformats.org/package/2006/relationships"><Relationship Id="rId3" Type="http://schemas.openxmlformats.org/officeDocument/2006/relationships/hyperlink" Target="http://www.referent-tracking.com/RTU/sendfile/?file=CeustersAMIA2006FINAL.pdf" TargetMode="External"/><Relationship Id="rId2" Type="http://schemas.openxmlformats.org/officeDocument/2006/relationships/hyperlink" Target="http://www.amia.org/meetings/f06/" TargetMode="External"/><Relationship Id="rId1" Type="http://schemas.openxmlformats.org/officeDocument/2006/relationships/slideLayout" Target="../slideLayouts/slideLayout4.xml"/><Relationship Id="rId5" Type="http://schemas.openxmlformats.org/officeDocument/2006/relationships/image" Target="../media/image75.emf"/><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75.emf"/></Relationships>
</file>

<file path=ppt/slides/_rels/slide7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hyperlink" Target="http://genomebiology.com/2005/6/5/R46" TargetMode="Externa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8.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15963" y="711200"/>
            <a:ext cx="7710487" cy="2184400"/>
          </a:xfrm>
          <a:ln/>
        </p:spPr>
        <p:txBody>
          <a:bodyPr/>
          <a:lstStyle/>
          <a:p>
            <a:pPr>
              <a:tabLst>
                <a:tab pos="5376863" algn="l"/>
              </a:tabLst>
            </a:pPr>
            <a:r>
              <a:rPr lang="en-US" sz="1200" dirty="0">
                <a:cs typeface="Arial" panose="020B0604020202020204" pitchFamily="34" charset="0"/>
              </a:rPr>
              <a:t/>
            </a:r>
            <a:br>
              <a:rPr lang="en-US" sz="1200" dirty="0">
                <a:cs typeface="Arial" panose="020B0604020202020204" pitchFamily="34" charset="0"/>
              </a:rPr>
            </a:br>
            <a:r>
              <a:rPr lang="en-US" sz="2800" dirty="0"/>
              <a:t>Defeating Standard Terminology</a:t>
            </a:r>
            <a:br>
              <a:rPr lang="en-US" sz="2800" dirty="0"/>
            </a:br>
            <a:r>
              <a:rPr lang="en-US" sz="2800" dirty="0"/>
              <a:t>Approaches through Novel Formalisms for Ontology Research and Development</a:t>
            </a:r>
            <a:br>
              <a:rPr lang="en-US" sz="2800" dirty="0"/>
            </a:br>
            <a:r>
              <a:rPr lang="en-US" sz="1400" dirty="0"/>
              <a:t/>
            </a:r>
            <a:br>
              <a:rPr lang="en-US" sz="1400" dirty="0"/>
            </a:br>
            <a:r>
              <a:rPr lang="en-US" sz="1400" dirty="0">
                <a:cs typeface="Arial" panose="020B0604020202020204" pitchFamily="34" charset="0"/>
              </a:rPr>
              <a:t>Wednesday, March 5, </a:t>
            </a:r>
            <a:r>
              <a:rPr lang="en-US" sz="1400" dirty="0" smtClean="0">
                <a:cs typeface="Arial" panose="020B0604020202020204" pitchFamily="34" charset="0"/>
              </a:rPr>
              <a:t>2014,  9:30 </a:t>
            </a:r>
            <a:r>
              <a:rPr lang="en-US" sz="1400" dirty="0">
                <a:cs typeface="Arial" panose="020B0604020202020204" pitchFamily="34" charset="0"/>
              </a:rPr>
              <a:t>am – 10:30 am</a:t>
            </a:r>
            <a:br>
              <a:rPr lang="en-US" sz="1400" dirty="0">
                <a:cs typeface="Arial" panose="020B0604020202020204" pitchFamily="34" charset="0"/>
              </a:rPr>
            </a:br>
            <a:r>
              <a:rPr lang="en-US" sz="1400" dirty="0">
                <a:cs typeface="Arial" panose="020B0604020202020204" pitchFamily="34" charset="0"/>
              </a:rPr>
              <a:t>134B Farber Hall</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6482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a:t>
            </a:r>
            <a:r>
              <a:rPr lang="en-GB" altLang="ja-JP" sz="2800" b="1" dirty="0">
                <a:ea typeface="ＭＳ 明朝" panose="02020609040205080304" pitchFamily="49" charset="-128"/>
              </a:rPr>
              <a:t>CEUSTERS, MD</a:t>
            </a:r>
          </a:p>
          <a:p>
            <a:pPr defTabSz="566738">
              <a:lnSpc>
                <a:spcPct val="80000"/>
              </a:lnSpc>
            </a:pPr>
            <a:r>
              <a:rPr lang="en-US" altLang="ja-JP" sz="2000" i="1" dirty="0" smtClean="0">
                <a:ea typeface="ＭＳ 明朝" panose="02020609040205080304" pitchFamily="49" charset="-128"/>
              </a:rPr>
              <a:t>Professor</a:t>
            </a:r>
          </a:p>
          <a:p>
            <a:pPr defTabSz="566738">
              <a:lnSpc>
                <a:spcPct val="80000"/>
              </a:lnSpc>
            </a:pPr>
            <a:endParaRPr lang="en-US" altLang="ja-JP" sz="2000" i="1" dirty="0">
              <a:ea typeface="ＭＳ 明朝" panose="02020609040205080304" pitchFamily="49" charset="-128"/>
            </a:endParaRPr>
          </a:p>
          <a:p>
            <a:pPr defTabSz="566738">
              <a:lnSpc>
                <a:spcPct val="80000"/>
              </a:lnSpc>
            </a:pPr>
            <a:r>
              <a:rPr lang="en-US" altLang="ja-JP" sz="2000" i="1" dirty="0">
                <a:ea typeface="ＭＳ 明朝" panose="02020609040205080304" pitchFamily="49" charset="-128"/>
              </a:rPr>
              <a:t>UB Department of Psychiatry</a:t>
            </a:r>
          </a:p>
          <a:p>
            <a:pPr defTabSz="566738">
              <a:lnSpc>
                <a:spcPct val="80000"/>
              </a:lnSpc>
            </a:pPr>
            <a:r>
              <a:rPr lang="en-US" altLang="ja-JP" sz="2000" i="1" dirty="0" smtClean="0">
                <a:ea typeface="ＭＳ 明朝" panose="02020609040205080304" pitchFamily="49" charset="-128"/>
              </a:rPr>
              <a:t>Ontology Research Group, NYS </a:t>
            </a:r>
            <a:r>
              <a:rPr lang="en-US" altLang="ja-JP" sz="2000" i="1" dirty="0" err="1">
                <a:ea typeface="ＭＳ 明朝" panose="02020609040205080304" pitchFamily="49" charset="-128"/>
              </a:rPr>
              <a:t>CoE</a:t>
            </a:r>
            <a:r>
              <a:rPr lang="en-US" altLang="ja-JP" sz="2000" i="1" dirty="0">
                <a:ea typeface="ＭＳ 明朝" panose="02020609040205080304" pitchFamily="49" charset="-128"/>
              </a:rPr>
              <a:t> in Bioinformatics &amp; Life Sciences</a:t>
            </a:r>
          </a:p>
          <a:p>
            <a:pPr defTabSz="566738">
              <a:lnSpc>
                <a:spcPct val="80000"/>
              </a:lnSpc>
            </a:pPr>
            <a:r>
              <a:rPr lang="en-US" altLang="ja-JP" sz="2000" i="1" dirty="0">
                <a:ea typeface="ＭＳ 明朝" panose="02020609040205080304" pitchFamily="49" charset="-128"/>
              </a:rPr>
              <a:t>UB Institute for Healthcare Informatics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912607" y="3009160"/>
            <a:ext cx="1317198" cy="1524000"/>
          </a:xfrm>
          <a:prstGeom prst="rect">
            <a:avLst/>
          </a:prstGeom>
        </p:spPr>
      </p:pic>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 y="5029200"/>
            <a:ext cx="89535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sz="2200" i="1" kern="0" dirty="0" smtClean="0"/>
              <a:t>There is something wrong, irresponsible and mindless about </a:t>
            </a:r>
            <a:r>
              <a:rPr lang="en-US" sz="2200" i="1" kern="0" dirty="0" smtClean="0">
                <a:solidFill>
                  <a:srgbClr val="E59C00"/>
                </a:solidFill>
              </a:rPr>
              <a:t>mainstream ontology and biomedical informatics</a:t>
            </a:r>
            <a:r>
              <a:rPr lang="en-US" sz="2200" i="1" kern="0" dirty="0" smtClean="0"/>
              <a:t>; something impossible to control. Control and rationality are part of my morality.</a:t>
            </a:r>
            <a:r>
              <a:rPr lang="en-US" sz="2200" kern="0" dirty="0" smtClean="0"/>
              <a:t> </a:t>
            </a:r>
            <a:br>
              <a:rPr lang="en-US" sz="2200" kern="0" dirty="0" smtClean="0"/>
            </a:br>
            <a:r>
              <a:rPr lang="en-US" sz="2200" kern="0" dirty="0" smtClean="0"/>
              <a:t>-- Werner Ceusters in 2014</a:t>
            </a:r>
            <a:r>
              <a:rPr lang="en-US" kern="0" dirty="0" smtClean="0"/>
              <a:t/>
            </a:r>
            <a:br>
              <a:rPr lang="en-US" kern="0" dirty="0" smtClean="0"/>
            </a:br>
            <a:endParaRPr lang="en-US" kern="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4191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950" y="695037"/>
            <a:ext cx="452443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88831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6838" y="1524000"/>
            <a:ext cx="3738562" cy="4724400"/>
          </a:xfrm>
        </p:spPr>
        <p:txBody>
          <a:bodyPr>
            <a:normAutofit/>
          </a:bodyPr>
          <a:lstStyle/>
          <a:p>
            <a:pPr>
              <a:defRPr/>
            </a:pPr>
            <a:r>
              <a:rPr lang="en-US" i="1" dirty="0" smtClean="0"/>
              <a:t>Psychological views </a:t>
            </a:r>
            <a:r>
              <a:rPr lang="en-US" dirty="0" smtClean="0"/>
              <a:t>are as much special kinds of </a:t>
            </a:r>
            <a:r>
              <a:rPr lang="en-US" i="1" dirty="0" smtClean="0"/>
              <a:t>associated problems </a:t>
            </a:r>
            <a:r>
              <a:rPr lang="en-US" dirty="0" smtClean="0"/>
              <a:t>as </a:t>
            </a:r>
            <a:r>
              <a:rPr lang="en-US" i="1" dirty="0" smtClean="0"/>
              <a:t>associated problems </a:t>
            </a:r>
            <a:r>
              <a:rPr lang="en-US" dirty="0" smtClean="0"/>
              <a:t>are special kinds of </a:t>
            </a:r>
            <a:r>
              <a:rPr lang="en-US" i="1" dirty="0" smtClean="0"/>
              <a:t>bipolar disorder</a:t>
            </a:r>
            <a:r>
              <a:rPr lang="en-US" dirty="0" smtClean="0"/>
              <a:t>;</a:t>
            </a:r>
          </a:p>
          <a:p>
            <a:pPr>
              <a:defRPr/>
            </a:pPr>
            <a:r>
              <a:rPr lang="en-US" dirty="0" smtClean="0">
                <a:sym typeface="Wingdings"/>
              </a:rPr>
              <a:t>   = </a:t>
            </a:r>
            <a:r>
              <a:rPr lang="en-US" b="1" dirty="0" smtClean="0">
                <a:sym typeface="Wingdings" pitchFamily="2" charset="2"/>
              </a:rPr>
              <a:t>using ontology tools while ignoring the underlying semantics.</a:t>
            </a:r>
            <a:endParaRPr lang="en-US" b="1" dirty="0"/>
          </a:p>
        </p:txBody>
      </p:sp>
      <p:sp>
        <p:nvSpPr>
          <p:cNvPr id="14340" name="Slide Number Placeholder 3"/>
          <p:cNvSpPr>
            <a:spLocks noGrp="1"/>
          </p:cNvSpPr>
          <p:nvPr>
            <p:ph type="sldNum" sz="quarter" idx="4294967295"/>
          </p:nvPr>
        </p:nvSpPr>
        <p:spPr>
          <a:xfrm>
            <a:off x="-301625" y="60960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6CF397B-97C2-4C42-BC43-DF741BE33965}" type="slidenum">
              <a:rPr lang="en-US" sz="1400" b="0">
                <a:solidFill>
                  <a:schemeClr val="bg1"/>
                </a:solidFill>
              </a:rPr>
              <a:pPr eaLnBrk="1" hangingPunct="1"/>
              <a:t>11</a:t>
            </a:fld>
            <a:endParaRPr lang="en-US" sz="1400" b="0">
              <a:solidFill>
                <a:schemeClr val="bg1"/>
              </a:solidFill>
            </a:endParaRPr>
          </a:p>
        </p:txBody>
      </p:sp>
      <p:pic>
        <p:nvPicPr>
          <p:cNvPr id="143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576388"/>
            <a:ext cx="45529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itle 1"/>
          <p:cNvSpPr>
            <a:spLocks noGrp="1"/>
          </p:cNvSpPr>
          <p:nvPr>
            <p:ph type="title"/>
          </p:nvPr>
        </p:nvSpPr>
        <p:spPr>
          <a:xfrm>
            <a:off x="152400" y="838200"/>
            <a:ext cx="8763000" cy="612775"/>
          </a:xfrm>
        </p:spPr>
        <p:txBody>
          <a:bodyPr/>
          <a:lstStyle/>
          <a:p>
            <a:r>
              <a:rPr lang="en-US" sz="3000" dirty="0" smtClean="0"/>
              <a:t>Two abundantly present fundamental mistakes (1)</a:t>
            </a:r>
          </a:p>
        </p:txBody>
      </p:sp>
      <p:sp>
        <p:nvSpPr>
          <p:cNvPr id="10" name="Rectangle 9"/>
          <p:cNvSpPr/>
          <p:nvPr/>
        </p:nvSpPr>
        <p:spPr>
          <a:xfrm>
            <a:off x="5105400" y="3844636"/>
            <a:ext cx="535724" cy="461665"/>
          </a:xfrm>
          <a:prstGeom prst="rect">
            <a:avLst/>
          </a:prstGeom>
        </p:spPr>
        <p:txBody>
          <a:bodyPr wrap="none">
            <a:spAutoFit/>
          </a:bodyPr>
          <a:lstStyle/>
          <a:p>
            <a:r>
              <a:rPr lang="en-US" dirty="0">
                <a:solidFill>
                  <a:schemeClr val="bg1"/>
                </a:solidFill>
                <a:sym typeface="Wingdings"/>
              </a:rPr>
              <a:t> </a:t>
            </a:r>
            <a:endParaRPr lang="en-US" dirty="0">
              <a:solidFill>
                <a:schemeClr val="bg1"/>
              </a:solidFill>
            </a:endParaRPr>
          </a:p>
        </p:txBody>
      </p:sp>
    </p:spTree>
    <p:extLst>
      <p:ext uri="{BB962C8B-B14F-4D97-AF65-F5344CB8AC3E}">
        <p14:creationId xmlns:p14="http://schemas.microsoft.com/office/powerpoint/2010/main" val="645586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838200"/>
            <a:ext cx="8763000" cy="612775"/>
          </a:xfrm>
        </p:spPr>
        <p:txBody>
          <a:bodyPr/>
          <a:lstStyle/>
          <a:p>
            <a:r>
              <a:rPr lang="en-US" sz="3000" dirty="0" smtClean="0"/>
              <a:t>Two abundantly present fundamental mistakes (2)</a:t>
            </a:r>
          </a:p>
        </p:txBody>
      </p:sp>
      <p:sp>
        <p:nvSpPr>
          <p:cNvPr id="3" name="Content Placeholder 2"/>
          <p:cNvSpPr>
            <a:spLocks noGrp="1"/>
          </p:cNvSpPr>
          <p:nvPr>
            <p:ph idx="1"/>
          </p:nvPr>
        </p:nvSpPr>
        <p:spPr>
          <a:xfrm>
            <a:off x="5507037" y="1525586"/>
            <a:ext cx="3636963" cy="5180013"/>
          </a:xfrm>
        </p:spPr>
        <p:txBody>
          <a:bodyPr>
            <a:normAutofit/>
          </a:bodyPr>
          <a:lstStyle/>
          <a:p>
            <a:pPr>
              <a:defRPr/>
            </a:pPr>
            <a:r>
              <a:rPr lang="en-US" dirty="0" smtClean="0"/>
              <a:t>You can’t exchange </a:t>
            </a:r>
            <a:r>
              <a:rPr lang="en-US" i="1" dirty="0" smtClean="0"/>
              <a:t>mental illnesses </a:t>
            </a:r>
            <a:r>
              <a:rPr lang="en-US" dirty="0" smtClean="0"/>
              <a:t>through </a:t>
            </a:r>
            <a:r>
              <a:rPr lang="en-US" i="1" dirty="0" smtClean="0"/>
              <a:t>websites</a:t>
            </a:r>
            <a:r>
              <a:rPr lang="en-US" dirty="0" smtClean="0"/>
              <a:t> or have </a:t>
            </a:r>
            <a:r>
              <a:rPr lang="en-US" i="1" dirty="0" smtClean="0"/>
              <a:t>Protégé</a:t>
            </a:r>
            <a:r>
              <a:rPr lang="en-US" dirty="0" smtClean="0"/>
              <a:t> interact with </a:t>
            </a:r>
            <a:r>
              <a:rPr lang="en-US" i="1" dirty="0" smtClean="0"/>
              <a:t>illnesses</a:t>
            </a:r>
            <a:r>
              <a:rPr lang="en-US" dirty="0" smtClean="0"/>
              <a:t>;</a:t>
            </a:r>
          </a:p>
          <a:p>
            <a:pPr>
              <a:buFont typeface="Wingdings" panose="05000000000000000000" pitchFamily="2" charset="2"/>
              <a:buChar char=""/>
              <a:defRPr/>
            </a:pPr>
            <a:r>
              <a:rPr lang="en-US" dirty="0" smtClean="0">
                <a:sym typeface="Wingdings"/>
              </a:rPr>
              <a:t>= </a:t>
            </a:r>
            <a:r>
              <a:rPr lang="en-US" b="1" dirty="0" smtClean="0">
                <a:sym typeface="Wingdings" pitchFamily="2" charset="2"/>
              </a:rPr>
              <a:t>confusing information with what information is </a:t>
            </a:r>
            <a:r>
              <a:rPr lang="en-US" b="1" u="sng" dirty="0" smtClean="0">
                <a:sym typeface="Wingdings" pitchFamily="2" charset="2"/>
              </a:rPr>
              <a:t>about</a:t>
            </a:r>
            <a:r>
              <a:rPr lang="en-US" b="1" dirty="0" smtClean="0">
                <a:sym typeface="Wingdings" pitchFamily="2" charset="2"/>
              </a:rPr>
              <a:t>!</a:t>
            </a:r>
          </a:p>
          <a:p>
            <a:pPr marL="0" indent="0">
              <a:defRPr/>
            </a:pPr>
            <a:endParaRPr lang="en-US" b="1" dirty="0" smtClean="0">
              <a:sym typeface="Wingdings" pitchFamily="2" charset="2"/>
            </a:endParaRPr>
          </a:p>
        </p:txBody>
      </p:sp>
      <p:sp>
        <p:nvSpPr>
          <p:cNvPr id="12292" name="Slide Number Placeholder 3"/>
          <p:cNvSpPr>
            <a:spLocks noGrp="1"/>
          </p:cNvSpPr>
          <p:nvPr>
            <p:ph type="sldNum" sz="quarter" idx="4294967295"/>
          </p:nvPr>
        </p:nvSpPr>
        <p:spPr>
          <a:xfrm>
            <a:off x="-225425" y="6097587"/>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5EDFA61-65F1-40B9-B682-6B59C25E4C30}" type="slidenum">
              <a:rPr lang="en-US" sz="1400" b="0">
                <a:solidFill>
                  <a:schemeClr val="bg1"/>
                </a:solidFill>
              </a:rPr>
              <a:pPr eaLnBrk="1" hangingPunct="1"/>
              <a:t>12</a:t>
            </a:fld>
            <a:endParaRPr lang="en-US" sz="1400" b="0">
              <a:solidFill>
                <a:schemeClr val="bg1"/>
              </a:solidFill>
            </a:endParaRPr>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60512"/>
            <a:ext cx="5354637"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7747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6066" name="AutoShape 2"/>
          <p:cNvSpPr>
            <a:spLocks noGrp="1" noChangeArrowheads="1"/>
          </p:cNvSpPr>
          <p:nvPr>
            <p:ph type="title"/>
          </p:nvPr>
        </p:nvSpPr>
        <p:spPr>
          <a:xfrm>
            <a:off x="255588" y="609600"/>
            <a:ext cx="8632825" cy="631825"/>
          </a:xfrm>
        </p:spPr>
        <p:txBody>
          <a:bodyPr/>
          <a:lstStyle/>
          <a:p>
            <a:r>
              <a:rPr lang="en-US" dirty="0"/>
              <a:t>A trajectory of mixes and mingles …</a:t>
            </a:r>
          </a:p>
        </p:txBody>
      </p:sp>
      <p:grpSp>
        <p:nvGrpSpPr>
          <p:cNvPr id="2136067" name="Group 3"/>
          <p:cNvGrpSpPr>
            <a:grpSpLocks/>
          </p:cNvGrpSpPr>
          <p:nvPr/>
        </p:nvGrpSpPr>
        <p:grpSpPr bwMode="auto">
          <a:xfrm>
            <a:off x="1538288" y="3203575"/>
            <a:ext cx="7481887" cy="3143250"/>
            <a:chOff x="969" y="2256"/>
            <a:chExt cx="4713" cy="1980"/>
          </a:xfrm>
        </p:grpSpPr>
        <p:sp>
          <p:nvSpPr>
            <p:cNvPr id="2136068" name="Text Box 4"/>
            <p:cNvSpPr txBox="1">
              <a:spLocks noChangeArrowheads="1"/>
            </p:cNvSpPr>
            <p:nvPr/>
          </p:nvSpPr>
          <p:spPr bwMode="auto">
            <a:xfrm>
              <a:off x="1174" y="3999"/>
              <a:ext cx="586"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Biology</a:t>
              </a:r>
            </a:p>
          </p:txBody>
        </p:sp>
        <p:grpSp>
          <p:nvGrpSpPr>
            <p:cNvPr id="2136069" name="Group 5"/>
            <p:cNvGrpSpPr>
              <a:grpSpLocks/>
            </p:cNvGrpSpPr>
            <p:nvPr/>
          </p:nvGrpSpPr>
          <p:grpSpPr bwMode="auto">
            <a:xfrm>
              <a:off x="969" y="2256"/>
              <a:ext cx="4713" cy="1980"/>
              <a:chOff x="969" y="2256"/>
              <a:chExt cx="4713" cy="1980"/>
            </a:xfrm>
          </p:grpSpPr>
          <p:sp>
            <p:nvSpPr>
              <p:cNvPr id="2136070" name="Rectangle 6"/>
              <p:cNvSpPr>
                <a:spLocks noChangeArrowheads="1"/>
              </p:cNvSpPr>
              <p:nvPr/>
            </p:nvSpPr>
            <p:spPr bwMode="auto">
              <a:xfrm>
                <a:off x="4080" y="2256"/>
                <a:ext cx="1248" cy="1296"/>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6071" name="Text Box 7"/>
              <p:cNvSpPr txBox="1">
                <a:spLocks noChangeArrowheads="1"/>
              </p:cNvSpPr>
              <p:nvPr/>
            </p:nvSpPr>
            <p:spPr bwMode="auto">
              <a:xfrm>
                <a:off x="1830" y="2976"/>
                <a:ext cx="954" cy="410"/>
              </a:xfrm>
              <a:prstGeom prst="rect">
                <a:avLst/>
              </a:prstGeom>
              <a:gradFill rotWithShape="1">
                <a:gsLst>
                  <a:gs pos="0">
                    <a:srgbClr val="FF6600"/>
                  </a:gs>
                  <a:gs pos="100000">
                    <a:schemeClr val="accent2"/>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Translational</a:t>
                </a:r>
              </a:p>
              <a:p>
                <a:r>
                  <a:rPr lang="en-US" sz="1800">
                    <a:solidFill>
                      <a:schemeClr val="bg1"/>
                    </a:solidFill>
                  </a:rPr>
                  <a:t>Research</a:t>
                </a:r>
              </a:p>
            </p:txBody>
          </p:sp>
          <p:sp>
            <p:nvSpPr>
              <p:cNvPr id="2136072" name="Text Box 8"/>
              <p:cNvSpPr txBox="1">
                <a:spLocks noChangeArrowheads="1"/>
              </p:cNvSpPr>
              <p:nvPr/>
            </p:nvSpPr>
            <p:spPr bwMode="auto">
              <a:xfrm>
                <a:off x="4848" y="3744"/>
                <a:ext cx="834" cy="410"/>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Defense &amp;</a:t>
                </a:r>
              </a:p>
              <a:p>
                <a:r>
                  <a:rPr lang="en-US" sz="1800">
                    <a:solidFill>
                      <a:schemeClr val="bg1"/>
                    </a:solidFill>
                  </a:rPr>
                  <a:t>Intelligence</a:t>
                </a:r>
              </a:p>
            </p:txBody>
          </p:sp>
          <p:sp>
            <p:nvSpPr>
              <p:cNvPr id="2136073" name="Text Box 9"/>
              <p:cNvSpPr txBox="1">
                <a:spLocks noChangeArrowheads="1"/>
              </p:cNvSpPr>
              <p:nvPr/>
            </p:nvSpPr>
            <p:spPr bwMode="auto">
              <a:xfrm>
                <a:off x="2350" y="3999"/>
                <a:ext cx="1010"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Pharmacology</a:t>
                </a:r>
              </a:p>
            </p:txBody>
          </p:sp>
          <p:sp>
            <p:nvSpPr>
              <p:cNvPr id="2136074" name="Text Box 10"/>
              <p:cNvSpPr txBox="1">
                <a:spLocks noChangeArrowheads="1"/>
              </p:cNvSpPr>
              <p:nvPr/>
            </p:nvSpPr>
            <p:spPr bwMode="auto">
              <a:xfrm>
                <a:off x="2196" y="3552"/>
                <a:ext cx="1322"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Pharmacogenomics</a:t>
                </a:r>
              </a:p>
            </p:txBody>
          </p:sp>
          <p:sp>
            <p:nvSpPr>
              <p:cNvPr id="2136075" name="Text Box 11"/>
              <p:cNvSpPr txBox="1">
                <a:spLocks noChangeArrowheads="1"/>
              </p:cNvSpPr>
              <p:nvPr/>
            </p:nvSpPr>
            <p:spPr bwMode="auto">
              <a:xfrm>
                <a:off x="3792" y="3744"/>
                <a:ext cx="834" cy="410"/>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Performing</a:t>
                </a:r>
              </a:p>
              <a:p>
                <a:r>
                  <a:rPr lang="en-US" sz="1800">
                    <a:solidFill>
                      <a:schemeClr val="bg1"/>
                    </a:solidFill>
                  </a:rPr>
                  <a:t>Arts</a:t>
                </a:r>
              </a:p>
            </p:txBody>
          </p:sp>
          <p:cxnSp>
            <p:nvCxnSpPr>
              <p:cNvPr id="2136076" name="AutoShape 12"/>
              <p:cNvCxnSpPr>
                <a:cxnSpLocks noChangeShapeType="1"/>
                <a:stCxn id="2136095" idx="0"/>
                <a:endCxn id="2136071" idx="1"/>
              </p:cNvCxnSpPr>
              <p:nvPr/>
            </p:nvCxnSpPr>
            <p:spPr bwMode="auto">
              <a:xfrm flipV="1">
                <a:off x="969" y="3181"/>
                <a:ext cx="861" cy="37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77" name="AutoShape 13"/>
              <p:cNvCxnSpPr>
                <a:cxnSpLocks noChangeShapeType="1"/>
                <a:stCxn id="2136068" idx="0"/>
                <a:endCxn id="2136071" idx="2"/>
              </p:cNvCxnSpPr>
              <p:nvPr/>
            </p:nvCxnSpPr>
            <p:spPr bwMode="auto">
              <a:xfrm flipV="1">
                <a:off x="1467" y="3386"/>
                <a:ext cx="840" cy="61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78" name="AutoShape 14"/>
              <p:cNvCxnSpPr>
                <a:cxnSpLocks noChangeShapeType="1"/>
                <a:stCxn id="2136068" idx="0"/>
                <a:endCxn id="2136074" idx="1"/>
              </p:cNvCxnSpPr>
              <p:nvPr/>
            </p:nvCxnSpPr>
            <p:spPr bwMode="auto">
              <a:xfrm flipV="1">
                <a:off x="1467" y="3671"/>
                <a:ext cx="729" cy="328"/>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79" name="AutoShape 15"/>
              <p:cNvCxnSpPr>
                <a:cxnSpLocks noChangeShapeType="1"/>
                <a:stCxn id="2136073" idx="0"/>
                <a:endCxn id="2136074" idx="2"/>
              </p:cNvCxnSpPr>
              <p:nvPr/>
            </p:nvCxnSpPr>
            <p:spPr bwMode="auto">
              <a:xfrm flipV="1">
                <a:off x="2855" y="3789"/>
                <a:ext cx="2" cy="210"/>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0" name="AutoShape 16"/>
              <p:cNvCxnSpPr>
                <a:cxnSpLocks noChangeShapeType="1"/>
                <a:stCxn id="2136070" idx="1"/>
                <a:endCxn id="2136071" idx="3"/>
              </p:cNvCxnSpPr>
              <p:nvPr/>
            </p:nvCxnSpPr>
            <p:spPr bwMode="auto">
              <a:xfrm flipH="1">
                <a:off x="2784" y="2904"/>
                <a:ext cx="1296" cy="27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1" name="AutoShape 17"/>
              <p:cNvCxnSpPr>
                <a:cxnSpLocks noChangeShapeType="1"/>
                <a:stCxn id="2136070" idx="1"/>
                <a:endCxn id="2136074" idx="0"/>
              </p:cNvCxnSpPr>
              <p:nvPr/>
            </p:nvCxnSpPr>
            <p:spPr bwMode="auto">
              <a:xfrm flipH="1">
                <a:off x="2857" y="2904"/>
                <a:ext cx="1223" cy="648"/>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2" name="AutoShape 18"/>
              <p:cNvCxnSpPr>
                <a:cxnSpLocks noChangeShapeType="1"/>
                <a:stCxn id="2136070" idx="2"/>
                <a:endCxn id="2136075" idx="0"/>
              </p:cNvCxnSpPr>
              <p:nvPr/>
            </p:nvCxnSpPr>
            <p:spPr bwMode="auto">
              <a:xfrm flipH="1">
                <a:off x="4209" y="3552"/>
                <a:ext cx="495" cy="19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3" name="AutoShape 19"/>
              <p:cNvCxnSpPr>
                <a:cxnSpLocks noChangeShapeType="1"/>
                <a:stCxn id="2136070" idx="2"/>
                <a:endCxn id="2136072" idx="0"/>
              </p:cNvCxnSpPr>
              <p:nvPr/>
            </p:nvCxnSpPr>
            <p:spPr bwMode="auto">
              <a:xfrm>
                <a:off x="4704" y="3552"/>
                <a:ext cx="561" cy="19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136084" name="Group 20"/>
          <p:cNvGrpSpPr>
            <a:grpSpLocks/>
          </p:cNvGrpSpPr>
          <p:nvPr/>
        </p:nvGrpSpPr>
        <p:grpSpPr bwMode="auto">
          <a:xfrm>
            <a:off x="1049338" y="2016125"/>
            <a:ext cx="4332287" cy="3244849"/>
            <a:chOff x="661" y="1508"/>
            <a:chExt cx="2729" cy="2044"/>
          </a:xfrm>
        </p:grpSpPr>
        <p:sp>
          <p:nvSpPr>
            <p:cNvPr id="2136085" name="Text Box 21"/>
            <p:cNvSpPr txBox="1">
              <a:spLocks noChangeArrowheads="1"/>
            </p:cNvSpPr>
            <p:nvPr/>
          </p:nvSpPr>
          <p:spPr bwMode="auto">
            <a:xfrm>
              <a:off x="1920" y="1584"/>
              <a:ext cx="79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Linguistics</a:t>
              </a:r>
            </a:p>
          </p:txBody>
        </p:sp>
        <p:sp>
          <p:nvSpPr>
            <p:cNvPr id="2136086" name="Text Box 22"/>
            <p:cNvSpPr txBox="1">
              <a:spLocks noChangeArrowheads="1"/>
            </p:cNvSpPr>
            <p:nvPr/>
          </p:nvSpPr>
          <p:spPr bwMode="auto">
            <a:xfrm>
              <a:off x="918" y="1920"/>
              <a:ext cx="182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rPr>
                <a:t>Computational Linguistics</a:t>
              </a:r>
            </a:p>
          </p:txBody>
        </p:sp>
        <p:sp>
          <p:nvSpPr>
            <p:cNvPr id="2136087" name="Text Box 23"/>
            <p:cNvSpPr txBox="1">
              <a:spLocks noChangeArrowheads="1"/>
            </p:cNvSpPr>
            <p:nvPr/>
          </p:nvSpPr>
          <p:spPr bwMode="auto">
            <a:xfrm>
              <a:off x="987" y="2400"/>
              <a:ext cx="1686"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Medical Natural</a:t>
              </a:r>
            </a:p>
            <a:p>
              <a:r>
                <a:rPr lang="en-US" sz="1800">
                  <a:solidFill>
                    <a:schemeClr val="tx1"/>
                  </a:solidFill>
                </a:rPr>
                <a:t>Language Understanding</a:t>
              </a:r>
            </a:p>
          </p:txBody>
        </p:sp>
        <p:cxnSp>
          <p:nvCxnSpPr>
            <p:cNvPr id="2136088" name="AutoShape 24"/>
            <p:cNvCxnSpPr>
              <a:cxnSpLocks noChangeShapeType="1"/>
              <a:stCxn id="2136085" idx="1"/>
              <a:endCxn id="2136086" idx="0"/>
            </p:cNvCxnSpPr>
            <p:nvPr/>
          </p:nvCxnSpPr>
          <p:spPr bwMode="auto">
            <a:xfrm flipH="1">
              <a:off x="1830" y="1703"/>
              <a:ext cx="90" cy="21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9" name="AutoShape 25"/>
            <p:cNvCxnSpPr>
              <a:cxnSpLocks noChangeShapeType="1"/>
              <a:stCxn id="2136094" idx="2"/>
              <a:endCxn id="2136086" idx="0"/>
            </p:cNvCxnSpPr>
            <p:nvPr/>
          </p:nvCxnSpPr>
          <p:spPr bwMode="auto">
            <a:xfrm>
              <a:off x="661" y="1629"/>
              <a:ext cx="1169" cy="29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90" name="AutoShape 26"/>
            <p:cNvCxnSpPr>
              <a:cxnSpLocks noChangeShapeType="1"/>
              <a:stCxn id="2136086" idx="2"/>
              <a:endCxn id="2136087" idx="0"/>
            </p:cNvCxnSpPr>
            <p:nvPr/>
          </p:nvCxnSpPr>
          <p:spPr bwMode="auto">
            <a:xfrm>
              <a:off x="1830" y="2157"/>
              <a:ext cx="0"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91" name="AutoShape 27"/>
            <p:cNvCxnSpPr>
              <a:cxnSpLocks noChangeShapeType="1"/>
              <a:stCxn id="2136095" idx="0"/>
              <a:endCxn id="2136087" idx="2"/>
            </p:cNvCxnSpPr>
            <p:nvPr/>
          </p:nvCxnSpPr>
          <p:spPr bwMode="auto">
            <a:xfrm flipV="1">
              <a:off x="969" y="2810"/>
              <a:ext cx="861" cy="74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92" name="AutoShape 28"/>
            <p:cNvCxnSpPr>
              <a:cxnSpLocks noChangeShapeType="1"/>
              <a:stCxn id="2136096" idx="1"/>
              <a:endCxn id="2136087" idx="3"/>
            </p:cNvCxnSpPr>
            <p:nvPr/>
          </p:nvCxnSpPr>
          <p:spPr bwMode="auto">
            <a:xfrm flipH="1">
              <a:off x="2673" y="1508"/>
              <a:ext cx="717" cy="109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6093" name="Group 29"/>
          <p:cNvGrpSpPr>
            <a:grpSpLocks/>
          </p:cNvGrpSpPr>
          <p:nvPr/>
        </p:nvGrpSpPr>
        <p:grpSpPr bwMode="auto">
          <a:xfrm>
            <a:off x="152400" y="1828800"/>
            <a:ext cx="8058150" cy="3808413"/>
            <a:chOff x="96" y="1390"/>
            <a:chExt cx="5076" cy="2399"/>
          </a:xfrm>
        </p:grpSpPr>
        <p:sp>
          <p:nvSpPr>
            <p:cNvPr id="2136094" name="Text Box 30"/>
            <p:cNvSpPr txBox="1">
              <a:spLocks noChangeArrowheads="1"/>
            </p:cNvSpPr>
            <p:nvPr/>
          </p:nvSpPr>
          <p:spPr bwMode="auto">
            <a:xfrm>
              <a:off x="240" y="1392"/>
              <a:ext cx="84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Informatics</a:t>
              </a:r>
            </a:p>
          </p:txBody>
        </p:sp>
        <p:sp>
          <p:nvSpPr>
            <p:cNvPr id="2136095" name="Text Box 31"/>
            <p:cNvSpPr txBox="1">
              <a:spLocks noChangeArrowheads="1"/>
            </p:cNvSpPr>
            <p:nvPr/>
          </p:nvSpPr>
          <p:spPr bwMode="auto">
            <a:xfrm>
              <a:off x="624" y="3552"/>
              <a:ext cx="690"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Medicine</a:t>
              </a:r>
            </a:p>
          </p:txBody>
        </p:sp>
        <p:sp>
          <p:nvSpPr>
            <p:cNvPr id="2136096" name="Text Box 32"/>
            <p:cNvSpPr txBox="1">
              <a:spLocks noChangeArrowheads="1"/>
            </p:cNvSpPr>
            <p:nvPr/>
          </p:nvSpPr>
          <p:spPr bwMode="auto">
            <a:xfrm>
              <a:off x="3390" y="1390"/>
              <a:ext cx="178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Knowledge Representation</a:t>
              </a:r>
            </a:p>
          </p:txBody>
        </p:sp>
        <p:cxnSp>
          <p:nvCxnSpPr>
            <p:cNvPr id="2136097" name="AutoShape 33"/>
            <p:cNvCxnSpPr>
              <a:cxnSpLocks noChangeShapeType="1"/>
              <a:stCxn id="2136094" idx="3"/>
              <a:endCxn id="2136096" idx="1"/>
            </p:cNvCxnSpPr>
            <p:nvPr/>
          </p:nvCxnSpPr>
          <p:spPr bwMode="auto">
            <a:xfrm flipV="1">
              <a:off x="1082" y="1509"/>
              <a:ext cx="2308" cy="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36098" name="Text Box 34"/>
            <p:cNvSpPr txBox="1">
              <a:spLocks noChangeArrowheads="1"/>
            </p:cNvSpPr>
            <p:nvPr/>
          </p:nvSpPr>
          <p:spPr bwMode="auto">
            <a:xfrm>
              <a:off x="96" y="2880"/>
              <a:ext cx="1078"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Electronic</a:t>
              </a:r>
            </a:p>
            <a:p>
              <a:r>
                <a:rPr lang="en-US" sz="1800">
                  <a:solidFill>
                    <a:schemeClr val="tx1"/>
                  </a:solidFill>
                </a:rPr>
                <a:t>Health Records</a:t>
              </a:r>
            </a:p>
          </p:txBody>
        </p:sp>
        <p:cxnSp>
          <p:nvCxnSpPr>
            <p:cNvPr id="2136099" name="AutoShape 35"/>
            <p:cNvCxnSpPr>
              <a:cxnSpLocks noChangeShapeType="1"/>
              <a:stCxn id="2136094" idx="2"/>
              <a:endCxn id="2136098" idx="0"/>
            </p:cNvCxnSpPr>
            <p:nvPr/>
          </p:nvCxnSpPr>
          <p:spPr bwMode="auto">
            <a:xfrm flipH="1">
              <a:off x="635" y="1629"/>
              <a:ext cx="26" cy="125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00" name="AutoShape 36"/>
            <p:cNvCxnSpPr>
              <a:cxnSpLocks noChangeShapeType="1"/>
              <a:stCxn id="2136095" idx="0"/>
              <a:endCxn id="2136098" idx="2"/>
            </p:cNvCxnSpPr>
            <p:nvPr/>
          </p:nvCxnSpPr>
          <p:spPr bwMode="auto">
            <a:xfrm flipH="1" flipV="1">
              <a:off x="635" y="3290"/>
              <a:ext cx="334" cy="2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6101" name="Group 37"/>
          <p:cNvGrpSpPr>
            <a:grpSpLocks/>
          </p:cNvGrpSpPr>
          <p:nvPr/>
        </p:nvGrpSpPr>
        <p:grpSpPr bwMode="auto">
          <a:xfrm>
            <a:off x="152400" y="4006850"/>
            <a:ext cx="7845425" cy="1066800"/>
            <a:chOff x="96" y="2762"/>
            <a:chExt cx="4942" cy="672"/>
          </a:xfrm>
        </p:grpSpPr>
        <p:sp>
          <p:nvSpPr>
            <p:cNvPr id="2136102" name="Text Box 38"/>
            <p:cNvSpPr txBox="1">
              <a:spLocks noChangeArrowheads="1"/>
            </p:cNvSpPr>
            <p:nvPr/>
          </p:nvSpPr>
          <p:spPr bwMode="auto">
            <a:xfrm>
              <a:off x="4348" y="3024"/>
              <a:ext cx="690" cy="41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Referent</a:t>
              </a:r>
            </a:p>
            <a:p>
              <a:r>
                <a:rPr lang="en-US" sz="1800">
                  <a:solidFill>
                    <a:schemeClr val="tx1"/>
                  </a:solidFill>
                </a:rPr>
                <a:t>Tracking</a:t>
              </a:r>
            </a:p>
          </p:txBody>
        </p:sp>
        <p:cxnSp>
          <p:nvCxnSpPr>
            <p:cNvPr id="2136103" name="AutoShape 39"/>
            <p:cNvCxnSpPr>
              <a:cxnSpLocks noChangeShapeType="1"/>
              <a:stCxn id="2136108" idx="2"/>
              <a:endCxn id="2136102" idx="0"/>
            </p:cNvCxnSpPr>
            <p:nvPr/>
          </p:nvCxnSpPr>
          <p:spPr bwMode="auto">
            <a:xfrm>
              <a:off x="4693" y="2762"/>
              <a:ext cx="0" cy="2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04" name="AutoShape 40"/>
            <p:cNvCxnSpPr>
              <a:cxnSpLocks noChangeShapeType="1"/>
              <a:stCxn id="2136102" idx="3"/>
              <a:endCxn id="2136098" idx="1"/>
            </p:cNvCxnSpPr>
            <p:nvPr/>
          </p:nvCxnSpPr>
          <p:spPr bwMode="auto">
            <a:xfrm flipH="1" flipV="1">
              <a:off x="96" y="3037"/>
              <a:ext cx="4942" cy="192"/>
            </a:xfrm>
            <a:prstGeom prst="bentConnector5">
              <a:avLst>
                <a:gd name="adj1" fmla="val -13745"/>
                <a:gd name="adj2" fmla="val -630350"/>
                <a:gd name="adj3" fmla="val 101384"/>
              </a:avLst>
            </a:prstGeom>
            <a:noFill/>
            <a:ln w="190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6105" name="Group 41"/>
          <p:cNvGrpSpPr>
            <a:grpSpLocks/>
          </p:cNvGrpSpPr>
          <p:nvPr/>
        </p:nvGrpSpPr>
        <p:grpSpPr bwMode="auto">
          <a:xfrm>
            <a:off x="4243388" y="2128838"/>
            <a:ext cx="4725987" cy="1878012"/>
            <a:chOff x="2673" y="1579"/>
            <a:chExt cx="2977" cy="1183"/>
          </a:xfrm>
        </p:grpSpPr>
        <p:sp>
          <p:nvSpPr>
            <p:cNvPr id="2136106" name="Text Box 42"/>
            <p:cNvSpPr txBox="1">
              <a:spLocks noChangeArrowheads="1"/>
            </p:cNvSpPr>
            <p:nvPr/>
          </p:nvSpPr>
          <p:spPr bwMode="auto">
            <a:xfrm>
              <a:off x="4848" y="1872"/>
              <a:ext cx="80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Philosophy</a:t>
              </a:r>
            </a:p>
          </p:txBody>
        </p:sp>
        <p:sp>
          <p:nvSpPr>
            <p:cNvPr id="2136107" name="Text Box 43"/>
            <p:cNvSpPr txBox="1">
              <a:spLocks noChangeArrowheads="1"/>
            </p:cNvSpPr>
            <p:nvPr/>
          </p:nvSpPr>
          <p:spPr bwMode="auto">
            <a:xfrm>
              <a:off x="3936" y="1872"/>
              <a:ext cx="690"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Ontology</a:t>
              </a:r>
            </a:p>
          </p:txBody>
        </p:sp>
        <p:sp>
          <p:nvSpPr>
            <p:cNvPr id="2136108" name="Text Box 44"/>
            <p:cNvSpPr txBox="1">
              <a:spLocks noChangeArrowheads="1"/>
            </p:cNvSpPr>
            <p:nvPr/>
          </p:nvSpPr>
          <p:spPr bwMode="auto">
            <a:xfrm>
              <a:off x="4176" y="2352"/>
              <a:ext cx="1034" cy="41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Realism-Based</a:t>
              </a:r>
            </a:p>
            <a:p>
              <a:r>
                <a:rPr lang="en-US" sz="1800">
                  <a:solidFill>
                    <a:schemeClr val="tx1"/>
                  </a:solidFill>
                </a:rPr>
                <a:t>Ontology</a:t>
              </a:r>
            </a:p>
          </p:txBody>
        </p:sp>
        <p:cxnSp>
          <p:nvCxnSpPr>
            <p:cNvPr id="2136109" name="AutoShape 45"/>
            <p:cNvCxnSpPr>
              <a:cxnSpLocks noChangeShapeType="1"/>
              <a:stCxn id="2136106" idx="2"/>
              <a:endCxn id="2136108" idx="0"/>
            </p:cNvCxnSpPr>
            <p:nvPr/>
          </p:nvCxnSpPr>
          <p:spPr bwMode="auto">
            <a:xfrm flipH="1">
              <a:off x="4693" y="2109"/>
              <a:ext cx="556"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10" name="AutoShape 46"/>
            <p:cNvCxnSpPr>
              <a:cxnSpLocks noChangeShapeType="1"/>
              <a:stCxn id="2136096" idx="2"/>
              <a:endCxn id="2136107" idx="0"/>
            </p:cNvCxnSpPr>
            <p:nvPr/>
          </p:nvCxnSpPr>
          <p:spPr bwMode="auto">
            <a:xfrm>
              <a:off x="4281" y="1579"/>
              <a:ext cx="0" cy="29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11" name="AutoShape 47"/>
            <p:cNvCxnSpPr>
              <a:cxnSpLocks noChangeShapeType="1"/>
              <a:stCxn id="2136107" idx="2"/>
              <a:endCxn id="2136108" idx="0"/>
            </p:cNvCxnSpPr>
            <p:nvPr/>
          </p:nvCxnSpPr>
          <p:spPr bwMode="auto">
            <a:xfrm>
              <a:off x="4281" y="2109"/>
              <a:ext cx="412"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12" name="AutoShape 48"/>
            <p:cNvCxnSpPr>
              <a:cxnSpLocks noChangeShapeType="1"/>
              <a:stCxn id="2136108" idx="1"/>
              <a:endCxn id="2136087" idx="3"/>
            </p:cNvCxnSpPr>
            <p:nvPr/>
          </p:nvCxnSpPr>
          <p:spPr bwMode="auto">
            <a:xfrm flipH="1">
              <a:off x="2673" y="2557"/>
              <a:ext cx="1503" cy="0"/>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26609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658" name="AutoShape 2"/>
          <p:cNvSpPr>
            <a:spLocks noGrp="1" noChangeArrowheads="1"/>
          </p:cNvSpPr>
          <p:nvPr>
            <p:ph type="title"/>
          </p:nvPr>
        </p:nvSpPr>
        <p:spPr>
          <a:xfrm>
            <a:off x="255588" y="609600"/>
            <a:ext cx="8632825" cy="631825"/>
          </a:xfrm>
        </p:spPr>
        <p:txBody>
          <a:bodyPr/>
          <a:lstStyle/>
          <a:p>
            <a:r>
              <a:rPr lang="en-US" dirty="0"/>
              <a:t>Education and Training</a:t>
            </a:r>
          </a:p>
        </p:txBody>
      </p:sp>
      <p:sp>
        <p:nvSpPr>
          <p:cNvPr id="2118659" name="Rectangle 3"/>
          <p:cNvSpPr>
            <a:spLocks noGrp="1" noChangeArrowheads="1"/>
          </p:cNvSpPr>
          <p:nvPr>
            <p:ph type="body" idx="1"/>
          </p:nvPr>
        </p:nvSpPr>
        <p:spPr>
          <a:xfrm>
            <a:off x="2590800" y="2209800"/>
            <a:ext cx="6553200" cy="4267200"/>
          </a:xfrm>
        </p:spPr>
        <p:txBody>
          <a:bodyPr/>
          <a:lstStyle/>
          <a:p>
            <a:pPr>
              <a:lnSpc>
                <a:spcPct val="90000"/>
              </a:lnSpc>
            </a:pPr>
            <a:r>
              <a:rPr lang="en-US" sz="2400" dirty="0"/>
              <a:t>MD, Board certified (in Belgium)</a:t>
            </a:r>
          </a:p>
          <a:p>
            <a:pPr lvl="1">
              <a:lnSpc>
                <a:spcPct val="90000"/>
              </a:lnSpc>
            </a:pPr>
            <a:r>
              <a:rPr lang="en-US" sz="2000" dirty="0" err="1"/>
              <a:t>neuro</a:t>
            </a:r>
            <a:r>
              <a:rPr lang="en-US" sz="2000" dirty="0"/>
              <a:t>-psychiatry (last of its kind)</a:t>
            </a:r>
          </a:p>
          <a:p>
            <a:pPr lvl="1">
              <a:lnSpc>
                <a:spcPct val="90000"/>
              </a:lnSpc>
            </a:pPr>
            <a:r>
              <a:rPr lang="en-US" sz="2000" dirty="0"/>
              <a:t>healthcare informatics</a:t>
            </a:r>
          </a:p>
          <a:p>
            <a:pPr>
              <a:lnSpc>
                <a:spcPct val="90000"/>
              </a:lnSpc>
            </a:pPr>
            <a:r>
              <a:rPr lang="en-US" sz="2400" dirty="0" err="1"/>
              <a:t>PostDoctoral</a:t>
            </a:r>
            <a:r>
              <a:rPr lang="en-US" sz="2400" dirty="0"/>
              <a:t> Degree (~MSc) </a:t>
            </a:r>
          </a:p>
          <a:p>
            <a:pPr lvl="1">
              <a:lnSpc>
                <a:spcPct val="90000"/>
              </a:lnSpc>
            </a:pPr>
            <a:r>
              <a:rPr lang="en-US" sz="2000" dirty="0"/>
              <a:t>knowledge engineering (Dept. of philosophy)</a:t>
            </a:r>
          </a:p>
          <a:p>
            <a:pPr lvl="2">
              <a:lnSpc>
                <a:spcPct val="90000"/>
              </a:lnSpc>
            </a:pPr>
            <a:r>
              <a:rPr lang="en-US" sz="1800" dirty="0"/>
              <a:t>theoretical parts focused on epistemology, philosophy of language, modal and non-monotonic logics, fuzzy logics,</a:t>
            </a:r>
          </a:p>
          <a:p>
            <a:pPr lvl="2">
              <a:lnSpc>
                <a:spcPct val="90000"/>
              </a:lnSpc>
            </a:pPr>
            <a:r>
              <a:rPr lang="en-US" sz="1800" dirty="0"/>
              <a:t>practical parts: design of problem-specific representation languages</a:t>
            </a:r>
          </a:p>
          <a:p>
            <a:pPr>
              <a:lnSpc>
                <a:spcPct val="90000"/>
              </a:lnSpc>
            </a:pPr>
            <a:r>
              <a:rPr lang="en-US" sz="2400" dirty="0"/>
              <a:t>Awards from the Belgian and Dutch Medical Informatics Organizations on computer-based patient (and provider) assessment instrument</a:t>
            </a:r>
          </a:p>
        </p:txBody>
      </p:sp>
      <p:pic>
        <p:nvPicPr>
          <p:cNvPr id="21186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080375" cy="383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8663" name="Picture 7" descr="HIPPOCRATES">
            <a:hlinkClick r:id="rId4"/>
          </p:cNvPr>
          <p:cNvPicPr>
            <a:picLocks noChangeAspect="1" noChangeArrowheads="1"/>
          </p:cNvPicPr>
          <p:nvPr/>
        </p:nvPicPr>
        <p:blipFill>
          <a:blip r:embed="rId5">
            <a:lum bright="14000"/>
            <a:extLst>
              <a:ext uri="{28A0092B-C50C-407E-A947-70E740481C1C}">
                <a14:useLocalDpi xmlns:a14="http://schemas.microsoft.com/office/drawing/2010/main" val="0"/>
              </a:ext>
            </a:extLst>
          </a:blip>
          <a:srcRect/>
          <a:stretch>
            <a:fillRect/>
          </a:stretch>
        </p:blipFill>
        <p:spPr bwMode="auto">
          <a:xfrm>
            <a:off x="190067" y="5479257"/>
            <a:ext cx="941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8664" name="Picture 8" descr="Bikit (2938 by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267200"/>
            <a:ext cx="1143000" cy="587375"/>
          </a:xfrm>
          <a:prstGeom prst="rect">
            <a:avLst/>
          </a:prstGeom>
          <a:noFill/>
          <a:extLst>
            <a:ext uri="{909E8E84-426E-40DD-AFC4-6F175D3DCCD1}">
              <a14:hiddenFill xmlns:a14="http://schemas.microsoft.com/office/drawing/2010/main">
                <a:solidFill>
                  <a:srgbClr val="FFFFFF"/>
                </a:solidFill>
              </a14:hiddenFill>
            </a:ext>
          </a:extLst>
        </p:spPr>
      </p:pic>
      <p:pic>
        <p:nvPicPr>
          <p:cNvPr id="2118665" name="Picture 9" descr="ru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2098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3933" y="2528981"/>
            <a:ext cx="762000" cy="976923"/>
          </a:xfrm>
          <a:prstGeom prst="rect">
            <a:avLst/>
          </a:prstGeom>
        </p:spPr>
      </p:pic>
      <p:sp>
        <p:nvSpPr>
          <p:cNvPr id="2" name="TextBox 1"/>
          <p:cNvSpPr txBox="1"/>
          <p:nvPr/>
        </p:nvSpPr>
        <p:spPr>
          <a:xfrm>
            <a:off x="7775889" y="2209800"/>
            <a:ext cx="800219" cy="461665"/>
          </a:xfrm>
          <a:prstGeom prst="rect">
            <a:avLst/>
          </a:prstGeom>
          <a:noFill/>
        </p:spPr>
        <p:txBody>
          <a:bodyPr wrap="none" rtlCol="0">
            <a:spAutoFit/>
          </a:bodyPr>
          <a:lstStyle/>
          <a:p>
            <a:r>
              <a:rPr lang="en-US" b="1" dirty="0" smtClean="0">
                <a:solidFill>
                  <a:schemeClr val="bg1"/>
                </a:solidFill>
              </a:rPr>
              <a:t>1984</a:t>
            </a:r>
            <a:endParaRPr lang="en-US" b="1" dirty="0">
              <a:solidFill>
                <a:schemeClr val="bg1"/>
              </a:solidFill>
            </a:endParaRPr>
          </a:p>
        </p:txBody>
      </p:sp>
      <p:sp>
        <p:nvSpPr>
          <p:cNvPr id="10" name="TextBox 9"/>
          <p:cNvSpPr txBox="1"/>
          <p:nvPr/>
        </p:nvSpPr>
        <p:spPr>
          <a:xfrm>
            <a:off x="7783839" y="2522054"/>
            <a:ext cx="800219" cy="461665"/>
          </a:xfrm>
          <a:prstGeom prst="rect">
            <a:avLst/>
          </a:prstGeom>
          <a:noFill/>
        </p:spPr>
        <p:txBody>
          <a:bodyPr wrap="none" rtlCol="0">
            <a:spAutoFit/>
          </a:bodyPr>
          <a:lstStyle/>
          <a:p>
            <a:r>
              <a:rPr lang="en-US" b="1" dirty="0" smtClean="0">
                <a:solidFill>
                  <a:schemeClr val="bg1"/>
                </a:solidFill>
              </a:rPr>
              <a:t>1990</a:t>
            </a:r>
            <a:endParaRPr lang="en-US" b="1" dirty="0">
              <a:solidFill>
                <a:schemeClr val="bg1"/>
              </a:solidFill>
            </a:endParaRPr>
          </a:p>
        </p:txBody>
      </p:sp>
      <p:sp>
        <p:nvSpPr>
          <p:cNvPr id="11" name="TextBox 10"/>
          <p:cNvSpPr txBox="1"/>
          <p:nvPr/>
        </p:nvSpPr>
        <p:spPr>
          <a:xfrm>
            <a:off x="7776727" y="2834308"/>
            <a:ext cx="800219" cy="461665"/>
          </a:xfrm>
          <a:prstGeom prst="rect">
            <a:avLst/>
          </a:prstGeom>
          <a:noFill/>
        </p:spPr>
        <p:txBody>
          <a:bodyPr wrap="none" rtlCol="0">
            <a:spAutoFit/>
          </a:bodyPr>
          <a:lstStyle/>
          <a:p>
            <a:r>
              <a:rPr lang="en-US" b="1" dirty="0" smtClean="0">
                <a:solidFill>
                  <a:schemeClr val="bg1"/>
                </a:solidFill>
              </a:rPr>
              <a:t>2002</a:t>
            </a:r>
            <a:endParaRPr lang="en-US" b="1" dirty="0">
              <a:solidFill>
                <a:schemeClr val="bg1"/>
              </a:solidFill>
            </a:endParaRPr>
          </a:p>
        </p:txBody>
      </p:sp>
      <p:sp>
        <p:nvSpPr>
          <p:cNvPr id="12" name="TextBox 11"/>
          <p:cNvSpPr txBox="1"/>
          <p:nvPr/>
        </p:nvSpPr>
        <p:spPr>
          <a:xfrm>
            <a:off x="7783839" y="3227983"/>
            <a:ext cx="800219" cy="461665"/>
          </a:xfrm>
          <a:prstGeom prst="rect">
            <a:avLst/>
          </a:prstGeom>
          <a:noFill/>
        </p:spPr>
        <p:txBody>
          <a:bodyPr wrap="none" rtlCol="0">
            <a:spAutoFit/>
          </a:bodyPr>
          <a:lstStyle/>
          <a:p>
            <a:r>
              <a:rPr lang="en-US" b="1" dirty="0" smtClean="0">
                <a:solidFill>
                  <a:schemeClr val="bg1"/>
                </a:solidFill>
              </a:rPr>
              <a:t>1993</a:t>
            </a:r>
            <a:endParaRPr lang="en-US" b="1" dirty="0">
              <a:solidFill>
                <a:schemeClr val="bg1"/>
              </a:solidFill>
            </a:endParaRPr>
          </a:p>
        </p:txBody>
      </p:sp>
    </p:spTree>
    <p:extLst>
      <p:ext uri="{BB962C8B-B14F-4D97-AF65-F5344CB8AC3E}">
        <p14:creationId xmlns:p14="http://schemas.microsoft.com/office/powerpoint/2010/main" val="2382442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AutoShape 2"/>
          <p:cNvSpPr>
            <a:spLocks noGrp="1" noChangeArrowheads="1"/>
          </p:cNvSpPr>
          <p:nvPr>
            <p:ph type="title"/>
          </p:nvPr>
        </p:nvSpPr>
        <p:spPr>
          <a:xfrm>
            <a:off x="255588" y="609600"/>
            <a:ext cx="8632825" cy="631825"/>
          </a:xfrm>
        </p:spPr>
        <p:txBody>
          <a:bodyPr/>
          <a:lstStyle/>
          <a:p>
            <a:r>
              <a:rPr lang="en-US" sz="3200" dirty="0"/>
              <a:t>Missionary work through EU funded projects</a:t>
            </a:r>
          </a:p>
        </p:txBody>
      </p:sp>
      <p:sp>
        <p:nvSpPr>
          <p:cNvPr id="2122755" name="Rectangle 3"/>
          <p:cNvSpPr>
            <a:spLocks noGrp="1" noChangeArrowheads="1"/>
          </p:cNvSpPr>
          <p:nvPr>
            <p:ph type="body" idx="1"/>
          </p:nvPr>
        </p:nvSpPr>
        <p:spPr>
          <a:xfrm>
            <a:off x="1600200" y="1676400"/>
            <a:ext cx="7391400" cy="4724400"/>
          </a:xfrm>
        </p:spPr>
        <p:txBody>
          <a:bodyPr/>
          <a:lstStyle/>
          <a:p>
            <a:pPr>
              <a:lnSpc>
                <a:spcPct val="90000"/>
              </a:lnSpc>
            </a:pPr>
            <a:r>
              <a:rPr lang="en-US" sz="2800" b="1" u="sng" dirty="0"/>
              <a:t>MEDIREC</a:t>
            </a:r>
            <a:r>
              <a:rPr lang="en-US" sz="2800" dirty="0"/>
              <a:t> </a:t>
            </a:r>
            <a:r>
              <a:rPr lang="en-US" sz="2800" dirty="0">
                <a:sym typeface="Wingdings" panose="05000000000000000000" pitchFamily="2" charset="2"/>
              </a:rPr>
              <a:t> </a:t>
            </a:r>
            <a:r>
              <a:rPr lang="en-US" sz="2800" b="1" u="sng" dirty="0"/>
              <a:t>PROREC</a:t>
            </a:r>
            <a:r>
              <a:rPr lang="en-US" sz="2800" dirty="0"/>
              <a:t>:</a:t>
            </a:r>
          </a:p>
          <a:p>
            <a:pPr lvl="1">
              <a:lnSpc>
                <a:spcPct val="90000"/>
              </a:lnSpc>
            </a:pPr>
            <a:r>
              <a:rPr lang="en-US" sz="2400" dirty="0"/>
              <a:t>Getting EHR systems accepted nationally</a:t>
            </a:r>
          </a:p>
          <a:p>
            <a:pPr lvl="1">
              <a:lnSpc>
                <a:spcPct val="90000"/>
              </a:lnSpc>
            </a:pPr>
            <a:r>
              <a:rPr lang="en-US" sz="2400" dirty="0"/>
              <a:t>Promoting quality criteria for data capture and data </a:t>
            </a:r>
            <a:r>
              <a:rPr lang="en-US" sz="2400" dirty="0" smtClean="0"/>
              <a:t>exchange</a:t>
            </a:r>
          </a:p>
          <a:p>
            <a:pPr lvl="1">
              <a:lnSpc>
                <a:spcPct val="90000"/>
              </a:lnSpc>
            </a:pPr>
            <a:endParaRPr lang="en-US" sz="2400" dirty="0"/>
          </a:p>
          <a:p>
            <a:pPr>
              <a:lnSpc>
                <a:spcPct val="90000"/>
              </a:lnSpc>
            </a:pPr>
            <a:r>
              <a:rPr lang="en-US" sz="2800" b="1" u="sng" dirty="0"/>
              <a:t>EUROREC</a:t>
            </a:r>
            <a:r>
              <a:rPr lang="en-US" sz="2800" dirty="0"/>
              <a:t>:</a:t>
            </a:r>
          </a:p>
          <a:p>
            <a:pPr lvl="1">
              <a:lnSpc>
                <a:spcPct val="90000"/>
              </a:lnSpc>
            </a:pPr>
            <a:r>
              <a:rPr lang="en-US" sz="2400" dirty="0"/>
              <a:t>European alignment of EHR systems</a:t>
            </a:r>
          </a:p>
          <a:p>
            <a:pPr lvl="1">
              <a:lnSpc>
                <a:spcPct val="90000"/>
              </a:lnSpc>
            </a:pPr>
            <a:r>
              <a:rPr lang="en-US" sz="2400" dirty="0"/>
              <a:t>Certification of EHR </a:t>
            </a:r>
            <a:r>
              <a:rPr lang="en-US" sz="2400" dirty="0" smtClean="0"/>
              <a:t>systems</a:t>
            </a:r>
          </a:p>
          <a:p>
            <a:pPr lvl="1">
              <a:lnSpc>
                <a:spcPct val="90000"/>
              </a:lnSpc>
            </a:pPr>
            <a:endParaRPr lang="en-US" sz="2400" dirty="0"/>
          </a:p>
          <a:p>
            <a:pPr>
              <a:lnSpc>
                <a:spcPct val="90000"/>
              </a:lnSpc>
            </a:pPr>
            <a:r>
              <a:rPr lang="en-US" sz="2800" b="1" u="sng" dirty="0"/>
              <a:t>ARGOS</a:t>
            </a:r>
            <a:r>
              <a:rPr lang="en-US" sz="2800" dirty="0"/>
              <a:t>: </a:t>
            </a:r>
            <a:r>
              <a:rPr lang="en-GB" sz="2400" dirty="0"/>
              <a:t>Transatlantic Observatory for Meeting Global Health Policy Challenges through ICT-Enabled </a:t>
            </a:r>
            <a:r>
              <a:rPr lang="en-GB" sz="2400" dirty="0" smtClean="0"/>
              <a:t>Solutions</a:t>
            </a:r>
            <a:endParaRPr lang="en-US" sz="2400" dirty="0"/>
          </a:p>
        </p:txBody>
      </p:sp>
      <p:pic>
        <p:nvPicPr>
          <p:cNvPr id="2122756" name="Picture 4" descr="Logo PROREC-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828800"/>
            <a:ext cx="1066800" cy="746125"/>
          </a:xfrm>
          <a:prstGeom prst="rect">
            <a:avLst/>
          </a:prstGeom>
          <a:noFill/>
          <a:extLst>
            <a:ext uri="{909E8E84-426E-40DD-AFC4-6F175D3DCCD1}">
              <a14:hiddenFill xmlns:a14="http://schemas.microsoft.com/office/drawing/2010/main">
                <a:solidFill>
                  <a:srgbClr val="FFFFFF"/>
                </a:solidFill>
              </a14:hiddenFill>
            </a:ext>
          </a:extLst>
        </p:spPr>
      </p:pic>
      <p:pic>
        <p:nvPicPr>
          <p:cNvPr id="21227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524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27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5257800"/>
            <a:ext cx="13716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2759" name="Text Box 7"/>
          <p:cNvSpPr txBox="1">
            <a:spLocks noChangeArrowheads="1"/>
          </p:cNvSpPr>
          <p:nvPr/>
        </p:nvSpPr>
        <p:spPr bwMode="auto">
          <a:xfrm>
            <a:off x="76200" y="25908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1994</a:t>
            </a:r>
          </a:p>
        </p:txBody>
      </p:sp>
      <p:sp>
        <p:nvSpPr>
          <p:cNvPr id="2122760" name="Text Box 8"/>
          <p:cNvSpPr txBox="1">
            <a:spLocks noChangeArrowheads="1"/>
          </p:cNvSpPr>
          <p:nvPr/>
        </p:nvSpPr>
        <p:spPr bwMode="auto">
          <a:xfrm>
            <a:off x="76200" y="43434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2000</a:t>
            </a:r>
          </a:p>
        </p:txBody>
      </p:sp>
      <p:sp>
        <p:nvSpPr>
          <p:cNvPr id="2122761" name="Text Box 9"/>
          <p:cNvSpPr txBox="1">
            <a:spLocks noChangeArrowheads="1"/>
          </p:cNvSpPr>
          <p:nvPr/>
        </p:nvSpPr>
        <p:spPr bwMode="auto">
          <a:xfrm>
            <a:off x="76200" y="60960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2010</a:t>
            </a:r>
          </a:p>
        </p:txBody>
      </p:sp>
    </p:spTree>
    <p:extLst>
      <p:ext uri="{BB962C8B-B14F-4D97-AF65-F5344CB8AC3E}">
        <p14:creationId xmlns:p14="http://schemas.microsoft.com/office/powerpoint/2010/main" val="388351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22" name="AutoShape 2"/>
          <p:cNvSpPr>
            <a:spLocks noGrp="1" noChangeArrowheads="1"/>
          </p:cNvSpPr>
          <p:nvPr>
            <p:ph type="title"/>
          </p:nvPr>
        </p:nvSpPr>
        <p:spPr>
          <a:xfrm>
            <a:off x="255588" y="609600"/>
            <a:ext cx="8632825" cy="631825"/>
          </a:xfrm>
        </p:spPr>
        <p:txBody>
          <a:bodyPr/>
          <a:lstStyle/>
          <a:p>
            <a:r>
              <a:rPr lang="en-US" dirty="0"/>
              <a:t>A trajectory of mixes and mingles … (2)</a:t>
            </a:r>
          </a:p>
        </p:txBody>
      </p:sp>
      <p:grpSp>
        <p:nvGrpSpPr>
          <p:cNvPr id="2129940" name="Group 20"/>
          <p:cNvGrpSpPr>
            <a:grpSpLocks/>
          </p:cNvGrpSpPr>
          <p:nvPr/>
        </p:nvGrpSpPr>
        <p:grpSpPr bwMode="auto">
          <a:xfrm>
            <a:off x="1049338" y="2016125"/>
            <a:ext cx="4332287" cy="3244849"/>
            <a:chOff x="661" y="1508"/>
            <a:chExt cx="2729" cy="2044"/>
          </a:xfrm>
        </p:grpSpPr>
        <p:sp>
          <p:nvSpPr>
            <p:cNvPr id="2129941" name="Text Box 21"/>
            <p:cNvSpPr txBox="1">
              <a:spLocks noChangeArrowheads="1"/>
            </p:cNvSpPr>
            <p:nvPr/>
          </p:nvSpPr>
          <p:spPr bwMode="auto">
            <a:xfrm>
              <a:off x="1920" y="1584"/>
              <a:ext cx="79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Linguistics</a:t>
              </a:r>
            </a:p>
          </p:txBody>
        </p:sp>
        <p:sp>
          <p:nvSpPr>
            <p:cNvPr id="2129942" name="Text Box 22"/>
            <p:cNvSpPr txBox="1">
              <a:spLocks noChangeArrowheads="1"/>
            </p:cNvSpPr>
            <p:nvPr/>
          </p:nvSpPr>
          <p:spPr bwMode="auto">
            <a:xfrm>
              <a:off x="918" y="1920"/>
              <a:ext cx="182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rPr>
                <a:t>Computational Linguistics</a:t>
              </a:r>
            </a:p>
          </p:txBody>
        </p:sp>
        <p:sp>
          <p:nvSpPr>
            <p:cNvPr id="2129943" name="Text Box 23"/>
            <p:cNvSpPr txBox="1">
              <a:spLocks noChangeArrowheads="1"/>
            </p:cNvSpPr>
            <p:nvPr/>
          </p:nvSpPr>
          <p:spPr bwMode="auto">
            <a:xfrm>
              <a:off x="987" y="2400"/>
              <a:ext cx="1686"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Medical Natural</a:t>
              </a:r>
            </a:p>
            <a:p>
              <a:r>
                <a:rPr lang="en-US" sz="1800">
                  <a:solidFill>
                    <a:schemeClr val="tx1"/>
                  </a:solidFill>
                </a:rPr>
                <a:t>Language Understanding</a:t>
              </a:r>
            </a:p>
          </p:txBody>
        </p:sp>
        <p:cxnSp>
          <p:nvCxnSpPr>
            <p:cNvPr id="2129944" name="AutoShape 24"/>
            <p:cNvCxnSpPr>
              <a:cxnSpLocks noChangeShapeType="1"/>
              <a:stCxn id="2129941" idx="1"/>
              <a:endCxn id="2129942" idx="0"/>
            </p:cNvCxnSpPr>
            <p:nvPr/>
          </p:nvCxnSpPr>
          <p:spPr bwMode="auto">
            <a:xfrm flipH="1">
              <a:off x="1830" y="1703"/>
              <a:ext cx="90" cy="21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9945" name="AutoShape 25"/>
            <p:cNvCxnSpPr>
              <a:cxnSpLocks noChangeShapeType="1"/>
              <a:stCxn id="2129950" idx="2"/>
              <a:endCxn id="2129942" idx="0"/>
            </p:cNvCxnSpPr>
            <p:nvPr/>
          </p:nvCxnSpPr>
          <p:spPr bwMode="auto">
            <a:xfrm>
              <a:off x="661" y="1629"/>
              <a:ext cx="1169" cy="29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9946" name="AutoShape 26"/>
            <p:cNvCxnSpPr>
              <a:cxnSpLocks noChangeShapeType="1"/>
              <a:stCxn id="2129942" idx="2"/>
              <a:endCxn id="2129943" idx="0"/>
            </p:cNvCxnSpPr>
            <p:nvPr/>
          </p:nvCxnSpPr>
          <p:spPr bwMode="auto">
            <a:xfrm>
              <a:off x="1830" y="2157"/>
              <a:ext cx="0"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9947" name="AutoShape 27"/>
            <p:cNvCxnSpPr>
              <a:cxnSpLocks noChangeShapeType="1"/>
              <a:stCxn id="2129951" idx="0"/>
              <a:endCxn id="2129943" idx="2"/>
            </p:cNvCxnSpPr>
            <p:nvPr/>
          </p:nvCxnSpPr>
          <p:spPr bwMode="auto">
            <a:xfrm flipV="1">
              <a:off x="969" y="2810"/>
              <a:ext cx="861" cy="74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9948" name="AutoShape 28"/>
            <p:cNvCxnSpPr>
              <a:cxnSpLocks noChangeShapeType="1"/>
              <a:stCxn id="2129952" idx="1"/>
              <a:endCxn id="2129943" idx="3"/>
            </p:cNvCxnSpPr>
            <p:nvPr/>
          </p:nvCxnSpPr>
          <p:spPr bwMode="auto">
            <a:xfrm flipH="1">
              <a:off x="2673" y="1508"/>
              <a:ext cx="717" cy="109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29949" name="Group 29"/>
          <p:cNvGrpSpPr>
            <a:grpSpLocks/>
          </p:cNvGrpSpPr>
          <p:nvPr/>
        </p:nvGrpSpPr>
        <p:grpSpPr bwMode="auto">
          <a:xfrm>
            <a:off x="152400" y="1828800"/>
            <a:ext cx="8058150" cy="3808413"/>
            <a:chOff x="96" y="1390"/>
            <a:chExt cx="5076" cy="2399"/>
          </a:xfrm>
        </p:grpSpPr>
        <p:sp>
          <p:nvSpPr>
            <p:cNvPr id="2129950" name="Text Box 30"/>
            <p:cNvSpPr txBox="1">
              <a:spLocks noChangeArrowheads="1"/>
            </p:cNvSpPr>
            <p:nvPr/>
          </p:nvSpPr>
          <p:spPr bwMode="auto">
            <a:xfrm>
              <a:off x="240" y="1392"/>
              <a:ext cx="84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Informatics</a:t>
              </a:r>
            </a:p>
          </p:txBody>
        </p:sp>
        <p:sp>
          <p:nvSpPr>
            <p:cNvPr id="2129951" name="Text Box 31"/>
            <p:cNvSpPr txBox="1">
              <a:spLocks noChangeArrowheads="1"/>
            </p:cNvSpPr>
            <p:nvPr/>
          </p:nvSpPr>
          <p:spPr bwMode="auto">
            <a:xfrm>
              <a:off x="624" y="3552"/>
              <a:ext cx="690"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Medicine</a:t>
              </a:r>
            </a:p>
          </p:txBody>
        </p:sp>
        <p:sp>
          <p:nvSpPr>
            <p:cNvPr id="2129952" name="Text Box 32"/>
            <p:cNvSpPr txBox="1">
              <a:spLocks noChangeArrowheads="1"/>
            </p:cNvSpPr>
            <p:nvPr/>
          </p:nvSpPr>
          <p:spPr bwMode="auto">
            <a:xfrm>
              <a:off x="3390" y="1390"/>
              <a:ext cx="178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Knowledge Representation</a:t>
              </a:r>
            </a:p>
          </p:txBody>
        </p:sp>
        <p:cxnSp>
          <p:nvCxnSpPr>
            <p:cNvPr id="2129953" name="AutoShape 33"/>
            <p:cNvCxnSpPr>
              <a:cxnSpLocks noChangeShapeType="1"/>
              <a:stCxn id="2129950" idx="3"/>
              <a:endCxn id="2129952" idx="1"/>
            </p:cNvCxnSpPr>
            <p:nvPr/>
          </p:nvCxnSpPr>
          <p:spPr bwMode="auto">
            <a:xfrm flipV="1">
              <a:off x="1082" y="1509"/>
              <a:ext cx="2308" cy="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9954" name="Text Box 34"/>
            <p:cNvSpPr txBox="1">
              <a:spLocks noChangeArrowheads="1"/>
            </p:cNvSpPr>
            <p:nvPr/>
          </p:nvSpPr>
          <p:spPr bwMode="auto">
            <a:xfrm>
              <a:off x="96" y="2880"/>
              <a:ext cx="1078"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Electronic</a:t>
              </a:r>
            </a:p>
            <a:p>
              <a:r>
                <a:rPr lang="en-US" sz="1800">
                  <a:solidFill>
                    <a:schemeClr val="tx1"/>
                  </a:solidFill>
                </a:rPr>
                <a:t>Health Records</a:t>
              </a:r>
            </a:p>
          </p:txBody>
        </p:sp>
        <p:cxnSp>
          <p:nvCxnSpPr>
            <p:cNvPr id="2129955" name="AutoShape 35"/>
            <p:cNvCxnSpPr>
              <a:cxnSpLocks noChangeShapeType="1"/>
              <a:stCxn id="2129950" idx="2"/>
              <a:endCxn id="2129954" idx="0"/>
            </p:cNvCxnSpPr>
            <p:nvPr/>
          </p:nvCxnSpPr>
          <p:spPr bwMode="auto">
            <a:xfrm flipH="1">
              <a:off x="635" y="1629"/>
              <a:ext cx="26" cy="125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9956" name="AutoShape 36"/>
            <p:cNvCxnSpPr>
              <a:cxnSpLocks noChangeShapeType="1"/>
              <a:stCxn id="2129951" idx="0"/>
              <a:endCxn id="2129954" idx="2"/>
            </p:cNvCxnSpPr>
            <p:nvPr/>
          </p:nvCxnSpPr>
          <p:spPr bwMode="auto">
            <a:xfrm flipH="1" flipV="1">
              <a:off x="635" y="3290"/>
              <a:ext cx="334" cy="2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348862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129940"/>
                                        </p:tgtEl>
                                        <p:attrNameLst>
                                          <p:attrName>style.visibility</p:attrName>
                                        </p:attrNameLst>
                                      </p:cBhvr>
                                      <p:to>
                                        <p:strVal val="visible"/>
                                      </p:to>
                                    </p:set>
                                    <p:animEffect transition="in" filter="strips(downRight)">
                                      <p:cBhvr>
                                        <p:cTn id="7" dur="1000"/>
                                        <p:tgtEl>
                                          <p:spTgt spid="212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AutoShape 2"/>
          <p:cNvSpPr>
            <a:spLocks noGrp="1" noChangeArrowheads="1"/>
          </p:cNvSpPr>
          <p:nvPr>
            <p:ph type="title"/>
          </p:nvPr>
        </p:nvSpPr>
        <p:spPr>
          <a:xfrm>
            <a:off x="255588" y="609600"/>
            <a:ext cx="8632825" cy="631825"/>
          </a:xfrm>
        </p:spPr>
        <p:txBody>
          <a:bodyPr/>
          <a:lstStyle/>
          <a:p>
            <a:r>
              <a:rPr lang="en-US" dirty="0"/>
              <a:t>Early research in EU funded projects</a:t>
            </a:r>
          </a:p>
        </p:txBody>
      </p:sp>
      <p:sp>
        <p:nvSpPr>
          <p:cNvPr id="2120707" name="Rectangle 3"/>
          <p:cNvSpPr>
            <a:spLocks noGrp="1" noChangeArrowheads="1"/>
          </p:cNvSpPr>
          <p:nvPr>
            <p:ph type="body" idx="1"/>
          </p:nvPr>
        </p:nvSpPr>
        <p:spPr>
          <a:xfrm>
            <a:off x="1676400" y="1295400"/>
            <a:ext cx="7086600" cy="5410200"/>
          </a:xfrm>
        </p:spPr>
        <p:txBody>
          <a:bodyPr/>
          <a:lstStyle/>
          <a:p>
            <a:pPr>
              <a:lnSpc>
                <a:spcPct val="80000"/>
              </a:lnSpc>
            </a:pPr>
            <a:r>
              <a:rPr lang="en-US" sz="2800" b="1" u="sng" dirty="0"/>
              <a:t>ANTHEM</a:t>
            </a:r>
            <a:r>
              <a:rPr lang="en-US" sz="2800" dirty="0"/>
              <a:t>: </a:t>
            </a:r>
            <a:r>
              <a:rPr lang="en-US" sz="2400" dirty="0"/>
              <a:t>automatic coding of diagnostic expressions in </a:t>
            </a:r>
            <a:r>
              <a:rPr lang="en-US" sz="2400" dirty="0" smtClean="0"/>
              <a:t>ICD-10</a:t>
            </a:r>
          </a:p>
          <a:p>
            <a:pPr>
              <a:lnSpc>
                <a:spcPct val="80000"/>
              </a:lnSpc>
            </a:pPr>
            <a:endParaRPr lang="en-US" sz="1400" dirty="0" smtClean="0"/>
          </a:p>
          <a:p>
            <a:pPr>
              <a:lnSpc>
                <a:spcPct val="80000"/>
              </a:lnSpc>
            </a:pPr>
            <a:endParaRPr lang="en-US" sz="800" dirty="0"/>
          </a:p>
          <a:p>
            <a:pPr>
              <a:lnSpc>
                <a:spcPct val="80000"/>
              </a:lnSpc>
            </a:pPr>
            <a:r>
              <a:rPr lang="en-US" sz="2800" b="1" u="sng" dirty="0"/>
              <a:t>Multi-Tale</a:t>
            </a:r>
            <a:r>
              <a:rPr lang="en-US" sz="2800" dirty="0"/>
              <a:t>: </a:t>
            </a:r>
            <a:r>
              <a:rPr lang="en-US" sz="2400" dirty="0"/>
              <a:t>syntactic – semantic tagging </a:t>
            </a:r>
          </a:p>
          <a:p>
            <a:pPr>
              <a:lnSpc>
                <a:spcPct val="80000"/>
              </a:lnSpc>
              <a:buFontTx/>
              <a:buNone/>
            </a:pPr>
            <a:r>
              <a:rPr lang="en-US" sz="2400" dirty="0"/>
              <a:t>	of terms and phrases in surgery reports</a:t>
            </a:r>
          </a:p>
          <a:p>
            <a:pPr marL="457200" lvl="1" indent="0">
              <a:lnSpc>
                <a:spcPct val="80000"/>
              </a:lnSpc>
              <a:buNone/>
            </a:pPr>
            <a:endParaRPr lang="en-US" sz="800" dirty="0" smtClean="0"/>
          </a:p>
          <a:p>
            <a:pPr marL="457200" lvl="1" indent="0">
              <a:lnSpc>
                <a:spcPct val="80000"/>
              </a:lnSpc>
              <a:buNone/>
            </a:pPr>
            <a:endParaRPr lang="en-US" sz="800" dirty="0" smtClean="0"/>
          </a:p>
          <a:p>
            <a:pPr marL="457200" lvl="1" indent="0">
              <a:lnSpc>
                <a:spcPct val="80000"/>
              </a:lnSpc>
              <a:buNone/>
            </a:pPr>
            <a:endParaRPr lang="en-US" sz="800" dirty="0"/>
          </a:p>
          <a:p>
            <a:pPr>
              <a:lnSpc>
                <a:spcPct val="80000"/>
              </a:lnSpc>
            </a:pPr>
            <a:r>
              <a:rPr lang="en-GB" sz="2800" b="1" u="sng" dirty="0"/>
              <a:t>DOME</a:t>
            </a:r>
            <a:r>
              <a:rPr lang="en-GB" sz="2800" dirty="0"/>
              <a:t>: </a:t>
            </a:r>
            <a:r>
              <a:rPr lang="en-GB" sz="2400" dirty="0"/>
              <a:t>Document Management in </a:t>
            </a:r>
          </a:p>
          <a:p>
            <a:pPr>
              <a:lnSpc>
                <a:spcPct val="80000"/>
              </a:lnSpc>
              <a:buFontTx/>
              <a:buNone/>
            </a:pPr>
            <a:r>
              <a:rPr lang="en-GB" sz="2400" dirty="0"/>
              <a:t>	Healthcare Informatics Systems.</a:t>
            </a:r>
            <a:r>
              <a:rPr lang="en-GB" sz="2800" dirty="0"/>
              <a:t> </a:t>
            </a:r>
          </a:p>
          <a:p>
            <a:pPr marL="457200" lvl="1" indent="0">
              <a:lnSpc>
                <a:spcPct val="80000"/>
              </a:lnSpc>
              <a:buNone/>
            </a:pPr>
            <a:endParaRPr lang="en-GB" sz="800" dirty="0" smtClean="0"/>
          </a:p>
          <a:p>
            <a:pPr marL="457200" lvl="1" indent="0">
              <a:lnSpc>
                <a:spcPct val="80000"/>
              </a:lnSpc>
              <a:buNone/>
            </a:pPr>
            <a:endParaRPr lang="en-GB" sz="800" dirty="0" smtClean="0"/>
          </a:p>
          <a:p>
            <a:pPr marL="457200" lvl="1" indent="0">
              <a:lnSpc>
                <a:spcPct val="80000"/>
              </a:lnSpc>
              <a:buNone/>
            </a:pPr>
            <a:r>
              <a:rPr lang="en-GB" sz="800" dirty="0"/>
              <a:t>	</a:t>
            </a:r>
          </a:p>
          <a:p>
            <a:pPr>
              <a:lnSpc>
                <a:spcPct val="80000"/>
              </a:lnSpc>
            </a:pPr>
            <a:r>
              <a:rPr lang="en-GB" sz="2800" b="1" u="sng" dirty="0"/>
              <a:t>GALEN-IN-USE</a:t>
            </a:r>
            <a:r>
              <a:rPr lang="en-GB" sz="2800" dirty="0"/>
              <a:t>: </a:t>
            </a:r>
            <a:r>
              <a:rPr lang="en-GB" sz="2400" dirty="0"/>
              <a:t>development of a large scale medical </a:t>
            </a:r>
            <a:r>
              <a:rPr lang="en-GB" sz="2400" dirty="0" err="1"/>
              <a:t>terminologic</a:t>
            </a:r>
            <a:r>
              <a:rPr lang="en-GB" sz="2400" dirty="0"/>
              <a:t> knowledge base</a:t>
            </a:r>
            <a:r>
              <a:rPr lang="en-GB" sz="2400" dirty="0" smtClean="0"/>
              <a:t>.</a:t>
            </a:r>
          </a:p>
          <a:p>
            <a:pPr>
              <a:lnSpc>
                <a:spcPct val="80000"/>
              </a:lnSpc>
            </a:pPr>
            <a:endParaRPr lang="en-GB" sz="800" dirty="0"/>
          </a:p>
          <a:p>
            <a:pPr>
              <a:lnSpc>
                <a:spcPct val="80000"/>
              </a:lnSpc>
            </a:pPr>
            <a:r>
              <a:rPr lang="en-GB" sz="2800" b="1" u="sng" dirty="0" err="1"/>
              <a:t>ToMeLo</a:t>
            </a:r>
            <a:r>
              <a:rPr lang="en-GB" sz="2800" dirty="0"/>
              <a:t>: </a:t>
            </a:r>
            <a:r>
              <a:rPr lang="en-GB" sz="2400" dirty="0"/>
              <a:t>building a Strategic Alliance between Developers of Medical Terminology and Health Care Record Systems</a:t>
            </a:r>
            <a:endParaRPr lang="en-US" sz="2400" dirty="0"/>
          </a:p>
        </p:txBody>
      </p:sp>
      <p:pic>
        <p:nvPicPr>
          <p:cNvPr id="2120708" name="Picture 4" descr="Ra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55" y="1692275"/>
            <a:ext cx="14478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2120709" name="Picture 5" descr="logo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10" y="4114800"/>
            <a:ext cx="1524000" cy="688975"/>
          </a:xfrm>
          <a:prstGeom prst="rect">
            <a:avLst/>
          </a:prstGeom>
          <a:noFill/>
          <a:extLst>
            <a:ext uri="{909E8E84-426E-40DD-AFC4-6F175D3DCCD1}">
              <a14:hiddenFill xmlns:a14="http://schemas.microsoft.com/office/drawing/2010/main">
                <a:solidFill>
                  <a:srgbClr val="FFFFFF"/>
                </a:solidFill>
              </a14:hiddenFill>
            </a:ext>
          </a:extLst>
        </p:spPr>
      </p:pic>
      <p:pic>
        <p:nvPicPr>
          <p:cNvPr id="2120710" name="Picture 6" descr="demoo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7" y="2466975"/>
            <a:ext cx="103822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2120712" name="Picture 8" descr="books?id=iZvNNyMvHQ0C&amp;printsec=frontcover&amp;img=1&amp;zoom=5&amp;edge=cur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2000827"/>
            <a:ext cx="141446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315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AutoShape 2"/>
          <p:cNvSpPr>
            <a:spLocks noGrp="1" noChangeArrowheads="1"/>
          </p:cNvSpPr>
          <p:nvPr>
            <p:ph type="title"/>
          </p:nvPr>
        </p:nvSpPr>
        <p:spPr>
          <a:xfrm>
            <a:off x="990600" y="609600"/>
            <a:ext cx="7897813" cy="631825"/>
          </a:xfrm>
        </p:spPr>
        <p:txBody>
          <a:bodyPr/>
          <a:lstStyle/>
          <a:p>
            <a:r>
              <a:rPr lang="en-US" dirty="0"/>
              <a:t>Language &amp; Computing </a:t>
            </a:r>
            <a:r>
              <a:rPr lang="en-US" dirty="0" err="1"/>
              <a:t>nv</a:t>
            </a:r>
            <a:r>
              <a:rPr lang="en-US" dirty="0"/>
              <a:t> / Inc.</a:t>
            </a:r>
          </a:p>
        </p:txBody>
      </p:sp>
      <p:sp>
        <p:nvSpPr>
          <p:cNvPr id="2124803" name="Rectangle 3"/>
          <p:cNvSpPr>
            <a:spLocks noGrp="1" noChangeArrowheads="1"/>
          </p:cNvSpPr>
          <p:nvPr>
            <p:ph type="body" idx="1"/>
          </p:nvPr>
        </p:nvSpPr>
        <p:spPr/>
        <p:txBody>
          <a:bodyPr/>
          <a:lstStyle/>
          <a:p>
            <a:pPr>
              <a:lnSpc>
                <a:spcPct val="90000"/>
              </a:lnSpc>
            </a:pPr>
            <a:r>
              <a:rPr lang="en-US" sz="2400" dirty="0"/>
              <a:t>Created in 1998 with traditional 3F investors, raised $10,000,000 capital in </a:t>
            </a:r>
            <a:r>
              <a:rPr lang="en-US" sz="2400" dirty="0" smtClean="0"/>
              <a:t>2000;</a:t>
            </a:r>
            <a:endParaRPr lang="en-US" sz="2400" dirty="0"/>
          </a:p>
          <a:p>
            <a:pPr>
              <a:lnSpc>
                <a:spcPct val="90000"/>
              </a:lnSpc>
            </a:pPr>
            <a:r>
              <a:rPr lang="en-US" sz="2400" dirty="0"/>
              <a:t>Mission: develop NLU applications to turn medical free text into structured </a:t>
            </a:r>
            <a:r>
              <a:rPr lang="en-US" sz="2400" dirty="0" smtClean="0"/>
              <a:t>representations;</a:t>
            </a:r>
            <a:endParaRPr lang="en-US" sz="2400" dirty="0"/>
          </a:p>
          <a:p>
            <a:pPr>
              <a:lnSpc>
                <a:spcPct val="90000"/>
              </a:lnSpc>
            </a:pPr>
            <a:r>
              <a:rPr lang="en-US" sz="2400" dirty="0"/>
              <a:t>I functioned as CTO and VP R&amp;D until 2004</a:t>
            </a:r>
          </a:p>
          <a:p>
            <a:pPr lvl="1">
              <a:lnSpc>
                <a:spcPct val="90000"/>
              </a:lnSpc>
            </a:pPr>
            <a:r>
              <a:rPr lang="en-US" sz="2000" dirty="0"/>
              <a:t>my team: 12 MDs, 4 computational linguists, 5 software </a:t>
            </a:r>
            <a:r>
              <a:rPr lang="en-US" sz="2000" dirty="0" smtClean="0"/>
              <a:t>engineers;</a:t>
            </a:r>
            <a:endParaRPr lang="en-US" sz="2000" dirty="0"/>
          </a:p>
          <a:p>
            <a:pPr>
              <a:lnSpc>
                <a:spcPct val="90000"/>
              </a:lnSpc>
            </a:pPr>
            <a:r>
              <a:rPr lang="en-US" sz="2400" dirty="0"/>
              <a:t>Several awards:</a:t>
            </a:r>
          </a:p>
          <a:p>
            <a:pPr lvl="1">
              <a:lnSpc>
                <a:spcPct val="90000"/>
              </a:lnSpc>
            </a:pPr>
            <a:r>
              <a:rPr lang="en-US" sz="2000" dirty="0"/>
              <a:t>1998: startup company of the year Flanders Technology </a:t>
            </a:r>
            <a:r>
              <a:rPr lang="en-US" sz="2000" dirty="0" smtClean="0"/>
              <a:t>International,</a:t>
            </a:r>
            <a:endParaRPr lang="en-US" sz="2000" dirty="0"/>
          </a:p>
          <a:p>
            <a:pPr lvl="1">
              <a:lnSpc>
                <a:spcPct val="90000"/>
              </a:lnSpc>
            </a:pPr>
            <a:r>
              <a:rPr lang="en-US" sz="2000" dirty="0"/>
              <a:t>2003: Frost and Sullivan Healthcare Information Technology and Life Sciences Product-of-the-Year </a:t>
            </a:r>
            <a:r>
              <a:rPr lang="en-US" sz="2000" dirty="0" smtClean="0"/>
              <a:t>Award;</a:t>
            </a:r>
            <a:endParaRPr lang="en-US" sz="2000" dirty="0"/>
          </a:p>
          <a:p>
            <a:pPr>
              <a:lnSpc>
                <a:spcPct val="90000"/>
              </a:lnSpc>
            </a:pPr>
            <a:r>
              <a:rPr lang="en-US" sz="2400" dirty="0" smtClean="0"/>
              <a:t>US Patent filed in 2001, accepted </a:t>
            </a:r>
            <a:r>
              <a:rPr lang="en-US" sz="2400" dirty="0"/>
              <a:t>in </a:t>
            </a:r>
            <a:r>
              <a:rPr lang="en-US" sz="2400" dirty="0" smtClean="0"/>
              <a:t>2009;</a:t>
            </a:r>
            <a:endParaRPr lang="en-US" sz="2400" dirty="0"/>
          </a:p>
          <a:p>
            <a:pPr>
              <a:lnSpc>
                <a:spcPct val="90000"/>
              </a:lnSpc>
            </a:pPr>
            <a:r>
              <a:rPr lang="en-US" sz="2400" dirty="0"/>
              <a:t>Bought by Nuance </a:t>
            </a:r>
            <a:r>
              <a:rPr lang="en-US" sz="2400" dirty="0" err="1"/>
              <a:t>Inc</a:t>
            </a:r>
            <a:r>
              <a:rPr lang="en-US" sz="2400" dirty="0"/>
              <a:t> (“Dragon”) in </a:t>
            </a:r>
            <a:r>
              <a:rPr lang="en-US" sz="2400" dirty="0" smtClean="0"/>
              <a:t>2010.</a:t>
            </a:r>
            <a:endParaRPr lang="en-US" sz="2400" dirty="0"/>
          </a:p>
        </p:txBody>
      </p:sp>
      <p:graphicFrame>
        <p:nvGraphicFramePr>
          <p:cNvPr id="2124807" name="Object 7"/>
          <p:cNvGraphicFramePr>
            <a:graphicFrameLocks noChangeAspect="1"/>
          </p:cNvGraphicFramePr>
          <p:nvPr>
            <p:extLst>
              <p:ext uri="{D42A27DB-BD31-4B8C-83A1-F6EECF244321}">
                <p14:modId xmlns:p14="http://schemas.microsoft.com/office/powerpoint/2010/main" val="3847223811"/>
              </p:ext>
            </p:extLst>
          </p:nvPr>
        </p:nvGraphicFramePr>
        <p:xfrm>
          <a:off x="304800" y="685800"/>
          <a:ext cx="1143000" cy="501650"/>
        </p:xfrm>
        <a:graphic>
          <a:graphicData uri="http://schemas.openxmlformats.org/presentationml/2006/ole">
            <mc:AlternateContent xmlns:mc="http://schemas.openxmlformats.org/markup-compatibility/2006">
              <mc:Choice xmlns:v="urn:schemas-microsoft-com:vml" Requires="v">
                <p:oleObj spid="_x0000_s17448" name="Photo Editor-foto" r:id="rId4" imgW="809738" imgH="409632" progId="MSPhotoEd.3">
                  <p:embed/>
                </p:oleObj>
              </mc:Choice>
              <mc:Fallback>
                <p:oleObj name="Photo Editor-foto" r:id="rId4" imgW="809738" imgH="40963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85800"/>
                        <a:ext cx="11430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64513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74" name="AutoShape 2"/>
          <p:cNvSpPr>
            <a:spLocks noGrp="1" noChangeArrowheads="1"/>
          </p:cNvSpPr>
          <p:nvPr>
            <p:ph type="title"/>
          </p:nvPr>
        </p:nvSpPr>
        <p:spPr>
          <a:xfrm>
            <a:off x="76200" y="609600"/>
            <a:ext cx="8915399" cy="565150"/>
          </a:xfrm>
        </p:spPr>
        <p:txBody>
          <a:bodyPr/>
          <a:lstStyle/>
          <a:p>
            <a:pPr algn="ctr"/>
            <a:r>
              <a:rPr lang="en-US" sz="2800" dirty="0"/>
              <a:t>My </a:t>
            </a:r>
            <a:r>
              <a:rPr lang="en-US" sz="2800" dirty="0" smtClean="0"/>
              <a:t>1993 interest </a:t>
            </a:r>
            <a:r>
              <a:rPr lang="en-US" sz="2800" dirty="0"/>
              <a:t>in </a:t>
            </a:r>
            <a:r>
              <a:rPr lang="en-US" sz="2800" dirty="0" smtClean="0"/>
              <a:t>Natural Language Understanding: </a:t>
            </a:r>
            <a:r>
              <a:rPr lang="en-US" dirty="0"/>
              <a:t>prove the 1990 HIT dogma wrong</a:t>
            </a:r>
          </a:p>
        </p:txBody>
      </p:sp>
      <p:sp>
        <p:nvSpPr>
          <p:cNvPr id="1948675" name="Rectangle 3"/>
          <p:cNvSpPr>
            <a:spLocks noGrp="1" noChangeArrowheads="1"/>
          </p:cNvSpPr>
          <p:nvPr>
            <p:ph type="body" idx="4294967295"/>
          </p:nvPr>
        </p:nvSpPr>
        <p:spPr>
          <a:xfrm>
            <a:off x="152400" y="2057400"/>
            <a:ext cx="8839200" cy="4495800"/>
          </a:xfrm>
          <a:prstGeom prst="rect">
            <a:avLst/>
          </a:prstGeom>
        </p:spPr>
        <p:txBody>
          <a:bodyPr/>
          <a:lstStyle/>
          <a:p>
            <a:r>
              <a:rPr lang="en-US" dirty="0"/>
              <a:t>Fact: computers can only deal with a structured representation of reality:</a:t>
            </a:r>
          </a:p>
          <a:p>
            <a:pPr lvl="1"/>
            <a:r>
              <a:rPr lang="en-US" dirty="0"/>
              <a:t>structured data:</a:t>
            </a:r>
          </a:p>
          <a:p>
            <a:pPr lvl="2"/>
            <a:r>
              <a:rPr lang="en-US" dirty="0"/>
              <a:t>relational databases, spread sheets</a:t>
            </a:r>
          </a:p>
          <a:p>
            <a:pPr lvl="1"/>
            <a:r>
              <a:rPr lang="en-US" dirty="0"/>
              <a:t>structured information:</a:t>
            </a:r>
          </a:p>
          <a:p>
            <a:pPr lvl="2"/>
            <a:r>
              <a:rPr lang="en-US" dirty="0"/>
              <a:t>XML simulates context</a:t>
            </a:r>
          </a:p>
          <a:p>
            <a:pPr lvl="1"/>
            <a:r>
              <a:rPr lang="en-US" dirty="0"/>
              <a:t>structured knowledge:</a:t>
            </a:r>
          </a:p>
          <a:p>
            <a:pPr lvl="2"/>
            <a:r>
              <a:rPr lang="en-US" dirty="0"/>
              <a:t>rule-based knowledge systems</a:t>
            </a:r>
          </a:p>
          <a:p>
            <a:r>
              <a:rPr lang="en-US" dirty="0"/>
              <a:t>Conclusion: a need for structured data </a:t>
            </a:r>
            <a:r>
              <a:rPr lang="en-US" dirty="0" smtClean="0"/>
              <a:t>entry</a:t>
            </a:r>
          </a:p>
          <a:p>
            <a:endParaRPr lang="en-US" sz="1200" dirty="0"/>
          </a:p>
          <a:p>
            <a:r>
              <a:rPr lang="en-US" dirty="0" smtClean="0">
                <a:sym typeface="Wingdings" panose="05000000000000000000" pitchFamily="2" charset="2"/>
              </a:rPr>
              <a:t> Use speech recognition to turn speech into text, and NLU to turn text into structured representations.</a:t>
            </a:r>
            <a:endParaRPr lang="en-US" dirty="0"/>
          </a:p>
        </p:txBody>
      </p:sp>
      <p:grpSp>
        <p:nvGrpSpPr>
          <p:cNvPr id="1948678" name="Group 6"/>
          <p:cNvGrpSpPr>
            <a:grpSpLocks/>
          </p:cNvGrpSpPr>
          <p:nvPr/>
        </p:nvGrpSpPr>
        <p:grpSpPr bwMode="auto">
          <a:xfrm>
            <a:off x="5410200" y="5029200"/>
            <a:ext cx="1635125" cy="914400"/>
            <a:chOff x="4272" y="3634"/>
            <a:chExt cx="1030" cy="576"/>
          </a:xfrm>
        </p:grpSpPr>
        <p:sp>
          <p:nvSpPr>
            <p:cNvPr id="1948676" name="Oval 4"/>
            <p:cNvSpPr>
              <a:spLocks noChangeArrowheads="1"/>
            </p:cNvSpPr>
            <p:nvPr/>
          </p:nvSpPr>
          <p:spPr bwMode="auto">
            <a:xfrm>
              <a:off x="4272" y="3792"/>
              <a:ext cx="672" cy="336"/>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77" name="Text Box 5"/>
            <p:cNvSpPr txBox="1">
              <a:spLocks noChangeArrowheads="1"/>
            </p:cNvSpPr>
            <p:nvPr/>
          </p:nvSpPr>
          <p:spPr bwMode="auto">
            <a:xfrm>
              <a:off x="4970" y="3634"/>
              <a:ext cx="3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a:solidFill>
                    <a:srgbClr val="FF3300"/>
                  </a:solidFill>
                </a:rPr>
                <a:t>?</a:t>
              </a:r>
            </a:p>
          </p:txBody>
        </p:sp>
      </p:grpSp>
    </p:spTree>
    <p:extLst>
      <p:ext uri="{BB962C8B-B14F-4D97-AF65-F5344CB8AC3E}">
        <p14:creationId xmlns:p14="http://schemas.microsoft.com/office/powerpoint/2010/main" val="383840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Presentation context</a:t>
            </a:r>
            <a:endParaRPr lang="en-US" dirty="0"/>
          </a:p>
        </p:txBody>
      </p:sp>
      <p:sp>
        <p:nvSpPr>
          <p:cNvPr id="5" name="Content Placeholder 4"/>
          <p:cNvSpPr>
            <a:spLocks noGrp="1"/>
          </p:cNvSpPr>
          <p:nvPr>
            <p:ph idx="1"/>
          </p:nvPr>
        </p:nvSpPr>
        <p:spPr/>
        <p:txBody>
          <a:bodyPr/>
          <a:lstStyle/>
          <a:p>
            <a:pPr defTabSz="1431925">
              <a:buFont typeface="Arial" panose="020B0604020202020204" pitchFamily="34" charset="0"/>
              <a:buChar char="•"/>
            </a:pPr>
            <a:r>
              <a:rPr lang="en-US" b="1" u="sng" dirty="0" smtClean="0"/>
              <a:t>Thesis</a:t>
            </a:r>
            <a:r>
              <a:rPr lang="en-US" dirty="0" smtClean="0"/>
              <a:t>: mainstream ontology and EHR design approaches 	fail </a:t>
            </a:r>
            <a:r>
              <a:rPr lang="en-US" dirty="0"/>
              <a:t>in achieving their </a:t>
            </a:r>
            <a:r>
              <a:rPr lang="en-US" dirty="0" smtClean="0"/>
              <a:t>objectives:</a:t>
            </a:r>
          </a:p>
          <a:p>
            <a:pPr lvl="1">
              <a:buFont typeface="Arial" panose="020B0604020202020204" pitchFamily="34" charset="0"/>
              <a:buChar char="•"/>
            </a:pPr>
            <a:r>
              <a:rPr lang="en-US" sz="2000" dirty="0"/>
              <a:t>various sorts of mistakes in ontologies, </a:t>
            </a:r>
          </a:p>
          <a:p>
            <a:pPr lvl="1">
              <a:buFont typeface="Arial" panose="020B0604020202020204" pitchFamily="34" charset="0"/>
              <a:buChar char="•"/>
            </a:pPr>
            <a:r>
              <a:rPr lang="en-US" sz="2000" dirty="0"/>
              <a:t>inability to use ontologies adequately in EHRs, </a:t>
            </a:r>
          </a:p>
          <a:p>
            <a:pPr lvl="1">
              <a:buFont typeface="Arial" panose="020B0604020202020204" pitchFamily="34" charset="0"/>
              <a:buChar char="•"/>
            </a:pPr>
            <a:r>
              <a:rPr lang="en-US" sz="2000" dirty="0"/>
              <a:t>failure to integrate data repositories even if these ontologies are appropriately designed. </a:t>
            </a:r>
            <a:endParaRPr lang="en-US" sz="2000" dirty="0" smtClean="0"/>
          </a:p>
          <a:p>
            <a:pPr>
              <a:buFont typeface="Arial" panose="020B0604020202020204" pitchFamily="34" charset="0"/>
              <a:buChar char="•"/>
            </a:pPr>
            <a:r>
              <a:rPr lang="en-US" b="1" u="sng" dirty="0" smtClean="0"/>
              <a:t>Root causes</a:t>
            </a:r>
            <a:r>
              <a:rPr lang="en-US" dirty="0" smtClean="0"/>
              <a:t>: </a:t>
            </a:r>
          </a:p>
          <a:p>
            <a:pPr lvl="1"/>
            <a:r>
              <a:rPr lang="en-US" sz="2000" dirty="0" smtClean="0"/>
              <a:t>inadequacy of their </a:t>
            </a:r>
            <a:r>
              <a:rPr lang="en-US" sz="2000" dirty="0"/>
              <a:t>conceptual semantic </a:t>
            </a:r>
            <a:r>
              <a:rPr lang="en-US" sz="2000" dirty="0" smtClean="0"/>
              <a:t>foundations, </a:t>
            </a:r>
          </a:p>
          <a:p>
            <a:pPr lvl="1"/>
            <a:r>
              <a:rPr lang="en-US" sz="2000" dirty="0" smtClean="0"/>
              <a:t>lack </a:t>
            </a:r>
            <a:r>
              <a:rPr lang="en-US" sz="2000" dirty="0"/>
              <a:t>of knowledge about ontology as a philosophical discipline. </a:t>
            </a:r>
            <a:endParaRPr lang="en-US" sz="2000" dirty="0" smtClean="0"/>
          </a:p>
          <a:p>
            <a:pPr>
              <a:buFont typeface="Arial" panose="020B0604020202020204" pitchFamily="34" charset="0"/>
              <a:buChar char="•"/>
            </a:pPr>
            <a:r>
              <a:rPr lang="en-US" b="1" u="sng" dirty="0" smtClean="0"/>
              <a:t>Proposed solution</a:t>
            </a:r>
            <a:r>
              <a:rPr lang="en-US" dirty="0" smtClean="0"/>
              <a:t>: </a:t>
            </a:r>
          </a:p>
          <a:p>
            <a:pPr lvl="1">
              <a:buFont typeface="Arial" panose="020B0604020202020204" pitchFamily="34" charset="0"/>
              <a:buChar char="•"/>
            </a:pPr>
            <a:r>
              <a:rPr lang="en-US" sz="2000" dirty="0" smtClean="0"/>
              <a:t>a new grand </a:t>
            </a:r>
            <a:r>
              <a:rPr lang="en-US" sz="2000" dirty="0"/>
              <a:t>vision of the areas in which research in biomedical knowledge representation needs to </a:t>
            </a:r>
            <a:r>
              <a:rPr lang="en-US" sz="2000" dirty="0" smtClean="0"/>
              <a:t>move.</a:t>
            </a:r>
            <a:endParaRPr lang="en-US" sz="2000" dirty="0"/>
          </a:p>
          <a:p>
            <a:endParaRPr lang="en-US" dirty="0"/>
          </a:p>
        </p:txBody>
      </p:sp>
    </p:spTree>
    <p:extLst>
      <p:ext uri="{BB962C8B-B14F-4D97-AF65-F5344CB8AC3E}">
        <p14:creationId xmlns:p14="http://schemas.microsoft.com/office/powerpoint/2010/main" val="99944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problem to solve:</a:t>
            </a:r>
            <a:br>
              <a:rPr lang="en-US" dirty="0" smtClean="0"/>
            </a:br>
            <a:r>
              <a:rPr lang="en-US" dirty="0" smtClean="0"/>
              <a:t>language </a:t>
            </a:r>
            <a:r>
              <a:rPr lang="en-US" dirty="0"/>
              <a:t>is ambiguous</a:t>
            </a:r>
          </a:p>
        </p:txBody>
      </p:sp>
      <p:sp>
        <p:nvSpPr>
          <p:cNvPr id="17411" name="Rectangle 3"/>
          <p:cNvSpPr>
            <a:spLocks noGrp="1" noChangeArrowheads="1"/>
          </p:cNvSpPr>
          <p:nvPr>
            <p:ph idx="1"/>
          </p:nvPr>
        </p:nvSpPr>
        <p:spPr>
          <a:xfrm>
            <a:off x="228600" y="2209800"/>
            <a:ext cx="8686800" cy="4419600"/>
          </a:xfrm>
        </p:spPr>
        <p:txBody>
          <a:bodyPr/>
          <a:lstStyle/>
          <a:p>
            <a:pPr eaLnBrk="1" hangingPunct="1"/>
            <a:r>
              <a:rPr lang="en-US" dirty="0" smtClean="0"/>
              <a:t>‘</a:t>
            </a:r>
            <a:r>
              <a:rPr lang="en-US" b="1" i="1" dirty="0" smtClean="0"/>
              <a:t>I know that you believe that you understood what you think I said, but I am not sure you realize that what you heard is not what I meant</a:t>
            </a:r>
            <a:r>
              <a:rPr lang="en-US" dirty="0" smtClean="0"/>
              <a:t>.’</a:t>
            </a:r>
          </a:p>
          <a:p>
            <a:pPr lvl="1" eaLnBrk="1" hangingPunct="1"/>
            <a:endParaRPr lang="en-US" dirty="0" smtClean="0"/>
          </a:p>
          <a:p>
            <a:pPr lvl="1" eaLnBrk="1" hangingPunct="1"/>
            <a:r>
              <a:rPr lang="en-US" dirty="0" smtClean="0"/>
              <a:t>Robert McCloskey, State Department spokesman (attributed).</a:t>
            </a:r>
          </a:p>
          <a:p>
            <a:pPr lvl="2" eaLnBrk="1" hangingPunct="1"/>
            <a:endParaRPr lang="en-US" dirty="0" smtClean="0"/>
          </a:p>
          <a:p>
            <a:pPr lvl="2" eaLnBrk="1" hangingPunct="1"/>
            <a:r>
              <a:rPr lang="en-US" dirty="0" smtClean="0"/>
              <a:t>http://www.quotationspage.com/quotes/Robert_McCloskey/</a:t>
            </a:r>
          </a:p>
        </p:txBody>
      </p:sp>
    </p:spTree>
    <p:extLst>
      <p:ext uri="{BB962C8B-B14F-4D97-AF65-F5344CB8AC3E}">
        <p14:creationId xmlns:p14="http://schemas.microsoft.com/office/powerpoint/2010/main" val="2807977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10"/>
          <p:cNvSpPr>
            <a:spLocks noGrp="1"/>
          </p:cNvSpPr>
          <p:nvPr>
            <p:ph idx="1"/>
          </p:nvPr>
        </p:nvSpPr>
        <p:spPr>
          <a:xfrm>
            <a:off x="0" y="1981200"/>
            <a:ext cx="8839200" cy="4724400"/>
          </a:xfrm>
        </p:spPr>
        <p:txBody>
          <a:bodyPr/>
          <a:lstStyle/>
          <a:p>
            <a:pPr eaLnBrk="1" hangingPunct="1"/>
            <a:r>
              <a:rPr lang="en-US" smtClean="0"/>
              <a:t>Often we can figure it out …</a:t>
            </a:r>
          </a:p>
        </p:txBody>
      </p:sp>
      <p:grpSp>
        <p:nvGrpSpPr>
          <p:cNvPr id="2" name="Group 12"/>
          <p:cNvGrpSpPr>
            <a:grpSpLocks/>
          </p:cNvGrpSpPr>
          <p:nvPr/>
        </p:nvGrpSpPr>
        <p:grpSpPr bwMode="auto">
          <a:xfrm>
            <a:off x="3246438" y="2800350"/>
            <a:ext cx="3357562" cy="3484563"/>
            <a:chOff x="3247040" y="2801073"/>
            <a:chExt cx="3357562" cy="3484604"/>
          </a:xfrm>
        </p:grpSpPr>
        <p:pic>
          <p:nvPicPr>
            <p:cNvPr id="18443" name="Picture 19" descr="n551429134_1723403_6498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89" y="2801073"/>
              <a:ext cx="3148300" cy="28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20"/>
            <p:cNvSpPr txBox="1">
              <a:spLocks noChangeArrowheads="1"/>
            </p:cNvSpPr>
            <p:nvPr/>
          </p:nvSpPr>
          <p:spPr bwMode="auto">
            <a:xfrm>
              <a:off x="3247040" y="5738216"/>
              <a:ext cx="3357562" cy="54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b="0">
                  <a:solidFill>
                    <a:schemeClr val="bg1"/>
                  </a:solidFill>
                </a:rPr>
                <a:t>in Miami hotel lobby</a:t>
              </a:r>
            </a:p>
          </p:txBody>
        </p:sp>
      </p:grpSp>
      <p:grpSp>
        <p:nvGrpSpPr>
          <p:cNvPr id="18437" name="Group 11"/>
          <p:cNvGrpSpPr>
            <a:grpSpLocks/>
          </p:cNvGrpSpPr>
          <p:nvPr/>
        </p:nvGrpSpPr>
        <p:grpSpPr bwMode="auto">
          <a:xfrm>
            <a:off x="242888" y="2814638"/>
            <a:ext cx="2754312" cy="3036887"/>
            <a:chOff x="243068" y="2815322"/>
            <a:chExt cx="2754776" cy="3036795"/>
          </a:xfrm>
        </p:grpSpPr>
        <p:pic>
          <p:nvPicPr>
            <p:cNvPr id="1844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68" y="2815322"/>
              <a:ext cx="2754776" cy="218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5"/>
            <p:cNvSpPr txBox="1">
              <a:spLocks noChangeArrowheads="1"/>
            </p:cNvSpPr>
            <p:nvPr/>
          </p:nvSpPr>
          <p:spPr bwMode="auto">
            <a:xfrm>
              <a:off x="245947" y="5021120"/>
              <a:ext cx="27287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b="0">
                  <a:solidFill>
                    <a:schemeClr val="bg1"/>
                  </a:solidFill>
                </a:rPr>
                <a:t>warning on plastic bag</a:t>
              </a:r>
            </a:p>
          </p:txBody>
        </p:sp>
      </p:grpSp>
      <p:grpSp>
        <p:nvGrpSpPr>
          <p:cNvPr id="4" name="Group 13"/>
          <p:cNvGrpSpPr>
            <a:grpSpLocks/>
          </p:cNvGrpSpPr>
          <p:nvPr/>
        </p:nvGrpSpPr>
        <p:grpSpPr bwMode="auto">
          <a:xfrm>
            <a:off x="6704013" y="2800350"/>
            <a:ext cx="2062162" cy="3321050"/>
            <a:chOff x="6703969" y="2801073"/>
            <a:chExt cx="2061503" cy="3319714"/>
          </a:xfrm>
        </p:grpSpPr>
        <p:pic>
          <p:nvPicPr>
            <p:cNvPr id="1843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969" y="2801073"/>
              <a:ext cx="2061503" cy="252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20"/>
            <p:cNvSpPr txBox="1">
              <a:spLocks noChangeArrowheads="1"/>
            </p:cNvSpPr>
            <p:nvPr/>
          </p:nvSpPr>
          <p:spPr bwMode="auto">
            <a:xfrm>
              <a:off x="6794339" y="5659122"/>
              <a:ext cx="1941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b="0">
                  <a:solidFill>
                    <a:schemeClr val="bg1"/>
                  </a:solidFill>
                </a:rPr>
                <a:t>in Miami bar</a:t>
              </a:r>
            </a:p>
          </p:txBody>
        </p:sp>
      </p:grpSp>
      <p:sp>
        <p:nvSpPr>
          <p:cNvPr id="14" name="Title 1"/>
          <p:cNvSpPr>
            <a:spLocks noGrp="1"/>
          </p:cNvSpPr>
          <p:nvPr>
            <p:ph type="title"/>
          </p:nvPr>
        </p:nvSpPr>
        <p:spPr/>
        <p:txBody>
          <a:bodyPr/>
          <a:lstStyle/>
          <a:p>
            <a:r>
              <a:rPr lang="en-US" dirty="0"/>
              <a:t>Language is ambiguous</a:t>
            </a:r>
          </a:p>
        </p:txBody>
      </p:sp>
    </p:spTree>
    <p:extLst>
      <p:ext uri="{BB962C8B-B14F-4D97-AF65-F5344CB8AC3E}">
        <p14:creationId xmlns:p14="http://schemas.microsoft.com/office/powerpoint/2010/main" val="2120929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25"/>
          <p:cNvGrpSpPr>
            <a:grpSpLocks/>
          </p:cNvGrpSpPr>
          <p:nvPr/>
        </p:nvGrpSpPr>
        <p:grpSpPr bwMode="auto">
          <a:xfrm>
            <a:off x="4897438" y="2133600"/>
            <a:ext cx="3657600" cy="4419600"/>
            <a:chOff x="3085" y="1344"/>
            <a:chExt cx="2304" cy="2784"/>
          </a:xfrm>
        </p:grpSpPr>
        <p:pic>
          <p:nvPicPr>
            <p:cNvPr id="19461" name="Picture 22" descr="32021_391450564134_551429134_4182369_892466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1344"/>
              <a:ext cx="2245"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23"/>
            <p:cNvSpPr txBox="1">
              <a:spLocks noChangeArrowheads="1"/>
            </p:cNvSpPr>
            <p:nvPr/>
          </p:nvSpPr>
          <p:spPr bwMode="auto">
            <a:xfrm>
              <a:off x="3085" y="3840"/>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b="0">
                  <a:solidFill>
                    <a:schemeClr val="bg1"/>
                  </a:solidFill>
                </a:rPr>
                <a:t>in Amsterdam hotel elevator</a:t>
              </a:r>
            </a:p>
          </p:txBody>
        </p:sp>
      </p:grpSp>
      <p:sp>
        <p:nvSpPr>
          <p:cNvPr id="11" name="Content Placeholder 10"/>
          <p:cNvSpPr txBox="1">
            <a:spLocks/>
          </p:cNvSpPr>
          <p:nvPr/>
        </p:nvSpPr>
        <p:spPr>
          <a:xfrm>
            <a:off x="152400" y="1981200"/>
            <a:ext cx="4475163" cy="4724400"/>
          </a:xfrm>
          <a:prstGeom prst="rect">
            <a:avLst/>
          </a:prstGeom>
        </p:spPr>
        <p:txBody>
          <a:bodyPr/>
          <a:lstStyle/>
          <a:p>
            <a:pPr marL="342900" indent="-342900" algn="l">
              <a:spcBef>
                <a:spcPct val="20000"/>
              </a:spcBef>
              <a:buFontTx/>
              <a:buChar char="•"/>
              <a:defRPr/>
            </a:pPr>
            <a:r>
              <a:rPr lang="en-US" sz="3200" b="0" kern="0" dirty="0">
                <a:solidFill>
                  <a:srgbClr val="EBE6FC"/>
                </a:solidFill>
                <a:latin typeface="+mn-lt"/>
              </a:rPr>
              <a:t>Sometimes, we can not …</a:t>
            </a:r>
          </a:p>
        </p:txBody>
      </p:sp>
      <p:sp>
        <p:nvSpPr>
          <p:cNvPr id="5" name="Content Placeholder 4"/>
          <p:cNvSpPr>
            <a:spLocks noGrp="1"/>
          </p:cNvSpPr>
          <p:nvPr>
            <p:ph idx="1"/>
          </p:nvPr>
        </p:nvSpPr>
        <p:spPr/>
        <p:txBody>
          <a:bodyPr/>
          <a:lstStyle/>
          <a:p>
            <a:endParaRPr lang="en-US"/>
          </a:p>
        </p:txBody>
      </p:sp>
      <p:sp>
        <p:nvSpPr>
          <p:cNvPr id="12" name="Title 1"/>
          <p:cNvSpPr>
            <a:spLocks noGrp="1"/>
          </p:cNvSpPr>
          <p:nvPr>
            <p:ph type="title"/>
          </p:nvPr>
        </p:nvSpPr>
        <p:spPr/>
        <p:txBody>
          <a:bodyPr/>
          <a:lstStyle/>
          <a:p>
            <a:r>
              <a:rPr lang="en-US" dirty="0"/>
              <a:t>Language is ambiguous</a:t>
            </a:r>
          </a:p>
        </p:txBody>
      </p:sp>
    </p:spTree>
    <p:extLst>
      <p:ext uri="{BB962C8B-B14F-4D97-AF65-F5344CB8AC3E}">
        <p14:creationId xmlns:p14="http://schemas.microsoft.com/office/powerpoint/2010/main" val="2033648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0328" name="Picture 8" descr="File:HueyPL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17875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80334" name="Picture 14" descr="weis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43200"/>
            <a:ext cx="1476375" cy="2333625"/>
          </a:xfrm>
          <a:prstGeom prst="rect">
            <a:avLst/>
          </a:prstGeom>
          <a:noFill/>
          <a:extLst>
            <a:ext uri="{909E8E84-426E-40DD-AFC4-6F175D3DCCD1}">
              <a14:hiddenFill xmlns:a14="http://schemas.microsoft.com/office/drawing/2010/main">
                <a:solidFill>
                  <a:srgbClr val="FFFFFF"/>
                </a:solidFill>
              </a14:hiddenFill>
            </a:ext>
          </a:extLst>
        </p:spPr>
      </p:pic>
      <p:sp>
        <p:nvSpPr>
          <p:cNvPr id="1080336" name="Rectangle 16"/>
          <p:cNvSpPr>
            <a:spLocks noChangeArrowheads="1"/>
          </p:cNvSpPr>
          <p:nvPr/>
        </p:nvSpPr>
        <p:spPr bwMode="auto">
          <a:xfrm>
            <a:off x="5038725" y="5268545"/>
            <a:ext cx="3876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solidFill>
                  <a:schemeClr val="bg1"/>
                </a:solidFill>
              </a:rPr>
              <a:t>Carl Austin Weiss, MD</a:t>
            </a:r>
          </a:p>
          <a:p>
            <a:r>
              <a:rPr lang="en-US" sz="2400" b="0" dirty="0">
                <a:solidFill>
                  <a:srgbClr val="FFFF00"/>
                </a:solidFill>
              </a:rPr>
              <a:t>(Dec 6, 1906 – Sept 8, 1935)</a:t>
            </a:r>
            <a:endParaRPr lang="en-US" dirty="0">
              <a:solidFill>
                <a:srgbClr val="FFFF00"/>
              </a:solidFill>
            </a:endParaRPr>
          </a:p>
        </p:txBody>
      </p:sp>
      <p:sp>
        <p:nvSpPr>
          <p:cNvPr id="1080337" name="Rectangle 17"/>
          <p:cNvSpPr>
            <a:spLocks noChangeArrowheads="1"/>
          </p:cNvSpPr>
          <p:nvPr/>
        </p:nvSpPr>
        <p:spPr bwMode="auto">
          <a:xfrm>
            <a:off x="457200" y="5268545"/>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solidFill>
                  <a:schemeClr val="bg1"/>
                </a:solidFill>
              </a:rPr>
              <a:t>Huey Pierce Long, Jr.</a:t>
            </a:r>
          </a:p>
          <a:p>
            <a:r>
              <a:rPr lang="en-US" sz="2400" b="0" dirty="0">
                <a:solidFill>
                  <a:srgbClr val="FFFF00"/>
                </a:solidFill>
              </a:rPr>
              <a:t>(Aug 30, 1893 - Sept 10, 1935)</a:t>
            </a:r>
            <a:r>
              <a:rPr lang="en-US" sz="2400" dirty="0">
                <a:solidFill>
                  <a:schemeClr val="bg1"/>
                </a:solidFill>
              </a:rPr>
              <a:t> </a:t>
            </a:r>
          </a:p>
        </p:txBody>
      </p:sp>
      <p:sp>
        <p:nvSpPr>
          <p:cNvPr id="1080338" name="Text Box 18"/>
          <p:cNvSpPr txBox="1">
            <a:spLocks noChangeArrowheads="1"/>
          </p:cNvSpPr>
          <p:nvPr/>
        </p:nvSpPr>
        <p:spPr bwMode="auto">
          <a:xfrm>
            <a:off x="2057400" y="1524000"/>
            <a:ext cx="54924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chemeClr val="bg1"/>
                </a:solidFill>
              </a:rPr>
              <a:t>For sure, Carl Weiss did </a:t>
            </a:r>
            <a:r>
              <a:rPr lang="en-US" b="1" i="1" dirty="0" smtClean="0">
                <a:solidFill>
                  <a:schemeClr val="bg1"/>
                </a:solidFill>
              </a:rPr>
              <a:t>kill</a:t>
            </a:r>
            <a:r>
              <a:rPr lang="en-US" dirty="0" smtClean="0">
                <a:solidFill>
                  <a:schemeClr val="bg1"/>
                </a:solidFill>
              </a:rPr>
              <a:t> Huey Long.</a:t>
            </a:r>
          </a:p>
          <a:p>
            <a:r>
              <a:rPr lang="en-US" dirty="0" smtClean="0">
                <a:solidFill>
                  <a:srgbClr val="FFFF00"/>
                </a:solidFill>
              </a:rPr>
              <a:t>But, </a:t>
            </a:r>
            <a:r>
              <a:rPr lang="en-US" u="sng" dirty="0" smtClean="0">
                <a:solidFill>
                  <a:srgbClr val="FFFF00"/>
                </a:solidFill>
              </a:rPr>
              <a:t>when</a:t>
            </a:r>
            <a:r>
              <a:rPr lang="en-US" dirty="0" smtClean="0">
                <a:solidFill>
                  <a:srgbClr val="FFFF00"/>
                </a:solidFill>
              </a:rPr>
              <a:t> did Carl Weiss </a:t>
            </a:r>
            <a:r>
              <a:rPr lang="en-US" b="1" i="1" dirty="0" smtClean="0">
                <a:solidFill>
                  <a:srgbClr val="FFFF00"/>
                </a:solidFill>
              </a:rPr>
              <a:t>kill</a:t>
            </a:r>
            <a:r>
              <a:rPr lang="en-US" dirty="0" smtClean="0">
                <a:solidFill>
                  <a:srgbClr val="FFFF00"/>
                </a:solidFill>
              </a:rPr>
              <a:t> Huey Long? </a:t>
            </a:r>
            <a:endParaRPr lang="en-US" dirty="0">
              <a:solidFill>
                <a:srgbClr val="FFFF00"/>
              </a:solidFill>
            </a:endParaRPr>
          </a:p>
        </p:txBody>
      </p:sp>
      <p:sp>
        <p:nvSpPr>
          <p:cNvPr id="3" name="Title 2"/>
          <p:cNvSpPr>
            <a:spLocks noGrp="1"/>
          </p:cNvSpPr>
          <p:nvPr>
            <p:ph type="title"/>
          </p:nvPr>
        </p:nvSpPr>
        <p:spPr/>
        <p:txBody>
          <a:bodyPr/>
          <a:lstStyle/>
          <a:p>
            <a:r>
              <a:rPr lang="en-US" sz="3200" dirty="0" smtClean="0"/>
              <a:t>Problems hide in </a:t>
            </a:r>
            <a:r>
              <a:rPr lang="en-US" sz="3200" dirty="0"/>
              <a:t>simple words</a:t>
            </a:r>
          </a:p>
        </p:txBody>
      </p:sp>
    </p:spTree>
    <p:extLst>
      <p:ext uri="{BB962C8B-B14F-4D97-AF65-F5344CB8AC3E}">
        <p14:creationId xmlns:p14="http://schemas.microsoft.com/office/powerpoint/2010/main" val="970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03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033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03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ChangeArrowheads="1"/>
          </p:cNvSpPr>
          <p:nvPr/>
        </p:nvSpPr>
        <p:spPr bwMode="auto">
          <a:xfrm>
            <a:off x="3592094" y="2383125"/>
            <a:ext cx="502070" cy="4156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03" name="Rectangle 3"/>
          <p:cNvSpPr>
            <a:spLocks noChangeArrowheads="1"/>
          </p:cNvSpPr>
          <p:nvPr/>
        </p:nvSpPr>
        <p:spPr bwMode="auto">
          <a:xfrm>
            <a:off x="4768142" y="2426998"/>
            <a:ext cx="261058" cy="39240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04" name="Rectangle 4"/>
          <p:cNvSpPr>
            <a:spLocks noChangeArrowheads="1"/>
          </p:cNvSpPr>
          <p:nvPr/>
        </p:nvSpPr>
        <p:spPr bwMode="auto">
          <a:xfrm>
            <a:off x="2209800" y="2362200"/>
            <a:ext cx="1219201"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05" name="Rectangle 5"/>
          <p:cNvSpPr>
            <a:spLocks noChangeArrowheads="1"/>
          </p:cNvSpPr>
          <p:nvPr/>
        </p:nvSpPr>
        <p:spPr bwMode="auto">
          <a:xfrm>
            <a:off x="4488612" y="1981200"/>
            <a:ext cx="540588" cy="40192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07" name="Rectangle 7"/>
          <p:cNvSpPr>
            <a:spLocks noGrp="1" noChangeArrowheads="1"/>
          </p:cNvSpPr>
          <p:nvPr>
            <p:ph type="body" idx="1"/>
          </p:nvPr>
        </p:nvSpPr>
        <p:spPr>
          <a:xfrm>
            <a:off x="152400" y="1981200"/>
            <a:ext cx="8839200" cy="5105400"/>
          </a:xfrm>
        </p:spPr>
        <p:txBody>
          <a:bodyPr/>
          <a:lstStyle/>
          <a:p>
            <a:r>
              <a:rPr lang="en-US" dirty="0"/>
              <a:t>‘</a:t>
            </a:r>
            <a:r>
              <a:rPr lang="en-US" i="1" dirty="0"/>
              <a:t>The surgeon examined Maria. She found a small tumor on the left side of her liver. She had it removed three weeks later.</a:t>
            </a:r>
            <a:r>
              <a:rPr lang="en-US" dirty="0"/>
              <a:t>’</a:t>
            </a:r>
          </a:p>
          <a:p>
            <a:r>
              <a:rPr lang="en-US" dirty="0"/>
              <a:t>Ambiguities:</a:t>
            </a:r>
          </a:p>
          <a:p>
            <a:pPr lvl="1"/>
            <a:r>
              <a:rPr lang="en-US" dirty="0"/>
              <a:t>who denotes the first ‘she’: the surgeon or Maria ?</a:t>
            </a:r>
          </a:p>
          <a:p>
            <a:pPr lvl="1"/>
            <a:r>
              <a:rPr lang="en-US" dirty="0"/>
              <a:t>on whose liver was the tumor found ?</a:t>
            </a:r>
          </a:p>
          <a:p>
            <a:pPr lvl="1"/>
            <a:r>
              <a:rPr lang="en-US" dirty="0"/>
              <a:t>who denotes the second ‘she’: the surgeon or Maria ?</a:t>
            </a:r>
          </a:p>
          <a:p>
            <a:pPr lvl="1"/>
            <a:r>
              <a:rPr lang="en-US" dirty="0"/>
              <a:t>what was removed: the tumor or the liver </a:t>
            </a:r>
            <a:r>
              <a:rPr lang="en-US" dirty="0" smtClean="0"/>
              <a:t>?</a:t>
            </a:r>
            <a:endParaRPr lang="en-US" dirty="0"/>
          </a:p>
        </p:txBody>
      </p:sp>
      <p:sp>
        <p:nvSpPr>
          <p:cNvPr id="2" name="Title 1"/>
          <p:cNvSpPr>
            <a:spLocks noGrp="1"/>
          </p:cNvSpPr>
          <p:nvPr>
            <p:ph type="title"/>
          </p:nvPr>
        </p:nvSpPr>
        <p:spPr/>
        <p:txBody>
          <a:bodyPr/>
          <a:lstStyle/>
          <a:p>
            <a:r>
              <a:rPr lang="en-US" dirty="0" smtClean="0"/>
              <a:t>Ambiguous references </a:t>
            </a:r>
            <a:r>
              <a:rPr lang="en-US" dirty="0"/>
              <a:t>in free text</a:t>
            </a:r>
          </a:p>
        </p:txBody>
      </p:sp>
    </p:spTree>
    <p:extLst>
      <p:ext uri="{BB962C8B-B14F-4D97-AF65-F5344CB8AC3E}">
        <p14:creationId xmlns:p14="http://schemas.microsoft.com/office/powerpoint/2010/main" val="3543641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4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4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4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4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40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40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4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407">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0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02" grpId="0" animBg="1"/>
      <p:bldP spid="2150403" grpId="0" animBg="1"/>
      <p:bldP spid="2150404" grpId="0" animBg="1"/>
      <p:bldP spid="2150405" grpId="0" animBg="1"/>
      <p:bldP spid="2150407"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416746" y="3352800"/>
            <a:ext cx="5334000" cy="2595563"/>
            <a:chOff x="2092504" y="3276600"/>
            <a:chExt cx="5334000" cy="2595265"/>
          </a:xfrm>
        </p:grpSpPr>
        <p:sp>
          <p:nvSpPr>
            <p:cNvPr id="2355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3560"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3561"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3562"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grpSp>
        <p:nvGrpSpPr>
          <p:cNvPr id="5" name="Group 4"/>
          <p:cNvGrpSpPr/>
          <p:nvPr/>
        </p:nvGrpSpPr>
        <p:grpSpPr>
          <a:xfrm>
            <a:off x="372171" y="2133600"/>
            <a:ext cx="8024487" cy="4546600"/>
            <a:chOff x="372171" y="2133600"/>
            <a:chExt cx="8024487" cy="4546600"/>
          </a:xfrm>
        </p:grpSpPr>
        <p:pic>
          <p:nvPicPr>
            <p:cNvPr id="244738" name="Picture 2" descr="http://www.kunstderfuge.com/images/beethoven-.jpg"/>
            <p:cNvPicPr>
              <a:picLocks noChangeAspect="1" noChangeArrowheads="1"/>
            </p:cNvPicPr>
            <p:nvPr/>
          </p:nvPicPr>
          <p:blipFill>
            <a:blip r:embed="rId2" cstate="print"/>
            <a:srcRect/>
            <a:stretch>
              <a:fillRect/>
            </a:stretch>
          </p:blipFill>
          <p:spPr bwMode="auto">
            <a:xfrm>
              <a:off x="6903146" y="4419600"/>
              <a:ext cx="1354138" cy="2133600"/>
            </a:xfrm>
            <a:prstGeom prst="rect">
              <a:avLst/>
            </a:prstGeom>
            <a:noFill/>
            <a:ln w="9525">
              <a:noFill/>
              <a:miter lim="800000"/>
              <a:headEnd/>
              <a:tailEnd/>
            </a:ln>
          </p:spPr>
        </p:pic>
        <p:sp>
          <p:nvSpPr>
            <p:cNvPr id="23557" name="TextBox 9"/>
            <p:cNvSpPr txBox="1">
              <a:spLocks noChangeArrowheads="1"/>
            </p:cNvSpPr>
            <p:nvPr/>
          </p:nvSpPr>
          <p:spPr bwMode="auto">
            <a:xfrm>
              <a:off x="372171" y="6096000"/>
              <a:ext cx="2236788" cy="584200"/>
            </a:xfrm>
            <a:prstGeom prst="rect">
              <a:avLst/>
            </a:prstGeom>
            <a:noFill/>
            <a:ln w="9525">
              <a:noFill/>
              <a:miter lim="800000"/>
              <a:headEnd/>
              <a:tailEnd/>
            </a:ln>
          </p:spPr>
          <p:txBody>
            <a:bodyPr wrap="none">
              <a:spAutoFit/>
            </a:bodyPr>
            <a:lstStyle/>
            <a:p>
              <a:r>
                <a:rPr lang="en-US">
                  <a:solidFill>
                    <a:schemeClr val="bg1"/>
                  </a:solidFill>
                </a:rPr>
                <a:t>‘</a:t>
              </a:r>
              <a:r>
                <a:rPr lang="en-US" i="1">
                  <a:solidFill>
                    <a:schemeClr val="bg1"/>
                  </a:solidFill>
                </a:rPr>
                <a:t>Beethoven</a:t>
              </a:r>
              <a:r>
                <a:rPr lang="en-US">
                  <a:solidFill>
                    <a:schemeClr val="bg1"/>
                  </a:solidFill>
                </a:rPr>
                <a:t>’</a:t>
              </a:r>
            </a:p>
          </p:txBody>
        </p:sp>
        <p:sp>
          <p:nvSpPr>
            <p:cNvPr id="12" name="TextBox 11"/>
            <p:cNvSpPr txBox="1">
              <a:spLocks noChangeArrowheads="1"/>
            </p:cNvSpPr>
            <p:nvPr/>
          </p:nvSpPr>
          <p:spPr bwMode="auto">
            <a:xfrm>
              <a:off x="1188146" y="2133600"/>
              <a:ext cx="7208512" cy="1384995"/>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800" b="0" i="1" dirty="0">
                  <a:solidFill>
                    <a:schemeClr val="bg1"/>
                  </a:solidFill>
                </a:rPr>
                <a:t>Ludwig van Beethoven</a:t>
              </a:r>
            </a:p>
            <a:p>
              <a:pPr marL="339725" indent="-339725" algn="l">
                <a:buFont typeface="Arial" charset="0"/>
                <a:buChar char="•"/>
                <a:tabLst>
                  <a:tab pos="339725" algn="l"/>
                </a:tabLst>
              </a:pPr>
              <a:r>
                <a:rPr lang="en-US" sz="2800" b="0" i="1" dirty="0">
                  <a:solidFill>
                    <a:schemeClr val="bg1"/>
                  </a:solidFill>
                </a:rPr>
                <a:t>that great German composer that became deaf</a:t>
              </a:r>
            </a:p>
            <a:p>
              <a:pPr marL="339725" indent="-339725" algn="l">
                <a:buFont typeface="Arial" charset="0"/>
                <a:buChar char="•"/>
                <a:tabLst>
                  <a:tab pos="339725" algn="l"/>
                </a:tabLst>
              </a:pPr>
              <a:r>
                <a:rPr lang="en-US" sz="2800" b="0" dirty="0">
                  <a:solidFill>
                    <a:schemeClr val="bg1"/>
                  </a:solidFill>
                </a:rPr>
                <a:t>…</a:t>
              </a:r>
            </a:p>
          </p:txBody>
        </p:sp>
      </p:grpSp>
      <p:sp>
        <p:nvSpPr>
          <p:cNvPr id="3" name="Title 2"/>
          <p:cNvSpPr>
            <a:spLocks noGrp="1"/>
          </p:cNvSpPr>
          <p:nvPr>
            <p:ph type="title"/>
          </p:nvPr>
        </p:nvSpPr>
        <p:spPr>
          <a:xfrm>
            <a:off x="0" y="762000"/>
            <a:ext cx="9144000" cy="762000"/>
          </a:xfrm>
        </p:spPr>
        <p:txBody>
          <a:bodyPr/>
          <a:lstStyle/>
          <a:p>
            <a:r>
              <a:rPr lang="en-US" sz="2800" dirty="0" smtClean="0"/>
              <a:t>Main resources of those days: terminologies embracing</a:t>
            </a:r>
            <a:br>
              <a:rPr lang="en-US" sz="2800" dirty="0" smtClean="0"/>
            </a:br>
            <a:r>
              <a:rPr lang="en-US" sz="2800" b="1" dirty="0" smtClean="0"/>
              <a:t>the </a:t>
            </a:r>
            <a:r>
              <a:rPr lang="en-US" sz="2800" b="1" dirty="0"/>
              <a:t>semantic/semiotic triangle</a:t>
            </a:r>
          </a:p>
        </p:txBody>
      </p:sp>
    </p:spTree>
    <p:extLst>
      <p:ext uri="{BB962C8B-B14F-4D97-AF65-F5344CB8AC3E}">
        <p14:creationId xmlns:p14="http://schemas.microsoft.com/office/powerpoint/2010/main" val="14936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triangle useful in explaining …</a:t>
            </a:r>
            <a:endParaRPr lang="en-US" dirty="0"/>
          </a:p>
        </p:txBody>
      </p:sp>
      <p:grpSp>
        <p:nvGrpSpPr>
          <p:cNvPr id="24" name="Group 23"/>
          <p:cNvGrpSpPr/>
          <p:nvPr/>
        </p:nvGrpSpPr>
        <p:grpSpPr>
          <a:xfrm>
            <a:off x="533400" y="3200400"/>
            <a:ext cx="8530048" cy="3329178"/>
            <a:chOff x="533400" y="3200400"/>
            <a:chExt cx="8530048" cy="3329178"/>
          </a:xfrm>
        </p:grpSpPr>
        <p:pic>
          <p:nvPicPr>
            <p:cNvPr id="17" name="Picture 16"/>
            <p:cNvPicPr>
              <a:picLocks noChangeAspect="1"/>
            </p:cNvPicPr>
            <p:nvPr/>
          </p:nvPicPr>
          <p:blipFill>
            <a:blip r:embed="rId2"/>
            <a:stretch>
              <a:fillRect/>
            </a:stretch>
          </p:blipFill>
          <p:spPr>
            <a:xfrm>
              <a:off x="3505200" y="3200400"/>
              <a:ext cx="5558248" cy="3329178"/>
            </a:xfrm>
            <a:prstGeom prst="rect">
              <a:avLst/>
            </a:prstGeom>
          </p:spPr>
        </p:pic>
        <p:sp>
          <p:nvSpPr>
            <p:cNvPr id="20" name="TextBox 19"/>
            <p:cNvSpPr txBox="1"/>
            <p:nvPr/>
          </p:nvSpPr>
          <p:spPr>
            <a:xfrm>
              <a:off x="533400" y="5384512"/>
              <a:ext cx="2143536" cy="584775"/>
            </a:xfrm>
            <a:prstGeom prst="rect">
              <a:avLst/>
            </a:prstGeom>
            <a:noFill/>
          </p:spPr>
          <p:txBody>
            <a:bodyPr wrap="none" rtlCol="0">
              <a:spAutoFit/>
            </a:bodyPr>
            <a:lstStyle/>
            <a:p>
              <a:r>
                <a:rPr lang="en-US" sz="3200" b="1" dirty="0" smtClean="0">
                  <a:solidFill>
                    <a:schemeClr val="bg1"/>
                  </a:solidFill>
                </a:rPr>
                <a:t>homonymy</a:t>
              </a:r>
              <a:endParaRPr lang="en-US" sz="3200" b="1" dirty="0">
                <a:solidFill>
                  <a:schemeClr val="bg1"/>
                </a:solidFill>
              </a:endParaRPr>
            </a:p>
          </p:txBody>
        </p:sp>
        <p:sp>
          <p:nvSpPr>
            <p:cNvPr id="21" name="Right Arrow 20"/>
            <p:cNvSpPr/>
            <p:nvPr/>
          </p:nvSpPr>
          <p:spPr bwMode="auto">
            <a:xfrm>
              <a:off x="2724570" y="5541815"/>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3" name="Group 22"/>
          <p:cNvGrpSpPr/>
          <p:nvPr/>
        </p:nvGrpSpPr>
        <p:grpSpPr>
          <a:xfrm>
            <a:off x="-16164" y="1676400"/>
            <a:ext cx="6169561" cy="3415284"/>
            <a:chOff x="-16164" y="1676400"/>
            <a:chExt cx="6169561" cy="3415284"/>
          </a:xfrm>
        </p:grpSpPr>
        <p:pic>
          <p:nvPicPr>
            <p:cNvPr id="18" name="Picture 17"/>
            <p:cNvPicPr>
              <a:picLocks noChangeAspect="1"/>
            </p:cNvPicPr>
            <p:nvPr/>
          </p:nvPicPr>
          <p:blipFill>
            <a:blip r:embed="rId3"/>
            <a:stretch>
              <a:fillRect/>
            </a:stretch>
          </p:blipFill>
          <p:spPr>
            <a:xfrm>
              <a:off x="-16164" y="1676400"/>
              <a:ext cx="3968496" cy="3415284"/>
            </a:xfrm>
            <a:prstGeom prst="rect">
              <a:avLst/>
            </a:prstGeom>
          </p:spPr>
        </p:pic>
        <p:sp>
          <p:nvSpPr>
            <p:cNvPr id="19" name="TextBox 18"/>
            <p:cNvSpPr txBox="1"/>
            <p:nvPr/>
          </p:nvSpPr>
          <p:spPr>
            <a:xfrm>
              <a:off x="4191000" y="1900534"/>
              <a:ext cx="1962397" cy="584775"/>
            </a:xfrm>
            <a:prstGeom prst="rect">
              <a:avLst/>
            </a:prstGeom>
            <a:noFill/>
          </p:spPr>
          <p:txBody>
            <a:bodyPr wrap="none" rtlCol="0">
              <a:spAutoFit/>
            </a:bodyPr>
            <a:lstStyle/>
            <a:p>
              <a:r>
                <a:rPr lang="en-US" sz="3200" b="1" dirty="0" smtClean="0">
                  <a:solidFill>
                    <a:schemeClr val="bg1"/>
                  </a:solidFill>
                </a:rPr>
                <a:t>synonymy</a:t>
              </a:r>
              <a:endParaRPr lang="en-US" sz="3200" b="1" dirty="0">
                <a:solidFill>
                  <a:schemeClr val="bg1"/>
                </a:solidFill>
              </a:endParaRPr>
            </a:p>
          </p:txBody>
        </p:sp>
        <p:sp>
          <p:nvSpPr>
            <p:cNvPr id="22" name="Right Arrow 21"/>
            <p:cNvSpPr/>
            <p:nvPr/>
          </p:nvSpPr>
          <p:spPr bwMode="auto">
            <a:xfrm flipH="1">
              <a:off x="3190332" y="2057400"/>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1718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42" y="762000"/>
            <a:ext cx="8686800" cy="762000"/>
          </a:xfrm>
        </p:spPr>
        <p:txBody>
          <a:bodyPr/>
          <a:lstStyle/>
          <a:p>
            <a:r>
              <a:rPr lang="en-US" dirty="0" smtClean="0"/>
              <a:t>‘Concept’ disambiguation</a:t>
            </a:r>
            <a:endParaRPr lang="en-US" dirty="0"/>
          </a:p>
        </p:txBody>
      </p:sp>
      <p:pic>
        <p:nvPicPr>
          <p:cNvPr id="8" name="Picture 7"/>
          <p:cNvPicPr>
            <a:picLocks noChangeAspect="1"/>
          </p:cNvPicPr>
          <p:nvPr/>
        </p:nvPicPr>
        <p:blipFill>
          <a:blip r:embed="rId2"/>
          <a:stretch>
            <a:fillRect/>
          </a:stretch>
        </p:blipFill>
        <p:spPr>
          <a:xfrm>
            <a:off x="329642" y="1600200"/>
            <a:ext cx="8534400" cy="1676400"/>
          </a:xfrm>
          <a:prstGeom prst="rect">
            <a:avLst/>
          </a:prstGeom>
        </p:spPr>
      </p:pic>
      <p:pic>
        <p:nvPicPr>
          <p:cNvPr id="9" name="Picture 8"/>
          <p:cNvPicPr>
            <a:picLocks noChangeAspect="1"/>
          </p:cNvPicPr>
          <p:nvPr/>
        </p:nvPicPr>
        <p:blipFill>
          <a:blip r:embed="rId3"/>
          <a:stretch>
            <a:fillRect/>
          </a:stretch>
        </p:blipFill>
        <p:spPr>
          <a:xfrm>
            <a:off x="290192" y="4343399"/>
            <a:ext cx="8613301" cy="1625335"/>
          </a:xfrm>
          <a:prstGeom prst="rect">
            <a:avLst/>
          </a:prstGeom>
        </p:spPr>
      </p:pic>
      <p:sp>
        <p:nvSpPr>
          <p:cNvPr id="10" name="Title 1"/>
          <p:cNvSpPr txBox="1">
            <a:spLocks/>
          </p:cNvSpPr>
          <p:nvPr/>
        </p:nvSpPr>
        <p:spPr>
          <a:xfrm>
            <a:off x="253442" y="3581400"/>
            <a:ext cx="86868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kern="0" smtClean="0"/>
              <a:t>‘Concept’ recognition</a:t>
            </a:r>
            <a:endParaRPr lang="en-US" kern="0" dirty="0"/>
          </a:p>
        </p:txBody>
      </p:sp>
      <p:sp>
        <p:nvSpPr>
          <p:cNvPr id="13" name="Rectangle 12"/>
          <p:cNvSpPr/>
          <p:nvPr/>
        </p:nvSpPr>
        <p:spPr>
          <a:xfrm>
            <a:off x="312449" y="6352462"/>
            <a:ext cx="8831551" cy="461665"/>
          </a:xfrm>
          <a:prstGeom prst="rect">
            <a:avLst/>
          </a:prstGeom>
        </p:spPr>
        <p:txBody>
          <a:bodyPr wrap="square">
            <a:spAutoFit/>
          </a:bodyPr>
          <a:lstStyle/>
          <a:p>
            <a:pPr algn="r"/>
            <a:r>
              <a:rPr lang="en-US" sz="1200" dirty="0" smtClean="0">
                <a:solidFill>
                  <a:schemeClr val="bg1"/>
                </a:solidFill>
              </a:rPr>
              <a:t>Jackson </a:t>
            </a:r>
            <a:r>
              <a:rPr lang="en-US" sz="1200" dirty="0">
                <a:solidFill>
                  <a:schemeClr val="bg1"/>
                </a:solidFill>
              </a:rPr>
              <a:t>B, Ceusters W. A novel approach to semantic indexing combining ontology-based semantic weights and in-document concept co-occurrences. In Baud R, </a:t>
            </a:r>
            <a:r>
              <a:rPr lang="en-US" sz="1200" dirty="0" err="1">
                <a:solidFill>
                  <a:schemeClr val="bg1"/>
                </a:solidFill>
              </a:rPr>
              <a:t>Ruch</a:t>
            </a:r>
            <a:r>
              <a:rPr lang="en-US" sz="1200" dirty="0">
                <a:solidFill>
                  <a:schemeClr val="bg1"/>
                </a:solidFill>
              </a:rPr>
              <a:t> P. (</a:t>
            </a:r>
            <a:r>
              <a:rPr lang="en-US" sz="1200" dirty="0" err="1">
                <a:solidFill>
                  <a:schemeClr val="bg1"/>
                </a:solidFill>
              </a:rPr>
              <a:t>eds</a:t>
            </a:r>
            <a:r>
              <a:rPr lang="en-US" sz="1200" dirty="0">
                <a:solidFill>
                  <a:schemeClr val="bg1"/>
                </a:solidFill>
              </a:rPr>
              <a:t>) EFMI Workshop on Natural Language Processing in Biomedical Applications, Cyprus, 2002;:75-80.</a:t>
            </a:r>
          </a:p>
        </p:txBody>
      </p:sp>
    </p:spTree>
    <p:extLst>
      <p:ext uri="{BB962C8B-B14F-4D97-AF65-F5344CB8AC3E}">
        <p14:creationId xmlns:p14="http://schemas.microsoft.com/office/powerpoint/2010/main" val="896952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US" sz="3200" dirty="0" smtClean="0"/>
              <a:t>Major problems with the theory</a:t>
            </a:r>
          </a:p>
        </p:txBody>
      </p:sp>
      <p:sp>
        <p:nvSpPr>
          <p:cNvPr id="2" name="Content Placeholder 1"/>
          <p:cNvSpPr>
            <a:spLocks noGrp="1"/>
          </p:cNvSpPr>
          <p:nvPr>
            <p:ph idx="1"/>
          </p:nvPr>
        </p:nvSpPr>
        <p:spPr/>
        <p:txBody>
          <a:bodyPr/>
          <a:lstStyle/>
          <a:p>
            <a:r>
              <a:rPr lang="en-US" dirty="0" smtClean="0"/>
              <a:t>What qualifies as concepts ?</a:t>
            </a:r>
          </a:p>
          <a:p>
            <a:r>
              <a:rPr lang="en-US" dirty="0" smtClean="0"/>
              <a:t>How to organize concepts appropriately ?</a:t>
            </a:r>
            <a:endParaRPr lang="en-US" dirty="0"/>
          </a:p>
        </p:txBody>
      </p:sp>
    </p:spTree>
    <p:extLst>
      <p:ext uri="{BB962C8B-B14F-4D97-AF65-F5344CB8AC3E}">
        <p14:creationId xmlns:p14="http://schemas.microsoft.com/office/powerpoint/2010/main" val="2822713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752600" y="3352800"/>
            <a:ext cx="5334000" cy="2595563"/>
            <a:chOff x="2092504" y="3276600"/>
            <a:chExt cx="5334000" cy="2595265"/>
          </a:xfrm>
        </p:grpSpPr>
        <p:sp>
          <p:nvSpPr>
            <p:cNvPr id="2560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5610"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5611"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5612"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25604" name="TextBox 9"/>
          <p:cNvSpPr txBox="1">
            <a:spLocks noChangeArrowheads="1"/>
          </p:cNvSpPr>
          <p:nvPr/>
        </p:nvSpPr>
        <p:spPr bwMode="auto">
          <a:xfrm>
            <a:off x="476250" y="6019800"/>
            <a:ext cx="35591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Beethoven's Symphony No. 11</a:t>
            </a:r>
            <a:r>
              <a:rPr lang="en-US" sz="2000">
                <a:solidFill>
                  <a:schemeClr val="bg1"/>
                </a:solidFill>
              </a:rPr>
              <a:t>’</a:t>
            </a:r>
          </a:p>
        </p:txBody>
      </p:sp>
      <p:sp>
        <p:nvSpPr>
          <p:cNvPr id="12" name="TextBox 11"/>
          <p:cNvSpPr txBox="1">
            <a:spLocks noChangeArrowheads="1"/>
          </p:cNvSpPr>
          <p:nvPr/>
        </p:nvSpPr>
        <p:spPr bwMode="auto">
          <a:xfrm>
            <a:off x="1295400" y="2514600"/>
            <a:ext cx="6213475" cy="830263"/>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400" b="0" i="1" dirty="0">
                <a:solidFill>
                  <a:schemeClr val="bg1"/>
                </a:solidFill>
              </a:rPr>
              <a:t>the symphony Beethoven wrote after the tenth</a:t>
            </a:r>
          </a:p>
          <a:p>
            <a:pPr marL="339725" indent="-339725" algn="l">
              <a:buFont typeface="Arial" charset="0"/>
              <a:buChar char="•"/>
              <a:tabLst>
                <a:tab pos="339725" algn="l"/>
              </a:tabLst>
            </a:pPr>
            <a:r>
              <a:rPr lang="en-US" sz="2400" b="0" dirty="0">
                <a:solidFill>
                  <a:schemeClr val="bg1"/>
                </a:solidFill>
              </a:rPr>
              <a:t>…</a:t>
            </a:r>
          </a:p>
        </p:txBody>
      </p:sp>
      <p:grpSp>
        <p:nvGrpSpPr>
          <p:cNvPr id="3" name="Group 18"/>
          <p:cNvGrpSpPr>
            <a:grpSpLocks/>
          </p:cNvGrpSpPr>
          <p:nvPr/>
        </p:nvGrpSpPr>
        <p:grpSpPr bwMode="auto">
          <a:xfrm rot="2700000">
            <a:off x="6886575" y="5286375"/>
            <a:ext cx="1238250" cy="1238250"/>
            <a:chOff x="6477000" y="3352800"/>
            <a:chExt cx="1828800" cy="1828800"/>
          </a:xfrm>
        </p:grpSpPr>
        <p:cxnSp>
          <p:nvCxnSpPr>
            <p:cNvPr id="25607" name="Straight Connector 16"/>
            <p:cNvCxnSpPr>
              <a:cxnSpLocks noChangeShapeType="1"/>
            </p:cNvCxnSpPr>
            <p:nvPr/>
          </p:nvCxnSpPr>
          <p:spPr bwMode="auto">
            <a:xfrm>
              <a:off x="6477000" y="4267200"/>
              <a:ext cx="1828800" cy="0"/>
            </a:xfrm>
            <a:prstGeom prst="line">
              <a:avLst/>
            </a:prstGeom>
            <a:noFill/>
            <a:ln w="76200" algn="ctr">
              <a:solidFill>
                <a:srgbClr val="FF0000"/>
              </a:solidFill>
              <a:round/>
              <a:headEnd/>
              <a:tailEnd/>
            </a:ln>
          </p:spPr>
        </p:cxnSp>
        <p:cxnSp>
          <p:nvCxnSpPr>
            <p:cNvPr id="25608" name="Straight Connector 17"/>
            <p:cNvCxnSpPr>
              <a:cxnSpLocks noChangeShapeType="1"/>
            </p:cNvCxnSpPr>
            <p:nvPr/>
          </p:nvCxnSpPr>
          <p:spPr bwMode="auto">
            <a:xfrm rot="5400000">
              <a:off x="6477000" y="4267200"/>
              <a:ext cx="1828800" cy="0"/>
            </a:xfrm>
            <a:prstGeom prst="line">
              <a:avLst/>
            </a:prstGeom>
            <a:noFill/>
            <a:ln w="76200" algn="ctr">
              <a:solidFill>
                <a:srgbClr val="FF0000"/>
              </a:solidFill>
              <a:round/>
              <a:headEnd/>
              <a:tailEnd/>
            </a:ln>
          </p:spPr>
        </p:cxnSp>
      </p:grpSp>
      <p:sp>
        <p:nvSpPr>
          <p:cNvPr id="4" name="Title 3"/>
          <p:cNvSpPr>
            <a:spLocks noGrp="1"/>
          </p:cNvSpPr>
          <p:nvPr>
            <p:ph type="title"/>
          </p:nvPr>
        </p:nvSpPr>
        <p:spPr/>
        <p:txBody>
          <a:bodyPr/>
          <a:lstStyle/>
          <a:p>
            <a:r>
              <a:rPr lang="en-US" dirty="0" smtClean="0"/>
              <a:t>Problem: one can create terms and ‘meaningful’ concepts to trick people</a:t>
            </a:r>
            <a:endParaRPr lang="en-US" dirty="0"/>
          </a:p>
        </p:txBody>
      </p:sp>
    </p:spTree>
    <p:extLst>
      <p:ext uri="{BB962C8B-B14F-4D97-AF65-F5344CB8AC3E}">
        <p14:creationId xmlns:p14="http://schemas.microsoft.com/office/powerpoint/2010/main" val="49526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thesis a bold claim in light of …?</a:t>
            </a:r>
            <a:endParaRPr lang="en-US" dirty="0"/>
          </a:p>
        </p:txBody>
      </p:sp>
      <p:pic>
        <p:nvPicPr>
          <p:cNvPr id="4" name="Picture 3"/>
          <p:cNvPicPr>
            <a:picLocks noChangeAspect="1"/>
          </p:cNvPicPr>
          <p:nvPr/>
        </p:nvPicPr>
        <p:blipFill>
          <a:blip r:embed="rId2"/>
          <a:stretch>
            <a:fillRect/>
          </a:stretch>
        </p:blipFill>
        <p:spPr>
          <a:xfrm>
            <a:off x="381000" y="1457430"/>
            <a:ext cx="8229600" cy="4805329"/>
          </a:xfrm>
          <a:prstGeom prst="rect">
            <a:avLst/>
          </a:prstGeom>
        </p:spPr>
      </p:pic>
      <p:sp>
        <p:nvSpPr>
          <p:cNvPr id="5" name="Rectangle 4"/>
          <p:cNvSpPr/>
          <p:nvPr/>
        </p:nvSpPr>
        <p:spPr>
          <a:xfrm>
            <a:off x="2094344" y="6611792"/>
            <a:ext cx="7010400" cy="215444"/>
          </a:xfrm>
          <a:prstGeom prst="rect">
            <a:avLst/>
          </a:prstGeom>
        </p:spPr>
        <p:txBody>
          <a:bodyPr wrap="square">
            <a:spAutoFit/>
          </a:bodyPr>
          <a:lstStyle/>
          <a:p>
            <a:pPr algn="r"/>
            <a:r>
              <a:rPr lang="en-US" sz="800" dirty="0">
                <a:solidFill>
                  <a:schemeClr val="bg1"/>
                </a:solidFill>
              </a:rPr>
              <a:t>http://www.orlandosentinel.com/health/os-pictures-himss-healthcare-information-technology-conference-20140224,0,1443512.photogallery</a:t>
            </a:r>
          </a:p>
        </p:txBody>
      </p:sp>
      <p:sp>
        <p:nvSpPr>
          <p:cNvPr id="6" name="TextBox 5"/>
          <p:cNvSpPr txBox="1"/>
          <p:nvPr/>
        </p:nvSpPr>
        <p:spPr>
          <a:xfrm>
            <a:off x="3680512" y="6254752"/>
            <a:ext cx="1630575" cy="400110"/>
          </a:xfrm>
          <a:prstGeom prst="rect">
            <a:avLst/>
          </a:prstGeom>
          <a:noFill/>
        </p:spPr>
        <p:txBody>
          <a:bodyPr wrap="none" rtlCol="0">
            <a:spAutoFit/>
          </a:bodyPr>
          <a:lstStyle/>
          <a:p>
            <a:r>
              <a:rPr lang="en-US" sz="2000" dirty="0" smtClean="0">
                <a:solidFill>
                  <a:schemeClr val="bg1"/>
                </a:solidFill>
              </a:rPr>
              <a:t>HIMMS 2014</a:t>
            </a:r>
            <a:endParaRPr lang="en-US" sz="2000" dirty="0">
              <a:solidFill>
                <a:schemeClr val="bg1"/>
              </a:solidFill>
            </a:endParaRPr>
          </a:p>
        </p:txBody>
      </p:sp>
    </p:spTree>
    <p:extLst>
      <p:ext uri="{BB962C8B-B14F-4D97-AF65-F5344CB8AC3E}">
        <p14:creationId xmlns:p14="http://schemas.microsoft.com/office/powerpoint/2010/main" val="4109789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685800"/>
            <a:ext cx="8686800" cy="1238250"/>
          </a:xfrm>
        </p:spPr>
        <p:txBody>
          <a:bodyPr/>
          <a:lstStyle/>
          <a:p>
            <a:r>
              <a:rPr lang="en-US" dirty="0" smtClean="0"/>
              <a:t>Or worse …</a:t>
            </a:r>
            <a:br>
              <a:rPr lang="en-US" dirty="0" smtClean="0"/>
            </a:br>
            <a:r>
              <a:rPr lang="en-US" dirty="0" smtClean="0"/>
              <a:t>Prehistoric ‘psychiatry’: </a:t>
            </a:r>
            <a:r>
              <a:rPr lang="en-US" i="1" dirty="0" err="1" smtClean="0"/>
              <a:t>drapetomania</a:t>
            </a:r>
            <a:endParaRPr lang="en-US" i="1" dirty="0" smtClean="0"/>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28676" name="TextBox 9"/>
          <p:cNvSpPr txBox="1">
            <a:spLocks noChangeArrowheads="1"/>
          </p:cNvSpPr>
          <p:nvPr/>
        </p:nvSpPr>
        <p:spPr bwMode="auto">
          <a:xfrm>
            <a:off x="1346200" y="6019800"/>
            <a:ext cx="18192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drapetomania</a:t>
            </a:r>
            <a:r>
              <a:rPr lang="en-US" sz="2000">
                <a:solidFill>
                  <a:schemeClr val="bg1"/>
                </a:solidFill>
              </a:rPr>
              <a:t>’</a:t>
            </a:r>
          </a:p>
        </p:txBody>
      </p:sp>
      <p:sp>
        <p:nvSpPr>
          <p:cNvPr id="12" name="TextBox 11"/>
          <p:cNvSpPr txBox="1">
            <a:spLocks noChangeArrowheads="1"/>
          </p:cNvSpPr>
          <p:nvPr/>
        </p:nvSpPr>
        <p:spPr bwMode="auto">
          <a:xfrm>
            <a:off x="533400" y="2286000"/>
            <a:ext cx="8382000" cy="1384995"/>
          </a:xfrm>
          <a:prstGeom prst="rect">
            <a:avLst/>
          </a:prstGeom>
          <a:noFill/>
          <a:ln w="9525">
            <a:noFill/>
            <a:miter lim="800000"/>
            <a:headEnd/>
            <a:tailEnd/>
          </a:ln>
        </p:spPr>
        <p:txBody>
          <a:bodyPr>
            <a:spAutoFit/>
          </a:bodyPr>
          <a:lstStyle/>
          <a:p>
            <a:pPr marL="339725" indent="-339725" algn="l">
              <a:buFont typeface="Arial" charset="0"/>
              <a:buChar char="•"/>
              <a:tabLst>
                <a:tab pos="339725" algn="l"/>
              </a:tabLst>
            </a:pPr>
            <a:r>
              <a:rPr lang="en-US" sz="2800" b="0" i="1" dirty="0">
                <a:solidFill>
                  <a:schemeClr val="bg1"/>
                </a:solidFill>
              </a:rPr>
              <a:t>disease which causes slaves to suffer from an unexplainable propensity to run away</a:t>
            </a:r>
          </a:p>
          <a:p>
            <a:pPr marL="339725" indent="-339725" algn="l">
              <a:buFont typeface="Arial" charset="0"/>
              <a:buChar char="•"/>
              <a:tabLst>
                <a:tab pos="339725" algn="l"/>
              </a:tabLst>
            </a:pPr>
            <a:r>
              <a:rPr lang="en-US" sz="2800" b="0" dirty="0">
                <a:solidFill>
                  <a:schemeClr val="bg1"/>
                </a:solidFill>
              </a:rPr>
              <a:t>…</a:t>
            </a:r>
          </a:p>
        </p:txBody>
      </p:sp>
      <p:pic>
        <p:nvPicPr>
          <p:cNvPr id="275458" name="Picture 2" descr="A Ride for Liberty: The Fugitive Slaves"/>
          <p:cNvPicPr>
            <a:picLocks noChangeAspect="1" noChangeArrowheads="1"/>
          </p:cNvPicPr>
          <p:nvPr/>
        </p:nvPicPr>
        <p:blipFill>
          <a:blip r:embed="rId2" cstate="print"/>
          <a:srcRect/>
          <a:stretch>
            <a:fillRect/>
          </a:stretch>
        </p:blipFill>
        <p:spPr bwMode="auto">
          <a:xfrm>
            <a:off x="7162800" y="4648200"/>
            <a:ext cx="1524000" cy="1227138"/>
          </a:xfrm>
          <a:prstGeom prst="rect">
            <a:avLst/>
          </a:prstGeom>
          <a:noFill/>
          <a:ln w="9525">
            <a:noFill/>
            <a:miter lim="800000"/>
            <a:headEnd/>
            <a:tailEnd/>
          </a:ln>
        </p:spPr>
      </p:pic>
      <p:sp>
        <p:nvSpPr>
          <p:cNvPr id="13" name="Rectangle 12"/>
          <p:cNvSpPr>
            <a:spLocks noChangeArrowheads="1"/>
          </p:cNvSpPr>
          <p:nvPr/>
        </p:nvSpPr>
        <p:spPr bwMode="auto">
          <a:xfrm>
            <a:off x="7080250" y="5867400"/>
            <a:ext cx="1752600" cy="830263"/>
          </a:xfrm>
          <a:prstGeom prst="rect">
            <a:avLst/>
          </a:prstGeom>
          <a:noFill/>
          <a:ln w="9525">
            <a:noFill/>
            <a:miter lim="800000"/>
            <a:headEnd/>
            <a:tailEnd/>
          </a:ln>
        </p:spPr>
        <p:txBody>
          <a:bodyPr>
            <a:spAutoFit/>
          </a:bodyPr>
          <a:lstStyle/>
          <a:p>
            <a:r>
              <a:rPr lang="en-US" sz="1200" b="0">
                <a:solidFill>
                  <a:schemeClr val="bg1"/>
                </a:solidFill>
              </a:rPr>
              <a:t>painting by Eastman Johnson. </a:t>
            </a:r>
            <a:r>
              <a:rPr lang="en-US" sz="1200" b="0" i="1">
                <a:solidFill>
                  <a:schemeClr val="bg1"/>
                </a:solidFill>
              </a:rPr>
              <a:t>A Ride for Liberty: The Fugitive Slaves. </a:t>
            </a:r>
            <a:r>
              <a:rPr lang="en-US" sz="1200" b="0">
                <a:solidFill>
                  <a:schemeClr val="bg1"/>
                </a:solidFill>
              </a:rPr>
              <a:t>1860.</a:t>
            </a:r>
          </a:p>
        </p:txBody>
      </p:sp>
    </p:spTree>
    <p:extLst>
      <p:ext uri="{BB962C8B-B14F-4D97-AF65-F5344CB8AC3E}">
        <p14:creationId xmlns:p14="http://schemas.microsoft.com/office/powerpoint/2010/main" val="3736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685800"/>
            <a:ext cx="8686800" cy="1238250"/>
          </a:xfrm>
        </p:spPr>
        <p:txBody>
          <a:bodyPr/>
          <a:lstStyle/>
          <a:p>
            <a:r>
              <a:rPr lang="en-US" sz="2800" dirty="0" smtClean="0"/>
              <a:t>From: </a:t>
            </a:r>
            <a:r>
              <a:rPr lang="en-US" sz="2800" dirty="0" smtClean="0">
                <a:solidFill>
                  <a:srgbClr val="FF0000"/>
                </a:solidFill>
              </a:rPr>
              <a:t>Buffalo Medical Journal</a:t>
            </a:r>
            <a:r>
              <a:rPr lang="en-US" sz="2800" dirty="0" smtClean="0"/>
              <a:t>, </a:t>
            </a:r>
            <a:r>
              <a:rPr lang="en-US" sz="2800" dirty="0" err="1" smtClean="0"/>
              <a:t>vol</a:t>
            </a:r>
            <a:r>
              <a:rPr lang="en-US" sz="2800" dirty="0" smtClean="0"/>
              <a:t> 10, p439, </a:t>
            </a:r>
            <a:r>
              <a:rPr lang="en-US" sz="2800" dirty="0" smtClean="0">
                <a:solidFill>
                  <a:srgbClr val="FF0000"/>
                </a:solidFill>
              </a:rPr>
              <a:t>1855</a:t>
            </a:r>
            <a:r>
              <a:rPr lang="en-US" dirty="0" smtClean="0"/>
              <a:t/>
            </a:r>
            <a:br>
              <a:rPr lang="en-US" dirty="0" smtClean="0"/>
            </a:br>
            <a:r>
              <a:rPr lang="en-US" i="1" dirty="0" smtClean="0"/>
              <a:t>Some etiologic and diagnostic reflections</a:t>
            </a:r>
          </a:p>
        </p:txBody>
      </p:sp>
      <p:grpSp>
        <p:nvGrpSpPr>
          <p:cNvPr id="2" name="Group 11"/>
          <p:cNvGrpSpPr>
            <a:grpSpLocks/>
          </p:cNvGrpSpPr>
          <p:nvPr/>
        </p:nvGrpSpPr>
        <p:grpSpPr bwMode="auto">
          <a:xfrm>
            <a:off x="304800" y="2057400"/>
            <a:ext cx="7467600" cy="2576513"/>
            <a:chOff x="304801" y="2057400"/>
            <a:chExt cx="7467600" cy="2576277"/>
          </a:xfrm>
        </p:grpSpPr>
        <p:pic>
          <p:nvPicPr>
            <p:cNvPr id="29706" name="Picture 2"/>
            <p:cNvPicPr>
              <a:picLocks noChangeAspect="1" noChangeArrowheads="1"/>
            </p:cNvPicPr>
            <p:nvPr/>
          </p:nvPicPr>
          <p:blipFill>
            <a:blip r:embed="rId2" cstate="print"/>
            <a:srcRect/>
            <a:stretch>
              <a:fillRect/>
            </a:stretch>
          </p:blipFill>
          <p:spPr bwMode="auto">
            <a:xfrm>
              <a:off x="304801" y="2057400"/>
              <a:ext cx="7467600" cy="2576277"/>
            </a:xfrm>
            <a:prstGeom prst="rect">
              <a:avLst/>
            </a:prstGeom>
            <a:noFill/>
            <a:ln w="9525">
              <a:noFill/>
              <a:miter lim="800000"/>
              <a:headEnd/>
              <a:tailEnd/>
            </a:ln>
          </p:spPr>
        </p:pic>
        <p:sp>
          <p:nvSpPr>
            <p:cNvPr id="29707" name="Rectangle 5"/>
            <p:cNvSpPr>
              <a:spLocks noChangeArrowheads="1"/>
            </p:cNvSpPr>
            <p:nvPr/>
          </p:nvSpPr>
          <p:spPr bwMode="auto">
            <a:xfrm>
              <a:off x="3962400" y="2286000"/>
              <a:ext cx="17526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29708" name="Rectangle 6"/>
            <p:cNvSpPr>
              <a:spLocks noChangeArrowheads="1"/>
            </p:cNvSpPr>
            <p:nvPr/>
          </p:nvSpPr>
          <p:spPr bwMode="auto">
            <a:xfrm>
              <a:off x="2743200" y="3886200"/>
              <a:ext cx="49530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29709" name="Rectangle 7"/>
            <p:cNvSpPr>
              <a:spLocks noChangeArrowheads="1"/>
            </p:cNvSpPr>
            <p:nvPr/>
          </p:nvSpPr>
          <p:spPr bwMode="auto">
            <a:xfrm>
              <a:off x="381000" y="4191000"/>
              <a:ext cx="20574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grpSp>
      <p:grpSp>
        <p:nvGrpSpPr>
          <p:cNvPr id="3" name="Group 12"/>
          <p:cNvGrpSpPr>
            <a:grpSpLocks/>
          </p:cNvGrpSpPr>
          <p:nvPr/>
        </p:nvGrpSpPr>
        <p:grpSpPr bwMode="auto">
          <a:xfrm>
            <a:off x="1219200" y="4725988"/>
            <a:ext cx="7629525" cy="1979612"/>
            <a:chOff x="1219200" y="4726504"/>
            <a:chExt cx="7629525" cy="1979096"/>
          </a:xfrm>
        </p:grpSpPr>
        <p:pic>
          <p:nvPicPr>
            <p:cNvPr id="29702" name="Picture 3"/>
            <p:cNvPicPr>
              <a:picLocks noChangeAspect="1" noChangeArrowheads="1"/>
            </p:cNvPicPr>
            <p:nvPr/>
          </p:nvPicPr>
          <p:blipFill>
            <a:blip r:embed="rId3" cstate="print"/>
            <a:srcRect/>
            <a:stretch>
              <a:fillRect/>
            </a:stretch>
          </p:blipFill>
          <p:spPr bwMode="auto">
            <a:xfrm>
              <a:off x="1219200" y="4726504"/>
              <a:ext cx="7629525" cy="1960046"/>
            </a:xfrm>
            <a:prstGeom prst="rect">
              <a:avLst/>
            </a:prstGeom>
            <a:noFill/>
            <a:ln w="9525">
              <a:noFill/>
              <a:miter lim="800000"/>
              <a:headEnd/>
              <a:tailEnd/>
            </a:ln>
          </p:spPr>
        </p:pic>
        <p:sp>
          <p:nvSpPr>
            <p:cNvPr id="29703" name="Rectangle 8"/>
            <p:cNvSpPr>
              <a:spLocks noChangeArrowheads="1"/>
            </p:cNvSpPr>
            <p:nvPr/>
          </p:nvSpPr>
          <p:spPr bwMode="auto">
            <a:xfrm>
              <a:off x="4495800" y="5334000"/>
              <a:ext cx="42672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29704" name="Rectangle 9"/>
            <p:cNvSpPr>
              <a:spLocks noChangeArrowheads="1"/>
            </p:cNvSpPr>
            <p:nvPr/>
          </p:nvSpPr>
          <p:spPr bwMode="auto">
            <a:xfrm>
              <a:off x="1295400" y="5715000"/>
              <a:ext cx="7467600" cy="6096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29705" name="Rectangle 10"/>
            <p:cNvSpPr>
              <a:spLocks noChangeArrowheads="1"/>
            </p:cNvSpPr>
            <p:nvPr/>
          </p:nvSpPr>
          <p:spPr bwMode="auto">
            <a:xfrm>
              <a:off x="1295400" y="6324600"/>
              <a:ext cx="31242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grpSp>
    </p:spTree>
    <p:extLst>
      <p:ext uri="{BB962C8B-B14F-4D97-AF65-F5344CB8AC3E}">
        <p14:creationId xmlns:p14="http://schemas.microsoft.com/office/powerpoint/2010/main" val="2726698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495300"/>
            <a:ext cx="9144000" cy="647700"/>
          </a:xfrm>
        </p:spPr>
        <p:txBody>
          <a:bodyPr/>
          <a:lstStyle/>
          <a:p>
            <a:r>
              <a:rPr lang="en-US" sz="3200" dirty="0" smtClean="0"/>
              <a:t>How to treat the North’s ‘</a:t>
            </a:r>
            <a:r>
              <a:rPr lang="en-US" sz="3200" i="1" dirty="0" err="1" smtClean="0"/>
              <a:t>Effugium</a:t>
            </a:r>
            <a:r>
              <a:rPr lang="en-US" sz="3200" i="1" dirty="0" smtClean="0"/>
              <a:t> </a:t>
            </a:r>
            <a:r>
              <a:rPr lang="en-US" sz="3200" i="1" dirty="0" err="1" smtClean="0"/>
              <a:t>Discipulorum</a:t>
            </a:r>
            <a:r>
              <a:rPr lang="en-US" sz="3200" dirty="0" smtClean="0"/>
              <a:t>’</a:t>
            </a:r>
          </a:p>
        </p:txBody>
      </p:sp>
      <p:pic>
        <p:nvPicPr>
          <p:cNvPr id="30723" name="Picture 2"/>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5" name="Rectangle 4"/>
          <p:cNvSpPr/>
          <p:nvPr/>
        </p:nvSpPr>
        <p:spPr bwMode="auto">
          <a:xfrm>
            <a:off x="2971800" y="4038600"/>
            <a:ext cx="1143000" cy="228600"/>
          </a:xfrm>
          <a:prstGeom prst="rect">
            <a:avLst/>
          </a:prstGeom>
          <a:solidFill>
            <a:schemeClr val="accent1">
              <a:lumMod val="60000"/>
              <a:lumOff val="40000"/>
              <a:alpha val="50196"/>
            </a:schemeClr>
          </a:solidFill>
          <a:ln w="9525" cap="flat" cmpd="sng" algn="ctr">
            <a:solidFill>
              <a:schemeClr val="bg1"/>
            </a:solidFill>
            <a:prstDash val="solid"/>
            <a:round/>
            <a:headEnd type="none" w="med" len="med"/>
            <a:tailEnd type="triangle" w="med" len="med"/>
          </a:ln>
          <a:effectLst/>
        </p:spPr>
        <p:txBody>
          <a:bodyPr anchor="ctr"/>
          <a:lstStyle/>
          <a:p>
            <a:pPr>
              <a:defRPr/>
            </a:pPr>
            <a:endParaRPr lang="en-US"/>
          </a:p>
        </p:txBody>
      </p:sp>
      <p:sp>
        <p:nvSpPr>
          <p:cNvPr id="30725" name="Rectangle 5"/>
          <p:cNvSpPr>
            <a:spLocks noChangeArrowheads="1"/>
          </p:cNvSpPr>
          <p:nvPr/>
        </p:nvSpPr>
        <p:spPr bwMode="auto">
          <a:xfrm>
            <a:off x="4724400" y="5181600"/>
            <a:ext cx="4419600" cy="2286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30726" name="Rectangle 6"/>
          <p:cNvSpPr>
            <a:spLocks noChangeArrowheads="1"/>
          </p:cNvSpPr>
          <p:nvPr/>
        </p:nvSpPr>
        <p:spPr bwMode="auto">
          <a:xfrm>
            <a:off x="0" y="5410200"/>
            <a:ext cx="9144000" cy="14478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Tree>
    <p:extLst>
      <p:ext uri="{BB962C8B-B14F-4D97-AF65-F5344CB8AC3E}">
        <p14:creationId xmlns:p14="http://schemas.microsoft.com/office/powerpoint/2010/main" val="561554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7" name="Rectangle 3"/>
          <p:cNvSpPr>
            <a:spLocks noGrp="1" noChangeArrowheads="1"/>
          </p:cNvSpPr>
          <p:nvPr>
            <p:ph idx="1"/>
          </p:nvPr>
        </p:nvSpPr>
        <p:spPr/>
        <p:txBody>
          <a:bodyPr/>
          <a:lstStyle/>
          <a:p>
            <a:pPr eaLnBrk="1" hangingPunct="1">
              <a:lnSpc>
                <a:spcPct val="90000"/>
              </a:lnSpc>
            </a:pPr>
            <a:r>
              <a:rPr lang="nl-NL" sz="2800" i="1" dirty="0" smtClean="0"/>
              <a:t>‘Disorders are </a:t>
            </a:r>
            <a:r>
              <a:rPr lang="nl-NL" sz="2800" b="1" i="1" dirty="0" err="1" smtClean="0"/>
              <a:t>concepts</a:t>
            </a:r>
            <a:r>
              <a:rPr lang="nl-NL" sz="2800" i="1" dirty="0" smtClean="0"/>
              <a:t> in </a:t>
            </a:r>
            <a:r>
              <a:rPr lang="nl-NL" sz="2800" i="1" dirty="0" err="1" smtClean="0"/>
              <a:t>which</a:t>
            </a:r>
            <a:r>
              <a:rPr lang="nl-NL" sz="2800" i="1" dirty="0" smtClean="0"/>
              <a:t> </a:t>
            </a:r>
            <a:r>
              <a:rPr lang="nl-NL" sz="2800" i="1" dirty="0" err="1" smtClean="0"/>
              <a:t>there</a:t>
            </a:r>
            <a:r>
              <a:rPr lang="nl-NL" sz="2800" i="1" dirty="0" smtClean="0"/>
              <a:t> is </a:t>
            </a:r>
            <a:r>
              <a:rPr lang="nl-NL" sz="2800" i="1" dirty="0" err="1" smtClean="0"/>
              <a:t>an</a:t>
            </a:r>
            <a:r>
              <a:rPr lang="nl-NL" sz="2800" i="1" dirty="0" smtClean="0"/>
              <a:t> explicit or </a:t>
            </a:r>
            <a:r>
              <a:rPr lang="nl-NL" sz="2800" i="1" dirty="0" err="1" smtClean="0"/>
              <a:t>implicit</a:t>
            </a:r>
            <a:r>
              <a:rPr lang="nl-NL" sz="2800" i="1" dirty="0" smtClean="0"/>
              <a:t> </a:t>
            </a:r>
            <a:r>
              <a:rPr lang="nl-NL" sz="2800" i="1" dirty="0" err="1" smtClean="0"/>
              <a:t>pathological</a:t>
            </a:r>
            <a:r>
              <a:rPr lang="nl-NL" sz="2800" i="1" dirty="0" smtClean="0"/>
              <a:t> </a:t>
            </a:r>
            <a:r>
              <a:rPr lang="nl-NL" sz="2800" i="1" dirty="0" err="1" smtClean="0"/>
              <a:t>process</a:t>
            </a:r>
            <a:r>
              <a:rPr lang="nl-NL" sz="2800" i="1" dirty="0" smtClean="0"/>
              <a:t> </a:t>
            </a:r>
            <a:r>
              <a:rPr lang="nl-NL" sz="2800" i="1" dirty="0" err="1" smtClean="0"/>
              <a:t>causing</a:t>
            </a:r>
            <a:r>
              <a:rPr lang="nl-NL" sz="2800" i="1" dirty="0" smtClean="0"/>
              <a:t> a state of </a:t>
            </a:r>
            <a:r>
              <a:rPr lang="nl-NL" sz="2800" i="1" dirty="0" err="1" smtClean="0"/>
              <a:t>disease</a:t>
            </a:r>
            <a:r>
              <a:rPr lang="nl-NL" sz="2800" i="1" dirty="0" smtClean="0"/>
              <a:t> </a:t>
            </a:r>
            <a:r>
              <a:rPr lang="nl-NL" sz="2800" i="1" dirty="0" err="1" smtClean="0"/>
              <a:t>which</a:t>
            </a:r>
            <a:r>
              <a:rPr lang="nl-NL" sz="2800" i="1" dirty="0" smtClean="0"/>
              <a:t> </a:t>
            </a:r>
            <a:r>
              <a:rPr lang="nl-NL" sz="2800" i="1" dirty="0" err="1" smtClean="0"/>
              <a:t>tends</a:t>
            </a:r>
            <a:r>
              <a:rPr lang="nl-NL" sz="2800" i="1" dirty="0" smtClean="0"/>
              <a:t> </a:t>
            </a:r>
            <a:r>
              <a:rPr lang="nl-NL" sz="2800" i="1" dirty="0" err="1" smtClean="0"/>
              <a:t>to</a:t>
            </a:r>
            <a:r>
              <a:rPr lang="nl-NL" sz="2800" i="1" dirty="0" smtClean="0"/>
              <a:t> </a:t>
            </a:r>
            <a:r>
              <a:rPr lang="nl-NL" sz="2800" i="1" dirty="0" err="1" smtClean="0"/>
              <a:t>exist</a:t>
            </a:r>
            <a:r>
              <a:rPr lang="nl-NL" sz="2800" i="1" dirty="0" smtClean="0"/>
              <a:t> </a:t>
            </a:r>
            <a:r>
              <a:rPr lang="nl-NL" sz="2800" i="1" dirty="0" err="1" smtClean="0"/>
              <a:t>for</a:t>
            </a:r>
            <a:r>
              <a:rPr lang="nl-NL" sz="2800" i="1" dirty="0" smtClean="0"/>
              <a:t> a significant </a:t>
            </a:r>
            <a:r>
              <a:rPr lang="nl-NL" sz="2800" i="1" dirty="0" err="1" smtClean="0"/>
              <a:t>length</a:t>
            </a:r>
            <a:r>
              <a:rPr lang="nl-NL" sz="2800" i="1" dirty="0" smtClean="0"/>
              <a:t> of time </a:t>
            </a:r>
            <a:r>
              <a:rPr lang="nl-NL" sz="2800" i="1" dirty="0" err="1" smtClean="0"/>
              <a:t>under</a:t>
            </a:r>
            <a:r>
              <a:rPr lang="nl-NL" sz="2800" i="1" dirty="0" smtClean="0"/>
              <a:t> </a:t>
            </a:r>
            <a:r>
              <a:rPr lang="nl-NL" sz="2800" i="1" dirty="0" err="1" smtClean="0"/>
              <a:t>ordinary</a:t>
            </a:r>
            <a:r>
              <a:rPr lang="nl-NL" sz="2800" i="1" dirty="0" smtClean="0"/>
              <a:t> </a:t>
            </a:r>
            <a:r>
              <a:rPr lang="nl-NL" sz="2800" i="1" dirty="0" err="1" smtClean="0"/>
              <a:t>circumstances</a:t>
            </a:r>
            <a:r>
              <a:rPr lang="nl-NL" sz="2800" dirty="0" smtClean="0"/>
              <a:t>.</a:t>
            </a:r>
            <a:r>
              <a:rPr lang="nl-BE" sz="2800" dirty="0" smtClean="0"/>
              <a:t>’</a:t>
            </a:r>
          </a:p>
          <a:p>
            <a:pPr eaLnBrk="1" hangingPunct="1">
              <a:lnSpc>
                <a:spcPct val="90000"/>
              </a:lnSpc>
            </a:pPr>
            <a:endParaRPr lang="nl-BE" sz="1000" i="1" dirty="0" smtClean="0"/>
          </a:p>
          <a:p>
            <a:pPr eaLnBrk="1" hangingPunct="1">
              <a:lnSpc>
                <a:spcPct val="90000"/>
              </a:lnSpc>
            </a:pPr>
            <a:r>
              <a:rPr lang="nl-BE" sz="2800" dirty="0" err="1" smtClean="0"/>
              <a:t>And</a:t>
            </a:r>
            <a:r>
              <a:rPr lang="nl-BE" sz="2800" dirty="0" smtClean="0"/>
              <a:t> </a:t>
            </a:r>
            <a:r>
              <a:rPr lang="nl-BE" sz="2800" dirty="0" err="1" smtClean="0"/>
              <a:t>also</a:t>
            </a:r>
            <a:r>
              <a:rPr lang="nl-BE" sz="2800" dirty="0" smtClean="0"/>
              <a:t>:</a:t>
            </a:r>
            <a:r>
              <a:rPr lang="nl-BE" sz="2800" i="1" dirty="0" smtClean="0"/>
              <a:t> “</a:t>
            </a:r>
            <a:r>
              <a:rPr lang="nl-BE" sz="2800" i="1" dirty="0" err="1" smtClean="0"/>
              <a:t>Concepts</a:t>
            </a:r>
            <a:r>
              <a:rPr lang="nl-BE" sz="2800" i="1" dirty="0" smtClean="0"/>
              <a:t> are </a:t>
            </a:r>
            <a:r>
              <a:rPr lang="nl-NL" sz="2800" b="1" i="1" dirty="0" err="1" smtClean="0"/>
              <a:t>unique</a:t>
            </a:r>
            <a:r>
              <a:rPr lang="nl-NL" sz="2800" b="1" i="1" dirty="0" smtClean="0"/>
              <a:t> units of </a:t>
            </a:r>
            <a:r>
              <a:rPr lang="nl-NL" sz="2800" b="1" i="1" dirty="0" err="1" smtClean="0"/>
              <a:t>thought</a:t>
            </a:r>
            <a:r>
              <a:rPr lang="nl-NL" sz="2800" i="1" dirty="0" smtClean="0"/>
              <a:t>”</a:t>
            </a:r>
            <a:r>
              <a:rPr lang="nl-BE" sz="2800" i="1" dirty="0" smtClean="0"/>
              <a:t>.</a:t>
            </a:r>
          </a:p>
          <a:p>
            <a:pPr eaLnBrk="1" hangingPunct="1">
              <a:lnSpc>
                <a:spcPct val="90000"/>
              </a:lnSpc>
            </a:pPr>
            <a:endParaRPr lang="nl-BE" sz="1000" i="1" dirty="0" smtClean="0"/>
          </a:p>
          <a:p>
            <a:pPr eaLnBrk="1" hangingPunct="1">
              <a:lnSpc>
                <a:spcPct val="90000"/>
              </a:lnSpc>
            </a:pPr>
            <a:r>
              <a:rPr lang="nl-BE" sz="2800" dirty="0" err="1" smtClean="0"/>
              <a:t>Thus</a:t>
            </a:r>
            <a:r>
              <a:rPr lang="nl-BE" sz="2800" i="1" dirty="0" smtClean="0"/>
              <a:t>: </a:t>
            </a:r>
            <a:r>
              <a:rPr lang="nl-BE" sz="2800" b="1" dirty="0" smtClean="0"/>
              <a:t>Disorders are </a:t>
            </a:r>
            <a:r>
              <a:rPr lang="nl-BE" sz="2800" b="1" dirty="0" err="1" smtClean="0"/>
              <a:t>unique</a:t>
            </a:r>
            <a:r>
              <a:rPr lang="nl-BE" sz="2800" b="1" dirty="0" smtClean="0"/>
              <a:t> units of </a:t>
            </a:r>
            <a:r>
              <a:rPr lang="nl-BE" sz="2800" b="1" dirty="0" err="1" smtClean="0"/>
              <a:t>thoughts</a:t>
            </a:r>
            <a:r>
              <a:rPr lang="nl-BE" sz="2800" b="1" dirty="0" smtClean="0"/>
              <a:t> in </a:t>
            </a:r>
            <a:r>
              <a:rPr lang="nl-BE" sz="2800" b="1" dirty="0" err="1" smtClean="0"/>
              <a:t>which</a:t>
            </a:r>
            <a:r>
              <a:rPr lang="nl-BE" sz="2800" b="1" dirty="0" smtClean="0"/>
              <a:t> </a:t>
            </a:r>
            <a:r>
              <a:rPr lang="nl-BE" sz="2800" b="1" dirty="0" err="1" smtClean="0"/>
              <a:t>there</a:t>
            </a:r>
            <a:r>
              <a:rPr lang="nl-BE" sz="2800" b="1" dirty="0" smtClean="0"/>
              <a:t> is a </a:t>
            </a:r>
            <a:r>
              <a:rPr lang="nl-BE" sz="2800" b="1" dirty="0" err="1" smtClean="0"/>
              <a:t>pathological</a:t>
            </a:r>
            <a:r>
              <a:rPr lang="nl-BE" sz="2800" b="1" dirty="0" smtClean="0"/>
              <a:t> </a:t>
            </a:r>
            <a:r>
              <a:rPr lang="nl-BE" sz="2800" b="1" dirty="0" err="1" smtClean="0"/>
              <a:t>process</a:t>
            </a:r>
            <a:r>
              <a:rPr lang="nl-BE" sz="2800" b="1" dirty="0" smtClean="0"/>
              <a:t> …???</a:t>
            </a:r>
          </a:p>
          <a:p>
            <a:pPr eaLnBrk="1" hangingPunct="1">
              <a:lnSpc>
                <a:spcPct val="90000"/>
              </a:lnSpc>
            </a:pPr>
            <a:endParaRPr lang="nl-BE" sz="1000" b="1" dirty="0" smtClean="0"/>
          </a:p>
          <a:p>
            <a:pPr eaLnBrk="1" hangingPunct="1">
              <a:lnSpc>
                <a:spcPct val="90000"/>
              </a:lnSpc>
            </a:pPr>
            <a:r>
              <a:rPr lang="nl-BE" sz="2800" dirty="0" err="1" smtClean="0"/>
              <a:t>And</a:t>
            </a:r>
            <a:r>
              <a:rPr lang="nl-BE" sz="2800" dirty="0" smtClean="0"/>
              <a:t> </a:t>
            </a:r>
            <a:r>
              <a:rPr lang="nl-BE" sz="2800" dirty="0" err="1" smtClean="0"/>
              <a:t>thus</a:t>
            </a:r>
            <a:r>
              <a:rPr lang="nl-BE" sz="2800" dirty="0" smtClean="0"/>
              <a:t>:</a:t>
            </a:r>
            <a:r>
              <a:rPr lang="nl-BE" sz="2800" b="1" dirty="0" smtClean="0"/>
              <a:t> </a:t>
            </a:r>
            <a:r>
              <a:rPr lang="nl-BE" sz="2800" dirty="0" err="1" smtClean="0"/>
              <a:t>to</a:t>
            </a:r>
            <a:r>
              <a:rPr lang="nl-BE" sz="2800" dirty="0" smtClean="0"/>
              <a:t> </a:t>
            </a:r>
            <a:r>
              <a:rPr lang="nl-BE" sz="2800" dirty="0" err="1" smtClean="0"/>
              <a:t>eradicate</a:t>
            </a:r>
            <a:r>
              <a:rPr lang="nl-BE" sz="2800" dirty="0" smtClean="0"/>
              <a:t> </a:t>
            </a:r>
            <a:r>
              <a:rPr lang="nl-BE" sz="2800" dirty="0" err="1" smtClean="0"/>
              <a:t>all</a:t>
            </a:r>
            <a:r>
              <a:rPr lang="nl-BE" sz="2800" dirty="0" smtClean="0"/>
              <a:t> </a:t>
            </a:r>
            <a:r>
              <a:rPr lang="nl-BE" sz="2800" dirty="0" err="1" smtClean="0"/>
              <a:t>diseases</a:t>
            </a:r>
            <a:r>
              <a:rPr lang="nl-BE" sz="2800" dirty="0" smtClean="0"/>
              <a:t> in the </a:t>
            </a:r>
            <a:r>
              <a:rPr lang="nl-BE" sz="2800" dirty="0" err="1" smtClean="0"/>
              <a:t>world</a:t>
            </a:r>
            <a:r>
              <a:rPr lang="nl-BE" sz="2800" dirty="0" smtClean="0"/>
              <a:t> at </a:t>
            </a:r>
            <a:r>
              <a:rPr lang="nl-BE" sz="2800" dirty="0" err="1" smtClean="0"/>
              <a:t>once</a:t>
            </a:r>
            <a:r>
              <a:rPr lang="nl-BE" sz="2800" dirty="0" smtClean="0"/>
              <a:t> we </a:t>
            </a:r>
            <a:r>
              <a:rPr lang="nl-BE" sz="2800" dirty="0" err="1" smtClean="0"/>
              <a:t>simply</a:t>
            </a:r>
            <a:r>
              <a:rPr lang="nl-BE" sz="2800" dirty="0" smtClean="0"/>
              <a:t> </a:t>
            </a:r>
            <a:r>
              <a:rPr lang="nl-BE" sz="2800" dirty="0" err="1" smtClean="0"/>
              <a:t>should</a:t>
            </a:r>
            <a:r>
              <a:rPr lang="nl-BE" sz="2800" dirty="0" smtClean="0"/>
              <a:t> stop thinking ?</a:t>
            </a:r>
          </a:p>
        </p:txBody>
      </p:sp>
      <p:sp>
        <p:nvSpPr>
          <p:cNvPr id="2" name="Title 1"/>
          <p:cNvSpPr>
            <a:spLocks noGrp="1"/>
          </p:cNvSpPr>
          <p:nvPr>
            <p:ph type="title"/>
          </p:nvPr>
        </p:nvSpPr>
        <p:spPr/>
        <p:txBody>
          <a:bodyPr/>
          <a:lstStyle/>
          <a:p>
            <a:r>
              <a:rPr lang="en-US" sz="3200" dirty="0"/>
              <a:t>SNOMED about </a:t>
            </a:r>
            <a:r>
              <a:rPr lang="en-US" sz="3200" i="1" dirty="0"/>
              <a:t>diseases</a:t>
            </a:r>
            <a:r>
              <a:rPr lang="en-US" sz="3200" dirty="0"/>
              <a:t> and </a:t>
            </a:r>
            <a:r>
              <a:rPr lang="en-US" sz="3200" i="1" dirty="0" smtClean="0"/>
              <a:t>concepts (</a:t>
            </a:r>
            <a:r>
              <a:rPr lang="en-US" sz="3200" i="1" dirty="0" smtClean="0">
                <a:solidFill>
                  <a:srgbClr val="FF0000"/>
                </a:solidFill>
              </a:rPr>
              <a:t>2010</a:t>
            </a:r>
            <a:r>
              <a:rPr lang="en-US" sz="3200" i="1" dirty="0" smtClean="0"/>
              <a:t>)</a:t>
            </a:r>
            <a:endParaRPr lang="en-US" sz="3200" dirty="0"/>
          </a:p>
        </p:txBody>
      </p:sp>
    </p:spTree>
    <p:extLst>
      <p:ext uri="{BB962C8B-B14F-4D97-AF65-F5344CB8AC3E}">
        <p14:creationId xmlns:p14="http://schemas.microsoft.com/office/powerpoint/2010/main" val="211064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9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93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93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9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3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err="1" smtClean="0"/>
              <a:t>MeSH</a:t>
            </a:r>
            <a:r>
              <a:rPr lang="en-US" sz="3200" dirty="0" smtClean="0"/>
              <a:t>: Geographic </a:t>
            </a:r>
            <a:r>
              <a:rPr lang="en-US" sz="3200" dirty="0"/>
              <a:t>Locations [Z01</a:t>
            </a:r>
            <a:r>
              <a:rPr lang="en-US" sz="3200" dirty="0" smtClean="0"/>
              <a:t>] (2013)</a:t>
            </a:r>
            <a:endParaRPr lang="en-US" sz="3200" dirty="0"/>
          </a:p>
        </p:txBody>
      </p:sp>
      <p:sp>
        <p:nvSpPr>
          <p:cNvPr id="34820" name="Rectangle 3"/>
          <p:cNvSpPr>
            <a:spLocks noGrp="1" noChangeArrowheads="1"/>
          </p:cNvSpPr>
          <p:nvPr>
            <p:ph idx="1"/>
          </p:nvPr>
        </p:nvSpPr>
        <p:spPr/>
        <p:txBody>
          <a:bodyPr/>
          <a:lstStyle/>
          <a:p>
            <a:pPr eaLnBrk="1" hangingPunct="1">
              <a:lnSpc>
                <a:spcPct val="80000"/>
              </a:lnSpc>
            </a:pPr>
            <a:r>
              <a:rPr lang="en-US" sz="1800" dirty="0" smtClean="0"/>
              <a:t>Africa [Z01.058]  +		</a:t>
            </a:r>
          </a:p>
          <a:p>
            <a:pPr eaLnBrk="1" hangingPunct="1">
              <a:lnSpc>
                <a:spcPct val="80000"/>
              </a:lnSpc>
            </a:pPr>
            <a:r>
              <a:rPr lang="en-US" sz="1800" dirty="0" smtClean="0"/>
              <a:t>Americas [Z01.107]  +		</a:t>
            </a:r>
          </a:p>
          <a:p>
            <a:pPr eaLnBrk="1" hangingPunct="1">
              <a:lnSpc>
                <a:spcPct val="80000"/>
              </a:lnSpc>
            </a:pPr>
            <a:r>
              <a:rPr lang="en-US" sz="1800" dirty="0" smtClean="0"/>
              <a:t>Antarctic Regions [Z01.158]	</a:t>
            </a:r>
          </a:p>
          <a:p>
            <a:pPr eaLnBrk="1" hangingPunct="1">
              <a:lnSpc>
                <a:spcPct val="80000"/>
              </a:lnSpc>
            </a:pPr>
            <a:r>
              <a:rPr lang="en-US" sz="1800" dirty="0" smtClean="0"/>
              <a:t>Arctic Regions [Z01.208]		</a:t>
            </a:r>
          </a:p>
          <a:p>
            <a:pPr eaLnBrk="1" hangingPunct="1">
              <a:lnSpc>
                <a:spcPct val="80000"/>
              </a:lnSpc>
            </a:pPr>
            <a:r>
              <a:rPr lang="en-US" sz="1800" dirty="0" smtClean="0"/>
              <a:t>Asia [Z01.252]  +		</a:t>
            </a:r>
          </a:p>
          <a:p>
            <a:pPr eaLnBrk="1" hangingPunct="1">
              <a:lnSpc>
                <a:spcPct val="80000"/>
              </a:lnSpc>
            </a:pPr>
            <a:r>
              <a:rPr lang="en-US" sz="1800" dirty="0" smtClean="0"/>
              <a:t>Atlantic Islands [Z01.295]  +	</a:t>
            </a:r>
          </a:p>
          <a:p>
            <a:pPr eaLnBrk="1" hangingPunct="1">
              <a:lnSpc>
                <a:spcPct val="80000"/>
              </a:lnSpc>
            </a:pPr>
            <a:r>
              <a:rPr lang="en-US" sz="1800" dirty="0" smtClean="0"/>
              <a:t>Australia [Z01.338]  +		</a:t>
            </a:r>
          </a:p>
          <a:p>
            <a:pPr eaLnBrk="1" hangingPunct="1">
              <a:lnSpc>
                <a:spcPct val="80000"/>
              </a:lnSpc>
            </a:pPr>
            <a:r>
              <a:rPr lang="en-US" sz="1800" dirty="0" smtClean="0"/>
              <a:t>Cities [Z01.433]  +		</a:t>
            </a:r>
          </a:p>
          <a:p>
            <a:pPr eaLnBrk="1" hangingPunct="1">
              <a:lnSpc>
                <a:spcPct val="80000"/>
              </a:lnSpc>
            </a:pPr>
            <a:r>
              <a:rPr lang="en-US" sz="1800" dirty="0" smtClean="0"/>
              <a:t>Europe [Z01.542]  +		</a:t>
            </a:r>
          </a:p>
          <a:p>
            <a:pPr eaLnBrk="1" hangingPunct="1">
              <a:lnSpc>
                <a:spcPct val="80000"/>
              </a:lnSpc>
            </a:pPr>
            <a:r>
              <a:rPr lang="en-US" sz="1800" dirty="0" smtClean="0"/>
              <a:t>Historical Geographic Locations [Z01.586]  +</a:t>
            </a:r>
          </a:p>
          <a:p>
            <a:pPr eaLnBrk="1" hangingPunct="1">
              <a:lnSpc>
                <a:spcPct val="80000"/>
              </a:lnSpc>
            </a:pPr>
            <a:r>
              <a:rPr lang="en-US" sz="1800" dirty="0" smtClean="0"/>
              <a:t>Indian Ocean Islands [Z01.600]  +	</a:t>
            </a:r>
          </a:p>
          <a:p>
            <a:pPr eaLnBrk="1" hangingPunct="1">
              <a:lnSpc>
                <a:spcPct val="80000"/>
              </a:lnSpc>
            </a:pPr>
            <a:r>
              <a:rPr lang="en-US" sz="1800" dirty="0" smtClean="0"/>
              <a:t>Oceania [Z01.678]  +		</a:t>
            </a:r>
          </a:p>
          <a:p>
            <a:pPr eaLnBrk="1" hangingPunct="1">
              <a:lnSpc>
                <a:spcPct val="80000"/>
              </a:lnSpc>
            </a:pPr>
            <a:r>
              <a:rPr lang="en-US" sz="1800" dirty="0" smtClean="0"/>
              <a:t>Oceans and Seas [Z01.756]  +	</a:t>
            </a:r>
          </a:p>
          <a:p>
            <a:pPr eaLnBrk="1" hangingPunct="1">
              <a:lnSpc>
                <a:spcPct val="80000"/>
              </a:lnSpc>
            </a:pPr>
            <a:r>
              <a:rPr lang="en-US" sz="1800" dirty="0" smtClean="0"/>
              <a:t>Pacific Islands [Z01.782]  +</a:t>
            </a:r>
          </a:p>
        </p:txBody>
      </p:sp>
      <p:sp>
        <p:nvSpPr>
          <p:cNvPr id="1888260" name="Rectangle 4"/>
          <p:cNvSpPr>
            <a:spLocks noGrp="1" noChangeArrowheads="1"/>
          </p:cNvSpPr>
          <p:nvPr>
            <p:ph type="body" sz="half" idx="4294967295"/>
          </p:nvPr>
        </p:nvSpPr>
        <p:spPr>
          <a:xfrm>
            <a:off x="4876800" y="1981200"/>
            <a:ext cx="4038600" cy="4114800"/>
          </a:xfrm>
          <a:prstGeom prst="rect">
            <a:avLst/>
          </a:prstGeom>
          <a:solidFill>
            <a:srgbClr val="FF0000">
              <a:alpha val="50195"/>
            </a:srgbClr>
          </a:solidFill>
        </p:spPr>
        <p:txBody>
          <a:bodyPr/>
          <a:lstStyle/>
          <a:p>
            <a:pPr eaLnBrk="1" hangingPunct="1">
              <a:lnSpc>
                <a:spcPct val="80000"/>
              </a:lnSpc>
            </a:pPr>
            <a:r>
              <a:rPr lang="en-US" sz="1800" dirty="0" smtClean="0"/>
              <a:t>Ancient Lands [Z01.586.035]  +	</a:t>
            </a:r>
          </a:p>
          <a:p>
            <a:pPr eaLnBrk="1" hangingPunct="1">
              <a:lnSpc>
                <a:spcPct val="80000"/>
              </a:lnSpc>
            </a:pPr>
            <a:r>
              <a:rPr lang="en-US" sz="1800" dirty="0" smtClean="0"/>
              <a:t>Austria-Hungary [Z01.586.117]	</a:t>
            </a:r>
          </a:p>
          <a:p>
            <a:pPr eaLnBrk="1" hangingPunct="1">
              <a:lnSpc>
                <a:spcPct val="80000"/>
              </a:lnSpc>
            </a:pPr>
            <a:r>
              <a:rPr lang="en-US" sz="1800" dirty="0" smtClean="0"/>
              <a:t>Commonwealth of Independent States [Z01.586.200]  +		</a:t>
            </a:r>
          </a:p>
          <a:p>
            <a:pPr eaLnBrk="1" hangingPunct="1">
              <a:lnSpc>
                <a:spcPct val="80000"/>
              </a:lnSpc>
            </a:pPr>
            <a:r>
              <a:rPr lang="en-US" sz="1800" dirty="0" smtClean="0"/>
              <a:t>Czechoslovakia [Z01.586.250]  +	</a:t>
            </a:r>
          </a:p>
          <a:p>
            <a:pPr eaLnBrk="1" hangingPunct="1">
              <a:lnSpc>
                <a:spcPct val="80000"/>
              </a:lnSpc>
            </a:pPr>
            <a:r>
              <a:rPr lang="en-US" sz="1800" dirty="0" smtClean="0"/>
              <a:t>European Union [Z01.586.300]	</a:t>
            </a:r>
          </a:p>
          <a:p>
            <a:pPr eaLnBrk="1" hangingPunct="1">
              <a:lnSpc>
                <a:spcPct val="80000"/>
              </a:lnSpc>
            </a:pPr>
            <a:r>
              <a:rPr lang="en-US" sz="1800" dirty="0" smtClean="0"/>
              <a:t>Germany [Z01.586.315]  +	</a:t>
            </a:r>
          </a:p>
          <a:p>
            <a:pPr eaLnBrk="1" hangingPunct="1">
              <a:lnSpc>
                <a:spcPct val="80000"/>
              </a:lnSpc>
            </a:pPr>
            <a:r>
              <a:rPr lang="en-US" sz="1800" dirty="0" smtClean="0"/>
              <a:t>Korea [Z01.586.407]		</a:t>
            </a:r>
          </a:p>
          <a:p>
            <a:pPr eaLnBrk="1" hangingPunct="1">
              <a:lnSpc>
                <a:spcPct val="80000"/>
              </a:lnSpc>
            </a:pPr>
            <a:r>
              <a:rPr lang="en-US" sz="1800" dirty="0" smtClean="0"/>
              <a:t>Middle East [Z01.586.500]  +	</a:t>
            </a:r>
          </a:p>
          <a:p>
            <a:pPr eaLnBrk="1" hangingPunct="1">
              <a:lnSpc>
                <a:spcPct val="80000"/>
              </a:lnSpc>
            </a:pPr>
            <a:r>
              <a:rPr lang="en-US" sz="1800" dirty="0" smtClean="0"/>
              <a:t>New Guinea [Z01.586.650]	</a:t>
            </a:r>
          </a:p>
          <a:p>
            <a:pPr eaLnBrk="1" hangingPunct="1">
              <a:lnSpc>
                <a:spcPct val="80000"/>
              </a:lnSpc>
            </a:pPr>
            <a:r>
              <a:rPr lang="en-US" sz="1800" dirty="0" smtClean="0"/>
              <a:t>Ottoman Empire [Z01.586.687]	</a:t>
            </a:r>
          </a:p>
          <a:p>
            <a:pPr eaLnBrk="1" hangingPunct="1">
              <a:lnSpc>
                <a:spcPct val="80000"/>
              </a:lnSpc>
            </a:pPr>
            <a:r>
              <a:rPr lang="en-US" sz="1800" dirty="0" smtClean="0"/>
              <a:t>Prussia [Z01.586.725]		</a:t>
            </a:r>
          </a:p>
          <a:p>
            <a:pPr eaLnBrk="1" hangingPunct="1">
              <a:lnSpc>
                <a:spcPct val="80000"/>
              </a:lnSpc>
            </a:pPr>
            <a:r>
              <a:rPr lang="en-US" sz="1800" dirty="0" smtClean="0"/>
              <a:t>Russia (Pre-1917) [Z01.586.800]	</a:t>
            </a:r>
          </a:p>
          <a:p>
            <a:pPr eaLnBrk="1" hangingPunct="1">
              <a:lnSpc>
                <a:spcPct val="80000"/>
              </a:lnSpc>
            </a:pPr>
            <a:r>
              <a:rPr lang="en-US" sz="1800" dirty="0" smtClean="0"/>
              <a:t>USSR [Z01.586.950]  +		</a:t>
            </a:r>
          </a:p>
          <a:p>
            <a:pPr eaLnBrk="1" hangingPunct="1">
              <a:lnSpc>
                <a:spcPct val="80000"/>
              </a:lnSpc>
            </a:pPr>
            <a:r>
              <a:rPr lang="en-US" sz="1800" dirty="0" smtClean="0"/>
              <a:t>Yugoslavia [Z01.586.980]  +		</a:t>
            </a:r>
          </a:p>
          <a:p>
            <a:pPr eaLnBrk="1" hangingPunct="1">
              <a:lnSpc>
                <a:spcPct val="80000"/>
              </a:lnSpc>
            </a:pPr>
            <a:endParaRPr lang="en-US" sz="1800" dirty="0" smtClean="0"/>
          </a:p>
        </p:txBody>
      </p:sp>
      <p:sp>
        <p:nvSpPr>
          <p:cNvPr id="1888261" name="Rectangle 5"/>
          <p:cNvSpPr>
            <a:spLocks noChangeArrowheads="1"/>
          </p:cNvSpPr>
          <p:nvPr/>
        </p:nvSpPr>
        <p:spPr bwMode="auto">
          <a:xfrm>
            <a:off x="234950" y="4114799"/>
            <a:ext cx="4414838" cy="304801"/>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3451777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88261"/>
                                        </p:tgtEl>
                                        <p:attrNameLst>
                                          <p:attrName>style.visibility</p:attrName>
                                        </p:attrNameLst>
                                      </p:cBhvr>
                                      <p:to>
                                        <p:strVal val="visible"/>
                                      </p:to>
                                    </p:set>
                                    <p:animEffect transition="in" filter="wipe(left)">
                                      <p:cBhvr>
                                        <p:cTn id="7" dur="500"/>
                                        <p:tgtEl>
                                          <p:spTgt spid="188826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88260">
                                            <p:bg/>
                                          </p:spTgt>
                                        </p:tgtEl>
                                        <p:attrNameLst>
                                          <p:attrName>style.visibility</p:attrName>
                                        </p:attrNameLst>
                                      </p:cBhvr>
                                      <p:to>
                                        <p:strVal val="visible"/>
                                      </p:to>
                                    </p:set>
                                    <p:animEffect transition="in" filter="wipe(left)">
                                      <p:cBhvr>
                                        <p:cTn id="11" dur="500"/>
                                        <p:tgtEl>
                                          <p:spTgt spid="1888260">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88260">
                                            <p:txEl>
                                              <p:pRg st="0" end="0"/>
                                            </p:txEl>
                                          </p:spTgt>
                                        </p:tgtEl>
                                        <p:attrNameLst>
                                          <p:attrName>style.visibility</p:attrName>
                                        </p:attrNameLst>
                                      </p:cBhvr>
                                      <p:to>
                                        <p:strVal val="visible"/>
                                      </p:to>
                                    </p:set>
                                    <p:animEffect transition="in" filter="wipe(left)">
                                      <p:cBhvr>
                                        <p:cTn id="14" dur="500"/>
                                        <p:tgtEl>
                                          <p:spTgt spid="1888260">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88260">
                                            <p:txEl>
                                              <p:pRg st="1" end="1"/>
                                            </p:txEl>
                                          </p:spTgt>
                                        </p:tgtEl>
                                        <p:attrNameLst>
                                          <p:attrName>style.visibility</p:attrName>
                                        </p:attrNameLst>
                                      </p:cBhvr>
                                      <p:to>
                                        <p:strVal val="visible"/>
                                      </p:to>
                                    </p:set>
                                    <p:animEffect transition="in" filter="wipe(left)">
                                      <p:cBhvr>
                                        <p:cTn id="17" dur="500"/>
                                        <p:tgtEl>
                                          <p:spTgt spid="1888260">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88260">
                                            <p:txEl>
                                              <p:pRg st="2" end="2"/>
                                            </p:txEl>
                                          </p:spTgt>
                                        </p:tgtEl>
                                        <p:attrNameLst>
                                          <p:attrName>style.visibility</p:attrName>
                                        </p:attrNameLst>
                                      </p:cBhvr>
                                      <p:to>
                                        <p:strVal val="visible"/>
                                      </p:to>
                                    </p:set>
                                    <p:animEffect transition="in" filter="wipe(left)">
                                      <p:cBhvr>
                                        <p:cTn id="20" dur="500"/>
                                        <p:tgtEl>
                                          <p:spTgt spid="1888260">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88260">
                                            <p:txEl>
                                              <p:pRg st="3" end="3"/>
                                            </p:txEl>
                                          </p:spTgt>
                                        </p:tgtEl>
                                        <p:attrNameLst>
                                          <p:attrName>style.visibility</p:attrName>
                                        </p:attrNameLst>
                                      </p:cBhvr>
                                      <p:to>
                                        <p:strVal val="visible"/>
                                      </p:to>
                                    </p:set>
                                    <p:animEffect transition="in" filter="wipe(left)">
                                      <p:cBhvr>
                                        <p:cTn id="23" dur="500"/>
                                        <p:tgtEl>
                                          <p:spTgt spid="1888260">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88260">
                                            <p:txEl>
                                              <p:pRg st="4" end="4"/>
                                            </p:txEl>
                                          </p:spTgt>
                                        </p:tgtEl>
                                        <p:attrNameLst>
                                          <p:attrName>style.visibility</p:attrName>
                                        </p:attrNameLst>
                                      </p:cBhvr>
                                      <p:to>
                                        <p:strVal val="visible"/>
                                      </p:to>
                                    </p:set>
                                    <p:animEffect transition="in" filter="wipe(left)">
                                      <p:cBhvr>
                                        <p:cTn id="26" dur="500"/>
                                        <p:tgtEl>
                                          <p:spTgt spid="1888260">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88260">
                                            <p:txEl>
                                              <p:pRg st="5" end="5"/>
                                            </p:txEl>
                                          </p:spTgt>
                                        </p:tgtEl>
                                        <p:attrNameLst>
                                          <p:attrName>style.visibility</p:attrName>
                                        </p:attrNameLst>
                                      </p:cBhvr>
                                      <p:to>
                                        <p:strVal val="visible"/>
                                      </p:to>
                                    </p:set>
                                    <p:animEffect transition="in" filter="wipe(left)">
                                      <p:cBhvr>
                                        <p:cTn id="29" dur="500"/>
                                        <p:tgtEl>
                                          <p:spTgt spid="1888260">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88260">
                                            <p:txEl>
                                              <p:pRg st="6" end="6"/>
                                            </p:txEl>
                                          </p:spTgt>
                                        </p:tgtEl>
                                        <p:attrNameLst>
                                          <p:attrName>style.visibility</p:attrName>
                                        </p:attrNameLst>
                                      </p:cBhvr>
                                      <p:to>
                                        <p:strVal val="visible"/>
                                      </p:to>
                                    </p:set>
                                    <p:animEffect transition="in" filter="wipe(left)">
                                      <p:cBhvr>
                                        <p:cTn id="32" dur="500"/>
                                        <p:tgtEl>
                                          <p:spTgt spid="1888260">
                                            <p:txEl>
                                              <p:pRg st="6" end="6"/>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88260">
                                            <p:txEl>
                                              <p:pRg st="7" end="7"/>
                                            </p:txEl>
                                          </p:spTgt>
                                        </p:tgtEl>
                                        <p:attrNameLst>
                                          <p:attrName>style.visibility</p:attrName>
                                        </p:attrNameLst>
                                      </p:cBhvr>
                                      <p:to>
                                        <p:strVal val="visible"/>
                                      </p:to>
                                    </p:set>
                                    <p:animEffect transition="in" filter="wipe(left)">
                                      <p:cBhvr>
                                        <p:cTn id="35" dur="500"/>
                                        <p:tgtEl>
                                          <p:spTgt spid="1888260">
                                            <p:txEl>
                                              <p:pRg st="7" end="7"/>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88260">
                                            <p:txEl>
                                              <p:pRg st="8" end="8"/>
                                            </p:txEl>
                                          </p:spTgt>
                                        </p:tgtEl>
                                        <p:attrNameLst>
                                          <p:attrName>style.visibility</p:attrName>
                                        </p:attrNameLst>
                                      </p:cBhvr>
                                      <p:to>
                                        <p:strVal val="visible"/>
                                      </p:to>
                                    </p:set>
                                    <p:animEffect transition="in" filter="wipe(left)">
                                      <p:cBhvr>
                                        <p:cTn id="38" dur="500"/>
                                        <p:tgtEl>
                                          <p:spTgt spid="1888260">
                                            <p:txEl>
                                              <p:pRg st="8" end="8"/>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88260">
                                            <p:txEl>
                                              <p:pRg st="9" end="9"/>
                                            </p:txEl>
                                          </p:spTgt>
                                        </p:tgtEl>
                                        <p:attrNameLst>
                                          <p:attrName>style.visibility</p:attrName>
                                        </p:attrNameLst>
                                      </p:cBhvr>
                                      <p:to>
                                        <p:strVal val="visible"/>
                                      </p:to>
                                    </p:set>
                                    <p:animEffect transition="in" filter="wipe(left)">
                                      <p:cBhvr>
                                        <p:cTn id="41" dur="500"/>
                                        <p:tgtEl>
                                          <p:spTgt spid="1888260">
                                            <p:txEl>
                                              <p:pRg st="9" end="9"/>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888260">
                                            <p:txEl>
                                              <p:pRg st="10" end="10"/>
                                            </p:txEl>
                                          </p:spTgt>
                                        </p:tgtEl>
                                        <p:attrNameLst>
                                          <p:attrName>style.visibility</p:attrName>
                                        </p:attrNameLst>
                                      </p:cBhvr>
                                      <p:to>
                                        <p:strVal val="visible"/>
                                      </p:to>
                                    </p:set>
                                    <p:animEffect transition="in" filter="wipe(left)">
                                      <p:cBhvr>
                                        <p:cTn id="44" dur="500"/>
                                        <p:tgtEl>
                                          <p:spTgt spid="1888260">
                                            <p:txEl>
                                              <p:pRg st="10" end="10"/>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88260">
                                            <p:txEl>
                                              <p:pRg st="11" end="11"/>
                                            </p:txEl>
                                          </p:spTgt>
                                        </p:tgtEl>
                                        <p:attrNameLst>
                                          <p:attrName>style.visibility</p:attrName>
                                        </p:attrNameLst>
                                      </p:cBhvr>
                                      <p:to>
                                        <p:strVal val="visible"/>
                                      </p:to>
                                    </p:set>
                                    <p:animEffect transition="in" filter="wipe(left)">
                                      <p:cBhvr>
                                        <p:cTn id="47" dur="500"/>
                                        <p:tgtEl>
                                          <p:spTgt spid="1888260">
                                            <p:txEl>
                                              <p:pRg st="11" end="11"/>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88260">
                                            <p:txEl>
                                              <p:pRg st="12" end="12"/>
                                            </p:txEl>
                                          </p:spTgt>
                                        </p:tgtEl>
                                        <p:attrNameLst>
                                          <p:attrName>style.visibility</p:attrName>
                                        </p:attrNameLst>
                                      </p:cBhvr>
                                      <p:to>
                                        <p:strVal val="visible"/>
                                      </p:to>
                                    </p:set>
                                    <p:animEffect transition="in" filter="wipe(left)">
                                      <p:cBhvr>
                                        <p:cTn id="50" dur="500"/>
                                        <p:tgtEl>
                                          <p:spTgt spid="1888260">
                                            <p:txEl>
                                              <p:pRg st="12" end="12"/>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888260">
                                            <p:txEl>
                                              <p:pRg st="13" end="13"/>
                                            </p:txEl>
                                          </p:spTgt>
                                        </p:tgtEl>
                                        <p:attrNameLst>
                                          <p:attrName>style.visibility</p:attrName>
                                        </p:attrNameLst>
                                      </p:cBhvr>
                                      <p:to>
                                        <p:strVal val="visible"/>
                                      </p:to>
                                    </p:set>
                                    <p:animEffect transition="in" filter="wipe(left)">
                                      <p:cBhvr>
                                        <p:cTn id="53" dur="500"/>
                                        <p:tgtEl>
                                          <p:spTgt spid="188826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8260" grpId="0" build="p" animBg="1"/>
      <p:bldP spid="18882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AutoShape 2"/>
          <p:cNvSpPr>
            <a:spLocks noGrp="1" noChangeArrowheads="1"/>
          </p:cNvSpPr>
          <p:nvPr>
            <p:ph type="title"/>
          </p:nvPr>
        </p:nvSpPr>
        <p:spPr>
          <a:xfrm>
            <a:off x="350838" y="495300"/>
            <a:ext cx="8626475" cy="565150"/>
          </a:xfrm>
        </p:spPr>
        <p:txBody>
          <a:bodyPr/>
          <a:lstStyle/>
          <a:p>
            <a:pPr eaLnBrk="1" hangingPunct="1"/>
            <a:r>
              <a:rPr lang="en-US" sz="2800" smtClean="0"/>
              <a:t>MeSH: some paths from top to Wolfram Syndrome</a:t>
            </a:r>
          </a:p>
        </p:txBody>
      </p:sp>
      <p:grpSp>
        <p:nvGrpSpPr>
          <p:cNvPr id="2" name="Group 58"/>
          <p:cNvGrpSpPr>
            <a:grpSpLocks/>
          </p:cNvGrpSpPr>
          <p:nvPr/>
        </p:nvGrpSpPr>
        <p:grpSpPr bwMode="auto">
          <a:xfrm>
            <a:off x="2514600" y="1254125"/>
            <a:ext cx="2035175" cy="5492750"/>
            <a:chOff x="1584" y="790"/>
            <a:chExt cx="1282" cy="3460"/>
          </a:xfrm>
        </p:grpSpPr>
        <p:sp>
          <p:nvSpPr>
            <p:cNvPr id="38949" name="Rectangle 9"/>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Wolfram Syndrome</a:t>
              </a:r>
            </a:p>
          </p:txBody>
        </p:sp>
        <p:sp>
          <p:nvSpPr>
            <p:cNvPr id="38950" name="Rectangle 10"/>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All MeSH Categories</a:t>
              </a:r>
            </a:p>
          </p:txBody>
        </p:sp>
        <p:sp>
          <p:nvSpPr>
            <p:cNvPr id="38951" name="Rectangle 11"/>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Diseases Category</a:t>
              </a:r>
            </a:p>
          </p:txBody>
        </p:sp>
        <p:sp>
          <p:nvSpPr>
            <p:cNvPr id="38952" name="Rectangle 12"/>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Nervous System Diseases</a:t>
              </a:r>
            </a:p>
          </p:txBody>
        </p:sp>
        <p:sp>
          <p:nvSpPr>
            <p:cNvPr id="38953" name="Rectangle 13"/>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Cranial Nerve </a:t>
              </a:r>
            </a:p>
            <a:p>
              <a:pPr eaLnBrk="1" hangingPunct="1"/>
              <a:r>
                <a:rPr lang="en-US" sz="1400" b="0">
                  <a:solidFill>
                    <a:schemeClr val="bg1"/>
                  </a:solidFill>
                </a:rPr>
                <a:t>Diseases</a:t>
              </a:r>
            </a:p>
          </p:txBody>
        </p:sp>
        <p:sp>
          <p:nvSpPr>
            <p:cNvPr id="38954" name="Rectangle 14"/>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Optic Nerve </a:t>
              </a:r>
            </a:p>
            <a:p>
              <a:pPr eaLnBrk="1" hangingPunct="1"/>
              <a:r>
                <a:rPr lang="en-US" sz="1400" b="0">
                  <a:solidFill>
                    <a:schemeClr val="bg1"/>
                  </a:solidFill>
                </a:rPr>
                <a:t>Diseases</a:t>
              </a:r>
            </a:p>
          </p:txBody>
        </p:sp>
        <p:sp>
          <p:nvSpPr>
            <p:cNvPr id="38955" name="Rectangle 15"/>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Optic Atrophy</a:t>
              </a:r>
            </a:p>
          </p:txBody>
        </p:sp>
        <p:sp>
          <p:nvSpPr>
            <p:cNvPr id="38956" name="Rectangle 16"/>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Optic Atrophies,</a:t>
              </a:r>
            </a:p>
            <a:p>
              <a:pPr eaLnBrk="1" hangingPunct="1"/>
              <a:r>
                <a:rPr lang="en-US" sz="1400" b="0">
                  <a:solidFill>
                    <a:schemeClr val="bg1"/>
                  </a:solidFill>
                </a:rPr>
                <a:t>Hereditary</a:t>
              </a:r>
            </a:p>
          </p:txBody>
        </p:sp>
        <p:cxnSp>
          <p:nvCxnSpPr>
            <p:cNvPr id="38957" name="AutoShape 17"/>
            <p:cNvCxnSpPr>
              <a:cxnSpLocks noChangeShapeType="1"/>
              <a:stCxn id="38950" idx="2"/>
              <a:endCxn id="38951"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58" name="AutoShape 18"/>
            <p:cNvCxnSpPr>
              <a:cxnSpLocks noChangeShapeType="1"/>
              <a:stCxn id="38951" idx="2"/>
              <a:endCxn id="38952"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59" name="AutoShape 19"/>
            <p:cNvCxnSpPr>
              <a:cxnSpLocks noChangeShapeType="1"/>
              <a:stCxn id="38952" idx="2"/>
              <a:endCxn id="38953"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60" name="AutoShape 20"/>
            <p:cNvCxnSpPr>
              <a:cxnSpLocks noChangeShapeType="1"/>
              <a:stCxn id="38953" idx="2"/>
              <a:endCxn id="38954"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61" name="AutoShape 21"/>
            <p:cNvCxnSpPr>
              <a:cxnSpLocks noChangeShapeType="1"/>
              <a:stCxn id="38954" idx="2"/>
              <a:endCxn id="38955"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62" name="AutoShape 22"/>
            <p:cNvCxnSpPr>
              <a:cxnSpLocks noChangeShapeType="1"/>
              <a:stCxn id="38955" idx="2"/>
              <a:endCxn id="38956"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63" name="AutoShape 23"/>
            <p:cNvCxnSpPr>
              <a:cxnSpLocks noChangeShapeType="1"/>
              <a:stCxn id="38956" idx="2"/>
              <a:endCxn id="38949"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3" name="Group 61"/>
          <p:cNvGrpSpPr>
            <a:grpSpLocks/>
          </p:cNvGrpSpPr>
          <p:nvPr/>
        </p:nvGrpSpPr>
        <p:grpSpPr bwMode="auto">
          <a:xfrm>
            <a:off x="3532188" y="2803525"/>
            <a:ext cx="2730500" cy="2584450"/>
            <a:chOff x="2225" y="1766"/>
            <a:chExt cx="1720" cy="1628"/>
          </a:xfrm>
        </p:grpSpPr>
        <p:sp>
          <p:nvSpPr>
            <p:cNvPr id="38944" name="Rectangle 25"/>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Neurodegenerative</a:t>
              </a:r>
            </a:p>
            <a:p>
              <a:pPr eaLnBrk="1" hangingPunct="1"/>
              <a:r>
                <a:rPr lang="en-US" sz="1400" b="0">
                  <a:solidFill>
                    <a:schemeClr val="bg1"/>
                  </a:solidFill>
                </a:rPr>
                <a:t>Diseases</a:t>
              </a:r>
            </a:p>
          </p:txBody>
        </p:sp>
        <p:sp>
          <p:nvSpPr>
            <p:cNvPr id="38945" name="Rectangle 26"/>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Heredodegenerative</a:t>
              </a:r>
            </a:p>
            <a:p>
              <a:pPr eaLnBrk="1" hangingPunct="1"/>
              <a:r>
                <a:rPr lang="en-US" sz="1400" b="0">
                  <a:solidFill>
                    <a:schemeClr val="bg1"/>
                  </a:solidFill>
                </a:rPr>
                <a:t>Disorders,</a:t>
              </a:r>
            </a:p>
            <a:p>
              <a:pPr eaLnBrk="1" hangingPunct="1"/>
              <a:r>
                <a:rPr lang="en-US" sz="1400" b="0">
                  <a:solidFill>
                    <a:schemeClr val="bg1"/>
                  </a:solidFill>
                </a:rPr>
                <a:t>Nervous System</a:t>
              </a:r>
            </a:p>
          </p:txBody>
        </p:sp>
        <p:cxnSp>
          <p:nvCxnSpPr>
            <p:cNvPr id="38946" name="AutoShape 27"/>
            <p:cNvCxnSpPr>
              <a:cxnSpLocks noChangeShapeType="1"/>
              <a:stCxn id="38944" idx="2"/>
              <a:endCxn id="38945"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47" name="AutoShape 28"/>
            <p:cNvCxnSpPr>
              <a:cxnSpLocks noChangeShapeType="1"/>
              <a:stCxn id="38952" idx="2"/>
              <a:endCxn id="38944"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48" name="AutoShape 29"/>
            <p:cNvCxnSpPr>
              <a:cxnSpLocks noChangeShapeType="1"/>
              <a:stCxn id="38945" idx="2"/>
              <a:endCxn id="38956" idx="0"/>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4"/>
          <p:cNvGrpSpPr>
            <a:grpSpLocks/>
          </p:cNvGrpSpPr>
          <p:nvPr/>
        </p:nvGrpSpPr>
        <p:grpSpPr bwMode="auto">
          <a:xfrm>
            <a:off x="242888" y="2185988"/>
            <a:ext cx="3290887" cy="3201987"/>
            <a:chOff x="153" y="1377"/>
            <a:chExt cx="2073" cy="2017"/>
          </a:xfrm>
        </p:grpSpPr>
        <p:cxnSp>
          <p:nvCxnSpPr>
            <p:cNvPr id="38935" name="AutoShape 33"/>
            <p:cNvCxnSpPr>
              <a:cxnSpLocks noChangeShapeType="1"/>
              <a:stCxn id="38951" idx="2"/>
              <a:endCxn id="38937"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38936" name="Group 60"/>
            <p:cNvGrpSpPr>
              <a:grpSpLocks/>
            </p:cNvGrpSpPr>
            <p:nvPr/>
          </p:nvGrpSpPr>
          <p:grpSpPr bwMode="auto">
            <a:xfrm>
              <a:off x="153" y="1782"/>
              <a:ext cx="2072" cy="1612"/>
              <a:chOff x="153" y="1782"/>
              <a:chExt cx="2072" cy="1612"/>
            </a:xfrm>
          </p:grpSpPr>
          <p:sp>
            <p:nvSpPr>
              <p:cNvPr id="38937" name="Rectangle 31"/>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Eye Diseases</a:t>
                </a:r>
              </a:p>
            </p:txBody>
          </p:sp>
          <p:sp>
            <p:nvSpPr>
              <p:cNvPr id="38938" name="Rectangle 32"/>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Eye Diseases, </a:t>
                </a:r>
              </a:p>
              <a:p>
                <a:pPr eaLnBrk="1" hangingPunct="1"/>
                <a:r>
                  <a:rPr lang="en-GB" sz="1400" b="0">
                    <a:solidFill>
                      <a:schemeClr val="bg1"/>
                    </a:solidFill>
                  </a:rPr>
                  <a:t>Hereditary</a:t>
                </a:r>
                <a:endParaRPr lang="en-US" sz="1400" b="0">
                  <a:solidFill>
                    <a:schemeClr val="bg1"/>
                  </a:solidFill>
                </a:endParaRPr>
              </a:p>
            </p:txBody>
          </p:sp>
          <p:cxnSp>
            <p:nvCxnSpPr>
              <p:cNvPr id="38939" name="AutoShape 34"/>
              <p:cNvCxnSpPr>
                <a:cxnSpLocks noChangeShapeType="1"/>
                <a:stCxn id="38937" idx="2"/>
                <a:endCxn id="38938"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40" name="AutoShape 35"/>
              <p:cNvCxnSpPr>
                <a:cxnSpLocks noChangeShapeType="1"/>
                <a:stCxn id="38938" idx="2"/>
                <a:endCxn id="38956" idx="0"/>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8941" name="Rectangle 37"/>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Optic Nerve </a:t>
                </a:r>
              </a:p>
              <a:p>
                <a:pPr eaLnBrk="1" hangingPunct="1"/>
                <a:r>
                  <a:rPr lang="en-GB" sz="1400" b="0">
                    <a:solidFill>
                      <a:schemeClr val="bg1"/>
                    </a:solidFill>
                  </a:rPr>
                  <a:t>Diseases</a:t>
                </a:r>
              </a:p>
            </p:txBody>
          </p:sp>
          <p:cxnSp>
            <p:nvCxnSpPr>
              <p:cNvPr id="38942" name="AutoShape 40"/>
              <p:cNvCxnSpPr>
                <a:cxnSpLocks noChangeShapeType="1"/>
                <a:stCxn id="38941" idx="2"/>
                <a:endCxn id="38955" idx="0"/>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43" name="AutoShape 41"/>
              <p:cNvCxnSpPr>
                <a:cxnSpLocks noChangeShapeType="1"/>
                <a:stCxn id="38937" idx="2"/>
                <a:endCxn id="38941"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62"/>
          <p:cNvGrpSpPr>
            <a:grpSpLocks/>
          </p:cNvGrpSpPr>
          <p:nvPr/>
        </p:nvGrpSpPr>
        <p:grpSpPr bwMode="auto">
          <a:xfrm>
            <a:off x="3532188" y="2185988"/>
            <a:ext cx="5091112" cy="4033837"/>
            <a:chOff x="2225" y="1377"/>
            <a:chExt cx="3207" cy="2541"/>
          </a:xfrm>
        </p:grpSpPr>
        <p:sp>
          <p:nvSpPr>
            <p:cNvPr id="38926" name="Rectangle 43"/>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Male Urogenital</a:t>
              </a:r>
            </a:p>
            <a:p>
              <a:pPr eaLnBrk="1" hangingPunct="1"/>
              <a:r>
                <a:rPr lang="en-GB" sz="1400" b="0">
                  <a:solidFill>
                    <a:schemeClr val="bg1"/>
                  </a:solidFill>
                </a:rPr>
                <a:t>Diseases</a:t>
              </a:r>
            </a:p>
          </p:txBody>
        </p:sp>
        <p:sp>
          <p:nvSpPr>
            <p:cNvPr id="38927" name="Rectangle 44"/>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Urologic Diseases</a:t>
              </a:r>
              <a:endParaRPr lang="en-US" sz="1400" b="0">
                <a:solidFill>
                  <a:schemeClr val="bg1"/>
                </a:solidFill>
              </a:endParaRPr>
            </a:p>
          </p:txBody>
        </p:sp>
        <p:sp>
          <p:nvSpPr>
            <p:cNvPr id="38928" name="Rectangle 45"/>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Kidney Diseases</a:t>
              </a:r>
            </a:p>
          </p:txBody>
        </p:sp>
        <p:sp>
          <p:nvSpPr>
            <p:cNvPr id="38929" name="Rectangle 46"/>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Diabetes Insipidus</a:t>
              </a:r>
              <a:endParaRPr lang="en-US" sz="1400" b="0">
                <a:solidFill>
                  <a:schemeClr val="bg1"/>
                </a:solidFill>
              </a:endParaRPr>
            </a:p>
          </p:txBody>
        </p:sp>
        <p:cxnSp>
          <p:nvCxnSpPr>
            <p:cNvPr id="38930" name="AutoShape 47"/>
            <p:cNvCxnSpPr>
              <a:cxnSpLocks noChangeShapeType="1"/>
              <a:stCxn id="38926" idx="2"/>
              <a:endCxn id="38927"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31" name="AutoShape 48"/>
            <p:cNvCxnSpPr>
              <a:cxnSpLocks noChangeShapeType="1"/>
              <a:stCxn id="38927" idx="2"/>
              <a:endCxn id="38928"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32" name="AutoShape 49"/>
            <p:cNvCxnSpPr>
              <a:cxnSpLocks noChangeShapeType="1"/>
              <a:stCxn id="38928" idx="2"/>
              <a:endCxn id="38929"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33" name="AutoShape 50"/>
            <p:cNvCxnSpPr>
              <a:cxnSpLocks noChangeShapeType="1"/>
              <a:stCxn id="38951" idx="2"/>
              <a:endCxn id="38926"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34" name="AutoShape 51"/>
            <p:cNvCxnSpPr>
              <a:cxnSpLocks noChangeShapeType="1"/>
              <a:stCxn id="38929" idx="2"/>
              <a:endCxn id="38949" idx="0"/>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63"/>
          <p:cNvGrpSpPr>
            <a:grpSpLocks/>
          </p:cNvGrpSpPr>
          <p:nvPr/>
        </p:nvGrpSpPr>
        <p:grpSpPr bwMode="auto">
          <a:xfrm>
            <a:off x="3533775" y="2185988"/>
            <a:ext cx="5505450" cy="2178050"/>
            <a:chOff x="2226" y="1377"/>
            <a:chExt cx="3468" cy="1372"/>
          </a:xfrm>
        </p:grpSpPr>
        <p:sp>
          <p:nvSpPr>
            <p:cNvPr id="38921" name="Rectangle 53"/>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Female Urogenital Diseases</a:t>
              </a:r>
            </a:p>
            <a:p>
              <a:pPr eaLnBrk="1" hangingPunct="1"/>
              <a:r>
                <a:rPr lang="en-GB" sz="1400" b="0">
                  <a:solidFill>
                    <a:schemeClr val="bg1"/>
                  </a:solidFill>
                </a:rPr>
                <a:t>and Pregnancy Complications</a:t>
              </a:r>
            </a:p>
          </p:txBody>
        </p:sp>
        <p:sp>
          <p:nvSpPr>
            <p:cNvPr id="38922" name="Rectangle 54"/>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Female Urogenital Diseases</a:t>
              </a:r>
              <a:endParaRPr lang="en-US" sz="1400" b="0">
                <a:solidFill>
                  <a:schemeClr val="bg1"/>
                </a:solidFill>
              </a:endParaRPr>
            </a:p>
          </p:txBody>
        </p:sp>
        <p:cxnSp>
          <p:nvCxnSpPr>
            <p:cNvPr id="38923" name="AutoShape 55"/>
            <p:cNvCxnSpPr>
              <a:cxnSpLocks noChangeShapeType="1"/>
              <a:stCxn id="38921" idx="2"/>
              <a:endCxn id="38922"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24" name="AutoShape 56"/>
            <p:cNvCxnSpPr>
              <a:cxnSpLocks noChangeShapeType="1"/>
              <a:stCxn id="38951" idx="2"/>
              <a:endCxn id="38921"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25" name="AutoShape 57"/>
            <p:cNvCxnSpPr>
              <a:cxnSpLocks noChangeShapeType="1"/>
              <a:stCxn id="38922" idx="2"/>
              <a:endCxn id="38927" idx="0"/>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05752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2"/>
          <p:cNvSpPr>
            <a:spLocks noGrp="1" noChangeArrowheads="1"/>
          </p:cNvSpPr>
          <p:nvPr>
            <p:ph type="title"/>
          </p:nvPr>
        </p:nvSpPr>
        <p:spPr>
          <a:xfrm>
            <a:off x="152401" y="533400"/>
            <a:ext cx="8859838" cy="565150"/>
          </a:xfrm>
        </p:spPr>
        <p:txBody>
          <a:bodyPr/>
          <a:lstStyle/>
          <a:p>
            <a:pPr eaLnBrk="1" hangingPunct="1"/>
            <a:r>
              <a:rPr lang="en-US" sz="2800" dirty="0" smtClean="0"/>
              <a:t>What would it mean if used in the context of a patient ?</a:t>
            </a:r>
          </a:p>
        </p:txBody>
      </p:sp>
      <p:grpSp>
        <p:nvGrpSpPr>
          <p:cNvPr id="4101" name="Group 3"/>
          <p:cNvGrpSpPr>
            <a:grpSpLocks/>
          </p:cNvGrpSpPr>
          <p:nvPr/>
        </p:nvGrpSpPr>
        <p:grpSpPr bwMode="auto">
          <a:xfrm>
            <a:off x="2514600" y="1254125"/>
            <a:ext cx="2035175" cy="5492750"/>
            <a:chOff x="1584" y="790"/>
            <a:chExt cx="1282" cy="3460"/>
          </a:xfrm>
        </p:grpSpPr>
        <p:sp>
          <p:nvSpPr>
            <p:cNvPr id="4148" name="Rectangle 4"/>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Wolfram Syndrome</a:t>
              </a:r>
            </a:p>
          </p:txBody>
        </p:sp>
        <p:sp>
          <p:nvSpPr>
            <p:cNvPr id="4149" name="Rectangle 5"/>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All MeSH Categories</a:t>
              </a:r>
            </a:p>
          </p:txBody>
        </p:sp>
        <p:sp>
          <p:nvSpPr>
            <p:cNvPr id="4150" name="Rectangle 6"/>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Diseases Category</a:t>
              </a:r>
            </a:p>
          </p:txBody>
        </p:sp>
        <p:sp>
          <p:nvSpPr>
            <p:cNvPr id="4151" name="Rectangle 7"/>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Nervous System Diseases</a:t>
              </a:r>
            </a:p>
          </p:txBody>
        </p:sp>
        <p:sp>
          <p:nvSpPr>
            <p:cNvPr id="4152" name="Rectangle 8"/>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Cranial Nerve </a:t>
              </a:r>
            </a:p>
            <a:p>
              <a:pPr eaLnBrk="1" hangingPunct="1"/>
              <a:r>
                <a:rPr lang="en-US" sz="1400" b="0">
                  <a:solidFill>
                    <a:schemeClr val="bg1"/>
                  </a:solidFill>
                </a:rPr>
                <a:t>Diseases</a:t>
              </a:r>
            </a:p>
          </p:txBody>
        </p:sp>
        <p:sp>
          <p:nvSpPr>
            <p:cNvPr id="4153" name="Rectangle 9"/>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Optic Nerve </a:t>
              </a:r>
            </a:p>
            <a:p>
              <a:pPr eaLnBrk="1" hangingPunct="1"/>
              <a:r>
                <a:rPr lang="en-US" sz="1400" b="0">
                  <a:solidFill>
                    <a:schemeClr val="bg1"/>
                  </a:solidFill>
                </a:rPr>
                <a:t>Diseases</a:t>
              </a:r>
            </a:p>
          </p:txBody>
        </p:sp>
        <p:sp>
          <p:nvSpPr>
            <p:cNvPr id="4154" name="Rectangle 10"/>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Optic Atrophy</a:t>
              </a:r>
            </a:p>
          </p:txBody>
        </p:sp>
        <p:sp>
          <p:nvSpPr>
            <p:cNvPr id="4155" name="Rectangle 11"/>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Optic Atrophies,</a:t>
              </a:r>
            </a:p>
            <a:p>
              <a:pPr eaLnBrk="1" hangingPunct="1"/>
              <a:r>
                <a:rPr lang="en-US" sz="1400" b="0">
                  <a:solidFill>
                    <a:schemeClr val="bg1"/>
                  </a:solidFill>
                </a:rPr>
                <a:t>Hereditary</a:t>
              </a:r>
            </a:p>
          </p:txBody>
        </p:sp>
        <p:cxnSp>
          <p:nvCxnSpPr>
            <p:cNvPr id="4156" name="AutoShape 12"/>
            <p:cNvCxnSpPr>
              <a:cxnSpLocks noChangeShapeType="1"/>
              <a:stCxn id="4149" idx="2"/>
              <a:endCxn id="4150"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57" name="AutoShape 13"/>
            <p:cNvCxnSpPr>
              <a:cxnSpLocks noChangeShapeType="1"/>
              <a:stCxn id="4150" idx="2"/>
              <a:endCxn id="4151"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58" name="AutoShape 14"/>
            <p:cNvCxnSpPr>
              <a:cxnSpLocks noChangeShapeType="1"/>
              <a:stCxn id="4151" idx="2"/>
              <a:endCxn id="4152"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59" name="AutoShape 15"/>
            <p:cNvCxnSpPr>
              <a:cxnSpLocks noChangeShapeType="1"/>
              <a:stCxn id="4152" idx="2"/>
              <a:endCxn id="4153"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60" name="AutoShape 16"/>
            <p:cNvCxnSpPr>
              <a:cxnSpLocks noChangeShapeType="1"/>
              <a:stCxn id="4153" idx="2"/>
              <a:endCxn id="4154"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61" name="AutoShape 17"/>
            <p:cNvCxnSpPr>
              <a:cxnSpLocks noChangeShapeType="1"/>
              <a:stCxn id="4154" idx="2"/>
              <a:endCxn id="4155"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62" name="AutoShape 18"/>
            <p:cNvCxnSpPr>
              <a:cxnSpLocks noChangeShapeType="1"/>
              <a:stCxn id="4155" idx="2"/>
              <a:endCxn id="4148"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4102" name="Line 53"/>
          <p:cNvSpPr>
            <a:spLocks noChangeShapeType="1"/>
          </p:cNvSpPr>
          <p:nvPr/>
        </p:nvSpPr>
        <p:spPr bwMode="auto">
          <a:xfrm>
            <a:off x="1476375" y="6654800"/>
            <a:ext cx="11938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3" name="Text Box 54"/>
          <p:cNvSpPr txBox="1">
            <a:spLocks noChangeArrowheads="1"/>
          </p:cNvSpPr>
          <p:nvPr/>
        </p:nvSpPr>
        <p:spPr bwMode="auto">
          <a:xfrm>
            <a:off x="1744663" y="6188075"/>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chemeClr val="bg1"/>
                </a:solidFill>
              </a:rPr>
              <a:t>has</a:t>
            </a:r>
          </a:p>
        </p:txBody>
      </p:sp>
      <p:grpSp>
        <p:nvGrpSpPr>
          <p:cNvPr id="3" name="Group 55"/>
          <p:cNvGrpSpPr>
            <a:grpSpLocks/>
          </p:cNvGrpSpPr>
          <p:nvPr/>
        </p:nvGrpSpPr>
        <p:grpSpPr bwMode="auto">
          <a:xfrm>
            <a:off x="3532188" y="2803525"/>
            <a:ext cx="2730500" cy="2584450"/>
            <a:chOff x="2225" y="1766"/>
            <a:chExt cx="1720" cy="1628"/>
          </a:xfrm>
        </p:grpSpPr>
        <p:sp>
          <p:nvSpPr>
            <p:cNvPr id="4143" name="Rectangle 56"/>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Neurodegenerative</a:t>
              </a:r>
            </a:p>
            <a:p>
              <a:pPr eaLnBrk="1" hangingPunct="1"/>
              <a:r>
                <a:rPr lang="en-US" sz="1400" b="0">
                  <a:solidFill>
                    <a:schemeClr val="bg1"/>
                  </a:solidFill>
                </a:rPr>
                <a:t>Diseases</a:t>
              </a:r>
            </a:p>
          </p:txBody>
        </p:sp>
        <p:sp>
          <p:nvSpPr>
            <p:cNvPr id="4144" name="Rectangle 57"/>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400" b="0">
                  <a:solidFill>
                    <a:schemeClr val="bg1"/>
                  </a:solidFill>
                </a:rPr>
                <a:t>Heredodegenerative</a:t>
              </a:r>
            </a:p>
            <a:p>
              <a:pPr eaLnBrk="1" hangingPunct="1"/>
              <a:r>
                <a:rPr lang="en-US" sz="1400" b="0">
                  <a:solidFill>
                    <a:schemeClr val="bg1"/>
                  </a:solidFill>
                </a:rPr>
                <a:t>Disorders,</a:t>
              </a:r>
            </a:p>
            <a:p>
              <a:pPr eaLnBrk="1" hangingPunct="1"/>
              <a:r>
                <a:rPr lang="en-US" sz="1400" b="0">
                  <a:solidFill>
                    <a:schemeClr val="bg1"/>
                  </a:solidFill>
                </a:rPr>
                <a:t>Nervous System</a:t>
              </a:r>
            </a:p>
          </p:txBody>
        </p:sp>
        <p:cxnSp>
          <p:nvCxnSpPr>
            <p:cNvPr id="4145" name="AutoShape 58"/>
            <p:cNvCxnSpPr>
              <a:cxnSpLocks noChangeShapeType="1"/>
              <a:stCxn id="4143" idx="2"/>
              <a:endCxn id="4144"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46" name="AutoShape 59"/>
            <p:cNvCxnSpPr>
              <a:cxnSpLocks noChangeShapeType="1"/>
              <a:endCxn id="4143"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47" name="AutoShape 60"/>
            <p:cNvCxnSpPr>
              <a:cxnSpLocks noChangeShapeType="1"/>
              <a:stCxn id="4144" idx="2"/>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1"/>
          <p:cNvGrpSpPr>
            <a:grpSpLocks/>
          </p:cNvGrpSpPr>
          <p:nvPr/>
        </p:nvGrpSpPr>
        <p:grpSpPr bwMode="auto">
          <a:xfrm>
            <a:off x="242888" y="2185988"/>
            <a:ext cx="3290887" cy="3201987"/>
            <a:chOff x="153" y="1377"/>
            <a:chExt cx="2073" cy="2017"/>
          </a:xfrm>
        </p:grpSpPr>
        <p:cxnSp>
          <p:nvCxnSpPr>
            <p:cNvPr id="4134" name="AutoShape 62"/>
            <p:cNvCxnSpPr>
              <a:cxnSpLocks noChangeShapeType="1"/>
              <a:endCxn id="4136"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4135" name="Group 63"/>
            <p:cNvGrpSpPr>
              <a:grpSpLocks/>
            </p:cNvGrpSpPr>
            <p:nvPr/>
          </p:nvGrpSpPr>
          <p:grpSpPr bwMode="auto">
            <a:xfrm>
              <a:off x="153" y="1782"/>
              <a:ext cx="2072" cy="1612"/>
              <a:chOff x="153" y="1782"/>
              <a:chExt cx="2072" cy="1612"/>
            </a:xfrm>
          </p:grpSpPr>
          <p:sp>
            <p:nvSpPr>
              <p:cNvPr id="4136" name="Rectangle 64"/>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Eye Diseases</a:t>
                </a:r>
              </a:p>
            </p:txBody>
          </p:sp>
          <p:sp>
            <p:nvSpPr>
              <p:cNvPr id="4137" name="Rectangle 65"/>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Eye Diseases, </a:t>
                </a:r>
              </a:p>
              <a:p>
                <a:pPr eaLnBrk="1" hangingPunct="1"/>
                <a:r>
                  <a:rPr lang="en-GB" sz="1400" b="0">
                    <a:solidFill>
                      <a:schemeClr val="bg1"/>
                    </a:solidFill>
                  </a:rPr>
                  <a:t>Hereditary</a:t>
                </a:r>
                <a:endParaRPr lang="en-US" sz="1400" b="0">
                  <a:solidFill>
                    <a:schemeClr val="bg1"/>
                  </a:solidFill>
                </a:endParaRPr>
              </a:p>
            </p:txBody>
          </p:sp>
          <p:cxnSp>
            <p:nvCxnSpPr>
              <p:cNvPr id="4138" name="AutoShape 66"/>
              <p:cNvCxnSpPr>
                <a:cxnSpLocks noChangeShapeType="1"/>
                <a:stCxn id="4136" idx="2"/>
                <a:endCxn id="4137"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39" name="AutoShape 67"/>
              <p:cNvCxnSpPr>
                <a:cxnSpLocks noChangeShapeType="1"/>
                <a:stCxn id="4137" idx="2"/>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4140" name="Rectangle 68"/>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Optic Nerve </a:t>
                </a:r>
              </a:p>
              <a:p>
                <a:pPr eaLnBrk="1" hangingPunct="1"/>
                <a:r>
                  <a:rPr lang="en-GB" sz="1400" b="0">
                    <a:solidFill>
                      <a:schemeClr val="bg1"/>
                    </a:solidFill>
                  </a:rPr>
                  <a:t>Diseases</a:t>
                </a:r>
              </a:p>
            </p:txBody>
          </p:sp>
          <p:cxnSp>
            <p:nvCxnSpPr>
              <p:cNvPr id="4141" name="AutoShape 69"/>
              <p:cNvCxnSpPr>
                <a:cxnSpLocks noChangeShapeType="1"/>
                <a:stCxn id="4140" idx="2"/>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42" name="AutoShape 70"/>
              <p:cNvCxnSpPr>
                <a:cxnSpLocks noChangeShapeType="1"/>
                <a:stCxn id="4136" idx="2"/>
                <a:endCxn id="4140"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71"/>
          <p:cNvGrpSpPr>
            <a:grpSpLocks/>
          </p:cNvGrpSpPr>
          <p:nvPr/>
        </p:nvGrpSpPr>
        <p:grpSpPr bwMode="auto">
          <a:xfrm>
            <a:off x="3533775" y="2185988"/>
            <a:ext cx="5505450" cy="2178050"/>
            <a:chOff x="2226" y="1377"/>
            <a:chExt cx="3468" cy="1372"/>
          </a:xfrm>
        </p:grpSpPr>
        <p:sp>
          <p:nvSpPr>
            <p:cNvPr id="4129" name="Rectangle 72"/>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Female Urogenital Diseases</a:t>
              </a:r>
            </a:p>
            <a:p>
              <a:pPr eaLnBrk="1" hangingPunct="1"/>
              <a:r>
                <a:rPr lang="en-GB" sz="1400" b="0">
                  <a:solidFill>
                    <a:schemeClr val="bg1"/>
                  </a:solidFill>
                </a:rPr>
                <a:t>and Pregnancy Complications</a:t>
              </a:r>
            </a:p>
          </p:txBody>
        </p:sp>
        <p:sp>
          <p:nvSpPr>
            <p:cNvPr id="4130" name="Rectangle 73"/>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Female Urogenital Diseases</a:t>
              </a:r>
              <a:endParaRPr lang="en-US" sz="1400" b="0">
                <a:solidFill>
                  <a:schemeClr val="bg1"/>
                </a:solidFill>
              </a:endParaRPr>
            </a:p>
          </p:txBody>
        </p:sp>
        <p:cxnSp>
          <p:nvCxnSpPr>
            <p:cNvPr id="4131" name="AutoShape 74"/>
            <p:cNvCxnSpPr>
              <a:cxnSpLocks noChangeShapeType="1"/>
              <a:stCxn id="4129" idx="2"/>
              <a:endCxn id="4130"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32" name="AutoShape 75"/>
            <p:cNvCxnSpPr>
              <a:cxnSpLocks noChangeShapeType="1"/>
              <a:endCxn id="4129"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33" name="AutoShape 76"/>
            <p:cNvCxnSpPr>
              <a:cxnSpLocks noChangeShapeType="1"/>
              <a:stCxn id="4130" idx="2"/>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77"/>
          <p:cNvGrpSpPr>
            <a:grpSpLocks/>
          </p:cNvGrpSpPr>
          <p:nvPr/>
        </p:nvGrpSpPr>
        <p:grpSpPr bwMode="auto">
          <a:xfrm>
            <a:off x="3532188" y="2185988"/>
            <a:ext cx="5091112" cy="4033837"/>
            <a:chOff x="2225" y="1377"/>
            <a:chExt cx="3207" cy="2541"/>
          </a:xfrm>
        </p:grpSpPr>
        <p:sp>
          <p:nvSpPr>
            <p:cNvPr id="4120" name="Rectangle 78"/>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Male Urogenital</a:t>
              </a:r>
            </a:p>
            <a:p>
              <a:pPr eaLnBrk="1" hangingPunct="1"/>
              <a:r>
                <a:rPr lang="en-GB" sz="1400" b="0">
                  <a:solidFill>
                    <a:schemeClr val="bg1"/>
                  </a:solidFill>
                </a:rPr>
                <a:t>Diseases</a:t>
              </a:r>
            </a:p>
          </p:txBody>
        </p:sp>
        <p:sp>
          <p:nvSpPr>
            <p:cNvPr id="4121" name="Rectangle 79"/>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Urologic Diseases</a:t>
              </a:r>
              <a:endParaRPr lang="en-US" sz="1400" b="0">
                <a:solidFill>
                  <a:schemeClr val="bg1"/>
                </a:solidFill>
              </a:endParaRPr>
            </a:p>
          </p:txBody>
        </p:sp>
        <p:sp>
          <p:nvSpPr>
            <p:cNvPr id="4122" name="Rectangle 80"/>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Kidney Diseases</a:t>
              </a:r>
            </a:p>
          </p:txBody>
        </p:sp>
        <p:sp>
          <p:nvSpPr>
            <p:cNvPr id="4123" name="Rectangle 81"/>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GB" sz="1400" b="0">
                  <a:solidFill>
                    <a:schemeClr val="bg1"/>
                  </a:solidFill>
                </a:rPr>
                <a:t>Diabetes Insipidus</a:t>
              </a:r>
              <a:endParaRPr lang="en-US" sz="1400" b="0">
                <a:solidFill>
                  <a:schemeClr val="bg1"/>
                </a:solidFill>
              </a:endParaRPr>
            </a:p>
          </p:txBody>
        </p:sp>
        <p:cxnSp>
          <p:nvCxnSpPr>
            <p:cNvPr id="4124" name="AutoShape 82"/>
            <p:cNvCxnSpPr>
              <a:cxnSpLocks noChangeShapeType="1"/>
              <a:stCxn id="4120" idx="2"/>
              <a:endCxn id="4121"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25" name="AutoShape 83"/>
            <p:cNvCxnSpPr>
              <a:cxnSpLocks noChangeShapeType="1"/>
              <a:stCxn id="4121" idx="2"/>
              <a:endCxn id="4122"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26" name="AutoShape 84"/>
            <p:cNvCxnSpPr>
              <a:cxnSpLocks noChangeShapeType="1"/>
              <a:stCxn id="4122" idx="2"/>
              <a:endCxn id="4123"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27" name="AutoShape 85"/>
            <p:cNvCxnSpPr>
              <a:cxnSpLocks noChangeShapeType="1"/>
              <a:endCxn id="4120"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28" name="AutoShape 86"/>
            <p:cNvCxnSpPr>
              <a:cxnSpLocks noChangeShapeType="1"/>
              <a:stCxn id="4123" idx="2"/>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8" name="Group 90"/>
          <p:cNvGrpSpPr>
            <a:grpSpLocks/>
          </p:cNvGrpSpPr>
          <p:nvPr/>
        </p:nvGrpSpPr>
        <p:grpSpPr bwMode="auto">
          <a:xfrm>
            <a:off x="6708775" y="1373188"/>
            <a:ext cx="2317750" cy="2330450"/>
            <a:chOff x="4226" y="865"/>
            <a:chExt cx="1460" cy="1468"/>
          </a:xfrm>
        </p:grpSpPr>
        <p:sp>
          <p:nvSpPr>
            <p:cNvPr id="4117" name="Rectangle 87"/>
            <p:cNvSpPr>
              <a:spLocks noChangeArrowheads="1"/>
            </p:cNvSpPr>
            <p:nvPr/>
          </p:nvSpPr>
          <p:spPr bwMode="auto">
            <a:xfrm>
              <a:off x="4226" y="1597"/>
              <a:ext cx="1460" cy="331"/>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4118" name="Rectangle 88"/>
            <p:cNvSpPr>
              <a:spLocks noChangeArrowheads="1"/>
            </p:cNvSpPr>
            <p:nvPr/>
          </p:nvSpPr>
          <p:spPr bwMode="auto">
            <a:xfrm>
              <a:off x="4277" y="2144"/>
              <a:ext cx="1358" cy="189"/>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4119" name="Text Box 89"/>
            <p:cNvSpPr txBox="1">
              <a:spLocks noChangeArrowheads="1"/>
            </p:cNvSpPr>
            <p:nvPr/>
          </p:nvSpPr>
          <p:spPr bwMode="auto">
            <a:xfrm>
              <a:off x="4595" y="865"/>
              <a:ext cx="83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6000">
                  <a:solidFill>
                    <a:srgbClr val="FF0000"/>
                  </a:solidFill>
                </a:rPr>
                <a:t>???</a:t>
              </a:r>
            </a:p>
          </p:txBody>
        </p:sp>
      </p:grpSp>
      <p:grpSp>
        <p:nvGrpSpPr>
          <p:cNvPr id="9" name="Group 98"/>
          <p:cNvGrpSpPr>
            <a:grpSpLocks/>
          </p:cNvGrpSpPr>
          <p:nvPr/>
        </p:nvGrpSpPr>
        <p:grpSpPr bwMode="auto">
          <a:xfrm>
            <a:off x="1531938" y="3579813"/>
            <a:ext cx="1411287" cy="2667000"/>
            <a:chOff x="965" y="2255"/>
            <a:chExt cx="889" cy="1680"/>
          </a:xfrm>
        </p:grpSpPr>
        <p:grpSp>
          <p:nvGrpSpPr>
            <p:cNvPr id="4110" name="Group 96"/>
            <p:cNvGrpSpPr>
              <a:grpSpLocks/>
            </p:cNvGrpSpPr>
            <p:nvPr/>
          </p:nvGrpSpPr>
          <p:grpSpPr bwMode="auto">
            <a:xfrm>
              <a:off x="965" y="2255"/>
              <a:ext cx="889" cy="1680"/>
              <a:chOff x="965" y="2255"/>
              <a:chExt cx="889" cy="1680"/>
            </a:xfrm>
          </p:grpSpPr>
          <p:sp>
            <p:nvSpPr>
              <p:cNvPr id="4112" name="Line 91"/>
              <p:cNvSpPr>
                <a:spLocks noChangeShapeType="1"/>
              </p:cNvSpPr>
              <p:nvPr/>
            </p:nvSpPr>
            <p:spPr bwMode="auto">
              <a:xfrm flipV="1">
                <a:off x="965" y="3552"/>
                <a:ext cx="757" cy="126"/>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3" name="Line 92"/>
              <p:cNvSpPr>
                <a:spLocks noChangeShapeType="1"/>
              </p:cNvSpPr>
              <p:nvPr/>
            </p:nvSpPr>
            <p:spPr bwMode="auto">
              <a:xfrm flipV="1">
                <a:off x="971" y="3112"/>
                <a:ext cx="797" cy="554"/>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93"/>
              <p:cNvSpPr>
                <a:spLocks noChangeShapeType="1"/>
              </p:cNvSpPr>
              <p:nvPr/>
            </p:nvSpPr>
            <p:spPr bwMode="auto">
              <a:xfrm flipV="1">
                <a:off x="982" y="2633"/>
                <a:ext cx="837" cy="1039"/>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Text Box 94"/>
              <p:cNvSpPr txBox="1">
                <a:spLocks noChangeArrowheads="1"/>
              </p:cNvSpPr>
              <p:nvPr/>
            </p:nvSpPr>
            <p:spPr bwMode="auto">
              <a:xfrm>
                <a:off x="1546" y="2255"/>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a:t>
                </a:r>
              </a:p>
            </p:txBody>
          </p:sp>
          <p:sp>
            <p:nvSpPr>
              <p:cNvPr id="4116" name="AutoShape 95"/>
              <p:cNvSpPr>
                <a:spLocks noChangeArrowheads="1"/>
              </p:cNvSpPr>
              <p:nvPr/>
            </p:nvSpPr>
            <p:spPr bwMode="auto">
              <a:xfrm>
                <a:off x="1277" y="3747"/>
                <a:ext cx="97" cy="188"/>
              </a:xfrm>
              <a:prstGeom prst="upArrow">
                <a:avLst>
                  <a:gd name="adj1" fmla="val 50000"/>
                  <a:gd name="adj2" fmla="val 48454"/>
                </a:avLst>
              </a:prstGeom>
              <a:noFill/>
              <a:ln w="2857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sp>
          <p:nvSpPr>
            <p:cNvPr id="4111" name="Text Box 97"/>
            <p:cNvSpPr txBox="1">
              <a:spLocks noChangeArrowheads="1"/>
            </p:cNvSpPr>
            <p:nvPr/>
          </p:nvSpPr>
          <p:spPr bwMode="auto">
            <a:xfrm>
              <a:off x="1036" y="2825"/>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has</a:t>
              </a:r>
            </a:p>
          </p:txBody>
        </p:sp>
      </p:grpSp>
      <p:sp>
        <p:nvSpPr>
          <p:cNvPr id="2" name="Content Placeholder 1"/>
          <p:cNvSpPr>
            <a:spLocks noGrp="1"/>
          </p:cNvSpPr>
          <p:nvPr>
            <p:ph idx="1"/>
          </p:nvPr>
        </p:nvSpPr>
        <p:spPr/>
        <p:txBody>
          <a:bodyPr/>
          <a:lstStyle/>
          <a:p>
            <a:endParaRPr lang="en-US"/>
          </a:p>
        </p:txBody>
      </p:sp>
      <p:pic>
        <p:nvPicPr>
          <p:cNvPr id="68" name="Picture 67"/>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456581" y="5781675"/>
            <a:ext cx="895969" cy="1036638"/>
          </a:xfrm>
          <a:prstGeom prst="rect">
            <a:avLst/>
          </a:prstGeom>
        </p:spPr>
      </p:pic>
    </p:spTree>
    <p:extLst>
      <p:ext uri="{BB962C8B-B14F-4D97-AF65-F5344CB8AC3E}">
        <p14:creationId xmlns:p14="http://schemas.microsoft.com/office/powerpoint/2010/main" val="4231741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US" sz="3200" dirty="0" smtClean="0"/>
              <a:t>Major problems with the theory</a:t>
            </a:r>
          </a:p>
        </p:txBody>
      </p:sp>
      <p:sp>
        <p:nvSpPr>
          <p:cNvPr id="2" name="Content Placeholder 1"/>
          <p:cNvSpPr>
            <a:spLocks noGrp="1"/>
          </p:cNvSpPr>
          <p:nvPr>
            <p:ph idx="1"/>
          </p:nvPr>
        </p:nvSpPr>
        <p:spPr/>
        <p:txBody>
          <a:bodyPr/>
          <a:lstStyle/>
          <a:p>
            <a:r>
              <a:rPr lang="en-US" dirty="0" smtClean="0">
                <a:solidFill>
                  <a:schemeClr val="accent6">
                    <a:lumMod val="60000"/>
                    <a:lumOff val="40000"/>
                  </a:schemeClr>
                </a:solidFill>
              </a:rPr>
              <a:t>What qualifies as concepts ?</a:t>
            </a:r>
          </a:p>
          <a:p>
            <a:r>
              <a:rPr lang="en-US" dirty="0" smtClean="0">
                <a:solidFill>
                  <a:schemeClr val="accent6">
                    <a:lumMod val="60000"/>
                    <a:lumOff val="40000"/>
                  </a:schemeClr>
                </a:solidFill>
              </a:rPr>
              <a:t>How to organize concepts appropriately ?</a:t>
            </a:r>
          </a:p>
          <a:p>
            <a:endParaRPr lang="en-US" dirty="0"/>
          </a:p>
          <a:p>
            <a:endParaRPr lang="en-US" dirty="0" smtClean="0"/>
          </a:p>
          <a:p>
            <a:endParaRPr lang="en-US" dirty="0"/>
          </a:p>
          <a:p>
            <a:endParaRPr lang="en-US" dirty="0" smtClean="0"/>
          </a:p>
          <a:p>
            <a:endParaRPr lang="en-US" dirty="0"/>
          </a:p>
          <a:p>
            <a:r>
              <a:rPr lang="en-US" dirty="0" smtClean="0">
                <a:sym typeface="Wingdings" panose="05000000000000000000" pitchFamily="2" charset="2"/>
              </a:rPr>
              <a:t> Too close to language, too much cultural biases, no solid foundations.</a:t>
            </a:r>
            <a:endParaRPr lang="en-US" dirty="0"/>
          </a:p>
        </p:txBody>
      </p:sp>
      <p:sp>
        <p:nvSpPr>
          <p:cNvPr id="3" name="Rectangle 2"/>
          <p:cNvSpPr/>
          <p:nvPr/>
        </p:nvSpPr>
        <p:spPr>
          <a:xfrm>
            <a:off x="76200" y="6324600"/>
            <a:ext cx="89916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Temmerman</a:t>
            </a:r>
            <a:r>
              <a:rPr lang="en-US" sz="1400" dirty="0">
                <a:solidFill>
                  <a:schemeClr val="bg1"/>
                </a:solidFill>
              </a:rPr>
              <a:t> R. </a:t>
            </a:r>
            <a:r>
              <a:rPr lang="en-US" sz="1400" dirty="0" err="1">
                <a:solidFill>
                  <a:schemeClr val="bg1"/>
                </a:solidFill>
              </a:rPr>
              <a:t>Wüsteria</a:t>
            </a:r>
            <a:r>
              <a:rPr lang="en-US" sz="1400" dirty="0">
                <a:solidFill>
                  <a:schemeClr val="bg1"/>
                </a:solidFill>
              </a:rPr>
              <a:t>. In: </a:t>
            </a:r>
            <a:r>
              <a:rPr lang="en-US" sz="1400" dirty="0" err="1">
                <a:solidFill>
                  <a:schemeClr val="bg1"/>
                </a:solidFill>
              </a:rPr>
              <a:t>Engelbrecht</a:t>
            </a:r>
            <a:r>
              <a:rPr lang="en-US" sz="1400" dirty="0">
                <a:solidFill>
                  <a:schemeClr val="bg1"/>
                </a:solidFill>
              </a:rPr>
              <a:t> R. et al. (eds.) Medical Informatics Europe, IOS Press, Amsterdam, 2005;:647-652</a:t>
            </a:r>
          </a:p>
        </p:txBody>
      </p:sp>
    </p:spTree>
    <p:extLst>
      <p:ext uri="{BB962C8B-B14F-4D97-AF65-F5344CB8AC3E}">
        <p14:creationId xmlns:p14="http://schemas.microsoft.com/office/powerpoint/2010/main" val="1321631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smtClean="0"/>
              <a:t>Another false belief</a:t>
            </a:r>
            <a:endParaRPr lang="en-US" dirty="0"/>
          </a:p>
        </p:txBody>
      </p:sp>
      <p:sp>
        <p:nvSpPr>
          <p:cNvPr id="3" name="Content Placeholder 2"/>
          <p:cNvSpPr>
            <a:spLocks noGrp="1"/>
          </p:cNvSpPr>
          <p:nvPr>
            <p:ph idx="1"/>
          </p:nvPr>
        </p:nvSpPr>
        <p:spPr>
          <a:xfrm>
            <a:off x="228600" y="1066800"/>
            <a:ext cx="8686800" cy="4953000"/>
          </a:xfrm>
        </p:spPr>
        <p:txBody>
          <a:bodyPr/>
          <a:lstStyle/>
          <a:p>
            <a:r>
              <a:rPr lang="en-US" dirty="0" smtClean="0"/>
              <a:t>Computer science will solve this by using description logic classifiers.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93316655"/>
              </p:ext>
            </p:extLst>
          </p:nvPr>
        </p:nvGraphicFramePr>
        <p:xfrm>
          <a:off x="838200" y="2295525"/>
          <a:ext cx="8153400" cy="1239838"/>
        </p:xfrm>
        <a:graphic>
          <a:graphicData uri="http://schemas.openxmlformats.org/presentationml/2006/ole">
            <mc:AlternateContent xmlns:mc="http://schemas.openxmlformats.org/markup-compatibility/2006">
              <mc:Choice xmlns:v="urn:schemas-microsoft-com:vml" Requires="v">
                <p:oleObj spid="_x0000_s18482" name="Photo Editor-foto" r:id="rId3" imgW="6133333" imgH="933580" progId="MSPhotoEd.3">
                  <p:embed/>
                </p:oleObj>
              </mc:Choice>
              <mc:Fallback>
                <p:oleObj name="Photo Editor-foto" r:id="rId3" imgW="6133333" imgH="93358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95525"/>
                        <a:ext cx="815340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AutoShape 4"/>
          <p:cNvSpPr>
            <a:spLocks noChangeArrowheads="1"/>
          </p:cNvSpPr>
          <p:nvPr/>
        </p:nvSpPr>
        <p:spPr bwMode="auto">
          <a:xfrm>
            <a:off x="1905000" y="3062288"/>
            <a:ext cx="5943600" cy="457200"/>
          </a:xfrm>
          <a:prstGeom prst="roundRect">
            <a:avLst>
              <a:gd name="adj" fmla="val 16667"/>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6" name="Text Box 5"/>
          <p:cNvSpPr txBox="1">
            <a:spLocks noChangeArrowheads="1"/>
          </p:cNvSpPr>
          <p:nvPr/>
        </p:nvSpPr>
        <p:spPr bwMode="auto">
          <a:xfrm>
            <a:off x="838200" y="1843088"/>
            <a:ext cx="293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u="sng">
                <a:solidFill>
                  <a:schemeClr val="bg1"/>
                </a:solidFill>
                <a:cs typeface="Times New Roman" panose="02020603050405020304" pitchFamily="18" charset="0"/>
              </a:rPr>
              <a:t>SNOMED-RT (2000)</a:t>
            </a:r>
            <a:endParaRPr lang="nl-NL" u="sng">
              <a:solidFill>
                <a:schemeClr val="bg1"/>
              </a:solidFill>
              <a:cs typeface="Times New Roman" panose="02020603050405020304" pitchFamily="18" charset="0"/>
            </a:endParaRPr>
          </a:p>
        </p:txBody>
      </p:sp>
      <p:grpSp>
        <p:nvGrpSpPr>
          <p:cNvPr id="7" name="Group 6"/>
          <p:cNvGrpSpPr>
            <a:grpSpLocks/>
          </p:cNvGrpSpPr>
          <p:nvPr/>
        </p:nvGrpSpPr>
        <p:grpSpPr bwMode="auto">
          <a:xfrm>
            <a:off x="838200" y="3971925"/>
            <a:ext cx="7280275" cy="2047875"/>
            <a:chOff x="576" y="2832"/>
            <a:chExt cx="4586" cy="1290"/>
          </a:xfrm>
        </p:grpSpPr>
        <p:graphicFrame>
          <p:nvGraphicFramePr>
            <p:cNvPr id="8" name="Object 7"/>
            <p:cNvGraphicFramePr>
              <a:graphicFrameLocks noChangeAspect="1"/>
            </p:cNvGraphicFramePr>
            <p:nvPr/>
          </p:nvGraphicFramePr>
          <p:xfrm>
            <a:off x="576" y="2832"/>
            <a:ext cx="2700" cy="1290"/>
          </p:xfrm>
          <a:graphic>
            <a:graphicData uri="http://schemas.openxmlformats.org/presentationml/2006/ole">
              <mc:AlternateContent xmlns:mc="http://schemas.openxmlformats.org/markup-compatibility/2006">
                <mc:Choice xmlns:v="urn:schemas-microsoft-com:vml" Requires="v">
                  <p:oleObj spid="_x0000_s18483" name="Photo Editor-foto" r:id="rId5" imgW="4285714" imgH="2048161" progId="MSPhotoEd.3">
                    <p:embed/>
                  </p:oleObj>
                </mc:Choice>
                <mc:Fallback>
                  <p:oleObj name="Photo Editor-foto" r:id="rId5" imgW="4285714" imgH="2048161"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2832"/>
                          <a:ext cx="2700" cy="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8"/>
            <p:cNvSpPr txBox="1">
              <a:spLocks noChangeArrowheads="1"/>
            </p:cNvSpPr>
            <p:nvPr/>
          </p:nvSpPr>
          <p:spPr bwMode="auto">
            <a:xfrm>
              <a:off x="3312" y="2832"/>
              <a:ext cx="18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u="sng">
                  <a:solidFill>
                    <a:schemeClr val="bg1"/>
                  </a:solidFill>
                  <a:cs typeface="Times New Roman" panose="02020603050405020304" pitchFamily="18" charset="0"/>
                </a:rPr>
                <a:t>SNOMED-CT (2003)</a:t>
              </a:r>
              <a:endParaRPr lang="nl-NL" u="sng">
                <a:solidFill>
                  <a:schemeClr val="bg1"/>
                </a:solidFill>
                <a:cs typeface="Times New Roman" panose="02020603050405020304" pitchFamily="18" charset="0"/>
              </a:endParaRPr>
            </a:p>
          </p:txBody>
        </p:sp>
      </p:grpSp>
      <p:sp>
        <p:nvSpPr>
          <p:cNvPr id="10" name="Line 9"/>
          <p:cNvSpPr>
            <a:spLocks noChangeShapeType="1"/>
          </p:cNvSpPr>
          <p:nvPr/>
        </p:nvSpPr>
        <p:spPr bwMode="auto">
          <a:xfrm>
            <a:off x="4419600" y="5876925"/>
            <a:ext cx="1676400" cy="0"/>
          </a:xfrm>
          <a:prstGeom prst="line">
            <a:avLst/>
          </a:prstGeom>
          <a:noFill/>
          <a:ln w="3810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 name="Rectangle 10"/>
          <p:cNvSpPr/>
          <p:nvPr/>
        </p:nvSpPr>
        <p:spPr>
          <a:xfrm>
            <a:off x="0" y="6211669"/>
            <a:ext cx="9144000" cy="646331"/>
          </a:xfrm>
          <a:prstGeom prst="rect">
            <a:avLst/>
          </a:prstGeom>
        </p:spPr>
        <p:txBody>
          <a:bodyPr wrap="square">
            <a:spAutoFit/>
          </a:bodyPr>
          <a:lstStyle/>
          <a:p>
            <a:r>
              <a:rPr lang="en-US" sz="1200" dirty="0">
                <a:solidFill>
                  <a:schemeClr val="bg1"/>
                </a:solidFill>
              </a:rPr>
              <a:t>Ceusters W, Smith B, Kumar A, </a:t>
            </a:r>
            <a:r>
              <a:rPr lang="en-US" sz="1200" dirty="0" err="1">
                <a:solidFill>
                  <a:schemeClr val="bg1"/>
                </a:solidFill>
              </a:rPr>
              <a:t>Dhaen</a:t>
            </a:r>
            <a:r>
              <a:rPr lang="en-US" sz="1200" dirty="0">
                <a:solidFill>
                  <a:schemeClr val="bg1"/>
                </a:solidFill>
              </a:rPr>
              <a:t> C. Mistakes in medical ontologies: where do they come from and how can they be detected? in </a:t>
            </a:r>
            <a:r>
              <a:rPr lang="en-US" sz="1200" dirty="0" err="1">
                <a:solidFill>
                  <a:schemeClr val="bg1"/>
                </a:solidFill>
              </a:rPr>
              <a:t>Pisanelli</a:t>
            </a:r>
            <a:r>
              <a:rPr lang="en-US" sz="1200" dirty="0">
                <a:solidFill>
                  <a:schemeClr val="bg1"/>
                </a:solidFill>
              </a:rPr>
              <a:t> DM (</a:t>
            </a:r>
            <a:r>
              <a:rPr lang="en-US" sz="1200" dirty="0" err="1">
                <a:solidFill>
                  <a:schemeClr val="bg1"/>
                </a:solidFill>
              </a:rPr>
              <a:t>ed</a:t>
            </a:r>
            <a:r>
              <a:rPr lang="en-US" sz="1200" dirty="0">
                <a:solidFill>
                  <a:schemeClr val="bg1"/>
                </a:solidFill>
              </a:rPr>
              <a:t>) Ontologies in Medicine. Proceedings of the </a:t>
            </a:r>
            <a:r>
              <a:rPr lang="en-US" sz="1200" dirty="0">
                <a:solidFill>
                  <a:schemeClr val="bg1"/>
                </a:solidFill>
                <a:hlinkClick r:id="rId7"/>
              </a:rPr>
              <a:t>Workshop on Medical Ontologies</a:t>
            </a:r>
            <a:r>
              <a:rPr lang="en-US" sz="1200" dirty="0">
                <a:solidFill>
                  <a:schemeClr val="bg1"/>
                </a:solidFill>
              </a:rPr>
              <a:t>, Rome October 2003, IOS Press, Studies in Health Technology and Informatics, 2004;102: 145-63.</a:t>
            </a:r>
          </a:p>
        </p:txBody>
      </p:sp>
    </p:spTree>
    <p:extLst>
      <p:ext uri="{BB962C8B-B14F-4D97-AF65-F5344CB8AC3E}">
        <p14:creationId xmlns:p14="http://schemas.microsoft.com/office/powerpoint/2010/main" val="308103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0" name="Rectangle 2"/>
          <p:cNvSpPr>
            <a:spLocks noChangeArrowheads="1"/>
          </p:cNvSpPr>
          <p:nvPr/>
        </p:nvSpPr>
        <p:spPr bwMode="auto">
          <a:xfrm>
            <a:off x="228600" y="2057400"/>
            <a:ext cx="8763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085850" indent="-228600" algn="l">
              <a:defRPr sz="2400">
                <a:solidFill>
                  <a:schemeClr val="tx1"/>
                </a:solidFill>
                <a:latin typeface="Times New Roman" panose="02020603050405020304" pitchFamily="18" charset="0"/>
              </a:defRPr>
            </a:lvl3pPr>
            <a:lvl4pPr marL="1428750" indent="-228600" algn="l">
              <a:defRPr sz="2400">
                <a:solidFill>
                  <a:schemeClr val="tx1"/>
                </a:solidFill>
                <a:latin typeface="Times New Roman" panose="02020603050405020304" pitchFamily="18" charset="0"/>
              </a:defRPr>
            </a:lvl4pPr>
            <a:lvl5pPr marL="1771650" indent="-228600" algn="l">
              <a:defRPr sz="2400">
                <a:solidFill>
                  <a:schemeClr val="tx1"/>
                </a:solidFill>
                <a:latin typeface="Times New Roman" panose="02020603050405020304" pitchFamily="18" charset="0"/>
              </a:defRPr>
            </a:lvl5pPr>
            <a:lvl6pPr marL="2228850" indent="-228600" fontAlgn="base">
              <a:spcBef>
                <a:spcPct val="0"/>
              </a:spcBef>
              <a:spcAft>
                <a:spcPct val="0"/>
              </a:spcAft>
              <a:defRPr sz="2400">
                <a:solidFill>
                  <a:schemeClr val="tx1"/>
                </a:solidFill>
                <a:latin typeface="Times New Roman" panose="02020603050405020304" pitchFamily="18" charset="0"/>
              </a:defRPr>
            </a:lvl6pPr>
            <a:lvl7pPr marL="2686050" indent="-228600" fontAlgn="base">
              <a:spcBef>
                <a:spcPct val="0"/>
              </a:spcBef>
              <a:spcAft>
                <a:spcPct val="0"/>
              </a:spcAft>
              <a:defRPr sz="2400">
                <a:solidFill>
                  <a:schemeClr val="tx1"/>
                </a:solidFill>
                <a:latin typeface="Times New Roman" panose="02020603050405020304" pitchFamily="18" charset="0"/>
              </a:defRPr>
            </a:lvl7pPr>
            <a:lvl8pPr marL="3143250" indent="-228600" fontAlgn="base">
              <a:spcBef>
                <a:spcPct val="0"/>
              </a:spcBef>
              <a:spcAft>
                <a:spcPct val="0"/>
              </a:spcAft>
              <a:defRPr sz="2400">
                <a:solidFill>
                  <a:schemeClr val="tx1"/>
                </a:solidFill>
                <a:latin typeface="Times New Roman" panose="02020603050405020304" pitchFamily="18" charset="0"/>
              </a:defRPr>
            </a:lvl8pPr>
            <a:lvl9pPr marL="3600450" indent="-228600" fontAlgn="base">
              <a:spcBef>
                <a:spcPct val="0"/>
              </a:spcBef>
              <a:spcAft>
                <a:spcPct val="0"/>
              </a:spcAft>
              <a:defRPr sz="2400">
                <a:solidFill>
                  <a:schemeClr val="tx1"/>
                </a:solidFill>
                <a:latin typeface="Times New Roman" panose="02020603050405020304" pitchFamily="18" charset="0"/>
              </a:defRPr>
            </a:lvl9pPr>
          </a:lstStyle>
          <a:p>
            <a:pPr algn="just" eaLnBrk="0" hangingPunct="0">
              <a:spcBef>
                <a:spcPct val="20000"/>
              </a:spcBef>
            </a:pPr>
            <a:endParaRPr lang="en-GB" b="0" dirty="0">
              <a:solidFill>
                <a:schemeClr val="bg1"/>
              </a:solidFill>
            </a:endParaRPr>
          </a:p>
          <a:p>
            <a:pPr algn="just" eaLnBrk="0" hangingPunct="0">
              <a:spcBef>
                <a:spcPct val="20000"/>
              </a:spcBef>
            </a:pPr>
            <a:r>
              <a:rPr lang="en-GB" sz="2800" b="0" dirty="0">
                <a:solidFill>
                  <a:schemeClr val="bg1"/>
                </a:solidFill>
              </a:rPr>
              <a:t>	</a:t>
            </a:r>
            <a:r>
              <a:rPr lang="en-GB" sz="2800" u="sng" dirty="0">
                <a:solidFill>
                  <a:schemeClr val="bg1"/>
                </a:solidFill>
              </a:rPr>
              <a:t>The Galen view</a:t>
            </a:r>
            <a:r>
              <a:rPr lang="en-GB" sz="2800" dirty="0">
                <a:solidFill>
                  <a:schemeClr val="bg1"/>
                </a:solidFill>
              </a:rPr>
              <a:t>   </a:t>
            </a:r>
            <a:r>
              <a:rPr lang="en-GB" sz="2800" b="0" dirty="0">
                <a:solidFill>
                  <a:schemeClr val="bg1"/>
                </a:solidFill>
              </a:rPr>
              <a:t>	</a:t>
            </a:r>
            <a:endParaRPr lang="en-GB" sz="2800" b="0" dirty="0" smtClean="0">
              <a:solidFill>
                <a:schemeClr val="bg1"/>
              </a:solidFill>
            </a:endParaRPr>
          </a:p>
          <a:p>
            <a:pPr algn="just" eaLnBrk="0" hangingPunct="0">
              <a:spcBef>
                <a:spcPct val="20000"/>
              </a:spcBef>
            </a:pPr>
            <a:endParaRPr lang="en-GB" b="0" dirty="0" smtClean="0">
              <a:solidFill>
                <a:schemeClr val="bg1"/>
              </a:solidFill>
            </a:endParaRPr>
          </a:p>
          <a:p>
            <a:pPr algn="just" eaLnBrk="0" hangingPunct="0">
              <a:spcBef>
                <a:spcPct val="20000"/>
              </a:spcBef>
            </a:pPr>
            <a:r>
              <a:rPr lang="en-GB" b="0" dirty="0" err="1" smtClean="0">
                <a:solidFill>
                  <a:schemeClr val="bg1"/>
                </a:solidFill>
              </a:rPr>
              <a:t>ResourseManagementProcess</a:t>
            </a:r>
            <a:endParaRPr lang="en-GB" b="0" dirty="0">
              <a:solidFill>
                <a:schemeClr val="bg1"/>
              </a:solidFill>
            </a:endParaRPr>
          </a:p>
          <a:p>
            <a:pPr algn="just" eaLnBrk="0" hangingPunct="0">
              <a:spcBef>
                <a:spcPct val="20000"/>
              </a:spcBef>
            </a:pPr>
            <a:r>
              <a:rPr lang="en-GB" b="0" dirty="0">
                <a:solidFill>
                  <a:schemeClr val="bg1"/>
                </a:solidFill>
              </a:rPr>
              <a:t>	</a:t>
            </a:r>
            <a:r>
              <a:rPr lang="en-GB" b="0" dirty="0" err="1">
                <a:solidFill>
                  <a:schemeClr val="bg1"/>
                </a:solidFill>
              </a:rPr>
              <a:t>InstallingProcess</a:t>
            </a:r>
            <a:r>
              <a:rPr lang="en-GB" b="0" dirty="0">
                <a:solidFill>
                  <a:schemeClr val="bg1"/>
                </a:solidFill>
              </a:rPr>
              <a:t>		</a:t>
            </a:r>
          </a:p>
          <a:p>
            <a:pPr algn="just" eaLnBrk="0" hangingPunct="0">
              <a:spcBef>
                <a:spcPct val="20000"/>
              </a:spcBef>
            </a:pPr>
            <a:r>
              <a:rPr lang="en-GB" b="0" dirty="0">
                <a:solidFill>
                  <a:schemeClr val="bg1"/>
                </a:solidFill>
              </a:rPr>
              <a:t>	</a:t>
            </a:r>
            <a:r>
              <a:rPr lang="en-GB" b="0" dirty="0" smtClean="0">
                <a:solidFill>
                  <a:schemeClr val="bg1"/>
                </a:solidFill>
              </a:rPr>
              <a:t>   </a:t>
            </a:r>
            <a:r>
              <a:rPr lang="en-GB" b="0" dirty="0" err="1" smtClean="0">
                <a:solidFill>
                  <a:schemeClr val="bg1"/>
                </a:solidFill>
              </a:rPr>
              <a:t>LiquidInstallingProcess</a:t>
            </a:r>
            <a:endParaRPr lang="en-GB" b="0" dirty="0">
              <a:solidFill>
                <a:schemeClr val="bg1"/>
              </a:solidFill>
            </a:endParaRPr>
          </a:p>
          <a:p>
            <a:pPr algn="just" eaLnBrk="0" hangingPunct="0">
              <a:spcBef>
                <a:spcPct val="20000"/>
              </a:spcBef>
            </a:pPr>
            <a:r>
              <a:rPr lang="en-GB" b="0" dirty="0">
                <a:solidFill>
                  <a:schemeClr val="bg1"/>
                </a:solidFill>
              </a:rPr>
              <a:t>		Filling	</a:t>
            </a:r>
            <a:endParaRPr lang="en-GB" b="0" dirty="0" smtClean="0">
              <a:solidFill>
                <a:schemeClr val="bg1"/>
              </a:solidFill>
            </a:endParaRPr>
          </a:p>
          <a:p>
            <a:pPr algn="just">
              <a:spcBef>
                <a:spcPct val="20000"/>
              </a:spcBef>
            </a:pPr>
            <a:r>
              <a:rPr lang="en-GB" dirty="0" smtClean="0">
                <a:solidFill>
                  <a:schemeClr val="bg1"/>
                </a:solidFill>
              </a:rPr>
              <a:t>		Injecting </a:t>
            </a:r>
            <a:r>
              <a:rPr lang="en-GB" b="0" dirty="0">
                <a:solidFill>
                  <a:schemeClr val="bg1"/>
                </a:solidFill>
              </a:rPr>
              <a:t>		     				</a:t>
            </a:r>
          </a:p>
        </p:txBody>
      </p:sp>
      <p:sp>
        <p:nvSpPr>
          <p:cNvPr id="2162691" name="AutoShape 3"/>
          <p:cNvSpPr>
            <a:spLocks noGrp="1" noChangeArrowheads="1"/>
          </p:cNvSpPr>
          <p:nvPr>
            <p:ph type="title"/>
          </p:nvPr>
        </p:nvSpPr>
        <p:spPr>
          <a:xfrm>
            <a:off x="255588" y="609600"/>
            <a:ext cx="8632825" cy="631825"/>
          </a:xfrm>
        </p:spPr>
        <p:txBody>
          <a:bodyPr/>
          <a:lstStyle/>
          <a:p>
            <a:r>
              <a:rPr lang="en-US" sz="2800" dirty="0" smtClean="0"/>
              <a:t>GALEN project: Generalized Architecture for Languages, Encyclopedias and Nomenclatures</a:t>
            </a:r>
            <a:br>
              <a:rPr lang="en-US" sz="2800" dirty="0" smtClean="0"/>
            </a:br>
            <a:r>
              <a:rPr lang="en-US" sz="2800" dirty="0"/>
              <a:t/>
            </a:r>
            <a:br>
              <a:rPr lang="en-US" sz="2800" dirty="0"/>
            </a:br>
            <a:r>
              <a:rPr lang="en-US" sz="2800" dirty="0" smtClean="0">
                <a:sym typeface="Wingdings" panose="05000000000000000000" pitchFamily="2" charset="2"/>
              </a:rPr>
              <a:t> </a:t>
            </a:r>
            <a:r>
              <a:rPr lang="en-US" sz="2800" i="1" dirty="0" smtClean="0">
                <a:sym typeface="Wingdings" panose="05000000000000000000" pitchFamily="2" charset="2"/>
              </a:rPr>
              <a:t>try to represent independent of language</a:t>
            </a:r>
            <a:endParaRPr lang="en-US" sz="280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360" y="2590800"/>
            <a:ext cx="2291779" cy="2819400"/>
          </a:xfrm>
          <a:prstGeom prst="rect">
            <a:avLst/>
          </a:prstGeom>
        </p:spPr>
      </p:pic>
      <p:sp>
        <p:nvSpPr>
          <p:cNvPr id="3" name="TextBox 2"/>
          <p:cNvSpPr txBox="1"/>
          <p:nvPr/>
        </p:nvSpPr>
        <p:spPr>
          <a:xfrm>
            <a:off x="4121917" y="5528101"/>
            <a:ext cx="4963731" cy="830997"/>
          </a:xfrm>
          <a:prstGeom prst="rect">
            <a:avLst/>
          </a:prstGeom>
          <a:noFill/>
        </p:spPr>
        <p:txBody>
          <a:bodyPr wrap="none" rtlCol="0">
            <a:spAutoFit/>
          </a:bodyPr>
          <a:lstStyle/>
          <a:p>
            <a:r>
              <a:rPr lang="en-US" dirty="0" smtClean="0">
                <a:solidFill>
                  <a:schemeClr val="bg1"/>
                </a:solidFill>
              </a:rPr>
              <a:t>Alan Rector, University of Manchester</a:t>
            </a:r>
          </a:p>
          <a:p>
            <a:r>
              <a:rPr lang="en-US" i="1" dirty="0" smtClean="0">
                <a:solidFill>
                  <a:schemeClr val="bg1"/>
                </a:solidFill>
              </a:rPr>
              <a:t>‘</a:t>
            </a:r>
            <a:r>
              <a:rPr lang="en-US" i="1" dirty="0" smtClean="0">
                <a:solidFill>
                  <a:srgbClr val="FFFF00"/>
                </a:solidFill>
              </a:rPr>
              <a:t>Making the impossible very difficult</a:t>
            </a:r>
            <a:r>
              <a:rPr lang="en-US" i="1" dirty="0" smtClean="0">
                <a:solidFill>
                  <a:schemeClr val="bg1"/>
                </a:solidFill>
              </a:rPr>
              <a:t>’</a:t>
            </a:r>
            <a:endParaRPr lang="en-US" i="1" dirty="0">
              <a:solidFill>
                <a:schemeClr val="bg1"/>
              </a:solidFill>
            </a:endParaRPr>
          </a:p>
        </p:txBody>
      </p:sp>
    </p:spTree>
    <p:extLst>
      <p:ext uri="{BB962C8B-B14F-4D97-AF65-F5344CB8AC3E}">
        <p14:creationId xmlns:p14="http://schemas.microsoft.com/office/powerpoint/2010/main" val="1280937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thesis a bold claim in light of …?</a:t>
            </a:r>
          </a:p>
        </p:txBody>
      </p:sp>
      <p:grpSp>
        <p:nvGrpSpPr>
          <p:cNvPr id="8" name="Group 7"/>
          <p:cNvGrpSpPr/>
          <p:nvPr/>
        </p:nvGrpSpPr>
        <p:grpSpPr>
          <a:xfrm>
            <a:off x="381000" y="1524000"/>
            <a:ext cx="8382000" cy="4572000"/>
            <a:chOff x="304800" y="1524000"/>
            <a:chExt cx="8067675" cy="4191000"/>
          </a:xfrm>
        </p:grpSpPr>
        <p:pic>
          <p:nvPicPr>
            <p:cNvPr id="4" name="Picture 3"/>
            <p:cNvPicPr>
              <a:picLocks noChangeAspect="1"/>
            </p:cNvPicPr>
            <p:nvPr/>
          </p:nvPicPr>
          <p:blipFill>
            <a:blip r:embed="rId2"/>
            <a:stretch>
              <a:fillRect/>
            </a:stretch>
          </p:blipFill>
          <p:spPr>
            <a:xfrm>
              <a:off x="304800" y="1524000"/>
              <a:ext cx="8067675" cy="895350"/>
            </a:xfrm>
            <a:prstGeom prst="rect">
              <a:avLst/>
            </a:prstGeom>
          </p:spPr>
        </p:pic>
        <p:pic>
          <p:nvPicPr>
            <p:cNvPr id="5" name="Picture 4"/>
            <p:cNvPicPr>
              <a:picLocks noChangeAspect="1"/>
            </p:cNvPicPr>
            <p:nvPr/>
          </p:nvPicPr>
          <p:blipFill>
            <a:blip r:embed="rId3"/>
            <a:stretch>
              <a:fillRect/>
            </a:stretch>
          </p:blipFill>
          <p:spPr>
            <a:xfrm>
              <a:off x="304800" y="2419350"/>
              <a:ext cx="8067675" cy="981075"/>
            </a:xfrm>
            <a:prstGeom prst="rect">
              <a:avLst/>
            </a:prstGeom>
          </p:spPr>
        </p:pic>
        <p:pic>
          <p:nvPicPr>
            <p:cNvPr id="6" name="Picture 5"/>
            <p:cNvPicPr>
              <a:picLocks noChangeAspect="1"/>
            </p:cNvPicPr>
            <p:nvPr/>
          </p:nvPicPr>
          <p:blipFill>
            <a:blip r:embed="rId4"/>
            <a:stretch>
              <a:fillRect/>
            </a:stretch>
          </p:blipFill>
          <p:spPr>
            <a:xfrm>
              <a:off x="304800" y="3400425"/>
              <a:ext cx="3924836" cy="2314575"/>
            </a:xfrm>
            <a:prstGeom prst="rect">
              <a:avLst/>
            </a:prstGeom>
          </p:spPr>
        </p:pic>
        <p:pic>
          <p:nvPicPr>
            <p:cNvPr id="7" name="Picture 6"/>
            <p:cNvPicPr>
              <a:picLocks noChangeAspect="1"/>
            </p:cNvPicPr>
            <p:nvPr/>
          </p:nvPicPr>
          <p:blipFill>
            <a:blip r:embed="rId5"/>
            <a:stretch>
              <a:fillRect/>
            </a:stretch>
          </p:blipFill>
          <p:spPr>
            <a:xfrm>
              <a:off x="4229635" y="3400424"/>
              <a:ext cx="4142839" cy="2314575"/>
            </a:xfrm>
            <a:prstGeom prst="rect">
              <a:avLst/>
            </a:prstGeom>
          </p:spPr>
        </p:pic>
      </p:grpSp>
      <p:sp>
        <p:nvSpPr>
          <p:cNvPr id="9" name="TextBox 8"/>
          <p:cNvSpPr txBox="1"/>
          <p:nvPr/>
        </p:nvSpPr>
        <p:spPr>
          <a:xfrm>
            <a:off x="2902212" y="6095999"/>
            <a:ext cx="3377848" cy="461665"/>
          </a:xfrm>
          <a:prstGeom prst="rect">
            <a:avLst/>
          </a:prstGeom>
          <a:noFill/>
        </p:spPr>
        <p:txBody>
          <a:bodyPr wrap="none" rtlCol="0">
            <a:spAutoFit/>
          </a:bodyPr>
          <a:lstStyle/>
          <a:p>
            <a:pPr algn="ctr"/>
            <a:r>
              <a:rPr lang="en-US" dirty="0" smtClean="0">
                <a:solidFill>
                  <a:schemeClr val="bg1"/>
                </a:solidFill>
              </a:rPr>
              <a:t>NCBO </a:t>
            </a:r>
            <a:r>
              <a:rPr lang="en-US" dirty="0" err="1" smtClean="0">
                <a:solidFill>
                  <a:schemeClr val="bg1"/>
                </a:solidFill>
              </a:rPr>
              <a:t>BioPortal</a:t>
            </a:r>
            <a:r>
              <a:rPr lang="en-US" dirty="0" smtClean="0">
                <a:solidFill>
                  <a:schemeClr val="bg1"/>
                </a:solidFill>
              </a:rPr>
              <a:t> </a:t>
            </a:r>
            <a:r>
              <a:rPr lang="en-US" sz="1200" dirty="0" smtClean="0">
                <a:solidFill>
                  <a:schemeClr val="bg1"/>
                </a:solidFill>
              </a:rPr>
              <a:t>(March 4, 2014)</a:t>
            </a:r>
            <a:endParaRPr lang="en-US" sz="1200" dirty="0">
              <a:solidFill>
                <a:schemeClr val="bg1"/>
              </a:solidFill>
            </a:endParaRPr>
          </a:p>
        </p:txBody>
      </p:sp>
      <p:sp>
        <p:nvSpPr>
          <p:cNvPr id="10" name="Rectangle 9"/>
          <p:cNvSpPr/>
          <p:nvPr/>
        </p:nvSpPr>
        <p:spPr>
          <a:xfrm>
            <a:off x="6913838" y="6539191"/>
            <a:ext cx="2230162" cy="276999"/>
          </a:xfrm>
          <a:prstGeom prst="rect">
            <a:avLst/>
          </a:prstGeom>
        </p:spPr>
        <p:txBody>
          <a:bodyPr wrap="none">
            <a:spAutoFit/>
          </a:bodyPr>
          <a:lstStyle/>
          <a:p>
            <a:r>
              <a:rPr lang="en-US" sz="1200" dirty="0">
                <a:solidFill>
                  <a:schemeClr val="bg1"/>
                </a:solidFill>
              </a:rPr>
              <a:t>https://bioportal.bioontology.org/</a:t>
            </a:r>
          </a:p>
        </p:txBody>
      </p:sp>
    </p:spTree>
    <p:extLst>
      <p:ext uri="{BB962C8B-B14F-4D97-AF65-F5344CB8AC3E}">
        <p14:creationId xmlns:p14="http://schemas.microsoft.com/office/powerpoint/2010/main" val="505277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0" name="Rectangle 2"/>
          <p:cNvSpPr>
            <a:spLocks noChangeArrowheads="1"/>
          </p:cNvSpPr>
          <p:nvPr/>
        </p:nvSpPr>
        <p:spPr bwMode="auto">
          <a:xfrm>
            <a:off x="228600" y="2438400"/>
            <a:ext cx="8763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085850" indent="-228600" algn="l">
              <a:defRPr sz="2400">
                <a:solidFill>
                  <a:schemeClr val="tx1"/>
                </a:solidFill>
                <a:latin typeface="Times New Roman" panose="02020603050405020304" pitchFamily="18" charset="0"/>
              </a:defRPr>
            </a:lvl3pPr>
            <a:lvl4pPr marL="1428750" indent="-228600" algn="l">
              <a:defRPr sz="2400">
                <a:solidFill>
                  <a:schemeClr val="tx1"/>
                </a:solidFill>
                <a:latin typeface="Times New Roman" panose="02020603050405020304" pitchFamily="18" charset="0"/>
              </a:defRPr>
            </a:lvl4pPr>
            <a:lvl5pPr marL="1771650" indent="-228600" algn="l">
              <a:defRPr sz="2400">
                <a:solidFill>
                  <a:schemeClr val="tx1"/>
                </a:solidFill>
                <a:latin typeface="Times New Roman" panose="02020603050405020304" pitchFamily="18" charset="0"/>
              </a:defRPr>
            </a:lvl5pPr>
            <a:lvl6pPr marL="2228850" indent="-228600" fontAlgn="base">
              <a:spcBef>
                <a:spcPct val="0"/>
              </a:spcBef>
              <a:spcAft>
                <a:spcPct val="0"/>
              </a:spcAft>
              <a:defRPr sz="2400">
                <a:solidFill>
                  <a:schemeClr val="tx1"/>
                </a:solidFill>
                <a:latin typeface="Times New Roman" panose="02020603050405020304" pitchFamily="18" charset="0"/>
              </a:defRPr>
            </a:lvl6pPr>
            <a:lvl7pPr marL="2686050" indent="-228600" fontAlgn="base">
              <a:spcBef>
                <a:spcPct val="0"/>
              </a:spcBef>
              <a:spcAft>
                <a:spcPct val="0"/>
              </a:spcAft>
              <a:defRPr sz="2400">
                <a:solidFill>
                  <a:schemeClr val="tx1"/>
                </a:solidFill>
                <a:latin typeface="Times New Roman" panose="02020603050405020304" pitchFamily="18" charset="0"/>
              </a:defRPr>
            </a:lvl7pPr>
            <a:lvl8pPr marL="3143250" indent="-228600" fontAlgn="base">
              <a:spcBef>
                <a:spcPct val="0"/>
              </a:spcBef>
              <a:spcAft>
                <a:spcPct val="0"/>
              </a:spcAft>
              <a:defRPr sz="2400">
                <a:solidFill>
                  <a:schemeClr val="tx1"/>
                </a:solidFill>
                <a:latin typeface="Times New Roman" panose="02020603050405020304" pitchFamily="18" charset="0"/>
              </a:defRPr>
            </a:lvl8pPr>
            <a:lvl9pPr marL="3600450" indent="-228600" fontAlgn="base">
              <a:spcBef>
                <a:spcPct val="0"/>
              </a:spcBef>
              <a:spcAft>
                <a:spcPct val="0"/>
              </a:spcAft>
              <a:defRPr sz="2400">
                <a:solidFill>
                  <a:schemeClr val="tx1"/>
                </a:solidFill>
                <a:latin typeface="Times New Roman" panose="02020603050405020304" pitchFamily="18" charset="0"/>
              </a:defRPr>
            </a:lvl9pPr>
          </a:lstStyle>
          <a:p>
            <a:pPr algn="just" eaLnBrk="0" hangingPunct="0">
              <a:spcBef>
                <a:spcPct val="20000"/>
              </a:spcBef>
            </a:pPr>
            <a:endParaRPr lang="en-GB" b="0" dirty="0">
              <a:solidFill>
                <a:schemeClr val="bg1"/>
              </a:solidFill>
            </a:endParaRPr>
          </a:p>
          <a:p>
            <a:pPr algn="just" eaLnBrk="0" hangingPunct="0">
              <a:spcBef>
                <a:spcPct val="20000"/>
              </a:spcBef>
            </a:pPr>
            <a:r>
              <a:rPr lang="en-GB" sz="2800" b="0" dirty="0">
                <a:solidFill>
                  <a:schemeClr val="bg1"/>
                </a:solidFill>
              </a:rPr>
              <a:t>	</a:t>
            </a:r>
            <a:r>
              <a:rPr lang="en-GB" sz="2800" u="sng" dirty="0">
                <a:solidFill>
                  <a:schemeClr val="bg1"/>
                </a:solidFill>
              </a:rPr>
              <a:t>The Galen view</a:t>
            </a:r>
            <a:r>
              <a:rPr lang="en-GB" sz="2800" dirty="0">
                <a:solidFill>
                  <a:schemeClr val="bg1"/>
                </a:solidFill>
              </a:rPr>
              <a:t>   </a:t>
            </a:r>
            <a:r>
              <a:rPr lang="en-GB" sz="2800" b="0" dirty="0">
                <a:solidFill>
                  <a:schemeClr val="bg1"/>
                </a:solidFill>
              </a:rPr>
              <a:t>	     </a:t>
            </a:r>
            <a:r>
              <a:rPr lang="en-GB" sz="2800" u="sng" dirty="0">
                <a:solidFill>
                  <a:schemeClr val="bg1"/>
                </a:solidFill>
              </a:rPr>
              <a:t>The linguistic semantic view</a:t>
            </a:r>
            <a:endParaRPr lang="en-GB" sz="2800" b="0" dirty="0">
              <a:solidFill>
                <a:schemeClr val="bg1"/>
              </a:solidFill>
            </a:endParaRPr>
          </a:p>
          <a:p>
            <a:pPr algn="just" eaLnBrk="0" hangingPunct="0">
              <a:spcBef>
                <a:spcPct val="20000"/>
              </a:spcBef>
            </a:pPr>
            <a:r>
              <a:rPr lang="en-GB" b="0" dirty="0" smtClean="0">
                <a:solidFill>
                  <a:schemeClr val="bg1"/>
                </a:solidFill>
              </a:rPr>
              <a:t>     (domain ontology)                              (linguistic ontology)</a:t>
            </a:r>
          </a:p>
          <a:p>
            <a:pPr algn="just" eaLnBrk="0" hangingPunct="0">
              <a:spcBef>
                <a:spcPct val="20000"/>
              </a:spcBef>
            </a:pPr>
            <a:endParaRPr lang="en-GB" sz="1400" b="0" dirty="0">
              <a:solidFill>
                <a:schemeClr val="bg1"/>
              </a:solidFill>
            </a:endParaRPr>
          </a:p>
          <a:p>
            <a:pPr algn="just" eaLnBrk="0" hangingPunct="0">
              <a:spcBef>
                <a:spcPct val="20000"/>
              </a:spcBef>
            </a:pPr>
            <a:r>
              <a:rPr lang="en-GB" b="0" dirty="0" err="1">
                <a:solidFill>
                  <a:schemeClr val="bg1"/>
                </a:solidFill>
              </a:rPr>
              <a:t>ResourseManagementProcess</a:t>
            </a:r>
            <a:endParaRPr lang="en-GB" b="0" dirty="0">
              <a:solidFill>
                <a:schemeClr val="bg1"/>
              </a:solidFill>
            </a:endParaRPr>
          </a:p>
          <a:p>
            <a:pPr algn="just" eaLnBrk="0" hangingPunct="0">
              <a:spcBef>
                <a:spcPct val="20000"/>
              </a:spcBef>
            </a:pPr>
            <a:r>
              <a:rPr lang="en-GB" b="0" dirty="0">
                <a:solidFill>
                  <a:schemeClr val="bg1"/>
                </a:solidFill>
              </a:rPr>
              <a:t>	</a:t>
            </a:r>
            <a:r>
              <a:rPr lang="en-GB" b="0" dirty="0" err="1">
                <a:solidFill>
                  <a:schemeClr val="bg1"/>
                </a:solidFill>
              </a:rPr>
              <a:t>InstallingProcess</a:t>
            </a:r>
            <a:r>
              <a:rPr lang="en-GB" b="0" dirty="0">
                <a:solidFill>
                  <a:schemeClr val="bg1"/>
                </a:solidFill>
              </a:rPr>
              <a:t>		     To install  &lt;theme&gt;  [ in    &lt;goal&gt; ] </a:t>
            </a:r>
          </a:p>
          <a:p>
            <a:pPr algn="just" eaLnBrk="0" hangingPunct="0">
              <a:spcBef>
                <a:spcPct val="20000"/>
              </a:spcBef>
            </a:pPr>
            <a:r>
              <a:rPr lang="en-GB" b="0" dirty="0">
                <a:solidFill>
                  <a:schemeClr val="bg1"/>
                </a:solidFill>
              </a:rPr>
              <a:t>	</a:t>
            </a:r>
            <a:r>
              <a:rPr lang="en-GB" b="0" dirty="0" smtClean="0">
                <a:solidFill>
                  <a:schemeClr val="bg1"/>
                </a:solidFill>
              </a:rPr>
              <a:t>   </a:t>
            </a:r>
            <a:r>
              <a:rPr lang="en-GB" b="0" dirty="0" err="1" smtClean="0">
                <a:solidFill>
                  <a:schemeClr val="bg1"/>
                </a:solidFill>
              </a:rPr>
              <a:t>LiquidInstallingProcess</a:t>
            </a:r>
            <a:endParaRPr lang="en-GB" b="0" dirty="0">
              <a:solidFill>
                <a:schemeClr val="bg1"/>
              </a:solidFill>
            </a:endParaRPr>
          </a:p>
          <a:p>
            <a:pPr algn="just" eaLnBrk="0" hangingPunct="0">
              <a:spcBef>
                <a:spcPct val="20000"/>
              </a:spcBef>
            </a:pPr>
            <a:r>
              <a:rPr lang="en-GB" b="0" dirty="0">
                <a:solidFill>
                  <a:schemeClr val="bg1"/>
                </a:solidFill>
              </a:rPr>
              <a:t>		Filling			     To fill       &lt;goal&gt;	 [with  &lt;theme&gt; ]</a:t>
            </a:r>
          </a:p>
          <a:p>
            <a:pPr algn="just" eaLnBrk="0" hangingPunct="0">
              <a:spcBef>
                <a:spcPct val="20000"/>
              </a:spcBef>
            </a:pPr>
            <a:r>
              <a:rPr lang="en-GB" b="0" dirty="0">
                <a:solidFill>
                  <a:schemeClr val="bg1"/>
                </a:solidFill>
              </a:rPr>
              <a:t>		Injecting		     To inject  &lt;theme&gt;   [ in    &lt;goal&gt; ]</a:t>
            </a:r>
          </a:p>
          <a:p>
            <a:pPr algn="just" eaLnBrk="0" hangingPunct="0">
              <a:spcBef>
                <a:spcPct val="20000"/>
              </a:spcBef>
            </a:pPr>
            <a:r>
              <a:rPr lang="en-GB" b="0" dirty="0">
                <a:solidFill>
                  <a:schemeClr val="bg1"/>
                </a:solidFill>
              </a:rPr>
              <a:t>					     To inject  &lt;goal&gt;</a:t>
            </a:r>
          </a:p>
        </p:txBody>
      </p:sp>
      <p:sp>
        <p:nvSpPr>
          <p:cNvPr id="2162691" name="AutoShape 3"/>
          <p:cNvSpPr>
            <a:spLocks noGrp="1" noChangeArrowheads="1"/>
          </p:cNvSpPr>
          <p:nvPr>
            <p:ph type="title"/>
          </p:nvPr>
        </p:nvSpPr>
        <p:spPr>
          <a:xfrm>
            <a:off x="255588" y="609600"/>
            <a:ext cx="8632825" cy="631825"/>
          </a:xfrm>
        </p:spPr>
        <p:txBody>
          <a:bodyPr/>
          <a:lstStyle/>
          <a:p>
            <a:r>
              <a:rPr lang="en-US" dirty="0" smtClean="0"/>
              <a:t>My contribution:</a:t>
            </a:r>
            <a:br>
              <a:rPr lang="en-US" dirty="0" smtClean="0"/>
            </a:br>
            <a:r>
              <a:rPr lang="en-US" sz="2800" i="1" dirty="0">
                <a:sym typeface="Wingdings" panose="05000000000000000000" pitchFamily="2" charset="2"/>
              </a:rPr>
              <a:t>try to represent independent of </a:t>
            </a:r>
            <a:r>
              <a:rPr lang="en-US" sz="2800" i="1" dirty="0" smtClean="0">
                <a:solidFill>
                  <a:srgbClr val="FFFF00"/>
                </a:solidFill>
                <a:sym typeface="Wingdings" panose="05000000000000000000" pitchFamily="2" charset="2"/>
              </a:rPr>
              <a:t>any specific </a:t>
            </a:r>
            <a:r>
              <a:rPr lang="en-US" sz="2800" i="1" dirty="0" smtClean="0">
                <a:sym typeface="Wingdings" panose="05000000000000000000" pitchFamily="2" charset="2"/>
              </a:rPr>
              <a:t>language, but </a:t>
            </a:r>
            <a:r>
              <a:rPr lang="en-US" sz="2800" i="1" dirty="0" smtClean="0">
                <a:solidFill>
                  <a:srgbClr val="FFFF00"/>
                </a:solidFill>
                <a:sym typeface="Wingdings" panose="05000000000000000000" pitchFamily="2" charset="2"/>
              </a:rPr>
              <a:t>build extra resources to exploit the relationships between language and what it is about</a:t>
            </a:r>
            <a:endParaRPr lang="en-US" sz="2800" dirty="0">
              <a:solidFill>
                <a:srgbClr val="FFFF00"/>
              </a:solidFill>
            </a:endParaRPr>
          </a:p>
        </p:txBody>
      </p:sp>
    </p:spTree>
    <p:extLst>
      <p:ext uri="{BB962C8B-B14F-4D97-AF65-F5344CB8AC3E}">
        <p14:creationId xmlns:p14="http://schemas.microsoft.com/office/powerpoint/2010/main" val="1564471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motivation</a:t>
            </a:r>
            <a:endParaRPr lang="en-US" dirty="0"/>
          </a:p>
        </p:txBody>
      </p:sp>
      <p:pic>
        <p:nvPicPr>
          <p:cNvPr id="4" name="Content Placeholder 3"/>
          <p:cNvPicPr>
            <a:picLocks noGrp="1" noChangeAspect="1"/>
          </p:cNvPicPr>
          <p:nvPr>
            <p:ph idx="1"/>
          </p:nvPr>
        </p:nvPicPr>
        <p:blipFill>
          <a:blip r:embed="rId2"/>
          <a:stretch>
            <a:fillRect/>
          </a:stretch>
        </p:blipFill>
        <p:spPr>
          <a:xfrm>
            <a:off x="2769887" y="1676400"/>
            <a:ext cx="3604225" cy="4953000"/>
          </a:xfrm>
          <a:prstGeom prst="rect">
            <a:avLst/>
          </a:prstGeom>
        </p:spPr>
      </p:pic>
    </p:spTree>
    <p:extLst>
      <p:ext uri="{BB962C8B-B14F-4D97-AF65-F5344CB8AC3E}">
        <p14:creationId xmlns:p14="http://schemas.microsoft.com/office/powerpoint/2010/main" val="391156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2514600"/>
            <a:ext cx="1524000" cy="1874860"/>
          </a:xfrm>
          <a:prstGeom prst="rect">
            <a:avLst/>
          </a:prstGeom>
        </p:spPr>
      </p:pic>
      <p:sp>
        <p:nvSpPr>
          <p:cNvPr id="3" name="TextBox 2"/>
          <p:cNvSpPr txBox="1"/>
          <p:nvPr/>
        </p:nvSpPr>
        <p:spPr>
          <a:xfrm>
            <a:off x="2286000" y="2819400"/>
            <a:ext cx="4634602" cy="1200329"/>
          </a:xfrm>
          <a:prstGeom prst="rect">
            <a:avLst/>
          </a:prstGeom>
          <a:noFill/>
        </p:spPr>
        <p:txBody>
          <a:bodyPr wrap="none" rtlCol="0">
            <a:spAutoFit/>
          </a:bodyPr>
          <a:lstStyle/>
          <a:p>
            <a:r>
              <a:rPr lang="en-US" sz="3600" i="1" dirty="0" smtClean="0">
                <a:solidFill>
                  <a:schemeClr val="bg1"/>
                </a:solidFill>
              </a:rPr>
              <a:t>‘Making the impossible </a:t>
            </a:r>
          </a:p>
          <a:p>
            <a:r>
              <a:rPr lang="en-US" sz="3600" i="1" dirty="0" smtClean="0">
                <a:solidFill>
                  <a:schemeClr val="bg1"/>
                </a:solidFill>
              </a:rPr>
              <a:t>  </a:t>
            </a:r>
            <a:r>
              <a:rPr lang="en-US" sz="3600" b="1" i="1" u="sng" dirty="0" smtClean="0">
                <a:solidFill>
                  <a:schemeClr val="bg1"/>
                </a:solidFill>
              </a:rPr>
              <a:t>very</a:t>
            </a:r>
            <a:r>
              <a:rPr lang="en-US" sz="3600" i="1" dirty="0" smtClean="0">
                <a:solidFill>
                  <a:schemeClr val="bg1"/>
                </a:solidFill>
              </a:rPr>
              <a:t> difficult’</a:t>
            </a:r>
            <a:endParaRPr lang="en-US" sz="3600" i="1" dirty="0">
              <a:solidFill>
                <a:schemeClr val="bg1"/>
              </a:solidFill>
            </a:endParaRPr>
          </a:p>
        </p:txBody>
      </p:sp>
      <p:sp>
        <p:nvSpPr>
          <p:cNvPr id="7" name="AutoShape 3"/>
          <p:cNvSpPr txBox="1">
            <a:spLocks noChangeArrowheads="1"/>
          </p:cNvSpPr>
          <p:nvPr/>
        </p:nvSpPr>
        <p:spPr>
          <a:xfrm>
            <a:off x="76200" y="609600"/>
            <a:ext cx="9009448" cy="631825"/>
          </a:xfrm>
          <a:prstGeom prst="roundRect">
            <a:avLst>
              <a:gd name="adj" fmla="val 16667"/>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kern="0" dirty="0" smtClean="0"/>
              <a:t>My contribution,</a:t>
            </a:r>
            <a:br>
              <a:rPr lang="en-US" kern="0" dirty="0" smtClean="0"/>
            </a:br>
            <a:r>
              <a:rPr lang="en-US" sz="2000" i="1" kern="0" dirty="0" smtClean="0">
                <a:sym typeface="Wingdings" panose="05000000000000000000" pitchFamily="2" charset="2"/>
              </a:rPr>
              <a:t>try to represent independent of any specific language, but build extra resources to exploit the relationships between language and what it is about,</a:t>
            </a:r>
          </a:p>
          <a:p>
            <a:endParaRPr lang="en-US" sz="1200" i="1" kern="0" dirty="0">
              <a:solidFill>
                <a:srgbClr val="FFFF00"/>
              </a:solidFill>
              <a:sym typeface="Wingdings" panose="05000000000000000000" pitchFamily="2" charset="2"/>
            </a:endParaRPr>
          </a:p>
          <a:p>
            <a:r>
              <a:rPr lang="en-US" sz="2800" i="1" kern="0" dirty="0" smtClean="0">
                <a:solidFill>
                  <a:srgbClr val="FFFF00"/>
                </a:solidFill>
                <a:sym typeface="Wingdings" panose="05000000000000000000" pitchFamily="2" charset="2"/>
              </a:rPr>
              <a:t>was necessary, but had an unavoidable drawback:</a:t>
            </a:r>
            <a:endParaRPr lang="en-US" sz="2800" kern="0" dirty="0">
              <a:solidFill>
                <a:srgbClr val="FFFF00"/>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583" b="19283"/>
          <a:stretch/>
        </p:blipFill>
        <p:spPr>
          <a:xfrm>
            <a:off x="371765" y="4495800"/>
            <a:ext cx="1580638" cy="1828800"/>
          </a:xfrm>
          <a:prstGeom prst="rect">
            <a:avLst/>
          </a:prstGeom>
        </p:spPr>
      </p:pic>
      <p:sp>
        <p:nvSpPr>
          <p:cNvPr id="9" name="TextBox 8"/>
          <p:cNvSpPr txBox="1"/>
          <p:nvPr/>
        </p:nvSpPr>
        <p:spPr>
          <a:xfrm>
            <a:off x="2301723" y="4572000"/>
            <a:ext cx="4634602" cy="1200329"/>
          </a:xfrm>
          <a:prstGeom prst="rect">
            <a:avLst/>
          </a:prstGeom>
          <a:noFill/>
        </p:spPr>
        <p:txBody>
          <a:bodyPr wrap="none" rtlCol="0">
            <a:spAutoFit/>
          </a:bodyPr>
          <a:lstStyle/>
          <a:p>
            <a:r>
              <a:rPr lang="en-US" sz="3600" i="1" dirty="0" smtClean="0">
                <a:solidFill>
                  <a:schemeClr val="bg1"/>
                </a:solidFill>
              </a:rPr>
              <a:t>‘Making the impossible </a:t>
            </a:r>
          </a:p>
          <a:p>
            <a:r>
              <a:rPr lang="en-US" sz="3600" i="1" dirty="0" smtClean="0">
                <a:solidFill>
                  <a:schemeClr val="bg1"/>
                </a:solidFill>
              </a:rPr>
              <a:t>  </a:t>
            </a:r>
            <a:r>
              <a:rPr lang="en-US" sz="3600" b="1" i="1" u="sng" dirty="0" smtClean="0">
                <a:solidFill>
                  <a:schemeClr val="bg1"/>
                </a:solidFill>
              </a:rPr>
              <a:t>extremely</a:t>
            </a:r>
            <a:r>
              <a:rPr lang="en-US" sz="3600" i="1" dirty="0" smtClean="0">
                <a:solidFill>
                  <a:schemeClr val="bg1"/>
                </a:solidFill>
              </a:rPr>
              <a:t> difficult’</a:t>
            </a:r>
            <a:endParaRPr lang="en-US" sz="3600" i="1" dirty="0">
              <a:solidFill>
                <a:schemeClr val="bg1"/>
              </a:solidFill>
            </a:endParaRPr>
          </a:p>
        </p:txBody>
      </p:sp>
      <p:grpSp>
        <p:nvGrpSpPr>
          <p:cNvPr id="13" name="Group 12"/>
          <p:cNvGrpSpPr/>
          <p:nvPr/>
        </p:nvGrpSpPr>
        <p:grpSpPr>
          <a:xfrm>
            <a:off x="6400800" y="3727341"/>
            <a:ext cx="2555508" cy="2801395"/>
            <a:chOff x="6400800" y="3727341"/>
            <a:chExt cx="2555508" cy="2801395"/>
          </a:xfrm>
        </p:grpSpPr>
        <p:sp>
          <p:nvSpPr>
            <p:cNvPr id="5" name="TextBox 4"/>
            <p:cNvSpPr txBox="1"/>
            <p:nvPr/>
          </p:nvSpPr>
          <p:spPr>
            <a:xfrm>
              <a:off x="6400800" y="3727341"/>
              <a:ext cx="2555508" cy="584775"/>
            </a:xfrm>
            <a:prstGeom prst="rect">
              <a:avLst/>
            </a:prstGeom>
            <a:noFill/>
          </p:spPr>
          <p:txBody>
            <a:bodyPr wrap="none" rtlCol="0">
              <a:spAutoFit/>
            </a:bodyPr>
            <a:lstStyle/>
            <a:p>
              <a:r>
                <a:rPr lang="en-US" sz="3200" b="1" dirty="0" smtClean="0">
                  <a:solidFill>
                    <a:schemeClr val="bg1"/>
                  </a:solidFill>
                </a:rPr>
                <a:t>Make it work</a:t>
              </a:r>
              <a:endParaRPr lang="en-US" sz="3200" b="1" dirty="0">
                <a:solidFill>
                  <a:schemeClr val="bg1"/>
                </a:solidFill>
              </a:endParaRPr>
            </a:p>
          </p:txBody>
        </p:sp>
        <p:sp>
          <p:nvSpPr>
            <p:cNvPr id="11" name="TextBox 10"/>
            <p:cNvSpPr txBox="1"/>
            <p:nvPr/>
          </p:nvSpPr>
          <p:spPr>
            <a:xfrm>
              <a:off x="6674913" y="5943961"/>
              <a:ext cx="2007281" cy="584775"/>
            </a:xfrm>
            <a:prstGeom prst="rect">
              <a:avLst/>
            </a:prstGeom>
            <a:noFill/>
          </p:spPr>
          <p:txBody>
            <a:bodyPr wrap="none" rtlCol="0">
              <a:spAutoFit/>
            </a:bodyPr>
            <a:lstStyle/>
            <a:p>
              <a:r>
                <a:rPr lang="en-US" sz="3200" b="1" dirty="0" smtClean="0">
                  <a:solidFill>
                    <a:schemeClr val="bg1"/>
                  </a:solidFill>
                </a:rPr>
                <a:t>Do it right</a:t>
              </a:r>
              <a:endParaRPr lang="en-US" sz="3200" b="1" dirty="0">
                <a:solidFill>
                  <a:schemeClr val="bg1"/>
                </a:solidFill>
              </a:endParaRPr>
            </a:p>
          </p:txBody>
        </p:sp>
        <p:grpSp>
          <p:nvGrpSpPr>
            <p:cNvPr id="10" name="Group 9"/>
            <p:cNvGrpSpPr/>
            <p:nvPr/>
          </p:nvGrpSpPr>
          <p:grpSpPr>
            <a:xfrm>
              <a:off x="7436237" y="4248469"/>
              <a:ext cx="484633" cy="1759139"/>
              <a:chOff x="7436237" y="4248469"/>
              <a:chExt cx="484633" cy="1759139"/>
            </a:xfrm>
          </p:grpSpPr>
          <p:sp>
            <p:nvSpPr>
              <p:cNvPr id="6" name="Right Arrow 5"/>
              <p:cNvSpPr/>
              <p:nvPr/>
            </p:nvSpPr>
            <p:spPr bwMode="auto">
              <a:xfrm rot="5400000">
                <a:off x="7151249" y="5237988"/>
                <a:ext cx="1054608" cy="4846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ight Arrow 13"/>
              <p:cNvSpPr/>
              <p:nvPr/>
            </p:nvSpPr>
            <p:spPr bwMode="auto">
              <a:xfrm rot="16200000" flipV="1">
                <a:off x="7250088" y="4434619"/>
                <a:ext cx="856931" cy="4846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spTree>
    <p:extLst>
      <p:ext uri="{BB962C8B-B14F-4D97-AF65-F5344CB8AC3E}">
        <p14:creationId xmlns:p14="http://schemas.microsoft.com/office/powerpoint/2010/main" val="694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Grp="1" noChangeArrowheads="1"/>
          </p:cNvSpPr>
          <p:nvPr>
            <p:ph type="body" idx="1"/>
          </p:nvPr>
        </p:nvSpPr>
        <p:spPr>
          <a:noFill/>
        </p:spPr>
        <p:txBody>
          <a:bodyPr/>
          <a:lstStyle/>
          <a:p>
            <a:pPr eaLnBrk="1" hangingPunct="1"/>
            <a:r>
              <a:rPr lang="nl-BE" sz="2800" dirty="0" smtClean="0"/>
              <a:t>Concept-</a:t>
            </a:r>
            <a:r>
              <a:rPr lang="nl-BE" sz="2800" dirty="0" err="1" smtClean="0"/>
              <a:t>based</a:t>
            </a:r>
            <a:r>
              <a:rPr lang="nl-BE" sz="2800" dirty="0" smtClean="0"/>
              <a:t> </a:t>
            </a:r>
            <a:r>
              <a:rPr lang="nl-BE" sz="2800" dirty="0" err="1" smtClean="0"/>
              <a:t>terminology</a:t>
            </a:r>
            <a:r>
              <a:rPr lang="nl-BE" sz="2800" dirty="0" smtClean="0"/>
              <a:t> (</a:t>
            </a:r>
            <a:r>
              <a:rPr lang="nl-BE" sz="2800" dirty="0" err="1" smtClean="0"/>
              <a:t>and</a:t>
            </a:r>
            <a:r>
              <a:rPr lang="nl-BE" sz="2800" dirty="0" smtClean="0"/>
              <a:t> </a:t>
            </a:r>
            <a:r>
              <a:rPr lang="nl-BE" sz="2800" dirty="0" err="1" smtClean="0"/>
              <a:t>standardisation</a:t>
            </a:r>
            <a:r>
              <a:rPr lang="nl-BE" sz="2800" dirty="0" smtClean="0"/>
              <a:t> </a:t>
            </a:r>
            <a:r>
              <a:rPr lang="nl-BE" sz="2800" dirty="0" err="1" smtClean="0"/>
              <a:t>thereof</a:t>
            </a:r>
            <a:r>
              <a:rPr lang="nl-BE" sz="2800" dirty="0" smtClean="0"/>
              <a:t>) is </a:t>
            </a:r>
            <a:r>
              <a:rPr lang="nl-BE" sz="2800" dirty="0" err="1" smtClean="0"/>
              <a:t>there</a:t>
            </a:r>
            <a:r>
              <a:rPr lang="nl-BE" sz="2800" dirty="0" smtClean="0"/>
              <a:t> as a </a:t>
            </a:r>
            <a:r>
              <a:rPr lang="nl-BE" sz="2800" dirty="0" err="1" smtClean="0"/>
              <a:t>mechanism</a:t>
            </a:r>
            <a:r>
              <a:rPr lang="nl-BE" sz="2800" dirty="0" smtClean="0"/>
              <a:t> </a:t>
            </a:r>
            <a:r>
              <a:rPr lang="nl-BE" sz="2800" dirty="0" err="1" smtClean="0"/>
              <a:t>to</a:t>
            </a:r>
            <a:r>
              <a:rPr lang="nl-BE" sz="2800" dirty="0" smtClean="0"/>
              <a:t> </a:t>
            </a:r>
            <a:r>
              <a:rPr lang="nl-BE" sz="2800" dirty="0" err="1" smtClean="0"/>
              <a:t>improve</a:t>
            </a:r>
            <a:r>
              <a:rPr lang="nl-BE" sz="2800" dirty="0" smtClean="0"/>
              <a:t> </a:t>
            </a:r>
            <a:r>
              <a:rPr lang="nl-BE" sz="2800" dirty="0" err="1" smtClean="0"/>
              <a:t>understanding</a:t>
            </a:r>
            <a:r>
              <a:rPr lang="nl-BE" sz="2800" dirty="0" smtClean="0"/>
              <a:t> of </a:t>
            </a:r>
            <a:r>
              <a:rPr lang="nl-BE" sz="2800" dirty="0" err="1" smtClean="0"/>
              <a:t>messages</a:t>
            </a:r>
            <a:r>
              <a:rPr lang="nl-BE" sz="2800" dirty="0" smtClean="0"/>
              <a:t> </a:t>
            </a:r>
            <a:r>
              <a:rPr lang="nl-BE" sz="2800" dirty="0" err="1" smtClean="0"/>
              <a:t>by</a:t>
            </a:r>
            <a:r>
              <a:rPr lang="nl-BE" sz="2800" dirty="0" smtClean="0"/>
              <a:t> </a:t>
            </a:r>
            <a:r>
              <a:rPr lang="nl-BE" sz="2800" dirty="0" err="1" smtClean="0"/>
              <a:t>humans</a:t>
            </a:r>
            <a:r>
              <a:rPr lang="nl-BE" sz="2800" dirty="0" smtClean="0"/>
              <a:t>.</a:t>
            </a:r>
          </a:p>
          <a:p>
            <a:pPr eaLnBrk="1" hangingPunct="1"/>
            <a:r>
              <a:rPr lang="nl-BE" sz="2800" dirty="0" smtClean="0"/>
              <a:t>It is NOT the right device </a:t>
            </a:r>
          </a:p>
          <a:p>
            <a:pPr lvl="1" eaLnBrk="1" hangingPunct="1"/>
            <a:r>
              <a:rPr lang="nl-BE" sz="2400" dirty="0" err="1" smtClean="0"/>
              <a:t>to</a:t>
            </a:r>
            <a:r>
              <a:rPr lang="nl-BE" sz="2400" dirty="0" smtClean="0"/>
              <a:t> </a:t>
            </a:r>
            <a:r>
              <a:rPr lang="nl-BE" sz="2400" dirty="0" err="1" smtClean="0"/>
              <a:t>explain</a:t>
            </a:r>
            <a:r>
              <a:rPr lang="nl-BE" sz="2400" dirty="0" smtClean="0"/>
              <a:t> </a:t>
            </a:r>
            <a:r>
              <a:rPr lang="nl-BE" sz="2400" dirty="0" err="1" smtClean="0"/>
              <a:t>why</a:t>
            </a:r>
            <a:r>
              <a:rPr lang="nl-BE" sz="2400" dirty="0" smtClean="0"/>
              <a:t> </a:t>
            </a:r>
            <a:r>
              <a:rPr lang="nl-BE" sz="2400" dirty="0" err="1" smtClean="0"/>
              <a:t>reality</a:t>
            </a:r>
            <a:r>
              <a:rPr lang="nl-BE" sz="2400" dirty="0" smtClean="0"/>
              <a:t> is </a:t>
            </a:r>
            <a:r>
              <a:rPr lang="nl-BE" sz="2400" dirty="0" err="1" smtClean="0"/>
              <a:t>what</a:t>
            </a:r>
            <a:r>
              <a:rPr lang="nl-BE" sz="2400" dirty="0" smtClean="0"/>
              <a:t> </a:t>
            </a:r>
            <a:r>
              <a:rPr lang="nl-BE" sz="2400" dirty="0" err="1" smtClean="0"/>
              <a:t>it</a:t>
            </a:r>
            <a:r>
              <a:rPr lang="nl-BE" sz="2400" dirty="0" smtClean="0"/>
              <a:t> is, </a:t>
            </a:r>
            <a:r>
              <a:rPr lang="nl-BE" sz="2400" dirty="0" err="1" smtClean="0"/>
              <a:t>how</a:t>
            </a:r>
            <a:r>
              <a:rPr lang="nl-BE" sz="2400" dirty="0" smtClean="0"/>
              <a:t> </a:t>
            </a:r>
            <a:r>
              <a:rPr lang="nl-BE" sz="2400" dirty="0" err="1" smtClean="0"/>
              <a:t>it</a:t>
            </a:r>
            <a:r>
              <a:rPr lang="nl-BE" sz="2400" dirty="0" smtClean="0"/>
              <a:t> is </a:t>
            </a:r>
            <a:r>
              <a:rPr lang="nl-BE" sz="2400" dirty="0" err="1" smtClean="0"/>
              <a:t>organised</a:t>
            </a:r>
            <a:r>
              <a:rPr lang="nl-BE" sz="2400" dirty="0" smtClean="0"/>
              <a:t>, etc., (</a:t>
            </a:r>
            <a:r>
              <a:rPr lang="nl-BE" sz="2400" dirty="0" err="1" smtClean="0"/>
              <a:t>although</a:t>
            </a:r>
            <a:r>
              <a:rPr lang="nl-BE" sz="2400" dirty="0" smtClean="0"/>
              <a:t> </a:t>
            </a:r>
            <a:r>
              <a:rPr lang="nl-BE" sz="2400" dirty="0" err="1" smtClean="0"/>
              <a:t>it</a:t>
            </a:r>
            <a:r>
              <a:rPr lang="nl-BE" sz="2400" dirty="0" smtClean="0"/>
              <a:t> is </a:t>
            </a:r>
            <a:r>
              <a:rPr lang="nl-BE" sz="2400" dirty="0" err="1" smtClean="0"/>
              <a:t>needed</a:t>
            </a:r>
            <a:r>
              <a:rPr lang="nl-BE" sz="2400" dirty="0" smtClean="0"/>
              <a:t> </a:t>
            </a:r>
            <a:r>
              <a:rPr lang="nl-BE" sz="2400" dirty="0" err="1" smtClean="0"/>
              <a:t>to</a:t>
            </a:r>
            <a:r>
              <a:rPr lang="nl-BE" sz="2400" dirty="0" smtClean="0"/>
              <a:t> </a:t>
            </a:r>
            <a:r>
              <a:rPr lang="nl-BE" sz="2400" dirty="0" err="1" smtClean="0"/>
              <a:t>allow</a:t>
            </a:r>
            <a:r>
              <a:rPr lang="nl-BE" sz="2400" dirty="0" smtClean="0"/>
              <a:t> </a:t>
            </a:r>
            <a:r>
              <a:rPr lang="nl-BE" sz="2400" dirty="0" err="1" smtClean="0"/>
              <a:t>communication</a:t>
            </a:r>
            <a:r>
              <a:rPr lang="nl-BE" sz="2400" dirty="0" smtClean="0"/>
              <a:t>), </a:t>
            </a:r>
          </a:p>
          <a:p>
            <a:pPr lvl="1" eaLnBrk="1" hangingPunct="1"/>
            <a:r>
              <a:rPr lang="nl-BE" sz="2400" dirty="0" err="1" smtClean="0"/>
              <a:t>to</a:t>
            </a:r>
            <a:r>
              <a:rPr lang="nl-BE" sz="2400" dirty="0" smtClean="0"/>
              <a:t> </a:t>
            </a:r>
            <a:r>
              <a:rPr lang="nl-BE" sz="2400" dirty="0" err="1" smtClean="0"/>
              <a:t>reason</a:t>
            </a:r>
            <a:r>
              <a:rPr lang="nl-BE" sz="2400" dirty="0" smtClean="0"/>
              <a:t> </a:t>
            </a:r>
            <a:r>
              <a:rPr lang="nl-BE" sz="2400" dirty="0" err="1" smtClean="0"/>
              <a:t>about</a:t>
            </a:r>
            <a:r>
              <a:rPr lang="nl-BE" sz="2400" dirty="0" smtClean="0"/>
              <a:t> </a:t>
            </a:r>
            <a:r>
              <a:rPr lang="nl-BE" sz="2400" dirty="0" err="1" smtClean="0"/>
              <a:t>reality</a:t>
            </a:r>
            <a:r>
              <a:rPr lang="nl-BE" sz="2400" dirty="0" smtClean="0"/>
              <a:t>,  </a:t>
            </a:r>
          </a:p>
          <a:p>
            <a:pPr lvl="1" eaLnBrk="1" hangingPunct="1"/>
            <a:r>
              <a:rPr lang="nl-BE" sz="2400" dirty="0" err="1" smtClean="0"/>
              <a:t>to</a:t>
            </a:r>
            <a:r>
              <a:rPr lang="nl-BE" sz="2400" dirty="0" smtClean="0"/>
              <a:t> make machines </a:t>
            </a:r>
            <a:r>
              <a:rPr lang="nl-BE" sz="2400" dirty="0" err="1" smtClean="0"/>
              <a:t>understand</a:t>
            </a:r>
            <a:r>
              <a:rPr lang="nl-BE" sz="2400" dirty="0" smtClean="0"/>
              <a:t> </a:t>
            </a:r>
            <a:r>
              <a:rPr lang="nl-BE" sz="2400" dirty="0" err="1" smtClean="0"/>
              <a:t>what</a:t>
            </a:r>
            <a:r>
              <a:rPr lang="nl-BE" sz="2400" dirty="0" smtClean="0"/>
              <a:t> is real,</a:t>
            </a:r>
          </a:p>
          <a:p>
            <a:pPr lvl="1" eaLnBrk="1" hangingPunct="1"/>
            <a:r>
              <a:rPr lang="nl-BE" sz="2400" dirty="0" err="1" smtClean="0"/>
              <a:t>to</a:t>
            </a:r>
            <a:r>
              <a:rPr lang="nl-BE" sz="2400" dirty="0" smtClean="0"/>
              <a:t> </a:t>
            </a:r>
            <a:r>
              <a:rPr lang="nl-BE" sz="2400" dirty="0" err="1" smtClean="0"/>
              <a:t>integrate</a:t>
            </a:r>
            <a:r>
              <a:rPr lang="nl-BE" sz="2400" dirty="0" smtClean="0"/>
              <a:t> </a:t>
            </a:r>
            <a:r>
              <a:rPr lang="nl-BE" sz="2400" dirty="0" err="1" smtClean="0"/>
              <a:t>across</a:t>
            </a:r>
            <a:r>
              <a:rPr lang="nl-BE" sz="2400" dirty="0" smtClean="0"/>
              <a:t> different views, </a:t>
            </a:r>
            <a:r>
              <a:rPr lang="nl-BE" sz="2400" dirty="0" err="1" smtClean="0"/>
              <a:t>languages</a:t>
            </a:r>
            <a:r>
              <a:rPr lang="nl-BE" sz="2400" dirty="0" smtClean="0"/>
              <a:t>, </a:t>
            </a:r>
            <a:r>
              <a:rPr lang="nl-BE" sz="2400" dirty="0" err="1" smtClean="0"/>
              <a:t>conceptualisations</a:t>
            </a:r>
            <a:r>
              <a:rPr lang="nl-BE" sz="2400" dirty="0" smtClean="0"/>
              <a:t>, ...</a:t>
            </a:r>
            <a:endParaRPr lang="nl-NL" sz="2400" dirty="0" smtClean="0"/>
          </a:p>
        </p:txBody>
      </p:sp>
      <p:sp>
        <p:nvSpPr>
          <p:cNvPr id="2" name="Title 1"/>
          <p:cNvSpPr>
            <a:spLocks noGrp="1"/>
          </p:cNvSpPr>
          <p:nvPr>
            <p:ph type="title"/>
          </p:nvPr>
        </p:nvSpPr>
        <p:spPr/>
        <p:txBody>
          <a:bodyPr/>
          <a:lstStyle/>
          <a:p>
            <a:r>
              <a:rPr lang="nl-BE" dirty="0"/>
              <a:t>Take-home </a:t>
            </a:r>
            <a:r>
              <a:rPr lang="nl-BE" dirty="0" err="1"/>
              <a:t>message</a:t>
            </a:r>
            <a:endParaRPr lang="en-US" dirty="0"/>
          </a:p>
        </p:txBody>
      </p:sp>
    </p:spTree>
    <p:extLst>
      <p:ext uri="{BB962C8B-B14F-4D97-AF65-F5344CB8AC3E}">
        <p14:creationId xmlns:p14="http://schemas.microsoft.com/office/powerpoint/2010/main" val="3458623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5538" name="AutoShape 2"/>
          <p:cNvSpPr>
            <a:spLocks noGrp="1" noChangeArrowheads="1"/>
          </p:cNvSpPr>
          <p:nvPr>
            <p:ph type="title"/>
          </p:nvPr>
        </p:nvSpPr>
        <p:spPr>
          <a:xfrm>
            <a:off x="255588" y="609600"/>
            <a:ext cx="8632825" cy="631825"/>
          </a:xfrm>
        </p:spPr>
        <p:txBody>
          <a:bodyPr/>
          <a:lstStyle/>
          <a:p>
            <a:r>
              <a:rPr lang="nl-BE" dirty="0"/>
              <a:t>My 1998 </a:t>
            </a:r>
            <a:r>
              <a:rPr lang="nl-BE" dirty="0" err="1"/>
              <a:t>requirements</a:t>
            </a:r>
            <a:r>
              <a:rPr lang="nl-BE" dirty="0"/>
              <a:t> </a:t>
            </a:r>
            <a:r>
              <a:rPr lang="nl-BE" dirty="0" err="1"/>
              <a:t>for</a:t>
            </a:r>
            <a:r>
              <a:rPr lang="nl-BE" dirty="0"/>
              <a:t> NLU</a:t>
            </a:r>
            <a:endParaRPr lang="en-GB" dirty="0"/>
          </a:p>
        </p:txBody>
      </p:sp>
      <p:sp>
        <p:nvSpPr>
          <p:cNvPr id="1985539" name="Rectangle 3"/>
          <p:cNvSpPr>
            <a:spLocks noGrp="1" noChangeArrowheads="1"/>
          </p:cNvSpPr>
          <p:nvPr>
            <p:ph type="body" idx="4294967295"/>
          </p:nvPr>
        </p:nvSpPr>
        <p:spPr>
          <a:xfrm>
            <a:off x="0" y="1981200"/>
            <a:ext cx="8839200" cy="4724400"/>
          </a:xfrm>
          <a:prstGeom prst="rect">
            <a:avLst/>
          </a:prstGeom>
        </p:spPr>
        <p:txBody>
          <a:bodyPr/>
          <a:lstStyle/>
          <a:p>
            <a:pPr marL="533400" indent="-533400">
              <a:lnSpc>
                <a:spcPct val="90000"/>
              </a:lnSpc>
              <a:buFontTx/>
              <a:buAutoNum type="arabicPeriod"/>
            </a:pPr>
            <a:r>
              <a:rPr lang="nl-BE" sz="2800" dirty="0"/>
              <a:t>Knowledge </a:t>
            </a:r>
            <a:r>
              <a:rPr lang="nl-BE" sz="2800" dirty="0" err="1"/>
              <a:t>about</a:t>
            </a:r>
            <a:r>
              <a:rPr lang="nl-BE" sz="2800" dirty="0"/>
              <a:t> </a:t>
            </a:r>
            <a:r>
              <a:rPr lang="nl-BE" sz="2800" dirty="0" err="1"/>
              <a:t>terms</a:t>
            </a:r>
            <a:r>
              <a:rPr lang="nl-BE" sz="2800" dirty="0"/>
              <a:t> </a:t>
            </a:r>
            <a:r>
              <a:rPr lang="nl-BE" sz="2800" dirty="0" err="1"/>
              <a:t>and</a:t>
            </a:r>
            <a:r>
              <a:rPr lang="nl-BE" sz="2800" dirty="0"/>
              <a:t> </a:t>
            </a:r>
            <a:r>
              <a:rPr lang="nl-BE" sz="2800" dirty="0" err="1"/>
              <a:t>how</a:t>
            </a:r>
            <a:r>
              <a:rPr lang="nl-BE" sz="2800" dirty="0"/>
              <a:t> </a:t>
            </a:r>
            <a:r>
              <a:rPr lang="nl-BE" sz="2800" dirty="0" err="1"/>
              <a:t>they</a:t>
            </a:r>
            <a:r>
              <a:rPr lang="nl-BE" sz="2800" dirty="0"/>
              <a:t> are </a:t>
            </a:r>
            <a:r>
              <a:rPr lang="nl-BE" sz="2800" dirty="0" err="1"/>
              <a:t>used</a:t>
            </a:r>
            <a:r>
              <a:rPr lang="nl-BE" sz="2800" dirty="0"/>
              <a:t> in </a:t>
            </a:r>
            <a:r>
              <a:rPr lang="nl-BE" sz="2800" dirty="0" err="1"/>
              <a:t>valid</a:t>
            </a:r>
            <a:r>
              <a:rPr lang="nl-BE" sz="2800" dirty="0"/>
              <a:t> </a:t>
            </a:r>
            <a:r>
              <a:rPr lang="nl-BE" sz="2800" dirty="0" err="1"/>
              <a:t>constructions</a:t>
            </a:r>
            <a:r>
              <a:rPr lang="nl-BE" sz="2800" dirty="0"/>
              <a:t> </a:t>
            </a:r>
            <a:r>
              <a:rPr lang="nl-BE" sz="2800" dirty="0" err="1"/>
              <a:t>within</a:t>
            </a:r>
            <a:r>
              <a:rPr lang="nl-BE" sz="2800" dirty="0"/>
              <a:t> </a:t>
            </a:r>
            <a:r>
              <a:rPr lang="nl-BE" sz="2800" dirty="0" err="1"/>
              <a:t>natural</a:t>
            </a:r>
            <a:r>
              <a:rPr lang="nl-BE" sz="2800" dirty="0"/>
              <a:t> </a:t>
            </a:r>
            <a:r>
              <a:rPr lang="nl-BE" sz="2800" dirty="0" err="1"/>
              <a:t>language</a:t>
            </a:r>
            <a:r>
              <a:rPr lang="nl-BE" sz="2800" dirty="0"/>
              <a:t>;</a:t>
            </a:r>
          </a:p>
          <a:p>
            <a:pPr marL="533400" indent="-533400">
              <a:lnSpc>
                <a:spcPct val="90000"/>
              </a:lnSpc>
              <a:buFontTx/>
              <a:buAutoNum type="arabicPeriod"/>
            </a:pPr>
            <a:r>
              <a:rPr lang="nl-BE" sz="2800" dirty="0"/>
              <a:t>Knowledge </a:t>
            </a:r>
            <a:r>
              <a:rPr lang="nl-BE" sz="2800" dirty="0" err="1"/>
              <a:t>about</a:t>
            </a:r>
            <a:r>
              <a:rPr lang="nl-BE" sz="2800" dirty="0"/>
              <a:t> </a:t>
            </a:r>
            <a:r>
              <a:rPr lang="nl-BE" sz="2800" dirty="0" err="1" smtClean="0"/>
              <a:t>that</a:t>
            </a:r>
            <a:r>
              <a:rPr lang="nl-BE" sz="2800" dirty="0" smtClean="0"/>
              <a:t> </a:t>
            </a:r>
            <a:r>
              <a:rPr lang="nl-BE" sz="2800" dirty="0" err="1" smtClean="0"/>
              <a:t>what</a:t>
            </a:r>
            <a:r>
              <a:rPr lang="nl-BE" sz="2800" dirty="0" smtClean="0"/>
              <a:t> </a:t>
            </a:r>
            <a:r>
              <a:rPr lang="nl-BE" sz="2800" dirty="0" err="1" smtClean="0"/>
              <a:t>terms</a:t>
            </a:r>
            <a:r>
              <a:rPr lang="nl-BE" sz="2800" dirty="0" smtClean="0"/>
              <a:t> </a:t>
            </a:r>
            <a:r>
              <a:rPr lang="nl-BE" sz="2800" dirty="0" err="1" smtClean="0"/>
              <a:t>denote</a:t>
            </a:r>
            <a:r>
              <a:rPr lang="nl-BE" sz="2800" dirty="0" smtClean="0"/>
              <a:t> </a:t>
            </a:r>
            <a:r>
              <a:rPr lang="nl-BE" sz="2800" dirty="0" err="1" smtClean="0"/>
              <a:t>and</a:t>
            </a:r>
            <a:r>
              <a:rPr lang="nl-BE" sz="2800" dirty="0" smtClean="0"/>
              <a:t> </a:t>
            </a:r>
            <a:r>
              <a:rPr lang="nl-BE" sz="2800" dirty="0" err="1" smtClean="0"/>
              <a:t>how</a:t>
            </a:r>
            <a:r>
              <a:rPr lang="nl-BE" sz="2800" dirty="0" smtClean="0"/>
              <a:t> the </a:t>
            </a:r>
            <a:r>
              <a:rPr lang="nl-BE" sz="2800" dirty="0" err="1" smtClean="0"/>
              <a:t>things</a:t>
            </a:r>
            <a:r>
              <a:rPr lang="nl-BE" sz="2800" dirty="0" smtClean="0"/>
              <a:t> </a:t>
            </a:r>
            <a:r>
              <a:rPr lang="nl-BE" sz="2800" dirty="0" err="1" smtClean="0"/>
              <a:t>denoted</a:t>
            </a:r>
            <a:r>
              <a:rPr lang="nl-BE" sz="2800" dirty="0" smtClean="0"/>
              <a:t> </a:t>
            </a:r>
            <a:r>
              <a:rPr lang="nl-BE" sz="2800" dirty="0" err="1" smtClean="0"/>
              <a:t>interrelate</a:t>
            </a:r>
            <a:r>
              <a:rPr lang="nl-BE" sz="2800" dirty="0" smtClean="0"/>
              <a:t>;</a:t>
            </a:r>
            <a:endParaRPr lang="nl-BE" sz="2800" dirty="0"/>
          </a:p>
          <a:p>
            <a:pPr marL="533400" indent="-533400">
              <a:lnSpc>
                <a:spcPct val="90000"/>
              </a:lnSpc>
              <a:buFontTx/>
              <a:buAutoNum type="arabicPeriod"/>
            </a:pPr>
            <a:r>
              <a:rPr lang="nl-BE" sz="2800" dirty="0"/>
              <a:t>An </a:t>
            </a:r>
            <a:r>
              <a:rPr lang="nl-BE" sz="2800" dirty="0" err="1"/>
              <a:t>algorithm</a:t>
            </a:r>
            <a:r>
              <a:rPr lang="nl-BE" sz="2800" dirty="0"/>
              <a:t> </a:t>
            </a:r>
            <a:r>
              <a:rPr lang="nl-BE" sz="2800" dirty="0" err="1"/>
              <a:t>that</a:t>
            </a:r>
            <a:r>
              <a:rPr lang="nl-BE" sz="2800" dirty="0"/>
              <a:t> is </a:t>
            </a:r>
            <a:r>
              <a:rPr lang="nl-BE" sz="2800" dirty="0" err="1"/>
              <a:t>able</a:t>
            </a:r>
            <a:r>
              <a:rPr lang="nl-BE" sz="2800" dirty="0"/>
              <a:t> </a:t>
            </a:r>
            <a:r>
              <a:rPr lang="nl-BE" sz="2800" dirty="0" err="1"/>
              <a:t>to</a:t>
            </a:r>
            <a:r>
              <a:rPr lang="nl-BE" sz="2800" dirty="0"/>
              <a:t> </a:t>
            </a:r>
            <a:r>
              <a:rPr lang="nl-BE" sz="2800" dirty="0" err="1"/>
              <a:t>calculate</a:t>
            </a:r>
            <a:r>
              <a:rPr lang="nl-BE" sz="2800" dirty="0"/>
              <a:t> a </a:t>
            </a:r>
            <a:r>
              <a:rPr lang="nl-BE" sz="2800" dirty="0" err="1"/>
              <a:t>language</a:t>
            </a:r>
            <a:r>
              <a:rPr lang="nl-BE" sz="2800" dirty="0"/>
              <a:t> </a:t>
            </a:r>
            <a:r>
              <a:rPr lang="nl-BE" sz="2800" dirty="0" err="1"/>
              <a:t>user’s</a:t>
            </a:r>
            <a:r>
              <a:rPr lang="nl-BE" sz="2800" dirty="0"/>
              <a:t> </a:t>
            </a:r>
            <a:r>
              <a:rPr lang="nl-BE" sz="2800" dirty="0" err="1"/>
              <a:t>representation</a:t>
            </a:r>
            <a:r>
              <a:rPr lang="nl-BE" sz="2800" dirty="0"/>
              <a:t> of </a:t>
            </a:r>
            <a:r>
              <a:rPr lang="nl-BE" sz="2800" dirty="0" err="1"/>
              <a:t>that</a:t>
            </a:r>
            <a:r>
              <a:rPr lang="nl-BE" sz="2800" dirty="0"/>
              <a:t> </a:t>
            </a:r>
            <a:r>
              <a:rPr lang="nl-BE" sz="2800" dirty="0" err="1" smtClean="0"/>
              <a:t>what</a:t>
            </a:r>
            <a:r>
              <a:rPr lang="nl-BE" sz="2800" dirty="0" smtClean="0"/>
              <a:t> is </a:t>
            </a:r>
            <a:r>
              <a:rPr lang="nl-BE" sz="2800" dirty="0" err="1"/>
              <a:t>described</a:t>
            </a:r>
            <a:r>
              <a:rPr lang="nl-BE" sz="2800" dirty="0"/>
              <a:t> </a:t>
            </a:r>
            <a:r>
              <a:rPr lang="nl-BE" sz="2800" dirty="0" err="1" smtClean="0"/>
              <a:t>by</a:t>
            </a:r>
            <a:r>
              <a:rPr lang="nl-BE" sz="2800" dirty="0" smtClean="0"/>
              <a:t> means of </a:t>
            </a:r>
            <a:r>
              <a:rPr lang="nl-BE" sz="2800" dirty="0"/>
              <a:t>the </a:t>
            </a:r>
            <a:r>
              <a:rPr lang="nl-BE" sz="2800" dirty="0" err="1"/>
              <a:t>utterances</a:t>
            </a:r>
            <a:r>
              <a:rPr lang="nl-BE" sz="2800" dirty="0"/>
              <a:t> </a:t>
            </a:r>
            <a:r>
              <a:rPr lang="nl-BE" sz="2800" dirty="0" err="1"/>
              <a:t>that</a:t>
            </a:r>
            <a:r>
              <a:rPr lang="nl-BE" sz="2800" dirty="0"/>
              <a:t> are the subject of the analysis. </a:t>
            </a:r>
            <a:endParaRPr lang="nl-BE" sz="2800" dirty="0" smtClean="0"/>
          </a:p>
          <a:p>
            <a:pPr marL="533400" indent="-533400">
              <a:lnSpc>
                <a:spcPct val="90000"/>
              </a:lnSpc>
              <a:buFontTx/>
              <a:buAutoNum type="arabicPeriod"/>
            </a:pPr>
            <a:endParaRPr lang="nl-BE" sz="2800" dirty="0"/>
          </a:p>
          <a:p>
            <a:pPr marL="0" indent="0">
              <a:lnSpc>
                <a:spcPct val="90000"/>
              </a:lnSpc>
            </a:pPr>
            <a:r>
              <a:rPr lang="nl-BE" sz="2800" dirty="0" err="1" smtClean="0"/>
              <a:t>However</a:t>
            </a:r>
            <a:r>
              <a:rPr lang="nl-BE" sz="2800" dirty="0" smtClean="0"/>
              <a:t>: the </a:t>
            </a:r>
            <a:r>
              <a:rPr lang="nl-BE" sz="2800" dirty="0" err="1" smtClean="0"/>
              <a:t>notion</a:t>
            </a:r>
            <a:r>
              <a:rPr lang="nl-BE" sz="2800" dirty="0" smtClean="0"/>
              <a:t> of ‘</a:t>
            </a:r>
            <a:r>
              <a:rPr lang="nl-BE" sz="2800" dirty="0" smtClean="0">
                <a:solidFill>
                  <a:srgbClr val="FFFF00"/>
                </a:solidFill>
              </a:rPr>
              <a:t>domain</a:t>
            </a:r>
            <a:r>
              <a:rPr lang="nl-BE" sz="2800" dirty="0" smtClean="0"/>
              <a:t>’ </a:t>
            </a:r>
            <a:r>
              <a:rPr lang="nl-BE" sz="2800" dirty="0" err="1" smtClean="0"/>
              <a:t>and</a:t>
            </a:r>
            <a:r>
              <a:rPr lang="nl-BE" sz="2800" dirty="0" smtClean="0"/>
              <a:t> ‘</a:t>
            </a:r>
            <a:r>
              <a:rPr lang="nl-BE" sz="2800" dirty="0" err="1" smtClean="0">
                <a:solidFill>
                  <a:srgbClr val="FFFF00"/>
                </a:solidFill>
              </a:rPr>
              <a:t>that</a:t>
            </a:r>
            <a:r>
              <a:rPr lang="nl-BE" sz="2800" dirty="0" smtClean="0">
                <a:solidFill>
                  <a:srgbClr val="FFFF00"/>
                </a:solidFill>
              </a:rPr>
              <a:t> </a:t>
            </a:r>
            <a:r>
              <a:rPr lang="nl-BE" sz="2800" dirty="0" err="1" smtClean="0">
                <a:solidFill>
                  <a:srgbClr val="FFFF00"/>
                </a:solidFill>
              </a:rPr>
              <a:t>what</a:t>
            </a:r>
            <a:r>
              <a:rPr lang="nl-BE" sz="2800" dirty="0" smtClean="0">
                <a:solidFill>
                  <a:srgbClr val="FFFF00"/>
                </a:solidFill>
              </a:rPr>
              <a:t> is </a:t>
            </a:r>
            <a:r>
              <a:rPr lang="nl-BE" sz="2800" dirty="0" err="1" smtClean="0">
                <a:solidFill>
                  <a:srgbClr val="FFFF00"/>
                </a:solidFill>
              </a:rPr>
              <a:t>denoted</a:t>
            </a:r>
            <a:r>
              <a:rPr lang="nl-BE" sz="2800" dirty="0" smtClean="0"/>
              <a:t>’ was </a:t>
            </a:r>
            <a:r>
              <a:rPr lang="nl-BE" sz="2800" dirty="0" err="1" smtClean="0"/>
              <a:t>not</a:t>
            </a:r>
            <a:r>
              <a:rPr lang="nl-BE" sz="2800" dirty="0" smtClean="0"/>
              <a:t> </a:t>
            </a:r>
            <a:r>
              <a:rPr lang="nl-BE" sz="2800" dirty="0" err="1" smtClean="0"/>
              <a:t>sufficiently</a:t>
            </a:r>
            <a:r>
              <a:rPr lang="nl-BE" sz="2800" dirty="0" smtClean="0"/>
              <a:t> </a:t>
            </a:r>
            <a:r>
              <a:rPr lang="nl-BE" sz="2800" dirty="0" err="1" smtClean="0"/>
              <a:t>addressed</a:t>
            </a:r>
            <a:r>
              <a:rPr lang="nl-BE" sz="2800" dirty="0" smtClean="0"/>
              <a:t>.</a:t>
            </a:r>
            <a:endParaRPr lang="nl-BE" sz="2800" dirty="0"/>
          </a:p>
        </p:txBody>
      </p:sp>
    </p:spTree>
    <p:extLst>
      <p:ext uri="{BB962C8B-B14F-4D97-AF65-F5344CB8AC3E}">
        <p14:creationId xmlns:p14="http://schemas.microsoft.com/office/powerpoint/2010/main" val="3607941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970" name="AutoShape 2"/>
          <p:cNvSpPr>
            <a:spLocks noGrp="1" noChangeArrowheads="1"/>
          </p:cNvSpPr>
          <p:nvPr>
            <p:ph type="title"/>
          </p:nvPr>
        </p:nvSpPr>
        <p:spPr>
          <a:xfrm>
            <a:off x="255588" y="609600"/>
            <a:ext cx="8632825" cy="631825"/>
          </a:xfrm>
        </p:spPr>
        <p:txBody>
          <a:bodyPr/>
          <a:lstStyle/>
          <a:p>
            <a:r>
              <a:rPr lang="en-US" dirty="0"/>
              <a:t>A trajectory of mixes and mingles …(3)</a:t>
            </a:r>
          </a:p>
        </p:txBody>
      </p:sp>
      <p:grpSp>
        <p:nvGrpSpPr>
          <p:cNvPr id="2131988" name="Group 20"/>
          <p:cNvGrpSpPr>
            <a:grpSpLocks/>
          </p:cNvGrpSpPr>
          <p:nvPr/>
        </p:nvGrpSpPr>
        <p:grpSpPr bwMode="auto">
          <a:xfrm>
            <a:off x="1049338" y="2016125"/>
            <a:ext cx="4332287" cy="3244849"/>
            <a:chOff x="661" y="1508"/>
            <a:chExt cx="2729" cy="2044"/>
          </a:xfrm>
        </p:grpSpPr>
        <p:sp>
          <p:nvSpPr>
            <p:cNvPr id="2131989" name="Text Box 21"/>
            <p:cNvSpPr txBox="1">
              <a:spLocks noChangeArrowheads="1"/>
            </p:cNvSpPr>
            <p:nvPr/>
          </p:nvSpPr>
          <p:spPr bwMode="auto">
            <a:xfrm>
              <a:off x="1920" y="1584"/>
              <a:ext cx="79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Linguistics</a:t>
              </a:r>
            </a:p>
          </p:txBody>
        </p:sp>
        <p:sp>
          <p:nvSpPr>
            <p:cNvPr id="2131990" name="Text Box 22"/>
            <p:cNvSpPr txBox="1">
              <a:spLocks noChangeArrowheads="1"/>
            </p:cNvSpPr>
            <p:nvPr/>
          </p:nvSpPr>
          <p:spPr bwMode="auto">
            <a:xfrm>
              <a:off x="918" y="1920"/>
              <a:ext cx="182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rPr>
                <a:t>Computational Linguistics</a:t>
              </a:r>
            </a:p>
          </p:txBody>
        </p:sp>
        <p:sp>
          <p:nvSpPr>
            <p:cNvPr id="2131991" name="Text Box 23"/>
            <p:cNvSpPr txBox="1">
              <a:spLocks noChangeArrowheads="1"/>
            </p:cNvSpPr>
            <p:nvPr/>
          </p:nvSpPr>
          <p:spPr bwMode="auto">
            <a:xfrm>
              <a:off x="987" y="2400"/>
              <a:ext cx="1686"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Medical Natural</a:t>
              </a:r>
            </a:p>
            <a:p>
              <a:r>
                <a:rPr lang="en-US" sz="1800">
                  <a:solidFill>
                    <a:schemeClr val="tx1"/>
                  </a:solidFill>
                </a:rPr>
                <a:t>Language Understanding</a:t>
              </a:r>
            </a:p>
          </p:txBody>
        </p:sp>
        <p:cxnSp>
          <p:nvCxnSpPr>
            <p:cNvPr id="2131992" name="AutoShape 24"/>
            <p:cNvCxnSpPr>
              <a:cxnSpLocks noChangeShapeType="1"/>
              <a:stCxn id="2131989" idx="1"/>
              <a:endCxn id="2131990" idx="0"/>
            </p:cNvCxnSpPr>
            <p:nvPr/>
          </p:nvCxnSpPr>
          <p:spPr bwMode="auto">
            <a:xfrm flipH="1">
              <a:off x="1830" y="1703"/>
              <a:ext cx="90" cy="21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1993" name="AutoShape 25"/>
            <p:cNvCxnSpPr>
              <a:cxnSpLocks noChangeShapeType="1"/>
              <a:stCxn id="2131998" idx="2"/>
              <a:endCxn id="2131990" idx="0"/>
            </p:cNvCxnSpPr>
            <p:nvPr/>
          </p:nvCxnSpPr>
          <p:spPr bwMode="auto">
            <a:xfrm>
              <a:off x="661" y="1629"/>
              <a:ext cx="1169" cy="29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1994" name="AutoShape 26"/>
            <p:cNvCxnSpPr>
              <a:cxnSpLocks noChangeShapeType="1"/>
              <a:stCxn id="2131990" idx="2"/>
              <a:endCxn id="2131991" idx="0"/>
            </p:cNvCxnSpPr>
            <p:nvPr/>
          </p:nvCxnSpPr>
          <p:spPr bwMode="auto">
            <a:xfrm>
              <a:off x="1830" y="2157"/>
              <a:ext cx="0"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1995" name="AutoShape 27"/>
            <p:cNvCxnSpPr>
              <a:cxnSpLocks noChangeShapeType="1"/>
              <a:stCxn id="2131999" idx="0"/>
              <a:endCxn id="2131991" idx="2"/>
            </p:cNvCxnSpPr>
            <p:nvPr/>
          </p:nvCxnSpPr>
          <p:spPr bwMode="auto">
            <a:xfrm flipV="1">
              <a:off x="969" y="2810"/>
              <a:ext cx="861" cy="74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1996" name="AutoShape 28"/>
            <p:cNvCxnSpPr>
              <a:cxnSpLocks noChangeShapeType="1"/>
              <a:stCxn id="2132000" idx="1"/>
              <a:endCxn id="2131991" idx="3"/>
            </p:cNvCxnSpPr>
            <p:nvPr/>
          </p:nvCxnSpPr>
          <p:spPr bwMode="auto">
            <a:xfrm flipH="1">
              <a:off x="2673" y="1508"/>
              <a:ext cx="717" cy="109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1997" name="Group 29"/>
          <p:cNvGrpSpPr>
            <a:grpSpLocks/>
          </p:cNvGrpSpPr>
          <p:nvPr/>
        </p:nvGrpSpPr>
        <p:grpSpPr bwMode="auto">
          <a:xfrm>
            <a:off x="152400" y="1828800"/>
            <a:ext cx="8058150" cy="3808413"/>
            <a:chOff x="96" y="1390"/>
            <a:chExt cx="5076" cy="2399"/>
          </a:xfrm>
        </p:grpSpPr>
        <p:sp>
          <p:nvSpPr>
            <p:cNvPr id="2131998" name="Text Box 30"/>
            <p:cNvSpPr txBox="1">
              <a:spLocks noChangeArrowheads="1"/>
            </p:cNvSpPr>
            <p:nvPr/>
          </p:nvSpPr>
          <p:spPr bwMode="auto">
            <a:xfrm>
              <a:off x="240" y="1392"/>
              <a:ext cx="84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Informatics</a:t>
              </a:r>
            </a:p>
          </p:txBody>
        </p:sp>
        <p:sp>
          <p:nvSpPr>
            <p:cNvPr id="2131999" name="Text Box 31"/>
            <p:cNvSpPr txBox="1">
              <a:spLocks noChangeArrowheads="1"/>
            </p:cNvSpPr>
            <p:nvPr/>
          </p:nvSpPr>
          <p:spPr bwMode="auto">
            <a:xfrm>
              <a:off x="624" y="3552"/>
              <a:ext cx="690"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Medicine</a:t>
              </a:r>
            </a:p>
          </p:txBody>
        </p:sp>
        <p:sp>
          <p:nvSpPr>
            <p:cNvPr id="2132000" name="Text Box 32"/>
            <p:cNvSpPr txBox="1">
              <a:spLocks noChangeArrowheads="1"/>
            </p:cNvSpPr>
            <p:nvPr/>
          </p:nvSpPr>
          <p:spPr bwMode="auto">
            <a:xfrm>
              <a:off x="3390" y="1390"/>
              <a:ext cx="178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Knowledge Representation</a:t>
              </a:r>
            </a:p>
          </p:txBody>
        </p:sp>
        <p:cxnSp>
          <p:nvCxnSpPr>
            <p:cNvPr id="2132001" name="AutoShape 33"/>
            <p:cNvCxnSpPr>
              <a:cxnSpLocks noChangeShapeType="1"/>
              <a:stCxn id="2131998" idx="3"/>
              <a:endCxn id="2132000" idx="1"/>
            </p:cNvCxnSpPr>
            <p:nvPr/>
          </p:nvCxnSpPr>
          <p:spPr bwMode="auto">
            <a:xfrm flipV="1">
              <a:off x="1082" y="1509"/>
              <a:ext cx="2308" cy="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32002" name="Text Box 34"/>
            <p:cNvSpPr txBox="1">
              <a:spLocks noChangeArrowheads="1"/>
            </p:cNvSpPr>
            <p:nvPr/>
          </p:nvSpPr>
          <p:spPr bwMode="auto">
            <a:xfrm>
              <a:off x="96" y="2880"/>
              <a:ext cx="1078"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Electronic</a:t>
              </a:r>
            </a:p>
            <a:p>
              <a:r>
                <a:rPr lang="en-US" sz="1800">
                  <a:solidFill>
                    <a:schemeClr val="tx1"/>
                  </a:solidFill>
                </a:rPr>
                <a:t>Health Records</a:t>
              </a:r>
            </a:p>
          </p:txBody>
        </p:sp>
        <p:cxnSp>
          <p:nvCxnSpPr>
            <p:cNvPr id="2132003" name="AutoShape 35"/>
            <p:cNvCxnSpPr>
              <a:cxnSpLocks noChangeShapeType="1"/>
              <a:stCxn id="2131998" idx="2"/>
              <a:endCxn id="2132002" idx="0"/>
            </p:cNvCxnSpPr>
            <p:nvPr/>
          </p:nvCxnSpPr>
          <p:spPr bwMode="auto">
            <a:xfrm flipH="1">
              <a:off x="635" y="1629"/>
              <a:ext cx="26" cy="125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2004" name="AutoShape 36"/>
            <p:cNvCxnSpPr>
              <a:cxnSpLocks noChangeShapeType="1"/>
              <a:stCxn id="2131999" idx="0"/>
              <a:endCxn id="2132002" idx="2"/>
            </p:cNvCxnSpPr>
            <p:nvPr/>
          </p:nvCxnSpPr>
          <p:spPr bwMode="auto">
            <a:xfrm flipH="1" flipV="1">
              <a:off x="635" y="3290"/>
              <a:ext cx="334" cy="2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2009" name="Group 41"/>
          <p:cNvGrpSpPr>
            <a:grpSpLocks/>
          </p:cNvGrpSpPr>
          <p:nvPr/>
        </p:nvGrpSpPr>
        <p:grpSpPr bwMode="auto">
          <a:xfrm>
            <a:off x="4243388" y="2128838"/>
            <a:ext cx="4725987" cy="1878012"/>
            <a:chOff x="2673" y="1579"/>
            <a:chExt cx="2977" cy="1183"/>
          </a:xfrm>
        </p:grpSpPr>
        <p:sp>
          <p:nvSpPr>
            <p:cNvPr id="2132010" name="Text Box 42"/>
            <p:cNvSpPr txBox="1">
              <a:spLocks noChangeArrowheads="1"/>
            </p:cNvSpPr>
            <p:nvPr/>
          </p:nvSpPr>
          <p:spPr bwMode="auto">
            <a:xfrm>
              <a:off x="4848" y="1872"/>
              <a:ext cx="80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Philosophy</a:t>
              </a:r>
            </a:p>
          </p:txBody>
        </p:sp>
        <p:sp>
          <p:nvSpPr>
            <p:cNvPr id="2132011" name="Text Box 43"/>
            <p:cNvSpPr txBox="1">
              <a:spLocks noChangeArrowheads="1"/>
            </p:cNvSpPr>
            <p:nvPr/>
          </p:nvSpPr>
          <p:spPr bwMode="auto">
            <a:xfrm>
              <a:off x="3936" y="1872"/>
              <a:ext cx="690"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Ontology</a:t>
              </a:r>
            </a:p>
          </p:txBody>
        </p:sp>
        <p:sp>
          <p:nvSpPr>
            <p:cNvPr id="2132012" name="Text Box 44"/>
            <p:cNvSpPr txBox="1">
              <a:spLocks noChangeArrowheads="1"/>
            </p:cNvSpPr>
            <p:nvPr/>
          </p:nvSpPr>
          <p:spPr bwMode="auto">
            <a:xfrm>
              <a:off x="4176" y="2352"/>
              <a:ext cx="1034" cy="41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Realism-Based</a:t>
              </a:r>
            </a:p>
            <a:p>
              <a:r>
                <a:rPr lang="en-US" sz="1800">
                  <a:solidFill>
                    <a:schemeClr val="tx1"/>
                  </a:solidFill>
                </a:rPr>
                <a:t>Ontology</a:t>
              </a:r>
            </a:p>
          </p:txBody>
        </p:sp>
        <p:cxnSp>
          <p:nvCxnSpPr>
            <p:cNvPr id="2132013" name="AutoShape 45"/>
            <p:cNvCxnSpPr>
              <a:cxnSpLocks noChangeShapeType="1"/>
              <a:stCxn id="2132010" idx="2"/>
              <a:endCxn id="2132012" idx="0"/>
            </p:cNvCxnSpPr>
            <p:nvPr/>
          </p:nvCxnSpPr>
          <p:spPr bwMode="auto">
            <a:xfrm flipH="1">
              <a:off x="4693" y="2109"/>
              <a:ext cx="556"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2014" name="AutoShape 46"/>
            <p:cNvCxnSpPr>
              <a:cxnSpLocks noChangeShapeType="1"/>
              <a:stCxn id="2132000" idx="2"/>
              <a:endCxn id="2132011" idx="0"/>
            </p:cNvCxnSpPr>
            <p:nvPr/>
          </p:nvCxnSpPr>
          <p:spPr bwMode="auto">
            <a:xfrm>
              <a:off x="4281" y="1579"/>
              <a:ext cx="0" cy="29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2015" name="AutoShape 47"/>
            <p:cNvCxnSpPr>
              <a:cxnSpLocks noChangeShapeType="1"/>
              <a:stCxn id="2132011" idx="2"/>
              <a:endCxn id="2132012" idx="0"/>
            </p:cNvCxnSpPr>
            <p:nvPr/>
          </p:nvCxnSpPr>
          <p:spPr bwMode="auto">
            <a:xfrm>
              <a:off x="4281" y="2109"/>
              <a:ext cx="412"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2016" name="AutoShape 48"/>
            <p:cNvCxnSpPr>
              <a:cxnSpLocks noChangeShapeType="1"/>
              <a:stCxn id="2132012" idx="1"/>
              <a:endCxn id="2131991" idx="3"/>
            </p:cNvCxnSpPr>
            <p:nvPr/>
          </p:nvCxnSpPr>
          <p:spPr bwMode="auto">
            <a:xfrm flipH="1">
              <a:off x="2673" y="2557"/>
              <a:ext cx="1503" cy="0"/>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926187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132009"/>
                                        </p:tgtEl>
                                        <p:attrNameLst>
                                          <p:attrName>style.visibility</p:attrName>
                                        </p:attrNameLst>
                                      </p:cBhvr>
                                      <p:to>
                                        <p:strVal val="visible"/>
                                      </p:to>
                                    </p:set>
                                    <p:animEffect transition="in" filter="strips(downRight)">
                                      <p:cBhvr>
                                        <p:cTn id="7" dur="500"/>
                                        <p:tgtEl>
                                          <p:spTgt spid="2132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263" name="Rectangle 7"/>
          <p:cNvSpPr>
            <a:spLocks noChangeArrowheads="1"/>
          </p:cNvSpPr>
          <p:nvPr/>
        </p:nvSpPr>
        <p:spPr bwMode="auto">
          <a:xfrm>
            <a:off x="1793874" y="1524000"/>
            <a:ext cx="681672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rgbClr val="EBE6FC"/>
                </a:solidFill>
                <a:latin typeface="Times New Roman" panose="02020603050405020304" pitchFamily="18" charset="0"/>
              </a:defRPr>
            </a:lvl1pPr>
            <a:lvl2pPr marL="742950" indent="-285750" algn="l">
              <a:spcBef>
                <a:spcPct val="20000"/>
              </a:spcBef>
              <a:buChar char="–"/>
              <a:defRPr sz="2800">
                <a:solidFill>
                  <a:srgbClr val="EBE6FC"/>
                </a:solidFill>
                <a:latin typeface="Times New Roman" panose="02020603050405020304" pitchFamily="18" charset="0"/>
              </a:defRPr>
            </a:lvl2pPr>
            <a:lvl3pPr marL="1143000" indent="-228600" algn="l">
              <a:spcBef>
                <a:spcPct val="20000"/>
              </a:spcBef>
              <a:buChar char="•"/>
              <a:defRPr sz="2400">
                <a:solidFill>
                  <a:srgbClr val="EBE6FC"/>
                </a:solidFill>
                <a:latin typeface="Times New Roman" panose="02020603050405020304" pitchFamily="18" charset="0"/>
              </a:defRPr>
            </a:lvl3pPr>
            <a:lvl4pPr marL="1600200" indent="-228600" algn="l">
              <a:spcBef>
                <a:spcPct val="20000"/>
              </a:spcBef>
              <a:buChar char="–"/>
              <a:defRPr sz="2000">
                <a:solidFill>
                  <a:srgbClr val="EBE6FC"/>
                </a:solidFill>
                <a:latin typeface="Times New Roman" panose="02020603050405020304" pitchFamily="18" charset="0"/>
              </a:defRPr>
            </a:lvl4pPr>
            <a:lvl5pPr marL="2057400" indent="-228600" algn="l">
              <a:spcBef>
                <a:spcPct val="20000"/>
              </a:spcBef>
              <a:buChar char="»"/>
              <a:defRPr sz="2000">
                <a:solidFill>
                  <a:srgbClr val="EBE6FC"/>
                </a:solidFill>
                <a:latin typeface="Times New Roman" panose="02020603050405020304" pitchFamily="18" charset="0"/>
              </a:defRPr>
            </a:lvl5pPr>
            <a:lvl6pPr marL="2514600" indent="-228600" fontAlgn="base">
              <a:spcBef>
                <a:spcPct val="20000"/>
              </a:spcBef>
              <a:spcAft>
                <a:spcPct val="0"/>
              </a:spcAft>
              <a:buChar char="»"/>
              <a:defRPr sz="2000">
                <a:solidFill>
                  <a:srgbClr val="EBE6FC"/>
                </a:solidFill>
                <a:latin typeface="Times New Roman" panose="02020603050405020304" pitchFamily="18" charset="0"/>
              </a:defRPr>
            </a:lvl6pPr>
            <a:lvl7pPr marL="2971800" indent="-228600" fontAlgn="base">
              <a:spcBef>
                <a:spcPct val="20000"/>
              </a:spcBef>
              <a:spcAft>
                <a:spcPct val="0"/>
              </a:spcAft>
              <a:buChar char="»"/>
              <a:defRPr sz="2000">
                <a:solidFill>
                  <a:srgbClr val="EBE6FC"/>
                </a:solidFill>
                <a:latin typeface="Times New Roman" panose="02020603050405020304" pitchFamily="18" charset="0"/>
              </a:defRPr>
            </a:lvl7pPr>
            <a:lvl8pPr marL="3429000" indent="-228600" fontAlgn="base">
              <a:spcBef>
                <a:spcPct val="20000"/>
              </a:spcBef>
              <a:spcAft>
                <a:spcPct val="0"/>
              </a:spcAft>
              <a:buChar char="»"/>
              <a:defRPr sz="2000">
                <a:solidFill>
                  <a:srgbClr val="EBE6FC"/>
                </a:solidFill>
                <a:latin typeface="Times New Roman" panose="02020603050405020304" pitchFamily="18" charset="0"/>
              </a:defRPr>
            </a:lvl8pPr>
            <a:lvl9pPr marL="3886200" indent="-228600" fontAlgn="base">
              <a:spcBef>
                <a:spcPct val="20000"/>
              </a:spcBef>
              <a:spcAft>
                <a:spcPct val="0"/>
              </a:spcAft>
              <a:buChar char="»"/>
              <a:defRPr sz="2000">
                <a:solidFill>
                  <a:srgbClr val="EBE6FC"/>
                </a:solidFill>
                <a:latin typeface="Times New Roman" panose="02020603050405020304" pitchFamily="18" charset="0"/>
              </a:defRPr>
            </a:lvl9pPr>
          </a:lstStyle>
          <a:p>
            <a:pPr>
              <a:lnSpc>
                <a:spcPct val="80000"/>
              </a:lnSpc>
            </a:pPr>
            <a:r>
              <a:rPr lang="en-US" sz="2800" b="0" dirty="0"/>
              <a:t>In philosophy:</a:t>
            </a:r>
          </a:p>
          <a:p>
            <a:pPr lvl="1">
              <a:lnSpc>
                <a:spcPct val="80000"/>
              </a:lnSpc>
            </a:pPr>
            <a:r>
              <a:rPr lang="en-US" sz="2400" i="1" u="sng" dirty="0">
                <a:solidFill>
                  <a:srgbClr val="FFFF00"/>
                </a:solidFill>
              </a:rPr>
              <a:t>Ontology</a:t>
            </a:r>
            <a:r>
              <a:rPr lang="en-US" sz="2400" b="0" dirty="0"/>
              <a:t> </a:t>
            </a:r>
            <a:r>
              <a:rPr lang="en-US" sz="1600" b="0" dirty="0"/>
              <a:t>(no plural)</a:t>
            </a:r>
            <a:r>
              <a:rPr lang="en-US" sz="2400" b="0" dirty="0"/>
              <a:t> is the study of what entities exist and how they relate to each other;</a:t>
            </a:r>
          </a:p>
        </p:txBody>
      </p:sp>
      <p:sp>
        <p:nvSpPr>
          <p:cNvPr id="2144264" name="Rectangle 8"/>
          <p:cNvSpPr>
            <a:spLocks noChangeArrowheads="1"/>
          </p:cNvSpPr>
          <p:nvPr/>
        </p:nvSpPr>
        <p:spPr bwMode="auto">
          <a:xfrm>
            <a:off x="1793874" y="2819400"/>
            <a:ext cx="71215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rgbClr val="EBE6FC"/>
                </a:solidFill>
                <a:latin typeface="Times New Roman" panose="02020603050405020304" pitchFamily="18" charset="0"/>
              </a:defRPr>
            </a:lvl1pPr>
            <a:lvl2pPr marL="742950" indent="-285750" algn="l">
              <a:spcBef>
                <a:spcPct val="20000"/>
              </a:spcBef>
              <a:buChar char="–"/>
              <a:defRPr sz="2800">
                <a:solidFill>
                  <a:srgbClr val="EBE6FC"/>
                </a:solidFill>
                <a:latin typeface="Times New Roman" panose="02020603050405020304" pitchFamily="18" charset="0"/>
              </a:defRPr>
            </a:lvl2pPr>
            <a:lvl3pPr marL="1143000" indent="-228600" algn="l">
              <a:spcBef>
                <a:spcPct val="20000"/>
              </a:spcBef>
              <a:buChar char="•"/>
              <a:defRPr sz="2400">
                <a:solidFill>
                  <a:srgbClr val="EBE6FC"/>
                </a:solidFill>
                <a:latin typeface="Times New Roman" panose="02020603050405020304" pitchFamily="18" charset="0"/>
              </a:defRPr>
            </a:lvl3pPr>
            <a:lvl4pPr marL="1600200" indent="-228600" algn="l">
              <a:spcBef>
                <a:spcPct val="20000"/>
              </a:spcBef>
              <a:buChar char="–"/>
              <a:defRPr sz="2000">
                <a:solidFill>
                  <a:srgbClr val="EBE6FC"/>
                </a:solidFill>
                <a:latin typeface="Times New Roman" panose="02020603050405020304" pitchFamily="18" charset="0"/>
              </a:defRPr>
            </a:lvl4pPr>
            <a:lvl5pPr marL="2057400" indent="-228600" algn="l">
              <a:spcBef>
                <a:spcPct val="20000"/>
              </a:spcBef>
              <a:buChar char="»"/>
              <a:defRPr sz="2000">
                <a:solidFill>
                  <a:srgbClr val="EBE6FC"/>
                </a:solidFill>
                <a:latin typeface="Times New Roman" panose="02020603050405020304" pitchFamily="18" charset="0"/>
              </a:defRPr>
            </a:lvl5pPr>
            <a:lvl6pPr marL="2514600" indent="-228600" fontAlgn="base">
              <a:spcBef>
                <a:spcPct val="20000"/>
              </a:spcBef>
              <a:spcAft>
                <a:spcPct val="0"/>
              </a:spcAft>
              <a:buChar char="»"/>
              <a:defRPr sz="2000">
                <a:solidFill>
                  <a:srgbClr val="EBE6FC"/>
                </a:solidFill>
                <a:latin typeface="Times New Roman" panose="02020603050405020304" pitchFamily="18" charset="0"/>
              </a:defRPr>
            </a:lvl6pPr>
            <a:lvl7pPr marL="2971800" indent="-228600" fontAlgn="base">
              <a:spcBef>
                <a:spcPct val="20000"/>
              </a:spcBef>
              <a:spcAft>
                <a:spcPct val="0"/>
              </a:spcAft>
              <a:buChar char="»"/>
              <a:defRPr sz="2000">
                <a:solidFill>
                  <a:srgbClr val="EBE6FC"/>
                </a:solidFill>
                <a:latin typeface="Times New Roman" panose="02020603050405020304" pitchFamily="18" charset="0"/>
              </a:defRPr>
            </a:lvl7pPr>
            <a:lvl8pPr marL="3429000" indent="-228600" fontAlgn="base">
              <a:spcBef>
                <a:spcPct val="20000"/>
              </a:spcBef>
              <a:spcAft>
                <a:spcPct val="0"/>
              </a:spcAft>
              <a:buChar char="»"/>
              <a:defRPr sz="2000">
                <a:solidFill>
                  <a:srgbClr val="EBE6FC"/>
                </a:solidFill>
                <a:latin typeface="Times New Roman" panose="02020603050405020304" pitchFamily="18" charset="0"/>
              </a:defRPr>
            </a:lvl8pPr>
            <a:lvl9pPr marL="3886200" indent="-228600" fontAlgn="base">
              <a:spcBef>
                <a:spcPct val="20000"/>
              </a:spcBef>
              <a:spcAft>
                <a:spcPct val="0"/>
              </a:spcAft>
              <a:buChar char="»"/>
              <a:defRPr sz="2000">
                <a:solidFill>
                  <a:srgbClr val="EBE6FC"/>
                </a:solidFill>
                <a:latin typeface="Times New Roman" panose="02020603050405020304" pitchFamily="18" charset="0"/>
              </a:defRPr>
            </a:lvl9pPr>
          </a:lstStyle>
          <a:p>
            <a:pPr>
              <a:lnSpc>
                <a:spcPct val="90000"/>
              </a:lnSpc>
            </a:pPr>
            <a:r>
              <a:rPr lang="en-US" sz="2800" b="0" dirty="0"/>
              <a:t>In mainstream computer science and biomedical informatics:</a:t>
            </a:r>
          </a:p>
          <a:p>
            <a:pPr lvl="1">
              <a:lnSpc>
                <a:spcPct val="90000"/>
              </a:lnSpc>
            </a:pPr>
            <a:r>
              <a:rPr lang="en-US" sz="2400" i="1" u="sng" dirty="0">
                <a:solidFill>
                  <a:schemeClr val="accent1"/>
                </a:solidFill>
              </a:rPr>
              <a:t>An ontology</a:t>
            </a:r>
            <a:r>
              <a:rPr lang="en-US" sz="2400" b="0" dirty="0"/>
              <a:t> </a:t>
            </a:r>
            <a:r>
              <a:rPr lang="en-US" sz="1600" b="0" dirty="0"/>
              <a:t>(plural: </a:t>
            </a:r>
            <a:r>
              <a:rPr lang="en-US" sz="1600" b="0" i="1" dirty="0"/>
              <a:t>ontologies</a:t>
            </a:r>
            <a:r>
              <a:rPr lang="en-US" sz="1600" b="0" dirty="0"/>
              <a:t>)</a:t>
            </a:r>
            <a:r>
              <a:rPr lang="en-US" sz="2400" b="0" dirty="0"/>
              <a:t> is a shared and agreed upon conceptualization of a domain;</a:t>
            </a:r>
          </a:p>
          <a:p>
            <a:pPr lvl="1">
              <a:lnSpc>
                <a:spcPct val="90000"/>
              </a:lnSpc>
            </a:pPr>
            <a:r>
              <a:rPr lang="en-US" sz="2400" b="0" dirty="0"/>
              <a:t>usually: a terminology in </a:t>
            </a:r>
            <a:r>
              <a:rPr lang="en-US" sz="2400" b="0" dirty="0" smtClean="0"/>
              <a:t>disguise which therefor </a:t>
            </a:r>
            <a:r>
              <a:rPr lang="en-US" sz="2400" dirty="0" smtClean="0"/>
              <a:t>suffers from:</a:t>
            </a:r>
          </a:p>
          <a:p>
            <a:pPr lvl="2">
              <a:lnSpc>
                <a:spcPct val="90000"/>
              </a:lnSpc>
            </a:pPr>
            <a:r>
              <a:rPr lang="en-US" sz="2000" dirty="0" smtClean="0"/>
              <a:t>ambiguities and idiosyncrasies in natural language,</a:t>
            </a:r>
          </a:p>
          <a:p>
            <a:pPr lvl="2">
              <a:lnSpc>
                <a:spcPct val="90000"/>
              </a:lnSpc>
            </a:pPr>
            <a:r>
              <a:rPr lang="en-US" sz="2000" dirty="0" smtClean="0"/>
              <a:t>the concept theory which underlies terminology as a scientific discipline,</a:t>
            </a:r>
          </a:p>
          <a:p>
            <a:pPr lvl="2">
              <a:lnSpc>
                <a:spcPct val="90000"/>
              </a:lnSpc>
            </a:pPr>
            <a:r>
              <a:rPr lang="en-US" sz="2000" dirty="0" smtClean="0"/>
              <a:t>Ignorance on the side of (biomedical) subject matter experts about these issues when they build ontologies.</a:t>
            </a:r>
            <a:endParaRPr lang="en-US" sz="2000" b="0" dirty="0"/>
          </a:p>
        </p:txBody>
      </p:sp>
      <p:sp>
        <p:nvSpPr>
          <p:cNvPr id="2" name="Title 1"/>
          <p:cNvSpPr>
            <a:spLocks noGrp="1"/>
          </p:cNvSpPr>
          <p:nvPr>
            <p:ph type="title"/>
          </p:nvPr>
        </p:nvSpPr>
        <p:spPr>
          <a:xfrm>
            <a:off x="228600" y="609600"/>
            <a:ext cx="8686800" cy="762000"/>
          </a:xfrm>
        </p:spPr>
        <p:txBody>
          <a:bodyPr/>
          <a:lstStyle/>
          <a:p>
            <a:r>
              <a:rPr lang="en-US" dirty="0"/>
              <a:t>The two faces of ‘ontology’</a:t>
            </a:r>
          </a:p>
        </p:txBody>
      </p:sp>
      <p:pic>
        <p:nvPicPr>
          <p:cNvPr id="5" name="Picture 4" descr="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85925"/>
            <a:ext cx="121443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co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29" y="5334000"/>
            <a:ext cx="1371600" cy="882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FOMIS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55" y="4038600"/>
            <a:ext cx="1565275" cy="828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800" y="3431530"/>
            <a:ext cx="800219" cy="461665"/>
          </a:xfrm>
          <a:prstGeom prst="rect">
            <a:avLst/>
          </a:prstGeom>
          <a:noFill/>
        </p:spPr>
        <p:txBody>
          <a:bodyPr wrap="none" rtlCol="0">
            <a:spAutoFit/>
          </a:bodyPr>
          <a:lstStyle/>
          <a:p>
            <a:r>
              <a:rPr lang="en-US" b="1" dirty="0" smtClean="0">
                <a:solidFill>
                  <a:schemeClr val="bg1"/>
                </a:solidFill>
              </a:rPr>
              <a:t>2001</a:t>
            </a:r>
            <a:endParaRPr lang="en-US" b="1" dirty="0">
              <a:solidFill>
                <a:schemeClr val="bg1"/>
              </a:solidFill>
            </a:endParaRPr>
          </a:p>
        </p:txBody>
      </p:sp>
      <p:sp>
        <p:nvSpPr>
          <p:cNvPr id="9" name="TextBox 8"/>
          <p:cNvSpPr txBox="1"/>
          <p:nvPr/>
        </p:nvSpPr>
        <p:spPr>
          <a:xfrm>
            <a:off x="178618" y="4867275"/>
            <a:ext cx="800219" cy="461665"/>
          </a:xfrm>
          <a:prstGeom prst="rect">
            <a:avLst/>
          </a:prstGeom>
          <a:noFill/>
        </p:spPr>
        <p:txBody>
          <a:bodyPr wrap="none" rtlCol="0">
            <a:spAutoFit/>
          </a:bodyPr>
          <a:lstStyle/>
          <a:p>
            <a:r>
              <a:rPr lang="en-US" b="1" dirty="0" smtClean="0">
                <a:solidFill>
                  <a:schemeClr val="bg1"/>
                </a:solidFill>
              </a:rPr>
              <a:t>2004</a:t>
            </a:r>
            <a:endParaRPr lang="en-US" b="1" dirty="0">
              <a:solidFill>
                <a:schemeClr val="bg1"/>
              </a:solidFill>
            </a:endParaRPr>
          </a:p>
        </p:txBody>
      </p:sp>
    </p:spTree>
    <p:extLst>
      <p:ext uri="{BB962C8B-B14F-4D97-AF65-F5344CB8AC3E}">
        <p14:creationId xmlns:p14="http://schemas.microsoft.com/office/powerpoint/2010/main" val="34036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4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6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2210" name="AutoShape 2"/>
          <p:cNvSpPr>
            <a:spLocks noGrp="1" noChangeArrowheads="1"/>
          </p:cNvSpPr>
          <p:nvPr>
            <p:ph type="title"/>
          </p:nvPr>
        </p:nvSpPr>
        <p:spPr>
          <a:xfrm>
            <a:off x="255588" y="609600"/>
            <a:ext cx="8632825" cy="631825"/>
          </a:xfrm>
        </p:spPr>
        <p:txBody>
          <a:bodyPr/>
          <a:lstStyle/>
          <a:p>
            <a:r>
              <a:rPr lang="nl-BE" dirty="0"/>
              <a:t>My 2004 </a:t>
            </a:r>
            <a:r>
              <a:rPr lang="nl-BE" dirty="0" err="1"/>
              <a:t>requirements</a:t>
            </a:r>
            <a:r>
              <a:rPr lang="nl-BE" dirty="0"/>
              <a:t> </a:t>
            </a:r>
            <a:r>
              <a:rPr lang="nl-BE" dirty="0" err="1"/>
              <a:t>for</a:t>
            </a:r>
            <a:r>
              <a:rPr lang="nl-BE" dirty="0"/>
              <a:t> NLU</a:t>
            </a:r>
            <a:endParaRPr lang="en-GB" dirty="0"/>
          </a:p>
        </p:txBody>
      </p:sp>
      <p:sp>
        <p:nvSpPr>
          <p:cNvPr id="2142211" name="Rectangle 3"/>
          <p:cNvSpPr>
            <a:spLocks noGrp="1" noChangeArrowheads="1"/>
          </p:cNvSpPr>
          <p:nvPr>
            <p:ph type="body" idx="4294967295"/>
          </p:nvPr>
        </p:nvSpPr>
        <p:spPr>
          <a:xfrm>
            <a:off x="0" y="1295400"/>
            <a:ext cx="8839200" cy="4724400"/>
          </a:xfrm>
          <a:prstGeom prst="rect">
            <a:avLst/>
          </a:prstGeom>
        </p:spPr>
        <p:txBody>
          <a:bodyPr/>
          <a:lstStyle/>
          <a:p>
            <a:pPr marL="533400" indent="-533400">
              <a:lnSpc>
                <a:spcPct val="90000"/>
              </a:lnSpc>
              <a:buFontTx/>
              <a:buAutoNum type="arabicPeriod"/>
            </a:pPr>
            <a:r>
              <a:rPr lang="nl-BE" sz="2400" dirty="0"/>
              <a:t>Knowledge </a:t>
            </a:r>
            <a:r>
              <a:rPr lang="nl-BE" sz="2400" dirty="0" err="1"/>
              <a:t>about</a:t>
            </a:r>
            <a:r>
              <a:rPr lang="nl-BE" sz="2400" dirty="0"/>
              <a:t> </a:t>
            </a:r>
            <a:r>
              <a:rPr lang="nl-BE" sz="2400" dirty="0" err="1"/>
              <a:t>terms</a:t>
            </a:r>
            <a:r>
              <a:rPr lang="nl-BE" sz="2400" dirty="0"/>
              <a:t> </a:t>
            </a:r>
            <a:r>
              <a:rPr lang="nl-BE" sz="2400" dirty="0" err="1"/>
              <a:t>and</a:t>
            </a:r>
            <a:r>
              <a:rPr lang="nl-BE" sz="2400" dirty="0"/>
              <a:t> </a:t>
            </a:r>
            <a:r>
              <a:rPr lang="nl-BE" sz="2400" dirty="0" err="1"/>
              <a:t>how</a:t>
            </a:r>
            <a:r>
              <a:rPr lang="nl-BE" sz="2400" dirty="0"/>
              <a:t> </a:t>
            </a:r>
            <a:r>
              <a:rPr lang="nl-BE" sz="2400" dirty="0" err="1"/>
              <a:t>they</a:t>
            </a:r>
            <a:r>
              <a:rPr lang="nl-BE" sz="2400" dirty="0"/>
              <a:t> are </a:t>
            </a:r>
            <a:r>
              <a:rPr lang="nl-BE" sz="2400" dirty="0" err="1"/>
              <a:t>used</a:t>
            </a:r>
            <a:r>
              <a:rPr lang="nl-BE" sz="2400" dirty="0"/>
              <a:t> in </a:t>
            </a:r>
            <a:r>
              <a:rPr lang="nl-BE" sz="2400" dirty="0" err="1"/>
              <a:t>valid</a:t>
            </a:r>
            <a:r>
              <a:rPr lang="nl-BE" sz="2400" dirty="0"/>
              <a:t> </a:t>
            </a:r>
            <a:r>
              <a:rPr lang="nl-BE" sz="2400" dirty="0" err="1"/>
              <a:t>constructions</a:t>
            </a:r>
            <a:r>
              <a:rPr lang="nl-BE" sz="2400" dirty="0"/>
              <a:t> </a:t>
            </a:r>
            <a:r>
              <a:rPr lang="nl-BE" sz="2400" dirty="0" err="1"/>
              <a:t>within</a:t>
            </a:r>
            <a:r>
              <a:rPr lang="nl-BE" sz="2400" dirty="0"/>
              <a:t> </a:t>
            </a:r>
            <a:r>
              <a:rPr lang="nl-BE" sz="2400" dirty="0" err="1"/>
              <a:t>natural</a:t>
            </a:r>
            <a:r>
              <a:rPr lang="nl-BE" sz="2400" dirty="0"/>
              <a:t> </a:t>
            </a:r>
            <a:r>
              <a:rPr lang="nl-BE" sz="2400" dirty="0" err="1"/>
              <a:t>language</a:t>
            </a:r>
            <a:r>
              <a:rPr lang="nl-BE" sz="2400" dirty="0"/>
              <a:t>;</a:t>
            </a:r>
          </a:p>
          <a:p>
            <a:pPr marL="533400" indent="-533400">
              <a:lnSpc>
                <a:spcPct val="90000"/>
              </a:lnSpc>
              <a:buFontTx/>
              <a:buAutoNum type="arabicPeriod"/>
            </a:pPr>
            <a:r>
              <a:rPr lang="nl-BE" sz="2400" dirty="0"/>
              <a:t>Knowledge </a:t>
            </a:r>
            <a:r>
              <a:rPr lang="nl-BE" sz="2400" dirty="0" err="1"/>
              <a:t>about</a:t>
            </a:r>
            <a:r>
              <a:rPr lang="nl-BE" sz="2400" dirty="0"/>
              <a:t> the </a:t>
            </a:r>
            <a:r>
              <a:rPr lang="nl-BE" sz="2400" dirty="0" err="1"/>
              <a:t>world</a:t>
            </a:r>
            <a:r>
              <a:rPr lang="nl-BE" sz="2400" dirty="0"/>
              <a:t>, i.e. </a:t>
            </a:r>
            <a:r>
              <a:rPr lang="nl-BE" sz="2400" dirty="0" err="1"/>
              <a:t>how</a:t>
            </a:r>
            <a:r>
              <a:rPr lang="nl-BE" sz="2400" dirty="0"/>
              <a:t> the </a:t>
            </a:r>
            <a:r>
              <a:rPr lang="nl-BE" sz="2400" dirty="0" err="1"/>
              <a:t>referents</a:t>
            </a:r>
            <a:r>
              <a:rPr lang="nl-BE" sz="2400" dirty="0"/>
              <a:t> </a:t>
            </a:r>
            <a:r>
              <a:rPr lang="nl-BE" sz="2400" dirty="0" err="1"/>
              <a:t>denoted</a:t>
            </a:r>
            <a:r>
              <a:rPr lang="nl-BE" sz="2400" dirty="0"/>
              <a:t> </a:t>
            </a:r>
            <a:r>
              <a:rPr lang="nl-BE" sz="2400" dirty="0" err="1"/>
              <a:t>by</a:t>
            </a:r>
            <a:r>
              <a:rPr lang="nl-BE" sz="2400" dirty="0"/>
              <a:t> the </a:t>
            </a:r>
            <a:r>
              <a:rPr lang="nl-BE" sz="2400" dirty="0" err="1"/>
              <a:t>terms</a:t>
            </a:r>
            <a:r>
              <a:rPr lang="nl-BE" sz="2400" dirty="0"/>
              <a:t> </a:t>
            </a:r>
            <a:r>
              <a:rPr lang="nl-BE" sz="2400" dirty="0" err="1"/>
              <a:t>interrelate</a:t>
            </a:r>
            <a:r>
              <a:rPr lang="nl-BE" sz="2400" dirty="0"/>
              <a:t> in </a:t>
            </a:r>
            <a:r>
              <a:rPr lang="nl-BE" sz="2400" dirty="0" err="1"/>
              <a:t>reality</a:t>
            </a:r>
            <a:r>
              <a:rPr lang="nl-BE" sz="2400" dirty="0"/>
              <a:t> </a:t>
            </a:r>
            <a:r>
              <a:rPr lang="nl-BE" sz="2400" dirty="0" err="1"/>
              <a:t>and</a:t>
            </a:r>
            <a:r>
              <a:rPr lang="nl-BE" sz="2400" dirty="0"/>
              <a:t> in </a:t>
            </a:r>
            <a:r>
              <a:rPr lang="nl-BE" sz="2400" dirty="0" err="1"/>
              <a:t>given</a:t>
            </a:r>
            <a:r>
              <a:rPr lang="nl-BE" sz="2400" dirty="0"/>
              <a:t> types of context;</a:t>
            </a:r>
          </a:p>
          <a:p>
            <a:pPr marL="533400" indent="-533400">
              <a:lnSpc>
                <a:spcPct val="90000"/>
              </a:lnSpc>
              <a:buFontTx/>
              <a:buAutoNum type="arabicPeriod"/>
            </a:pPr>
            <a:r>
              <a:rPr lang="nl-BE" sz="2400" dirty="0"/>
              <a:t>An </a:t>
            </a:r>
            <a:r>
              <a:rPr lang="nl-BE" sz="2400" dirty="0" err="1"/>
              <a:t>algorithm</a:t>
            </a:r>
            <a:r>
              <a:rPr lang="nl-BE" sz="2400" dirty="0"/>
              <a:t> </a:t>
            </a:r>
            <a:r>
              <a:rPr lang="nl-BE" sz="2400" dirty="0" err="1"/>
              <a:t>that</a:t>
            </a:r>
            <a:r>
              <a:rPr lang="nl-BE" sz="2400" dirty="0"/>
              <a:t> :</a:t>
            </a:r>
          </a:p>
          <a:p>
            <a:pPr marL="914400" lvl="1" indent="-457200">
              <a:lnSpc>
                <a:spcPct val="90000"/>
              </a:lnSpc>
              <a:buFontTx/>
              <a:buAutoNum type="alphaLcPeriod"/>
            </a:pPr>
            <a:r>
              <a:rPr lang="nl-BE" sz="2400" dirty="0"/>
              <a:t>is </a:t>
            </a:r>
            <a:r>
              <a:rPr lang="nl-BE" sz="2400" dirty="0" err="1"/>
              <a:t>able</a:t>
            </a:r>
            <a:r>
              <a:rPr lang="nl-BE" sz="2400" dirty="0"/>
              <a:t> </a:t>
            </a:r>
            <a:r>
              <a:rPr lang="nl-BE" sz="2400" dirty="0" err="1"/>
              <a:t>to</a:t>
            </a:r>
            <a:r>
              <a:rPr lang="nl-BE" sz="2400" dirty="0"/>
              <a:t> </a:t>
            </a:r>
            <a:r>
              <a:rPr lang="nl-BE" sz="2400" dirty="0" err="1"/>
              <a:t>calculate</a:t>
            </a:r>
            <a:r>
              <a:rPr lang="nl-BE" sz="2400" dirty="0"/>
              <a:t> a </a:t>
            </a:r>
            <a:r>
              <a:rPr lang="nl-BE" sz="2400" dirty="0" err="1"/>
              <a:t>language</a:t>
            </a:r>
            <a:r>
              <a:rPr lang="nl-BE" sz="2400" dirty="0"/>
              <a:t> </a:t>
            </a:r>
            <a:r>
              <a:rPr lang="nl-BE" sz="2400" dirty="0" err="1"/>
              <a:t>user’s</a:t>
            </a:r>
            <a:r>
              <a:rPr lang="nl-BE" sz="2400" dirty="0"/>
              <a:t> </a:t>
            </a:r>
            <a:r>
              <a:rPr lang="nl-BE" sz="2400" dirty="0" err="1"/>
              <a:t>representation</a:t>
            </a:r>
            <a:r>
              <a:rPr lang="nl-BE" sz="2400" dirty="0"/>
              <a:t> of </a:t>
            </a:r>
            <a:r>
              <a:rPr lang="nl-BE" sz="2400" dirty="0" err="1"/>
              <a:t>that</a:t>
            </a:r>
            <a:r>
              <a:rPr lang="nl-BE" sz="2400" dirty="0"/>
              <a:t> part of the </a:t>
            </a:r>
            <a:r>
              <a:rPr lang="nl-BE" sz="2400" dirty="0" err="1"/>
              <a:t>world</a:t>
            </a:r>
            <a:r>
              <a:rPr lang="nl-BE" sz="2400" dirty="0"/>
              <a:t> </a:t>
            </a:r>
            <a:r>
              <a:rPr lang="nl-BE" sz="2400" dirty="0" err="1"/>
              <a:t>described</a:t>
            </a:r>
            <a:r>
              <a:rPr lang="nl-BE" sz="2400" dirty="0"/>
              <a:t> in the </a:t>
            </a:r>
            <a:r>
              <a:rPr lang="nl-BE" sz="2400" dirty="0" err="1"/>
              <a:t>utterances</a:t>
            </a:r>
            <a:r>
              <a:rPr lang="nl-BE" sz="2400" dirty="0"/>
              <a:t> </a:t>
            </a:r>
            <a:r>
              <a:rPr lang="nl-BE" sz="2400" dirty="0" err="1"/>
              <a:t>that</a:t>
            </a:r>
            <a:r>
              <a:rPr lang="nl-BE" sz="2400" dirty="0"/>
              <a:t> are the subject of the analysis. </a:t>
            </a:r>
          </a:p>
          <a:p>
            <a:pPr marL="914400" lvl="1" indent="-457200">
              <a:lnSpc>
                <a:spcPct val="90000"/>
              </a:lnSpc>
              <a:buFontTx/>
              <a:buAutoNum type="alphaLcPeriod"/>
            </a:pPr>
            <a:r>
              <a:rPr lang="en-US" sz="2400" dirty="0"/>
              <a:t>can track the ways in which people express what does NOT represent anything in reality (</a:t>
            </a:r>
            <a:r>
              <a:rPr lang="en-US" sz="2400" dirty="0" err="1"/>
              <a:t>eg</a:t>
            </a:r>
            <a:r>
              <a:rPr lang="en-US" sz="2400" dirty="0"/>
              <a:t> for medico-legal reasons)</a:t>
            </a:r>
          </a:p>
          <a:p>
            <a:pPr marL="533400" indent="-533400" algn="ctr">
              <a:lnSpc>
                <a:spcPct val="90000"/>
              </a:lnSpc>
              <a:buFontTx/>
              <a:buNone/>
            </a:pPr>
            <a:r>
              <a:rPr lang="nl-BE" sz="2800" dirty="0" err="1"/>
              <a:t>Only</a:t>
            </a:r>
            <a:r>
              <a:rPr lang="nl-BE" sz="2800" dirty="0"/>
              <a:t> a </a:t>
            </a:r>
            <a:r>
              <a:rPr lang="nl-BE" sz="2800" dirty="0">
                <a:solidFill>
                  <a:srgbClr val="FF0000"/>
                </a:solidFill>
              </a:rPr>
              <a:t>realist </a:t>
            </a:r>
            <a:r>
              <a:rPr lang="nl-BE" sz="2800" dirty="0" err="1">
                <a:solidFill>
                  <a:srgbClr val="FF0000"/>
                </a:solidFill>
              </a:rPr>
              <a:t>ontology</a:t>
            </a:r>
            <a:r>
              <a:rPr lang="nl-BE" sz="2800" dirty="0"/>
              <a:t> (</a:t>
            </a:r>
            <a:r>
              <a:rPr lang="nl-BE" sz="2800" dirty="0" err="1"/>
              <a:t>and</a:t>
            </a:r>
            <a:r>
              <a:rPr lang="nl-BE" sz="2800" dirty="0"/>
              <a:t> </a:t>
            </a:r>
            <a:r>
              <a:rPr lang="nl-BE" sz="2800" dirty="0" err="1"/>
              <a:t>not</a:t>
            </a:r>
            <a:r>
              <a:rPr lang="nl-BE" sz="2800" dirty="0"/>
              <a:t> </a:t>
            </a:r>
            <a:r>
              <a:rPr lang="nl-BE" sz="2800" dirty="0" err="1"/>
              <a:t>an</a:t>
            </a:r>
            <a:r>
              <a:rPr lang="nl-BE" sz="2800" dirty="0"/>
              <a:t> </a:t>
            </a:r>
            <a:r>
              <a:rPr lang="nl-BE" sz="2800" dirty="0" err="1"/>
              <a:t>ontology</a:t>
            </a:r>
            <a:r>
              <a:rPr lang="nl-BE" sz="2800" dirty="0"/>
              <a:t> </a:t>
            </a:r>
            <a:r>
              <a:rPr lang="nl-BE" sz="2800" dirty="0" err="1"/>
              <a:t>that</a:t>
            </a:r>
            <a:r>
              <a:rPr lang="nl-BE" sz="2800" dirty="0"/>
              <a:t> deals </a:t>
            </a:r>
            <a:r>
              <a:rPr lang="nl-BE" sz="2800" dirty="0" err="1"/>
              <a:t>with</a:t>
            </a:r>
            <a:r>
              <a:rPr lang="nl-BE" sz="2800" dirty="0"/>
              <a:t> “</a:t>
            </a:r>
            <a:r>
              <a:rPr lang="nl-BE" sz="2800" dirty="0" err="1"/>
              <a:t>alternative</a:t>
            </a:r>
            <a:r>
              <a:rPr lang="nl-BE" sz="2800" dirty="0"/>
              <a:t> </a:t>
            </a:r>
            <a:r>
              <a:rPr lang="nl-BE" sz="2800" dirty="0" err="1"/>
              <a:t>realities</a:t>
            </a:r>
            <a:r>
              <a:rPr lang="nl-BE" sz="2800" dirty="0"/>
              <a:t>”) permits correct </a:t>
            </a:r>
            <a:r>
              <a:rPr lang="nl-BE" sz="2800" dirty="0" err="1"/>
              <a:t>disambiguation</a:t>
            </a:r>
            <a:r>
              <a:rPr lang="nl-BE" sz="2800" dirty="0"/>
              <a:t> </a:t>
            </a:r>
            <a:r>
              <a:rPr lang="nl-BE" sz="2800" dirty="0" err="1"/>
              <a:t>between</a:t>
            </a:r>
            <a:r>
              <a:rPr lang="nl-BE" sz="2800" dirty="0"/>
              <a:t> 3a </a:t>
            </a:r>
            <a:r>
              <a:rPr lang="nl-BE" sz="2800" dirty="0" err="1"/>
              <a:t>and</a:t>
            </a:r>
            <a:r>
              <a:rPr lang="nl-BE" sz="2800" dirty="0"/>
              <a:t> 3b. </a:t>
            </a:r>
            <a:endParaRPr lang="en-GB" sz="2800" u="sng" dirty="0">
              <a:latin typeface="Courier New" panose="02070309020205020404" pitchFamily="49" charset="0"/>
            </a:endParaRPr>
          </a:p>
        </p:txBody>
      </p:sp>
      <p:sp>
        <p:nvSpPr>
          <p:cNvPr id="2142212" name="Line 4"/>
          <p:cNvSpPr>
            <a:spLocks noChangeShapeType="1"/>
          </p:cNvSpPr>
          <p:nvPr/>
        </p:nvSpPr>
        <p:spPr bwMode="auto">
          <a:xfrm>
            <a:off x="0" y="4924425"/>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p14="http://schemas.microsoft.com/office/powerpoint/2010/main" val="878226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durer_reverse"/>
          <p:cNvPicPr>
            <a:picLocks noChangeAspect="1" noChangeArrowheads="1"/>
          </p:cNvPicPr>
          <p:nvPr/>
        </p:nvPicPr>
        <p:blipFill>
          <a:blip r:embed="rId3" cstate="print"/>
          <a:srcRect/>
          <a:stretch>
            <a:fillRect/>
          </a:stretch>
        </p:blipFill>
        <p:spPr bwMode="auto">
          <a:xfrm>
            <a:off x="0" y="3352800"/>
            <a:ext cx="7162800" cy="2865438"/>
          </a:xfrm>
          <a:prstGeom prst="rect">
            <a:avLst/>
          </a:prstGeom>
          <a:noFill/>
          <a:ln w="9525">
            <a:noFill/>
            <a:miter lim="800000"/>
            <a:headEnd/>
            <a:tailEnd/>
          </a:ln>
        </p:spPr>
      </p:pic>
      <p:pic>
        <p:nvPicPr>
          <p:cNvPr id="57348" name="Picture 4" descr="alberti_grid"/>
          <p:cNvPicPr>
            <a:picLocks noChangeAspect="1" noChangeArrowheads="1"/>
          </p:cNvPicPr>
          <p:nvPr/>
        </p:nvPicPr>
        <p:blipFill>
          <a:blip r:embed="rId4" cstate="print"/>
          <a:srcRect/>
          <a:stretch>
            <a:fillRect/>
          </a:stretch>
        </p:blipFill>
        <p:spPr bwMode="auto">
          <a:xfrm>
            <a:off x="5634038" y="2011363"/>
            <a:ext cx="3509962" cy="4694237"/>
          </a:xfrm>
          <a:prstGeom prst="rect">
            <a:avLst/>
          </a:prstGeom>
          <a:noFill/>
          <a:ln w="9525">
            <a:noFill/>
            <a:miter lim="800000"/>
            <a:headEnd/>
            <a:tailEnd/>
          </a:ln>
        </p:spPr>
      </p:pic>
      <p:sp>
        <p:nvSpPr>
          <p:cNvPr id="57349" name="AutoShape 5"/>
          <p:cNvSpPr>
            <a:spLocks noChangeArrowheads="1"/>
          </p:cNvSpPr>
          <p:nvPr/>
        </p:nvSpPr>
        <p:spPr bwMode="auto">
          <a:xfrm rot="5400000">
            <a:off x="2139157" y="4172744"/>
            <a:ext cx="2243137" cy="581025"/>
          </a:xfrm>
          <a:custGeom>
            <a:avLst/>
            <a:gdLst>
              <a:gd name="T0" fmla="*/ 203828956 w 21600"/>
              <a:gd name="T1" fmla="*/ 7814598 h 21600"/>
              <a:gd name="T2" fmla="*/ 116473756 w 21600"/>
              <a:gd name="T3" fmla="*/ 15629170 h 21600"/>
              <a:gd name="T4" fmla="*/ 29118413 w 21600"/>
              <a:gd name="T5" fmla="*/ 7814598 h 21600"/>
              <a:gd name="T6" fmla="*/ 11647375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76200">
            <a:solidFill>
              <a:srgbClr val="FF3300"/>
            </a:solidFill>
            <a:miter lim="800000"/>
            <a:headEnd/>
            <a:tailEnd/>
          </a:ln>
        </p:spPr>
        <p:txBody>
          <a:bodyPr wrap="none" anchor="ctr"/>
          <a:lstStyle/>
          <a:p>
            <a:endParaRPr lang="en-US"/>
          </a:p>
        </p:txBody>
      </p:sp>
      <p:sp>
        <p:nvSpPr>
          <p:cNvPr id="57350" name="Rectangle 6"/>
          <p:cNvSpPr>
            <a:spLocks noChangeArrowheads="1"/>
          </p:cNvSpPr>
          <p:nvPr/>
        </p:nvSpPr>
        <p:spPr bwMode="auto">
          <a:xfrm>
            <a:off x="6983413" y="4759325"/>
            <a:ext cx="914400" cy="512763"/>
          </a:xfrm>
          <a:prstGeom prst="rect">
            <a:avLst/>
          </a:prstGeom>
          <a:noFill/>
          <a:ln w="76200">
            <a:solidFill>
              <a:srgbClr val="FF3300"/>
            </a:solidFill>
            <a:miter lim="800000"/>
            <a:headEnd/>
            <a:tailEnd/>
          </a:ln>
        </p:spPr>
        <p:txBody>
          <a:bodyPr wrap="none" anchor="ctr"/>
          <a:lstStyle/>
          <a:p>
            <a:endParaRPr lang="en-US"/>
          </a:p>
        </p:txBody>
      </p:sp>
      <p:sp>
        <p:nvSpPr>
          <p:cNvPr id="57351" name="Text Box 7"/>
          <p:cNvSpPr txBox="1">
            <a:spLocks noChangeArrowheads="1"/>
          </p:cNvSpPr>
          <p:nvPr/>
        </p:nvSpPr>
        <p:spPr bwMode="auto">
          <a:xfrm>
            <a:off x="3511550" y="2060575"/>
            <a:ext cx="1028700" cy="457200"/>
          </a:xfrm>
          <a:prstGeom prst="rect">
            <a:avLst/>
          </a:prstGeom>
          <a:noFill/>
          <a:ln w="9525" algn="ctr">
            <a:noFill/>
            <a:miter lim="800000"/>
            <a:headEnd/>
            <a:tailEnd/>
          </a:ln>
        </p:spPr>
        <p:txBody>
          <a:bodyPr wrap="none">
            <a:spAutoFit/>
          </a:bodyPr>
          <a:lstStyle/>
          <a:p>
            <a:r>
              <a:rPr lang="en-US">
                <a:solidFill>
                  <a:schemeClr val="accent1"/>
                </a:solidFill>
              </a:rPr>
              <a:t>reality</a:t>
            </a:r>
          </a:p>
        </p:txBody>
      </p:sp>
      <p:sp>
        <p:nvSpPr>
          <p:cNvPr id="57352" name="Line 8"/>
          <p:cNvSpPr>
            <a:spLocks noChangeShapeType="1"/>
          </p:cNvSpPr>
          <p:nvPr/>
        </p:nvSpPr>
        <p:spPr bwMode="auto">
          <a:xfrm>
            <a:off x="4729163" y="2311400"/>
            <a:ext cx="1951037" cy="401638"/>
          </a:xfrm>
          <a:prstGeom prst="line">
            <a:avLst/>
          </a:prstGeom>
          <a:noFill/>
          <a:ln w="38100">
            <a:solidFill>
              <a:schemeClr val="accent1"/>
            </a:solidFill>
            <a:round/>
            <a:headEnd/>
            <a:tailEnd type="triangle" w="med" len="med"/>
          </a:ln>
        </p:spPr>
        <p:txBody>
          <a:bodyPr wrap="none" anchor="ctr"/>
          <a:lstStyle/>
          <a:p>
            <a:endParaRPr lang="en-US"/>
          </a:p>
        </p:txBody>
      </p:sp>
      <p:sp>
        <p:nvSpPr>
          <p:cNvPr id="57353" name="Line 9"/>
          <p:cNvSpPr>
            <a:spLocks noChangeShapeType="1"/>
          </p:cNvSpPr>
          <p:nvPr/>
        </p:nvSpPr>
        <p:spPr bwMode="auto">
          <a:xfrm>
            <a:off x="4003675" y="2535238"/>
            <a:ext cx="1116013" cy="1193800"/>
          </a:xfrm>
          <a:prstGeom prst="line">
            <a:avLst/>
          </a:prstGeom>
          <a:noFill/>
          <a:ln w="38100">
            <a:solidFill>
              <a:schemeClr val="accent1"/>
            </a:solidFill>
            <a:round/>
            <a:headEnd/>
            <a:tailEnd type="triangle" w="med" len="med"/>
          </a:ln>
        </p:spPr>
        <p:txBody>
          <a:bodyPr wrap="none" anchor="ctr"/>
          <a:lstStyle/>
          <a:p>
            <a:endParaRPr lang="en-US"/>
          </a:p>
        </p:txBody>
      </p:sp>
      <p:sp>
        <p:nvSpPr>
          <p:cNvPr id="57354" name="Text Box 10"/>
          <p:cNvSpPr txBox="1">
            <a:spLocks noChangeArrowheads="1"/>
          </p:cNvSpPr>
          <p:nvPr/>
        </p:nvSpPr>
        <p:spPr bwMode="auto">
          <a:xfrm>
            <a:off x="1346200" y="6248400"/>
            <a:ext cx="2079625" cy="457200"/>
          </a:xfrm>
          <a:prstGeom prst="rect">
            <a:avLst/>
          </a:prstGeom>
          <a:noFill/>
          <a:ln w="9525" algn="ctr">
            <a:noFill/>
            <a:miter lim="800000"/>
            <a:headEnd/>
            <a:tailEnd/>
          </a:ln>
        </p:spPr>
        <p:txBody>
          <a:bodyPr wrap="none">
            <a:spAutoFit/>
          </a:bodyPr>
          <a:lstStyle/>
          <a:p>
            <a:r>
              <a:rPr lang="en-US" sz="2400" dirty="0">
                <a:solidFill>
                  <a:srgbClr val="FFFF00"/>
                </a:solidFill>
              </a:rPr>
              <a:t>representation</a:t>
            </a:r>
          </a:p>
        </p:txBody>
      </p:sp>
      <p:sp>
        <p:nvSpPr>
          <p:cNvPr id="57355" name="Line 11"/>
          <p:cNvSpPr>
            <a:spLocks noChangeShapeType="1"/>
          </p:cNvSpPr>
          <p:nvPr/>
        </p:nvSpPr>
        <p:spPr bwMode="auto">
          <a:xfrm flipV="1">
            <a:off x="3560763" y="5656263"/>
            <a:ext cx="4564062" cy="889000"/>
          </a:xfrm>
          <a:prstGeom prst="line">
            <a:avLst/>
          </a:prstGeom>
          <a:noFill/>
          <a:ln w="38100">
            <a:solidFill>
              <a:srgbClr val="FFFF00"/>
            </a:solidFill>
            <a:round/>
            <a:headEnd/>
            <a:tailEnd type="triangle" w="med" len="med"/>
          </a:ln>
        </p:spPr>
        <p:txBody>
          <a:bodyPr wrap="none" anchor="ctr"/>
          <a:lstStyle/>
          <a:p>
            <a:endParaRPr lang="en-US"/>
          </a:p>
        </p:txBody>
      </p:sp>
      <p:sp>
        <p:nvSpPr>
          <p:cNvPr id="57356" name="Line 12"/>
          <p:cNvSpPr>
            <a:spLocks noChangeShapeType="1"/>
          </p:cNvSpPr>
          <p:nvPr/>
        </p:nvSpPr>
        <p:spPr bwMode="auto">
          <a:xfrm flipH="1" flipV="1">
            <a:off x="2008188" y="5453063"/>
            <a:ext cx="173037" cy="876300"/>
          </a:xfrm>
          <a:prstGeom prst="line">
            <a:avLst/>
          </a:prstGeom>
          <a:noFill/>
          <a:ln w="38100">
            <a:solidFill>
              <a:srgbClr val="FFFF00"/>
            </a:solidFill>
            <a:round/>
            <a:headEnd/>
            <a:tailEnd type="triangle" w="med" len="med"/>
          </a:ln>
        </p:spPr>
        <p:txBody>
          <a:bodyPr wrap="none" anchor="ctr"/>
          <a:lstStyle/>
          <a:p>
            <a:endParaRPr lang="en-US"/>
          </a:p>
        </p:txBody>
      </p:sp>
      <p:sp>
        <p:nvSpPr>
          <p:cNvPr id="57357" name="Text Box 13"/>
          <p:cNvSpPr txBox="1">
            <a:spLocks noChangeArrowheads="1"/>
          </p:cNvSpPr>
          <p:nvPr/>
        </p:nvSpPr>
        <p:spPr bwMode="auto">
          <a:xfrm>
            <a:off x="1128713" y="2224088"/>
            <a:ext cx="1689100" cy="822325"/>
          </a:xfrm>
          <a:prstGeom prst="rect">
            <a:avLst/>
          </a:prstGeom>
          <a:noFill/>
          <a:ln w="9525" algn="ctr">
            <a:noFill/>
            <a:miter lim="800000"/>
            <a:headEnd/>
            <a:tailEnd/>
          </a:ln>
        </p:spPr>
        <p:txBody>
          <a:bodyPr wrap="none">
            <a:spAutoFit/>
          </a:bodyPr>
          <a:lstStyle/>
          <a:p>
            <a:r>
              <a:rPr lang="en-US">
                <a:solidFill>
                  <a:srgbClr val="FF3300"/>
                </a:solidFill>
              </a:rPr>
              <a:t>Ontological</a:t>
            </a:r>
          </a:p>
          <a:p>
            <a:r>
              <a:rPr lang="en-US">
                <a:solidFill>
                  <a:srgbClr val="FF3300"/>
                </a:solidFill>
              </a:rPr>
              <a:t>theory</a:t>
            </a:r>
          </a:p>
        </p:txBody>
      </p:sp>
      <p:sp>
        <p:nvSpPr>
          <p:cNvPr id="57358" name="Line 14"/>
          <p:cNvSpPr>
            <a:spLocks noChangeShapeType="1"/>
          </p:cNvSpPr>
          <p:nvPr/>
        </p:nvSpPr>
        <p:spPr bwMode="auto">
          <a:xfrm>
            <a:off x="2520950" y="3003550"/>
            <a:ext cx="871538" cy="287338"/>
          </a:xfrm>
          <a:prstGeom prst="line">
            <a:avLst/>
          </a:prstGeom>
          <a:noFill/>
          <a:ln w="38100">
            <a:solidFill>
              <a:srgbClr val="FF3300"/>
            </a:solidFill>
            <a:round/>
            <a:headEnd/>
            <a:tailEnd type="triangle" w="med" len="med"/>
          </a:ln>
        </p:spPr>
        <p:txBody>
          <a:bodyPr wrap="none" anchor="ctr"/>
          <a:lstStyle/>
          <a:p>
            <a:endParaRPr lang="en-US"/>
          </a:p>
        </p:txBody>
      </p:sp>
      <p:sp>
        <p:nvSpPr>
          <p:cNvPr id="2" name="Title 1"/>
          <p:cNvSpPr>
            <a:spLocks noGrp="1"/>
          </p:cNvSpPr>
          <p:nvPr>
            <p:ph type="title"/>
          </p:nvPr>
        </p:nvSpPr>
        <p:spPr/>
        <p:txBody>
          <a:bodyPr/>
          <a:lstStyle/>
          <a:p>
            <a:r>
              <a:rPr lang="en-US" sz="2800" dirty="0" smtClean="0"/>
              <a:t>Foundation 1:</a:t>
            </a:r>
            <a:br>
              <a:rPr lang="en-US" sz="2800" dirty="0" smtClean="0"/>
            </a:br>
            <a:r>
              <a:rPr lang="en-US" sz="2800" dirty="0" smtClean="0"/>
              <a:t>Ontology </a:t>
            </a:r>
            <a:r>
              <a:rPr lang="en-US" sz="2800" dirty="0"/>
              <a:t>as if it were </a:t>
            </a:r>
            <a:r>
              <a:rPr lang="en-US" sz="2800" dirty="0" err="1"/>
              <a:t>Alberti’s</a:t>
            </a:r>
            <a:r>
              <a:rPr lang="en-US" sz="2800" dirty="0"/>
              <a:t> grid</a:t>
            </a:r>
          </a:p>
        </p:txBody>
      </p:sp>
    </p:spTree>
    <p:extLst>
      <p:ext uri="{BB962C8B-B14F-4D97-AF65-F5344CB8AC3E}">
        <p14:creationId xmlns:p14="http://schemas.microsoft.com/office/powerpoint/2010/main" val="157367789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4075"/>
            <a:ext cx="9144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683" name="Title 1"/>
          <p:cNvSpPr>
            <a:spLocks noGrp="1"/>
          </p:cNvSpPr>
          <p:nvPr>
            <p:ph type="title"/>
          </p:nvPr>
        </p:nvSpPr>
        <p:spPr/>
        <p:txBody>
          <a:bodyPr/>
          <a:lstStyle/>
          <a:p>
            <a:pPr eaLnBrk="1" hangingPunct="1"/>
            <a:endParaRPr lang="en-US" smtClean="0"/>
          </a:p>
        </p:txBody>
      </p:sp>
      <p:sp>
        <p:nvSpPr>
          <p:cNvPr id="71684" name="Content Placeholder 2"/>
          <p:cNvSpPr>
            <a:spLocks noGrp="1"/>
          </p:cNvSpPr>
          <p:nvPr>
            <p:ph idx="1"/>
          </p:nvPr>
        </p:nvSpPr>
        <p:spPr/>
        <p:txBody>
          <a:bodyPr/>
          <a:lstStyle/>
          <a:p>
            <a:pPr eaLnBrk="1" hangingPunct="1"/>
            <a:endParaRPr lang="en-US" smtClean="0"/>
          </a:p>
        </p:txBody>
      </p:sp>
      <p:pic>
        <p:nvPicPr>
          <p:cNvPr id="716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249346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to compare?</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Another bold claim (?): this is art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76400"/>
            <a:ext cx="3589020" cy="3810000"/>
          </a:xfrm>
          <a:prstGeom prst="rect">
            <a:avLst/>
          </a:prstGeom>
        </p:spPr>
      </p:pic>
      <p:sp>
        <p:nvSpPr>
          <p:cNvPr id="8" name="Rectangle 7"/>
          <p:cNvSpPr/>
          <p:nvPr/>
        </p:nvSpPr>
        <p:spPr>
          <a:xfrm>
            <a:off x="3581400" y="5502564"/>
            <a:ext cx="1981200" cy="153888"/>
          </a:xfrm>
          <a:prstGeom prst="rect">
            <a:avLst/>
          </a:prstGeom>
        </p:spPr>
        <p:txBody>
          <a:bodyPr wrap="square">
            <a:spAutoFit/>
          </a:bodyPr>
          <a:lstStyle/>
          <a:p>
            <a:r>
              <a:rPr lang="en-US" sz="400" dirty="0">
                <a:solidFill>
                  <a:schemeClr val="bg1"/>
                </a:solidFill>
              </a:rPr>
              <a:t>http://painting.about.com/od/famouspainters/ig/famous-paintings/Ad-Reinhardt-.htm</a:t>
            </a:r>
          </a:p>
        </p:txBody>
      </p:sp>
    </p:spTree>
    <p:extLst>
      <p:ext uri="{BB962C8B-B14F-4D97-AF65-F5344CB8AC3E}">
        <p14:creationId xmlns:p14="http://schemas.microsoft.com/office/powerpoint/2010/main" val="1806768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Formal Ontology (BFO)</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28600" y="1447800"/>
            <a:ext cx="8686800" cy="5257800"/>
          </a:xfrm>
          <a:prstGeom prst="rect">
            <a:avLst/>
          </a:prstGeom>
        </p:spPr>
      </p:pic>
    </p:spTree>
    <p:extLst>
      <p:ext uri="{BB962C8B-B14F-4D97-AF65-F5344CB8AC3E}">
        <p14:creationId xmlns:p14="http://schemas.microsoft.com/office/powerpoint/2010/main" val="4185210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Line 2"/>
          <p:cNvSpPr>
            <a:spLocks noChangeShapeType="1"/>
          </p:cNvSpPr>
          <p:nvPr/>
        </p:nvSpPr>
        <p:spPr bwMode="auto">
          <a:xfrm>
            <a:off x="2419350" y="28511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996" name="Line 3"/>
          <p:cNvSpPr>
            <a:spLocks noChangeShapeType="1"/>
          </p:cNvSpPr>
          <p:nvPr/>
        </p:nvSpPr>
        <p:spPr bwMode="auto">
          <a:xfrm>
            <a:off x="2419350" y="28511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784922" name="Group 90"/>
          <p:cNvGraphicFramePr>
            <a:graphicFrameLocks noGrp="1"/>
          </p:cNvGraphicFramePr>
          <p:nvPr>
            <p:extLst>
              <p:ext uri="{D42A27DB-BD31-4B8C-83A1-F6EECF244321}">
                <p14:modId xmlns:p14="http://schemas.microsoft.com/office/powerpoint/2010/main" val="3970668444"/>
              </p:ext>
            </p:extLst>
          </p:nvPr>
        </p:nvGraphicFramePr>
        <p:xfrm>
          <a:off x="247650" y="1790700"/>
          <a:ext cx="8534400" cy="4328104"/>
        </p:xfrm>
        <a:graphic>
          <a:graphicData uri="http://schemas.openxmlformats.org/drawingml/2006/table">
            <a:tbl>
              <a:tblPr/>
              <a:tblGrid>
                <a:gridCol w="1885950"/>
                <a:gridCol w="1238250"/>
                <a:gridCol w="1143000"/>
                <a:gridCol w="1295400"/>
                <a:gridCol w="1300163"/>
                <a:gridCol w="1671637"/>
              </a:tblGrid>
              <a:tr h="88728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Palatino Linotype" pitchFamily="18" charset="0"/>
                          <a:cs typeface="Arial" charset="0"/>
                        </a:rPr>
                        <a:t>                     </a:t>
                      </a:r>
                      <a:r>
                        <a:rPr kumimoji="0" lang="en-US" sz="1600" b="0" i="0" u="none" strike="noStrike" cap="none" normalizeH="0" baseline="0" dirty="0" smtClean="0">
                          <a:ln>
                            <a:noFill/>
                          </a:ln>
                          <a:solidFill>
                            <a:srgbClr val="FFFF00"/>
                          </a:solidFill>
                          <a:effectLst/>
                          <a:latin typeface="Palatino Linotype" pitchFamily="18" charset="0"/>
                          <a:cs typeface="Arial" charset="0"/>
                        </a:rPr>
                        <a:t>RELATION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Palatino Linotype" pitchFamily="18" charset="0"/>
                          <a:cs typeface="Arial" charset="0"/>
                        </a:rPr>
                        <a:t>                TO TIME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FF00"/>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Palatino Linotype" pitchFamily="18" charset="0"/>
                          <a:cs typeface="Arial" charset="0"/>
                        </a:rPr>
                        <a:t> </a:t>
                      </a:r>
                      <a:endParaRPr kumimoji="0" lang="en-US" sz="1600" b="1" i="0" u="none" strike="noStrike" cap="none" normalizeH="0" baseline="0" dirty="0" smtClean="0">
                        <a:ln>
                          <a:noFill/>
                        </a:ln>
                        <a:solidFill>
                          <a:srgbClr val="FFFF00"/>
                        </a:solidFill>
                        <a:effectLst/>
                        <a:latin typeface="Palatino Linotype"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Palatino Linotype" pitchFamily="18" charset="0"/>
                          <a:cs typeface="Arial" charset="0"/>
                        </a:rPr>
                        <a:t> GRANULARITY</a:t>
                      </a:r>
                      <a:endParaRPr kumimoji="0" lang="en-US" sz="1600" b="1" i="0" u="none" strike="noStrike" cap="none" normalizeH="0" baseline="0" dirty="0" smtClean="0">
                        <a:ln>
                          <a:noFill/>
                        </a:ln>
                        <a:solidFill>
                          <a:srgbClr val="FFFF00"/>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Palatino Linotype" pitchFamily="18" charset="0"/>
                          <a:cs typeface="Arial" charset="0"/>
                        </a:rPr>
                        <a:t>CONTINUANT</a:t>
                      </a:r>
                      <a:endParaRPr kumimoji="0" lang="en-US" sz="1600" b="1" i="0" u="none" strike="noStrike" cap="none" normalizeH="0" baseline="0" smtClean="0">
                        <a:ln>
                          <a:noFill/>
                        </a:ln>
                        <a:solidFill>
                          <a:srgbClr val="FFFF00"/>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Palatino Linotype" pitchFamily="18" charset="0"/>
                          <a:cs typeface="Arial" charset="0"/>
                        </a:rPr>
                        <a:t>OCCURRENT</a:t>
                      </a:r>
                      <a:endParaRPr kumimoji="0" lang="en-US" sz="1600" b="1" i="0" u="none" strike="noStrike" cap="none" normalizeH="0" baseline="0" smtClean="0">
                        <a:ln>
                          <a:noFill/>
                        </a:ln>
                        <a:solidFill>
                          <a:srgbClr val="FFFF00"/>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27920">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Palatino Linotype" pitchFamily="18" charset="0"/>
                          <a:cs typeface="Arial" charset="0"/>
                        </a:rPr>
                        <a:t>INDEPENDENT</a:t>
                      </a:r>
                      <a:endParaRPr kumimoji="0" lang="en-US" sz="1600" b="1" i="0" u="none" strike="noStrike" cap="none" normalizeH="0" baseline="0" smtClean="0">
                        <a:ln>
                          <a:noFill/>
                        </a:ln>
                        <a:solidFill>
                          <a:srgbClr val="FFFF00"/>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Palatino Linotype" pitchFamily="18" charset="0"/>
                          <a:cs typeface="Arial" charset="0"/>
                        </a:rPr>
                        <a:t>DEPENDENT</a:t>
                      </a:r>
                      <a:endParaRPr kumimoji="0" lang="en-US" sz="1600" b="1" i="0" u="none" strike="noStrike" cap="none" normalizeH="0" baseline="0" smtClean="0">
                        <a:ln>
                          <a:noFill/>
                        </a:ln>
                        <a:solidFill>
                          <a:srgbClr val="FFFF00"/>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FF00"/>
                        </a:solidFill>
                        <a:effectLst/>
                        <a:latin typeface="Palatino Linotype" pitchFamily="18"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66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Palatino Linotype" pitchFamily="18" charset="0"/>
                          <a:cs typeface="Arial" charset="0"/>
                        </a:rPr>
                        <a:t>ORGAN AND</a:t>
                      </a:r>
                      <a:endParaRPr kumimoji="0" lang="en-US" sz="1600" b="1" i="0" u="none" strike="noStrike" cap="none" normalizeH="0" baseline="0" smtClean="0">
                        <a:ln>
                          <a:noFill/>
                        </a:ln>
                        <a:solidFill>
                          <a:srgbClr val="FFFF00"/>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Palatino Linotype" pitchFamily="18" charset="0"/>
                          <a:cs typeface="Arial" charset="0"/>
                        </a:rPr>
                        <a:t>ORGANISM</a:t>
                      </a:r>
                      <a:endParaRPr kumimoji="0" lang="en-US" sz="1600" b="1" i="0" u="none" strike="noStrike" cap="none" normalizeH="0" baseline="0" smtClean="0">
                        <a:ln>
                          <a:noFill/>
                        </a:ln>
                        <a:solidFill>
                          <a:srgbClr val="FFFF00"/>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Organism</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(NCBI</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Taxonomy)</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Anatomical Entity</a:t>
                      </a:r>
                      <a:endParaRPr kumimoji="0" lang="en-US" sz="1600" b="0"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(FMA, CARO)</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Organ</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Function</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(FMP, CPRO)</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Phenotypic Quality</a:t>
                      </a:r>
                      <a:b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b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(PaTO)</a:t>
                      </a:r>
                      <a:endParaRPr kumimoji="0" lang="en-US" sz="1600" b="0" i="0" u="none" strike="noStrike" cap="none" normalizeH="0" baseline="0" smtClean="0">
                        <a:ln>
                          <a:noFill/>
                        </a:ln>
                        <a:solidFill>
                          <a:srgbClr val="EBE6FC"/>
                        </a:solidFill>
                        <a:effectLst/>
                        <a:latin typeface="Palatino Linotype" pitchFamily="18"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Palatino Linotype" pitchFamily="18" charset="0"/>
                          <a:cs typeface="Times New Roman" pitchFamily="18" charset="0"/>
                        </a:rPr>
                        <a:t>Biological Process</a:t>
                      </a:r>
                      <a:endParaRPr kumimoji="0" lang="en-US" sz="1600" b="1" i="0" u="none" strike="noStrike" cap="none" normalizeH="0" baseline="0" dirty="0" smtClean="0">
                        <a:ln>
                          <a:noFill/>
                        </a:ln>
                        <a:solidFill>
                          <a:schemeClr val="bg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bg1"/>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8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Palatino Linotype" pitchFamily="18" charset="0"/>
                          <a:cs typeface="Arial" charset="0"/>
                        </a:rPr>
                        <a:t>CELL AND CELLULAR COMPONENT</a:t>
                      </a:r>
                      <a:endParaRPr kumimoji="0" lang="en-US" sz="1600" b="1" i="0" u="none" strike="noStrike" cap="none" normalizeH="0" baseline="0" smtClean="0">
                        <a:ln>
                          <a:noFill/>
                        </a:ln>
                        <a:solidFill>
                          <a:srgbClr val="FFFF00"/>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Cell</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(CL)</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Palatino Linotype" pitchFamily="18" charset="0"/>
                          <a:cs typeface="Times New Roman" pitchFamily="18" charset="0"/>
                        </a:rPr>
                        <a:t>Cellular Component</a:t>
                      </a:r>
                      <a:endParaRPr kumimoji="0" lang="en-US" sz="1600" b="1" i="0" u="none" strike="noStrike" cap="none" normalizeH="0" baseline="0" dirty="0" smtClean="0">
                        <a:ln>
                          <a:noFill/>
                        </a:ln>
                        <a:solidFill>
                          <a:schemeClr val="bg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(FMA, GO)</a:t>
                      </a:r>
                      <a:endParaRPr kumimoji="0" lang="en-US" sz="1600" b="1" i="0" u="none" strike="noStrike" cap="none" normalizeH="0" baseline="0" dirty="0" smtClean="0">
                        <a:ln>
                          <a:noFill/>
                        </a:ln>
                        <a:solidFill>
                          <a:schemeClr val="bg1"/>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Cellular Function</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(GO)</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8228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Palatino Linotype" pitchFamily="18" charset="0"/>
                          <a:cs typeface="Arial" charset="0"/>
                        </a:rPr>
                        <a:t>MOLECULE</a:t>
                      </a:r>
                      <a:endParaRPr kumimoji="0" lang="en-US" sz="1600" b="1" i="0" u="none" strike="noStrike" cap="none" normalizeH="0" baseline="0" dirty="0" smtClean="0">
                        <a:ln>
                          <a:noFill/>
                        </a:ln>
                        <a:solidFill>
                          <a:srgbClr val="FFFF00"/>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Molecule</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(ChEBI, SO,</a:t>
                      </a:r>
                      <a:endParaRPr kumimoji="0" lang="en-US" sz="1600" b="1" i="0" u="none" strike="noStrike" cap="none" normalizeH="0" baseline="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EBE6FC"/>
                          </a:solidFill>
                          <a:effectLst/>
                          <a:latin typeface="Palatino Linotype" pitchFamily="18" charset="0"/>
                          <a:cs typeface="Times New Roman" pitchFamily="18" charset="0"/>
                        </a:rPr>
                        <a:t>RnaO, PrO)</a:t>
                      </a:r>
                      <a:endParaRPr kumimoji="0" lang="en-US" sz="1600" b="1" i="0" u="none" strike="noStrike" cap="none" normalizeH="0" baseline="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Palatino Linotype" pitchFamily="18" charset="0"/>
                          <a:cs typeface="Times New Roman" pitchFamily="18" charset="0"/>
                        </a:rPr>
                        <a:t>Molecular Function</a:t>
                      </a:r>
                      <a:endParaRPr kumimoji="0" lang="en-US" sz="1600" b="1" i="0" u="none" strike="noStrike" cap="none" normalizeH="0" baseline="0" dirty="0" smtClean="0">
                        <a:ln>
                          <a:noFill/>
                        </a:ln>
                        <a:solidFill>
                          <a:schemeClr val="bg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bg1"/>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EBE6FC"/>
                          </a:solidFill>
                          <a:effectLst/>
                          <a:latin typeface="Palatino Linotype" pitchFamily="18" charset="0"/>
                          <a:cs typeface="Times New Roman" pitchFamily="18" charset="0"/>
                        </a:rPr>
                        <a:t>Molecular Process</a:t>
                      </a:r>
                      <a:endParaRPr kumimoji="0" lang="en-US" sz="1600" b="1" i="0" u="none" strike="noStrike" cap="none" normalizeH="0" baseline="0" dirty="0" smtClean="0">
                        <a:ln>
                          <a:noFill/>
                        </a:ln>
                        <a:solidFill>
                          <a:srgbClr val="EBE6FC"/>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EBE6FC"/>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rgbClr val="EBE6FC"/>
                        </a:solidFill>
                        <a:effectLst/>
                        <a:latin typeface="Palatino Linotype" pitchFamily="18" charset="0"/>
                        <a:cs typeface="Arial" charset="0"/>
                      </a:endParaRPr>
                    </a:p>
                  </a:txBody>
                  <a:tcPr marL="0" marR="0"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5031" name="Line 38"/>
          <p:cNvSpPr>
            <a:spLocks noChangeShapeType="1"/>
          </p:cNvSpPr>
          <p:nvPr/>
        </p:nvSpPr>
        <p:spPr bwMode="auto">
          <a:xfrm>
            <a:off x="304800" y="1763712"/>
            <a:ext cx="1828800" cy="16002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32" name="AutoShape 49"/>
          <p:cNvSpPr>
            <a:spLocks noGrp="1" noChangeArrowheads="1"/>
          </p:cNvSpPr>
          <p:nvPr>
            <p:ph type="title"/>
          </p:nvPr>
        </p:nvSpPr>
        <p:spPr>
          <a:xfrm>
            <a:off x="255588" y="762000"/>
            <a:ext cx="8632825" cy="631825"/>
          </a:xfrm>
        </p:spPr>
        <p:txBody>
          <a:bodyPr/>
          <a:lstStyle/>
          <a:p>
            <a:pPr eaLnBrk="1" hangingPunct="1"/>
            <a:r>
              <a:rPr lang="en-US" dirty="0" smtClean="0"/>
              <a:t>OBO Foundry ontologies in BFO-dress</a:t>
            </a:r>
          </a:p>
        </p:txBody>
      </p:sp>
    </p:spTree>
    <p:extLst>
      <p:ext uri="{BB962C8B-B14F-4D97-AF65-F5344CB8AC3E}">
        <p14:creationId xmlns:p14="http://schemas.microsoft.com/office/powerpoint/2010/main" val="426326090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3200" dirty="0" smtClean="0"/>
              <a:t>Foundation 2:</a:t>
            </a:r>
            <a:br>
              <a:rPr lang="en-US" sz="3200" dirty="0" smtClean="0"/>
            </a:br>
            <a:r>
              <a:rPr lang="en-US" sz="3200" dirty="0" smtClean="0"/>
              <a:t>Constantly tracking </a:t>
            </a:r>
            <a:r>
              <a:rPr lang="en-US" sz="3200" b="1" i="1" u="sng" dirty="0" smtClean="0"/>
              <a:t>three</a:t>
            </a:r>
            <a:r>
              <a:rPr lang="en-US" sz="3200" dirty="0" smtClean="0"/>
              <a:t> levels of reality</a:t>
            </a:r>
            <a:endParaRPr lang="en-US" sz="3200" dirty="0"/>
          </a:p>
        </p:txBody>
      </p:sp>
      <p:pic>
        <p:nvPicPr>
          <p:cNvPr id="4" name="Content Placeholder 3"/>
          <p:cNvPicPr>
            <a:picLocks noGrp="1" noChangeAspect="1"/>
          </p:cNvPicPr>
          <p:nvPr>
            <p:ph idx="1"/>
          </p:nvPr>
        </p:nvPicPr>
        <p:blipFill>
          <a:blip r:embed="rId2"/>
          <a:stretch>
            <a:fillRect/>
          </a:stretch>
        </p:blipFill>
        <p:spPr>
          <a:xfrm>
            <a:off x="228600" y="1676400"/>
            <a:ext cx="8686800" cy="5105400"/>
          </a:xfrm>
          <a:prstGeom prst="rect">
            <a:avLst/>
          </a:prstGeom>
        </p:spPr>
      </p:pic>
    </p:spTree>
    <p:extLst>
      <p:ext uri="{BB962C8B-B14F-4D97-AF65-F5344CB8AC3E}">
        <p14:creationId xmlns:p14="http://schemas.microsoft.com/office/powerpoint/2010/main" val="2424462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1" name="Rectangle 3"/>
          <p:cNvSpPr>
            <a:spLocks noGrp="1" noChangeArrowheads="1"/>
          </p:cNvSpPr>
          <p:nvPr>
            <p:ph type="body" idx="1"/>
          </p:nvPr>
        </p:nvSpPr>
        <p:spPr/>
        <p:txBody>
          <a:bodyPr/>
          <a:lstStyle/>
          <a:p>
            <a:r>
              <a:rPr lang="en-US" sz="2800" dirty="0"/>
              <a:t>The terminologist </a:t>
            </a:r>
            <a:r>
              <a:rPr lang="en-US" sz="2800" i="1" dirty="0"/>
              <a:t>defines</a:t>
            </a:r>
            <a:r>
              <a:rPr lang="en-US" sz="2800" dirty="0"/>
              <a:t>:</a:t>
            </a:r>
          </a:p>
          <a:p>
            <a:pPr lvl="1"/>
            <a:r>
              <a:rPr lang="en-US" sz="2400" dirty="0"/>
              <a:t>‘</a:t>
            </a:r>
            <a:r>
              <a:rPr lang="en-GB" sz="2400" i="1" dirty="0"/>
              <a:t>a clinical drug is a pharmaceutical product given to (or taken by) a patient with a therapeutic or diagnostic intent</a:t>
            </a:r>
            <a:r>
              <a:rPr lang="en-GB" sz="2400" dirty="0"/>
              <a:t>’. (</a:t>
            </a:r>
            <a:r>
              <a:rPr lang="en-US" sz="2400" dirty="0" err="1"/>
              <a:t>RxNorm</a:t>
            </a:r>
            <a:r>
              <a:rPr lang="en-US" sz="2400" dirty="0"/>
              <a:t>)</a:t>
            </a:r>
            <a:endParaRPr lang="en-GB" sz="2400" dirty="0"/>
          </a:p>
          <a:p>
            <a:r>
              <a:rPr lang="en-US" sz="2800" dirty="0"/>
              <a:t>The (good, real) </a:t>
            </a:r>
            <a:r>
              <a:rPr lang="en-US" sz="2800" dirty="0" err="1"/>
              <a:t>ontologist</a:t>
            </a:r>
            <a:r>
              <a:rPr lang="en-US" sz="2800" dirty="0"/>
              <a:t> </a:t>
            </a:r>
            <a:r>
              <a:rPr lang="en-US" sz="2800" i="1" dirty="0"/>
              <a:t>thinks</a:t>
            </a:r>
            <a:r>
              <a:rPr lang="en-US" sz="2800" dirty="0"/>
              <a:t>:</a:t>
            </a:r>
          </a:p>
          <a:p>
            <a:pPr lvl="1"/>
            <a:r>
              <a:rPr lang="en-US" sz="2400" dirty="0"/>
              <a:t>Does ‘</a:t>
            </a:r>
            <a:r>
              <a:rPr lang="en-US" sz="2400" i="1" dirty="0"/>
              <a:t>given</a:t>
            </a:r>
            <a:r>
              <a:rPr lang="en-US" sz="2400" dirty="0"/>
              <a:t>’ includes ‘</a:t>
            </a:r>
            <a:r>
              <a:rPr lang="en-US" sz="2400" i="1" dirty="0"/>
              <a:t>prescribed</a:t>
            </a:r>
            <a:r>
              <a:rPr lang="en-US" sz="2400" dirty="0"/>
              <a:t>’? </a:t>
            </a:r>
          </a:p>
          <a:p>
            <a:pPr lvl="1"/>
            <a:r>
              <a:rPr lang="en-US" sz="2400" dirty="0"/>
              <a:t>Is manufactured with the intent to … not sufficient?</a:t>
            </a:r>
          </a:p>
          <a:p>
            <a:pPr lvl="2"/>
            <a:r>
              <a:rPr lang="en-US" sz="2000" dirty="0"/>
              <a:t>Are newly marketed products – available in the pharmacy, but not yet prescribed – not clinical drugs?</a:t>
            </a:r>
          </a:p>
          <a:p>
            <a:pPr lvl="2"/>
            <a:r>
              <a:rPr lang="en-US" sz="2000" dirty="0"/>
              <a:t>Are products stolen from a pharmacy not clinical drugs?</a:t>
            </a:r>
          </a:p>
          <a:p>
            <a:pPr lvl="2"/>
            <a:r>
              <a:rPr lang="en-US" sz="2000" dirty="0"/>
              <a:t>What about such products taken by persons that are not patients?</a:t>
            </a:r>
          </a:p>
          <a:p>
            <a:pPr lvl="3"/>
            <a:r>
              <a:rPr lang="en-US" sz="1800" dirty="0"/>
              <a:t>e.g. children mistaking tablets for candies. </a:t>
            </a:r>
          </a:p>
        </p:txBody>
      </p:sp>
      <p:sp>
        <p:nvSpPr>
          <p:cNvPr id="2" name="Title 1"/>
          <p:cNvSpPr>
            <a:spLocks noGrp="1"/>
          </p:cNvSpPr>
          <p:nvPr>
            <p:ph type="title"/>
          </p:nvPr>
        </p:nvSpPr>
        <p:spPr/>
        <p:txBody>
          <a:bodyPr/>
          <a:lstStyle/>
          <a:p>
            <a:r>
              <a:rPr lang="en-US" sz="3200" i="1" u="sng" dirty="0"/>
              <a:t>Terminological</a:t>
            </a:r>
            <a:r>
              <a:rPr lang="en-US" sz="3200" dirty="0"/>
              <a:t> versus </a:t>
            </a:r>
            <a:r>
              <a:rPr lang="en-US" sz="3200" i="1" u="sng" dirty="0"/>
              <a:t>Ontological</a:t>
            </a:r>
            <a:r>
              <a:rPr lang="en-US" sz="3200" dirty="0"/>
              <a:t> approach</a:t>
            </a:r>
          </a:p>
        </p:txBody>
      </p:sp>
    </p:spTree>
    <p:extLst>
      <p:ext uri="{BB962C8B-B14F-4D97-AF65-F5344CB8AC3E}">
        <p14:creationId xmlns:p14="http://schemas.microsoft.com/office/powerpoint/2010/main" val="4066409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10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00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100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0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00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100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00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100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10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05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228600" y="1447800"/>
            <a:ext cx="8686800" cy="4953000"/>
          </a:xfrm>
          <a:noFill/>
        </p:spPr>
        <p:txBody>
          <a:bodyPr/>
          <a:lstStyle/>
          <a:p>
            <a:pPr eaLnBrk="1" hangingPunct="1"/>
            <a:r>
              <a:rPr lang="en-US" sz="2400" dirty="0" smtClean="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441700"/>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a:ea typeface="MS PGothic" panose="020B0600070205080204" pitchFamily="34" charset="-128"/>
              </a:rPr>
              <a:t>etiological process</a:t>
            </a:r>
          </a:p>
        </p:txBody>
      </p:sp>
      <p:sp>
        <p:nvSpPr>
          <p:cNvPr id="90116" name="Rectangle 5"/>
          <p:cNvSpPr>
            <a:spLocks noChangeArrowheads="1"/>
          </p:cNvSpPr>
          <p:nvPr/>
        </p:nvSpPr>
        <p:spPr bwMode="auto">
          <a:xfrm>
            <a:off x="1905000" y="26670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i="1">
                <a:solidFill>
                  <a:schemeClr val="bg1"/>
                </a:solidFill>
                <a:ea typeface="MS PGothic" panose="020B0600070205080204" pitchFamily="34" charset="-128"/>
              </a:rPr>
              <a:t>produces</a:t>
            </a:r>
          </a:p>
        </p:txBody>
      </p:sp>
      <p:sp>
        <p:nvSpPr>
          <p:cNvPr id="90117" name="Rectangle 6"/>
          <p:cNvSpPr>
            <a:spLocks noChangeArrowheads="1"/>
          </p:cNvSpPr>
          <p:nvPr/>
        </p:nvSpPr>
        <p:spPr bwMode="auto">
          <a:xfrm>
            <a:off x="2924175" y="3441700"/>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a:ea typeface="MS PGothic" panose="020B0600070205080204" pitchFamily="34" charset="-128"/>
              </a:rPr>
              <a:t>disorder</a:t>
            </a:r>
          </a:p>
        </p:txBody>
      </p:sp>
      <p:sp>
        <p:nvSpPr>
          <p:cNvPr id="90118" name="Rectangle 7"/>
          <p:cNvSpPr>
            <a:spLocks noChangeArrowheads="1"/>
          </p:cNvSpPr>
          <p:nvPr/>
        </p:nvSpPr>
        <p:spPr bwMode="auto">
          <a:xfrm>
            <a:off x="3965575" y="26670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i="1">
                <a:solidFill>
                  <a:schemeClr val="bg1"/>
                </a:solidFill>
                <a:ea typeface="MS PGothic" panose="020B0600070205080204" pitchFamily="34" charset="-128"/>
              </a:rPr>
              <a:t>bears</a:t>
            </a:r>
          </a:p>
        </p:txBody>
      </p:sp>
      <p:sp>
        <p:nvSpPr>
          <p:cNvPr id="90119" name="Rectangle 8"/>
          <p:cNvSpPr>
            <a:spLocks noChangeArrowheads="1"/>
          </p:cNvSpPr>
          <p:nvPr/>
        </p:nvSpPr>
        <p:spPr bwMode="auto">
          <a:xfrm>
            <a:off x="4745038" y="3441700"/>
            <a:ext cx="13081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a:ea typeface="MS PGothic" panose="020B0600070205080204" pitchFamily="34" charset="-128"/>
              </a:rPr>
              <a:t>disposition</a:t>
            </a:r>
          </a:p>
        </p:txBody>
      </p:sp>
      <p:sp>
        <p:nvSpPr>
          <p:cNvPr id="90120" name="Rectangle 9"/>
          <p:cNvSpPr>
            <a:spLocks noChangeArrowheads="1"/>
          </p:cNvSpPr>
          <p:nvPr/>
        </p:nvSpPr>
        <p:spPr bwMode="auto">
          <a:xfrm>
            <a:off x="5775325" y="26670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i="1">
                <a:solidFill>
                  <a:schemeClr val="bg1"/>
                </a:solidFill>
                <a:ea typeface="MS PGothic" panose="020B0600070205080204" pitchFamily="34" charset="-128"/>
              </a:rPr>
              <a:t>realized_in</a:t>
            </a:r>
          </a:p>
        </p:txBody>
      </p:sp>
      <p:sp>
        <p:nvSpPr>
          <p:cNvPr id="90121" name="Rectangle 10"/>
          <p:cNvSpPr>
            <a:spLocks noChangeArrowheads="1"/>
          </p:cNvSpPr>
          <p:nvPr/>
        </p:nvSpPr>
        <p:spPr bwMode="auto">
          <a:xfrm>
            <a:off x="6783388" y="3441700"/>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a:ea typeface="MS PGothic" panose="020B0600070205080204" pitchFamily="34" charset="-128"/>
              </a:rPr>
              <a:t>pathological process</a:t>
            </a:r>
          </a:p>
        </p:txBody>
      </p:sp>
      <p:sp>
        <p:nvSpPr>
          <p:cNvPr id="90122" name="Rectangle 11"/>
          <p:cNvSpPr>
            <a:spLocks noChangeArrowheads="1"/>
          </p:cNvSpPr>
          <p:nvPr/>
        </p:nvSpPr>
        <p:spPr bwMode="auto">
          <a:xfrm>
            <a:off x="863600" y="577215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i="1">
                <a:solidFill>
                  <a:schemeClr val="bg1"/>
                </a:solidFill>
                <a:ea typeface="MS PGothic" panose="020B0600070205080204" pitchFamily="34" charset="-128"/>
              </a:rPr>
              <a:t>produces</a:t>
            </a:r>
          </a:p>
        </p:txBody>
      </p:sp>
      <p:sp>
        <p:nvSpPr>
          <p:cNvPr id="90123" name="Rectangle 12"/>
          <p:cNvSpPr>
            <a:spLocks noChangeArrowheads="1"/>
          </p:cNvSpPr>
          <p:nvPr/>
        </p:nvSpPr>
        <p:spPr bwMode="auto">
          <a:xfrm>
            <a:off x="6346825" y="5080000"/>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a:ea typeface="MS PGothic" panose="020B0600070205080204" pitchFamily="34" charset="-128"/>
              </a:rPr>
              <a:t>abnormal bodily features</a:t>
            </a:r>
          </a:p>
        </p:txBody>
      </p:sp>
      <p:sp>
        <p:nvSpPr>
          <p:cNvPr id="90124" name="Rectangle 13"/>
          <p:cNvSpPr>
            <a:spLocks noChangeArrowheads="1"/>
          </p:cNvSpPr>
          <p:nvPr/>
        </p:nvSpPr>
        <p:spPr bwMode="auto">
          <a:xfrm>
            <a:off x="5408613" y="577215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i="1">
                <a:solidFill>
                  <a:schemeClr val="bg1"/>
                </a:solidFill>
                <a:ea typeface="MS PGothic" panose="020B0600070205080204" pitchFamily="34" charset="-128"/>
              </a:rPr>
              <a:t>recognized_as</a:t>
            </a:r>
          </a:p>
        </p:txBody>
      </p:sp>
      <p:sp>
        <p:nvSpPr>
          <p:cNvPr id="90125" name="Rectangle 14"/>
          <p:cNvSpPr>
            <a:spLocks noChangeArrowheads="1"/>
          </p:cNvSpPr>
          <p:nvPr/>
        </p:nvSpPr>
        <p:spPr bwMode="auto">
          <a:xfrm>
            <a:off x="4030663" y="5080000"/>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a:ea typeface="MS PGothic" panose="020B0600070205080204" pitchFamily="34" charset="-128"/>
              </a:rPr>
              <a:t>signs &amp; symptoms</a:t>
            </a:r>
          </a:p>
        </p:txBody>
      </p:sp>
      <p:sp>
        <p:nvSpPr>
          <p:cNvPr id="90126" name="Rectangle 15"/>
          <p:cNvSpPr>
            <a:spLocks noChangeArrowheads="1"/>
          </p:cNvSpPr>
          <p:nvPr/>
        </p:nvSpPr>
        <p:spPr bwMode="auto">
          <a:xfrm>
            <a:off x="1579563" y="5080000"/>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a:ea typeface="MS PGothic" panose="020B0600070205080204" pitchFamily="34" charset="-128"/>
              </a:rPr>
              <a:t>interpretive process</a:t>
            </a:r>
          </a:p>
        </p:txBody>
      </p:sp>
      <p:sp>
        <p:nvSpPr>
          <p:cNvPr id="53263" name="Rectangle 16"/>
          <p:cNvSpPr>
            <a:spLocks noChangeArrowheads="1"/>
          </p:cNvSpPr>
          <p:nvPr/>
        </p:nvSpPr>
        <p:spPr bwMode="auto">
          <a:xfrm>
            <a:off x="7200900" y="4241800"/>
            <a:ext cx="1114425" cy="40005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produces</a:t>
            </a:r>
          </a:p>
        </p:txBody>
      </p:sp>
      <p:sp>
        <p:nvSpPr>
          <p:cNvPr id="90128" name="Rectangle 17"/>
          <p:cNvSpPr>
            <a:spLocks noChangeArrowheads="1"/>
          </p:cNvSpPr>
          <p:nvPr/>
        </p:nvSpPr>
        <p:spPr bwMode="auto">
          <a:xfrm>
            <a:off x="120650" y="5080000"/>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a:ea typeface="MS PGothic" panose="020B0600070205080204" pitchFamily="34" charset="-128"/>
              </a:rPr>
              <a:t>diagnosis</a:t>
            </a:r>
          </a:p>
        </p:txBody>
      </p:sp>
      <p:sp>
        <p:nvSpPr>
          <p:cNvPr id="90129" name="Rectangle 18"/>
          <p:cNvSpPr>
            <a:spLocks noChangeArrowheads="1"/>
          </p:cNvSpPr>
          <p:nvPr/>
        </p:nvSpPr>
        <p:spPr bwMode="auto">
          <a:xfrm>
            <a:off x="3005138" y="577215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2000" b="0" i="1">
                <a:solidFill>
                  <a:schemeClr val="bg1"/>
                </a:solidFill>
                <a:ea typeface="MS PGothic" panose="020B0600070205080204" pitchFamily="34" charset="-128"/>
              </a:rPr>
              <a:t>participates_in</a:t>
            </a:r>
          </a:p>
        </p:txBody>
      </p:sp>
      <p:sp>
        <p:nvSpPr>
          <p:cNvPr id="90130" name="AutoShape 19"/>
          <p:cNvSpPr>
            <a:spLocks noChangeArrowheads="1"/>
          </p:cNvSpPr>
          <p:nvPr/>
        </p:nvSpPr>
        <p:spPr bwMode="auto">
          <a:xfrm>
            <a:off x="1854200" y="30607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3600"/>
          </a:p>
        </p:txBody>
      </p:sp>
      <p:sp>
        <p:nvSpPr>
          <p:cNvPr id="90131" name="AutoShape 20"/>
          <p:cNvSpPr>
            <a:spLocks noChangeArrowheads="1"/>
          </p:cNvSpPr>
          <p:nvPr/>
        </p:nvSpPr>
        <p:spPr bwMode="auto">
          <a:xfrm>
            <a:off x="3695700" y="30607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3600"/>
          </a:p>
        </p:txBody>
      </p:sp>
      <p:sp>
        <p:nvSpPr>
          <p:cNvPr id="90132" name="AutoShape 21"/>
          <p:cNvSpPr>
            <a:spLocks noChangeArrowheads="1"/>
          </p:cNvSpPr>
          <p:nvPr/>
        </p:nvSpPr>
        <p:spPr bwMode="auto">
          <a:xfrm>
            <a:off x="5816600" y="30607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3600"/>
          </a:p>
        </p:txBody>
      </p:sp>
      <p:sp>
        <p:nvSpPr>
          <p:cNvPr id="90133" name="AutoShape 22"/>
          <p:cNvSpPr>
            <a:spLocks noChangeArrowheads="1"/>
          </p:cNvSpPr>
          <p:nvPr/>
        </p:nvSpPr>
        <p:spPr bwMode="auto">
          <a:xfrm flipH="1" flipV="1">
            <a:off x="723900" y="5461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3600"/>
          </a:p>
        </p:txBody>
      </p:sp>
      <p:sp>
        <p:nvSpPr>
          <p:cNvPr id="90134" name="AutoShape 23"/>
          <p:cNvSpPr>
            <a:spLocks noChangeArrowheads="1"/>
          </p:cNvSpPr>
          <p:nvPr/>
        </p:nvSpPr>
        <p:spPr bwMode="auto">
          <a:xfrm flipH="1" flipV="1">
            <a:off x="3136900" y="5461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3600"/>
          </a:p>
        </p:txBody>
      </p:sp>
      <p:sp>
        <p:nvSpPr>
          <p:cNvPr id="90135" name="AutoShape 24"/>
          <p:cNvSpPr>
            <a:spLocks noChangeArrowheads="1"/>
          </p:cNvSpPr>
          <p:nvPr/>
        </p:nvSpPr>
        <p:spPr bwMode="auto">
          <a:xfrm flipH="1" flipV="1">
            <a:off x="5537200" y="5461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3600"/>
          </a:p>
        </p:txBody>
      </p:sp>
      <p:sp>
        <p:nvSpPr>
          <p:cNvPr id="90136" name="AutoShape 25"/>
          <p:cNvSpPr>
            <a:spLocks noChangeArrowheads="1"/>
          </p:cNvSpPr>
          <p:nvPr/>
        </p:nvSpPr>
        <p:spPr bwMode="auto">
          <a:xfrm rot="-5400000" flipH="1" flipV="1">
            <a:off x="7670800" y="4305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3600"/>
          </a:p>
        </p:txBody>
      </p:sp>
      <p:sp>
        <p:nvSpPr>
          <p:cNvPr id="2" name="Title 1"/>
          <p:cNvSpPr>
            <a:spLocks noGrp="1"/>
          </p:cNvSpPr>
          <p:nvPr>
            <p:ph type="title"/>
          </p:nvPr>
        </p:nvSpPr>
        <p:spPr/>
        <p:txBody>
          <a:bodyPr/>
          <a:lstStyle/>
          <a:p>
            <a:r>
              <a:rPr lang="en-US" sz="3200" dirty="0"/>
              <a:t>OGMS: Ontology of General Medical Science</a:t>
            </a:r>
          </a:p>
        </p:txBody>
      </p:sp>
      <p:sp>
        <p:nvSpPr>
          <p:cNvPr id="3" name="Rectangle 2"/>
          <p:cNvSpPr/>
          <p:nvPr/>
        </p:nvSpPr>
        <p:spPr>
          <a:xfrm>
            <a:off x="1" y="6357505"/>
            <a:ext cx="9144000" cy="461665"/>
          </a:xfrm>
          <a:prstGeom prst="rect">
            <a:avLst/>
          </a:prstGeom>
        </p:spPr>
        <p:txBody>
          <a:bodyPr wrap="square">
            <a:spAutoFit/>
          </a:bodyPr>
          <a:lstStyle/>
          <a:p>
            <a:pPr algn="r"/>
            <a:r>
              <a:rPr lang="en-US" sz="1200" dirty="0" err="1">
                <a:solidFill>
                  <a:schemeClr val="bg1"/>
                </a:solidFill>
              </a:rPr>
              <a:t>Scheuermann</a:t>
            </a:r>
            <a:r>
              <a:rPr lang="en-US" sz="1200" dirty="0">
                <a:solidFill>
                  <a:schemeClr val="bg1"/>
                </a:solidFill>
              </a:rPr>
              <a:t> R, Ceusters W, Smith B. Toward an Ontological Treatment of Disease and Diagnosis. </a:t>
            </a:r>
            <a:r>
              <a:rPr lang="en-US" sz="1200" dirty="0">
                <a:solidFill>
                  <a:schemeClr val="bg1"/>
                </a:solidFill>
                <a:hlinkClick r:id="rId3"/>
              </a:rPr>
              <a:t>2009 AMIA Summit on Translational Bioinformatics</a:t>
            </a:r>
            <a:r>
              <a:rPr lang="en-US" sz="1200" dirty="0">
                <a:solidFill>
                  <a:schemeClr val="bg1"/>
                </a:solidFill>
              </a:rPr>
              <a:t>, San Francisco, California, March 15-17, 2009;: 116-120. </a:t>
            </a:r>
            <a:r>
              <a:rPr lang="en-US" sz="1200" dirty="0" err="1">
                <a:solidFill>
                  <a:schemeClr val="bg1"/>
                </a:solidFill>
              </a:rPr>
              <a:t>Omnipress</a:t>
            </a:r>
            <a:r>
              <a:rPr lang="en-US" sz="1200" dirty="0">
                <a:solidFill>
                  <a:schemeClr val="bg1"/>
                </a:solidFill>
              </a:rPr>
              <a:t> ISBN:0-9647743-7-2</a:t>
            </a:r>
          </a:p>
        </p:txBody>
      </p:sp>
    </p:spTree>
    <p:extLst>
      <p:ext uri="{BB962C8B-B14F-4D97-AF65-F5344CB8AC3E}">
        <p14:creationId xmlns:p14="http://schemas.microsoft.com/office/powerpoint/2010/main" val="24196326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Cirrhosis - environmental exposure</a:t>
            </a:r>
          </a:p>
        </p:txBody>
      </p:sp>
      <p:pic>
        <p:nvPicPr>
          <p:cNvPr id="4" name="Picture 3"/>
          <p:cNvPicPr>
            <a:picLocks noChangeAspect="1"/>
          </p:cNvPicPr>
          <p:nvPr/>
        </p:nvPicPr>
        <p:blipFill>
          <a:blip r:embed="rId3"/>
          <a:stretch>
            <a:fillRect/>
          </a:stretch>
        </p:blipFill>
        <p:spPr>
          <a:xfrm>
            <a:off x="358140" y="1527048"/>
            <a:ext cx="8427720" cy="5254752"/>
          </a:xfrm>
          <a:prstGeom prst="rect">
            <a:avLst/>
          </a:prstGeom>
        </p:spPr>
      </p:pic>
    </p:spTree>
    <p:extLst>
      <p:ext uri="{BB962C8B-B14F-4D97-AF65-F5344CB8AC3E}">
        <p14:creationId xmlns:p14="http://schemas.microsoft.com/office/powerpoint/2010/main" val="28967675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685800"/>
            <a:ext cx="8686800" cy="647700"/>
          </a:xfrm>
        </p:spPr>
        <p:txBody>
          <a:bodyPr/>
          <a:lstStyle/>
          <a:p>
            <a:r>
              <a:rPr lang="en-US" dirty="0" smtClean="0"/>
              <a:t>No conflation of </a:t>
            </a:r>
            <a:r>
              <a:rPr lang="en-US" i="1" u="sng" dirty="0" smtClean="0"/>
              <a:t>diagnosis</a:t>
            </a:r>
            <a:r>
              <a:rPr lang="en-US" dirty="0" smtClean="0"/>
              <a:t>, </a:t>
            </a:r>
            <a:r>
              <a:rPr lang="en-US" i="1" u="sng" dirty="0" smtClean="0"/>
              <a:t>disease</a:t>
            </a:r>
            <a:r>
              <a:rPr lang="en-US" dirty="0" smtClean="0"/>
              <a:t>, and </a:t>
            </a:r>
            <a:r>
              <a:rPr lang="en-US" i="1" u="sng" dirty="0" smtClean="0"/>
              <a:t>disorder </a:t>
            </a:r>
            <a:r>
              <a:rPr lang="en-US" dirty="0" smtClean="0">
                <a:solidFill>
                  <a:srgbClr val="FFFF00"/>
                </a:solidFill>
              </a:rPr>
              <a:t>as in all EHRs to date !</a:t>
            </a:r>
          </a:p>
        </p:txBody>
      </p:sp>
      <p:pic>
        <p:nvPicPr>
          <p:cNvPr id="9113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124200"/>
            <a:ext cx="4038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124200"/>
            <a:ext cx="2886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13"/>
          <p:cNvSpPr txBox="1">
            <a:spLocks noChangeArrowheads="1"/>
          </p:cNvSpPr>
          <p:nvPr/>
        </p:nvSpPr>
        <p:spPr bwMode="auto">
          <a:xfrm>
            <a:off x="4141788" y="2171700"/>
            <a:ext cx="3832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0000"/>
                </a:solidFill>
              </a:rPr>
              <a:t>The disorder is there</a:t>
            </a:r>
          </a:p>
        </p:txBody>
      </p:sp>
      <p:sp>
        <p:nvSpPr>
          <p:cNvPr id="91142" name="Text Box 14"/>
          <p:cNvSpPr txBox="1">
            <a:spLocks noChangeArrowheads="1"/>
          </p:cNvSpPr>
          <p:nvPr/>
        </p:nvSpPr>
        <p:spPr bwMode="auto">
          <a:xfrm>
            <a:off x="76200" y="2171700"/>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0000"/>
                </a:solidFill>
              </a:rPr>
              <a:t>The diagnosis is here</a:t>
            </a:r>
          </a:p>
        </p:txBody>
      </p:sp>
      <p:sp>
        <p:nvSpPr>
          <p:cNvPr id="91143" name="Line 15"/>
          <p:cNvSpPr>
            <a:spLocks noChangeShapeType="1"/>
          </p:cNvSpPr>
          <p:nvPr/>
        </p:nvSpPr>
        <p:spPr bwMode="auto">
          <a:xfrm>
            <a:off x="800100" y="2819400"/>
            <a:ext cx="0" cy="1295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1144" name="Line 16"/>
          <p:cNvSpPr>
            <a:spLocks noChangeShapeType="1"/>
          </p:cNvSpPr>
          <p:nvPr/>
        </p:nvSpPr>
        <p:spPr bwMode="auto">
          <a:xfrm>
            <a:off x="5943600" y="2895600"/>
            <a:ext cx="0" cy="1143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1145" name="Right Brace 11"/>
          <p:cNvSpPr>
            <a:spLocks/>
          </p:cNvSpPr>
          <p:nvPr/>
        </p:nvSpPr>
        <p:spPr bwMode="auto">
          <a:xfrm>
            <a:off x="6781800" y="4038600"/>
            <a:ext cx="533400" cy="2660650"/>
          </a:xfrm>
          <a:prstGeom prst="rightBrace">
            <a:avLst>
              <a:gd name="adj1" fmla="val 39651"/>
              <a:gd name="adj2" fmla="val 50000"/>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1146" name="Text Box 13"/>
          <p:cNvSpPr txBox="1">
            <a:spLocks noChangeArrowheads="1"/>
          </p:cNvSpPr>
          <p:nvPr/>
        </p:nvSpPr>
        <p:spPr bwMode="auto">
          <a:xfrm>
            <a:off x="7523163" y="4648200"/>
            <a:ext cx="1620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0000"/>
                </a:solidFill>
              </a:rPr>
              <a:t>The disease is there</a:t>
            </a:r>
          </a:p>
        </p:txBody>
      </p:sp>
    </p:spTree>
    <p:extLst>
      <p:ext uri="{BB962C8B-B14F-4D97-AF65-F5344CB8AC3E}">
        <p14:creationId xmlns:p14="http://schemas.microsoft.com/office/powerpoint/2010/main" val="321907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914400"/>
            <a:ext cx="8686800" cy="647700"/>
          </a:xfrm>
        </p:spPr>
        <p:txBody>
          <a:bodyPr/>
          <a:lstStyle/>
          <a:p>
            <a:r>
              <a:rPr lang="en-US" dirty="0" smtClean="0"/>
              <a:t>It offers three ways of relating</a:t>
            </a:r>
          </a:p>
        </p:txBody>
      </p:sp>
      <p:grpSp>
        <p:nvGrpSpPr>
          <p:cNvPr id="37891" name="Group 9"/>
          <p:cNvGrpSpPr>
            <a:grpSpLocks/>
          </p:cNvGrpSpPr>
          <p:nvPr/>
        </p:nvGrpSpPr>
        <p:grpSpPr bwMode="auto">
          <a:xfrm>
            <a:off x="-461963" y="1847850"/>
            <a:ext cx="2976563" cy="1865313"/>
            <a:chOff x="-4463" y="4648200"/>
            <a:chExt cx="2976263" cy="1865531"/>
          </a:xfrm>
        </p:grpSpPr>
        <p:sp>
          <p:nvSpPr>
            <p:cNvPr id="37922" name="Isosceles Triangle 4"/>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23" name="TextBox 8"/>
            <p:cNvSpPr txBox="1">
              <a:spLocks noChangeArrowheads="1"/>
            </p:cNvSpPr>
            <p:nvPr/>
          </p:nvSpPr>
          <p:spPr bwMode="auto">
            <a:xfrm>
              <a:off x="-4463" y="5867400"/>
              <a:ext cx="2364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1800" b="0">
                <a:solidFill>
                  <a:schemeClr val="bg1"/>
                </a:solidFill>
              </a:endParaRPr>
            </a:p>
            <a:p>
              <a:pPr eaLnBrk="1" hangingPunct="1"/>
              <a:r>
                <a:rPr lang="en-US" sz="1800" b="0">
                  <a:solidFill>
                    <a:schemeClr val="bg1"/>
                  </a:solidFill>
                </a:rPr>
                <a:t>                drapetomania</a:t>
              </a:r>
            </a:p>
          </p:txBody>
        </p:sp>
      </p:grpSp>
      <p:grpSp>
        <p:nvGrpSpPr>
          <p:cNvPr id="37892" name="Group 10"/>
          <p:cNvGrpSpPr>
            <a:grpSpLocks/>
          </p:cNvGrpSpPr>
          <p:nvPr/>
        </p:nvGrpSpPr>
        <p:grpSpPr bwMode="auto">
          <a:xfrm>
            <a:off x="3352800" y="1847850"/>
            <a:ext cx="2362200" cy="1589088"/>
            <a:chOff x="609600" y="4648200"/>
            <a:chExt cx="2362200" cy="1588532"/>
          </a:xfrm>
        </p:grpSpPr>
        <p:sp>
          <p:nvSpPr>
            <p:cNvPr id="37920" name="Isosceles Triangle 11"/>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21" name="TextBox 12"/>
            <p:cNvSpPr txBox="1">
              <a:spLocks noChangeArrowheads="1"/>
            </p:cNvSpPr>
            <p:nvPr/>
          </p:nvSpPr>
          <p:spPr bwMode="auto">
            <a:xfrm>
              <a:off x="848334" y="5867400"/>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b="0">
                  <a:solidFill>
                    <a:schemeClr val="bg1"/>
                  </a:solidFill>
                </a:rPr>
                <a:t>slave</a:t>
              </a:r>
            </a:p>
          </p:txBody>
        </p:sp>
      </p:grpSp>
      <p:grpSp>
        <p:nvGrpSpPr>
          <p:cNvPr id="37893" name="Group 13"/>
          <p:cNvGrpSpPr>
            <a:grpSpLocks/>
          </p:cNvGrpSpPr>
          <p:nvPr/>
        </p:nvGrpSpPr>
        <p:grpSpPr bwMode="auto">
          <a:xfrm>
            <a:off x="1371600" y="4210050"/>
            <a:ext cx="2608263" cy="1589088"/>
            <a:chOff x="364228" y="4648200"/>
            <a:chExt cx="2607572" cy="1588532"/>
          </a:xfrm>
        </p:grpSpPr>
        <p:sp>
          <p:nvSpPr>
            <p:cNvPr id="37918" name="Isosceles Triangle 14"/>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19" name="TextBox 15"/>
            <p:cNvSpPr txBox="1">
              <a:spLocks noChangeArrowheads="1"/>
            </p:cNvSpPr>
            <p:nvPr/>
          </p:nvSpPr>
          <p:spPr bwMode="auto">
            <a:xfrm>
              <a:off x="364228" y="5867400"/>
              <a:ext cx="1627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b="0">
                  <a:solidFill>
                    <a:schemeClr val="bg1"/>
                  </a:solidFill>
                </a:rPr>
                <a:t>mental disorder</a:t>
              </a:r>
            </a:p>
          </p:txBody>
        </p:sp>
      </p:grpSp>
      <p:grpSp>
        <p:nvGrpSpPr>
          <p:cNvPr id="37894" name="Group 16"/>
          <p:cNvGrpSpPr>
            <a:grpSpLocks/>
          </p:cNvGrpSpPr>
          <p:nvPr/>
        </p:nvGrpSpPr>
        <p:grpSpPr bwMode="auto">
          <a:xfrm>
            <a:off x="6477000" y="2686050"/>
            <a:ext cx="2517775" cy="1589088"/>
            <a:chOff x="453997" y="4648200"/>
            <a:chExt cx="2517803" cy="1588532"/>
          </a:xfrm>
        </p:grpSpPr>
        <p:sp>
          <p:nvSpPr>
            <p:cNvPr id="37916" name="Isosceles Triangle 17"/>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17" name="TextBox 18"/>
            <p:cNvSpPr txBox="1">
              <a:spLocks noChangeArrowheads="1"/>
            </p:cNvSpPr>
            <p:nvPr/>
          </p:nvSpPr>
          <p:spPr bwMode="auto">
            <a:xfrm>
              <a:off x="453997" y="5867400"/>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b="0">
                  <a:solidFill>
                    <a:schemeClr val="bg1"/>
                  </a:solidFill>
                </a:rPr>
                <a:t>running away</a:t>
              </a:r>
            </a:p>
          </p:txBody>
        </p:sp>
      </p:grpSp>
      <p:grpSp>
        <p:nvGrpSpPr>
          <p:cNvPr id="37895" name="Group 19"/>
          <p:cNvGrpSpPr>
            <a:grpSpLocks/>
          </p:cNvGrpSpPr>
          <p:nvPr/>
        </p:nvGrpSpPr>
        <p:grpSpPr bwMode="auto">
          <a:xfrm>
            <a:off x="4692650" y="4210050"/>
            <a:ext cx="2373313" cy="1589088"/>
            <a:chOff x="598266" y="4648200"/>
            <a:chExt cx="2373534" cy="1588532"/>
          </a:xfrm>
        </p:grpSpPr>
        <p:sp>
          <p:nvSpPr>
            <p:cNvPr id="37914" name="Isosceles Triangle 20"/>
            <p:cNvSpPr>
              <a:spLocks noChangeArrowheads="1"/>
            </p:cNvSpPr>
            <p:nvPr/>
          </p:nvSpPr>
          <p:spPr bwMode="auto">
            <a:xfrm>
              <a:off x="609600" y="4648200"/>
              <a:ext cx="2362200" cy="1295400"/>
            </a:xfrm>
            <a:prstGeom prst="triangle">
              <a:avLst>
                <a:gd name="adj" fmla="val 50000"/>
              </a:avLst>
            </a:prstGeom>
            <a:solidFill>
              <a:srgbClr val="9933FF">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7915" name="TextBox 21"/>
            <p:cNvSpPr txBox="1">
              <a:spLocks noChangeArrowheads="1"/>
            </p:cNvSpPr>
            <p:nvPr/>
          </p:nvSpPr>
          <p:spPr bwMode="auto">
            <a:xfrm>
              <a:off x="598266" y="5867400"/>
              <a:ext cx="115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b="0">
                  <a:solidFill>
                    <a:schemeClr val="bg1"/>
                  </a:solidFill>
                </a:rPr>
                <a:t>propensity</a:t>
              </a:r>
            </a:p>
          </p:txBody>
        </p:sp>
      </p:grpSp>
      <p:grpSp>
        <p:nvGrpSpPr>
          <p:cNvPr id="37896" name="Group 46"/>
          <p:cNvGrpSpPr>
            <a:grpSpLocks/>
          </p:cNvGrpSpPr>
          <p:nvPr/>
        </p:nvGrpSpPr>
        <p:grpSpPr bwMode="auto">
          <a:xfrm>
            <a:off x="70366" y="1771650"/>
            <a:ext cx="7743322" cy="4933950"/>
            <a:chOff x="70366" y="2133600"/>
            <a:chExt cx="7743349" cy="4933950"/>
          </a:xfrm>
        </p:grpSpPr>
        <p:grpSp>
          <p:nvGrpSpPr>
            <p:cNvPr id="37907" name="Group 42"/>
            <p:cNvGrpSpPr>
              <a:grpSpLocks/>
            </p:cNvGrpSpPr>
            <p:nvPr/>
          </p:nvGrpSpPr>
          <p:grpSpPr bwMode="auto">
            <a:xfrm>
              <a:off x="1333386" y="2133600"/>
              <a:ext cx="6480329" cy="2362200"/>
              <a:chOff x="1333386" y="2133600"/>
              <a:chExt cx="6480329" cy="2362200"/>
            </a:xfrm>
          </p:grpSpPr>
          <p:cxnSp>
            <p:nvCxnSpPr>
              <p:cNvPr id="37909" name="Straight Arrow Connector 23"/>
              <p:cNvCxnSpPr>
                <a:cxnSpLocks noChangeShapeType="1"/>
                <a:stCxn id="37922" idx="0"/>
                <a:endCxn id="37918" idx="0"/>
              </p:cNvCxnSpPr>
              <p:nvPr/>
            </p:nvCxnSpPr>
            <p:spPr bwMode="auto">
              <a:xfrm>
                <a:off x="1333386" y="2133600"/>
                <a:ext cx="1465074" cy="2362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910" name="Straight Arrow Connector 25"/>
              <p:cNvCxnSpPr>
                <a:cxnSpLocks noChangeShapeType="1"/>
                <a:stCxn id="37918" idx="0"/>
                <a:endCxn id="37920" idx="0"/>
              </p:cNvCxnSpPr>
              <p:nvPr/>
            </p:nvCxnSpPr>
            <p:spPr bwMode="auto">
              <a:xfrm flipV="1">
                <a:off x="2798460" y="2133600"/>
                <a:ext cx="1735456" cy="2362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911" name="Straight Arrow Connector 27"/>
              <p:cNvCxnSpPr>
                <a:cxnSpLocks noChangeShapeType="1"/>
                <a:stCxn id="37918" idx="0"/>
                <a:endCxn id="37914" idx="0"/>
              </p:cNvCxnSpPr>
              <p:nvPr/>
            </p:nvCxnSpPr>
            <p:spPr bwMode="auto">
              <a:xfrm>
                <a:off x="2798460" y="4495800"/>
                <a:ext cx="3086533" cy="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912" name="Straight Arrow Connector 29"/>
              <p:cNvCxnSpPr>
                <a:cxnSpLocks noChangeShapeType="1"/>
                <a:stCxn id="37920" idx="0"/>
                <a:endCxn id="37916" idx="0"/>
              </p:cNvCxnSpPr>
              <p:nvPr/>
            </p:nvCxnSpPr>
            <p:spPr bwMode="auto">
              <a:xfrm>
                <a:off x="4533916" y="2133600"/>
                <a:ext cx="3279799" cy="838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913" name="Straight Arrow Connector 31"/>
              <p:cNvCxnSpPr>
                <a:cxnSpLocks noChangeShapeType="1"/>
                <a:stCxn id="37914" idx="0"/>
                <a:endCxn id="37916" idx="0"/>
              </p:cNvCxnSpPr>
              <p:nvPr/>
            </p:nvCxnSpPr>
            <p:spPr bwMode="auto">
              <a:xfrm flipV="1">
                <a:off x="5884993" y="2971800"/>
                <a:ext cx="1928722" cy="15240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37908" name="TextBox 44"/>
            <p:cNvSpPr txBox="1">
              <a:spLocks noChangeArrowheads="1"/>
            </p:cNvSpPr>
            <p:nvPr/>
          </p:nvSpPr>
          <p:spPr bwMode="auto">
            <a:xfrm>
              <a:off x="70366" y="6359664"/>
              <a:ext cx="25204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sz="2000" dirty="0">
                  <a:solidFill>
                    <a:srgbClr val="FF0000"/>
                  </a:solidFill>
                </a:rPr>
                <a:t>How </a:t>
              </a:r>
              <a:r>
                <a:rPr lang="en-US" sz="2000" dirty="0" smtClean="0">
                  <a:solidFill>
                    <a:srgbClr val="FF0000"/>
                  </a:solidFill>
                </a:rPr>
                <a:t>beliefs are </a:t>
              </a:r>
              <a:r>
                <a:rPr lang="en-US" sz="2000" dirty="0">
                  <a:solidFill>
                    <a:srgbClr val="FF0000"/>
                  </a:solidFill>
                </a:rPr>
                <a:t>/ can </a:t>
              </a:r>
            </a:p>
            <a:p>
              <a:pPr algn="l" eaLnBrk="1" hangingPunct="1"/>
              <a:r>
                <a:rPr lang="en-US" sz="2000" dirty="0">
                  <a:solidFill>
                    <a:srgbClr val="FF0000"/>
                  </a:solidFill>
                </a:rPr>
                <a:t>be related</a:t>
              </a:r>
            </a:p>
          </p:txBody>
        </p:sp>
      </p:grpSp>
      <p:grpSp>
        <p:nvGrpSpPr>
          <p:cNvPr id="9" name="Group 47"/>
          <p:cNvGrpSpPr>
            <a:grpSpLocks/>
          </p:cNvGrpSpPr>
          <p:nvPr/>
        </p:nvGrpSpPr>
        <p:grpSpPr bwMode="auto">
          <a:xfrm>
            <a:off x="5715000" y="3067503"/>
            <a:ext cx="3279775" cy="3583983"/>
            <a:chOff x="5714999" y="3429453"/>
            <a:chExt cx="3279477" cy="3583983"/>
          </a:xfrm>
        </p:grpSpPr>
        <p:grpSp>
          <p:nvGrpSpPr>
            <p:cNvPr id="37902" name="Group 43"/>
            <p:cNvGrpSpPr>
              <a:grpSpLocks/>
            </p:cNvGrpSpPr>
            <p:nvPr/>
          </p:nvGrpSpPr>
          <p:grpSpPr bwMode="auto">
            <a:xfrm>
              <a:off x="5714999" y="3429453"/>
              <a:ext cx="3279477" cy="2362200"/>
              <a:chOff x="5714999" y="3429453"/>
              <a:chExt cx="3279477" cy="2362200"/>
            </a:xfrm>
          </p:grpSpPr>
          <p:cxnSp>
            <p:nvCxnSpPr>
              <p:cNvPr id="37904" name="Straight Arrow Connector 32"/>
              <p:cNvCxnSpPr>
                <a:cxnSpLocks noChangeShapeType="1"/>
                <a:stCxn id="37914" idx="4"/>
                <a:endCxn id="37916" idx="4"/>
              </p:cNvCxnSpPr>
              <p:nvPr/>
            </p:nvCxnSpPr>
            <p:spPr bwMode="auto">
              <a:xfrm flipV="1">
                <a:off x="7065839" y="4267653"/>
                <a:ext cx="1928637" cy="1524000"/>
              </a:xfrm>
              <a:prstGeom prst="straightConnector1">
                <a:avLst/>
              </a:prstGeom>
              <a:noFill/>
              <a:ln w="38100" algn="ctr">
                <a:solidFill>
                  <a:srgbClr val="1FE115"/>
                </a:solidFill>
                <a:round/>
                <a:headEnd/>
                <a:tailEnd type="arrow" w="med" len="med"/>
              </a:ln>
              <a:extLst>
                <a:ext uri="{909E8E84-426E-40DD-AFC4-6F175D3DCCD1}">
                  <a14:hiddenFill xmlns:a14="http://schemas.microsoft.com/office/drawing/2010/main">
                    <a:noFill/>
                  </a14:hiddenFill>
                </a:ext>
              </a:extLst>
            </p:spPr>
          </p:cxnSp>
          <p:cxnSp>
            <p:nvCxnSpPr>
              <p:cNvPr id="37905" name="Straight Arrow Connector 36"/>
              <p:cNvCxnSpPr>
                <a:cxnSpLocks noChangeShapeType="1"/>
                <a:stCxn id="37920" idx="4"/>
                <a:endCxn id="37916" idx="4"/>
              </p:cNvCxnSpPr>
              <p:nvPr/>
            </p:nvCxnSpPr>
            <p:spPr bwMode="auto">
              <a:xfrm>
                <a:off x="5714999" y="3429453"/>
                <a:ext cx="3279477" cy="838200"/>
              </a:xfrm>
              <a:prstGeom prst="straightConnector1">
                <a:avLst/>
              </a:prstGeom>
              <a:noFill/>
              <a:ln w="38100" algn="ctr">
                <a:solidFill>
                  <a:srgbClr val="1FE115"/>
                </a:solidFill>
                <a:round/>
                <a:headEnd/>
                <a:tailEnd type="arrow" w="med" len="med"/>
              </a:ln>
              <a:extLst>
                <a:ext uri="{909E8E84-426E-40DD-AFC4-6F175D3DCCD1}">
                  <a14:hiddenFill xmlns:a14="http://schemas.microsoft.com/office/drawing/2010/main">
                    <a:noFill/>
                  </a14:hiddenFill>
                </a:ext>
              </a:extLst>
            </p:spPr>
          </p:cxnSp>
          <p:cxnSp>
            <p:nvCxnSpPr>
              <p:cNvPr id="37906" name="Straight Arrow Connector 39"/>
              <p:cNvCxnSpPr>
                <a:cxnSpLocks noChangeShapeType="1"/>
                <a:stCxn id="37920" idx="4"/>
                <a:endCxn id="37914" idx="4"/>
              </p:cNvCxnSpPr>
              <p:nvPr/>
            </p:nvCxnSpPr>
            <p:spPr bwMode="auto">
              <a:xfrm>
                <a:off x="5714999" y="3429453"/>
                <a:ext cx="1350840" cy="2362200"/>
              </a:xfrm>
              <a:prstGeom prst="straightConnector1">
                <a:avLst/>
              </a:prstGeom>
              <a:noFill/>
              <a:ln w="38100" algn="ctr">
                <a:solidFill>
                  <a:srgbClr val="1FE115"/>
                </a:solidFill>
                <a:round/>
                <a:headEnd/>
                <a:tailEnd type="arrow" w="med" len="med"/>
              </a:ln>
              <a:extLst>
                <a:ext uri="{909E8E84-426E-40DD-AFC4-6F175D3DCCD1}">
                  <a14:hiddenFill xmlns:a14="http://schemas.microsoft.com/office/drawing/2010/main">
                    <a:noFill/>
                  </a14:hiddenFill>
                </a:ext>
              </a:extLst>
            </p:spPr>
          </p:cxnSp>
        </p:grpSp>
        <p:sp>
          <p:nvSpPr>
            <p:cNvPr id="37903" name="TextBox 45"/>
            <p:cNvSpPr txBox="1">
              <a:spLocks noChangeArrowheads="1"/>
            </p:cNvSpPr>
            <p:nvPr/>
          </p:nvSpPr>
          <p:spPr bwMode="auto">
            <a:xfrm>
              <a:off x="6468879" y="6305550"/>
              <a:ext cx="22176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2000" dirty="0">
                  <a:solidFill>
                    <a:srgbClr val="1FE115"/>
                  </a:solidFill>
                </a:rPr>
                <a:t>How referents </a:t>
              </a:r>
              <a:r>
                <a:rPr lang="en-US" sz="2000" dirty="0" smtClean="0">
                  <a:solidFill>
                    <a:srgbClr val="1FE115"/>
                  </a:solidFill>
                </a:rPr>
                <a:t>(in</a:t>
              </a:r>
            </a:p>
            <a:p>
              <a:pPr eaLnBrk="1" hangingPunct="1"/>
              <a:r>
                <a:rPr lang="en-US" sz="2000" dirty="0" smtClean="0">
                  <a:solidFill>
                    <a:srgbClr val="1FE115"/>
                  </a:solidFill>
                </a:rPr>
                <a:t>reality) are </a:t>
              </a:r>
              <a:r>
                <a:rPr lang="en-US" sz="2000" dirty="0">
                  <a:solidFill>
                    <a:srgbClr val="1FE115"/>
                  </a:solidFill>
                </a:rPr>
                <a:t>related</a:t>
              </a:r>
            </a:p>
          </p:txBody>
        </p:sp>
      </p:grpSp>
      <p:grpSp>
        <p:nvGrpSpPr>
          <p:cNvPr id="11" name="Group 57"/>
          <p:cNvGrpSpPr>
            <a:grpSpLocks/>
          </p:cNvGrpSpPr>
          <p:nvPr/>
        </p:nvGrpSpPr>
        <p:grpSpPr bwMode="auto">
          <a:xfrm>
            <a:off x="152400" y="3143250"/>
            <a:ext cx="6477000" cy="3295650"/>
            <a:chOff x="152400" y="3505200"/>
            <a:chExt cx="6477000" cy="3295710"/>
          </a:xfrm>
        </p:grpSpPr>
        <p:cxnSp>
          <p:nvCxnSpPr>
            <p:cNvPr id="37899" name="Straight Arrow Connector 49"/>
            <p:cNvCxnSpPr>
              <a:cxnSpLocks noChangeShapeType="1"/>
            </p:cNvCxnSpPr>
            <p:nvPr/>
          </p:nvCxnSpPr>
          <p:spPr bwMode="auto">
            <a:xfrm>
              <a:off x="152400" y="3505200"/>
              <a:ext cx="6477000" cy="838200"/>
            </a:xfrm>
            <a:prstGeom prst="straightConnector1">
              <a:avLst/>
            </a:prstGeom>
            <a:noFill/>
            <a:ln w="38100" algn="ctr">
              <a:solidFill>
                <a:srgbClr val="00B0F0"/>
              </a:solidFill>
              <a:round/>
              <a:headEnd/>
              <a:tailEnd type="arrow" w="med" len="med"/>
            </a:ln>
            <a:extLst>
              <a:ext uri="{909E8E84-426E-40DD-AFC4-6F175D3DCCD1}">
                <a14:hiddenFill xmlns:a14="http://schemas.microsoft.com/office/drawing/2010/main">
                  <a:noFill/>
                </a14:hiddenFill>
              </a:ext>
            </a:extLst>
          </p:spPr>
        </p:cxnSp>
        <p:cxnSp>
          <p:nvCxnSpPr>
            <p:cNvPr id="37900" name="Straight Arrow Connector 50"/>
            <p:cNvCxnSpPr>
              <a:cxnSpLocks noChangeShapeType="1"/>
            </p:cNvCxnSpPr>
            <p:nvPr/>
          </p:nvCxnSpPr>
          <p:spPr bwMode="auto">
            <a:xfrm rot="16200000" flipH="1">
              <a:off x="-304800" y="3962400"/>
              <a:ext cx="2362200" cy="1447800"/>
            </a:xfrm>
            <a:prstGeom prst="straightConnector1">
              <a:avLst/>
            </a:prstGeom>
            <a:noFill/>
            <a:ln w="38100"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37901" name="TextBox 56"/>
            <p:cNvSpPr txBox="1">
              <a:spLocks noChangeArrowheads="1"/>
            </p:cNvSpPr>
            <p:nvPr/>
          </p:nvSpPr>
          <p:spPr bwMode="auto">
            <a:xfrm>
              <a:off x="3068917" y="6400800"/>
              <a:ext cx="2629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2000">
                  <a:solidFill>
                    <a:srgbClr val="00B0F0"/>
                  </a:solidFill>
                </a:rPr>
                <a:t>How terms are related</a:t>
              </a:r>
            </a:p>
          </p:txBody>
        </p:sp>
      </p:grpSp>
    </p:spTree>
    <p:extLst>
      <p:ext uri="{BB962C8B-B14F-4D97-AF65-F5344CB8AC3E}">
        <p14:creationId xmlns:p14="http://schemas.microsoft.com/office/powerpoint/2010/main" val="2877980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018" name="AutoShape 2"/>
          <p:cNvSpPr>
            <a:spLocks noGrp="1" noChangeArrowheads="1"/>
          </p:cNvSpPr>
          <p:nvPr>
            <p:ph type="title"/>
          </p:nvPr>
        </p:nvSpPr>
        <p:spPr>
          <a:xfrm>
            <a:off x="255588" y="609600"/>
            <a:ext cx="8632825" cy="631825"/>
          </a:xfrm>
        </p:spPr>
        <p:txBody>
          <a:bodyPr/>
          <a:lstStyle/>
          <a:p>
            <a:r>
              <a:rPr lang="en-US" dirty="0"/>
              <a:t>A trajectory of mixes and mingles … (4)</a:t>
            </a:r>
          </a:p>
        </p:txBody>
      </p:sp>
      <p:grpSp>
        <p:nvGrpSpPr>
          <p:cNvPr id="2134036" name="Group 20"/>
          <p:cNvGrpSpPr>
            <a:grpSpLocks/>
          </p:cNvGrpSpPr>
          <p:nvPr/>
        </p:nvGrpSpPr>
        <p:grpSpPr bwMode="auto">
          <a:xfrm>
            <a:off x="1049338" y="1943100"/>
            <a:ext cx="4332287" cy="3243262"/>
            <a:chOff x="661" y="1509"/>
            <a:chExt cx="2729" cy="2043"/>
          </a:xfrm>
        </p:grpSpPr>
        <p:sp>
          <p:nvSpPr>
            <p:cNvPr id="2134037" name="Text Box 21"/>
            <p:cNvSpPr txBox="1">
              <a:spLocks noChangeArrowheads="1"/>
            </p:cNvSpPr>
            <p:nvPr/>
          </p:nvSpPr>
          <p:spPr bwMode="auto">
            <a:xfrm>
              <a:off x="1920" y="1584"/>
              <a:ext cx="79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Linguistics</a:t>
              </a:r>
            </a:p>
          </p:txBody>
        </p:sp>
        <p:sp>
          <p:nvSpPr>
            <p:cNvPr id="2134038" name="Text Box 22"/>
            <p:cNvSpPr txBox="1">
              <a:spLocks noChangeArrowheads="1"/>
            </p:cNvSpPr>
            <p:nvPr/>
          </p:nvSpPr>
          <p:spPr bwMode="auto">
            <a:xfrm>
              <a:off x="918" y="1920"/>
              <a:ext cx="182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rPr>
                <a:t>Computational Linguistics</a:t>
              </a:r>
            </a:p>
          </p:txBody>
        </p:sp>
        <p:sp>
          <p:nvSpPr>
            <p:cNvPr id="2134039" name="Text Box 23"/>
            <p:cNvSpPr txBox="1">
              <a:spLocks noChangeArrowheads="1"/>
            </p:cNvSpPr>
            <p:nvPr/>
          </p:nvSpPr>
          <p:spPr bwMode="auto">
            <a:xfrm>
              <a:off x="987" y="2400"/>
              <a:ext cx="1686"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Medical Natural</a:t>
              </a:r>
            </a:p>
            <a:p>
              <a:r>
                <a:rPr lang="en-US" sz="1800">
                  <a:solidFill>
                    <a:schemeClr val="tx1"/>
                  </a:solidFill>
                </a:rPr>
                <a:t>Language Understanding</a:t>
              </a:r>
            </a:p>
          </p:txBody>
        </p:sp>
        <p:cxnSp>
          <p:nvCxnSpPr>
            <p:cNvPr id="2134040" name="AutoShape 24"/>
            <p:cNvCxnSpPr>
              <a:cxnSpLocks noChangeShapeType="1"/>
              <a:stCxn id="2134037" idx="1"/>
              <a:endCxn id="2134038" idx="0"/>
            </p:cNvCxnSpPr>
            <p:nvPr/>
          </p:nvCxnSpPr>
          <p:spPr bwMode="auto">
            <a:xfrm flipH="1">
              <a:off x="1830" y="1703"/>
              <a:ext cx="90" cy="21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4041" name="AutoShape 25"/>
            <p:cNvCxnSpPr>
              <a:cxnSpLocks noChangeShapeType="1"/>
              <a:stCxn id="2134046" idx="2"/>
              <a:endCxn id="2134038" idx="0"/>
            </p:cNvCxnSpPr>
            <p:nvPr/>
          </p:nvCxnSpPr>
          <p:spPr bwMode="auto">
            <a:xfrm>
              <a:off x="661" y="1629"/>
              <a:ext cx="1169" cy="29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4042" name="AutoShape 26"/>
            <p:cNvCxnSpPr>
              <a:cxnSpLocks noChangeShapeType="1"/>
              <a:stCxn id="2134038" idx="2"/>
              <a:endCxn id="2134039" idx="0"/>
            </p:cNvCxnSpPr>
            <p:nvPr/>
          </p:nvCxnSpPr>
          <p:spPr bwMode="auto">
            <a:xfrm>
              <a:off x="1830" y="2157"/>
              <a:ext cx="0"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4043" name="AutoShape 27"/>
            <p:cNvCxnSpPr>
              <a:cxnSpLocks noChangeShapeType="1"/>
              <a:stCxn id="2134047" idx="0"/>
              <a:endCxn id="2134039" idx="2"/>
            </p:cNvCxnSpPr>
            <p:nvPr/>
          </p:nvCxnSpPr>
          <p:spPr bwMode="auto">
            <a:xfrm flipV="1">
              <a:off x="969" y="2810"/>
              <a:ext cx="861" cy="74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4044" name="AutoShape 28"/>
            <p:cNvCxnSpPr>
              <a:cxnSpLocks noChangeShapeType="1"/>
              <a:stCxn id="2134048" idx="1"/>
              <a:endCxn id="2134039" idx="3"/>
            </p:cNvCxnSpPr>
            <p:nvPr/>
          </p:nvCxnSpPr>
          <p:spPr bwMode="auto">
            <a:xfrm flipH="1">
              <a:off x="2673" y="1509"/>
              <a:ext cx="717" cy="109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4045" name="Group 29"/>
          <p:cNvGrpSpPr>
            <a:grpSpLocks/>
          </p:cNvGrpSpPr>
          <p:nvPr/>
        </p:nvGrpSpPr>
        <p:grpSpPr bwMode="auto">
          <a:xfrm>
            <a:off x="152400" y="1754187"/>
            <a:ext cx="8058150" cy="3808413"/>
            <a:chOff x="96" y="1390"/>
            <a:chExt cx="5076" cy="2399"/>
          </a:xfrm>
        </p:grpSpPr>
        <p:sp>
          <p:nvSpPr>
            <p:cNvPr id="2134046" name="Text Box 30"/>
            <p:cNvSpPr txBox="1">
              <a:spLocks noChangeArrowheads="1"/>
            </p:cNvSpPr>
            <p:nvPr/>
          </p:nvSpPr>
          <p:spPr bwMode="auto">
            <a:xfrm>
              <a:off x="240" y="1392"/>
              <a:ext cx="84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Informatics</a:t>
              </a:r>
            </a:p>
          </p:txBody>
        </p:sp>
        <p:sp>
          <p:nvSpPr>
            <p:cNvPr id="2134047" name="Text Box 31"/>
            <p:cNvSpPr txBox="1">
              <a:spLocks noChangeArrowheads="1"/>
            </p:cNvSpPr>
            <p:nvPr/>
          </p:nvSpPr>
          <p:spPr bwMode="auto">
            <a:xfrm>
              <a:off x="624" y="3552"/>
              <a:ext cx="690"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Medicine</a:t>
              </a:r>
            </a:p>
          </p:txBody>
        </p:sp>
        <p:sp>
          <p:nvSpPr>
            <p:cNvPr id="2134048" name="Text Box 32"/>
            <p:cNvSpPr txBox="1">
              <a:spLocks noChangeArrowheads="1"/>
            </p:cNvSpPr>
            <p:nvPr/>
          </p:nvSpPr>
          <p:spPr bwMode="auto">
            <a:xfrm>
              <a:off x="3390" y="1390"/>
              <a:ext cx="178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Knowledge Representation</a:t>
              </a:r>
            </a:p>
          </p:txBody>
        </p:sp>
        <p:cxnSp>
          <p:nvCxnSpPr>
            <p:cNvPr id="2134049" name="AutoShape 33"/>
            <p:cNvCxnSpPr>
              <a:cxnSpLocks noChangeShapeType="1"/>
              <a:stCxn id="2134046" idx="3"/>
              <a:endCxn id="2134048" idx="1"/>
            </p:cNvCxnSpPr>
            <p:nvPr/>
          </p:nvCxnSpPr>
          <p:spPr bwMode="auto">
            <a:xfrm flipV="1">
              <a:off x="1082" y="1509"/>
              <a:ext cx="2308" cy="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34050" name="Text Box 34"/>
            <p:cNvSpPr txBox="1">
              <a:spLocks noChangeArrowheads="1"/>
            </p:cNvSpPr>
            <p:nvPr/>
          </p:nvSpPr>
          <p:spPr bwMode="auto">
            <a:xfrm>
              <a:off x="96" y="2880"/>
              <a:ext cx="1078"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Electronic</a:t>
              </a:r>
            </a:p>
            <a:p>
              <a:r>
                <a:rPr lang="en-US" sz="1800">
                  <a:solidFill>
                    <a:schemeClr val="tx1"/>
                  </a:solidFill>
                </a:rPr>
                <a:t>Health Records</a:t>
              </a:r>
            </a:p>
          </p:txBody>
        </p:sp>
        <p:cxnSp>
          <p:nvCxnSpPr>
            <p:cNvPr id="2134051" name="AutoShape 35"/>
            <p:cNvCxnSpPr>
              <a:cxnSpLocks noChangeShapeType="1"/>
              <a:stCxn id="2134046" idx="2"/>
              <a:endCxn id="2134050" idx="0"/>
            </p:cNvCxnSpPr>
            <p:nvPr/>
          </p:nvCxnSpPr>
          <p:spPr bwMode="auto">
            <a:xfrm flipH="1">
              <a:off x="635" y="1629"/>
              <a:ext cx="26" cy="125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4052" name="AutoShape 36"/>
            <p:cNvCxnSpPr>
              <a:cxnSpLocks noChangeShapeType="1"/>
              <a:stCxn id="2134047" idx="0"/>
              <a:endCxn id="2134050" idx="2"/>
            </p:cNvCxnSpPr>
            <p:nvPr/>
          </p:nvCxnSpPr>
          <p:spPr bwMode="auto">
            <a:xfrm flipH="1" flipV="1">
              <a:off x="635" y="3290"/>
              <a:ext cx="334" cy="2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4053" name="Group 37"/>
          <p:cNvGrpSpPr>
            <a:grpSpLocks/>
          </p:cNvGrpSpPr>
          <p:nvPr/>
        </p:nvGrpSpPr>
        <p:grpSpPr bwMode="auto">
          <a:xfrm>
            <a:off x="152400" y="3989387"/>
            <a:ext cx="7845425" cy="1009650"/>
            <a:chOff x="96" y="2762"/>
            <a:chExt cx="4942" cy="672"/>
          </a:xfrm>
        </p:grpSpPr>
        <p:sp>
          <p:nvSpPr>
            <p:cNvPr id="2134054" name="Text Box 38"/>
            <p:cNvSpPr txBox="1">
              <a:spLocks noChangeArrowheads="1"/>
            </p:cNvSpPr>
            <p:nvPr/>
          </p:nvSpPr>
          <p:spPr bwMode="auto">
            <a:xfrm>
              <a:off x="4348" y="3024"/>
              <a:ext cx="690" cy="41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Referent</a:t>
              </a:r>
            </a:p>
            <a:p>
              <a:r>
                <a:rPr lang="en-US" sz="1800">
                  <a:solidFill>
                    <a:schemeClr val="tx1"/>
                  </a:solidFill>
                </a:rPr>
                <a:t>Tracking</a:t>
              </a:r>
            </a:p>
          </p:txBody>
        </p:sp>
        <p:cxnSp>
          <p:nvCxnSpPr>
            <p:cNvPr id="2134055" name="AutoShape 39"/>
            <p:cNvCxnSpPr>
              <a:cxnSpLocks noChangeShapeType="1"/>
              <a:stCxn id="2134060" idx="2"/>
              <a:endCxn id="2134054" idx="0"/>
            </p:cNvCxnSpPr>
            <p:nvPr/>
          </p:nvCxnSpPr>
          <p:spPr bwMode="auto">
            <a:xfrm>
              <a:off x="4693" y="2762"/>
              <a:ext cx="0" cy="2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4056" name="AutoShape 40"/>
            <p:cNvCxnSpPr>
              <a:cxnSpLocks noChangeShapeType="1"/>
              <a:stCxn id="2134054" idx="3"/>
            </p:cNvCxnSpPr>
            <p:nvPr/>
          </p:nvCxnSpPr>
          <p:spPr bwMode="auto">
            <a:xfrm flipH="1" flipV="1">
              <a:off x="96" y="3147"/>
              <a:ext cx="4942" cy="82"/>
            </a:xfrm>
            <a:prstGeom prst="bentConnector5">
              <a:avLst>
                <a:gd name="adj1" fmla="val -13039"/>
                <a:gd name="adj2" fmla="val -1677965"/>
                <a:gd name="adj3" fmla="val 101129"/>
              </a:avLst>
            </a:prstGeom>
            <a:noFill/>
            <a:ln w="190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4057" name="Group 41"/>
          <p:cNvGrpSpPr>
            <a:grpSpLocks/>
          </p:cNvGrpSpPr>
          <p:nvPr/>
        </p:nvGrpSpPr>
        <p:grpSpPr bwMode="auto">
          <a:xfrm>
            <a:off x="4243388" y="2208213"/>
            <a:ext cx="4725987" cy="1724025"/>
            <a:chOff x="2673" y="1676"/>
            <a:chExt cx="2977" cy="1086"/>
          </a:xfrm>
        </p:grpSpPr>
        <p:sp>
          <p:nvSpPr>
            <p:cNvPr id="2134058" name="Text Box 42"/>
            <p:cNvSpPr txBox="1">
              <a:spLocks noChangeArrowheads="1"/>
            </p:cNvSpPr>
            <p:nvPr/>
          </p:nvSpPr>
          <p:spPr bwMode="auto">
            <a:xfrm>
              <a:off x="4848" y="1872"/>
              <a:ext cx="80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Philosophy</a:t>
              </a:r>
            </a:p>
          </p:txBody>
        </p:sp>
        <p:sp>
          <p:nvSpPr>
            <p:cNvPr id="2134059" name="Text Box 43"/>
            <p:cNvSpPr txBox="1">
              <a:spLocks noChangeArrowheads="1"/>
            </p:cNvSpPr>
            <p:nvPr/>
          </p:nvSpPr>
          <p:spPr bwMode="auto">
            <a:xfrm>
              <a:off x="3936" y="1872"/>
              <a:ext cx="690"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Ontology</a:t>
              </a:r>
            </a:p>
          </p:txBody>
        </p:sp>
        <p:sp>
          <p:nvSpPr>
            <p:cNvPr id="2134060" name="Text Box 44"/>
            <p:cNvSpPr txBox="1">
              <a:spLocks noChangeArrowheads="1"/>
            </p:cNvSpPr>
            <p:nvPr/>
          </p:nvSpPr>
          <p:spPr bwMode="auto">
            <a:xfrm>
              <a:off x="4176" y="2352"/>
              <a:ext cx="1034" cy="41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Realism-Based</a:t>
              </a:r>
            </a:p>
            <a:p>
              <a:r>
                <a:rPr lang="en-US" sz="1800">
                  <a:solidFill>
                    <a:schemeClr val="tx1"/>
                  </a:solidFill>
                </a:rPr>
                <a:t>Ontology</a:t>
              </a:r>
            </a:p>
          </p:txBody>
        </p:sp>
        <p:cxnSp>
          <p:nvCxnSpPr>
            <p:cNvPr id="2134061" name="AutoShape 45"/>
            <p:cNvCxnSpPr>
              <a:cxnSpLocks noChangeShapeType="1"/>
              <a:stCxn id="2134058" idx="2"/>
              <a:endCxn id="2134060" idx="0"/>
            </p:cNvCxnSpPr>
            <p:nvPr/>
          </p:nvCxnSpPr>
          <p:spPr bwMode="auto">
            <a:xfrm flipH="1">
              <a:off x="4693" y="2109"/>
              <a:ext cx="556"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4062" name="AutoShape 46"/>
            <p:cNvCxnSpPr>
              <a:cxnSpLocks noChangeShapeType="1"/>
              <a:stCxn id="2134048" idx="2"/>
              <a:endCxn id="2134059" idx="0"/>
            </p:cNvCxnSpPr>
            <p:nvPr/>
          </p:nvCxnSpPr>
          <p:spPr bwMode="auto">
            <a:xfrm>
              <a:off x="4281" y="1676"/>
              <a:ext cx="0" cy="196"/>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4063" name="AutoShape 47"/>
            <p:cNvCxnSpPr>
              <a:cxnSpLocks noChangeShapeType="1"/>
              <a:stCxn id="2134059" idx="2"/>
              <a:endCxn id="2134060" idx="0"/>
            </p:cNvCxnSpPr>
            <p:nvPr/>
          </p:nvCxnSpPr>
          <p:spPr bwMode="auto">
            <a:xfrm>
              <a:off x="4281" y="2109"/>
              <a:ext cx="412"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4064" name="AutoShape 48"/>
            <p:cNvCxnSpPr>
              <a:cxnSpLocks noChangeShapeType="1"/>
              <a:stCxn id="2134060" idx="1"/>
              <a:endCxn id="2134039" idx="3"/>
            </p:cNvCxnSpPr>
            <p:nvPr/>
          </p:nvCxnSpPr>
          <p:spPr bwMode="auto">
            <a:xfrm flipH="1">
              <a:off x="2673" y="2557"/>
              <a:ext cx="1503" cy="9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302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34053"/>
                                        </p:tgtEl>
                                        <p:attrNameLst>
                                          <p:attrName>style.visibility</p:attrName>
                                        </p:attrNameLst>
                                      </p:cBhvr>
                                      <p:to>
                                        <p:strVal val="visible"/>
                                      </p:to>
                                    </p:set>
                                    <p:animEffect transition="in" filter="wipe(up)">
                                      <p:cBhvr>
                                        <p:cTn id="7" dur="500"/>
                                        <p:tgtEl>
                                          <p:spTgt spid="2134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4" name="AutoShape 2"/>
          <p:cNvSpPr>
            <a:spLocks noGrp="1" noChangeArrowheads="1"/>
          </p:cNvSpPr>
          <p:nvPr>
            <p:ph type="title"/>
          </p:nvPr>
        </p:nvSpPr>
        <p:spPr>
          <a:xfrm>
            <a:off x="258763" y="762000"/>
            <a:ext cx="8626475" cy="565150"/>
          </a:xfrm>
        </p:spPr>
        <p:txBody>
          <a:bodyPr/>
          <a:lstStyle/>
          <a:p>
            <a:r>
              <a:rPr lang="en-US" sz="2800" dirty="0"/>
              <a:t>Terminologies for ‘unambiguous representation’ ???</a:t>
            </a:r>
          </a:p>
        </p:txBody>
      </p:sp>
      <p:grpSp>
        <p:nvGrpSpPr>
          <p:cNvPr id="2020355" name="Group 3"/>
          <p:cNvGrpSpPr>
            <a:grpSpLocks/>
          </p:cNvGrpSpPr>
          <p:nvPr/>
        </p:nvGrpSpPr>
        <p:grpSpPr bwMode="auto">
          <a:xfrm>
            <a:off x="914400" y="1508125"/>
            <a:ext cx="7848600" cy="4816475"/>
            <a:chOff x="576" y="1104"/>
            <a:chExt cx="4944" cy="3034"/>
          </a:xfrm>
        </p:grpSpPr>
        <p:grpSp>
          <p:nvGrpSpPr>
            <p:cNvPr id="2020356" name="Group 4"/>
            <p:cNvGrpSpPr>
              <a:grpSpLocks/>
            </p:cNvGrpSpPr>
            <p:nvPr/>
          </p:nvGrpSpPr>
          <p:grpSpPr bwMode="auto">
            <a:xfrm>
              <a:off x="576" y="1296"/>
              <a:ext cx="4944" cy="154"/>
              <a:chOff x="576" y="1440"/>
              <a:chExt cx="4944" cy="154"/>
            </a:xfrm>
          </p:grpSpPr>
          <p:sp>
            <p:nvSpPr>
              <p:cNvPr id="2020357" name="Text Box 5"/>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20358" name="Text Box 6"/>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04/07/1990</a:t>
                </a:r>
                <a:endParaRPr lang="nl-NL" sz="1400" b="0">
                  <a:solidFill>
                    <a:schemeClr val="tx1"/>
                  </a:solidFill>
                  <a:cs typeface="Times New Roman" panose="02020603050405020304" pitchFamily="18" charset="0"/>
                </a:endParaRPr>
              </a:p>
            </p:txBody>
          </p:sp>
          <p:sp>
            <p:nvSpPr>
              <p:cNvPr id="2020359" name="Text Box 7"/>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26442006</a:t>
                </a:r>
              </a:p>
            </p:txBody>
          </p:sp>
          <p:sp>
            <p:nvSpPr>
              <p:cNvPr id="2020360" name="Text Box 8"/>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closed fracture of shaft of femur</a:t>
                </a:r>
              </a:p>
            </p:txBody>
          </p:sp>
        </p:grpSp>
        <p:grpSp>
          <p:nvGrpSpPr>
            <p:cNvPr id="2020361" name="Group 9"/>
            <p:cNvGrpSpPr>
              <a:grpSpLocks/>
            </p:cNvGrpSpPr>
            <p:nvPr/>
          </p:nvGrpSpPr>
          <p:grpSpPr bwMode="auto">
            <a:xfrm>
              <a:off x="576" y="1488"/>
              <a:ext cx="4944" cy="154"/>
              <a:chOff x="576" y="1440"/>
              <a:chExt cx="4944" cy="154"/>
            </a:xfrm>
          </p:grpSpPr>
          <p:sp>
            <p:nvSpPr>
              <p:cNvPr id="2020362" name="Text Box 10"/>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20363" name="Text Box 11"/>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04/07/1990</a:t>
                </a:r>
                <a:endParaRPr lang="nl-NL" sz="1400" b="0">
                  <a:solidFill>
                    <a:schemeClr val="tx1"/>
                  </a:solidFill>
                  <a:cs typeface="Times New Roman" panose="02020603050405020304" pitchFamily="18" charset="0"/>
                </a:endParaRPr>
              </a:p>
            </p:txBody>
          </p:sp>
          <p:sp>
            <p:nvSpPr>
              <p:cNvPr id="2020364" name="Text Box 12"/>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81134009</a:t>
                </a:r>
              </a:p>
            </p:txBody>
          </p:sp>
          <p:sp>
            <p:nvSpPr>
              <p:cNvPr id="2020365" name="Text Box 13"/>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Fracture, closed, spiral</a:t>
                </a:r>
                <a:endParaRPr lang="nl-NL" sz="1400" b="0">
                  <a:solidFill>
                    <a:schemeClr val="tx1"/>
                  </a:solidFill>
                  <a:cs typeface="Times New Roman" panose="02020603050405020304" pitchFamily="18" charset="0"/>
                </a:endParaRPr>
              </a:p>
            </p:txBody>
          </p:sp>
        </p:grpSp>
        <p:grpSp>
          <p:nvGrpSpPr>
            <p:cNvPr id="2020366" name="Group 14"/>
            <p:cNvGrpSpPr>
              <a:grpSpLocks/>
            </p:cNvGrpSpPr>
            <p:nvPr/>
          </p:nvGrpSpPr>
          <p:grpSpPr bwMode="auto">
            <a:xfrm>
              <a:off x="576" y="1680"/>
              <a:ext cx="4944" cy="154"/>
              <a:chOff x="576" y="1440"/>
              <a:chExt cx="4944" cy="154"/>
            </a:xfrm>
          </p:grpSpPr>
          <p:sp>
            <p:nvSpPr>
              <p:cNvPr id="2020367" name="Text Box 15"/>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20368" name="Text Box 16"/>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12/07/1990</a:t>
                </a:r>
                <a:endParaRPr lang="nl-NL" sz="1400" b="0">
                  <a:solidFill>
                    <a:schemeClr val="tx1"/>
                  </a:solidFill>
                  <a:cs typeface="Times New Roman" panose="02020603050405020304" pitchFamily="18" charset="0"/>
                </a:endParaRPr>
              </a:p>
            </p:txBody>
          </p:sp>
          <p:sp>
            <p:nvSpPr>
              <p:cNvPr id="2020369" name="Text Box 17"/>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26442006</a:t>
                </a:r>
              </a:p>
            </p:txBody>
          </p:sp>
          <p:sp>
            <p:nvSpPr>
              <p:cNvPr id="2020370" name="Text Box 18"/>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closed fracture of shaft of femur</a:t>
                </a:r>
              </a:p>
            </p:txBody>
          </p:sp>
        </p:grpSp>
        <p:grpSp>
          <p:nvGrpSpPr>
            <p:cNvPr id="2020371" name="Group 19"/>
            <p:cNvGrpSpPr>
              <a:grpSpLocks/>
            </p:cNvGrpSpPr>
            <p:nvPr/>
          </p:nvGrpSpPr>
          <p:grpSpPr bwMode="auto">
            <a:xfrm>
              <a:off x="576" y="1872"/>
              <a:ext cx="4944" cy="154"/>
              <a:chOff x="576" y="1440"/>
              <a:chExt cx="4944" cy="154"/>
            </a:xfrm>
          </p:grpSpPr>
          <p:sp>
            <p:nvSpPr>
              <p:cNvPr id="2020372" name="Text Box 20"/>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20373" name="Text Box 21"/>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12/07/1990</a:t>
                </a:r>
                <a:endParaRPr lang="nl-NL" sz="1400" b="0">
                  <a:solidFill>
                    <a:schemeClr val="tx1"/>
                  </a:solidFill>
                  <a:cs typeface="Times New Roman" panose="02020603050405020304" pitchFamily="18" charset="0"/>
                </a:endParaRPr>
              </a:p>
            </p:txBody>
          </p:sp>
          <p:sp>
            <p:nvSpPr>
              <p:cNvPr id="2020374" name="Text Box 22"/>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9001224</a:t>
                </a:r>
                <a:endParaRPr lang="nl-NL" sz="1400" b="0">
                  <a:solidFill>
                    <a:schemeClr val="tx1"/>
                  </a:solidFill>
                  <a:cs typeface="Times New Roman" panose="02020603050405020304" pitchFamily="18" charset="0"/>
                </a:endParaRPr>
              </a:p>
            </p:txBody>
          </p:sp>
          <p:sp>
            <p:nvSpPr>
              <p:cNvPr id="2020375" name="Text Box 23"/>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Accident in public building (supermarket)</a:t>
                </a:r>
                <a:endParaRPr lang="nl-NL" sz="1400" b="0">
                  <a:solidFill>
                    <a:schemeClr val="tx1"/>
                  </a:solidFill>
                  <a:cs typeface="Times New Roman" panose="02020603050405020304" pitchFamily="18" charset="0"/>
                </a:endParaRPr>
              </a:p>
            </p:txBody>
          </p:sp>
        </p:grpSp>
        <p:sp>
          <p:nvSpPr>
            <p:cNvPr id="2020376" name="Text Box 24"/>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a:p>
              <a:pPr algn="l"/>
              <a:endParaRPr lang="nl-NL" sz="1400" b="0">
                <a:solidFill>
                  <a:schemeClr val="tx1"/>
                </a:solidFill>
                <a:cs typeface="Times New Roman" panose="02020603050405020304" pitchFamily="18" charset="0"/>
              </a:endParaRPr>
            </a:p>
          </p:txBody>
        </p:sp>
        <p:sp>
          <p:nvSpPr>
            <p:cNvPr id="2020377" name="Text Box 25"/>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04/07/1990</a:t>
              </a:r>
              <a:endParaRPr lang="nl-NL" sz="1400" b="0">
                <a:solidFill>
                  <a:schemeClr val="tx1"/>
                </a:solidFill>
                <a:cs typeface="Times New Roman" panose="02020603050405020304" pitchFamily="18" charset="0"/>
              </a:endParaRPr>
            </a:p>
            <a:p>
              <a:pPr algn="l"/>
              <a:endParaRPr lang="nl-NL" sz="1400" b="0">
                <a:solidFill>
                  <a:schemeClr val="tx1"/>
                </a:solidFill>
                <a:cs typeface="Times New Roman" panose="02020603050405020304" pitchFamily="18" charset="0"/>
              </a:endParaRPr>
            </a:p>
          </p:txBody>
        </p:sp>
        <p:sp>
          <p:nvSpPr>
            <p:cNvPr id="2020378" name="Text Box 26"/>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79001</a:t>
              </a:r>
              <a:endParaRPr lang="nl-NL" sz="1400" b="0">
                <a:solidFill>
                  <a:schemeClr val="tx1"/>
                </a:solidFill>
                <a:cs typeface="Times New Roman" panose="02020603050405020304" pitchFamily="18" charset="0"/>
              </a:endParaRPr>
            </a:p>
          </p:txBody>
        </p:sp>
        <p:sp>
          <p:nvSpPr>
            <p:cNvPr id="2020379" name="Text Box 27"/>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Essential hypertension</a:t>
              </a:r>
              <a:endParaRPr lang="nl-NL" sz="1400" b="0">
                <a:solidFill>
                  <a:schemeClr val="tx1"/>
                </a:solidFill>
                <a:cs typeface="Times New Roman" panose="02020603050405020304" pitchFamily="18" charset="0"/>
              </a:endParaRPr>
            </a:p>
            <a:p>
              <a:pPr algn="l"/>
              <a:endParaRPr lang="nl-NL" sz="1400" b="0">
                <a:solidFill>
                  <a:schemeClr val="tx1"/>
                </a:solidFill>
                <a:cs typeface="Times New Roman" panose="02020603050405020304" pitchFamily="18" charset="0"/>
              </a:endParaRPr>
            </a:p>
          </p:txBody>
        </p:sp>
        <p:sp>
          <p:nvSpPr>
            <p:cNvPr id="2020380" name="Text Box 28"/>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0939</a:t>
              </a:r>
              <a:endParaRPr lang="nl-NL" sz="1400" b="0">
                <a:solidFill>
                  <a:schemeClr val="tx1"/>
                </a:solidFill>
                <a:cs typeface="Times New Roman" panose="02020603050405020304" pitchFamily="18" charset="0"/>
              </a:endParaRPr>
            </a:p>
          </p:txBody>
        </p:sp>
        <p:sp>
          <p:nvSpPr>
            <p:cNvPr id="2020381" name="Text Box 29"/>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24/12/1991</a:t>
              </a:r>
              <a:endParaRPr lang="nl-NL" sz="1400" b="0">
                <a:solidFill>
                  <a:schemeClr val="tx1"/>
                </a:solidFill>
                <a:cs typeface="Times New Roman" panose="02020603050405020304" pitchFamily="18" charset="0"/>
              </a:endParaRPr>
            </a:p>
          </p:txBody>
        </p:sp>
        <p:sp>
          <p:nvSpPr>
            <p:cNvPr id="2020382" name="Text Box 30"/>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255174002</a:t>
              </a:r>
            </a:p>
          </p:txBody>
        </p:sp>
        <p:sp>
          <p:nvSpPr>
            <p:cNvPr id="2020383" name="Text Box 31"/>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benign polyp of biliary tract</a:t>
              </a:r>
            </a:p>
          </p:txBody>
        </p:sp>
        <p:sp>
          <p:nvSpPr>
            <p:cNvPr id="2020384" name="Text Box 32"/>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2309</a:t>
              </a:r>
              <a:endParaRPr lang="nl-NL" sz="1400" b="0">
                <a:solidFill>
                  <a:schemeClr val="tx1"/>
                </a:solidFill>
                <a:cs typeface="Times New Roman" panose="02020603050405020304" pitchFamily="18" charset="0"/>
              </a:endParaRPr>
            </a:p>
          </p:txBody>
        </p:sp>
        <p:sp>
          <p:nvSpPr>
            <p:cNvPr id="2020385" name="Text Box 33"/>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21/03/1992</a:t>
              </a:r>
              <a:endParaRPr lang="nl-NL" sz="1400" b="0">
                <a:solidFill>
                  <a:schemeClr val="tx1"/>
                </a:solidFill>
                <a:cs typeface="Times New Roman" panose="02020603050405020304" pitchFamily="18" charset="0"/>
              </a:endParaRPr>
            </a:p>
            <a:p>
              <a:pPr algn="l"/>
              <a:endParaRPr lang="nl-NL" sz="1400" b="0">
                <a:solidFill>
                  <a:schemeClr val="tx1"/>
                </a:solidFill>
                <a:cs typeface="Times New Roman" panose="02020603050405020304" pitchFamily="18" charset="0"/>
              </a:endParaRPr>
            </a:p>
          </p:txBody>
        </p:sp>
        <p:sp>
          <p:nvSpPr>
            <p:cNvPr id="2020386" name="Text Box 34"/>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26442006</a:t>
              </a:r>
            </a:p>
            <a:p>
              <a:pPr algn="l"/>
              <a:endParaRPr lang="nl-NL" sz="1400" b="0">
                <a:solidFill>
                  <a:schemeClr val="tx1"/>
                </a:solidFill>
                <a:cs typeface="Times New Roman" panose="02020603050405020304" pitchFamily="18" charset="0"/>
              </a:endParaRPr>
            </a:p>
          </p:txBody>
        </p:sp>
        <p:sp>
          <p:nvSpPr>
            <p:cNvPr id="2020387" name="Text Box 35"/>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closed fracture of shaft of femur</a:t>
              </a:r>
            </a:p>
            <a:p>
              <a:pPr algn="l"/>
              <a:endParaRPr lang="nl-NL" sz="1400" b="0">
                <a:solidFill>
                  <a:schemeClr val="tx1"/>
                </a:solidFill>
                <a:cs typeface="Times New Roman" panose="02020603050405020304" pitchFamily="18" charset="0"/>
              </a:endParaRPr>
            </a:p>
          </p:txBody>
        </p:sp>
        <p:grpSp>
          <p:nvGrpSpPr>
            <p:cNvPr id="2020388" name="Group 36"/>
            <p:cNvGrpSpPr>
              <a:grpSpLocks/>
            </p:cNvGrpSpPr>
            <p:nvPr/>
          </p:nvGrpSpPr>
          <p:grpSpPr bwMode="auto">
            <a:xfrm>
              <a:off x="576" y="2640"/>
              <a:ext cx="4944" cy="154"/>
              <a:chOff x="576" y="1440"/>
              <a:chExt cx="4944" cy="154"/>
            </a:xfrm>
          </p:grpSpPr>
          <p:sp>
            <p:nvSpPr>
              <p:cNvPr id="2020389" name="Text Box 37"/>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2309</a:t>
                </a:r>
                <a:endParaRPr lang="nl-NL" sz="1400" b="0">
                  <a:solidFill>
                    <a:schemeClr val="tx1"/>
                  </a:solidFill>
                  <a:cs typeface="Times New Roman" panose="02020603050405020304" pitchFamily="18" charset="0"/>
                </a:endParaRPr>
              </a:p>
            </p:txBody>
          </p:sp>
          <p:sp>
            <p:nvSpPr>
              <p:cNvPr id="2020390" name="Text Box 38"/>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21/03/1992</a:t>
                </a:r>
                <a:endParaRPr lang="nl-NL" sz="1400" b="0">
                  <a:solidFill>
                    <a:schemeClr val="tx1"/>
                  </a:solidFill>
                  <a:cs typeface="Times New Roman" panose="02020603050405020304" pitchFamily="18" charset="0"/>
                </a:endParaRPr>
              </a:p>
            </p:txBody>
          </p:sp>
          <p:sp>
            <p:nvSpPr>
              <p:cNvPr id="2020391" name="Text Box 39"/>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9001224</a:t>
                </a:r>
                <a:endParaRPr lang="nl-NL" sz="1400" b="0">
                  <a:solidFill>
                    <a:schemeClr val="tx1"/>
                  </a:solidFill>
                  <a:cs typeface="Times New Roman" panose="02020603050405020304" pitchFamily="18" charset="0"/>
                </a:endParaRPr>
              </a:p>
            </p:txBody>
          </p:sp>
          <p:sp>
            <p:nvSpPr>
              <p:cNvPr id="2020392" name="Text Box 40"/>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Accident in public building (supermarket)</a:t>
                </a:r>
                <a:endParaRPr lang="nl-NL" sz="1400" b="0">
                  <a:solidFill>
                    <a:schemeClr val="tx1"/>
                  </a:solidFill>
                  <a:cs typeface="Times New Roman" panose="02020603050405020304" pitchFamily="18" charset="0"/>
                </a:endParaRPr>
              </a:p>
            </p:txBody>
          </p:sp>
        </p:grpSp>
        <p:grpSp>
          <p:nvGrpSpPr>
            <p:cNvPr id="2020393" name="Group 41"/>
            <p:cNvGrpSpPr>
              <a:grpSpLocks/>
            </p:cNvGrpSpPr>
            <p:nvPr/>
          </p:nvGrpSpPr>
          <p:grpSpPr bwMode="auto">
            <a:xfrm>
              <a:off x="576" y="2832"/>
              <a:ext cx="4944" cy="154"/>
              <a:chOff x="576" y="1440"/>
              <a:chExt cx="4944" cy="154"/>
            </a:xfrm>
          </p:grpSpPr>
          <p:sp>
            <p:nvSpPr>
              <p:cNvPr id="2020394" name="Text Box 42"/>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47804</a:t>
                </a:r>
                <a:endParaRPr lang="nl-NL" sz="1400" b="0">
                  <a:solidFill>
                    <a:schemeClr val="tx1"/>
                  </a:solidFill>
                  <a:cs typeface="Times New Roman" panose="02020603050405020304" pitchFamily="18" charset="0"/>
                </a:endParaRPr>
              </a:p>
            </p:txBody>
          </p:sp>
          <p:sp>
            <p:nvSpPr>
              <p:cNvPr id="2020395" name="Text Box 43"/>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03/04/1993</a:t>
                </a:r>
                <a:endParaRPr lang="nl-NL" sz="1400" b="0">
                  <a:solidFill>
                    <a:schemeClr val="tx1"/>
                  </a:solidFill>
                  <a:cs typeface="Times New Roman" panose="02020603050405020304" pitchFamily="18" charset="0"/>
                </a:endParaRPr>
              </a:p>
            </p:txBody>
          </p:sp>
          <p:sp>
            <p:nvSpPr>
              <p:cNvPr id="2020396" name="Text Box 44"/>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58298795</a:t>
                </a:r>
                <a:endParaRPr lang="nl-NL" sz="1400" b="0">
                  <a:solidFill>
                    <a:schemeClr val="tx1"/>
                  </a:solidFill>
                  <a:cs typeface="Times New Roman" panose="02020603050405020304" pitchFamily="18" charset="0"/>
                </a:endParaRPr>
              </a:p>
            </p:txBody>
          </p:sp>
          <p:sp>
            <p:nvSpPr>
              <p:cNvPr id="2020397" name="Text Box 45"/>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Other lesion on other specified region</a:t>
                </a:r>
                <a:endParaRPr lang="nl-NL" sz="1400" b="0">
                  <a:solidFill>
                    <a:schemeClr val="tx1"/>
                  </a:solidFill>
                  <a:cs typeface="Times New Roman" panose="02020603050405020304" pitchFamily="18" charset="0"/>
                </a:endParaRPr>
              </a:p>
            </p:txBody>
          </p:sp>
        </p:grpSp>
        <p:grpSp>
          <p:nvGrpSpPr>
            <p:cNvPr id="2020398" name="Group 46"/>
            <p:cNvGrpSpPr>
              <a:grpSpLocks/>
            </p:cNvGrpSpPr>
            <p:nvPr/>
          </p:nvGrpSpPr>
          <p:grpSpPr bwMode="auto">
            <a:xfrm>
              <a:off x="576" y="3024"/>
              <a:ext cx="4944" cy="154"/>
              <a:chOff x="576" y="1440"/>
              <a:chExt cx="4944" cy="154"/>
            </a:xfrm>
          </p:grpSpPr>
          <p:sp>
            <p:nvSpPr>
              <p:cNvPr id="2020399" name="Text Box 47"/>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20400" name="Text Box 48"/>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17/05/1993</a:t>
                </a:r>
                <a:endParaRPr lang="nl-NL" sz="1400" b="0">
                  <a:solidFill>
                    <a:schemeClr val="tx1"/>
                  </a:solidFill>
                  <a:cs typeface="Times New Roman" panose="02020603050405020304" pitchFamily="18" charset="0"/>
                </a:endParaRPr>
              </a:p>
            </p:txBody>
          </p:sp>
          <p:sp>
            <p:nvSpPr>
              <p:cNvPr id="2020401" name="Text Box 49"/>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79001</a:t>
                </a:r>
                <a:endParaRPr lang="nl-NL" sz="1400" b="0">
                  <a:solidFill>
                    <a:schemeClr val="tx1"/>
                  </a:solidFill>
                  <a:cs typeface="Times New Roman" panose="02020603050405020304" pitchFamily="18" charset="0"/>
                </a:endParaRPr>
              </a:p>
            </p:txBody>
          </p:sp>
          <p:sp>
            <p:nvSpPr>
              <p:cNvPr id="2020402" name="Text Box 50"/>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Essential hypertension</a:t>
                </a:r>
                <a:endParaRPr lang="nl-NL" sz="1400" b="0">
                  <a:solidFill>
                    <a:schemeClr val="tx1"/>
                  </a:solidFill>
                  <a:cs typeface="Times New Roman" panose="02020603050405020304" pitchFamily="18" charset="0"/>
                </a:endParaRPr>
              </a:p>
            </p:txBody>
          </p:sp>
        </p:grpSp>
        <p:grpSp>
          <p:nvGrpSpPr>
            <p:cNvPr id="2020403" name="Group 51"/>
            <p:cNvGrpSpPr>
              <a:grpSpLocks/>
            </p:cNvGrpSpPr>
            <p:nvPr/>
          </p:nvGrpSpPr>
          <p:grpSpPr bwMode="auto">
            <a:xfrm>
              <a:off x="576" y="3216"/>
              <a:ext cx="4944" cy="154"/>
              <a:chOff x="576" y="1440"/>
              <a:chExt cx="4944" cy="154"/>
            </a:xfrm>
          </p:grpSpPr>
          <p:sp>
            <p:nvSpPr>
              <p:cNvPr id="2020404" name="Text Box 52"/>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298</a:t>
                </a:r>
                <a:endParaRPr lang="nl-NL" sz="1400" b="0">
                  <a:solidFill>
                    <a:schemeClr val="tx1"/>
                  </a:solidFill>
                  <a:cs typeface="Times New Roman" panose="02020603050405020304" pitchFamily="18" charset="0"/>
                </a:endParaRPr>
              </a:p>
            </p:txBody>
          </p:sp>
          <p:sp>
            <p:nvSpPr>
              <p:cNvPr id="2020405" name="Text Box 53"/>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22/08/1993</a:t>
                </a:r>
                <a:endParaRPr lang="nl-NL" sz="1400" b="0">
                  <a:solidFill>
                    <a:schemeClr val="tx1"/>
                  </a:solidFill>
                  <a:cs typeface="Times New Roman" panose="02020603050405020304" pitchFamily="18" charset="0"/>
                </a:endParaRPr>
              </a:p>
            </p:txBody>
          </p:sp>
          <p:sp>
            <p:nvSpPr>
              <p:cNvPr id="2020406" name="Text Box 54"/>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2909872</a:t>
                </a:r>
                <a:endParaRPr lang="nl-NL" sz="1400" b="0">
                  <a:solidFill>
                    <a:schemeClr val="tx1"/>
                  </a:solidFill>
                  <a:cs typeface="Times New Roman" panose="02020603050405020304" pitchFamily="18" charset="0"/>
                </a:endParaRPr>
              </a:p>
            </p:txBody>
          </p:sp>
          <p:sp>
            <p:nvSpPr>
              <p:cNvPr id="2020407" name="Text Box 55"/>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Closed fracture of radial head</a:t>
                </a:r>
                <a:endParaRPr lang="nl-NL" sz="1400" b="0">
                  <a:solidFill>
                    <a:schemeClr val="tx1"/>
                  </a:solidFill>
                  <a:cs typeface="Times New Roman" panose="02020603050405020304" pitchFamily="18" charset="0"/>
                </a:endParaRPr>
              </a:p>
            </p:txBody>
          </p:sp>
        </p:grpSp>
        <p:grpSp>
          <p:nvGrpSpPr>
            <p:cNvPr id="2020408" name="Group 56"/>
            <p:cNvGrpSpPr>
              <a:grpSpLocks/>
            </p:cNvGrpSpPr>
            <p:nvPr/>
          </p:nvGrpSpPr>
          <p:grpSpPr bwMode="auto">
            <a:xfrm>
              <a:off x="576" y="3408"/>
              <a:ext cx="4944" cy="154"/>
              <a:chOff x="576" y="1440"/>
              <a:chExt cx="4944" cy="154"/>
            </a:xfrm>
          </p:grpSpPr>
          <p:sp>
            <p:nvSpPr>
              <p:cNvPr id="2020409" name="Text Box 57"/>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298</a:t>
                </a:r>
                <a:endParaRPr lang="nl-NL" sz="1400" b="0">
                  <a:solidFill>
                    <a:schemeClr val="tx1"/>
                  </a:solidFill>
                  <a:cs typeface="Times New Roman" panose="02020603050405020304" pitchFamily="18" charset="0"/>
                </a:endParaRPr>
              </a:p>
            </p:txBody>
          </p:sp>
          <p:sp>
            <p:nvSpPr>
              <p:cNvPr id="2020410" name="Text Box 58"/>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22/08/1993</a:t>
                </a:r>
                <a:endParaRPr lang="nl-NL" sz="1400" b="0">
                  <a:solidFill>
                    <a:schemeClr val="tx1"/>
                  </a:solidFill>
                  <a:cs typeface="Times New Roman" panose="02020603050405020304" pitchFamily="18" charset="0"/>
                </a:endParaRPr>
              </a:p>
            </p:txBody>
          </p:sp>
          <p:sp>
            <p:nvSpPr>
              <p:cNvPr id="2020411" name="Text Box 59"/>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9001224</a:t>
                </a:r>
                <a:endParaRPr lang="nl-NL" sz="1400" b="0">
                  <a:solidFill>
                    <a:schemeClr val="tx1"/>
                  </a:solidFill>
                  <a:cs typeface="Times New Roman" panose="02020603050405020304" pitchFamily="18" charset="0"/>
                </a:endParaRPr>
              </a:p>
            </p:txBody>
          </p:sp>
          <p:sp>
            <p:nvSpPr>
              <p:cNvPr id="2020412" name="Text Box 60"/>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Accident in public building (supermarket)</a:t>
                </a:r>
                <a:endParaRPr lang="nl-NL" sz="1400" b="0">
                  <a:solidFill>
                    <a:schemeClr val="tx1"/>
                  </a:solidFill>
                  <a:cs typeface="Times New Roman" panose="02020603050405020304" pitchFamily="18" charset="0"/>
                </a:endParaRPr>
              </a:p>
            </p:txBody>
          </p:sp>
        </p:grpSp>
        <p:grpSp>
          <p:nvGrpSpPr>
            <p:cNvPr id="2020413" name="Group 61"/>
            <p:cNvGrpSpPr>
              <a:grpSpLocks/>
            </p:cNvGrpSpPr>
            <p:nvPr/>
          </p:nvGrpSpPr>
          <p:grpSpPr bwMode="auto">
            <a:xfrm>
              <a:off x="576" y="3600"/>
              <a:ext cx="4944" cy="154"/>
              <a:chOff x="576" y="1440"/>
              <a:chExt cx="4944" cy="154"/>
            </a:xfrm>
          </p:grpSpPr>
          <p:sp>
            <p:nvSpPr>
              <p:cNvPr id="2020414" name="Text Box 62"/>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20415" name="Text Box 63"/>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01/04/1997</a:t>
                </a:r>
                <a:endParaRPr lang="nl-NL" sz="1400" b="0">
                  <a:solidFill>
                    <a:schemeClr val="tx1"/>
                  </a:solidFill>
                  <a:cs typeface="Times New Roman" panose="02020603050405020304" pitchFamily="18" charset="0"/>
                </a:endParaRPr>
              </a:p>
            </p:txBody>
          </p:sp>
          <p:sp>
            <p:nvSpPr>
              <p:cNvPr id="2020416" name="Text Box 64"/>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26442006</a:t>
                </a:r>
              </a:p>
            </p:txBody>
          </p:sp>
          <p:sp>
            <p:nvSpPr>
              <p:cNvPr id="2020417" name="Text Box 65"/>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closed fracture of shaft of femur</a:t>
                </a:r>
              </a:p>
            </p:txBody>
          </p:sp>
        </p:grpSp>
        <p:grpSp>
          <p:nvGrpSpPr>
            <p:cNvPr id="2020418" name="Group 66"/>
            <p:cNvGrpSpPr>
              <a:grpSpLocks/>
            </p:cNvGrpSpPr>
            <p:nvPr/>
          </p:nvGrpSpPr>
          <p:grpSpPr bwMode="auto">
            <a:xfrm>
              <a:off x="576" y="3792"/>
              <a:ext cx="4944" cy="154"/>
              <a:chOff x="576" y="1440"/>
              <a:chExt cx="4944" cy="154"/>
            </a:xfrm>
          </p:grpSpPr>
          <p:sp>
            <p:nvSpPr>
              <p:cNvPr id="2020419" name="Text Box 67"/>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20420" name="Text Box 68"/>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01/04/1997</a:t>
                </a:r>
                <a:endParaRPr lang="nl-NL" sz="1400" b="0">
                  <a:solidFill>
                    <a:schemeClr val="tx1"/>
                  </a:solidFill>
                  <a:cs typeface="Times New Roman" panose="02020603050405020304" pitchFamily="18" charset="0"/>
                </a:endParaRPr>
              </a:p>
            </p:txBody>
          </p:sp>
          <p:sp>
            <p:nvSpPr>
              <p:cNvPr id="2020421" name="Text Box 69"/>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79001</a:t>
                </a:r>
                <a:endParaRPr lang="nl-NL" sz="1400" b="0">
                  <a:solidFill>
                    <a:schemeClr val="tx1"/>
                  </a:solidFill>
                  <a:cs typeface="Times New Roman" panose="02020603050405020304" pitchFamily="18" charset="0"/>
                </a:endParaRPr>
              </a:p>
            </p:txBody>
          </p:sp>
          <p:sp>
            <p:nvSpPr>
              <p:cNvPr id="2020422" name="Text Box 70"/>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Essential hypertension</a:t>
                </a:r>
                <a:endParaRPr lang="nl-NL" sz="1400" b="0">
                  <a:solidFill>
                    <a:schemeClr val="tx1"/>
                  </a:solidFill>
                  <a:cs typeface="Times New Roman" panose="02020603050405020304" pitchFamily="18" charset="0"/>
                </a:endParaRPr>
              </a:p>
            </p:txBody>
          </p:sp>
        </p:grpSp>
        <p:grpSp>
          <p:nvGrpSpPr>
            <p:cNvPr id="2020423" name="Group 71"/>
            <p:cNvGrpSpPr>
              <a:grpSpLocks/>
            </p:cNvGrpSpPr>
            <p:nvPr/>
          </p:nvGrpSpPr>
          <p:grpSpPr bwMode="auto">
            <a:xfrm>
              <a:off x="576" y="1104"/>
              <a:ext cx="4944" cy="193"/>
              <a:chOff x="576" y="1248"/>
              <a:chExt cx="4944" cy="193"/>
            </a:xfrm>
          </p:grpSpPr>
          <p:sp>
            <p:nvSpPr>
              <p:cNvPr id="2020424" name="Text Box 72"/>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r>
                  <a:rPr lang="nl-BE" sz="1800">
                    <a:solidFill>
                      <a:schemeClr val="bg1"/>
                    </a:solidFill>
                    <a:cs typeface="Times New Roman" panose="02020603050405020304" pitchFamily="18" charset="0"/>
                  </a:rPr>
                  <a:t>PtID</a:t>
                </a:r>
                <a:endParaRPr lang="nl-NL" sz="1800">
                  <a:solidFill>
                    <a:schemeClr val="bg1"/>
                  </a:solidFill>
                  <a:cs typeface="Times New Roman" panose="02020603050405020304" pitchFamily="18" charset="0"/>
                </a:endParaRPr>
              </a:p>
            </p:txBody>
          </p:sp>
          <p:sp>
            <p:nvSpPr>
              <p:cNvPr id="2020425" name="Text Box 73"/>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r>
                  <a:rPr lang="nl-BE" sz="1800">
                    <a:solidFill>
                      <a:schemeClr val="bg1"/>
                    </a:solidFill>
                    <a:cs typeface="Times New Roman" panose="02020603050405020304" pitchFamily="18" charset="0"/>
                  </a:rPr>
                  <a:t>Date</a:t>
                </a:r>
                <a:endParaRPr lang="nl-NL" sz="1800">
                  <a:solidFill>
                    <a:schemeClr val="bg1"/>
                  </a:solidFill>
                  <a:cs typeface="Times New Roman" panose="02020603050405020304" pitchFamily="18" charset="0"/>
                </a:endParaRPr>
              </a:p>
            </p:txBody>
          </p:sp>
          <p:sp>
            <p:nvSpPr>
              <p:cNvPr id="2020426" name="Text Box 74"/>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r>
                  <a:rPr lang="nl-BE" sz="1800">
                    <a:solidFill>
                      <a:schemeClr val="bg1"/>
                    </a:solidFill>
                    <a:cs typeface="Times New Roman" panose="02020603050405020304" pitchFamily="18" charset="0"/>
                  </a:rPr>
                  <a:t>ObsCode</a:t>
                </a:r>
                <a:endParaRPr lang="nl-NL" sz="1800">
                  <a:solidFill>
                    <a:schemeClr val="bg1"/>
                  </a:solidFill>
                  <a:cs typeface="Times New Roman" panose="02020603050405020304" pitchFamily="18" charset="0"/>
                </a:endParaRPr>
              </a:p>
            </p:txBody>
          </p:sp>
          <p:sp>
            <p:nvSpPr>
              <p:cNvPr id="2020427" name="Text Box 75"/>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r>
                  <a:rPr lang="nl-BE" sz="1800">
                    <a:solidFill>
                      <a:schemeClr val="bg1"/>
                    </a:solidFill>
                    <a:cs typeface="Times New Roman" panose="02020603050405020304" pitchFamily="18" charset="0"/>
                  </a:rPr>
                  <a:t>Narrative</a:t>
                </a:r>
                <a:endParaRPr lang="nl-NL" sz="1800">
                  <a:solidFill>
                    <a:schemeClr val="bg1"/>
                  </a:solidFill>
                  <a:cs typeface="Times New Roman" panose="02020603050405020304" pitchFamily="18" charset="0"/>
                </a:endParaRPr>
              </a:p>
            </p:txBody>
          </p:sp>
        </p:grpSp>
        <p:sp>
          <p:nvSpPr>
            <p:cNvPr id="2020428" name="Text Box 76"/>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0939</a:t>
              </a:r>
              <a:endParaRPr lang="nl-NL" sz="1400" b="0">
                <a:solidFill>
                  <a:schemeClr val="tx1"/>
                </a:solidFill>
                <a:cs typeface="Times New Roman" panose="02020603050405020304" pitchFamily="18" charset="0"/>
              </a:endParaRPr>
            </a:p>
          </p:txBody>
        </p:sp>
        <p:sp>
          <p:nvSpPr>
            <p:cNvPr id="2020429" name="Text Box 77"/>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20/12/1998</a:t>
              </a:r>
              <a:endParaRPr lang="nl-NL" sz="1400" b="0">
                <a:solidFill>
                  <a:schemeClr val="tx1"/>
                </a:solidFill>
                <a:cs typeface="Times New Roman" panose="02020603050405020304" pitchFamily="18" charset="0"/>
              </a:endParaRPr>
            </a:p>
          </p:txBody>
        </p:sp>
        <p:sp>
          <p:nvSpPr>
            <p:cNvPr id="2020430" name="Text Box 78"/>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255087006</a:t>
              </a:r>
            </a:p>
          </p:txBody>
        </p:sp>
        <p:sp>
          <p:nvSpPr>
            <p:cNvPr id="2020431" name="Text Box 79"/>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malignant polyp of biliary tract</a:t>
              </a:r>
            </a:p>
          </p:txBody>
        </p:sp>
      </p:grpSp>
    </p:spTree>
    <p:extLst>
      <p:ext uri="{BB962C8B-B14F-4D97-AF65-F5344CB8AC3E}">
        <p14:creationId xmlns:p14="http://schemas.microsoft.com/office/powerpoint/2010/main" val="1630630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762000"/>
            <a:ext cx="8650224" cy="762000"/>
          </a:xfrm>
        </p:spPr>
        <p:txBody>
          <a:bodyPr/>
          <a:lstStyle/>
          <a:p>
            <a:r>
              <a:rPr lang="en-US" sz="3200" dirty="0" smtClean="0"/>
              <a:t>Is this art?         Depends on who the creator is.</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76" y="1676400"/>
            <a:ext cx="4306824" cy="4572000"/>
          </a:xfrm>
          <a:prstGeom prst="rect">
            <a:avLst/>
          </a:prstGeom>
        </p:spPr>
      </p:pic>
      <p:sp>
        <p:nvSpPr>
          <p:cNvPr id="7" name="Rectangle 6"/>
          <p:cNvSpPr/>
          <p:nvPr/>
        </p:nvSpPr>
        <p:spPr>
          <a:xfrm>
            <a:off x="4953000" y="5586680"/>
            <a:ext cx="3962400" cy="892552"/>
          </a:xfrm>
          <a:prstGeom prst="rect">
            <a:avLst/>
          </a:prstGeom>
        </p:spPr>
        <p:txBody>
          <a:bodyPr wrap="square">
            <a:spAutoFit/>
          </a:bodyPr>
          <a:lstStyle/>
          <a:p>
            <a:pPr algn="ctr"/>
            <a:r>
              <a:rPr lang="en-US" sz="2000" b="1" dirty="0"/>
              <a:t>Adolph </a:t>
            </a:r>
            <a:r>
              <a:rPr lang="en-US" sz="2000" b="1" dirty="0" smtClean="0"/>
              <a:t>‘Ad’ Frederick Reinhardt</a:t>
            </a:r>
          </a:p>
          <a:p>
            <a:pPr algn="ctr"/>
            <a:r>
              <a:rPr lang="en-US" sz="1600" dirty="0" smtClean="0"/>
              <a:t>✳ Buffalo, NY 12/24/1913</a:t>
            </a:r>
            <a:r>
              <a:rPr lang="en-US" sz="1600" dirty="0"/>
              <a:t> </a:t>
            </a:r>
            <a:endParaRPr lang="en-US" sz="1600" dirty="0" smtClean="0"/>
          </a:p>
          <a:p>
            <a:pPr algn="ctr"/>
            <a:r>
              <a:rPr lang="en-US" sz="1600" dirty="0" smtClean="0"/>
              <a:t>† Manhattan, NY 8/30/1967 </a:t>
            </a:r>
            <a:endParaRPr lang="en-US" sz="1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76400"/>
            <a:ext cx="2667000" cy="3550740"/>
          </a:xfrm>
          <a:prstGeom prst="rect">
            <a:avLst/>
          </a:prstGeom>
        </p:spPr>
      </p:pic>
      <p:sp>
        <p:nvSpPr>
          <p:cNvPr id="9" name="Rectangle 8"/>
          <p:cNvSpPr/>
          <p:nvPr/>
        </p:nvSpPr>
        <p:spPr>
          <a:xfrm>
            <a:off x="228600" y="6248400"/>
            <a:ext cx="4343400" cy="230832"/>
          </a:xfrm>
          <a:prstGeom prst="rect">
            <a:avLst/>
          </a:prstGeom>
        </p:spPr>
        <p:txBody>
          <a:bodyPr wrap="square">
            <a:spAutoFit/>
          </a:bodyPr>
          <a:lstStyle/>
          <a:p>
            <a:pPr algn="ctr"/>
            <a:r>
              <a:rPr lang="en-US" sz="900" dirty="0">
                <a:solidFill>
                  <a:schemeClr val="bg1"/>
                </a:solidFill>
              </a:rPr>
              <a:t>http://painting.about.com/od/famouspainters/ig/famous-paintings/Ad-Reinhardt-.htm</a:t>
            </a:r>
          </a:p>
        </p:txBody>
      </p:sp>
      <p:sp>
        <p:nvSpPr>
          <p:cNvPr id="10" name="Rectangle 9"/>
          <p:cNvSpPr/>
          <p:nvPr/>
        </p:nvSpPr>
        <p:spPr>
          <a:xfrm>
            <a:off x="5638800" y="5215110"/>
            <a:ext cx="2667000" cy="338554"/>
          </a:xfrm>
          <a:prstGeom prst="rect">
            <a:avLst/>
          </a:prstGeom>
        </p:spPr>
        <p:txBody>
          <a:bodyPr wrap="square">
            <a:spAutoFit/>
          </a:bodyPr>
          <a:lstStyle/>
          <a:p>
            <a:r>
              <a:rPr lang="en-US" sz="800" dirty="0">
                <a:solidFill>
                  <a:schemeClr val="bg1"/>
                </a:solidFill>
              </a:rPr>
              <a:t>http://ludwig-mies-vanderrohe.blogspot.com/2011/07/ad-reinhardt-abstract-expressionist.html</a:t>
            </a:r>
          </a:p>
        </p:txBody>
      </p:sp>
    </p:spTree>
    <p:extLst>
      <p:ext uri="{BB962C8B-B14F-4D97-AF65-F5344CB8AC3E}">
        <p14:creationId xmlns:p14="http://schemas.microsoft.com/office/powerpoint/2010/main" val="343179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9" name="Rectangle 3"/>
          <p:cNvSpPr>
            <a:spLocks noGrp="1" noChangeArrowheads="1"/>
          </p:cNvSpPr>
          <p:nvPr>
            <p:ph type="body" idx="1"/>
          </p:nvPr>
        </p:nvSpPr>
        <p:spPr/>
        <p:txBody>
          <a:bodyPr/>
          <a:lstStyle/>
          <a:p>
            <a:r>
              <a:rPr lang="en-US" sz="2800"/>
              <a:t>Generic terms used to denote specific entities do not have enough referential capacity</a:t>
            </a:r>
          </a:p>
          <a:p>
            <a:pPr lvl="1"/>
            <a:r>
              <a:rPr lang="en-US" sz="2400"/>
              <a:t>Usually enough to convey that </a:t>
            </a:r>
            <a:r>
              <a:rPr lang="en-US" sz="2400" b="1" i="1"/>
              <a:t>some</a:t>
            </a:r>
            <a:r>
              <a:rPr lang="en-US" sz="2400"/>
              <a:t> specific entity is denoted,</a:t>
            </a:r>
          </a:p>
          <a:p>
            <a:pPr lvl="1"/>
            <a:r>
              <a:rPr lang="en-US" sz="2400"/>
              <a:t>Not enough to be clear about </a:t>
            </a:r>
            <a:r>
              <a:rPr lang="en-US" sz="2400" b="1" i="1"/>
              <a:t>which one in particular</a:t>
            </a:r>
            <a:r>
              <a:rPr lang="en-US" sz="2400"/>
              <a:t>.</a:t>
            </a:r>
          </a:p>
          <a:p>
            <a:r>
              <a:rPr lang="en-US" sz="2800"/>
              <a:t>For many ‘important’ entities, unique identifiers are used:</a:t>
            </a:r>
          </a:p>
          <a:p>
            <a:pPr lvl="1"/>
            <a:r>
              <a:rPr lang="en-US" sz="2400"/>
              <a:t>UPS parcels</a:t>
            </a:r>
          </a:p>
          <a:p>
            <a:pPr lvl="1"/>
            <a:r>
              <a:rPr lang="en-US" sz="2400"/>
              <a:t>Patients in hospitals</a:t>
            </a:r>
          </a:p>
          <a:p>
            <a:pPr lvl="1"/>
            <a:r>
              <a:rPr lang="en-US" sz="2400"/>
              <a:t>VINs on cars</a:t>
            </a:r>
          </a:p>
          <a:p>
            <a:pPr lvl="1"/>
            <a:r>
              <a:rPr lang="en-US" sz="2400"/>
              <a:t>…</a:t>
            </a:r>
          </a:p>
        </p:txBody>
      </p:sp>
      <p:sp>
        <p:nvSpPr>
          <p:cNvPr id="2" name="Title 1"/>
          <p:cNvSpPr>
            <a:spLocks noGrp="1"/>
          </p:cNvSpPr>
          <p:nvPr>
            <p:ph type="title"/>
          </p:nvPr>
        </p:nvSpPr>
        <p:spPr/>
        <p:txBody>
          <a:bodyPr/>
          <a:lstStyle/>
          <a:p>
            <a:r>
              <a:rPr lang="en-US" dirty="0"/>
              <a:t>The problem in a nutshell</a:t>
            </a:r>
          </a:p>
        </p:txBody>
      </p:sp>
    </p:spTree>
    <p:extLst>
      <p:ext uri="{BB962C8B-B14F-4D97-AF65-F5344CB8AC3E}">
        <p14:creationId xmlns:p14="http://schemas.microsoft.com/office/powerpoint/2010/main" val="3878070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body" idx="1"/>
          </p:nvPr>
        </p:nvSpPr>
        <p:spPr>
          <a:xfrm>
            <a:off x="152400" y="1752600"/>
            <a:ext cx="5257800" cy="4114800"/>
          </a:xfrm>
        </p:spPr>
        <p:txBody>
          <a:bodyPr/>
          <a:lstStyle/>
          <a:p>
            <a:pPr marL="609600" indent="-609600">
              <a:buFontTx/>
              <a:buNone/>
            </a:pPr>
            <a:r>
              <a:rPr lang="nl-NL" b="1" dirty="0"/>
              <a:t>	</a:t>
            </a:r>
            <a:r>
              <a:rPr lang="nl-NL" b="1" u="sng" dirty="0"/>
              <a:t>explicit</a:t>
            </a:r>
            <a:r>
              <a:rPr lang="nl-NL" dirty="0"/>
              <a:t> </a:t>
            </a:r>
            <a:r>
              <a:rPr lang="nl-BE" dirty="0" err="1"/>
              <a:t>reference</a:t>
            </a:r>
            <a:r>
              <a:rPr lang="nl-BE" dirty="0"/>
              <a:t> </a:t>
            </a:r>
            <a:r>
              <a:rPr lang="nl-NL" dirty="0" err="1"/>
              <a:t>to</a:t>
            </a:r>
            <a:r>
              <a:rPr lang="nl-NL" dirty="0"/>
              <a:t> the concrete </a:t>
            </a:r>
            <a:r>
              <a:rPr lang="nl-NL" dirty="0" err="1"/>
              <a:t>individual</a:t>
            </a:r>
            <a:r>
              <a:rPr lang="nl-NL" dirty="0"/>
              <a:t> </a:t>
            </a:r>
            <a:r>
              <a:rPr lang="nl-NL" dirty="0" err="1"/>
              <a:t>entities</a:t>
            </a:r>
            <a:r>
              <a:rPr lang="nl-NL" dirty="0"/>
              <a:t> relevant </a:t>
            </a:r>
            <a:r>
              <a:rPr lang="nl-NL" dirty="0" err="1"/>
              <a:t>to</a:t>
            </a:r>
            <a:r>
              <a:rPr lang="nl-NL" dirty="0"/>
              <a:t> the accurate </a:t>
            </a:r>
            <a:r>
              <a:rPr lang="nl-NL" dirty="0" err="1"/>
              <a:t>description</a:t>
            </a:r>
            <a:r>
              <a:rPr lang="nl-NL" dirty="0"/>
              <a:t> of </a:t>
            </a:r>
            <a:r>
              <a:rPr lang="nl-NL" dirty="0" err="1"/>
              <a:t>some</a:t>
            </a:r>
            <a:r>
              <a:rPr lang="nl-NL" dirty="0"/>
              <a:t> </a:t>
            </a:r>
            <a:r>
              <a:rPr lang="nl-NL" dirty="0" err="1"/>
              <a:t>portion</a:t>
            </a:r>
            <a:r>
              <a:rPr lang="nl-NL" dirty="0"/>
              <a:t> of </a:t>
            </a:r>
            <a:r>
              <a:rPr lang="nl-NL" dirty="0" err="1"/>
              <a:t>reality</a:t>
            </a:r>
            <a:r>
              <a:rPr lang="nl-BE" dirty="0"/>
              <a:t>, ...</a:t>
            </a:r>
          </a:p>
          <a:p>
            <a:pPr marL="990600" lvl="1" indent="-533400">
              <a:buFontTx/>
              <a:buNone/>
            </a:pPr>
            <a:endParaRPr lang="nl-BE" dirty="0"/>
          </a:p>
        </p:txBody>
      </p:sp>
      <p:sp>
        <p:nvSpPr>
          <p:cNvPr id="2038788" name="Rectangle 4"/>
          <p:cNvSpPr>
            <a:spLocks noChangeArrowheads="1"/>
          </p:cNvSpPr>
          <p:nvPr/>
        </p:nvSpPr>
        <p:spPr bwMode="auto">
          <a:xfrm>
            <a:off x="1981200" y="6276975"/>
            <a:ext cx="7162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b="0">
                <a:solidFill>
                  <a:schemeClr val="bg1"/>
                </a:solidFill>
              </a:rPr>
              <a:t>Ceusters W, Smith B. Strategies for Referent Tracking in Electronic Health Records. J Biomed Inform. 2006 Jun;39(3):362-78.</a:t>
            </a:r>
          </a:p>
        </p:txBody>
      </p:sp>
      <p:sp>
        <p:nvSpPr>
          <p:cNvPr id="2038789" name="AutoShape 5" descr="larson-oct-1987"/>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l-BE" dirty="0" err="1"/>
              <a:t>Fundamental</a:t>
            </a:r>
            <a:r>
              <a:rPr lang="nl-BE" dirty="0"/>
              <a:t> goals of </a:t>
            </a:r>
            <a:r>
              <a:rPr lang="nl-BE" dirty="0" smtClean="0"/>
              <a:t>Referent</a:t>
            </a:r>
            <a:r>
              <a:rPr lang="nl-BE" sz="2800" dirty="0" smtClean="0"/>
              <a:t> </a:t>
            </a:r>
            <a:r>
              <a:rPr lang="nl-BE" dirty="0"/>
              <a:t>Tracking</a:t>
            </a:r>
            <a:endParaRPr lang="en-US" dirty="0"/>
          </a:p>
        </p:txBody>
      </p:sp>
    </p:spTree>
    <p:extLst>
      <p:ext uri="{BB962C8B-B14F-4D97-AF65-F5344CB8AC3E}">
        <p14:creationId xmlns:p14="http://schemas.microsoft.com/office/powerpoint/2010/main" val="2698930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38790"/>
                                        </p:tgtEl>
                                        <p:attrNameLst>
                                          <p:attrName>style.visibility</p:attrName>
                                        </p:attrNameLst>
                                      </p:cBhvr>
                                      <p:to>
                                        <p:strVal val="visible"/>
                                      </p:to>
                                    </p:set>
                                    <p:anim calcmode="lin" valueType="num">
                                      <p:cBhvr>
                                        <p:cTn id="7" dur="500" fill="hold"/>
                                        <p:tgtEl>
                                          <p:spTgt spid="2038790"/>
                                        </p:tgtEl>
                                        <p:attrNameLst>
                                          <p:attrName>ppt_w</p:attrName>
                                        </p:attrNameLst>
                                      </p:cBhvr>
                                      <p:tavLst>
                                        <p:tav tm="0">
                                          <p:val>
                                            <p:fltVal val="0"/>
                                          </p:val>
                                        </p:tav>
                                        <p:tav tm="100000">
                                          <p:val>
                                            <p:strVal val="#ppt_w"/>
                                          </p:val>
                                        </p:tav>
                                      </p:tavLst>
                                    </p:anim>
                                    <p:anim calcmode="lin" valueType="num">
                                      <p:cBhvr>
                                        <p:cTn id="8" dur="500" fill="hold"/>
                                        <p:tgtEl>
                                          <p:spTgt spid="2038790"/>
                                        </p:tgtEl>
                                        <p:attrNameLst>
                                          <p:attrName>ppt_h</p:attrName>
                                        </p:attrNameLst>
                                      </p:cBhvr>
                                      <p:tavLst>
                                        <p:tav tm="0">
                                          <p:val>
                                            <p:fltVal val="0"/>
                                          </p:val>
                                        </p:tav>
                                        <p:tav tm="100000">
                                          <p:val>
                                            <p:strVal val="#ppt_h"/>
                                          </p:val>
                                        </p:tav>
                                      </p:tavLst>
                                    </p:anim>
                                    <p:anim calcmode="lin" valueType="num">
                                      <p:cBhvr>
                                        <p:cTn id="9" dur="500" fill="hold"/>
                                        <p:tgtEl>
                                          <p:spTgt spid="2038790"/>
                                        </p:tgtEl>
                                        <p:attrNameLst>
                                          <p:attrName>style.rotation</p:attrName>
                                        </p:attrNameLst>
                                      </p:cBhvr>
                                      <p:tavLst>
                                        <p:tav tm="0">
                                          <p:val>
                                            <p:fltVal val="90"/>
                                          </p:val>
                                        </p:tav>
                                        <p:tav tm="100000">
                                          <p:val>
                                            <p:fltVal val="0"/>
                                          </p:val>
                                        </p:tav>
                                      </p:tavLst>
                                    </p:anim>
                                    <p:animEffect transition="in" filter="fade">
                                      <p:cBhvr>
                                        <p:cTn id="10" dur="500"/>
                                        <p:tgtEl>
                                          <p:spTgt spid="203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5" name="Rectangle 3"/>
          <p:cNvSpPr>
            <a:spLocks noChangeArrowheads="1"/>
          </p:cNvSpPr>
          <p:nvPr/>
        </p:nvSpPr>
        <p:spPr bwMode="auto">
          <a:xfrm>
            <a:off x="1981200" y="6276975"/>
            <a:ext cx="7162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b="0">
                <a:solidFill>
                  <a:schemeClr val="bg1"/>
                </a:solidFill>
              </a:rPr>
              <a:t>Ceusters W, Smith B. Strategies for Referent Tracking in Electronic Health Records. J Biomed Inform. 2006 Jun;39(3):362-78.</a:t>
            </a:r>
          </a:p>
        </p:txBody>
      </p:sp>
      <p:sp>
        <p:nvSpPr>
          <p:cNvPr id="2040836" name="AutoShape 4" descr="larson-oct-1987"/>
          <p:cNvSpPr>
            <a:spLocks noChangeAspect="1" noChangeArrowheads="1"/>
          </p:cNvSpPr>
          <p:nvPr/>
        </p:nvSpPr>
        <p:spPr bwMode="auto">
          <a:xfrm>
            <a:off x="4419600" y="2971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0837" name="Rectangle 5"/>
          <p:cNvSpPr>
            <a:spLocks noGrp="1" noChangeArrowheads="1"/>
          </p:cNvSpPr>
          <p:nvPr>
            <p:ph type="body" idx="1"/>
          </p:nvPr>
        </p:nvSpPr>
        <p:spPr>
          <a:xfrm>
            <a:off x="152400" y="2057400"/>
            <a:ext cx="4724400" cy="4648200"/>
          </a:xfrm>
          <a:noFill/>
          <a:ln/>
        </p:spPr>
        <p:txBody>
          <a:bodyPr/>
          <a:lstStyle/>
          <a:p>
            <a:pPr lvl="1"/>
            <a:endParaRPr lang="nl-BE"/>
          </a:p>
          <a:p>
            <a:pPr lvl="1"/>
            <a:r>
              <a:rPr lang="nl-BE"/>
              <a:t>Introduce an </a:t>
            </a:r>
            <a:r>
              <a:rPr lang="nl-BE" b="1" i="1"/>
              <a:t>Instance Unique Identifier</a:t>
            </a:r>
            <a:r>
              <a:rPr lang="nl-NL"/>
              <a:t> </a:t>
            </a:r>
            <a:r>
              <a:rPr lang="nl-BE"/>
              <a:t>(IUI) for each relevant particular (individual) entity</a:t>
            </a:r>
          </a:p>
          <a:p>
            <a:endParaRPr lang="en-US"/>
          </a:p>
        </p:txBody>
      </p:sp>
      <p:grpSp>
        <p:nvGrpSpPr>
          <p:cNvPr id="2040838" name="Group 6"/>
          <p:cNvGrpSpPr>
            <a:grpSpLocks/>
          </p:cNvGrpSpPr>
          <p:nvPr/>
        </p:nvGrpSpPr>
        <p:grpSpPr bwMode="auto">
          <a:xfrm>
            <a:off x="5675313" y="1752600"/>
            <a:ext cx="3082925" cy="4191000"/>
            <a:chOff x="3264" y="1344"/>
            <a:chExt cx="2146" cy="2784"/>
          </a:xfrm>
        </p:grpSpPr>
        <p:pic>
          <p:nvPicPr>
            <p:cNvPr id="20408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extLst>
              <a:ext uri="{909E8E84-426E-40DD-AFC4-6F175D3DCCD1}">
                <a14:hiddenFill xmlns:a14="http://schemas.microsoft.com/office/drawing/2010/main">
                  <a:solidFill>
                    <a:srgbClr val="FFFFFF"/>
                  </a:solidFill>
                </a14:hiddenFill>
              </a:ext>
            </a:extLst>
          </p:spPr>
        </p:pic>
        <p:sp>
          <p:nvSpPr>
            <p:cNvPr id="2040840" name="WordArt 8"/>
            <p:cNvSpPr>
              <a:spLocks noChangeArrowheads="1" noChangeShapeType="1" noTextEdit="1"/>
            </p:cNvSpPr>
            <p:nvPr/>
          </p:nvSpPr>
          <p:spPr bwMode="auto">
            <a:xfrm>
              <a:off x="3312" y="2160"/>
              <a:ext cx="336" cy="624"/>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2040841" name="Text Box 9"/>
            <p:cNvSpPr txBox="1">
              <a:spLocks noChangeArrowheads="1"/>
            </p:cNvSpPr>
            <p:nvPr/>
          </p:nvSpPr>
          <p:spPr bwMode="auto">
            <a:xfrm>
              <a:off x="4875" y="1920"/>
              <a:ext cx="444"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1"/>
                  </a:solidFill>
                  <a:latin typeface="Arial Unicode MS" panose="020B0604020202020204" pitchFamily="34" charset="-128"/>
                </a:rPr>
                <a:t>78</a:t>
              </a:r>
            </a:p>
          </p:txBody>
        </p:sp>
        <p:sp>
          <p:nvSpPr>
            <p:cNvPr id="2040842" name="WordArt 10"/>
            <p:cNvSpPr>
              <a:spLocks noChangeArrowheads="1" noChangeShapeType="1" noTextEdit="1"/>
            </p:cNvSpPr>
            <p:nvPr/>
          </p:nvSpPr>
          <p:spPr bwMode="auto">
            <a:xfrm>
              <a:off x="4416" y="2400"/>
              <a:ext cx="768" cy="40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2040843" name="WordArt 11"/>
            <p:cNvSpPr>
              <a:spLocks noChangeArrowheads="1" noChangeShapeType="1" noTextEdit="1"/>
            </p:cNvSpPr>
            <p:nvPr/>
          </p:nvSpPr>
          <p:spPr bwMode="auto">
            <a:xfrm>
              <a:off x="3792" y="2976"/>
              <a:ext cx="378" cy="4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n-US" sz="2400" kern="10">
                  <a:ln w="9525">
                    <a:solidFill>
                      <a:srgbClr val="000000"/>
                    </a:solidFill>
                    <a:round/>
                    <a:headEnd/>
                    <a:tailEnd/>
                  </a:ln>
                  <a:solidFill>
                    <a:srgbClr val="000000"/>
                  </a:solidFill>
                  <a:latin typeface="Arial Black" panose="020B0A04020102020204" pitchFamily="34" charset="0"/>
                </a:rPr>
                <a:t>321</a:t>
              </a:r>
            </a:p>
          </p:txBody>
        </p:sp>
        <p:sp>
          <p:nvSpPr>
            <p:cNvPr id="2040844" name="WordArt 12"/>
            <p:cNvSpPr>
              <a:spLocks noChangeArrowheads="1" noChangeShapeType="1" noTextEdit="1"/>
            </p:cNvSpPr>
            <p:nvPr/>
          </p:nvSpPr>
          <p:spPr bwMode="auto">
            <a:xfrm rot="885637">
              <a:off x="3840" y="3216"/>
              <a:ext cx="384" cy="336"/>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2040845" name="WordArt 13"/>
            <p:cNvSpPr>
              <a:spLocks noChangeArrowheads="1" noChangeShapeType="1" noTextEdit="1"/>
            </p:cNvSpPr>
            <p:nvPr/>
          </p:nvSpPr>
          <p:spPr bwMode="auto">
            <a:xfrm rot="1914897">
              <a:off x="4848" y="3264"/>
              <a:ext cx="336" cy="267"/>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2040846" name="WordArt 14"/>
            <p:cNvSpPr>
              <a:spLocks noChangeArrowheads="1" noChangeShapeType="1" noTextEdit="1"/>
            </p:cNvSpPr>
            <p:nvPr/>
          </p:nvSpPr>
          <p:spPr bwMode="auto">
            <a:xfrm>
              <a:off x="4320" y="3456"/>
              <a:ext cx="336" cy="28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204084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l-BE" dirty="0"/>
              <a:t>Method: </a:t>
            </a:r>
            <a:r>
              <a:rPr lang="nl-BE" dirty="0" err="1"/>
              <a:t>numbers</a:t>
            </a:r>
            <a:r>
              <a:rPr lang="nl-BE" dirty="0"/>
              <a:t> </a:t>
            </a:r>
            <a:r>
              <a:rPr lang="nl-BE" dirty="0" err="1"/>
              <a:t>instead</a:t>
            </a:r>
            <a:r>
              <a:rPr lang="nl-BE" dirty="0"/>
              <a:t> of </a:t>
            </a:r>
            <a:r>
              <a:rPr lang="nl-BE" dirty="0" err="1"/>
              <a:t>words</a:t>
            </a:r>
            <a:endParaRPr lang="en-US" dirty="0"/>
          </a:p>
        </p:txBody>
      </p:sp>
    </p:spTree>
    <p:extLst>
      <p:ext uri="{BB962C8B-B14F-4D97-AF65-F5344CB8AC3E}">
        <p14:creationId xmlns:p14="http://schemas.microsoft.com/office/powerpoint/2010/main" val="1661122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2040847"/>
                                        </p:tgtEl>
                                      </p:cBhvr>
                                    </p:animEffect>
                                    <p:set>
                                      <p:cBhvr>
                                        <p:cTn id="7" dur="1" fill="hold">
                                          <p:stCondLst>
                                            <p:cond delay="499"/>
                                          </p:stCondLst>
                                        </p:cTn>
                                        <p:tgtEl>
                                          <p:spTgt spid="204084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040838"/>
                                        </p:tgtEl>
                                        <p:attrNameLst>
                                          <p:attrName>style.visibility</p:attrName>
                                        </p:attrNameLst>
                                      </p:cBhvr>
                                      <p:to>
                                        <p:strVal val="visible"/>
                                      </p:to>
                                    </p:set>
                                    <p:animEffect transition="in" filter="dissolve">
                                      <p:cBhvr>
                                        <p:cTn id="10" dur="500"/>
                                        <p:tgtEl>
                                          <p:spTgt spid="204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6978" name="Group 2"/>
          <p:cNvGrpSpPr>
            <a:grpSpLocks/>
          </p:cNvGrpSpPr>
          <p:nvPr/>
        </p:nvGrpSpPr>
        <p:grpSpPr bwMode="auto">
          <a:xfrm>
            <a:off x="914400" y="1524000"/>
            <a:ext cx="7848600" cy="4816475"/>
            <a:chOff x="576" y="1104"/>
            <a:chExt cx="4944" cy="3034"/>
          </a:xfrm>
        </p:grpSpPr>
        <p:grpSp>
          <p:nvGrpSpPr>
            <p:cNvPr id="2046979" name="Group 3"/>
            <p:cNvGrpSpPr>
              <a:grpSpLocks/>
            </p:cNvGrpSpPr>
            <p:nvPr/>
          </p:nvGrpSpPr>
          <p:grpSpPr bwMode="auto">
            <a:xfrm>
              <a:off x="576" y="1296"/>
              <a:ext cx="4944" cy="154"/>
              <a:chOff x="576" y="1440"/>
              <a:chExt cx="4944" cy="154"/>
            </a:xfrm>
          </p:grpSpPr>
          <p:sp>
            <p:nvSpPr>
              <p:cNvPr id="2046980" name="Text Box 4"/>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46981" name="Text Box 5"/>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04/07/1990</a:t>
                </a:r>
                <a:endParaRPr lang="nl-NL" sz="1400" b="0">
                  <a:solidFill>
                    <a:schemeClr val="tx1"/>
                  </a:solidFill>
                  <a:cs typeface="Times New Roman" panose="02020603050405020304" pitchFamily="18" charset="0"/>
                </a:endParaRPr>
              </a:p>
            </p:txBody>
          </p:sp>
          <p:sp>
            <p:nvSpPr>
              <p:cNvPr id="2046982" name="Text Box 6"/>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26442006</a:t>
                </a:r>
              </a:p>
            </p:txBody>
          </p:sp>
          <p:sp>
            <p:nvSpPr>
              <p:cNvPr id="2046983" name="Text Box 7"/>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closed fracture of shaft of femur</a:t>
                </a:r>
              </a:p>
            </p:txBody>
          </p:sp>
        </p:grpSp>
        <p:grpSp>
          <p:nvGrpSpPr>
            <p:cNvPr id="2046984" name="Group 8"/>
            <p:cNvGrpSpPr>
              <a:grpSpLocks/>
            </p:cNvGrpSpPr>
            <p:nvPr/>
          </p:nvGrpSpPr>
          <p:grpSpPr bwMode="auto">
            <a:xfrm>
              <a:off x="576" y="1488"/>
              <a:ext cx="4944" cy="154"/>
              <a:chOff x="576" y="1440"/>
              <a:chExt cx="4944" cy="154"/>
            </a:xfrm>
          </p:grpSpPr>
          <p:sp>
            <p:nvSpPr>
              <p:cNvPr id="2046985" name="Text Box 9"/>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46986" name="Text Box 10"/>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04/07/1990</a:t>
                </a:r>
                <a:endParaRPr lang="nl-NL" sz="1400" b="0">
                  <a:solidFill>
                    <a:schemeClr val="tx1"/>
                  </a:solidFill>
                  <a:cs typeface="Times New Roman" panose="02020603050405020304" pitchFamily="18" charset="0"/>
                </a:endParaRPr>
              </a:p>
            </p:txBody>
          </p:sp>
          <p:sp>
            <p:nvSpPr>
              <p:cNvPr id="2046987" name="Text Box 11"/>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81134009</a:t>
                </a:r>
              </a:p>
            </p:txBody>
          </p:sp>
          <p:sp>
            <p:nvSpPr>
              <p:cNvPr id="2046988" name="Text Box 12"/>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Fracture, closed, spiral</a:t>
                </a:r>
                <a:endParaRPr lang="nl-NL" sz="1400" b="0">
                  <a:solidFill>
                    <a:schemeClr val="tx1"/>
                  </a:solidFill>
                  <a:cs typeface="Times New Roman" panose="02020603050405020304" pitchFamily="18" charset="0"/>
                </a:endParaRPr>
              </a:p>
            </p:txBody>
          </p:sp>
        </p:grpSp>
        <p:grpSp>
          <p:nvGrpSpPr>
            <p:cNvPr id="2046989" name="Group 13"/>
            <p:cNvGrpSpPr>
              <a:grpSpLocks/>
            </p:cNvGrpSpPr>
            <p:nvPr/>
          </p:nvGrpSpPr>
          <p:grpSpPr bwMode="auto">
            <a:xfrm>
              <a:off x="576" y="1680"/>
              <a:ext cx="4944" cy="154"/>
              <a:chOff x="576" y="1440"/>
              <a:chExt cx="4944" cy="154"/>
            </a:xfrm>
          </p:grpSpPr>
          <p:sp>
            <p:nvSpPr>
              <p:cNvPr id="2046990" name="Text Box 14"/>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46991" name="Text Box 15"/>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12/07/1990</a:t>
                </a:r>
                <a:endParaRPr lang="nl-NL" sz="1400" b="0">
                  <a:solidFill>
                    <a:schemeClr val="tx1"/>
                  </a:solidFill>
                  <a:cs typeface="Times New Roman" panose="02020603050405020304" pitchFamily="18" charset="0"/>
                </a:endParaRPr>
              </a:p>
            </p:txBody>
          </p:sp>
          <p:sp>
            <p:nvSpPr>
              <p:cNvPr id="2046992" name="Text Box 16"/>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26442006</a:t>
                </a:r>
              </a:p>
            </p:txBody>
          </p:sp>
          <p:sp>
            <p:nvSpPr>
              <p:cNvPr id="2046993" name="Text Box 17"/>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closed fracture of shaft of femur</a:t>
                </a:r>
              </a:p>
            </p:txBody>
          </p:sp>
        </p:grpSp>
        <p:grpSp>
          <p:nvGrpSpPr>
            <p:cNvPr id="2046994" name="Group 18"/>
            <p:cNvGrpSpPr>
              <a:grpSpLocks/>
            </p:cNvGrpSpPr>
            <p:nvPr/>
          </p:nvGrpSpPr>
          <p:grpSpPr bwMode="auto">
            <a:xfrm>
              <a:off x="576" y="1872"/>
              <a:ext cx="4944" cy="154"/>
              <a:chOff x="576" y="1440"/>
              <a:chExt cx="4944" cy="154"/>
            </a:xfrm>
          </p:grpSpPr>
          <p:sp>
            <p:nvSpPr>
              <p:cNvPr id="2046995" name="Text Box 19"/>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46996" name="Text Box 20"/>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12/07/1990</a:t>
                </a:r>
                <a:endParaRPr lang="nl-NL" sz="1400" b="0">
                  <a:solidFill>
                    <a:schemeClr val="tx1"/>
                  </a:solidFill>
                  <a:cs typeface="Times New Roman" panose="02020603050405020304" pitchFamily="18" charset="0"/>
                </a:endParaRPr>
              </a:p>
            </p:txBody>
          </p:sp>
          <p:sp>
            <p:nvSpPr>
              <p:cNvPr id="2046997" name="Text Box 21"/>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9001224</a:t>
                </a:r>
                <a:endParaRPr lang="nl-NL" sz="1400" b="0">
                  <a:solidFill>
                    <a:schemeClr val="tx1"/>
                  </a:solidFill>
                  <a:cs typeface="Times New Roman" panose="02020603050405020304" pitchFamily="18" charset="0"/>
                </a:endParaRPr>
              </a:p>
            </p:txBody>
          </p:sp>
          <p:sp>
            <p:nvSpPr>
              <p:cNvPr id="2046998" name="Text Box 22"/>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Accident in public building (supermarket)</a:t>
                </a:r>
                <a:endParaRPr lang="nl-NL" sz="1400" b="0">
                  <a:solidFill>
                    <a:schemeClr val="tx1"/>
                  </a:solidFill>
                  <a:cs typeface="Times New Roman" panose="02020603050405020304" pitchFamily="18" charset="0"/>
                </a:endParaRPr>
              </a:p>
            </p:txBody>
          </p:sp>
        </p:grpSp>
        <p:sp>
          <p:nvSpPr>
            <p:cNvPr id="2046999" name="Text Box 23"/>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a:p>
              <a:pPr algn="l"/>
              <a:endParaRPr lang="nl-NL" sz="1400" b="0">
                <a:solidFill>
                  <a:schemeClr val="tx1"/>
                </a:solidFill>
                <a:cs typeface="Times New Roman" panose="02020603050405020304" pitchFamily="18" charset="0"/>
              </a:endParaRPr>
            </a:p>
          </p:txBody>
        </p:sp>
        <p:sp>
          <p:nvSpPr>
            <p:cNvPr id="2047000" name="Text Box 24"/>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04/07/1990</a:t>
              </a:r>
              <a:endParaRPr lang="nl-NL" sz="1400" b="0">
                <a:solidFill>
                  <a:schemeClr val="tx1"/>
                </a:solidFill>
                <a:cs typeface="Times New Roman" panose="02020603050405020304" pitchFamily="18" charset="0"/>
              </a:endParaRPr>
            </a:p>
            <a:p>
              <a:pPr algn="l"/>
              <a:endParaRPr lang="nl-NL" sz="1400" b="0">
                <a:solidFill>
                  <a:schemeClr val="tx1"/>
                </a:solidFill>
                <a:cs typeface="Times New Roman" panose="02020603050405020304" pitchFamily="18" charset="0"/>
              </a:endParaRPr>
            </a:p>
          </p:txBody>
        </p:sp>
        <p:sp>
          <p:nvSpPr>
            <p:cNvPr id="2047001" name="Text Box 25"/>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79001</a:t>
              </a:r>
              <a:endParaRPr lang="nl-NL" sz="1400" b="0">
                <a:solidFill>
                  <a:schemeClr val="tx1"/>
                </a:solidFill>
                <a:cs typeface="Times New Roman" panose="02020603050405020304" pitchFamily="18" charset="0"/>
              </a:endParaRPr>
            </a:p>
          </p:txBody>
        </p:sp>
        <p:sp>
          <p:nvSpPr>
            <p:cNvPr id="2047002" name="Text Box 26"/>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Essential hypertension</a:t>
              </a:r>
              <a:endParaRPr lang="nl-NL" sz="1400" b="0">
                <a:solidFill>
                  <a:schemeClr val="tx1"/>
                </a:solidFill>
                <a:cs typeface="Times New Roman" panose="02020603050405020304" pitchFamily="18" charset="0"/>
              </a:endParaRPr>
            </a:p>
            <a:p>
              <a:pPr algn="l"/>
              <a:endParaRPr lang="nl-NL" sz="1400" b="0">
                <a:solidFill>
                  <a:schemeClr val="tx1"/>
                </a:solidFill>
                <a:cs typeface="Times New Roman" panose="02020603050405020304" pitchFamily="18" charset="0"/>
              </a:endParaRPr>
            </a:p>
          </p:txBody>
        </p:sp>
        <p:sp>
          <p:nvSpPr>
            <p:cNvPr id="2047003" name="Text Box 27"/>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0939</a:t>
              </a:r>
              <a:endParaRPr lang="nl-NL" sz="1400" b="0">
                <a:solidFill>
                  <a:schemeClr val="tx1"/>
                </a:solidFill>
                <a:cs typeface="Times New Roman" panose="02020603050405020304" pitchFamily="18" charset="0"/>
              </a:endParaRPr>
            </a:p>
          </p:txBody>
        </p:sp>
        <p:sp>
          <p:nvSpPr>
            <p:cNvPr id="2047004" name="Text Box 28"/>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24/12/1991</a:t>
              </a:r>
              <a:endParaRPr lang="nl-NL" sz="1400" b="0">
                <a:solidFill>
                  <a:schemeClr val="tx1"/>
                </a:solidFill>
                <a:cs typeface="Times New Roman" panose="02020603050405020304" pitchFamily="18" charset="0"/>
              </a:endParaRPr>
            </a:p>
          </p:txBody>
        </p:sp>
        <p:sp>
          <p:nvSpPr>
            <p:cNvPr id="2047005" name="Text Box 29"/>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255174002</a:t>
              </a:r>
            </a:p>
          </p:txBody>
        </p:sp>
        <p:sp>
          <p:nvSpPr>
            <p:cNvPr id="2047006" name="Text Box 30"/>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benign polyp of biliary tract</a:t>
              </a:r>
            </a:p>
          </p:txBody>
        </p:sp>
        <p:sp>
          <p:nvSpPr>
            <p:cNvPr id="2047007" name="Text Box 3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2309</a:t>
              </a:r>
              <a:endParaRPr lang="nl-NL" sz="1400" b="0">
                <a:solidFill>
                  <a:schemeClr val="tx1"/>
                </a:solidFill>
                <a:cs typeface="Times New Roman" panose="02020603050405020304" pitchFamily="18" charset="0"/>
              </a:endParaRPr>
            </a:p>
          </p:txBody>
        </p:sp>
        <p:sp>
          <p:nvSpPr>
            <p:cNvPr id="2047008" name="Text Box 3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21/03/1992</a:t>
              </a:r>
              <a:endParaRPr lang="nl-NL" sz="1400" b="0">
                <a:solidFill>
                  <a:schemeClr val="tx1"/>
                </a:solidFill>
                <a:cs typeface="Times New Roman" panose="02020603050405020304" pitchFamily="18" charset="0"/>
              </a:endParaRPr>
            </a:p>
            <a:p>
              <a:pPr algn="l"/>
              <a:endParaRPr lang="nl-NL" sz="1400" b="0">
                <a:solidFill>
                  <a:schemeClr val="tx1"/>
                </a:solidFill>
                <a:cs typeface="Times New Roman" panose="02020603050405020304" pitchFamily="18" charset="0"/>
              </a:endParaRPr>
            </a:p>
          </p:txBody>
        </p:sp>
        <p:sp>
          <p:nvSpPr>
            <p:cNvPr id="2047009" name="Text Box 3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26442006</a:t>
              </a:r>
            </a:p>
            <a:p>
              <a:pPr algn="l"/>
              <a:endParaRPr lang="nl-NL" sz="1400" b="0">
                <a:solidFill>
                  <a:schemeClr val="tx1"/>
                </a:solidFill>
                <a:cs typeface="Times New Roman" panose="02020603050405020304" pitchFamily="18" charset="0"/>
              </a:endParaRPr>
            </a:p>
          </p:txBody>
        </p:sp>
        <p:sp>
          <p:nvSpPr>
            <p:cNvPr id="2047010" name="Text Box 3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closed fracture of shaft of femur</a:t>
              </a:r>
            </a:p>
            <a:p>
              <a:pPr algn="l"/>
              <a:endParaRPr lang="nl-NL" sz="1400" b="0">
                <a:solidFill>
                  <a:schemeClr val="tx1"/>
                </a:solidFill>
                <a:cs typeface="Times New Roman" panose="02020603050405020304" pitchFamily="18" charset="0"/>
              </a:endParaRPr>
            </a:p>
          </p:txBody>
        </p:sp>
        <p:grpSp>
          <p:nvGrpSpPr>
            <p:cNvPr id="2047011" name="Group 35"/>
            <p:cNvGrpSpPr>
              <a:grpSpLocks/>
            </p:cNvGrpSpPr>
            <p:nvPr/>
          </p:nvGrpSpPr>
          <p:grpSpPr bwMode="auto">
            <a:xfrm>
              <a:off x="576" y="2640"/>
              <a:ext cx="4944" cy="154"/>
              <a:chOff x="576" y="1440"/>
              <a:chExt cx="4944" cy="154"/>
            </a:xfrm>
          </p:grpSpPr>
          <p:sp>
            <p:nvSpPr>
              <p:cNvPr id="2047012" name="Text Box 3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2309</a:t>
                </a:r>
                <a:endParaRPr lang="nl-NL" sz="1400" b="0">
                  <a:solidFill>
                    <a:schemeClr val="tx1"/>
                  </a:solidFill>
                  <a:cs typeface="Times New Roman" panose="02020603050405020304" pitchFamily="18" charset="0"/>
                </a:endParaRPr>
              </a:p>
            </p:txBody>
          </p:sp>
          <p:sp>
            <p:nvSpPr>
              <p:cNvPr id="2047013" name="Text Box 3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21/03/1992</a:t>
                </a:r>
                <a:endParaRPr lang="nl-NL" sz="1400" b="0">
                  <a:solidFill>
                    <a:schemeClr val="tx1"/>
                  </a:solidFill>
                  <a:cs typeface="Times New Roman" panose="02020603050405020304" pitchFamily="18" charset="0"/>
                </a:endParaRPr>
              </a:p>
            </p:txBody>
          </p:sp>
          <p:sp>
            <p:nvSpPr>
              <p:cNvPr id="2047014" name="Text Box 3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9001224</a:t>
                </a:r>
                <a:endParaRPr lang="nl-NL" sz="1400" b="0">
                  <a:solidFill>
                    <a:schemeClr val="tx1"/>
                  </a:solidFill>
                  <a:cs typeface="Times New Roman" panose="02020603050405020304" pitchFamily="18" charset="0"/>
                </a:endParaRPr>
              </a:p>
            </p:txBody>
          </p:sp>
          <p:sp>
            <p:nvSpPr>
              <p:cNvPr id="2047015" name="Text Box 3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Accident in public building (supermarket)</a:t>
                </a:r>
                <a:endParaRPr lang="nl-NL" sz="1400" b="0">
                  <a:solidFill>
                    <a:schemeClr val="tx1"/>
                  </a:solidFill>
                  <a:cs typeface="Times New Roman" panose="02020603050405020304" pitchFamily="18" charset="0"/>
                </a:endParaRPr>
              </a:p>
            </p:txBody>
          </p:sp>
        </p:grpSp>
        <p:grpSp>
          <p:nvGrpSpPr>
            <p:cNvPr id="2047016" name="Group 40"/>
            <p:cNvGrpSpPr>
              <a:grpSpLocks/>
            </p:cNvGrpSpPr>
            <p:nvPr/>
          </p:nvGrpSpPr>
          <p:grpSpPr bwMode="auto">
            <a:xfrm>
              <a:off x="576" y="2832"/>
              <a:ext cx="4944" cy="154"/>
              <a:chOff x="576" y="1440"/>
              <a:chExt cx="4944" cy="154"/>
            </a:xfrm>
          </p:grpSpPr>
          <p:sp>
            <p:nvSpPr>
              <p:cNvPr id="2047017" name="Text Box 4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47804</a:t>
                </a:r>
                <a:endParaRPr lang="nl-NL" sz="1400" b="0">
                  <a:solidFill>
                    <a:schemeClr val="tx1"/>
                  </a:solidFill>
                  <a:cs typeface="Times New Roman" panose="02020603050405020304" pitchFamily="18" charset="0"/>
                </a:endParaRPr>
              </a:p>
            </p:txBody>
          </p:sp>
          <p:sp>
            <p:nvSpPr>
              <p:cNvPr id="2047018" name="Text Box 4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03/04/1993</a:t>
                </a:r>
                <a:endParaRPr lang="nl-NL" sz="1400" b="0">
                  <a:solidFill>
                    <a:schemeClr val="tx1"/>
                  </a:solidFill>
                  <a:cs typeface="Times New Roman" panose="02020603050405020304" pitchFamily="18" charset="0"/>
                </a:endParaRPr>
              </a:p>
            </p:txBody>
          </p:sp>
          <p:sp>
            <p:nvSpPr>
              <p:cNvPr id="2047019" name="Text Box 4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58298795</a:t>
                </a:r>
                <a:endParaRPr lang="nl-NL" sz="1400" b="0">
                  <a:solidFill>
                    <a:schemeClr val="tx1"/>
                  </a:solidFill>
                  <a:cs typeface="Times New Roman" panose="02020603050405020304" pitchFamily="18" charset="0"/>
                </a:endParaRPr>
              </a:p>
            </p:txBody>
          </p:sp>
          <p:sp>
            <p:nvSpPr>
              <p:cNvPr id="2047020" name="Text Box 4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Other lesion on other specified region</a:t>
                </a:r>
                <a:endParaRPr lang="nl-NL" sz="1400" b="0">
                  <a:solidFill>
                    <a:schemeClr val="tx1"/>
                  </a:solidFill>
                  <a:cs typeface="Times New Roman" panose="02020603050405020304" pitchFamily="18" charset="0"/>
                </a:endParaRPr>
              </a:p>
            </p:txBody>
          </p:sp>
        </p:grpSp>
        <p:grpSp>
          <p:nvGrpSpPr>
            <p:cNvPr id="2047021" name="Group 45"/>
            <p:cNvGrpSpPr>
              <a:grpSpLocks/>
            </p:cNvGrpSpPr>
            <p:nvPr/>
          </p:nvGrpSpPr>
          <p:grpSpPr bwMode="auto">
            <a:xfrm>
              <a:off x="576" y="3024"/>
              <a:ext cx="4944" cy="154"/>
              <a:chOff x="576" y="1440"/>
              <a:chExt cx="4944" cy="154"/>
            </a:xfrm>
          </p:grpSpPr>
          <p:sp>
            <p:nvSpPr>
              <p:cNvPr id="2047022" name="Text Box 4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47023" name="Text Box 4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17/05/1993</a:t>
                </a:r>
                <a:endParaRPr lang="nl-NL" sz="1400" b="0">
                  <a:solidFill>
                    <a:schemeClr val="tx1"/>
                  </a:solidFill>
                  <a:cs typeface="Times New Roman" panose="02020603050405020304" pitchFamily="18" charset="0"/>
                </a:endParaRPr>
              </a:p>
            </p:txBody>
          </p:sp>
          <p:sp>
            <p:nvSpPr>
              <p:cNvPr id="2047024" name="Text Box 4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79001</a:t>
                </a:r>
                <a:endParaRPr lang="nl-NL" sz="1400" b="0">
                  <a:solidFill>
                    <a:schemeClr val="tx1"/>
                  </a:solidFill>
                  <a:cs typeface="Times New Roman" panose="02020603050405020304" pitchFamily="18" charset="0"/>
                </a:endParaRPr>
              </a:p>
            </p:txBody>
          </p:sp>
          <p:sp>
            <p:nvSpPr>
              <p:cNvPr id="2047025" name="Text Box 4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Essential hypertension</a:t>
                </a:r>
                <a:endParaRPr lang="nl-NL" sz="1400" b="0">
                  <a:solidFill>
                    <a:schemeClr val="tx1"/>
                  </a:solidFill>
                  <a:cs typeface="Times New Roman" panose="02020603050405020304" pitchFamily="18" charset="0"/>
                </a:endParaRPr>
              </a:p>
            </p:txBody>
          </p:sp>
        </p:grpSp>
        <p:grpSp>
          <p:nvGrpSpPr>
            <p:cNvPr id="2047026" name="Group 50"/>
            <p:cNvGrpSpPr>
              <a:grpSpLocks/>
            </p:cNvGrpSpPr>
            <p:nvPr/>
          </p:nvGrpSpPr>
          <p:grpSpPr bwMode="auto">
            <a:xfrm>
              <a:off x="576" y="3216"/>
              <a:ext cx="4944" cy="154"/>
              <a:chOff x="576" y="1440"/>
              <a:chExt cx="4944" cy="154"/>
            </a:xfrm>
          </p:grpSpPr>
          <p:sp>
            <p:nvSpPr>
              <p:cNvPr id="2047027" name="Text Box 5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298</a:t>
                </a:r>
                <a:endParaRPr lang="nl-NL" sz="1400" b="0">
                  <a:solidFill>
                    <a:schemeClr val="tx1"/>
                  </a:solidFill>
                  <a:cs typeface="Times New Roman" panose="02020603050405020304" pitchFamily="18" charset="0"/>
                </a:endParaRPr>
              </a:p>
            </p:txBody>
          </p:sp>
          <p:sp>
            <p:nvSpPr>
              <p:cNvPr id="2047028" name="Text Box 5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22/08/1993</a:t>
                </a:r>
                <a:endParaRPr lang="nl-NL" sz="1400" b="0">
                  <a:solidFill>
                    <a:schemeClr val="tx1"/>
                  </a:solidFill>
                  <a:cs typeface="Times New Roman" panose="02020603050405020304" pitchFamily="18" charset="0"/>
                </a:endParaRPr>
              </a:p>
            </p:txBody>
          </p:sp>
          <p:sp>
            <p:nvSpPr>
              <p:cNvPr id="2047029" name="Text Box 5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2909872</a:t>
                </a:r>
                <a:endParaRPr lang="nl-NL" sz="1400" b="0">
                  <a:solidFill>
                    <a:schemeClr val="tx1"/>
                  </a:solidFill>
                  <a:cs typeface="Times New Roman" panose="02020603050405020304" pitchFamily="18" charset="0"/>
                </a:endParaRPr>
              </a:p>
            </p:txBody>
          </p:sp>
          <p:sp>
            <p:nvSpPr>
              <p:cNvPr id="2047030" name="Text Box 5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Closed fracture of radial head</a:t>
                </a:r>
                <a:endParaRPr lang="nl-NL" sz="1400" b="0">
                  <a:solidFill>
                    <a:schemeClr val="tx1"/>
                  </a:solidFill>
                  <a:cs typeface="Times New Roman" panose="02020603050405020304" pitchFamily="18" charset="0"/>
                </a:endParaRPr>
              </a:p>
            </p:txBody>
          </p:sp>
        </p:grpSp>
        <p:grpSp>
          <p:nvGrpSpPr>
            <p:cNvPr id="2047031" name="Group 55"/>
            <p:cNvGrpSpPr>
              <a:grpSpLocks/>
            </p:cNvGrpSpPr>
            <p:nvPr/>
          </p:nvGrpSpPr>
          <p:grpSpPr bwMode="auto">
            <a:xfrm>
              <a:off x="576" y="3408"/>
              <a:ext cx="4944" cy="154"/>
              <a:chOff x="576" y="1440"/>
              <a:chExt cx="4944" cy="154"/>
            </a:xfrm>
          </p:grpSpPr>
          <p:sp>
            <p:nvSpPr>
              <p:cNvPr id="2047032" name="Text Box 5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298</a:t>
                </a:r>
                <a:endParaRPr lang="nl-NL" sz="1400" b="0">
                  <a:solidFill>
                    <a:schemeClr val="tx1"/>
                  </a:solidFill>
                  <a:cs typeface="Times New Roman" panose="02020603050405020304" pitchFamily="18" charset="0"/>
                </a:endParaRPr>
              </a:p>
            </p:txBody>
          </p:sp>
          <p:sp>
            <p:nvSpPr>
              <p:cNvPr id="2047033" name="Text Box 5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22/08/1993</a:t>
                </a:r>
                <a:endParaRPr lang="nl-NL" sz="1400" b="0">
                  <a:solidFill>
                    <a:schemeClr val="tx1"/>
                  </a:solidFill>
                  <a:cs typeface="Times New Roman" panose="02020603050405020304" pitchFamily="18" charset="0"/>
                </a:endParaRPr>
              </a:p>
            </p:txBody>
          </p:sp>
          <p:sp>
            <p:nvSpPr>
              <p:cNvPr id="2047034" name="Text Box 5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9001224</a:t>
                </a:r>
                <a:endParaRPr lang="nl-NL" sz="1400" b="0">
                  <a:solidFill>
                    <a:schemeClr val="tx1"/>
                  </a:solidFill>
                  <a:cs typeface="Times New Roman" panose="02020603050405020304" pitchFamily="18" charset="0"/>
                </a:endParaRPr>
              </a:p>
            </p:txBody>
          </p:sp>
          <p:sp>
            <p:nvSpPr>
              <p:cNvPr id="2047035" name="Text Box 5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Accident in public building (supermarket)</a:t>
                </a:r>
                <a:endParaRPr lang="nl-NL" sz="1400" b="0">
                  <a:solidFill>
                    <a:schemeClr val="tx1"/>
                  </a:solidFill>
                  <a:cs typeface="Times New Roman" panose="02020603050405020304" pitchFamily="18" charset="0"/>
                </a:endParaRPr>
              </a:p>
            </p:txBody>
          </p:sp>
        </p:grpSp>
        <p:grpSp>
          <p:nvGrpSpPr>
            <p:cNvPr id="2047036" name="Group 60"/>
            <p:cNvGrpSpPr>
              <a:grpSpLocks/>
            </p:cNvGrpSpPr>
            <p:nvPr/>
          </p:nvGrpSpPr>
          <p:grpSpPr bwMode="auto">
            <a:xfrm>
              <a:off x="576" y="3600"/>
              <a:ext cx="4944" cy="154"/>
              <a:chOff x="576" y="1440"/>
              <a:chExt cx="4944" cy="154"/>
            </a:xfrm>
          </p:grpSpPr>
          <p:sp>
            <p:nvSpPr>
              <p:cNvPr id="2047037" name="Text Box 6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47038" name="Text Box 6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01/04/1997</a:t>
                </a:r>
                <a:endParaRPr lang="nl-NL" sz="1400" b="0">
                  <a:solidFill>
                    <a:schemeClr val="tx1"/>
                  </a:solidFill>
                  <a:cs typeface="Times New Roman" panose="02020603050405020304" pitchFamily="18" charset="0"/>
                </a:endParaRPr>
              </a:p>
            </p:txBody>
          </p:sp>
          <p:sp>
            <p:nvSpPr>
              <p:cNvPr id="2047039" name="Text Box 6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26442006</a:t>
                </a:r>
              </a:p>
            </p:txBody>
          </p:sp>
          <p:sp>
            <p:nvSpPr>
              <p:cNvPr id="2047040" name="Text Box 6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closed fracture of shaft of femur</a:t>
                </a:r>
              </a:p>
            </p:txBody>
          </p:sp>
        </p:grpSp>
        <p:grpSp>
          <p:nvGrpSpPr>
            <p:cNvPr id="2047041" name="Group 65"/>
            <p:cNvGrpSpPr>
              <a:grpSpLocks/>
            </p:cNvGrpSpPr>
            <p:nvPr/>
          </p:nvGrpSpPr>
          <p:grpSpPr bwMode="auto">
            <a:xfrm>
              <a:off x="576" y="3792"/>
              <a:ext cx="4944" cy="154"/>
              <a:chOff x="576" y="1440"/>
              <a:chExt cx="4944" cy="154"/>
            </a:xfrm>
          </p:grpSpPr>
          <p:sp>
            <p:nvSpPr>
              <p:cNvPr id="2047042" name="Text Box 6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5572</a:t>
                </a:r>
                <a:endParaRPr lang="nl-NL" sz="1400" b="0">
                  <a:solidFill>
                    <a:schemeClr val="tx1"/>
                  </a:solidFill>
                  <a:cs typeface="Times New Roman" panose="02020603050405020304" pitchFamily="18" charset="0"/>
                </a:endParaRPr>
              </a:p>
            </p:txBody>
          </p:sp>
          <p:sp>
            <p:nvSpPr>
              <p:cNvPr id="2047043" name="Text Box 6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01/04/1997</a:t>
                </a:r>
                <a:endParaRPr lang="nl-NL" sz="1400" b="0">
                  <a:solidFill>
                    <a:schemeClr val="tx1"/>
                  </a:solidFill>
                  <a:cs typeface="Times New Roman" panose="02020603050405020304" pitchFamily="18" charset="0"/>
                </a:endParaRPr>
              </a:p>
            </p:txBody>
          </p:sp>
          <p:sp>
            <p:nvSpPr>
              <p:cNvPr id="2047044" name="Text Box 6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79001</a:t>
                </a:r>
                <a:endParaRPr lang="nl-NL" sz="1400" b="0">
                  <a:solidFill>
                    <a:schemeClr val="tx1"/>
                  </a:solidFill>
                  <a:cs typeface="Times New Roman" panose="02020603050405020304" pitchFamily="18" charset="0"/>
                </a:endParaRPr>
              </a:p>
            </p:txBody>
          </p:sp>
          <p:sp>
            <p:nvSpPr>
              <p:cNvPr id="2047045" name="Text Box 6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Essential hypertension</a:t>
                </a:r>
                <a:endParaRPr lang="nl-NL" sz="1400" b="0">
                  <a:solidFill>
                    <a:schemeClr val="tx1"/>
                  </a:solidFill>
                  <a:cs typeface="Times New Roman" panose="02020603050405020304" pitchFamily="18" charset="0"/>
                </a:endParaRPr>
              </a:p>
            </p:txBody>
          </p:sp>
        </p:grpSp>
        <p:grpSp>
          <p:nvGrpSpPr>
            <p:cNvPr id="2047046" name="Group 70"/>
            <p:cNvGrpSpPr>
              <a:grpSpLocks/>
            </p:cNvGrpSpPr>
            <p:nvPr/>
          </p:nvGrpSpPr>
          <p:grpSpPr bwMode="auto">
            <a:xfrm>
              <a:off x="576" y="1104"/>
              <a:ext cx="4944" cy="193"/>
              <a:chOff x="576" y="1248"/>
              <a:chExt cx="4944" cy="193"/>
            </a:xfrm>
          </p:grpSpPr>
          <p:sp>
            <p:nvSpPr>
              <p:cNvPr id="2047047" name="Text Box 71"/>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r>
                  <a:rPr lang="nl-BE" sz="1800">
                    <a:solidFill>
                      <a:schemeClr val="bg1"/>
                    </a:solidFill>
                    <a:cs typeface="Times New Roman" panose="02020603050405020304" pitchFamily="18" charset="0"/>
                  </a:rPr>
                  <a:t>PtID</a:t>
                </a:r>
                <a:endParaRPr lang="nl-NL" sz="1800">
                  <a:solidFill>
                    <a:schemeClr val="bg1"/>
                  </a:solidFill>
                  <a:cs typeface="Times New Roman" panose="02020603050405020304" pitchFamily="18" charset="0"/>
                </a:endParaRPr>
              </a:p>
            </p:txBody>
          </p:sp>
          <p:sp>
            <p:nvSpPr>
              <p:cNvPr id="2047048" name="Text Box 72"/>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r>
                  <a:rPr lang="nl-BE" sz="1800">
                    <a:solidFill>
                      <a:schemeClr val="bg1"/>
                    </a:solidFill>
                    <a:cs typeface="Times New Roman" panose="02020603050405020304" pitchFamily="18" charset="0"/>
                  </a:rPr>
                  <a:t>Date</a:t>
                </a:r>
                <a:endParaRPr lang="nl-NL" sz="1800">
                  <a:solidFill>
                    <a:schemeClr val="bg1"/>
                  </a:solidFill>
                  <a:cs typeface="Times New Roman" panose="02020603050405020304" pitchFamily="18" charset="0"/>
                </a:endParaRPr>
              </a:p>
            </p:txBody>
          </p:sp>
          <p:sp>
            <p:nvSpPr>
              <p:cNvPr id="2047049" name="Text Box 73"/>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r>
                  <a:rPr lang="nl-BE" sz="1800">
                    <a:solidFill>
                      <a:schemeClr val="bg1"/>
                    </a:solidFill>
                    <a:cs typeface="Times New Roman" panose="02020603050405020304" pitchFamily="18" charset="0"/>
                  </a:rPr>
                  <a:t>ObsCode</a:t>
                </a:r>
                <a:endParaRPr lang="nl-NL" sz="1800">
                  <a:solidFill>
                    <a:schemeClr val="bg1"/>
                  </a:solidFill>
                  <a:cs typeface="Times New Roman" panose="02020603050405020304" pitchFamily="18" charset="0"/>
                </a:endParaRPr>
              </a:p>
            </p:txBody>
          </p:sp>
          <p:sp>
            <p:nvSpPr>
              <p:cNvPr id="2047050" name="Text Box 74"/>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r>
                  <a:rPr lang="nl-BE" sz="1800">
                    <a:solidFill>
                      <a:schemeClr val="bg1"/>
                    </a:solidFill>
                    <a:cs typeface="Times New Roman" panose="02020603050405020304" pitchFamily="18" charset="0"/>
                  </a:rPr>
                  <a:t>Narrative</a:t>
                </a:r>
                <a:endParaRPr lang="nl-NL" sz="1800">
                  <a:solidFill>
                    <a:schemeClr val="bg1"/>
                  </a:solidFill>
                  <a:cs typeface="Times New Roman" panose="02020603050405020304" pitchFamily="18" charset="0"/>
                </a:endParaRPr>
              </a:p>
            </p:txBody>
          </p:sp>
        </p:grpSp>
        <p:sp>
          <p:nvSpPr>
            <p:cNvPr id="2047051" name="Text Box 75"/>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0939</a:t>
              </a:r>
              <a:endParaRPr lang="nl-NL" sz="1400" b="0">
                <a:solidFill>
                  <a:schemeClr val="tx1"/>
                </a:solidFill>
                <a:cs typeface="Times New Roman" panose="02020603050405020304" pitchFamily="18" charset="0"/>
              </a:endParaRPr>
            </a:p>
          </p:txBody>
        </p:sp>
        <p:sp>
          <p:nvSpPr>
            <p:cNvPr id="2047052" name="Text Box 76"/>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BE" sz="1400" b="0">
                  <a:solidFill>
                    <a:schemeClr val="tx1"/>
                  </a:solidFill>
                  <a:cs typeface="Times New Roman" panose="02020603050405020304" pitchFamily="18" charset="0"/>
                </a:rPr>
                <a:t>20/12/1998</a:t>
              </a:r>
              <a:endParaRPr lang="nl-NL" sz="1400" b="0">
                <a:solidFill>
                  <a:schemeClr val="tx1"/>
                </a:solidFill>
                <a:cs typeface="Times New Roman" panose="02020603050405020304" pitchFamily="18" charset="0"/>
              </a:endParaRPr>
            </a:p>
          </p:txBody>
        </p:sp>
        <p:sp>
          <p:nvSpPr>
            <p:cNvPr id="2047053" name="Text Box 77"/>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255087006</a:t>
              </a:r>
            </a:p>
          </p:txBody>
        </p:sp>
        <p:sp>
          <p:nvSpPr>
            <p:cNvPr id="2047054" name="Text Box 78"/>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l"/>
              <a:r>
                <a:rPr lang="nl-NL" sz="1400" b="0">
                  <a:solidFill>
                    <a:schemeClr val="tx1"/>
                  </a:solidFill>
                  <a:cs typeface="Times New Roman" panose="02020603050405020304" pitchFamily="18" charset="0"/>
                </a:rPr>
                <a:t>malignant polyp of biliary tract</a:t>
              </a:r>
            </a:p>
          </p:txBody>
        </p:sp>
      </p:grpSp>
      <p:grpSp>
        <p:nvGrpSpPr>
          <p:cNvPr id="2047055" name="Group 79"/>
          <p:cNvGrpSpPr>
            <a:grpSpLocks/>
          </p:cNvGrpSpPr>
          <p:nvPr/>
        </p:nvGrpSpPr>
        <p:grpSpPr bwMode="auto">
          <a:xfrm>
            <a:off x="4191000" y="1828800"/>
            <a:ext cx="838200" cy="4495800"/>
            <a:chOff x="2640" y="1296"/>
            <a:chExt cx="528" cy="2832"/>
          </a:xfrm>
        </p:grpSpPr>
        <p:grpSp>
          <p:nvGrpSpPr>
            <p:cNvPr id="2047056" name="Group 80"/>
            <p:cNvGrpSpPr>
              <a:grpSpLocks/>
            </p:cNvGrpSpPr>
            <p:nvPr/>
          </p:nvGrpSpPr>
          <p:grpSpPr bwMode="auto">
            <a:xfrm>
              <a:off x="2640" y="1296"/>
              <a:ext cx="528" cy="528"/>
              <a:chOff x="2640" y="1296"/>
              <a:chExt cx="528" cy="528"/>
            </a:xfrm>
          </p:grpSpPr>
          <p:sp>
            <p:nvSpPr>
              <p:cNvPr id="2047057" name="Rectangle 81"/>
              <p:cNvSpPr>
                <a:spLocks noChangeArrowheads="1"/>
              </p:cNvSpPr>
              <p:nvPr/>
            </p:nvSpPr>
            <p:spPr bwMode="auto">
              <a:xfrm>
                <a:off x="2640" y="1296"/>
                <a:ext cx="528"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IUI-001</a:t>
                </a:r>
                <a:endParaRPr lang="nl-NL" sz="1400">
                  <a:solidFill>
                    <a:schemeClr val="tx1"/>
                  </a:solidFill>
                  <a:cs typeface="Times New Roman" panose="02020603050405020304" pitchFamily="18" charset="0"/>
                </a:endParaRPr>
              </a:p>
            </p:txBody>
          </p:sp>
          <p:sp>
            <p:nvSpPr>
              <p:cNvPr id="2047058" name="Rectangle 82"/>
              <p:cNvSpPr>
                <a:spLocks noChangeArrowheads="1"/>
              </p:cNvSpPr>
              <p:nvPr/>
            </p:nvSpPr>
            <p:spPr bwMode="auto">
              <a:xfrm>
                <a:off x="2640" y="1488"/>
                <a:ext cx="528"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IUI-001</a:t>
                </a:r>
                <a:endParaRPr lang="nl-NL" sz="1400">
                  <a:solidFill>
                    <a:schemeClr val="tx1"/>
                  </a:solidFill>
                  <a:cs typeface="Times New Roman" panose="02020603050405020304" pitchFamily="18" charset="0"/>
                </a:endParaRPr>
              </a:p>
            </p:txBody>
          </p:sp>
          <p:sp>
            <p:nvSpPr>
              <p:cNvPr id="2047059" name="Rectangle 83"/>
              <p:cNvSpPr>
                <a:spLocks noChangeArrowheads="1"/>
              </p:cNvSpPr>
              <p:nvPr/>
            </p:nvSpPr>
            <p:spPr bwMode="auto">
              <a:xfrm>
                <a:off x="2640" y="1680"/>
                <a:ext cx="528"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IUI-001</a:t>
                </a:r>
                <a:endParaRPr lang="nl-NL" sz="1400">
                  <a:solidFill>
                    <a:schemeClr val="tx1"/>
                  </a:solidFill>
                  <a:cs typeface="Times New Roman" panose="02020603050405020304" pitchFamily="18" charset="0"/>
                </a:endParaRPr>
              </a:p>
            </p:txBody>
          </p:sp>
        </p:grpSp>
        <p:sp>
          <p:nvSpPr>
            <p:cNvPr id="2047060" name="Rectangle 84"/>
            <p:cNvSpPr>
              <a:spLocks noChangeArrowheads="1"/>
            </p:cNvSpPr>
            <p:nvPr/>
          </p:nvSpPr>
          <p:spPr bwMode="auto">
            <a:xfrm>
              <a:off x="2640" y="3216"/>
              <a:ext cx="528" cy="144"/>
            </a:xfrm>
            <a:prstGeom prst="rect">
              <a:avLst/>
            </a:prstGeom>
            <a:solidFill>
              <a:srgbClr val="FFAD5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IUI-003</a:t>
              </a:r>
              <a:endParaRPr lang="nl-NL" sz="1400">
                <a:solidFill>
                  <a:schemeClr val="tx1"/>
                </a:solidFill>
                <a:cs typeface="Times New Roman" panose="02020603050405020304" pitchFamily="18" charset="0"/>
              </a:endParaRPr>
            </a:p>
          </p:txBody>
        </p:sp>
        <p:grpSp>
          <p:nvGrpSpPr>
            <p:cNvPr id="2047061" name="Group 85"/>
            <p:cNvGrpSpPr>
              <a:grpSpLocks/>
            </p:cNvGrpSpPr>
            <p:nvPr/>
          </p:nvGrpSpPr>
          <p:grpSpPr bwMode="auto">
            <a:xfrm>
              <a:off x="2640" y="2256"/>
              <a:ext cx="528" cy="1872"/>
              <a:chOff x="2640" y="2256"/>
              <a:chExt cx="528" cy="1872"/>
            </a:xfrm>
          </p:grpSpPr>
          <p:sp>
            <p:nvSpPr>
              <p:cNvPr id="2047062" name="Rectangle 86"/>
              <p:cNvSpPr>
                <a:spLocks noChangeArrowheads="1"/>
              </p:cNvSpPr>
              <p:nvPr/>
            </p:nvSpPr>
            <p:spPr bwMode="auto">
              <a:xfrm>
                <a:off x="2640" y="2256"/>
                <a:ext cx="528" cy="14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IUI-004</a:t>
                </a:r>
                <a:endParaRPr lang="nl-NL" sz="1400">
                  <a:solidFill>
                    <a:schemeClr val="tx1"/>
                  </a:solidFill>
                  <a:cs typeface="Times New Roman" panose="02020603050405020304" pitchFamily="18" charset="0"/>
                </a:endParaRPr>
              </a:p>
            </p:txBody>
          </p:sp>
          <p:sp>
            <p:nvSpPr>
              <p:cNvPr id="2047063" name="Rectangle 87"/>
              <p:cNvSpPr>
                <a:spLocks noChangeArrowheads="1"/>
              </p:cNvSpPr>
              <p:nvPr/>
            </p:nvSpPr>
            <p:spPr bwMode="auto">
              <a:xfrm>
                <a:off x="2640" y="3984"/>
                <a:ext cx="528" cy="14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IUI-004</a:t>
                </a:r>
                <a:endParaRPr lang="nl-NL" sz="1400">
                  <a:solidFill>
                    <a:schemeClr val="tx1"/>
                  </a:solidFill>
                  <a:cs typeface="Times New Roman" panose="02020603050405020304" pitchFamily="18" charset="0"/>
                </a:endParaRPr>
              </a:p>
            </p:txBody>
          </p:sp>
        </p:grpSp>
        <p:grpSp>
          <p:nvGrpSpPr>
            <p:cNvPr id="2047064" name="Group 88"/>
            <p:cNvGrpSpPr>
              <a:grpSpLocks/>
            </p:cNvGrpSpPr>
            <p:nvPr/>
          </p:nvGrpSpPr>
          <p:grpSpPr bwMode="auto">
            <a:xfrm>
              <a:off x="2640" y="2064"/>
              <a:ext cx="528" cy="1872"/>
              <a:chOff x="2640" y="2064"/>
              <a:chExt cx="528" cy="1872"/>
            </a:xfrm>
          </p:grpSpPr>
          <p:sp>
            <p:nvSpPr>
              <p:cNvPr id="2047065" name="Rectangle 89"/>
              <p:cNvSpPr>
                <a:spLocks noChangeArrowheads="1"/>
              </p:cNvSpPr>
              <p:nvPr/>
            </p:nvSpPr>
            <p:spPr bwMode="auto">
              <a:xfrm>
                <a:off x="2640" y="2064"/>
                <a:ext cx="528" cy="14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IUI-005</a:t>
                </a:r>
                <a:endParaRPr lang="nl-NL" sz="1400">
                  <a:solidFill>
                    <a:schemeClr val="tx1"/>
                  </a:solidFill>
                  <a:cs typeface="Times New Roman" panose="02020603050405020304" pitchFamily="18" charset="0"/>
                </a:endParaRPr>
              </a:p>
            </p:txBody>
          </p:sp>
          <p:sp>
            <p:nvSpPr>
              <p:cNvPr id="2047066" name="Rectangle 90"/>
              <p:cNvSpPr>
                <a:spLocks noChangeArrowheads="1"/>
              </p:cNvSpPr>
              <p:nvPr/>
            </p:nvSpPr>
            <p:spPr bwMode="auto">
              <a:xfrm>
                <a:off x="2640" y="3024"/>
                <a:ext cx="528" cy="14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IUI-005</a:t>
                </a:r>
                <a:endParaRPr lang="nl-NL" sz="1400">
                  <a:solidFill>
                    <a:schemeClr val="tx1"/>
                  </a:solidFill>
                  <a:cs typeface="Times New Roman" panose="02020603050405020304" pitchFamily="18" charset="0"/>
                </a:endParaRPr>
              </a:p>
            </p:txBody>
          </p:sp>
          <p:sp>
            <p:nvSpPr>
              <p:cNvPr id="2047067" name="Rectangle 91"/>
              <p:cNvSpPr>
                <a:spLocks noChangeArrowheads="1"/>
              </p:cNvSpPr>
              <p:nvPr/>
            </p:nvSpPr>
            <p:spPr bwMode="auto">
              <a:xfrm>
                <a:off x="2640" y="3792"/>
                <a:ext cx="528" cy="14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IUI-005</a:t>
                </a:r>
                <a:endParaRPr lang="nl-NL" sz="1400">
                  <a:solidFill>
                    <a:schemeClr val="tx1"/>
                  </a:solidFill>
                  <a:cs typeface="Times New Roman" panose="02020603050405020304" pitchFamily="18" charset="0"/>
                </a:endParaRPr>
              </a:p>
            </p:txBody>
          </p:sp>
        </p:grpSp>
        <p:grpSp>
          <p:nvGrpSpPr>
            <p:cNvPr id="2047068" name="Group 92"/>
            <p:cNvGrpSpPr>
              <a:grpSpLocks/>
            </p:cNvGrpSpPr>
            <p:nvPr/>
          </p:nvGrpSpPr>
          <p:grpSpPr bwMode="auto">
            <a:xfrm>
              <a:off x="2640" y="1872"/>
              <a:ext cx="528" cy="1680"/>
              <a:chOff x="4992" y="1776"/>
              <a:chExt cx="528" cy="1680"/>
            </a:xfrm>
          </p:grpSpPr>
          <p:sp>
            <p:nvSpPr>
              <p:cNvPr id="2047069" name="Rectangle 93"/>
              <p:cNvSpPr>
                <a:spLocks noChangeArrowheads="1"/>
              </p:cNvSpPr>
              <p:nvPr/>
            </p:nvSpPr>
            <p:spPr bwMode="auto">
              <a:xfrm>
                <a:off x="4992" y="1776"/>
                <a:ext cx="528" cy="144"/>
              </a:xfrm>
              <a:prstGeom prst="rect">
                <a:avLst/>
              </a:prstGeom>
              <a:solidFill>
                <a:srgbClr val="8EA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IUI-007</a:t>
                </a:r>
                <a:endParaRPr lang="nl-NL" sz="1400">
                  <a:solidFill>
                    <a:schemeClr val="tx1"/>
                  </a:solidFill>
                  <a:cs typeface="Times New Roman" panose="02020603050405020304" pitchFamily="18" charset="0"/>
                </a:endParaRPr>
              </a:p>
            </p:txBody>
          </p:sp>
          <p:sp>
            <p:nvSpPr>
              <p:cNvPr id="2047070" name="Rectangle 94"/>
              <p:cNvSpPr>
                <a:spLocks noChangeArrowheads="1"/>
              </p:cNvSpPr>
              <p:nvPr/>
            </p:nvSpPr>
            <p:spPr bwMode="auto">
              <a:xfrm>
                <a:off x="4992" y="2544"/>
                <a:ext cx="528" cy="144"/>
              </a:xfrm>
              <a:prstGeom prst="rect">
                <a:avLst/>
              </a:prstGeom>
              <a:solidFill>
                <a:srgbClr val="8EA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IUI-007</a:t>
                </a:r>
                <a:endParaRPr lang="nl-NL" sz="1400">
                  <a:solidFill>
                    <a:schemeClr val="tx1"/>
                  </a:solidFill>
                  <a:cs typeface="Times New Roman" panose="02020603050405020304" pitchFamily="18" charset="0"/>
                </a:endParaRPr>
              </a:p>
            </p:txBody>
          </p:sp>
          <p:sp>
            <p:nvSpPr>
              <p:cNvPr id="2047071" name="Rectangle 95"/>
              <p:cNvSpPr>
                <a:spLocks noChangeArrowheads="1"/>
              </p:cNvSpPr>
              <p:nvPr/>
            </p:nvSpPr>
            <p:spPr bwMode="auto">
              <a:xfrm>
                <a:off x="4992" y="3312"/>
                <a:ext cx="528" cy="144"/>
              </a:xfrm>
              <a:prstGeom prst="rect">
                <a:avLst/>
              </a:prstGeom>
              <a:solidFill>
                <a:srgbClr val="8EA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IUI-007</a:t>
                </a:r>
                <a:endParaRPr lang="nl-NL" sz="1400">
                  <a:solidFill>
                    <a:schemeClr val="tx1"/>
                  </a:solidFill>
                  <a:cs typeface="Times New Roman" panose="02020603050405020304" pitchFamily="18" charset="0"/>
                </a:endParaRPr>
              </a:p>
            </p:txBody>
          </p:sp>
        </p:grpSp>
        <p:grpSp>
          <p:nvGrpSpPr>
            <p:cNvPr id="2047072" name="Group 96"/>
            <p:cNvGrpSpPr>
              <a:grpSpLocks/>
            </p:cNvGrpSpPr>
            <p:nvPr/>
          </p:nvGrpSpPr>
          <p:grpSpPr bwMode="auto">
            <a:xfrm>
              <a:off x="2640" y="2448"/>
              <a:ext cx="528" cy="1296"/>
              <a:chOff x="2640" y="2448"/>
              <a:chExt cx="528" cy="1296"/>
            </a:xfrm>
          </p:grpSpPr>
          <p:sp>
            <p:nvSpPr>
              <p:cNvPr id="2047073" name="Rectangle 97"/>
              <p:cNvSpPr>
                <a:spLocks noChangeArrowheads="1"/>
              </p:cNvSpPr>
              <p:nvPr/>
            </p:nvSpPr>
            <p:spPr bwMode="auto">
              <a:xfrm>
                <a:off x="2640" y="2448"/>
                <a:ext cx="528"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IUI-002</a:t>
                </a:r>
                <a:endParaRPr lang="nl-NL" sz="1400">
                  <a:solidFill>
                    <a:schemeClr val="tx1"/>
                  </a:solidFill>
                  <a:cs typeface="Times New Roman" panose="02020603050405020304" pitchFamily="18" charset="0"/>
                </a:endParaRPr>
              </a:p>
            </p:txBody>
          </p:sp>
          <p:sp>
            <p:nvSpPr>
              <p:cNvPr id="2047074" name="Rectangle 98"/>
              <p:cNvSpPr>
                <a:spLocks noChangeArrowheads="1"/>
              </p:cNvSpPr>
              <p:nvPr/>
            </p:nvSpPr>
            <p:spPr bwMode="auto">
              <a:xfrm>
                <a:off x="2640" y="3600"/>
                <a:ext cx="528" cy="144"/>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IUI-012</a:t>
                </a:r>
                <a:endParaRPr lang="nl-NL" sz="1400">
                  <a:solidFill>
                    <a:schemeClr val="tx1"/>
                  </a:solidFill>
                  <a:cs typeface="Times New Roman" panose="02020603050405020304" pitchFamily="18" charset="0"/>
                </a:endParaRPr>
              </a:p>
            </p:txBody>
          </p:sp>
        </p:grpSp>
        <p:sp>
          <p:nvSpPr>
            <p:cNvPr id="2047075" name="Rectangle 99"/>
            <p:cNvSpPr>
              <a:spLocks noChangeArrowheads="1"/>
            </p:cNvSpPr>
            <p:nvPr/>
          </p:nvSpPr>
          <p:spPr bwMode="auto">
            <a:xfrm>
              <a:off x="2640" y="2832"/>
              <a:ext cx="528" cy="14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400">
                  <a:solidFill>
                    <a:schemeClr val="tx1"/>
                  </a:solidFill>
                  <a:cs typeface="Times New Roman" panose="02020603050405020304" pitchFamily="18" charset="0"/>
                </a:rPr>
                <a:t>IUI-006</a:t>
              </a:r>
              <a:endParaRPr lang="nl-NL" sz="1400">
                <a:solidFill>
                  <a:schemeClr val="tx1"/>
                </a:solidFill>
                <a:cs typeface="Times New Roman" panose="02020603050405020304" pitchFamily="18" charset="0"/>
              </a:endParaRPr>
            </a:p>
          </p:txBody>
        </p:sp>
      </p:grpSp>
      <p:sp>
        <p:nvSpPr>
          <p:cNvPr id="2047076" name="Text Box 100"/>
          <p:cNvSpPr txBox="1">
            <a:spLocks noChangeArrowheads="1"/>
          </p:cNvSpPr>
          <p:nvPr/>
        </p:nvSpPr>
        <p:spPr bwMode="auto">
          <a:xfrm>
            <a:off x="0" y="5897563"/>
            <a:ext cx="3503613" cy="5794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bg1"/>
                </a:solidFill>
              </a:rPr>
              <a:t>7 distinct disorders</a:t>
            </a:r>
          </a:p>
        </p:txBody>
      </p:sp>
      <p:sp>
        <p:nvSpPr>
          <p:cNvPr id="3" name="Title 2"/>
          <p:cNvSpPr>
            <a:spLocks noGrp="1"/>
          </p:cNvSpPr>
          <p:nvPr>
            <p:ph type="title"/>
          </p:nvPr>
        </p:nvSpPr>
        <p:spPr/>
        <p:txBody>
          <a:bodyPr/>
          <a:lstStyle/>
          <a:p>
            <a:r>
              <a:rPr lang="nl-BE" sz="3200" dirty="0"/>
              <a:t>Codes </a:t>
            </a:r>
            <a:r>
              <a:rPr lang="nl-BE" sz="3200" dirty="0" err="1"/>
              <a:t>for</a:t>
            </a:r>
            <a:r>
              <a:rPr lang="nl-BE" sz="3200" dirty="0"/>
              <a:t> ‘types’ AND </a:t>
            </a:r>
            <a:r>
              <a:rPr lang="nl-BE" sz="3200" dirty="0" err="1"/>
              <a:t>identifiers</a:t>
            </a:r>
            <a:r>
              <a:rPr lang="nl-BE" sz="3200" dirty="0"/>
              <a:t> </a:t>
            </a:r>
            <a:r>
              <a:rPr lang="nl-BE" sz="3200" dirty="0" err="1"/>
              <a:t>for</a:t>
            </a:r>
            <a:r>
              <a:rPr lang="nl-BE" sz="3200" dirty="0"/>
              <a:t> </a:t>
            </a:r>
            <a:r>
              <a:rPr lang="nl-BE" sz="3200" dirty="0" err="1"/>
              <a:t>instances</a:t>
            </a:r>
            <a:endParaRPr lang="en-US" sz="3200" dirty="0"/>
          </a:p>
        </p:txBody>
      </p:sp>
    </p:spTree>
    <p:extLst>
      <p:ext uri="{BB962C8B-B14F-4D97-AF65-F5344CB8AC3E}">
        <p14:creationId xmlns:p14="http://schemas.microsoft.com/office/powerpoint/2010/main" val="66108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047055"/>
                                        </p:tgtEl>
                                        <p:attrNameLst>
                                          <p:attrName>style.visibility</p:attrName>
                                        </p:attrNameLst>
                                      </p:cBhvr>
                                      <p:to>
                                        <p:strVal val="visible"/>
                                      </p:to>
                                    </p:set>
                                    <p:animEffect transition="in" filter="wipe(up)">
                                      <p:cBhvr>
                                        <p:cTn id="7" dur="1000"/>
                                        <p:tgtEl>
                                          <p:spTgt spid="2047055"/>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47076"/>
                                        </p:tgtEl>
                                        <p:attrNameLst>
                                          <p:attrName>style.visibility</p:attrName>
                                        </p:attrNameLst>
                                      </p:cBhvr>
                                      <p:to>
                                        <p:strVal val="visible"/>
                                      </p:to>
                                    </p:set>
                                    <p:animEffect transition="in" filter="wipe(up)">
                                      <p:cBhvr>
                                        <p:cTn id="11" dur="1000"/>
                                        <p:tgtEl>
                                          <p:spTgt spid="2047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707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mentioned in ‘Principles </a:t>
            </a:r>
            <a:r>
              <a:rPr lang="en-US" dirty="0"/>
              <a:t>for Success’</a:t>
            </a:r>
          </a:p>
        </p:txBody>
      </p:sp>
      <p:sp>
        <p:nvSpPr>
          <p:cNvPr id="2049027" name="Rectangle 3"/>
          <p:cNvSpPr>
            <a:spLocks noGrp="1" noChangeArrowheads="1"/>
          </p:cNvSpPr>
          <p:nvPr>
            <p:ph idx="1"/>
          </p:nvPr>
        </p:nvSpPr>
        <p:spPr>
          <a:xfrm>
            <a:off x="990600" y="1371600"/>
            <a:ext cx="7924800" cy="4953000"/>
          </a:xfrm>
        </p:spPr>
        <p:txBody>
          <a:bodyPr/>
          <a:lstStyle/>
          <a:p>
            <a:r>
              <a:rPr lang="en-US" sz="2800" dirty="0" smtClean="0"/>
              <a:t>Radical </a:t>
            </a:r>
            <a:r>
              <a:rPr lang="en-US" sz="2800" dirty="0"/>
              <a:t>change:</a:t>
            </a:r>
          </a:p>
          <a:p>
            <a:pPr lvl="2"/>
            <a:r>
              <a:rPr lang="en-US" sz="2000" b="1" dirty="0"/>
              <a:t>Principle 6: Architect Information and Workflow Systems to Accommodate Disruptive Change </a:t>
            </a:r>
            <a:endParaRPr lang="en-US" sz="2000" dirty="0"/>
          </a:p>
          <a:p>
            <a:pPr lvl="4"/>
            <a:r>
              <a:rPr lang="en-US" sz="1800" dirty="0"/>
              <a:t>Organizations should architect health care IT for flexibility to support disruptive change rather than to optimize today’s ideas about health care. </a:t>
            </a:r>
          </a:p>
          <a:p>
            <a:pPr lvl="2"/>
            <a:r>
              <a:rPr lang="en-US" sz="2000" b="1" dirty="0"/>
              <a:t>Principle 7: Archive Data for Subsequent Re-interpretation </a:t>
            </a:r>
            <a:endParaRPr lang="en-US" sz="2000" dirty="0"/>
          </a:p>
          <a:p>
            <a:pPr lvl="4"/>
            <a:r>
              <a:rPr lang="en-US" sz="1800" dirty="0"/>
              <a:t>Vendors of health care IT should provide the capability of recording any data collected in their measured, </a:t>
            </a:r>
            <a:r>
              <a:rPr lang="en-US" sz="1800" dirty="0" err="1"/>
              <a:t>uninterpreted</a:t>
            </a:r>
            <a:r>
              <a:rPr lang="en-US" sz="1800" dirty="0"/>
              <a:t>, original form, archiving them as long as possible to enable subsequent retrospective views and analyses of those data</a:t>
            </a:r>
            <a:r>
              <a:rPr lang="en-US" sz="1800" dirty="0" smtClean="0"/>
              <a:t>. </a:t>
            </a:r>
            <a:endParaRPr lang="en-US" sz="1800" dirty="0"/>
          </a:p>
          <a:p>
            <a:pPr lvl="2"/>
            <a:endParaRPr lang="en-US" sz="2000" dirty="0"/>
          </a:p>
          <a:p>
            <a:pPr lvl="1"/>
            <a:endParaRPr lang="en-US" sz="2400" dirty="0"/>
          </a:p>
        </p:txBody>
      </p:sp>
      <p:pic>
        <p:nvPicPr>
          <p:cNvPr id="2049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66" y="3733800"/>
            <a:ext cx="202365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029" name="Rectangle 5"/>
          <p:cNvSpPr>
            <a:spLocks noChangeArrowheads="1"/>
          </p:cNvSpPr>
          <p:nvPr/>
        </p:nvSpPr>
        <p:spPr bwMode="auto">
          <a:xfrm>
            <a:off x="2133600" y="6127750"/>
            <a:ext cx="70104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b="0">
                <a:solidFill>
                  <a:schemeClr val="bg1"/>
                </a:solidFill>
              </a:rPr>
              <a:t>Willam W. Stead and Herbert S. Lin, editors; Committee on Engaging the Computer Science Research Community in Health Care Informatics; National Research Council. </a:t>
            </a:r>
            <a:r>
              <a:rPr lang="en-US" sz="1400">
                <a:solidFill>
                  <a:schemeClr val="bg1"/>
                </a:solidFill>
              </a:rPr>
              <a:t>Computational Technology for Effective Health Care: Immediate Steps and Strategic Directions </a:t>
            </a:r>
            <a:r>
              <a:rPr lang="en-US" sz="1400" b="0">
                <a:solidFill>
                  <a:schemeClr val="bg1"/>
                </a:solidFill>
              </a:rPr>
              <a:t>(2009)</a:t>
            </a:r>
            <a:r>
              <a:rPr lang="en-US" sz="1400">
                <a:solidFill>
                  <a:schemeClr val="bg1"/>
                </a:solidFill>
              </a:rPr>
              <a:t> </a:t>
            </a:r>
          </a:p>
        </p:txBody>
      </p:sp>
    </p:spTree>
    <p:extLst>
      <p:ext uri="{BB962C8B-B14F-4D97-AF65-F5344CB8AC3E}">
        <p14:creationId xmlns:p14="http://schemas.microsoft.com/office/powerpoint/2010/main" val="7889496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1314" name="Group 2"/>
          <p:cNvGrpSpPr>
            <a:grpSpLocks/>
          </p:cNvGrpSpPr>
          <p:nvPr/>
        </p:nvGrpSpPr>
        <p:grpSpPr bwMode="auto">
          <a:xfrm>
            <a:off x="0" y="1981200"/>
            <a:ext cx="9144000" cy="4876800"/>
            <a:chOff x="0" y="1248"/>
            <a:chExt cx="5760" cy="3072"/>
          </a:xfrm>
        </p:grpSpPr>
        <p:pic>
          <p:nvPicPr>
            <p:cNvPr id="2061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
              <a:ext cx="5760" cy="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1316" name="AutoShape 4"/>
            <p:cNvSpPr>
              <a:spLocks noChangeArrowheads="1"/>
            </p:cNvSpPr>
            <p:nvPr/>
          </p:nvSpPr>
          <p:spPr bwMode="auto">
            <a:xfrm flipH="1" flipV="1">
              <a:off x="0" y="2880"/>
              <a:ext cx="5760" cy="1440"/>
            </a:xfrm>
            <a:custGeom>
              <a:avLst/>
              <a:gdLst>
                <a:gd name="G0" fmla="+- 4222 0 0"/>
                <a:gd name="G1" fmla="+- 21600 0 4222"/>
                <a:gd name="G2" fmla="*/ 4222 1 2"/>
                <a:gd name="G3" fmla="+- 21600 0 G2"/>
                <a:gd name="G4" fmla="+/ 4222 21600 2"/>
                <a:gd name="G5" fmla="+/ G1 0 2"/>
                <a:gd name="G6" fmla="*/ 21600 21600 4222"/>
                <a:gd name="G7" fmla="*/ G6 1 2"/>
                <a:gd name="G8" fmla="+- 21600 0 G7"/>
                <a:gd name="G9" fmla="*/ 21600 1 2"/>
                <a:gd name="G10" fmla="+- 4222 0 G9"/>
                <a:gd name="G11" fmla="?: G10 G8 0"/>
                <a:gd name="G12" fmla="?: G10 G7 21600"/>
                <a:gd name="T0" fmla="*/ 19489 w 21600"/>
                <a:gd name="T1" fmla="*/ 10800 h 21600"/>
                <a:gd name="T2" fmla="*/ 10800 w 21600"/>
                <a:gd name="T3" fmla="*/ 21600 h 21600"/>
                <a:gd name="T4" fmla="*/ 2111 w 21600"/>
                <a:gd name="T5" fmla="*/ 10800 h 21600"/>
                <a:gd name="T6" fmla="*/ 10800 w 21600"/>
                <a:gd name="T7" fmla="*/ 0 h 21600"/>
                <a:gd name="T8" fmla="*/ 3911 w 21600"/>
                <a:gd name="T9" fmla="*/ 3911 h 21600"/>
                <a:gd name="T10" fmla="*/ 17689 w 21600"/>
                <a:gd name="T11" fmla="*/ 17689 h 21600"/>
              </a:gdLst>
              <a:ahLst/>
              <a:cxnLst>
                <a:cxn ang="0">
                  <a:pos x="T0" y="T1"/>
                </a:cxn>
                <a:cxn ang="0">
                  <a:pos x="T2" y="T3"/>
                </a:cxn>
                <a:cxn ang="0">
                  <a:pos x="T4" y="T5"/>
                </a:cxn>
                <a:cxn ang="0">
                  <a:pos x="T6" y="T7"/>
                </a:cxn>
              </a:cxnLst>
              <a:rect l="T8" t="T9" r="T10" b="T11"/>
              <a:pathLst>
                <a:path w="21600" h="21600">
                  <a:moveTo>
                    <a:pt x="0" y="0"/>
                  </a:moveTo>
                  <a:lnTo>
                    <a:pt x="4222" y="21600"/>
                  </a:lnTo>
                  <a:lnTo>
                    <a:pt x="17378" y="21600"/>
                  </a:lnTo>
                  <a:lnTo>
                    <a:pt x="21600" y="0"/>
                  </a:lnTo>
                  <a:close/>
                </a:path>
              </a:pathLst>
            </a:cu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061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9144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1319" name="Rectangle 7"/>
          <p:cNvSpPr>
            <a:spLocks noChangeArrowheads="1"/>
          </p:cNvSpPr>
          <p:nvPr/>
        </p:nvSpPr>
        <p:spPr bwMode="auto">
          <a:xfrm>
            <a:off x="0" y="42672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61320" name="Group 8"/>
          <p:cNvGrpSpPr>
            <a:grpSpLocks/>
          </p:cNvGrpSpPr>
          <p:nvPr/>
        </p:nvGrpSpPr>
        <p:grpSpPr bwMode="auto">
          <a:xfrm>
            <a:off x="2971800" y="2286000"/>
            <a:ext cx="1789113" cy="2971800"/>
            <a:chOff x="1872" y="1440"/>
            <a:chExt cx="1127" cy="1872"/>
          </a:xfrm>
        </p:grpSpPr>
        <p:sp>
          <p:nvSpPr>
            <p:cNvPr id="2061321" name="Line 9"/>
            <p:cNvSpPr>
              <a:spLocks noChangeShapeType="1"/>
            </p:cNvSpPr>
            <p:nvPr/>
          </p:nvSpPr>
          <p:spPr bwMode="auto">
            <a:xfrm flipH="1" flipV="1">
              <a:off x="1872" y="2688"/>
              <a:ext cx="0" cy="62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61322" name="Line 10"/>
            <p:cNvSpPr>
              <a:spLocks noChangeShapeType="1"/>
            </p:cNvSpPr>
            <p:nvPr/>
          </p:nvSpPr>
          <p:spPr bwMode="auto">
            <a:xfrm flipH="1" flipV="1">
              <a:off x="2976" y="1440"/>
              <a:ext cx="0" cy="177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61323" name="Text Box 11"/>
            <p:cNvSpPr txBox="1">
              <a:spLocks noChangeArrowheads="1"/>
            </p:cNvSpPr>
            <p:nvPr/>
          </p:nvSpPr>
          <p:spPr bwMode="auto">
            <a:xfrm>
              <a:off x="1872" y="2640"/>
              <a:ext cx="11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sz="2000">
                  <a:solidFill>
                    <a:srgbClr val="FF0000"/>
                  </a:solidFill>
                </a:rPr>
                <a:t>instance-of at t</a:t>
              </a:r>
              <a:endParaRPr lang="en-GB" sz="2000">
                <a:solidFill>
                  <a:srgbClr val="FF0000"/>
                </a:solidFill>
              </a:endParaRPr>
            </a:p>
          </p:txBody>
        </p:sp>
      </p:grpSp>
      <p:grpSp>
        <p:nvGrpSpPr>
          <p:cNvPr id="2061324" name="Group 12"/>
          <p:cNvGrpSpPr>
            <a:grpSpLocks/>
          </p:cNvGrpSpPr>
          <p:nvPr/>
        </p:nvGrpSpPr>
        <p:grpSpPr bwMode="auto">
          <a:xfrm>
            <a:off x="3352800" y="4876800"/>
            <a:ext cx="1752600" cy="701675"/>
            <a:chOff x="2112" y="3072"/>
            <a:chExt cx="1104" cy="442"/>
          </a:xfrm>
        </p:grpSpPr>
        <p:sp>
          <p:nvSpPr>
            <p:cNvPr id="2061325" name="AutoShape 13"/>
            <p:cNvSpPr>
              <a:spLocks noChangeArrowheads="1"/>
            </p:cNvSpPr>
            <p:nvPr/>
          </p:nvSpPr>
          <p:spPr bwMode="auto">
            <a:xfrm>
              <a:off x="2736" y="3216"/>
              <a:ext cx="480" cy="192"/>
            </a:xfrm>
            <a:prstGeom prst="parallelogram">
              <a:avLst>
                <a:gd name="adj" fmla="val 34896"/>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BE" sz="1800">
                  <a:solidFill>
                    <a:schemeClr val="bg1"/>
                  </a:solidFill>
                </a:rPr>
                <a:t>#105</a:t>
              </a:r>
              <a:endParaRPr lang="en-GB" sz="1800">
                <a:solidFill>
                  <a:schemeClr val="bg1"/>
                </a:solidFill>
              </a:endParaRPr>
            </a:p>
          </p:txBody>
        </p:sp>
        <p:grpSp>
          <p:nvGrpSpPr>
            <p:cNvPr id="2061326" name="Group 14"/>
            <p:cNvGrpSpPr>
              <a:grpSpLocks/>
            </p:cNvGrpSpPr>
            <p:nvPr/>
          </p:nvGrpSpPr>
          <p:grpSpPr bwMode="auto">
            <a:xfrm>
              <a:off x="2112" y="3072"/>
              <a:ext cx="674" cy="442"/>
              <a:chOff x="2112" y="3072"/>
              <a:chExt cx="674" cy="442"/>
            </a:xfrm>
          </p:grpSpPr>
          <p:sp>
            <p:nvSpPr>
              <p:cNvPr id="2061327" name="Line 15"/>
              <p:cNvSpPr>
                <a:spLocks noChangeShapeType="1"/>
              </p:cNvSpPr>
              <p:nvPr/>
            </p:nvSpPr>
            <p:spPr bwMode="auto">
              <a:xfrm>
                <a:off x="2112" y="3312"/>
                <a:ext cx="672"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61328" name="Text Box 16"/>
              <p:cNvSpPr txBox="1">
                <a:spLocks noChangeArrowheads="1"/>
              </p:cNvSpPr>
              <p:nvPr/>
            </p:nvSpPr>
            <p:spPr bwMode="auto">
              <a:xfrm>
                <a:off x="2208" y="3072"/>
                <a:ext cx="57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sz="2000">
                    <a:solidFill>
                      <a:schemeClr val="bg1"/>
                    </a:solidFill>
                  </a:rPr>
                  <a:t>caused</a:t>
                </a:r>
              </a:p>
              <a:p>
                <a:r>
                  <a:rPr lang="nl-BE" sz="2000">
                    <a:solidFill>
                      <a:schemeClr val="bg1"/>
                    </a:solidFill>
                  </a:rPr>
                  <a:t>by</a:t>
                </a:r>
                <a:endParaRPr lang="en-GB" sz="2000">
                  <a:solidFill>
                    <a:schemeClr val="bg1"/>
                  </a:solidFill>
                </a:endParaRPr>
              </a:p>
            </p:txBody>
          </p:sp>
        </p:grpSp>
      </p:grpSp>
      <p:sp>
        <p:nvSpPr>
          <p:cNvPr id="2" name="Title 1"/>
          <p:cNvSpPr>
            <a:spLocks noGrp="1"/>
          </p:cNvSpPr>
          <p:nvPr>
            <p:ph type="title"/>
          </p:nvPr>
        </p:nvSpPr>
        <p:spPr>
          <a:xfrm>
            <a:off x="0" y="762000"/>
            <a:ext cx="9144000" cy="762000"/>
          </a:xfrm>
        </p:spPr>
        <p:txBody>
          <a:bodyPr/>
          <a:lstStyle/>
          <a:p>
            <a:r>
              <a:rPr lang="nl-BE" sz="2700" dirty="0" err="1"/>
              <a:t>Relevance</a:t>
            </a:r>
            <a:r>
              <a:rPr lang="nl-BE" sz="2700" dirty="0"/>
              <a:t>: the way RT-compatible systems </a:t>
            </a:r>
            <a:r>
              <a:rPr lang="nl-BE" sz="2700" dirty="0" err="1"/>
              <a:t>ought</a:t>
            </a:r>
            <a:r>
              <a:rPr lang="nl-BE" sz="2700" dirty="0"/>
              <a:t> </a:t>
            </a:r>
            <a:r>
              <a:rPr lang="nl-BE" sz="2700" dirty="0" err="1"/>
              <a:t>to</a:t>
            </a:r>
            <a:r>
              <a:rPr lang="nl-BE" sz="2700" dirty="0"/>
              <a:t> </a:t>
            </a:r>
            <a:r>
              <a:rPr lang="nl-BE" sz="2700" dirty="0" err="1"/>
              <a:t>interact</a:t>
            </a:r>
            <a:r>
              <a:rPr lang="nl-BE" sz="2700" dirty="0"/>
              <a:t> </a:t>
            </a:r>
            <a:r>
              <a:rPr lang="nl-BE" sz="2700" dirty="0" err="1"/>
              <a:t>with</a:t>
            </a:r>
            <a:r>
              <a:rPr lang="nl-BE" sz="2700" dirty="0"/>
              <a:t> </a:t>
            </a:r>
            <a:r>
              <a:rPr lang="nl-BE" sz="2700" dirty="0" err="1"/>
              <a:t>representations</a:t>
            </a:r>
            <a:r>
              <a:rPr lang="nl-BE" sz="2700" dirty="0"/>
              <a:t> of </a:t>
            </a:r>
            <a:r>
              <a:rPr lang="nl-BE" sz="2700" dirty="0" err="1"/>
              <a:t>generic</a:t>
            </a:r>
            <a:r>
              <a:rPr lang="nl-BE" sz="2700" dirty="0"/>
              <a:t> </a:t>
            </a:r>
            <a:r>
              <a:rPr lang="nl-BE" sz="2700" dirty="0" err="1"/>
              <a:t>portions</a:t>
            </a:r>
            <a:r>
              <a:rPr lang="nl-BE" sz="2700" dirty="0"/>
              <a:t> of </a:t>
            </a:r>
            <a:r>
              <a:rPr lang="nl-BE" sz="2700" dirty="0" err="1"/>
              <a:t>reality</a:t>
            </a:r>
            <a:endParaRPr lang="en-US" sz="2700" dirty="0"/>
          </a:p>
        </p:txBody>
      </p:sp>
    </p:spTree>
    <p:extLst>
      <p:ext uri="{BB962C8B-B14F-4D97-AF65-F5344CB8AC3E}">
        <p14:creationId xmlns:p14="http://schemas.microsoft.com/office/powerpoint/2010/main" val="1070615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267" name="Rectangle 3"/>
          <p:cNvSpPr>
            <a:spLocks noGrp="1" noChangeArrowheads="1"/>
          </p:cNvSpPr>
          <p:nvPr>
            <p:ph type="body" idx="1"/>
          </p:nvPr>
        </p:nvSpPr>
        <p:spPr/>
        <p:txBody>
          <a:bodyPr/>
          <a:lstStyle/>
          <a:p>
            <a:pPr>
              <a:lnSpc>
                <a:spcPct val="80000"/>
              </a:lnSpc>
            </a:pPr>
            <a:r>
              <a:rPr lang="en-US" sz="2800" dirty="0"/>
              <a:t>From:</a:t>
            </a:r>
          </a:p>
          <a:p>
            <a:pPr lvl="1">
              <a:lnSpc>
                <a:spcPct val="80000"/>
              </a:lnSpc>
            </a:pPr>
            <a:r>
              <a:rPr lang="en-US" sz="2400" dirty="0"/>
              <a:t>‘this man is a 40 year old patient with a stomach tumor’</a:t>
            </a:r>
          </a:p>
          <a:p>
            <a:pPr>
              <a:lnSpc>
                <a:spcPct val="80000"/>
              </a:lnSpc>
            </a:pPr>
            <a:r>
              <a:rPr lang="en-US" sz="2800" dirty="0"/>
              <a:t>To </a:t>
            </a:r>
            <a:r>
              <a:rPr lang="en-US" sz="1800" dirty="0"/>
              <a:t>(something like)</a:t>
            </a:r>
            <a:r>
              <a:rPr lang="en-US" sz="2800" dirty="0"/>
              <a:t>:</a:t>
            </a:r>
          </a:p>
          <a:p>
            <a:pPr lvl="1">
              <a:lnSpc>
                <a:spcPct val="80000"/>
              </a:lnSpc>
            </a:pPr>
            <a:r>
              <a:rPr lang="en-US" sz="2400" dirty="0"/>
              <a:t>‘this-1 on which depend this-2 and this-3 has this-4’, where</a:t>
            </a:r>
          </a:p>
          <a:p>
            <a:pPr lvl="2">
              <a:lnSpc>
                <a:spcPct val="80000"/>
              </a:lnSpc>
            </a:pPr>
            <a:r>
              <a:rPr lang="en-US" sz="2000" dirty="0"/>
              <a:t>this-1  </a:t>
            </a:r>
            <a:r>
              <a:rPr lang="en-US" sz="2000" dirty="0" err="1"/>
              <a:t>instanceOf</a:t>
            </a:r>
            <a:r>
              <a:rPr lang="en-US" sz="2000" dirty="0"/>
              <a:t>   human being 	</a:t>
            </a:r>
            <a:r>
              <a:rPr lang="en-US" sz="2000" dirty="0" smtClean="0"/>
              <a:t>at t</a:t>
            </a:r>
            <a:endParaRPr lang="en-US" sz="2000" dirty="0"/>
          </a:p>
          <a:p>
            <a:pPr lvl="2">
              <a:lnSpc>
                <a:spcPct val="80000"/>
              </a:lnSpc>
            </a:pPr>
            <a:r>
              <a:rPr lang="en-US" sz="2000" dirty="0"/>
              <a:t>this-2  </a:t>
            </a:r>
            <a:r>
              <a:rPr lang="en-US" sz="2000" dirty="0" err="1"/>
              <a:t>instanceOf</a:t>
            </a:r>
            <a:r>
              <a:rPr lang="en-US" sz="2000" dirty="0"/>
              <a:t>   age-of-40-years </a:t>
            </a:r>
            <a:r>
              <a:rPr lang="en-US" dirty="0"/>
              <a:t>	at t</a:t>
            </a:r>
          </a:p>
          <a:p>
            <a:pPr lvl="2">
              <a:lnSpc>
                <a:spcPct val="80000"/>
              </a:lnSpc>
            </a:pPr>
            <a:r>
              <a:rPr lang="en-US" sz="2000" dirty="0" smtClean="0"/>
              <a:t>this-2  </a:t>
            </a:r>
            <a:r>
              <a:rPr lang="en-US" sz="2000" dirty="0" err="1"/>
              <a:t>qualityOf</a:t>
            </a:r>
            <a:r>
              <a:rPr lang="en-US" sz="2000" dirty="0"/>
              <a:t>     this-1 		</a:t>
            </a:r>
            <a:r>
              <a:rPr lang="en-US" dirty="0"/>
              <a:t>at t</a:t>
            </a:r>
          </a:p>
          <a:p>
            <a:pPr lvl="2">
              <a:lnSpc>
                <a:spcPct val="80000"/>
              </a:lnSpc>
            </a:pPr>
            <a:r>
              <a:rPr lang="en-US" sz="2000" dirty="0" smtClean="0"/>
              <a:t>this-3  </a:t>
            </a:r>
            <a:r>
              <a:rPr lang="en-US" sz="2000" dirty="0" err="1"/>
              <a:t>instanceOf</a:t>
            </a:r>
            <a:r>
              <a:rPr lang="en-US" sz="2000" dirty="0"/>
              <a:t>   patient-role 	</a:t>
            </a:r>
            <a:r>
              <a:rPr lang="en-US" dirty="0"/>
              <a:t>at t</a:t>
            </a:r>
          </a:p>
          <a:p>
            <a:pPr lvl="2">
              <a:lnSpc>
                <a:spcPct val="80000"/>
              </a:lnSpc>
            </a:pPr>
            <a:r>
              <a:rPr lang="en-US" sz="2000" dirty="0" smtClean="0"/>
              <a:t>this-3  </a:t>
            </a:r>
            <a:r>
              <a:rPr lang="en-US" sz="2000" dirty="0" err="1"/>
              <a:t>roleOf</a:t>
            </a:r>
            <a:r>
              <a:rPr lang="en-US" sz="2000" dirty="0"/>
              <a:t>          this-1 		</a:t>
            </a:r>
            <a:r>
              <a:rPr lang="en-US" dirty="0"/>
              <a:t>at t</a:t>
            </a:r>
          </a:p>
          <a:p>
            <a:pPr lvl="2">
              <a:lnSpc>
                <a:spcPct val="80000"/>
              </a:lnSpc>
            </a:pPr>
            <a:r>
              <a:rPr lang="en-US" sz="2000" dirty="0" smtClean="0"/>
              <a:t>this-4  </a:t>
            </a:r>
            <a:r>
              <a:rPr lang="en-US" sz="2000" dirty="0" err="1"/>
              <a:t>instanceOf</a:t>
            </a:r>
            <a:r>
              <a:rPr lang="en-US" sz="2000" dirty="0"/>
              <a:t>   tumor 		</a:t>
            </a:r>
            <a:r>
              <a:rPr lang="en-US" dirty="0"/>
              <a:t>at t</a:t>
            </a:r>
          </a:p>
          <a:p>
            <a:pPr lvl="2">
              <a:lnSpc>
                <a:spcPct val="80000"/>
              </a:lnSpc>
            </a:pPr>
            <a:r>
              <a:rPr lang="en-US" sz="2000" dirty="0" smtClean="0"/>
              <a:t>this-4  </a:t>
            </a:r>
            <a:r>
              <a:rPr lang="en-US" sz="2000" dirty="0" err="1"/>
              <a:t>partOf</a:t>
            </a:r>
            <a:r>
              <a:rPr lang="en-US" sz="2000" dirty="0"/>
              <a:t>          this-5 		</a:t>
            </a:r>
            <a:r>
              <a:rPr lang="en-US" dirty="0"/>
              <a:t>at t</a:t>
            </a:r>
          </a:p>
          <a:p>
            <a:pPr lvl="2">
              <a:lnSpc>
                <a:spcPct val="80000"/>
              </a:lnSpc>
            </a:pPr>
            <a:r>
              <a:rPr lang="en-US" sz="2000" dirty="0" smtClean="0"/>
              <a:t>this-5  </a:t>
            </a:r>
            <a:r>
              <a:rPr lang="en-US" sz="2000" dirty="0" err="1"/>
              <a:t>instanceOf</a:t>
            </a:r>
            <a:r>
              <a:rPr lang="en-US" sz="2000" dirty="0"/>
              <a:t>   stomach 		</a:t>
            </a:r>
            <a:r>
              <a:rPr lang="en-US" dirty="0"/>
              <a:t>at t</a:t>
            </a:r>
          </a:p>
          <a:p>
            <a:pPr lvl="2">
              <a:lnSpc>
                <a:spcPct val="80000"/>
              </a:lnSpc>
            </a:pPr>
            <a:r>
              <a:rPr lang="en-US" sz="2000" dirty="0" smtClean="0"/>
              <a:t>this-5  </a:t>
            </a:r>
            <a:r>
              <a:rPr lang="en-US" sz="2000" dirty="0" err="1"/>
              <a:t>partOf</a:t>
            </a:r>
            <a:r>
              <a:rPr lang="en-US" sz="2000" dirty="0"/>
              <a:t>          this-1 		</a:t>
            </a:r>
            <a:r>
              <a:rPr lang="en-US" dirty="0"/>
              <a:t>at t</a:t>
            </a:r>
          </a:p>
          <a:p>
            <a:pPr lvl="2">
              <a:lnSpc>
                <a:spcPct val="80000"/>
              </a:lnSpc>
            </a:pPr>
            <a:r>
              <a:rPr lang="en-US" sz="2000" dirty="0" smtClean="0"/>
              <a:t>…</a:t>
            </a:r>
            <a:endParaRPr lang="en-US" sz="2000" dirty="0"/>
          </a:p>
        </p:txBody>
      </p:sp>
      <p:sp>
        <p:nvSpPr>
          <p:cNvPr id="2059268" name="Rectangle 4"/>
          <p:cNvSpPr>
            <a:spLocks noChangeArrowheads="1"/>
          </p:cNvSpPr>
          <p:nvPr/>
        </p:nvSpPr>
        <p:spPr bwMode="auto">
          <a:xfrm>
            <a:off x="5562600" y="3505200"/>
            <a:ext cx="838200" cy="281940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269" name="Text Box 5"/>
          <p:cNvSpPr txBox="1">
            <a:spLocks noChangeArrowheads="1"/>
          </p:cNvSpPr>
          <p:nvPr/>
        </p:nvSpPr>
        <p:spPr bwMode="auto">
          <a:xfrm>
            <a:off x="6477000" y="5410200"/>
            <a:ext cx="251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accent1"/>
                </a:solidFill>
              </a:rPr>
              <a:t>time stamp in</a:t>
            </a:r>
          </a:p>
          <a:p>
            <a:r>
              <a:rPr lang="en-US" sz="2400">
                <a:solidFill>
                  <a:schemeClr val="accent1"/>
                </a:solidFill>
              </a:rPr>
              <a:t>case of continuants</a:t>
            </a:r>
          </a:p>
        </p:txBody>
      </p:sp>
      <p:cxnSp>
        <p:nvCxnSpPr>
          <p:cNvPr id="2059270" name="AutoShape 6"/>
          <p:cNvCxnSpPr>
            <a:cxnSpLocks noChangeShapeType="1"/>
            <a:stCxn id="2059268" idx="3"/>
            <a:endCxn id="2059269" idx="0"/>
          </p:cNvCxnSpPr>
          <p:nvPr/>
        </p:nvCxnSpPr>
        <p:spPr bwMode="auto">
          <a:xfrm>
            <a:off x="6400800" y="4914900"/>
            <a:ext cx="1333500" cy="495300"/>
          </a:xfrm>
          <a:prstGeom prst="bentConnector2">
            <a:avLst/>
          </a:prstGeom>
          <a:noFill/>
          <a:ln w="2857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p:cNvSpPr>
            <a:spLocks noGrp="1"/>
          </p:cNvSpPr>
          <p:nvPr>
            <p:ph type="title"/>
          </p:nvPr>
        </p:nvSpPr>
        <p:spPr/>
        <p:txBody>
          <a:bodyPr/>
          <a:lstStyle/>
          <a:p>
            <a:r>
              <a:rPr lang="en-US" dirty="0"/>
              <a:t>The shift envisioned</a:t>
            </a:r>
          </a:p>
        </p:txBody>
      </p:sp>
    </p:spTree>
    <p:extLst>
      <p:ext uri="{BB962C8B-B14F-4D97-AF65-F5344CB8AC3E}">
        <p14:creationId xmlns:p14="http://schemas.microsoft.com/office/powerpoint/2010/main" val="11368768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3787829" cy="4953000"/>
          </a:xfrm>
        </p:spPr>
        <p:txBody>
          <a:bodyPr/>
          <a:lstStyle/>
          <a:p>
            <a:r>
              <a:rPr lang="en-US" dirty="0"/>
              <a:t>Ceusters W, </a:t>
            </a:r>
            <a:r>
              <a:rPr lang="en-US" dirty="0" err="1"/>
              <a:t>Manzoor</a:t>
            </a:r>
            <a:r>
              <a:rPr lang="en-US" dirty="0"/>
              <a:t> S. How to track absolutely everything? In: </a:t>
            </a:r>
            <a:r>
              <a:rPr lang="en-US" dirty="0" err="1"/>
              <a:t>Obrst</a:t>
            </a:r>
            <a:r>
              <a:rPr lang="en-US" dirty="0"/>
              <a:t> L, Janssen T, Ceusters W (eds.) </a:t>
            </a:r>
            <a:r>
              <a:rPr lang="en-US" dirty="0">
                <a:hlinkClick r:id="rId2"/>
              </a:rPr>
              <a:t>Ontologies and Semantic Technologies for the Intelligence Community</a:t>
            </a:r>
            <a:r>
              <a:rPr lang="en-US" dirty="0"/>
              <a:t>. Frontiers in Artificial Intelligence and Applications. IOS Press Amsterdam, 2010;:13-36.</a:t>
            </a:r>
          </a:p>
        </p:txBody>
      </p:sp>
      <p:pic>
        <p:nvPicPr>
          <p:cNvPr id="4" name="Picture 3"/>
          <p:cNvPicPr>
            <a:picLocks noChangeAspect="1"/>
          </p:cNvPicPr>
          <p:nvPr/>
        </p:nvPicPr>
        <p:blipFill>
          <a:blip r:embed="rId3"/>
          <a:stretch>
            <a:fillRect/>
          </a:stretch>
        </p:blipFill>
        <p:spPr>
          <a:xfrm>
            <a:off x="4016429" y="609600"/>
            <a:ext cx="5127571" cy="6248400"/>
          </a:xfrm>
          <a:prstGeom prst="rect">
            <a:avLst/>
          </a:prstGeom>
        </p:spPr>
      </p:pic>
    </p:spTree>
    <p:extLst>
      <p:ext uri="{BB962C8B-B14F-4D97-AF65-F5344CB8AC3E}">
        <p14:creationId xmlns:p14="http://schemas.microsoft.com/office/powerpoint/2010/main" val="42106479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6066" name="AutoShape 2"/>
          <p:cNvSpPr>
            <a:spLocks noGrp="1" noChangeArrowheads="1"/>
          </p:cNvSpPr>
          <p:nvPr>
            <p:ph type="title"/>
          </p:nvPr>
        </p:nvSpPr>
        <p:spPr>
          <a:xfrm>
            <a:off x="255588" y="609600"/>
            <a:ext cx="8632825" cy="631825"/>
          </a:xfrm>
        </p:spPr>
        <p:txBody>
          <a:bodyPr/>
          <a:lstStyle/>
          <a:p>
            <a:r>
              <a:rPr lang="en-US" dirty="0"/>
              <a:t>A trajectory of mixes and </a:t>
            </a:r>
            <a:r>
              <a:rPr lang="en-US" dirty="0" smtClean="0"/>
              <a:t>mingles (5) </a:t>
            </a:r>
            <a:r>
              <a:rPr lang="en-US" dirty="0"/>
              <a:t>…</a:t>
            </a:r>
          </a:p>
        </p:txBody>
      </p:sp>
      <p:grpSp>
        <p:nvGrpSpPr>
          <p:cNvPr id="2136067" name="Group 3"/>
          <p:cNvGrpSpPr>
            <a:grpSpLocks/>
          </p:cNvGrpSpPr>
          <p:nvPr/>
        </p:nvGrpSpPr>
        <p:grpSpPr bwMode="auto">
          <a:xfrm>
            <a:off x="1538288" y="3203575"/>
            <a:ext cx="7481887" cy="3143250"/>
            <a:chOff x="969" y="2256"/>
            <a:chExt cx="4713" cy="1980"/>
          </a:xfrm>
        </p:grpSpPr>
        <p:sp>
          <p:nvSpPr>
            <p:cNvPr id="2136068" name="Text Box 4"/>
            <p:cNvSpPr txBox="1">
              <a:spLocks noChangeArrowheads="1"/>
            </p:cNvSpPr>
            <p:nvPr/>
          </p:nvSpPr>
          <p:spPr bwMode="auto">
            <a:xfrm>
              <a:off x="1174" y="3999"/>
              <a:ext cx="586"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Biology</a:t>
              </a:r>
            </a:p>
          </p:txBody>
        </p:sp>
        <p:grpSp>
          <p:nvGrpSpPr>
            <p:cNvPr id="2136069" name="Group 5"/>
            <p:cNvGrpSpPr>
              <a:grpSpLocks/>
            </p:cNvGrpSpPr>
            <p:nvPr/>
          </p:nvGrpSpPr>
          <p:grpSpPr bwMode="auto">
            <a:xfrm>
              <a:off x="969" y="2256"/>
              <a:ext cx="4713" cy="1980"/>
              <a:chOff x="969" y="2256"/>
              <a:chExt cx="4713" cy="1980"/>
            </a:xfrm>
          </p:grpSpPr>
          <p:sp>
            <p:nvSpPr>
              <p:cNvPr id="2136070" name="Rectangle 6"/>
              <p:cNvSpPr>
                <a:spLocks noChangeArrowheads="1"/>
              </p:cNvSpPr>
              <p:nvPr/>
            </p:nvSpPr>
            <p:spPr bwMode="auto">
              <a:xfrm>
                <a:off x="4080" y="2256"/>
                <a:ext cx="1248" cy="1296"/>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6071" name="Text Box 7"/>
              <p:cNvSpPr txBox="1">
                <a:spLocks noChangeArrowheads="1"/>
              </p:cNvSpPr>
              <p:nvPr/>
            </p:nvSpPr>
            <p:spPr bwMode="auto">
              <a:xfrm>
                <a:off x="1830" y="2976"/>
                <a:ext cx="954" cy="410"/>
              </a:xfrm>
              <a:prstGeom prst="rect">
                <a:avLst/>
              </a:prstGeom>
              <a:gradFill rotWithShape="1">
                <a:gsLst>
                  <a:gs pos="0">
                    <a:srgbClr val="FF6600"/>
                  </a:gs>
                  <a:gs pos="100000">
                    <a:schemeClr val="accent2"/>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Translational</a:t>
                </a:r>
              </a:p>
              <a:p>
                <a:r>
                  <a:rPr lang="en-US" sz="1800">
                    <a:solidFill>
                      <a:schemeClr val="bg1"/>
                    </a:solidFill>
                  </a:rPr>
                  <a:t>Research</a:t>
                </a:r>
              </a:p>
            </p:txBody>
          </p:sp>
          <p:sp>
            <p:nvSpPr>
              <p:cNvPr id="2136072" name="Text Box 8"/>
              <p:cNvSpPr txBox="1">
                <a:spLocks noChangeArrowheads="1"/>
              </p:cNvSpPr>
              <p:nvPr/>
            </p:nvSpPr>
            <p:spPr bwMode="auto">
              <a:xfrm>
                <a:off x="4848" y="3744"/>
                <a:ext cx="834" cy="410"/>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Defense &amp;</a:t>
                </a:r>
              </a:p>
              <a:p>
                <a:r>
                  <a:rPr lang="en-US" sz="1800">
                    <a:solidFill>
                      <a:schemeClr val="bg1"/>
                    </a:solidFill>
                  </a:rPr>
                  <a:t>Intelligence</a:t>
                </a:r>
              </a:p>
            </p:txBody>
          </p:sp>
          <p:sp>
            <p:nvSpPr>
              <p:cNvPr id="2136073" name="Text Box 9"/>
              <p:cNvSpPr txBox="1">
                <a:spLocks noChangeArrowheads="1"/>
              </p:cNvSpPr>
              <p:nvPr/>
            </p:nvSpPr>
            <p:spPr bwMode="auto">
              <a:xfrm>
                <a:off x="2350" y="3999"/>
                <a:ext cx="1010"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Pharmacology</a:t>
                </a:r>
              </a:p>
            </p:txBody>
          </p:sp>
          <p:sp>
            <p:nvSpPr>
              <p:cNvPr id="2136074" name="Text Box 10"/>
              <p:cNvSpPr txBox="1">
                <a:spLocks noChangeArrowheads="1"/>
              </p:cNvSpPr>
              <p:nvPr/>
            </p:nvSpPr>
            <p:spPr bwMode="auto">
              <a:xfrm>
                <a:off x="2196" y="3552"/>
                <a:ext cx="1322"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Pharmacogenomics</a:t>
                </a:r>
              </a:p>
            </p:txBody>
          </p:sp>
          <p:sp>
            <p:nvSpPr>
              <p:cNvPr id="2136075" name="Text Box 11"/>
              <p:cNvSpPr txBox="1">
                <a:spLocks noChangeArrowheads="1"/>
              </p:cNvSpPr>
              <p:nvPr/>
            </p:nvSpPr>
            <p:spPr bwMode="auto">
              <a:xfrm>
                <a:off x="3792" y="3744"/>
                <a:ext cx="834" cy="410"/>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Performing</a:t>
                </a:r>
              </a:p>
              <a:p>
                <a:r>
                  <a:rPr lang="en-US" sz="1800">
                    <a:solidFill>
                      <a:schemeClr val="bg1"/>
                    </a:solidFill>
                  </a:rPr>
                  <a:t>Arts</a:t>
                </a:r>
              </a:p>
            </p:txBody>
          </p:sp>
          <p:cxnSp>
            <p:nvCxnSpPr>
              <p:cNvPr id="2136076" name="AutoShape 12"/>
              <p:cNvCxnSpPr>
                <a:cxnSpLocks noChangeShapeType="1"/>
                <a:stCxn id="2136095" idx="0"/>
                <a:endCxn id="2136071" idx="1"/>
              </p:cNvCxnSpPr>
              <p:nvPr/>
            </p:nvCxnSpPr>
            <p:spPr bwMode="auto">
              <a:xfrm flipV="1">
                <a:off x="969" y="3181"/>
                <a:ext cx="861" cy="37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77" name="AutoShape 13"/>
              <p:cNvCxnSpPr>
                <a:cxnSpLocks noChangeShapeType="1"/>
                <a:stCxn id="2136068" idx="0"/>
                <a:endCxn id="2136071" idx="2"/>
              </p:cNvCxnSpPr>
              <p:nvPr/>
            </p:nvCxnSpPr>
            <p:spPr bwMode="auto">
              <a:xfrm flipV="1">
                <a:off x="1467" y="3386"/>
                <a:ext cx="840" cy="61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78" name="AutoShape 14"/>
              <p:cNvCxnSpPr>
                <a:cxnSpLocks noChangeShapeType="1"/>
                <a:stCxn id="2136068" idx="0"/>
                <a:endCxn id="2136074" idx="1"/>
              </p:cNvCxnSpPr>
              <p:nvPr/>
            </p:nvCxnSpPr>
            <p:spPr bwMode="auto">
              <a:xfrm flipV="1">
                <a:off x="1467" y="3671"/>
                <a:ext cx="729" cy="328"/>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79" name="AutoShape 15"/>
              <p:cNvCxnSpPr>
                <a:cxnSpLocks noChangeShapeType="1"/>
                <a:stCxn id="2136073" idx="0"/>
                <a:endCxn id="2136074" idx="2"/>
              </p:cNvCxnSpPr>
              <p:nvPr/>
            </p:nvCxnSpPr>
            <p:spPr bwMode="auto">
              <a:xfrm flipV="1">
                <a:off x="2855" y="3789"/>
                <a:ext cx="2" cy="210"/>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0" name="AutoShape 16"/>
              <p:cNvCxnSpPr>
                <a:cxnSpLocks noChangeShapeType="1"/>
                <a:stCxn id="2136070" idx="1"/>
                <a:endCxn id="2136071" idx="3"/>
              </p:cNvCxnSpPr>
              <p:nvPr/>
            </p:nvCxnSpPr>
            <p:spPr bwMode="auto">
              <a:xfrm flipH="1">
                <a:off x="2784" y="2904"/>
                <a:ext cx="1296" cy="27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1" name="AutoShape 17"/>
              <p:cNvCxnSpPr>
                <a:cxnSpLocks noChangeShapeType="1"/>
                <a:stCxn id="2136070" idx="1"/>
                <a:endCxn id="2136074" idx="0"/>
              </p:cNvCxnSpPr>
              <p:nvPr/>
            </p:nvCxnSpPr>
            <p:spPr bwMode="auto">
              <a:xfrm flipH="1">
                <a:off x="2857" y="2904"/>
                <a:ext cx="1223" cy="648"/>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2" name="AutoShape 18"/>
              <p:cNvCxnSpPr>
                <a:cxnSpLocks noChangeShapeType="1"/>
                <a:stCxn id="2136070" idx="2"/>
                <a:endCxn id="2136075" idx="0"/>
              </p:cNvCxnSpPr>
              <p:nvPr/>
            </p:nvCxnSpPr>
            <p:spPr bwMode="auto">
              <a:xfrm flipH="1">
                <a:off x="4209" y="3552"/>
                <a:ext cx="495" cy="19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3" name="AutoShape 19"/>
              <p:cNvCxnSpPr>
                <a:cxnSpLocks noChangeShapeType="1"/>
                <a:stCxn id="2136070" idx="2"/>
                <a:endCxn id="2136072" idx="0"/>
              </p:cNvCxnSpPr>
              <p:nvPr/>
            </p:nvCxnSpPr>
            <p:spPr bwMode="auto">
              <a:xfrm>
                <a:off x="4704" y="3552"/>
                <a:ext cx="561" cy="19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136084" name="Group 20"/>
          <p:cNvGrpSpPr>
            <a:grpSpLocks/>
          </p:cNvGrpSpPr>
          <p:nvPr/>
        </p:nvGrpSpPr>
        <p:grpSpPr bwMode="auto">
          <a:xfrm>
            <a:off x="1049338" y="2016125"/>
            <a:ext cx="4332287" cy="3244849"/>
            <a:chOff x="661" y="1508"/>
            <a:chExt cx="2729" cy="2044"/>
          </a:xfrm>
        </p:grpSpPr>
        <p:sp>
          <p:nvSpPr>
            <p:cNvPr id="2136085" name="Text Box 21"/>
            <p:cNvSpPr txBox="1">
              <a:spLocks noChangeArrowheads="1"/>
            </p:cNvSpPr>
            <p:nvPr/>
          </p:nvSpPr>
          <p:spPr bwMode="auto">
            <a:xfrm>
              <a:off x="1920" y="1584"/>
              <a:ext cx="79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Linguistics</a:t>
              </a:r>
            </a:p>
          </p:txBody>
        </p:sp>
        <p:sp>
          <p:nvSpPr>
            <p:cNvPr id="2136086" name="Text Box 22"/>
            <p:cNvSpPr txBox="1">
              <a:spLocks noChangeArrowheads="1"/>
            </p:cNvSpPr>
            <p:nvPr/>
          </p:nvSpPr>
          <p:spPr bwMode="auto">
            <a:xfrm>
              <a:off x="918" y="1920"/>
              <a:ext cx="1824"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rPr>
                <a:t>Computational Linguistics</a:t>
              </a:r>
            </a:p>
          </p:txBody>
        </p:sp>
        <p:sp>
          <p:nvSpPr>
            <p:cNvPr id="2136087" name="Text Box 23"/>
            <p:cNvSpPr txBox="1">
              <a:spLocks noChangeArrowheads="1"/>
            </p:cNvSpPr>
            <p:nvPr/>
          </p:nvSpPr>
          <p:spPr bwMode="auto">
            <a:xfrm>
              <a:off x="987" y="2400"/>
              <a:ext cx="1686"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Medical Natural</a:t>
              </a:r>
            </a:p>
            <a:p>
              <a:r>
                <a:rPr lang="en-US" sz="1800">
                  <a:solidFill>
                    <a:schemeClr val="tx1"/>
                  </a:solidFill>
                </a:rPr>
                <a:t>Language Understanding</a:t>
              </a:r>
            </a:p>
          </p:txBody>
        </p:sp>
        <p:cxnSp>
          <p:nvCxnSpPr>
            <p:cNvPr id="2136088" name="AutoShape 24"/>
            <p:cNvCxnSpPr>
              <a:cxnSpLocks noChangeShapeType="1"/>
              <a:stCxn id="2136085" idx="1"/>
              <a:endCxn id="2136086" idx="0"/>
            </p:cNvCxnSpPr>
            <p:nvPr/>
          </p:nvCxnSpPr>
          <p:spPr bwMode="auto">
            <a:xfrm flipH="1">
              <a:off x="1830" y="1703"/>
              <a:ext cx="90" cy="21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89" name="AutoShape 25"/>
            <p:cNvCxnSpPr>
              <a:cxnSpLocks noChangeShapeType="1"/>
              <a:stCxn id="2136094" idx="2"/>
              <a:endCxn id="2136086" idx="0"/>
            </p:cNvCxnSpPr>
            <p:nvPr/>
          </p:nvCxnSpPr>
          <p:spPr bwMode="auto">
            <a:xfrm>
              <a:off x="661" y="1629"/>
              <a:ext cx="1169" cy="29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90" name="AutoShape 26"/>
            <p:cNvCxnSpPr>
              <a:cxnSpLocks noChangeShapeType="1"/>
              <a:stCxn id="2136086" idx="2"/>
              <a:endCxn id="2136087" idx="0"/>
            </p:cNvCxnSpPr>
            <p:nvPr/>
          </p:nvCxnSpPr>
          <p:spPr bwMode="auto">
            <a:xfrm>
              <a:off x="1830" y="2157"/>
              <a:ext cx="0"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91" name="AutoShape 27"/>
            <p:cNvCxnSpPr>
              <a:cxnSpLocks noChangeShapeType="1"/>
              <a:stCxn id="2136095" idx="0"/>
              <a:endCxn id="2136087" idx="2"/>
            </p:cNvCxnSpPr>
            <p:nvPr/>
          </p:nvCxnSpPr>
          <p:spPr bwMode="auto">
            <a:xfrm flipV="1">
              <a:off x="969" y="2810"/>
              <a:ext cx="861" cy="74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092" name="AutoShape 28"/>
            <p:cNvCxnSpPr>
              <a:cxnSpLocks noChangeShapeType="1"/>
              <a:stCxn id="2136096" idx="1"/>
              <a:endCxn id="2136087" idx="3"/>
            </p:cNvCxnSpPr>
            <p:nvPr/>
          </p:nvCxnSpPr>
          <p:spPr bwMode="auto">
            <a:xfrm flipH="1">
              <a:off x="2673" y="1508"/>
              <a:ext cx="717" cy="109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6093" name="Group 29"/>
          <p:cNvGrpSpPr>
            <a:grpSpLocks/>
          </p:cNvGrpSpPr>
          <p:nvPr/>
        </p:nvGrpSpPr>
        <p:grpSpPr bwMode="auto">
          <a:xfrm>
            <a:off x="152400" y="1828800"/>
            <a:ext cx="8058150" cy="3808413"/>
            <a:chOff x="96" y="1390"/>
            <a:chExt cx="5076" cy="2399"/>
          </a:xfrm>
        </p:grpSpPr>
        <p:sp>
          <p:nvSpPr>
            <p:cNvPr id="2136094" name="Text Box 30"/>
            <p:cNvSpPr txBox="1">
              <a:spLocks noChangeArrowheads="1"/>
            </p:cNvSpPr>
            <p:nvPr/>
          </p:nvSpPr>
          <p:spPr bwMode="auto">
            <a:xfrm>
              <a:off x="240" y="1392"/>
              <a:ext cx="84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Informatics</a:t>
              </a:r>
            </a:p>
          </p:txBody>
        </p:sp>
        <p:sp>
          <p:nvSpPr>
            <p:cNvPr id="2136095" name="Text Box 31"/>
            <p:cNvSpPr txBox="1">
              <a:spLocks noChangeArrowheads="1"/>
            </p:cNvSpPr>
            <p:nvPr/>
          </p:nvSpPr>
          <p:spPr bwMode="auto">
            <a:xfrm>
              <a:off x="624" y="3552"/>
              <a:ext cx="690"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Medicine</a:t>
              </a:r>
            </a:p>
          </p:txBody>
        </p:sp>
        <p:sp>
          <p:nvSpPr>
            <p:cNvPr id="2136096" name="Text Box 32"/>
            <p:cNvSpPr txBox="1">
              <a:spLocks noChangeArrowheads="1"/>
            </p:cNvSpPr>
            <p:nvPr/>
          </p:nvSpPr>
          <p:spPr bwMode="auto">
            <a:xfrm>
              <a:off x="3390" y="1390"/>
              <a:ext cx="178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Knowledge Representation</a:t>
              </a:r>
            </a:p>
          </p:txBody>
        </p:sp>
        <p:cxnSp>
          <p:nvCxnSpPr>
            <p:cNvPr id="2136097" name="AutoShape 33"/>
            <p:cNvCxnSpPr>
              <a:cxnSpLocks noChangeShapeType="1"/>
              <a:stCxn id="2136094" idx="3"/>
              <a:endCxn id="2136096" idx="1"/>
            </p:cNvCxnSpPr>
            <p:nvPr/>
          </p:nvCxnSpPr>
          <p:spPr bwMode="auto">
            <a:xfrm flipV="1">
              <a:off x="1082" y="1509"/>
              <a:ext cx="2308" cy="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36098" name="Text Box 34"/>
            <p:cNvSpPr txBox="1">
              <a:spLocks noChangeArrowheads="1"/>
            </p:cNvSpPr>
            <p:nvPr/>
          </p:nvSpPr>
          <p:spPr bwMode="auto">
            <a:xfrm>
              <a:off x="96" y="2880"/>
              <a:ext cx="1078" cy="410"/>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Electronic</a:t>
              </a:r>
            </a:p>
            <a:p>
              <a:r>
                <a:rPr lang="en-US" sz="1800">
                  <a:solidFill>
                    <a:schemeClr val="tx1"/>
                  </a:solidFill>
                </a:rPr>
                <a:t>Health Records</a:t>
              </a:r>
            </a:p>
          </p:txBody>
        </p:sp>
        <p:cxnSp>
          <p:nvCxnSpPr>
            <p:cNvPr id="2136099" name="AutoShape 35"/>
            <p:cNvCxnSpPr>
              <a:cxnSpLocks noChangeShapeType="1"/>
              <a:stCxn id="2136094" idx="2"/>
              <a:endCxn id="2136098" idx="0"/>
            </p:cNvCxnSpPr>
            <p:nvPr/>
          </p:nvCxnSpPr>
          <p:spPr bwMode="auto">
            <a:xfrm flipH="1">
              <a:off x="635" y="1629"/>
              <a:ext cx="26" cy="125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00" name="AutoShape 36"/>
            <p:cNvCxnSpPr>
              <a:cxnSpLocks noChangeShapeType="1"/>
              <a:stCxn id="2136095" idx="0"/>
              <a:endCxn id="2136098" idx="2"/>
            </p:cNvCxnSpPr>
            <p:nvPr/>
          </p:nvCxnSpPr>
          <p:spPr bwMode="auto">
            <a:xfrm flipH="1" flipV="1">
              <a:off x="635" y="3290"/>
              <a:ext cx="334" cy="2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6101" name="Group 37"/>
          <p:cNvGrpSpPr>
            <a:grpSpLocks/>
          </p:cNvGrpSpPr>
          <p:nvPr/>
        </p:nvGrpSpPr>
        <p:grpSpPr bwMode="auto">
          <a:xfrm>
            <a:off x="152400" y="4006850"/>
            <a:ext cx="7845425" cy="1066800"/>
            <a:chOff x="96" y="2762"/>
            <a:chExt cx="4942" cy="672"/>
          </a:xfrm>
        </p:grpSpPr>
        <p:sp>
          <p:nvSpPr>
            <p:cNvPr id="2136102" name="Text Box 38"/>
            <p:cNvSpPr txBox="1">
              <a:spLocks noChangeArrowheads="1"/>
            </p:cNvSpPr>
            <p:nvPr/>
          </p:nvSpPr>
          <p:spPr bwMode="auto">
            <a:xfrm>
              <a:off x="4348" y="3024"/>
              <a:ext cx="690" cy="41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Referent</a:t>
              </a:r>
            </a:p>
            <a:p>
              <a:r>
                <a:rPr lang="en-US" sz="1800">
                  <a:solidFill>
                    <a:schemeClr val="tx1"/>
                  </a:solidFill>
                </a:rPr>
                <a:t>Tracking</a:t>
              </a:r>
            </a:p>
          </p:txBody>
        </p:sp>
        <p:cxnSp>
          <p:nvCxnSpPr>
            <p:cNvPr id="2136103" name="AutoShape 39"/>
            <p:cNvCxnSpPr>
              <a:cxnSpLocks noChangeShapeType="1"/>
              <a:stCxn id="2136108" idx="2"/>
              <a:endCxn id="2136102" idx="0"/>
            </p:cNvCxnSpPr>
            <p:nvPr/>
          </p:nvCxnSpPr>
          <p:spPr bwMode="auto">
            <a:xfrm>
              <a:off x="4693" y="2762"/>
              <a:ext cx="0" cy="2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04" name="AutoShape 40"/>
            <p:cNvCxnSpPr>
              <a:cxnSpLocks noChangeShapeType="1"/>
              <a:stCxn id="2136102" idx="3"/>
              <a:endCxn id="2136098" idx="1"/>
            </p:cNvCxnSpPr>
            <p:nvPr/>
          </p:nvCxnSpPr>
          <p:spPr bwMode="auto">
            <a:xfrm flipH="1" flipV="1">
              <a:off x="96" y="3037"/>
              <a:ext cx="4942" cy="192"/>
            </a:xfrm>
            <a:prstGeom prst="bentConnector5">
              <a:avLst>
                <a:gd name="adj1" fmla="val -13745"/>
                <a:gd name="adj2" fmla="val -630350"/>
                <a:gd name="adj3" fmla="val 101384"/>
              </a:avLst>
            </a:prstGeom>
            <a:noFill/>
            <a:ln w="190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6105" name="Group 41"/>
          <p:cNvGrpSpPr>
            <a:grpSpLocks/>
          </p:cNvGrpSpPr>
          <p:nvPr/>
        </p:nvGrpSpPr>
        <p:grpSpPr bwMode="auto">
          <a:xfrm>
            <a:off x="4243388" y="2128838"/>
            <a:ext cx="4725987" cy="1878012"/>
            <a:chOff x="2673" y="1579"/>
            <a:chExt cx="2977" cy="1183"/>
          </a:xfrm>
        </p:grpSpPr>
        <p:sp>
          <p:nvSpPr>
            <p:cNvPr id="2136106" name="Text Box 42"/>
            <p:cNvSpPr txBox="1">
              <a:spLocks noChangeArrowheads="1"/>
            </p:cNvSpPr>
            <p:nvPr/>
          </p:nvSpPr>
          <p:spPr bwMode="auto">
            <a:xfrm>
              <a:off x="4848" y="1872"/>
              <a:ext cx="802"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Philosophy</a:t>
              </a:r>
            </a:p>
          </p:txBody>
        </p:sp>
        <p:sp>
          <p:nvSpPr>
            <p:cNvPr id="2136107" name="Text Box 43"/>
            <p:cNvSpPr txBox="1">
              <a:spLocks noChangeArrowheads="1"/>
            </p:cNvSpPr>
            <p:nvPr/>
          </p:nvSpPr>
          <p:spPr bwMode="auto">
            <a:xfrm>
              <a:off x="3936" y="1872"/>
              <a:ext cx="690" cy="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Ontology</a:t>
              </a:r>
            </a:p>
          </p:txBody>
        </p:sp>
        <p:sp>
          <p:nvSpPr>
            <p:cNvPr id="2136108" name="Text Box 44"/>
            <p:cNvSpPr txBox="1">
              <a:spLocks noChangeArrowheads="1"/>
            </p:cNvSpPr>
            <p:nvPr/>
          </p:nvSpPr>
          <p:spPr bwMode="auto">
            <a:xfrm>
              <a:off x="4176" y="2352"/>
              <a:ext cx="1034" cy="41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1"/>
                  </a:solidFill>
                </a:rPr>
                <a:t>Realism-Based</a:t>
              </a:r>
            </a:p>
            <a:p>
              <a:r>
                <a:rPr lang="en-US" sz="1800">
                  <a:solidFill>
                    <a:schemeClr val="tx1"/>
                  </a:solidFill>
                </a:rPr>
                <a:t>Ontology</a:t>
              </a:r>
            </a:p>
          </p:txBody>
        </p:sp>
        <p:cxnSp>
          <p:nvCxnSpPr>
            <p:cNvPr id="2136109" name="AutoShape 45"/>
            <p:cNvCxnSpPr>
              <a:cxnSpLocks noChangeShapeType="1"/>
              <a:stCxn id="2136106" idx="2"/>
              <a:endCxn id="2136108" idx="0"/>
            </p:cNvCxnSpPr>
            <p:nvPr/>
          </p:nvCxnSpPr>
          <p:spPr bwMode="auto">
            <a:xfrm flipH="1">
              <a:off x="4693" y="2109"/>
              <a:ext cx="556"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10" name="AutoShape 46"/>
            <p:cNvCxnSpPr>
              <a:cxnSpLocks noChangeShapeType="1"/>
              <a:stCxn id="2136096" idx="2"/>
              <a:endCxn id="2136107" idx="0"/>
            </p:cNvCxnSpPr>
            <p:nvPr/>
          </p:nvCxnSpPr>
          <p:spPr bwMode="auto">
            <a:xfrm>
              <a:off x="4281" y="1579"/>
              <a:ext cx="0" cy="29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11" name="AutoShape 47"/>
            <p:cNvCxnSpPr>
              <a:cxnSpLocks noChangeShapeType="1"/>
              <a:stCxn id="2136107" idx="2"/>
              <a:endCxn id="2136108" idx="0"/>
            </p:cNvCxnSpPr>
            <p:nvPr/>
          </p:nvCxnSpPr>
          <p:spPr bwMode="auto">
            <a:xfrm>
              <a:off x="4281" y="2109"/>
              <a:ext cx="412" cy="24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6112" name="AutoShape 48"/>
            <p:cNvCxnSpPr>
              <a:cxnSpLocks noChangeShapeType="1"/>
              <a:stCxn id="2136108" idx="1"/>
              <a:endCxn id="2136087" idx="3"/>
            </p:cNvCxnSpPr>
            <p:nvPr/>
          </p:nvCxnSpPr>
          <p:spPr bwMode="auto">
            <a:xfrm flipH="1">
              <a:off x="2673" y="2557"/>
              <a:ext cx="1503" cy="0"/>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136113" name="Picture 49" descr="tran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7225"/>
            <a:ext cx="1600200" cy="742950"/>
          </a:xfrm>
          <a:prstGeom prst="rect">
            <a:avLst/>
          </a:prstGeom>
          <a:solidFill>
            <a:schemeClr val="bg1"/>
          </a:solidFill>
        </p:spPr>
      </p:pic>
    </p:spTree>
    <p:extLst>
      <p:ext uri="{BB962C8B-B14F-4D97-AF65-F5344CB8AC3E}">
        <p14:creationId xmlns:p14="http://schemas.microsoft.com/office/powerpoint/2010/main" val="2909253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3606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136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3048000" y="3429000"/>
            <a:ext cx="5334000" cy="2743200"/>
            <a:chOff x="1295400" y="3810000"/>
            <a:chExt cx="6858000" cy="2743200"/>
          </a:xfrm>
        </p:grpSpPr>
        <p:sp>
          <p:nvSpPr>
            <p:cNvPr id="35861"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5862"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chemeClr val="bg1"/>
                  </a:solidFill>
                </a:rPr>
                <a:t>Semantic</a:t>
              </a:r>
            </a:p>
            <a:p>
              <a:pPr eaLnBrk="1" hangingPunct="1"/>
              <a:r>
                <a:rPr lang="en-US">
                  <a:solidFill>
                    <a:schemeClr val="bg1"/>
                  </a:solidFill>
                </a:rPr>
                <a:t>Applications</a:t>
              </a:r>
            </a:p>
          </p:txBody>
        </p:sp>
        <p:sp>
          <p:nvSpPr>
            <p:cNvPr id="35863"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chemeClr val="bg1"/>
                  </a:solidFill>
                </a:rPr>
                <a:t>use</a:t>
              </a:r>
            </a:p>
          </p:txBody>
        </p:sp>
      </p:grpSp>
      <p:sp>
        <p:nvSpPr>
          <p:cNvPr id="35843" name="Title 1"/>
          <p:cNvSpPr>
            <a:spLocks noGrp="1"/>
          </p:cNvSpPr>
          <p:nvPr>
            <p:ph type="title"/>
          </p:nvPr>
        </p:nvSpPr>
        <p:spPr/>
        <p:txBody>
          <a:bodyPr/>
          <a:lstStyle/>
          <a:p>
            <a:r>
              <a:rPr lang="en-US" dirty="0" smtClean="0"/>
              <a:t>Need for a holistic approach</a:t>
            </a:r>
            <a:endParaRPr lang="en-US" dirty="0" smtClean="0"/>
          </a:p>
        </p:txBody>
      </p:sp>
      <p:grpSp>
        <p:nvGrpSpPr>
          <p:cNvPr id="3" name="Group 36"/>
          <p:cNvGrpSpPr>
            <a:grpSpLocks/>
          </p:cNvGrpSpPr>
          <p:nvPr/>
        </p:nvGrpSpPr>
        <p:grpSpPr bwMode="auto">
          <a:xfrm>
            <a:off x="609600" y="3633788"/>
            <a:ext cx="4800600" cy="2395537"/>
            <a:chOff x="609600" y="4015152"/>
            <a:chExt cx="4800600" cy="2394578"/>
          </a:xfrm>
        </p:grpSpPr>
        <p:grpSp>
          <p:nvGrpSpPr>
            <p:cNvPr id="35856" name="Group 26"/>
            <p:cNvGrpSpPr>
              <a:grpSpLocks/>
            </p:cNvGrpSpPr>
            <p:nvPr/>
          </p:nvGrpSpPr>
          <p:grpSpPr bwMode="auto">
            <a:xfrm>
              <a:off x="609600" y="4015152"/>
              <a:ext cx="4800600" cy="914400"/>
              <a:chOff x="381000" y="4015152"/>
              <a:chExt cx="4800600" cy="914400"/>
            </a:xfrm>
          </p:grpSpPr>
          <p:sp>
            <p:nvSpPr>
              <p:cNvPr id="35859"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5860"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chemeClr val="bg1"/>
                    </a:solidFill>
                  </a:rPr>
                  <a:t>Domain</a:t>
                </a:r>
              </a:p>
            </p:txBody>
          </p:sp>
        </p:grpSp>
        <p:sp>
          <p:nvSpPr>
            <p:cNvPr id="35857" name="TextBox 33"/>
            <p:cNvSpPr txBox="1">
              <a:spLocks noChangeArrowheads="1"/>
            </p:cNvSpPr>
            <p:nvPr/>
          </p:nvSpPr>
          <p:spPr bwMode="auto">
            <a:xfrm>
              <a:off x="685800" y="5486400"/>
              <a:ext cx="19370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a:solidFill>
                    <a:schemeClr val="bg1"/>
                  </a:solidFill>
                </a:rPr>
                <a:t>‘Philosophical’ approach to ontology</a:t>
              </a:r>
            </a:p>
          </p:txBody>
        </p:sp>
        <p:cxnSp>
          <p:nvCxnSpPr>
            <p:cNvPr id="35858" name="Straight Arrow Connector 35"/>
            <p:cNvCxnSpPr>
              <a:cxnSpLocks noChangeShapeType="1"/>
              <a:stCxn id="35857" idx="0"/>
            </p:cNvCxnSpPr>
            <p:nvPr/>
          </p:nvCxnSpPr>
          <p:spPr bwMode="auto">
            <a:xfrm rot="5400000" flipH="1" flipV="1">
              <a:off x="1779663" y="4827663"/>
              <a:ext cx="533400" cy="784074"/>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grpSp>
      <p:grpSp>
        <p:nvGrpSpPr>
          <p:cNvPr id="35846" name="Group 21"/>
          <p:cNvGrpSpPr>
            <a:grpSpLocks/>
          </p:cNvGrpSpPr>
          <p:nvPr/>
        </p:nvGrpSpPr>
        <p:grpSpPr bwMode="auto">
          <a:xfrm>
            <a:off x="3048000" y="1828800"/>
            <a:ext cx="5334000" cy="2743200"/>
            <a:chOff x="1295400" y="2209800"/>
            <a:chExt cx="6858000" cy="2743200"/>
          </a:xfrm>
        </p:grpSpPr>
        <p:sp>
          <p:nvSpPr>
            <p:cNvPr id="35851"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5852" name="Rounded Rectangle 7"/>
            <p:cNvSpPr>
              <a:spLocks noChangeArrowheads="1"/>
            </p:cNvSpPr>
            <p:nvPr/>
          </p:nvSpPr>
          <p:spPr bwMode="auto">
            <a:xfrm>
              <a:off x="1828800" y="4217789"/>
              <a:ext cx="2209800"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t>Ontologies</a:t>
              </a:r>
            </a:p>
          </p:txBody>
        </p:sp>
        <p:sp>
          <p:nvSpPr>
            <p:cNvPr id="35853"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chemeClr val="bg1"/>
                  </a:solidFill>
                </a:rPr>
                <a:t>Ontology</a:t>
              </a:r>
            </a:p>
            <a:p>
              <a:pPr eaLnBrk="1" hangingPunct="1"/>
              <a:r>
                <a:rPr lang="en-US">
                  <a:solidFill>
                    <a:schemeClr val="bg1"/>
                  </a:solidFill>
                </a:rPr>
                <a:t>Authoring  Tools</a:t>
              </a:r>
            </a:p>
          </p:txBody>
        </p:sp>
        <p:sp>
          <p:nvSpPr>
            <p:cNvPr id="35854"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chemeClr val="bg1"/>
                  </a:solidFill>
                </a:rPr>
                <a:t>Reasoners</a:t>
              </a:r>
            </a:p>
          </p:txBody>
        </p:sp>
        <p:sp>
          <p:nvSpPr>
            <p:cNvPr id="35855"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chemeClr val="bg1"/>
                  </a:solidFill>
                </a:rPr>
                <a:t>create</a:t>
              </a:r>
            </a:p>
          </p:txBody>
        </p:sp>
      </p:grpSp>
      <p:grpSp>
        <p:nvGrpSpPr>
          <p:cNvPr id="6" name="Group 32"/>
          <p:cNvGrpSpPr>
            <a:grpSpLocks/>
          </p:cNvGrpSpPr>
          <p:nvPr/>
        </p:nvGrpSpPr>
        <p:grpSpPr bwMode="auto">
          <a:xfrm>
            <a:off x="685800" y="2133600"/>
            <a:ext cx="7696200" cy="2438400"/>
            <a:chOff x="685799" y="2514600"/>
            <a:chExt cx="7696201" cy="2438400"/>
          </a:xfrm>
        </p:grpSpPr>
        <p:sp>
          <p:nvSpPr>
            <p:cNvPr id="35848" name="Rounded Rectangle 27"/>
            <p:cNvSpPr>
              <a:spLocks noChangeArrowheads="1"/>
            </p:cNvSpPr>
            <p:nvPr/>
          </p:nvSpPr>
          <p:spPr bwMode="auto">
            <a:xfrm>
              <a:off x="3048000" y="3810000"/>
              <a:ext cx="5334000" cy="1143000"/>
            </a:xfrm>
            <a:prstGeom prst="roundRect">
              <a:avLst>
                <a:gd name="adj" fmla="val 35898"/>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35849" name="TextBox 28"/>
            <p:cNvSpPr txBox="1">
              <a:spLocks noChangeArrowheads="1"/>
            </p:cNvSpPr>
            <p:nvPr/>
          </p:nvSpPr>
          <p:spPr bwMode="auto">
            <a:xfrm>
              <a:off x="685799" y="2514600"/>
              <a:ext cx="20607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800">
                  <a:solidFill>
                    <a:schemeClr val="bg1"/>
                  </a:solidFill>
                </a:rPr>
                <a:t>Computer Science approach to ‘ontology’</a:t>
              </a:r>
            </a:p>
          </p:txBody>
        </p:sp>
        <p:cxnSp>
          <p:nvCxnSpPr>
            <p:cNvPr id="35850" name="Straight Arrow Connector 30"/>
            <p:cNvCxnSpPr>
              <a:cxnSpLocks noChangeShapeType="1"/>
            </p:cNvCxnSpPr>
            <p:nvPr/>
          </p:nvCxnSpPr>
          <p:spPr bwMode="auto">
            <a:xfrm>
              <a:off x="2362200" y="3200400"/>
              <a:ext cx="914400" cy="609600"/>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grpSp>
      <p:sp>
        <p:nvSpPr>
          <p:cNvPr id="5" name="Rounded Rectangle 4"/>
          <p:cNvSpPr/>
          <p:nvPr/>
        </p:nvSpPr>
        <p:spPr bwMode="auto">
          <a:xfrm>
            <a:off x="457200" y="1600200"/>
            <a:ext cx="8229600" cy="4800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87611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5029200"/>
            <a:ext cx="8953500" cy="762000"/>
          </a:xfrm>
        </p:spPr>
        <p:txBody>
          <a:bodyPr/>
          <a:lstStyle/>
          <a:p>
            <a:r>
              <a:rPr lang="en-US" sz="2800" i="1" dirty="0" smtClean="0"/>
              <a:t>There </a:t>
            </a:r>
            <a:r>
              <a:rPr lang="en-US" sz="2800" i="1" dirty="0"/>
              <a:t>is something wrong, irresponsible and mindless about color; something impossible to control. Control and rationality are part of my morality</a:t>
            </a:r>
            <a:r>
              <a:rPr lang="en-US" sz="2800" i="1" dirty="0" smtClean="0"/>
              <a:t>.</a:t>
            </a:r>
            <a:r>
              <a:rPr lang="en-US" sz="2800" dirty="0" smtClean="0"/>
              <a:t> </a:t>
            </a:r>
            <a:br>
              <a:rPr lang="en-US" sz="2800" dirty="0" smtClean="0"/>
            </a:br>
            <a:r>
              <a:rPr lang="en-US" sz="2800" dirty="0" smtClean="0"/>
              <a:t>-- </a:t>
            </a:r>
            <a:r>
              <a:rPr lang="en-US" sz="2800" dirty="0"/>
              <a:t>Ad </a:t>
            </a:r>
            <a:r>
              <a:rPr lang="en-US" sz="2800" dirty="0" smtClean="0"/>
              <a:t>Reinhardt </a:t>
            </a:r>
            <a:r>
              <a:rPr lang="en-US" sz="2800" dirty="0"/>
              <a:t>in </a:t>
            </a:r>
            <a:r>
              <a:rPr lang="en-US" sz="2800" dirty="0" smtClean="0"/>
              <a:t>1960</a:t>
            </a:r>
            <a:r>
              <a:rPr lang="en-US" dirty="0"/>
              <a:t/>
            </a:r>
            <a:br>
              <a:rPr lang="en-US" dirty="0"/>
            </a:b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420" r="31420"/>
          <a:stretch/>
        </p:blipFill>
        <p:spPr>
          <a:xfrm>
            <a:off x="3162300" y="716226"/>
            <a:ext cx="5867400" cy="3975164"/>
          </a:xfrm>
          <a:prstGeom prst="rect">
            <a:avLst/>
          </a:prstGeom>
        </p:spPr>
      </p:pic>
      <p:sp>
        <p:nvSpPr>
          <p:cNvPr id="5" name="Rectangle 4"/>
          <p:cNvSpPr/>
          <p:nvPr/>
        </p:nvSpPr>
        <p:spPr>
          <a:xfrm>
            <a:off x="5543550" y="4691390"/>
            <a:ext cx="3200400" cy="215444"/>
          </a:xfrm>
          <a:prstGeom prst="rect">
            <a:avLst/>
          </a:prstGeom>
        </p:spPr>
        <p:txBody>
          <a:bodyPr wrap="square">
            <a:spAutoFit/>
          </a:bodyPr>
          <a:lstStyle/>
          <a:p>
            <a:pPr algn="ctr"/>
            <a:r>
              <a:rPr lang="en-US" sz="800" dirty="0">
                <a:solidFill>
                  <a:schemeClr val="bg1"/>
                </a:solidFill>
              </a:rPr>
              <a:t>http://minimalissimo.com/2012/10/black-paintings/</a:t>
            </a:r>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1" y="727190"/>
            <a:ext cx="4838700" cy="3964200"/>
          </a:xfrm>
        </p:spPr>
      </p:pic>
      <p:sp>
        <p:nvSpPr>
          <p:cNvPr id="7" name="Rectangle 6"/>
          <p:cNvSpPr/>
          <p:nvPr/>
        </p:nvSpPr>
        <p:spPr>
          <a:xfrm>
            <a:off x="1181101" y="4691390"/>
            <a:ext cx="2705100" cy="215444"/>
          </a:xfrm>
          <a:prstGeom prst="rect">
            <a:avLst/>
          </a:prstGeom>
        </p:spPr>
        <p:txBody>
          <a:bodyPr wrap="square">
            <a:spAutoFit/>
          </a:bodyPr>
          <a:lstStyle/>
          <a:p>
            <a:r>
              <a:rPr lang="en-US" sz="800" dirty="0">
                <a:solidFill>
                  <a:schemeClr val="bg1"/>
                </a:solidFill>
              </a:rPr>
              <a:t>http://thesingleroad.blogspot.com/2011_02_01_archive.html</a:t>
            </a:r>
          </a:p>
        </p:txBody>
      </p:sp>
    </p:spTree>
    <p:extLst>
      <p:ext uri="{BB962C8B-B14F-4D97-AF65-F5344CB8AC3E}">
        <p14:creationId xmlns:p14="http://schemas.microsoft.com/office/powerpoint/2010/main" val="37263022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elements of a holistic approach</a:t>
            </a:r>
            <a:endParaRPr lang="en-US" dirty="0"/>
          </a:p>
        </p:txBody>
      </p:sp>
      <p:sp>
        <p:nvSpPr>
          <p:cNvPr id="3" name="Content Placeholder 2"/>
          <p:cNvSpPr>
            <a:spLocks noGrp="1"/>
          </p:cNvSpPr>
          <p:nvPr>
            <p:ph idx="1"/>
          </p:nvPr>
        </p:nvSpPr>
        <p:spPr>
          <a:xfrm>
            <a:off x="228600" y="1600200"/>
            <a:ext cx="8686800" cy="4953000"/>
          </a:xfrm>
        </p:spPr>
        <p:txBody>
          <a:bodyPr/>
          <a:lstStyle/>
          <a:p>
            <a:pPr>
              <a:buFont typeface="Arial" panose="020B0604020202020204" pitchFamily="34" charset="0"/>
              <a:buChar char="•"/>
            </a:pPr>
            <a:r>
              <a:rPr lang="en-US" dirty="0" smtClean="0"/>
              <a:t>Improvement of current efforts in:</a:t>
            </a:r>
          </a:p>
          <a:p>
            <a:pPr lvl="1">
              <a:buFont typeface="Arial" panose="020B0604020202020204" pitchFamily="34" charset="0"/>
              <a:buChar char="•"/>
            </a:pPr>
            <a:r>
              <a:rPr lang="en-US" dirty="0" smtClean="0"/>
              <a:t>(1) Ontology design</a:t>
            </a:r>
          </a:p>
          <a:p>
            <a:pPr lvl="2">
              <a:buFont typeface="Arial" panose="020B0604020202020204" pitchFamily="34" charset="0"/>
              <a:buChar char="•"/>
            </a:pPr>
            <a:r>
              <a:rPr lang="en-US" dirty="0" smtClean="0"/>
              <a:t>Faithful representation should come first</a:t>
            </a:r>
          </a:p>
          <a:p>
            <a:pPr lvl="2">
              <a:buFont typeface="Arial" panose="020B0604020202020204" pitchFamily="34" charset="0"/>
              <a:buChar char="•"/>
            </a:pPr>
            <a:r>
              <a:rPr lang="en-US" dirty="0"/>
              <a:t>C</a:t>
            </a:r>
            <a:r>
              <a:rPr lang="en-US" dirty="0" smtClean="0"/>
              <a:t>utting corners because of computational issues is sin;</a:t>
            </a:r>
          </a:p>
          <a:p>
            <a:pPr lvl="1">
              <a:buFont typeface="Arial" panose="020B0604020202020204" pitchFamily="34" charset="0"/>
              <a:buChar char="•"/>
            </a:pPr>
            <a:r>
              <a:rPr lang="en-US" dirty="0" smtClean="0"/>
              <a:t>(2) Ontology authoring tools</a:t>
            </a:r>
          </a:p>
          <a:p>
            <a:pPr lvl="2">
              <a:buFont typeface="Arial" panose="020B0604020202020204" pitchFamily="34" charset="0"/>
              <a:buChar char="•"/>
            </a:pPr>
            <a:r>
              <a:rPr lang="en-US" dirty="0" smtClean="0"/>
              <a:t>These should implement the principles of (1)</a:t>
            </a:r>
          </a:p>
          <a:p>
            <a:pPr lvl="1">
              <a:buFont typeface="Arial" panose="020B0604020202020204" pitchFamily="34" charset="0"/>
              <a:buChar char="•"/>
            </a:pPr>
            <a:r>
              <a:rPr lang="en-US" dirty="0" smtClean="0"/>
              <a:t>(3) Information system (IS) design</a:t>
            </a:r>
          </a:p>
          <a:p>
            <a:pPr lvl="2">
              <a:buFont typeface="Arial" panose="020B0604020202020204" pitchFamily="34" charset="0"/>
              <a:buChar char="•"/>
            </a:pPr>
            <a:r>
              <a:rPr lang="en-US" dirty="0" smtClean="0"/>
              <a:t>IS should model both information and what the information is about</a:t>
            </a:r>
            <a:endParaRPr lang="en-US" dirty="0"/>
          </a:p>
          <a:p>
            <a:pPr>
              <a:buFont typeface="Arial" panose="020B0604020202020204" pitchFamily="34" charset="0"/>
              <a:buChar char="•"/>
            </a:pPr>
            <a:r>
              <a:rPr lang="en-US" dirty="0" smtClean="0"/>
              <a:t>Bring ontology </a:t>
            </a:r>
            <a:r>
              <a:rPr lang="en-US" u="sng" dirty="0" smtClean="0"/>
              <a:t>forward in the value </a:t>
            </a:r>
            <a:r>
              <a:rPr lang="en-US" u="sng" dirty="0" smtClean="0"/>
              <a:t>chain</a:t>
            </a:r>
            <a:r>
              <a:rPr lang="en-US" dirty="0" smtClean="0"/>
              <a:t>, for example:</a:t>
            </a:r>
            <a:endParaRPr lang="en-US" u="sng" dirty="0" smtClean="0"/>
          </a:p>
          <a:p>
            <a:pPr lvl="1">
              <a:buFont typeface="Arial" panose="020B0604020202020204" pitchFamily="34" charset="0"/>
              <a:buChar char="•"/>
            </a:pPr>
            <a:r>
              <a:rPr lang="en-US" dirty="0" smtClean="0"/>
              <a:t>Avoid making datasets compatible after the facts</a:t>
            </a:r>
          </a:p>
          <a:p>
            <a:pPr lvl="1">
              <a:buFont typeface="Arial" panose="020B0604020202020204" pitchFamily="34" charset="0"/>
              <a:buChar char="•"/>
            </a:pPr>
            <a:r>
              <a:rPr lang="en-US" dirty="0" smtClean="0"/>
              <a:t>Use ontology principles in study design and dataset generation</a:t>
            </a:r>
          </a:p>
        </p:txBody>
      </p:sp>
    </p:spTree>
    <p:extLst>
      <p:ext uri="{BB962C8B-B14F-4D97-AF65-F5344CB8AC3E}">
        <p14:creationId xmlns:p14="http://schemas.microsoft.com/office/powerpoint/2010/main" val="5233153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905250" y="1774825"/>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584200" y="3097212"/>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5" name="Group 74"/>
          <p:cNvGrpSpPr>
            <a:grpSpLocks/>
          </p:cNvGrpSpPr>
          <p:nvPr/>
        </p:nvGrpSpPr>
        <p:grpSpPr bwMode="auto">
          <a:xfrm>
            <a:off x="6891338" y="2728912"/>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559550" y="4422775"/>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748088" y="3849687"/>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811463" y="5397500"/>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153988" y="3589337"/>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152400" y="3595687"/>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843088" y="3546475"/>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808163" y="2903537"/>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141663" y="2647950"/>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504825" y="4411662"/>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5916613" y="3529012"/>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241800" y="3113087"/>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Title 14"/>
          <p:cNvSpPr>
            <a:spLocks noGrp="1"/>
          </p:cNvSpPr>
          <p:nvPr>
            <p:ph type="title"/>
          </p:nvPr>
        </p:nvSpPr>
        <p:spPr/>
        <p:txBody>
          <a:bodyPr/>
          <a:lstStyle/>
          <a:p>
            <a:r>
              <a:rPr lang="en-US" dirty="0" smtClean="0"/>
              <a:t>Data </a:t>
            </a:r>
            <a:r>
              <a:rPr lang="en-US" dirty="0"/>
              <a:t>generation and use</a:t>
            </a:r>
          </a:p>
        </p:txBody>
      </p:sp>
      <p:grpSp>
        <p:nvGrpSpPr>
          <p:cNvPr id="21" name="Group 20"/>
          <p:cNvGrpSpPr/>
          <p:nvPr/>
        </p:nvGrpSpPr>
        <p:grpSpPr>
          <a:xfrm>
            <a:off x="4956175" y="1489364"/>
            <a:ext cx="3743624" cy="1283999"/>
            <a:chOff x="4956175" y="1489364"/>
            <a:chExt cx="3743624" cy="1283999"/>
          </a:xfrm>
        </p:grpSpPr>
        <p:sp>
          <p:nvSpPr>
            <p:cNvPr id="7410" name="AutoShape 72"/>
            <p:cNvSpPr>
              <a:spLocks noChangeArrowheads="1"/>
            </p:cNvSpPr>
            <p:nvPr/>
          </p:nvSpPr>
          <p:spPr bwMode="auto">
            <a:xfrm>
              <a:off x="5313363" y="2279650"/>
              <a:ext cx="998538" cy="493713"/>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4956175" y="1600200"/>
              <a:ext cx="1550988" cy="701675"/>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nvGrpSpPr>
            <p:cNvPr id="307" name="Group 9"/>
            <p:cNvGrpSpPr>
              <a:grpSpLocks/>
            </p:cNvGrpSpPr>
            <p:nvPr/>
          </p:nvGrpSpPr>
          <p:grpSpPr bwMode="auto">
            <a:xfrm>
              <a:off x="6620348" y="1489364"/>
              <a:ext cx="2079451" cy="1079501"/>
              <a:chOff x="3120" y="816"/>
              <a:chExt cx="2334" cy="3048"/>
            </a:xfrm>
          </p:grpSpPr>
          <p:pic>
            <p:nvPicPr>
              <p:cNvPr id="3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5452123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Standard approach in data </a:t>
            </a:r>
            <a:r>
              <a:rPr lang="en-US" dirty="0" smtClean="0"/>
              <a:t>analysis</a:t>
            </a:r>
            <a:endParaRPr lang="en-US" dirty="0"/>
          </a:p>
        </p:txBody>
      </p:sp>
      <p:graphicFrame>
        <p:nvGraphicFramePr>
          <p:cNvPr id="910340" name="Group 4"/>
          <p:cNvGraphicFramePr>
            <a:graphicFrameLocks noGrp="1"/>
          </p:cNvGraphicFramePr>
          <p:nvPr>
            <p:ph idx="1"/>
          </p:nvPr>
        </p:nvGraphicFramePr>
        <p:xfrm>
          <a:off x="228600" y="1676400"/>
          <a:ext cx="8686800" cy="3657600"/>
        </p:xfrm>
        <a:graphic>
          <a:graphicData uri="http://schemas.openxmlformats.org/drawingml/2006/table">
            <a:tbl>
              <a:tblPr/>
              <a:tblGrid>
                <a:gridCol w="1085850"/>
                <a:gridCol w="1128432"/>
                <a:gridCol w="1133756"/>
                <a:gridCol w="1133755"/>
                <a:gridCol w="1131981"/>
                <a:gridCol w="1130207"/>
                <a:gridCol w="1128432"/>
                <a:gridCol w="814387"/>
              </a:tblGrid>
              <a:tr h="4064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Cases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Characteristics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0072" name="Text Box 90"/>
          <p:cNvSpPr txBox="1">
            <a:spLocks noChangeArrowheads="1"/>
          </p:cNvSpPr>
          <p:nvPr/>
        </p:nvSpPr>
        <p:spPr bwMode="auto">
          <a:xfrm>
            <a:off x="1905000" y="5562600"/>
            <a:ext cx="1638590" cy="461665"/>
          </a:xfrm>
          <a:prstGeom prst="rect">
            <a:avLst/>
          </a:prstGeom>
          <a:noFill/>
          <a:ln w="9525">
            <a:noFill/>
            <a:miter lim="800000"/>
            <a:headEnd/>
            <a:tailEnd/>
          </a:ln>
        </p:spPr>
        <p:txBody>
          <a:bodyPr wrap="none">
            <a:spAutoFit/>
          </a:bodyPr>
          <a:lstStyle/>
          <a:p>
            <a:r>
              <a:rPr lang="en-US" sz="2400" dirty="0">
                <a:solidFill>
                  <a:schemeClr val="bg1"/>
                </a:solidFill>
              </a:rPr>
              <a:t>phenotypic</a:t>
            </a:r>
          </a:p>
        </p:txBody>
      </p:sp>
      <p:sp>
        <p:nvSpPr>
          <p:cNvPr id="170073" name="Text Box 91"/>
          <p:cNvSpPr txBox="1">
            <a:spLocks noChangeArrowheads="1"/>
          </p:cNvSpPr>
          <p:nvPr/>
        </p:nvSpPr>
        <p:spPr bwMode="auto">
          <a:xfrm>
            <a:off x="3886200" y="5562600"/>
            <a:ext cx="1449435" cy="461665"/>
          </a:xfrm>
          <a:prstGeom prst="rect">
            <a:avLst/>
          </a:prstGeom>
          <a:noFill/>
          <a:ln w="9525">
            <a:noFill/>
            <a:miter lim="800000"/>
            <a:headEnd/>
            <a:tailEnd/>
          </a:ln>
        </p:spPr>
        <p:txBody>
          <a:bodyPr wrap="none">
            <a:spAutoFit/>
          </a:bodyPr>
          <a:lstStyle/>
          <a:p>
            <a:r>
              <a:rPr lang="en-US" sz="2400" dirty="0">
                <a:solidFill>
                  <a:schemeClr val="bg1"/>
                </a:solidFill>
              </a:rPr>
              <a:t>genotypic</a:t>
            </a:r>
          </a:p>
        </p:txBody>
      </p:sp>
      <p:sp>
        <p:nvSpPr>
          <p:cNvPr id="170074" name="AutoShape 93"/>
          <p:cNvSpPr>
            <a:spLocks/>
          </p:cNvSpPr>
          <p:nvPr/>
        </p:nvSpPr>
        <p:spPr bwMode="auto">
          <a:xfrm rot="5400000" flipV="1">
            <a:off x="2705100" y="4686300"/>
            <a:ext cx="152400" cy="1752600"/>
          </a:xfrm>
          <a:prstGeom prst="rightBrace">
            <a:avLst>
              <a:gd name="adj1" fmla="val 150000"/>
              <a:gd name="adj2" fmla="val 50000"/>
            </a:avLst>
          </a:prstGeom>
          <a:noFill/>
          <a:ln w="9525">
            <a:solidFill>
              <a:schemeClr val="bg1"/>
            </a:solidFill>
            <a:round/>
            <a:headEnd/>
            <a:tailEnd/>
          </a:ln>
        </p:spPr>
        <p:txBody>
          <a:bodyPr wrap="none" anchor="ctr"/>
          <a:lstStyle/>
          <a:p>
            <a:endParaRPr lang="en-US"/>
          </a:p>
        </p:txBody>
      </p:sp>
      <p:sp>
        <p:nvSpPr>
          <p:cNvPr id="170075" name="AutoShape 94"/>
          <p:cNvSpPr>
            <a:spLocks/>
          </p:cNvSpPr>
          <p:nvPr/>
        </p:nvSpPr>
        <p:spPr bwMode="auto">
          <a:xfrm rot="5400000" flipV="1">
            <a:off x="4800600" y="45720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grpSp>
        <p:nvGrpSpPr>
          <p:cNvPr id="2" name="Group 356"/>
          <p:cNvGrpSpPr>
            <a:grpSpLocks/>
          </p:cNvGrpSpPr>
          <p:nvPr/>
        </p:nvGrpSpPr>
        <p:grpSpPr bwMode="auto">
          <a:xfrm>
            <a:off x="3200400" y="2590800"/>
            <a:ext cx="4267200" cy="381000"/>
            <a:chOff x="2016" y="2736"/>
            <a:chExt cx="2688" cy="240"/>
          </a:xfrm>
        </p:grpSpPr>
        <p:sp>
          <p:nvSpPr>
            <p:cNvPr id="170083"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170084"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sp>
        <p:nvSpPr>
          <p:cNvPr id="17" name="AutoShape 94"/>
          <p:cNvSpPr>
            <a:spLocks/>
          </p:cNvSpPr>
          <p:nvPr/>
        </p:nvSpPr>
        <p:spPr bwMode="auto">
          <a:xfrm rot="5400000" flipV="1">
            <a:off x="6858000" y="45720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sp>
        <p:nvSpPr>
          <p:cNvPr id="18" name="Text Box 91"/>
          <p:cNvSpPr txBox="1">
            <a:spLocks noChangeArrowheads="1"/>
          </p:cNvSpPr>
          <p:nvPr/>
        </p:nvSpPr>
        <p:spPr bwMode="auto">
          <a:xfrm>
            <a:off x="7311332" y="5562600"/>
            <a:ext cx="1680268" cy="461665"/>
          </a:xfrm>
          <a:prstGeom prst="rect">
            <a:avLst/>
          </a:prstGeom>
          <a:noFill/>
          <a:ln w="9525">
            <a:noFill/>
            <a:miter lim="800000"/>
            <a:headEnd/>
            <a:tailEnd/>
          </a:ln>
        </p:spPr>
        <p:txBody>
          <a:bodyPr wrap="none">
            <a:spAutoFit/>
          </a:bodyPr>
          <a:lstStyle/>
          <a:p>
            <a:r>
              <a:rPr lang="en-US" sz="2400" dirty="0" smtClean="0">
                <a:solidFill>
                  <a:schemeClr val="bg1"/>
                </a:solidFill>
              </a:rPr>
              <a:t>outcome …</a:t>
            </a:r>
            <a:endParaRPr lang="en-US" sz="2400" dirty="0">
              <a:solidFill>
                <a:schemeClr val="bg1"/>
              </a:solidFill>
            </a:endParaRPr>
          </a:p>
        </p:txBody>
      </p:sp>
      <p:sp>
        <p:nvSpPr>
          <p:cNvPr id="19" name="Text Box 91"/>
          <p:cNvSpPr txBox="1">
            <a:spLocks noChangeArrowheads="1"/>
          </p:cNvSpPr>
          <p:nvPr/>
        </p:nvSpPr>
        <p:spPr bwMode="auto">
          <a:xfrm>
            <a:off x="5548559" y="5562600"/>
            <a:ext cx="1477520" cy="461665"/>
          </a:xfrm>
          <a:prstGeom prst="rect">
            <a:avLst/>
          </a:prstGeom>
          <a:noFill/>
          <a:ln w="9525">
            <a:noFill/>
            <a:miter lim="800000"/>
            <a:headEnd/>
            <a:tailEnd/>
          </a:ln>
        </p:spPr>
        <p:txBody>
          <a:bodyPr wrap="none">
            <a:spAutoFit/>
          </a:bodyPr>
          <a:lstStyle/>
          <a:p>
            <a:r>
              <a:rPr lang="en-US" sz="2400" dirty="0" smtClean="0">
                <a:solidFill>
                  <a:schemeClr val="bg1"/>
                </a:solidFill>
              </a:rPr>
              <a:t>treatment</a:t>
            </a:r>
            <a:endParaRPr lang="en-US" sz="2400" dirty="0">
              <a:solidFill>
                <a:schemeClr val="bg1"/>
              </a:solidFill>
            </a:endParaRPr>
          </a:p>
        </p:txBody>
      </p:sp>
      <p:sp>
        <p:nvSpPr>
          <p:cNvPr id="20" name="TextBox 19"/>
          <p:cNvSpPr txBox="1"/>
          <p:nvPr/>
        </p:nvSpPr>
        <p:spPr>
          <a:xfrm>
            <a:off x="3352800" y="4419600"/>
            <a:ext cx="3630096" cy="584775"/>
          </a:xfrm>
          <a:prstGeom prst="rect">
            <a:avLst/>
          </a:prstGeom>
          <a:noFill/>
        </p:spPr>
        <p:txBody>
          <a:bodyPr wrap="none" rtlCol="0">
            <a:spAutoFit/>
          </a:bodyPr>
          <a:lstStyle/>
          <a:p>
            <a:r>
              <a:rPr lang="en-US" dirty="0" smtClean="0">
                <a:solidFill>
                  <a:schemeClr val="accent5">
                    <a:lumMod val="75000"/>
                  </a:schemeClr>
                </a:solidFill>
              </a:rPr>
              <a:t>finding correlations</a:t>
            </a:r>
            <a:endParaRPr lang="en-US" dirty="0">
              <a:solidFill>
                <a:schemeClr val="accent5">
                  <a:lumMod val="75000"/>
                </a:schemeClr>
              </a:solidFill>
            </a:endParaRPr>
          </a:p>
        </p:txBody>
      </p:sp>
      <p:grpSp>
        <p:nvGrpSpPr>
          <p:cNvPr id="3" name="Group 356"/>
          <p:cNvGrpSpPr>
            <a:grpSpLocks/>
          </p:cNvGrpSpPr>
          <p:nvPr/>
        </p:nvGrpSpPr>
        <p:grpSpPr bwMode="auto">
          <a:xfrm>
            <a:off x="3200400" y="3048000"/>
            <a:ext cx="4267200" cy="381000"/>
            <a:chOff x="2016" y="2736"/>
            <a:chExt cx="2688" cy="240"/>
          </a:xfrm>
        </p:grpSpPr>
        <p:sp>
          <p:nvSpPr>
            <p:cNvPr id="22"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3"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4" name="Group 356"/>
          <p:cNvGrpSpPr>
            <a:grpSpLocks/>
          </p:cNvGrpSpPr>
          <p:nvPr/>
        </p:nvGrpSpPr>
        <p:grpSpPr bwMode="auto">
          <a:xfrm>
            <a:off x="3200400" y="3505200"/>
            <a:ext cx="4267200" cy="381000"/>
            <a:chOff x="2016" y="2736"/>
            <a:chExt cx="2688" cy="240"/>
          </a:xfrm>
        </p:grpSpPr>
        <p:sp>
          <p:nvSpPr>
            <p:cNvPr id="25"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6"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5" name="Group 356"/>
          <p:cNvGrpSpPr>
            <a:grpSpLocks/>
          </p:cNvGrpSpPr>
          <p:nvPr/>
        </p:nvGrpSpPr>
        <p:grpSpPr bwMode="auto">
          <a:xfrm>
            <a:off x="3200400" y="3962400"/>
            <a:ext cx="4267200" cy="381000"/>
            <a:chOff x="2016" y="2736"/>
            <a:chExt cx="2688" cy="240"/>
          </a:xfrm>
        </p:grpSpPr>
        <p:sp>
          <p:nvSpPr>
            <p:cNvPr id="28"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9"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6" name="Group 356"/>
          <p:cNvGrpSpPr>
            <a:grpSpLocks/>
          </p:cNvGrpSpPr>
          <p:nvPr/>
        </p:nvGrpSpPr>
        <p:grpSpPr bwMode="auto">
          <a:xfrm>
            <a:off x="3200400" y="5029200"/>
            <a:ext cx="4267200" cy="381000"/>
            <a:chOff x="2016" y="2736"/>
            <a:chExt cx="2688" cy="240"/>
          </a:xfrm>
          <a:solidFill>
            <a:srgbClr val="FFC000"/>
          </a:solidFill>
        </p:grpSpPr>
        <p:sp>
          <p:nvSpPr>
            <p:cNvPr id="31" name="AutoShape 354"/>
            <p:cNvSpPr>
              <a:spLocks noChangeArrowheads="1"/>
            </p:cNvSpPr>
            <p:nvPr/>
          </p:nvSpPr>
          <p:spPr bwMode="auto">
            <a:xfrm>
              <a:off x="2016" y="2736"/>
              <a:ext cx="1344" cy="240"/>
            </a:xfrm>
            <a:prstGeom prst="curvedUpArrow">
              <a:avLst>
                <a:gd name="adj1" fmla="val 80915"/>
                <a:gd name="adj2" fmla="val 192915"/>
                <a:gd name="adj3" fmla="val 33333"/>
              </a:avLst>
            </a:prstGeom>
            <a:grpFill/>
            <a:ln w="9525">
              <a:solidFill>
                <a:schemeClr val="bg1"/>
              </a:solidFill>
              <a:miter lim="800000"/>
              <a:headEnd/>
              <a:tailEnd/>
            </a:ln>
          </p:spPr>
          <p:txBody>
            <a:bodyPr wrap="none" anchor="ctr"/>
            <a:lstStyle/>
            <a:p>
              <a:endParaRPr lang="en-US"/>
            </a:p>
          </p:txBody>
        </p:sp>
        <p:sp>
          <p:nvSpPr>
            <p:cNvPr id="32" name="AutoShape 355"/>
            <p:cNvSpPr>
              <a:spLocks noChangeArrowheads="1"/>
            </p:cNvSpPr>
            <p:nvPr/>
          </p:nvSpPr>
          <p:spPr bwMode="auto">
            <a:xfrm>
              <a:off x="2016" y="2736"/>
              <a:ext cx="2688" cy="240"/>
            </a:xfrm>
            <a:prstGeom prst="curvedUpArrow">
              <a:avLst>
                <a:gd name="adj1" fmla="val 79956"/>
                <a:gd name="adj2" fmla="val 196622"/>
                <a:gd name="adj3" fmla="val 33333"/>
              </a:avLst>
            </a:prstGeom>
            <a:grpFill/>
            <a:ln w="9525">
              <a:solidFill>
                <a:schemeClr val="bg1"/>
              </a:solidFill>
              <a:miter lim="800000"/>
              <a:headEnd/>
              <a:tailEnd/>
            </a:ln>
          </p:spPr>
          <p:txBody>
            <a:bodyPr wrap="none" anchor="ctr"/>
            <a:lstStyle/>
            <a:p>
              <a:endParaRPr lang="en-US"/>
            </a:p>
          </p:txBody>
        </p:sp>
      </p:grpSp>
      <p:sp>
        <p:nvSpPr>
          <p:cNvPr id="34" name="TextBox 33"/>
          <p:cNvSpPr txBox="1"/>
          <p:nvPr/>
        </p:nvSpPr>
        <p:spPr>
          <a:xfrm>
            <a:off x="1946793" y="1752600"/>
            <a:ext cx="1415773" cy="3170099"/>
          </a:xfrm>
          <a:prstGeom prst="rect">
            <a:avLst/>
          </a:prstGeom>
          <a:noFill/>
        </p:spPr>
        <p:txBody>
          <a:bodyPr wrap="none" rtlCol="0">
            <a:spAutoFit/>
          </a:bodyPr>
          <a:lstStyle/>
          <a:p>
            <a:r>
              <a:rPr lang="en-US" sz="20000" b="0" dirty="0" smtClean="0">
                <a:solidFill>
                  <a:srgbClr val="FFC000"/>
                </a:solidFill>
              </a:rPr>
              <a:t>{</a:t>
            </a:r>
            <a:endParaRPr lang="en-US" sz="20000" b="0" dirty="0">
              <a:solidFill>
                <a:srgbClr val="FFC000"/>
              </a:solidFill>
            </a:endParaRPr>
          </a:p>
        </p:txBody>
      </p:sp>
      <p:sp>
        <p:nvSpPr>
          <p:cNvPr id="35" name="TextBox 34"/>
          <p:cNvSpPr txBox="1"/>
          <p:nvPr/>
        </p:nvSpPr>
        <p:spPr>
          <a:xfrm>
            <a:off x="1524000" y="5029200"/>
            <a:ext cx="1479893" cy="523220"/>
          </a:xfrm>
          <a:prstGeom prst="rect">
            <a:avLst/>
          </a:prstGeom>
          <a:noFill/>
        </p:spPr>
        <p:txBody>
          <a:bodyPr wrap="none" rtlCol="0">
            <a:spAutoFit/>
          </a:bodyPr>
          <a:lstStyle/>
          <a:p>
            <a:r>
              <a:rPr lang="en-US" sz="2800" b="0" dirty="0" smtClean="0">
                <a:solidFill>
                  <a:srgbClr val="FFC000"/>
                </a:solidFill>
              </a:rPr>
              <a:t>therefore</a:t>
            </a:r>
            <a:endParaRPr lang="en-US" sz="2800" b="0" dirty="0">
              <a:solidFill>
                <a:srgbClr val="FFC000"/>
              </a:solidFill>
            </a:endParaRPr>
          </a:p>
        </p:txBody>
      </p:sp>
      <p:cxnSp>
        <p:nvCxnSpPr>
          <p:cNvPr id="39" name="Straight Connector 38"/>
          <p:cNvCxnSpPr/>
          <p:nvPr/>
        </p:nvCxnSpPr>
        <p:spPr bwMode="auto">
          <a:xfrm>
            <a:off x="1981200" y="3657600"/>
            <a:ext cx="20782" cy="1392382"/>
          </a:xfrm>
          <a:prstGeom prst="line">
            <a:avLst/>
          </a:prstGeom>
          <a:noFill/>
          <a:ln w="57150" cap="flat" cmpd="sng" algn="ctr">
            <a:solidFill>
              <a:srgbClr val="FFC000"/>
            </a:solidFill>
            <a:prstDash val="solid"/>
            <a:round/>
            <a:headEnd type="none" w="med" len="med"/>
            <a:tailEnd type="none" w="med" len="med"/>
          </a:ln>
          <a:effectLst/>
        </p:spPr>
      </p:cxnSp>
      <p:cxnSp>
        <p:nvCxnSpPr>
          <p:cNvPr id="40" name="Straight Connector 39"/>
          <p:cNvCxnSpPr/>
          <p:nvPr/>
        </p:nvCxnSpPr>
        <p:spPr bwMode="auto">
          <a:xfrm>
            <a:off x="1981200" y="5029200"/>
            <a:ext cx="1143000" cy="0"/>
          </a:xfrm>
          <a:prstGeom prst="line">
            <a:avLst/>
          </a:prstGeom>
          <a:noFill/>
          <a:ln w="57150" cap="flat" cmpd="sng" algn="ctr">
            <a:solidFill>
              <a:srgbClr val="FFC000"/>
            </a:solidFill>
            <a:prstDash val="solid"/>
            <a:round/>
            <a:headEnd type="none" w="med" len="med"/>
            <a:tailEnd type="triangle" w="med" len="med"/>
          </a:ln>
          <a:effectLst/>
        </p:spPr>
      </p:cxnSp>
      <p:cxnSp>
        <p:nvCxnSpPr>
          <p:cNvPr id="43" name="Straight Connector 42"/>
          <p:cNvCxnSpPr/>
          <p:nvPr/>
        </p:nvCxnSpPr>
        <p:spPr bwMode="auto">
          <a:xfrm>
            <a:off x="1981200" y="3688773"/>
            <a:ext cx="304800" cy="0"/>
          </a:xfrm>
          <a:prstGeom prst="line">
            <a:avLst/>
          </a:prstGeom>
          <a:noFill/>
          <a:ln w="57150" cap="flat" cmpd="sng" algn="ctr">
            <a:solidFill>
              <a:srgbClr val="FFC000"/>
            </a:solidFill>
            <a:prstDash val="solid"/>
            <a:round/>
            <a:headEnd type="none" w="med" len="med"/>
            <a:tailEnd type="none" w="med" len="med"/>
          </a:ln>
          <a:effectLst/>
        </p:spPr>
      </p:cxnSp>
      <p:sp>
        <p:nvSpPr>
          <p:cNvPr id="52" name="TextBox 51"/>
          <p:cNvSpPr txBox="1"/>
          <p:nvPr/>
        </p:nvSpPr>
        <p:spPr>
          <a:xfrm>
            <a:off x="7010400" y="5105400"/>
            <a:ext cx="1835760" cy="523220"/>
          </a:xfrm>
          <a:prstGeom prst="rect">
            <a:avLst/>
          </a:prstGeom>
          <a:noFill/>
        </p:spPr>
        <p:txBody>
          <a:bodyPr wrap="none" rtlCol="0">
            <a:spAutoFit/>
          </a:bodyPr>
          <a:lstStyle/>
          <a:p>
            <a:r>
              <a:rPr lang="en-US" sz="2800" b="0" dirty="0" smtClean="0">
                <a:solidFill>
                  <a:srgbClr val="FFC000"/>
                </a:solidFill>
              </a:rPr>
              <a:t>expectation</a:t>
            </a:r>
            <a:endParaRPr lang="en-US" sz="2800" b="0" dirty="0">
              <a:solidFill>
                <a:srgbClr val="FFC000"/>
              </a:solidFill>
            </a:endParaRPr>
          </a:p>
        </p:txBody>
      </p:sp>
      <p:grpSp>
        <p:nvGrpSpPr>
          <p:cNvPr id="36" name="Group 356"/>
          <p:cNvGrpSpPr>
            <a:grpSpLocks/>
          </p:cNvGrpSpPr>
          <p:nvPr/>
        </p:nvGrpSpPr>
        <p:grpSpPr bwMode="auto">
          <a:xfrm flipV="1">
            <a:off x="3200400" y="1752600"/>
            <a:ext cx="4267200" cy="381000"/>
            <a:chOff x="2016" y="2736"/>
            <a:chExt cx="2688" cy="240"/>
          </a:xfrm>
          <a:solidFill>
            <a:srgbClr val="FF0000"/>
          </a:solidFill>
        </p:grpSpPr>
        <p:sp>
          <p:nvSpPr>
            <p:cNvPr id="37" name="AutoShape 354"/>
            <p:cNvSpPr>
              <a:spLocks noChangeArrowheads="1"/>
            </p:cNvSpPr>
            <p:nvPr/>
          </p:nvSpPr>
          <p:spPr bwMode="auto">
            <a:xfrm>
              <a:off x="2016" y="2736"/>
              <a:ext cx="1344" cy="240"/>
            </a:xfrm>
            <a:prstGeom prst="curvedUpArrow">
              <a:avLst>
                <a:gd name="adj1" fmla="val 80915"/>
                <a:gd name="adj2" fmla="val 192915"/>
                <a:gd name="adj3" fmla="val 33333"/>
              </a:avLst>
            </a:prstGeom>
            <a:grpFill/>
            <a:ln w="9525">
              <a:solidFill>
                <a:schemeClr val="bg1"/>
              </a:solidFill>
              <a:miter lim="800000"/>
              <a:headEnd/>
              <a:tailEnd/>
            </a:ln>
          </p:spPr>
          <p:txBody>
            <a:bodyPr wrap="none" anchor="ctr"/>
            <a:lstStyle/>
            <a:p>
              <a:endParaRPr lang="en-US"/>
            </a:p>
          </p:txBody>
        </p:sp>
        <p:sp>
          <p:nvSpPr>
            <p:cNvPr id="38" name="AutoShape 355"/>
            <p:cNvSpPr>
              <a:spLocks noChangeArrowheads="1"/>
            </p:cNvSpPr>
            <p:nvPr/>
          </p:nvSpPr>
          <p:spPr bwMode="auto">
            <a:xfrm>
              <a:off x="2016" y="2736"/>
              <a:ext cx="2688" cy="240"/>
            </a:xfrm>
            <a:prstGeom prst="curvedUpArrow">
              <a:avLst>
                <a:gd name="adj1" fmla="val 79956"/>
                <a:gd name="adj2" fmla="val 196622"/>
                <a:gd name="adj3" fmla="val 33333"/>
              </a:avLst>
            </a:prstGeom>
            <a:grpFill/>
            <a:ln w="9525">
              <a:solidFill>
                <a:schemeClr val="bg1"/>
              </a:solidFill>
              <a:miter lim="800000"/>
              <a:headEnd/>
              <a:tailEnd/>
            </a:ln>
          </p:spPr>
          <p:txBody>
            <a:bodyPr wrap="none" anchor="ctr"/>
            <a:lstStyle/>
            <a:p>
              <a:endParaRPr lang="en-US"/>
            </a:p>
          </p:txBody>
        </p:sp>
      </p:grpSp>
      <p:sp>
        <p:nvSpPr>
          <p:cNvPr id="41" name="TextBox 40"/>
          <p:cNvSpPr txBox="1"/>
          <p:nvPr/>
        </p:nvSpPr>
        <p:spPr>
          <a:xfrm>
            <a:off x="6736773" y="2043335"/>
            <a:ext cx="2462534" cy="523220"/>
          </a:xfrm>
          <a:prstGeom prst="rect">
            <a:avLst/>
          </a:prstGeom>
          <a:noFill/>
        </p:spPr>
        <p:txBody>
          <a:bodyPr wrap="none" rtlCol="0">
            <a:spAutoFit/>
          </a:bodyPr>
          <a:lstStyle/>
          <a:p>
            <a:r>
              <a:rPr lang="en-US" sz="2800" b="0" dirty="0" smtClean="0">
                <a:solidFill>
                  <a:srgbClr val="FF0000"/>
                </a:solidFill>
              </a:rPr>
              <a:t>generalization ?</a:t>
            </a:r>
            <a:endParaRPr lang="en-US" sz="2800" b="0" dirty="0">
              <a:solidFill>
                <a:srgbClr val="FF0000"/>
              </a:solidFill>
            </a:endParaRPr>
          </a:p>
        </p:txBody>
      </p:sp>
    </p:spTree>
    <p:extLst>
      <p:ext uri="{BB962C8B-B14F-4D97-AF65-F5344CB8AC3E}">
        <p14:creationId xmlns:p14="http://schemas.microsoft.com/office/powerpoint/2010/main" val="39042705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2" cstate="print"/>
          <a:srcRect/>
          <a:stretch>
            <a:fillRect/>
          </a:stretch>
        </p:blipFill>
        <p:spPr bwMode="auto">
          <a:xfrm>
            <a:off x="228600" y="1981200"/>
            <a:ext cx="3299186" cy="1869420"/>
          </a:xfrm>
          <a:prstGeom prst="rect">
            <a:avLst/>
          </a:prstGeom>
          <a:noFill/>
          <a:ln w="9525">
            <a:noFill/>
            <a:miter lim="800000"/>
            <a:headEnd/>
            <a:tailEnd/>
          </a:ln>
          <a:effectLst/>
        </p:spPr>
      </p:pic>
      <p:sp>
        <p:nvSpPr>
          <p:cNvPr id="3" name="Title 2"/>
          <p:cNvSpPr>
            <a:spLocks noGrp="1"/>
          </p:cNvSpPr>
          <p:nvPr>
            <p:ph type="title"/>
          </p:nvPr>
        </p:nvSpPr>
        <p:spPr>
          <a:xfrm>
            <a:off x="76200" y="762000"/>
            <a:ext cx="8991600" cy="762000"/>
          </a:xfrm>
        </p:spPr>
        <p:txBody>
          <a:bodyPr/>
          <a:lstStyle/>
          <a:p>
            <a:r>
              <a:rPr lang="en-US" sz="3000" dirty="0"/>
              <a:t>Correlation with </a:t>
            </a:r>
            <a:r>
              <a:rPr lang="en-US" sz="3000" dirty="0" smtClean="0"/>
              <a:t>reality comes at best after the facts</a:t>
            </a:r>
            <a:endParaRPr lang="en-US" sz="3000" dirty="0"/>
          </a:p>
        </p:txBody>
      </p:sp>
      <p:sp>
        <p:nvSpPr>
          <p:cNvPr id="6" name="Content Placeholder 5"/>
          <p:cNvSpPr>
            <a:spLocks noGrp="1"/>
          </p:cNvSpPr>
          <p:nvPr>
            <p:ph idx="1"/>
          </p:nvPr>
        </p:nvSpPr>
        <p:spPr>
          <a:xfrm>
            <a:off x="3581400" y="1676400"/>
            <a:ext cx="5334000" cy="4953000"/>
          </a:xfrm>
        </p:spPr>
        <p:txBody>
          <a:bodyPr>
            <a:normAutofit/>
          </a:bodyPr>
          <a:lstStyle/>
          <a:p>
            <a:pPr>
              <a:spcAft>
                <a:spcPts val="1200"/>
              </a:spcAft>
            </a:pPr>
            <a:r>
              <a:rPr lang="en-US" dirty="0" smtClean="0"/>
              <a:t>What type of relationship is there between data items and the part of reality they are obtained from?</a:t>
            </a:r>
          </a:p>
          <a:p>
            <a:pPr>
              <a:spcAft>
                <a:spcPts val="1200"/>
              </a:spcAft>
            </a:pPr>
            <a:r>
              <a:rPr lang="en-US" dirty="0" smtClean="0"/>
              <a:t>What, if anything at all, do variable names in header rows correspond to?</a:t>
            </a:r>
          </a:p>
          <a:p>
            <a:pPr>
              <a:spcAft>
                <a:spcPts val="1200"/>
              </a:spcAft>
            </a:pPr>
            <a:r>
              <a:rPr lang="en-US" dirty="0" smtClean="0"/>
              <a:t>Do correlations between data items mimic the relationships between the entities in reality the data items are obtained from?</a:t>
            </a:r>
          </a:p>
          <a:p>
            <a:pPr lvl="1">
              <a:spcAft>
                <a:spcPts val="1200"/>
              </a:spcAft>
            </a:pPr>
            <a:endParaRPr lang="en-US" dirty="0"/>
          </a:p>
        </p:txBody>
      </p:sp>
      <p:grpSp>
        <p:nvGrpSpPr>
          <p:cNvPr id="7" name="Group 284"/>
          <p:cNvGrpSpPr>
            <a:grpSpLocks/>
          </p:cNvGrpSpPr>
          <p:nvPr/>
        </p:nvGrpSpPr>
        <p:grpSpPr bwMode="auto">
          <a:xfrm>
            <a:off x="401782" y="3962400"/>
            <a:ext cx="2743200" cy="2743200"/>
            <a:chOff x="161" y="2460"/>
            <a:chExt cx="1728" cy="1728"/>
          </a:xfrm>
        </p:grpSpPr>
        <p:pic>
          <p:nvPicPr>
            <p:cNvPr id="8"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9"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spTree>
    <p:extLst>
      <p:ext uri="{BB962C8B-B14F-4D97-AF65-F5344CB8AC3E}">
        <p14:creationId xmlns:p14="http://schemas.microsoft.com/office/powerpoint/2010/main" val="6568678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255588" y="1284288"/>
            <a:ext cx="8632825" cy="631825"/>
          </a:xfrm>
        </p:spPr>
        <p:txBody>
          <a:bodyPr/>
          <a:lstStyle/>
          <a:p>
            <a:pPr eaLnBrk="1" hangingPunct="1"/>
            <a:r>
              <a:rPr lang="en-US" smtClean="0"/>
              <a:t>A non-trivial relation</a:t>
            </a: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12114402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609600"/>
            <a:ext cx="8686800" cy="647700"/>
          </a:xfrm>
        </p:spPr>
        <p:txBody>
          <a:bodyPr/>
          <a:lstStyle/>
          <a:p>
            <a:r>
              <a:rPr lang="en-US" dirty="0" smtClean="0"/>
              <a:t>For instance: source and impact of changes</a:t>
            </a:r>
          </a:p>
        </p:txBody>
      </p:sp>
      <p:sp>
        <p:nvSpPr>
          <p:cNvPr id="3" name="Content Placeholder 2"/>
          <p:cNvSpPr>
            <a:spLocks noGrp="1"/>
          </p:cNvSpPr>
          <p:nvPr>
            <p:ph idx="1"/>
          </p:nvPr>
        </p:nvSpPr>
        <p:spPr>
          <a:xfrm>
            <a:off x="168275" y="3554413"/>
            <a:ext cx="8823325" cy="2800350"/>
          </a:xfrm>
        </p:spPr>
        <p:txBody>
          <a:bodyPr>
            <a:normAutofit lnSpcReduction="10000"/>
          </a:bodyPr>
          <a:lstStyle/>
          <a:p>
            <a:pPr>
              <a:defRPr/>
            </a:pPr>
            <a:r>
              <a:rPr lang="en-US" dirty="0" smtClean="0"/>
              <a:t>Are differences in data about the same entities in reality at different points in time due to:</a:t>
            </a:r>
          </a:p>
          <a:p>
            <a:pPr lvl="1">
              <a:defRPr/>
            </a:pPr>
            <a:r>
              <a:rPr lang="en-US" dirty="0" smtClean="0"/>
              <a:t>changes in first-order reality ?</a:t>
            </a:r>
          </a:p>
          <a:p>
            <a:pPr lvl="1">
              <a:defRPr/>
            </a:pPr>
            <a:r>
              <a:rPr lang="en-US" dirty="0" smtClean="0"/>
              <a:t>changes in our understanding of reality ?</a:t>
            </a:r>
          </a:p>
          <a:p>
            <a:pPr lvl="1">
              <a:defRPr/>
            </a:pPr>
            <a:r>
              <a:rPr lang="en-US" dirty="0" smtClean="0"/>
              <a:t>inaccurate observations ?</a:t>
            </a:r>
          </a:p>
          <a:p>
            <a:pPr lvl="1">
              <a:defRPr/>
            </a:pPr>
            <a:r>
              <a:rPr lang="en-US" dirty="0" smtClean="0"/>
              <a:t>differences in perspectives ?</a:t>
            </a:r>
          </a:p>
          <a:p>
            <a:pPr lvl="1">
              <a:defRPr/>
            </a:pPr>
            <a:r>
              <a:rPr lang="en-US" dirty="0" smtClean="0"/>
              <a:t>registration mistakes ?</a:t>
            </a:r>
            <a:endParaRPr lang="en-US" dirty="0"/>
          </a:p>
        </p:txBody>
      </p:sp>
      <p:sp>
        <p:nvSpPr>
          <p:cNvPr id="10244" name="Rectangle 5"/>
          <p:cNvSpPr>
            <a:spLocks noChangeArrowheads="1"/>
          </p:cNvSpPr>
          <p:nvPr/>
        </p:nvSpPr>
        <p:spPr bwMode="auto">
          <a:xfrm>
            <a:off x="0" y="63817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sz="1200" b="0">
                <a:solidFill>
                  <a:schemeClr val="bg1"/>
                </a:solidFill>
              </a:rPr>
              <a:t>Ceusters W, Smith B. A Realism-Based Approach to the Evolution of Biomedical Ontologies. </a:t>
            </a:r>
            <a:r>
              <a:rPr lang="en-US" sz="1200" b="0">
                <a:solidFill>
                  <a:schemeClr val="bg1"/>
                </a:solidFill>
                <a:hlinkClick r:id="rId2"/>
              </a:rPr>
              <a:t>AMIA 2006</a:t>
            </a:r>
            <a:r>
              <a:rPr lang="en-US" sz="1200" b="0">
                <a:solidFill>
                  <a:schemeClr val="bg1"/>
                </a:solidFill>
              </a:rPr>
              <a:t> Proceedings, Washington DC, 2006;:121-125. </a:t>
            </a:r>
            <a:r>
              <a:rPr lang="en-US" sz="1200" b="0">
                <a:solidFill>
                  <a:schemeClr val="bg1"/>
                </a:solidFill>
                <a:hlinkClick r:id="rId3"/>
              </a:rPr>
              <a:t>http://www.referent-tracking.com/RTU/sendfile/?file=CeustersAMIA2006FINAL.pdf</a:t>
            </a:r>
            <a:endParaRPr lang="en-US" sz="1200" b="0">
              <a:solidFill>
                <a:schemeClr val="bg1"/>
              </a:solidFill>
            </a:endParaRPr>
          </a:p>
        </p:txBody>
      </p:sp>
      <p:grpSp>
        <p:nvGrpSpPr>
          <p:cNvPr id="10245" name="Group 7"/>
          <p:cNvGrpSpPr>
            <a:grpSpLocks/>
          </p:cNvGrpSpPr>
          <p:nvPr/>
        </p:nvGrpSpPr>
        <p:grpSpPr bwMode="auto">
          <a:xfrm>
            <a:off x="177800" y="2057400"/>
            <a:ext cx="8742363" cy="1366838"/>
            <a:chOff x="177283" y="2057400"/>
            <a:chExt cx="8742782" cy="1366935"/>
          </a:xfrm>
        </p:grpSpPr>
        <p:pic>
          <p:nvPicPr>
            <p:cNvPr id="10246" name="Picture 29" descr="ske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3707741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228600" y="914400"/>
            <a:ext cx="8686800" cy="647700"/>
          </a:xfrm>
        </p:spPr>
        <p:txBody>
          <a:bodyPr/>
          <a:lstStyle/>
          <a:p>
            <a:pPr eaLnBrk="1" hangingPunct="1"/>
            <a:r>
              <a:rPr lang="en-US" dirty="0" smtClean="0"/>
              <a:t>What makes it non-trivial?</a:t>
            </a:r>
          </a:p>
        </p:txBody>
      </p:sp>
      <p:sp>
        <p:nvSpPr>
          <p:cNvPr id="11267" name="Content Placeholder 23"/>
          <p:cNvSpPr>
            <a:spLocks noGrp="1"/>
          </p:cNvSpPr>
          <p:nvPr>
            <p:ph sz="half" idx="1"/>
          </p:nvPr>
        </p:nvSpPr>
        <p:spPr>
          <a:xfrm>
            <a:off x="49213" y="3462338"/>
            <a:ext cx="2806700" cy="3243262"/>
          </a:xfrm>
        </p:spPr>
        <p:txBody>
          <a:bodyPr/>
          <a:lstStyle/>
          <a:p>
            <a:pPr marL="233363" indent="-233363"/>
            <a:r>
              <a:rPr lang="en-US" sz="2400" smtClean="0">
                <a:solidFill>
                  <a:srgbClr val="FFFF00"/>
                </a:solidFill>
              </a:rPr>
              <a:t>Referents</a:t>
            </a:r>
          </a:p>
          <a:p>
            <a:pPr marL="401638" lvl="1" indent="-233363"/>
            <a:r>
              <a:rPr lang="en-US" sz="1600" smtClean="0"/>
              <a:t>are (meta-) physically the way they are,</a:t>
            </a:r>
          </a:p>
          <a:p>
            <a:pPr marL="401638" lvl="1" indent="-233363"/>
            <a:r>
              <a:rPr lang="en-US" sz="1600" smtClean="0"/>
              <a:t>relate to each other in an objective way,</a:t>
            </a:r>
          </a:p>
          <a:p>
            <a:pPr marL="401638" lvl="1" indent="-233363"/>
            <a:r>
              <a:rPr lang="en-US" sz="1600" smtClean="0"/>
              <a:t>follow ‘laws of nature’.</a:t>
            </a:r>
          </a:p>
        </p:txBody>
      </p:sp>
      <p:sp>
        <p:nvSpPr>
          <p:cNvPr id="25" name="Content Placeholder 24"/>
          <p:cNvSpPr>
            <a:spLocks noGrp="1"/>
          </p:cNvSpPr>
          <p:nvPr>
            <p:ph sz="half" idx="2"/>
          </p:nvPr>
        </p:nvSpPr>
        <p:spPr>
          <a:xfrm>
            <a:off x="5700713" y="3462338"/>
            <a:ext cx="3368675" cy="3282950"/>
          </a:xfrm>
        </p:spPr>
        <p:txBody>
          <a:bodyPr/>
          <a:lstStyle/>
          <a:p>
            <a:pPr marL="569913" indent="-280988"/>
            <a:r>
              <a:rPr lang="en-US" sz="2400" smtClean="0">
                <a:solidFill>
                  <a:srgbClr val="FFFF00"/>
                </a:solidFill>
              </a:rPr>
              <a:t>References</a:t>
            </a:r>
          </a:p>
          <a:p>
            <a:pPr marL="457200" lvl="1" indent="-223838"/>
            <a:r>
              <a:rPr lang="en-US" sz="1600" smtClean="0"/>
              <a:t>follow, ideally, the syntactic-semantic conventions of some representation language,</a:t>
            </a:r>
          </a:p>
          <a:p>
            <a:pPr marL="457200" lvl="1" indent="-223838"/>
            <a:r>
              <a:rPr lang="en-US" sz="1600" smtClean="0"/>
              <a:t>are restricted by the expressivity of that language,</a:t>
            </a:r>
          </a:p>
          <a:p>
            <a:pPr marL="457200" lvl="1" indent="-223838"/>
            <a:r>
              <a:rPr lang="en-US" sz="1600" smtClean="0"/>
              <a:t>reference collections need to come, for correct interpretation, with documentation outside the representation.</a:t>
            </a:r>
          </a:p>
        </p:txBody>
      </p:sp>
      <p:grpSp>
        <p:nvGrpSpPr>
          <p:cNvPr id="11269" name="Group 28"/>
          <p:cNvGrpSpPr>
            <a:grpSpLocks/>
          </p:cNvGrpSpPr>
          <p:nvPr/>
        </p:nvGrpSpPr>
        <p:grpSpPr bwMode="auto">
          <a:xfrm>
            <a:off x="177800" y="20574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462338"/>
            <a:ext cx="3051175" cy="3282950"/>
          </a:xfrm>
          <a:prstGeom prst="rect">
            <a:avLst/>
          </a:prstGeom>
          <a:noFill/>
          <a:ln w="9525">
            <a:noFill/>
            <a:miter lim="800000"/>
            <a:headEnd/>
            <a:tailEnd/>
          </a:ln>
        </p:spPr>
        <p:txBody>
          <a:bodyPr/>
          <a:lstStyle/>
          <a:p>
            <a:pPr marL="233363" indent="-233363" algn="l" eaLnBrk="0" hangingPunct="0">
              <a:spcBef>
                <a:spcPct val="20000"/>
              </a:spcBef>
              <a:buFontTx/>
              <a:buChar char="•"/>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‘laws of nature’.</a:t>
            </a:r>
          </a:p>
        </p:txBody>
      </p:sp>
    </p:spTree>
    <p:extLst>
      <p:ext uri="{BB962C8B-B14F-4D97-AF65-F5344CB8AC3E}">
        <p14:creationId xmlns:p14="http://schemas.microsoft.com/office/powerpoint/2010/main" val="931255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1"/>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0188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3743325"/>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6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647825"/>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1665287"/>
            <a:ext cx="8743950" cy="3959225"/>
            <a:chOff x="295275" y="2012496"/>
            <a:chExt cx="8743950" cy="3959679"/>
          </a:xfrm>
        </p:grpSpPr>
        <p:sp>
          <p:nvSpPr>
            <p:cNvPr id="166920"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sz="2200" b="0">
                  <a:solidFill>
                    <a:schemeClr val="bg1"/>
                  </a:solidFill>
                </a:rPr>
                <a:t>‘</a:t>
              </a:r>
              <a:r>
                <a:rPr 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sz="2200" b="0">
                  <a:solidFill>
                    <a:schemeClr val="bg1"/>
                  </a:solidFill>
                </a:rPr>
                <a:t>’</a:t>
              </a:r>
            </a:p>
          </p:txBody>
        </p:sp>
        <p:grpSp>
          <p:nvGrpSpPr>
            <p:cNvPr id="166921" name="Group 20"/>
            <p:cNvGrpSpPr>
              <a:grpSpLocks/>
            </p:cNvGrpSpPr>
            <p:nvPr/>
          </p:nvGrpSpPr>
          <p:grpSpPr bwMode="auto">
            <a:xfrm>
              <a:off x="295275" y="2047875"/>
              <a:ext cx="8696325" cy="3924300"/>
              <a:chOff x="295275" y="2047875"/>
              <a:chExt cx="8696325" cy="3924300"/>
            </a:xfrm>
          </p:grpSpPr>
          <p:sp>
            <p:nvSpPr>
              <p:cNvPr id="166922"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100">
                    <a:solidFill>
                      <a:schemeClr val="bg1"/>
                    </a:solidFill>
                  </a:rPr>
                  <a:t>1</a:t>
                </a:r>
              </a:p>
            </p:txBody>
          </p:sp>
          <p:sp>
            <p:nvSpPr>
              <p:cNvPr id="166923"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66924"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66925"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66926"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66927"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66928"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grpSp>
      <p:sp>
        <p:nvSpPr>
          <p:cNvPr id="16" name="Arc 15"/>
          <p:cNvSpPr/>
          <p:nvPr/>
        </p:nvSpPr>
        <p:spPr bwMode="auto">
          <a:xfrm rot="1339683">
            <a:off x="5029200" y="3567112"/>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608387"/>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0000"/>
                </a:solidFill>
              </a:rPr>
              <a:t>meaning</a:t>
            </a:r>
          </a:p>
        </p:txBody>
      </p:sp>
      <p:sp>
        <p:nvSpPr>
          <p:cNvPr id="3" name="Title 2"/>
          <p:cNvSpPr>
            <a:spLocks noGrp="1"/>
          </p:cNvSpPr>
          <p:nvPr>
            <p:ph type="title"/>
          </p:nvPr>
        </p:nvSpPr>
        <p:spPr/>
        <p:txBody>
          <a:bodyPr/>
          <a:lstStyle/>
          <a:p>
            <a:r>
              <a:rPr lang="en-US" dirty="0"/>
              <a:t>‘meaning’ of values in data collections</a:t>
            </a:r>
          </a:p>
        </p:txBody>
      </p:sp>
    </p:spTree>
    <p:extLst>
      <p:ext uri="{BB962C8B-B14F-4D97-AF65-F5344CB8AC3E}">
        <p14:creationId xmlns:p14="http://schemas.microsoft.com/office/powerpoint/2010/main" val="39798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228600" y="838200"/>
            <a:ext cx="8686800" cy="647700"/>
          </a:xfrm>
        </p:spPr>
        <p:txBody>
          <a:bodyPr/>
          <a:lstStyle/>
          <a:p>
            <a:r>
              <a:rPr lang="en-US" dirty="0" smtClean="0"/>
              <a:t>Preemptive study design</a:t>
            </a:r>
          </a:p>
        </p:txBody>
      </p:sp>
      <p:sp>
        <p:nvSpPr>
          <p:cNvPr id="167939" name="Content Placeholder 2"/>
          <p:cNvSpPr>
            <a:spLocks noGrp="1"/>
          </p:cNvSpPr>
          <p:nvPr>
            <p:ph idx="1"/>
          </p:nvPr>
        </p:nvSpPr>
        <p:spPr/>
        <p:txBody>
          <a:bodyPr/>
          <a:lstStyle/>
          <a:p>
            <a:r>
              <a:rPr lang="en-US" dirty="0" smtClean="0"/>
              <a:t>Goal: register data at a more fine-grained level</a:t>
            </a:r>
          </a:p>
          <a:p>
            <a:r>
              <a:rPr lang="en-US" dirty="0" smtClean="0"/>
              <a:t>Method:</a:t>
            </a:r>
            <a:endParaRPr lang="en-US" dirty="0"/>
          </a:p>
          <a:p>
            <a:pPr>
              <a:buFont typeface="Arial" panose="020B0604020202020204" pitchFamily="34" charset="0"/>
              <a:buChar char="•"/>
            </a:pPr>
            <a:r>
              <a:rPr lang="en-US" sz="2000" dirty="0" smtClean="0"/>
              <a:t>Start with a detailed description of the constructs to study as well as of hypothesized relationships amongst them</a:t>
            </a:r>
          </a:p>
          <a:p>
            <a:pPr>
              <a:buFont typeface="Arial" panose="020B0604020202020204" pitchFamily="34" charset="0"/>
              <a:buChar char="•"/>
            </a:pPr>
            <a:r>
              <a:rPr lang="en-US" sz="2000" dirty="0" smtClean="0"/>
              <a:t>Translate constructs in (perhaps overlapping) sets of variables</a:t>
            </a:r>
          </a:p>
          <a:p>
            <a:pPr>
              <a:buFont typeface="Arial" panose="020B0604020202020204" pitchFamily="34" charset="0"/>
              <a:buChar char="•"/>
            </a:pPr>
            <a:r>
              <a:rPr lang="en-US" sz="2000" dirty="0" smtClean="0"/>
              <a:t>Determine for each possible value V of each variable all possible configurations of entities (according to our best scientific understanding) for which the following can be true:</a:t>
            </a:r>
          </a:p>
          <a:p>
            <a:pPr lvl="1"/>
            <a:r>
              <a:rPr lang="en-US" sz="2000" dirty="0" smtClean="0"/>
              <a:t> V</a:t>
            </a:r>
          </a:p>
          <a:p>
            <a:pPr lvl="1"/>
            <a:r>
              <a:rPr lang="en-US" sz="2000" dirty="0" smtClean="0"/>
              <a:t>‘it is stated that V’</a:t>
            </a:r>
          </a:p>
          <a:p>
            <a:pPr>
              <a:buFont typeface="Arial" panose="020B0604020202020204" pitchFamily="34" charset="0"/>
              <a:buChar char="•"/>
            </a:pPr>
            <a:r>
              <a:rPr lang="en-US" sz="2000" dirty="0" smtClean="0"/>
              <a:t>Describe these possible configurations by means of sentences from a formal language that mimic the structure of reality. </a:t>
            </a:r>
          </a:p>
          <a:p>
            <a:pPr lvl="1"/>
            <a:endParaRPr lang="en-US" dirty="0" smtClean="0"/>
          </a:p>
        </p:txBody>
      </p:sp>
    </p:spTree>
    <p:extLst>
      <p:ext uri="{BB962C8B-B14F-4D97-AF65-F5344CB8AC3E}">
        <p14:creationId xmlns:p14="http://schemas.microsoft.com/office/powerpoint/2010/main" val="5221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these right ways to understand this?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338" r="10338"/>
          <a:stretch/>
        </p:blipFill>
        <p:spPr>
          <a:xfrm>
            <a:off x="-372413" y="1771071"/>
            <a:ext cx="5020613" cy="3347075"/>
          </a:xfrm>
          <a:prstGeom prst="rect">
            <a:avLst/>
          </a:prstGeom>
        </p:spPr>
      </p:pic>
      <p:sp>
        <p:nvSpPr>
          <p:cNvPr id="5" name="Rectangle 4"/>
          <p:cNvSpPr/>
          <p:nvPr/>
        </p:nvSpPr>
        <p:spPr>
          <a:xfrm>
            <a:off x="152400" y="5105400"/>
            <a:ext cx="4572000" cy="246221"/>
          </a:xfrm>
          <a:prstGeom prst="rect">
            <a:avLst/>
          </a:prstGeom>
        </p:spPr>
        <p:txBody>
          <a:bodyPr>
            <a:spAutoFit/>
          </a:bodyPr>
          <a:lstStyle/>
          <a:p>
            <a:r>
              <a:rPr lang="en-US" sz="1000" dirty="0">
                <a:solidFill>
                  <a:schemeClr val="bg1"/>
                </a:solidFill>
              </a:rPr>
              <a:t>http://www.nytimes.com/slideshow/2008/08/01/arts/0801-BLACK_index.html?_r=0</a:t>
            </a:r>
          </a:p>
        </p:txBody>
      </p:sp>
      <p:grpSp>
        <p:nvGrpSpPr>
          <p:cNvPr id="12" name="Group 11"/>
          <p:cNvGrpSpPr/>
          <p:nvPr/>
        </p:nvGrpSpPr>
        <p:grpSpPr>
          <a:xfrm>
            <a:off x="4800600" y="1776796"/>
            <a:ext cx="4212936" cy="4296188"/>
            <a:chOff x="4800600" y="1776796"/>
            <a:chExt cx="4212936" cy="4296188"/>
          </a:xfrm>
        </p:grpSpPr>
        <p:pic>
          <p:nvPicPr>
            <p:cNvPr id="7" name="Picture 6"/>
            <p:cNvPicPr>
              <a:picLocks noChangeAspect="1"/>
            </p:cNvPicPr>
            <p:nvPr/>
          </p:nvPicPr>
          <p:blipFill>
            <a:blip r:embed="rId3"/>
            <a:stretch>
              <a:fillRect/>
            </a:stretch>
          </p:blipFill>
          <p:spPr>
            <a:xfrm>
              <a:off x="4800600" y="1776796"/>
              <a:ext cx="4212936" cy="3322879"/>
            </a:xfrm>
            <a:prstGeom prst="rect">
              <a:avLst/>
            </a:prstGeom>
          </p:spPr>
        </p:pic>
        <p:sp>
          <p:nvSpPr>
            <p:cNvPr id="10" name="Rectangle 9"/>
            <p:cNvSpPr/>
            <p:nvPr/>
          </p:nvSpPr>
          <p:spPr>
            <a:xfrm>
              <a:off x="5041204" y="5099675"/>
              <a:ext cx="3731727" cy="400110"/>
            </a:xfrm>
            <a:prstGeom prst="rect">
              <a:avLst/>
            </a:prstGeom>
          </p:spPr>
          <p:txBody>
            <a:bodyPr wrap="none">
              <a:spAutoFit/>
            </a:bodyPr>
            <a:lstStyle/>
            <a:p>
              <a:r>
                <a:rPr lang="en-US" sz="2000" dirty="0">
                  <a:solidFill>
                    <a:schemeClr val="bg1"/>
                  </a:solidFill>
                </a:rPr>
                <a:t>William O’Brian, August 19, 1967</a:t>
              </a:r>
            </a:p>
          </p:txBody>
        </p:sp>
        <p:sp>
          <p:nvSpPr>
            <p:cNvPr id="11" name="Rectangle 10"/>
            <p:cNvSpPr/>
            <p:nvPr/>
          </p:nvSpPr>
          <p:spPr>
            <a:xfrm>
              <a:off x="5181600" y="5518986"/>
              <a:ext cx="3352800" cy="553998"/>
            </a:xfrm>
            <a:prstGeom prst="rect">
              <a:avLst/>
            </a:prstGeom>
          </p:spPr>
          <p:txBody>
            <a:bodyPr wrap="square">
              <a:spAutoFit/>
            </a:bodyPr>
            <a:lstStyle/>
            <a:p>
              <a:r>
                <a:rPr lang="en-US" sz="1000" dirty="0">
                  <a:solidFill>
                    <a:schemeClr val="bg1"/>
                  </a:solidFill>
                </a:rPr>
                <a:t>http://www.newyorker.com/online/blogs/culture/2013/12/slide-show-ad-reinhardts-cartoons-make-an-appearance-at-at-david-zwirner.html#slide_ss_0=1</a:t>
              </a:r>
            </a:p>
          </p:txBody>
        </p:sp>
      </p:grpSp>
    </p:spTree>
    <p:extLst>
      <p:ext uri="{BB962C8B-B14F-4D97-AF65-F5344CB8AC3E}">
        <p14:creationId xmlns:p14="http://schemas.microsoft.com/office/powerpoint/2010/main" val="40173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normAutofit/>
          </a:bodyPr>
          <a:lstStyle/>
          <a:p>
            <a:pPr>
              <a:buFont typeface="Arial" panose="020B0604020202020204" pitchFamily="34" charset="0"/>
              <a:buChar char="•"/>
              <a:defRPr/>
            </a:pPr>
            <a:r>
              <a:rPr lang="en-US" dirty="0" smtClean="0"/>
              <a:t>For value V for patient P stating that </a:t>
            </a:r>
            <a:r>
              <a:rPr lang="en-US" dirty="0" smtClean="0">
                <a:solidFill>
                  <a:schemeClr val="bg1"/>
                </a:solidFill>
              </a:rPr>
              <a:t>‘</a:t>
            </a:r>
            <a:r>
              <a:rPr lang="en-US" i="1" dirty="0" smtClean="0">
                <a:solidFill>
                  <a:schemeClr val="bg1"/>
                </a:solidFill>
              </a:rPr>
              <a:t>P has had a panoramic X-ray of the mouth which is interpreted to show subcortical sclerosis of that patient’s condylar head of the right </a:t>
            </a:r>
            <a:r>
              <a:rPr lang="en-US" i="1" dirty="0" err="1" smtClean="0">
                <a:solidFill>
                  <a:schemeClr val="bg1"/>
                </a:solidFill>
              </a:rPr>
              <a:t>temporomandibular</a:t>
            </a:r>
            <a:r>
              <a:rPr lang="en-US" i="1" dirty="0" smtClean="0">
                <a:solidFill>
                  <a:schemeClr val="bg1"/>
                </a:solidFill>
              </a:rPr>
              <a:t> joint</a:t>
            </a:r>
            <a:r>
              <a:rPr lang="en-US" dirty="0" smtClean="0">
                <a:solidFill>
                  <a:schemeClr val="bg1"/>
                </a:solidFill>
              </a:rPr>
              <a:t>’ to be true,</a:t>
            </a:r>
          </a:p>
          <a:p>
            <a:pPr lvl="1">
              <a:buFont typeface="Arial" panose="020B0604020202020204" pitchFamily="34" charset="0"/>
              <a:buChar char="•"/>
              <a:defRPr/>
            </a:pPr>
            <a:r>
              <a:rPr lang="en-US" dirty="0" smtClean="0">
                <a:solidFill>
                  <a:schemeClr val="bg1"/>
                </a:solidFill>
              </a:rPr>
              <a:t>this statement must have been made,</a:t>
            </a:r>
          </a:p>
          <a:p>
            <a:pPr>
              <a:buFont typeface="Arial" panose="020B0604020202020204" pitchFamily="34" charset="0"/>
              <a:buChar char="•"/>
              <a:defRPr/>
            </a:pPr>
            <a:r>
              <a:rPr lang="en-US" dirty="0" smtClean="0">
                <a:solidFill>
                  <a:schemeClr val="bg1"/>
                </a:solidFill>
              </a:rPr>
              <a:t>for the statement to be true, there must have been that patient, an X-ray, etc, …</a:t>
            </a:r>
          </a:p>
          <a:p>
            <a:pPr>
              <a:buFont typeface="Arial" panose="020B0604020202020204" pitchFamily="34" charset="0"/>
              <a:buChar char="•"/>
              <a:defRPr/>
            </a:pPr>
            <a:r>
              <a:rPr lang="en-US" dirty="0" smtClean="0">
                <a:solidFill>
                  <a:schemeClr val="bg1"/>
                </a:solidFill>
              </a:rPr>
              <a:t>BUT! It is not necessarily true that that patient has indeed the sclerosis as diagnosed.</a:t>
            </a:r>
          </a:p>
          <a:p>
            <a:pPr>
              <a:defRPr/>
            </a:pPr>
            <a:endParaRPr lang="en-US" dirty="0" smtClean="0"/>
          </a:p>
          <a:p>
            <a:pPr lvl="1">
              <a:defRPr/>
            </a:pPr>
            <a:endParaRPr lang="en-US" dirty="0" smtClean="0"/>
          </a:p>
        </p:txBody>
      </p:sp>
      <p:sp>
        <p:nvSpPr>
          <p:cNvPr id="2" name="Title 1"/>
          <p:cNvSpPr>
            <a:spLocks noGrp="1"/>
          </p:cNvSpPr>
          <p:nvPr>
            <p:ph type="title"/>
          </p:nvPr>
        </p:nvSpPr>
        <p:spPr/>
        <p:txBody>
          <a:bodyPr/>
          <a:lstStyle/>
          <a:p>
            <a:r>
              <a:rPr lang="en-US" dirty="0"/>
              <a:t>For example</a:t>
            </a:r>
          </a:p>
        </p:txBody>
      </p:sp>
    </p:spTree>
    <p:extLst>
      <p:ext uri="{BB962C8B-B14F-4D97-AF65-F5344CB8AC3E}">
        <p14:creationId xmlns:p14="http://schemas.microsoft.com/office/powerpoint/2010/main" val="36583777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876800"/>
          </a:xfrm>
        </p:spPr>
        <p:txBody>
          <a:bodyPr>
            <a:normAutofit lnSpcReduction="10000"/>
          </a:bodyPr>
          <a:lstStyle/>
          <a:p>
            <a:pPr marL="514350" indent="-514350">
              <a:buFont typeface="+mj-lt"/>
              <a:buAutoNum type="arabicPeriod"/>
              <a:defRPr/>
            </a:pPr>
            <a:r>
              <a:rPr lang="en-US" dirty="0" smtClean="0"/>
              <a:t>Formulate for each variable a sentence explaining as accurately as possible what the variable stands for,</a:t>
            </a:r>
          </a:p>
          <a:p>
            <a:pPr marL="514350" indent="-514350">
              <a:buFont typeface="+mj-lt"/>
              <a:buAutoNum type="arabicPeriod"/>
              <a:defRPr/>
            </a:pPr>
            <a:r>
              <a:rPr lang="en-US" dirty="0" smtClean="0"/>
              <a:t>list the entities in reality that the terms in the sentence denote,</a:t>
            </a:r>
          </a:p>
          <a:p>
            <a:pPr marL="514350" indent="-514350">
              <a:buFont typeface="+mj-lt"/>
              <a:buAutoNum type="arabicPeriod"/>
              <a:defRPr/>
            </a:pPr>
            <a:r>
              <a:rPr lang="en-US" dirty="0" smtClean="0"/>
              <a:t>list recursively for all entities listed further entities that ontologically must exist for the entity under scrutiny to exist,</a:t>
            </a:r>
          </a:p>
          <a:p>
            <a:pPr marL="514350" indent="-514350">
              <a:buFont typeface="+mj-lt"/>
              <a:buAutoNum type="arabicPeriod"/>
              <a:defRPr/>
            </a:pPr>
            <a:r>
              <a:rPr lang="en-US" dirty="0" smtClean="0"/>
              <a:t>classify all entities in terms of realism-based </a:t>
            </a:r>
            <a:r>
              <a:rPr lang="en-US" dirty="0" err="1" smtClean="0"/>
              <a:t>ontologies</a:t>
            </a:r>
            <a:r>
              <a:rPr lang="en-US" dirty="0" smtClean="0"/>
              <a:t> (RBO),</a:t>
            </a:r>
          </a:p>
          <a:p>
            <a:pPr marL="514350" indent="-514350">
              <a:buFont typeface="+mj-lt"/>
              <a:buAutoNum type="arabicPeriod"/>
              <a:defRPr/>
            </a:pPr>
            <a:r>
              <a:rPr lang="en-US" dirty="0" smtClean="0"/>
              <a:t>specify all obtaining relationships between these entities,</a:t>
            </a:r>
          </a:p>
          <a:p>
            <a:pPr marL="514350" indent="-514350">
              <a:buFont typeface="+mj-lt"/>
              <a:buAutoNum type="arabicPeriod"/>
              <a:defRPr/>
            </a:pPr>
            <a:r>
              <a:rPr lang="en-US" dirty="0" smtClean="0"/>
              <a:t>outline all possible configurations of such entities for the sentence to be true,</a:t>
            </a:r>
          </a:p>
          <a:p>
            <a:pPr marL="514350" indent="-514350">
              <a:buFont typeface="+mj-lt"/>
              <a:buAutoNum type="arabicPeriod"/>
              <a:defRPr/>
            </a:pPr>
            <a:r>
              <a:rPr lang="en-US" dirty="0" smtClean="0"/>
              <a:t>translate this configurations in appropriate (coded) values.</a:t>
            </a:r>
            <a:endParaRPr lang="en-US" dirty="0"/>
          </a:p>
        </p:txBody>
      </p:sp>
      <p:sp>
        <p:nvSpPr>
          <p:cNvPr id="2" name="Title 1"/>
          <p:cNvSpPr>
            <a:spLocks noGrp="1"/>
          </p:cNvSpPr>
          <p:nvPr>
            <p:ph type="title"/>
          </p:nvPr>
        </p:nvSpPr>
        <p:spPr/>
        <p:txBody>
          <a:bodyPr/>
          <a:lstStyle/>
          <a:p>
            <a:r>
              <a:rPr lang="en-US" dirty="0" smtClean="0"/>
              <a:t>Coded variable </a:t>
            </a:r>
            <a:r>
              <a:rPr lang="en-US" dirty="0"/>
              <a:t>expansion</a:t>
            </a:r>
          </a:p>
        </p:txBody>
      </p:sp>
    </p:spTree>
    <p:extLst>
      <p:ext uri="{BB962C8B-B14F-4D97-AF65-F5344CB8AC3E}">
        <p14:creationId xmlns:p14="http://schemas.microsoft.com/office/powerpoint/2010/main" val="25194957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228600" y="914400"/>
            <a:ext cx="8686800" cy="612775"/>
          </a:xfrm>
        </p:spPr>
        <p:txBody>
          <a:bodyPr/>
          <a:lstStyle/>
          <a:p>
            <a:r>
              <a:rPr lang="en-US" sz="3000" dirty="0" smtClean="0"/>
              <a:t>Use of </a:t>
            </a:r>
            <a:r>
              <a:rPr lang="en-US" sz="3000" i="1" dirty="0" smtClean="0"/>
              <a:t>explicit references</a:t>
            </a:r>
            <a:endParaRPr lang="en-US" sz="3000" dirty="0" smtClean="0"/>
          </a:p>
        </p:txBody>
      </p:sp>
      <p:graphicFrame>
        <p:nvGraphicFramePr>
          <p:cNvPr id="8" name="Table 7"/>
          <p:cNvGraphicFramePr>
            <a:graphicFrameLocks noGrp="1"/>
          </p:cNvGraphicFramePr>
          <p:nvPr/>
        </p:nvGraphicFramePr>
        <p:xfrm>
          <a:off x="301625" y="2003425"/>
          <a:ext cx="8609013" cy="4547308"/>
        </p:xfrm>
        <a:graphic>
          <a:graphicData uri="http://schemas.openxmlformats.org/drawingml/2006/table">
            <a:tbl>
              <a:tblPr/>
              <a:tblGrid>
                <a:gridCol w="2786734"/>
                <a:gridCol w="1343603"/>
                <a:gridCol w="4478676"/>
              </a:tblGrid>
              <a:tr h="555633">
                <a:tc>
                  <a:txBody>
                    <a:bodyPr/>
                    <a:lstStyle/>
                    <a:p>
                      <a:pPr algn="ctr" fontAlgn="b"/>
                      <a:r>
                        <a:rPr lang="en-US" sz="1800" b="0" i="0" u="none" strike="noStrike" dirty="0">
                          <a:solidFill>
                            <a:schemeClr val="bg1"/>
                          </a:solidFill>
                          <a:latin typeface="Calibri"/>
                        </a:rPr>
                        <a:t>CLASS</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chemeClr val="bg1"/>
                          </a:solidFill>
                          <a:latin typeface="Calibri"/>
                        </a:rPr>
                        <a:t>INSTANCE IDENTIFIER</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chemeClr val="bg1"/>
                          </a:solidFill>
                          <a:latin typeface="Calibri"/>
                        </a:rPr>
                        <a:t>DIRECTLY</a:t>
                      </a:r>
                      <a:r>
                        <a:rPr lang="en-US" sz="1800" b="0" i="0" u="none" strike="noStrike" baseline="0" dirty="0" smtClean="0">
                          <a:solidFill>
                            <a:schemeClr val="bg1"/>
                          </a:solidFill>
                          <a:latin typeface="Calibri"/>
                        </a:rPr>
                        <a:t> REFERENTIAL DESCRIPTIONS</a:t>
                      </a:r>
                      <a:endParaRPr lang="en-US" sz="1800" b="0" i="0" u="none" strike="noStrike" dirty="0">
                        <a:solidFill>
                          <a:schemeClr val="bg1"/>
                        </a:solidFill>
                        <a:latin typeface="Calibri"/>
                      </a:endParaRP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360">
                <a:tc>
                  <a:txBody>
                    <a:bodyPr/>
                    <a:lstStyle/>
                    <a:p>
                      <a:pPr algn="l" fontAlgn="t"/>
                      <a:r>
                        <a:rPr lang="en-US" sz="1800" b="0" i="0" u="none" strike="noStrike" dirty="0">
                          <a:solidFill>
                            <a:schemeClr val="bg1"/>
                          </a:solidFill>
                          <a:latin typeface="Calibri"/>
                        </a:rPr>
                        <a:t>person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person to whom IUI-2 is assigned</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dirty="0">
                          <a:solidFill>
                            <a:schemeClr val="bg1"/>
                          </a:solidFill>
                          <a:latin typeface="Calibri"/>
                        </a:rPr>
                        <a:t>patient identifier</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IUI-2</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patient identifier of IUI-1</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104179">
                <a:tc>
                  <a:txBody>
                    <a:bodyPr/>
                    <a:lstStyle/>
                    <a:p>
                      <a:pPr algn="l" fontAlgn="t"/>
                      <a:r>
                        <a:rPr lang="en-US" sz="1800" b="0" i="0" u="none" strike="noStrike" dirty="0">
                          <a:solidFill>
                            <a:schemeClr val="bg1"/>
                          </a:solidFill>
                          <a:latin typeface="Calibri"/>
                        </a:rPr>
                        <a:t>assertion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dirty="0">
                          <a:solidFill>
                            <a:schemeClr val="bg1"/>
                          </a:solidFill>
                          <a:latin typeface="Calibri"/>
                        </a:rPr>
                        <a:t> 'the patient with patient identifier PtID4 has had a panoramic X-ray of the mouth which is interpreted to show </a:t>
                      </a:r>
                      <a:r>
                        <a:rPr lang="en-US" sz="1800" b="0" i="0" u="none" strike="noStrike" dirty="0" err="1">
                          <a:solidFill>
                            <a:schemeClr val="bg1"/>
                          </a:solidFill>
                          <a:latin typeface="Calibri"/>
                        </a:rPr>
                        <a:t>subcortical</a:t>
                      </a:r>
                      <a:r>
                        <a:rPr lang="en-US" sz="1800" b="0" i="0" u="none" strike="noStrike" dirty="0">
                          <a:solidFill>
                            <a:schemeClr val="bg1"/>
                          </a:solidFill>
                          <a:latin typeface="Calibri"/>
                        </a:rPr>
                        <a:t> sclerosis of that patient’s right </a:t>
                      </a:r>
                      <a:r>
                        <a:rPr lang="en-US" sz="1800" b="0" i="0" u="none" strike="noStrike" dirty="0" err="1">
                          <a:solidFill>
                            <a:schemeClr val="bg1"/>
                          </a:solidFill>
                          <a:latin typeface="Calibri"/>
                        </a:rPr>
                        <a:t>temporomandibular</a:t>
                      </a:r>
                      <a:r>
                        <a:rPr lang="en-US" sz="1800" b="0" i="0" u="none" strike="noStrike" dirty="0">
                          <a:solidFill>
                            <a:schemeClr val="bg1"/>
                          </a:solidFill>
                          <a:latin typeface="Calibri"/>
                        </a:rPr>
                        <a:t> joint'</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354551">
                <a:tc>
                  <a:txBody>
                    <a:bodyPr/>
                    <a:lstStyle/>
                    <a:p>
                      <a:pPr algn="l" fontAlgn="t"/>
                      <a:r>
                        <a:rPr lang="en-US" sz="1800" b="0" i="0" u="none" strike="noStrike">
                          <a:solidFill>
                            <a:schemeClr val="bg1"/>
                          </a:solidFill>
                          <a:latin typeface="Calibri"/>
                        </a:rPr>
                        <a:t>technically investigating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technically investigating of 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panoramic X-ray</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panoramic X-ray that resulted from 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mouth</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mouth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interpreting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interpreting of the signs exhibited by 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seeing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IUI-8</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seeing of IUI-5 which led to 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diagnosis</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IUI-9</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diagnosis expressed by means of 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condylar head of 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IUI-10</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a:t>
                      </a:r>
                      <a:r>
                        <a:rPr lang="en-US" sz="1800" b="0" i="0" u="none" strike="noStrike" dirty="0" err="1">
                          <a:solidFill>
                            <a:schemeClr val="bg1"/>
                          </a:solidFill>
                          <a:latin typeface="Calibri"/>
                        </a:rPr>
                        <a:t>condylar</a:t>
                      </a:r>
                      <a:r>
                        <a:rPr lang="en-US" sz="1800" b="0" i="0" u="none" strike="noStrike" dirty="0">
                          <a:solidFill>
                            <a:schemeClr val="bg1"/>
                          </a:solidFill>
                          <a:latin typeface="Calibri"/>
                        </a:rPr>
                        <a:t> head of 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IUI-11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3296963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Content Placeholder 5"/>
          <p:cNvSpPr>
            <a:spLocks noGrp="1"/>
          </p:cNvSpPr>
          <p:nvPr>
            <p:ph idx="1"/>
          </p:nvPr>
        </p:nvSpPr>
        <p:spPr>
          <a:xfrm>
            <a:off x="6102350" y="1962150"/>
            <a:ext cx="3041650" cy="4724400"/>
          </a:xfrm>
        </p:spPr>
        <p:txBody>
          <a:bodyPr/>
          <a:lstStyle/>
          <a:p>
            <a:r>
              <a:rPr lang="en-US" sz="2800" smtClean="0"/>
              <a:t>requires more ontological and philosophical skills than domain expertise or expertise with Protégé,</a:t>
            </a:r>
          </a:p>
          <a:p>
            <a:r>
              <a:rPr lang="en-US" sz="2800" smtClean="0"/>
              <a:t>not just term matching</a:t>
            </a:r>
          </a:p>
        </p:txBody>
      </p:sp>
      <p:graphicFrame>
        <p:nvGraphicFramePr>
          <p:cNvPr id="5" name="Table 4"/>
          <p:cNvGraphicFramePr>
            <a:graphicFrameLocks noGrp="1"/>
          </p:cNvGraphicFramePr>
          <p:nvPr/>
        </p:nvGraphicFramePr>
        <p:xfrm>
          <a:off x="214313" y="1873250"/>
          <a:ext cx="5756275" cy="4819653"/>
        </p:xfrm>
        <a:graphic>
          <a:graphicData uri="http://schemas.openxmlformats.org/drawingml/2006/table">
            <a:tbl>
              <a:tblPr/>
              <a:tblGrid>
                <a:gridCol w="1758168"/>
                <a:gridCol w="3998107"/>
              </a:tblGrid>
              <a:tr h="282259">
                <a:tc>
                  <a:txBody>
                    <a:bodyPr/>
                    <a:lstStyle/>
                    <a:p>
                      <a:pPr algn="ctr" fontAlgn="b"/>
                      <a:r>
                        <a:rPr lang="en-US" sz="1800" b="0" i="0" u="none" strike="noStrike" dirty="0">
                          <a:solidFill>
                            <a:schemeClr val="bg1"/>
                          </a:solidFill>
                          <a:latin typeface="Calibri"/>
                        </a:rPr>
                        <a:t>CLASS</a:t>
                      </a:r>
                    </a:p>
                  </a:txBody>
                  <a:tcPr marL="7930" marR="7930" marT="7931" marB="0" anchor="b">
                    <a:lnL>
                      <a:noFill/>
                    </a:lnL>
                    <a:lnR>
                      <a:noFill/>
                    </a:lnR>
                    <a:lnT>
                      <a:noFill/>
                    </a:lnT>
                    <a:lnB>
                      <a:noFill/>
                    </a:lnB>
                  </a:tcPr>
                </a:tc>
                <a:tc>
                  <a:txBody>
                    <a:bodyPr/>
                    <a:lstStyle/>
                    <a:p>
                      <a:pPr algn="ctr" fontAlgn="b"/>
                      <a:r>
                        <a:rPr lang="en-US" sz="1800" b="0" i="0" u="none" strike="noStrike" dirty="0">
                          <a:solidFill>
                            <a:schemeClr val="bg1"/>
                          </a:solidFill>
                          <a:latin typeface="Calibri"/>
                        </a:rPr>
                        <a:t>HIGHER CLASS</a:t>
                      </a:r>
                    </a:p>
                  </a:txBody>
                  <a:tcPr marL="7930" marR="7930" marT="7931" marB="0" anchor="b">
                    <a:lnL>
                      <a:noFill/>
                    </a:lnL>
                    <a:lnR>
                      <a:noFill/>
                    </a:lnR>
                    <a:lnT>
                      <a:noFill/>
                    </a:lnT>
                    <a:lnB>
                      <a:noFill/>
                    </a:lnB>
                  </a:tcPr>
                </a:tc>
              </a:tr>
              <a:tr h="282259">
                <a:tc>
                  <a:txBody>
                    <a:bodyPr/>
                    <a:lstStyle/>
                    <a:p>
                      <a:pPr algn="l" fontAlgn="t"/>
                      <a:r>
                        <a:rPr lang="en-US" sz="1800" b="0" i="0" u="none" strike="noStrike">
                          <a:solidFill>
                            <a:srgbClr val="006100"/>
                          </a:solidFill>
                          <a:latin typeface="Calibri"/>
                        </a:rPr>
                        <a:t>person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Object</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patient identifier</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03511">
                <a:tc>
                  <a:txBody>
                    <a:bodyPr/>
                    <a:lstStyle/>
                    <a:p>
                      <a:pPr algn="l" fontAlgn="t"/>
                      <a:r>
                        <a:rPr lang="en-US" sz="1800" b="0" i="0" u="none" strike="noStrike">
                          <a:solidFill>
                            <a:srgbClr val="006100"/>
                          </a:solidFill>
                          <a:latin typeface="Calibri"/>
                        </a:rPr>
                        <a:t>assertion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technically investigating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OBI</a:t>
                      </a:r>
                      <a:r>
                        <a:rPr lang="en-US" sz="1800" b="0" i="0" u="none" strike="noStrike" dirty="0" smtClean="0">
                          <a:solidFill>
                            <a:srgbClr val="006100"/>
                          </a:solidFill>
                          <a:latin typeface="Calibri"/>
                        </a:rPr>
                        <a:t>:  Assay</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panoramic X-ray</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Image</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mouth</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Mouth</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interpreting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MFO</a:t>
                      </a:r>
                      <a:r>
                        <a:rPr lang="en-US" sz="1800" b="0" i="0" u="none" strike="noStrike" dirty="0" smtClean="0">
                          <a:solidFill>
                            <a:srgbClr val="006100"/>
                          </a:solidFill>
                          <a:latin typeface="Calibri"/>
                        </a:rPr>
                        <a:t>: Assessing</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seeing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Process</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diagnosis</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condylar head of 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condylar</a:t>
                      </a:r>
                      <a:r>
                        <a:rPr lang="en-US" sz="1800" b="0" i="0" u="none" strike="noStrike" dirty="0">
                          <a:solidFill>
                            <a:srgbClr val="006100"/>
                          </a:solidFill>
                          <a:latin typeface="Calibri"/>
                        </a:rPr>
                        <a:t> process of mandible</a:t>
                      </a:r>
                    </a:p>
                  </a:txBody>
                  <a:tcPr marL="7930" marR="7930" marT="7931" marB="0">
                    <a:lnL>
                      <a:noFill/>
                    </a:lnL>
                    <a:lnR>
                      <a:noFill/>
                    </a:lnR>
                    <a:lnT>
                      <a:noFill/>
                    </a:lnT>
                    <a:lnB>
                      <a:noFill/>
                    </a:lnB>
                    <a:solidFill>
                      <a:srgbClr val="C6EFCE"/>
                    </a:solidFill>
                  </a:tcPr>
                </a:tc>
              </a:tr>
              <a:tr h="287121">
                <a:tc>
                  <a:txBody>
                    <a:bodyPr/>
                    <a:lstStyle/>
                    <a:p>
                      <a:pPr algn="l" fontAlgn="t"/>
                      <a:r>
                        <a:rPr lang="en-US" sz="1800" b="0" i="0" u="none" strike="noStrike">
                          <a:solidFill>
                            <a:srgbClr val="006100"/>
                          </a:solidFill>
                          <a:latin typeface="Calibri"/>
                        </a:rPr>
                        <a:t>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temporomandibular</a:t>
                      </a:r>
                      <a:r>
                        <a:rPr lang="en-US" sz="1800" b="0" i="0" u="none" strike="noStrike" dirty="0">
                          <a:solidFill>
                            <a:srgbClr val="006100"/>
                          </a:solidFill>
                          <a:latin typeface="Calibri"/>
                        </a:rPr>
                        <a:t> joint</a:t>
                      </a: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9C0006"/>
                          </a:solidFill>
                          <a:latin typeface="Calibri"/>
                        </a:rPr>
                        <a:t>assigner role</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93259">
                <a:tc>
                  <a:txBody>
                    <a:bodyPr/>
                    <a:lstStyle/>
                    <a:p>
                      <a:pPr algn="l" fontAlgn="t"/>
                      <a:r>
                        <a:rPr lang="en-US" sz="1800" b="0" i="0" u="none" strike="noStrike" dirty="0">
                          <a:solidFill>
                            <a:srgbClr val="9C0006"/>
                          </a:solidFill>
                          <a:latin typeface="Calibri"/>
                        </a:rPr>
                        <a:t>assigning</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Process</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82259">
                <a:tc>
                  <a:txBody>
                    <a:bodyPr/>
                    <a:lstStyle/>
                    <a:p>
                      <a:pPr algn="l" fontAlgn="t"/>
                      <a:r>
                        <a:rPr lang="en-US" sz="1800" b="0" i="0" u="none" strike="noStrike" dirty="0" smtClean="0">
                          <a:solidFill>
                            <a:srgbClr val="9C0006"/>
                          </a:solidFill>
                          <a:latin typeface="Calibri"/>
                        </a:rPr>
                        <a:t>study</a:t>
                      </a:r>
                      <a:r>
                        <a:rPr lang="en-US" sz="1800" b="0" i="0" u="none" strike="noStrike" baseline="0" dirty="0" smtClean="0">
                          <a:solidFill>
                            <a:srgbClr val="9C0006"/>
                          </a:solidFill>
                          <a:latin typeface="Calibri"/>
                        </a:rPr>
                        <a:t>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OBI:  Study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bl>
          </a:graphicData>
        </a:graphic>
      </p:graphicFrame>
      <p:sp>
        <p:nvSpPr>
          <p:cNvPr id="2" name="Title 1"/>
          <p:cNvSpPr>
            <a:spLocks noGrp="1"/>
          </p:cNvSpPr>
          <p:nvPr>
            <p:ph type="title"/>
          </p:nvPr>
        </p:nvSpPr>
        <p:spPr>
          <a:xfrm>
            <a:off x="0" y="762000"/>
            <a:ext cx="9144000" cy="762000"/>
          </a:xfrm>
        </p:spPr>
        <p:txBody>
          <a:bodyPr/>
          <a:lstStyle/>
          <a:p>
            <a:r>
              <a:rPr lang="en-US" sz="2800" dirty="0" smtClean="0"/>
              <a:t>Classifying entities </a:t>
            </a:r>
            <a:r>
              <a:rPr lang="en-US" sz="2800" dirty="0"/>
              <a:t>in terms of realism-based ontologies</a:t>
            </a:r>
          </a:p>
        </p:txBody>
      </p:sp>
    </p:spTree>
    <p:extLst>
      <p:ext uri="{BB962C8B-B14F-4D97-AF65-F5344CB8AC3E}">
        <p14:creationId xmlns:p14="http://schemas.microsoft.com/office/powerpoint/2010/main" val="8897201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Specifying relationships between these entities</a:t>
            </a:r>
          </a:p>
        </p:txBody>
      </p:sp>
      <p:sp>
        <p:nvSpPr>
          <p:cNvPr id="177155" name="Content Placeholder 2"/>
          <p:cNvSpPr>
            <a:spLocks noGrp="1"/>
          </p:cNvSpPr>
          <p:nvPr>
            <p:ph idx="1"/>
          </p:nvPr>
        </p:nvSpPr>
        <p:spPr/>
        <p:txBody>
          <a:bodyPr/>
          <a:lstStyle/>
          <a:p>
            <a:r>
              <a:rPr lang="en-US" dirty="0" smtClean="0"/>
              <a:t>For instance: </a:t>
            </a:r>
          </a:p>
          <a:p>
            <a:pPr lvl="1"/>
            <a:r>
              <a:rPr lang="en-US" dirty="0" smtClean="0"/>
              <a:t>at least during the taking of the X-ray the study subject role inheres in the patient being investigated:</a:t>
            </a:r>
          </a:p>
          <a:p>
            <a:pPr lvl="2"/>
            <a:r>
              <a:rPr lang="en-US" dirty="0" smtClean="0"/>
              <a:t>IUI-23 </a:t>
            </a:r>
            <a:r>
              <a:rPr lang="en-US" b="1" i="1" dirty="0" smtClean="0"/>
              <a:t>inheres-in</a:t>
            </a:r>
            <a:r>
              <a:rPr lang="en-US" dirty="0" smtClean="0"/>
              <a:t> IUI-1 </a:t>
            </a:r>
            <a:r>
              <a:rPr lang="en-US" b="1" i="1" dirty="0" smtClean="0"/>
              <a:t>during</a:t>
            </a:r>
            <a:r>
              <a:rPr lang="en-US" dirty="0" smtClean="0"/>
              <a:t> t1</a:t>
            </a:r>
          </a:p>
          <a:p>
            <a:pPr lvl="1"/>
            <a:r>
              <a:rPr lang="en-US" dirty="0" smtClean="0"/>
              <a:t>the patient participates at that time in the investigation</a:t>
            </a:r>
          </a:p>
          <a:p>
            <a:pPr lvl="2"/>
            <a:r>
              <a:rPr lang="en-US" dirty="0" smtClean="0"/>
              <a:t>IUI-4 </a:t>
            </a:r>
            <a:r>
              <a:rPr lang="en-US" b="1" i="1" dirty="0" smtClean="0"/>
              <a:t>has-participant</a:t>
            </a:r>
            <a:r>
              <a:rPr lang="en-US" dirty="0" smtClean="0"/>
              <a:t> IUI-1 </a:t>
            </a:r>
            <a:r>
              <a:rPr lang="en-US" b="1" i="1" dirty="0" smtClean="0"/>
              <a:t>during</a:t>
            </a:r>
            <a:r>
              <a:rPr lang="en-US" dirty="0" smtClean="0"/>
              <a:t> t1</a:t>
            </a:r>
          </a:p>
          <a:p>
            <a:endParaRPr lang="en-US" dirty="0" smtClean="0"/>
          </a:p>
          <a:p>
            <a:r>
              <a:rPr lang="en-US" dirty="0" smtClean="0"/>
              <a:t>These relations need to follow the principles of the Relation Ontology / BFO 2.0.</a:t>
            </a:r>
          </a:p>
        </p:txBody>
      </p:sp>
      <p:sp>
        <p:nvSpPr>
          <p:cNvPr id="177156" name="Rectangle 4"/>
          <p:cNvSpPr>
            <a:spLocks noChangeArrowheads="1"/>
          </p:cNvSpPr>
          <p:nvPr/>
        </p:nvSpPr>
        <p:spPr bwMode="auto">
          <a:xfrm>
            <a:off x="447675" y="6211888"/>
            <a:ext cx="869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sz="1400">
                <a:solidFill>
                  <a:schemeClr val="bg1"/>
                </a:solidFill>
              </a:rPr>
              <a:t>Smith B, Ceusters W, Klagges B, Koehler J, Kumar A, Lomax J, Mungall C, Neuhaus F, Rector A, Rosse C. </a:t>
            </a:r>
            <a:r>
              <a:rPr lang="en-US" sz="1400">
                <a:solidFill>
                  <a:schemeClr val="bg1"/>
                </a:solidFill>
                <a:hlinkClick r:id="rId2"/>
              </a:rPr>
              <a:t>Relations in biomedical ontologies</a:t>
            </a:r>
            <a:r>
              <a:rPr lang="en-US" sz="1400">
                <a:solidFill>
                  <a:schemeClr val="bg1"/>
                </a:solidFill>
              </a:rPr>
              <a:t>, Genome Biology 2005, 6:R46.</a:t>
            </a:r>
          </a:p>
        </p:txBody>
      </p:sp>
    </p:spTree>
    <p:extLst>
      <p:ext uri="{BB962C8B-B14F-4D97-AF65-F5344CB8AC3E}">
        <p14:creationId xmlns:p14="http://schemas.microsoft.com/office/powerpoint/2010/main" val="29691402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219075" y="838200"/>
            <a:ext cx="8686800" cy="919162"/>
          </a:xfrm>
        </p:spPr>
        <p:txBody>
          <a:bodyPr/>
          <a:lstStyle/>
          <a:p>
            <a:r>
              <a:rPr lang="en-US" sz="2400" dirty="0" smtClean="0"/>
              <a:t>Outlining all possible configurations of such entities for the sentence to be true </a:t>
            </a:r>
            <a:r>
              <a:rPr lang="en-US" sz="1400" dirty="0" smtClean="0"/>
              <a:t>(a one semester course on its own)</a:t>
            </a:r>
          </a:p>
        </p:txBody>
      </p:sp>
      <p:sp>
        <p:nvSpPr>
          <p:cNvPr id="3" name="Content Placeholder 2"/>
          <p:cNvSpPr>
            <a:spLocks noGrp="1"/>
          </p:cNvSpPr>
          <p:nvPr>
            <p:ph idx="1"/>
          </p:nvPr>
        </p:nvSpPr>
        <p:spPr>
          <a:xfrm>
            <a:off x="152400" y="2341563"/>
            <a:ext cx="8839200" cy="4364037"/>
          </a:xfrm>
        </p:spPr>
        <p:txBody>
          <a:bodyPr>
            <a:normAutofit/>
          </a:bodyPr>
          <a:lstStyle/>
          <a:p>
            <a:pPr>
              <a:defRPr/>
            </a:pPr>
            <a:r>
              <a:rPr lang="en-US" dirty="0" smtClean="0"/>
              <a:t>Such outlines are collections of relational expressions of the sort just described,</a:t>
            </a:r>
          </a:p>
          <a:p>
            <a:pPr>
              <a:defRPr/>
            </a:pPr>
            <a:r>
              <a:rPr lang="en-US" dirty="0" smtClean="0"/>
              <a:t>Variant configurations for the example:</a:t>
            </a:r>
          </a:p>
          <a:p>
            <a:pPr lvl="1">
              <a:defRPr/>
            </a:pPr>
            <a:r>
              <a:rPr lang="en-US" dirty="0" err="1" smtClean="0"/>
              <a:t>perceptor</a:t>
            </a:r>
            <a:r>
              <a:rPr lang="en-US" dirty="0" smtClean="0"/>
              <a:t> and interpreter are the same or distinct human beings,</a:t>
            </a:r>
          </a:p>
          <a:p>
            <a:pPr lvl="1">
              <a:defRPr/>
            </a:pPr>
            <a:r>
              <a:rPr lang="en-US" dirty="0" smtClean="0"/>
              <a:t>the X-ray machine is unreliable and produced artifacts which the interpreter thought to be signs motivating his diagnosis, while the patient has indeed the disorder specified by the diagnosis (the clinician was lucky)</a:t>
            </a:r>
          </a:p>
          <a:p>
            <a:pPr lvl="1">
              <a:defRPr/>
            </a:pPr>
            <a:r>
              <a:rPr lang="en-US" dirty="0" smtClean="0"/>
              <a:t>…</a:t>
            </a:r>
            <a:endParaRPr lang="en-US" dirty="0"/>
          </a:p>
        </p:txBody>
      </p:sp>
    </p:spTree>
    <p:extLst>
      <p:ext uri="{BB962C8B-B14F-4D97-AF65-F5344CB8AC3E}">
        <p14:creationId xmlns:p14="http://schemas.microsoft.com/office/powerpoint/2010/main" val="29279277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179203" name="Content Placeholder 2"/>
          <p:cNvSpPr>
            <a:spLocks noGrp="1"/>
          </p:cNvSpPr>
          <p:nvPr>
            <p:ph idx="1"/>
          </p:nvPr>
        </p:nvSpPr>
        <p:spPr/>
        <p:txBody>
          <a:bodyPr/>
          <a:lstStyle/>
          <a:p>
            <a:r>
              <a:rPr lang="en-US" dirty="0" smtClean="0"/>
              <a:t>Realism-based ontology has a lot to offer to make data collections A PRIORI comparable and unambiguously understandable.</a:t>
            </a:r>
          </a:p>
          <a:p>
            <a:r>
              <a:rPr lang="en-US" dirty="0" smtClean="0"/>
              <a:t>It is hard !</a:t>
            </a:r>
          </a:p>
          <a:p>
            <a:r>
              <a:rPr lang="en-US" dirty="0" smtClean="0"/>
              <a:t>How far one needs to go depends on the purposes.</a:t>
            </a:r>
          </a:p>
          <a:p>
            <a:pPr lvl="1"/>
            <a:r>
              <a:rPr lang="en-US" dirty="0" smtClean="0"/>
              <a:t>ideally: an analysis should be such that it can accommodate ALL purposes, i.e. the analysis should be independent of any purpose;</a:t>
            </a:r>
          </a:p>
          <a:p>
            <a:pPr lvl="2"/>
            <a:r>
              <a:rPr lang="en-US" dirty="0" smtClean="0"/>
              <a:t>distinction between reference ontologies and application ontologies.</a:t>
            </a:r>
          </a:p>
        </p:txBody>
      </p:sp>
    </p:spTree>
    <p:extLst>
      <p:ext uri="{BB962C8B-B14F-4D97-AF65-F5344CB8AC3E}">
        <p14:creationId xmlns:p14="http://schemas.microsoft.com/office/powerpoint/2010/main" val="21502847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839200" cy="762000"/>
          </a:xfrm>
        </p:spPr>
        <p:txBody>
          <a:bodyPr/>
          <a:lstStyle/>
          <a:p>
            <a:r>
              <a:rPr lang="en-US" dirty="0" smtClean="0"/>
              <a:t>We need to do more on ontology education</a:t>
            </a:r>
            <a:endParaRPr lang="en-US" dirty="0"/>
          </a:p>
        </p:txBody>
      </p:sp>
      <p:grpSp>
        <p:nvGrpSpPr>
          <p:cNvPr id="5" name="Group 4"/>
          <p:cNvGrpSpPr/>
          <p:nvPr/>
        </p:nvGrpSpPr>
        <p:grpSpPr>
          <a:xfrm>
            <a:off x="-372413" y="1771071"/>
            <a:ext cx="5020613" cy="4168534"/>
            <a:chOff x="-372413" y="1771071"/>
            <a:chExt cx="5020613" cy="4168534"/>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338" r="10338"/>
            <a:stretch/>
          </p:blipFill>
          <p:spPr>
            <a:xfrm>
              <a:off x="-372413" y="1771071"/>
              <a:ext cx="5020613" cy="3347075"/>
            </a:xfrm>
            <a:prstGeom prst="rect">
              <a:avLst/>
            </a:prstGeom>
          </p:spPr>
        </p:pic>
        <p:pic>
          <p:nvPicPr>
            <p:cNvPr id="3" name="Picture 2"/>
            <p:cNvPicPr>
              <a:picLocks noChangeAspect="1"/>
            </p:cNvPicPr>
            <p:nvPr/>
          </p:nvPicPr>
          <p:blipFill>
            <a:blip r:embed="rId3"/>
            <a:stretch>
              <a:fillRect/>
            </a:stretch>
          </p:blipFill>
          <p:spPr>
            <a:xfrm>
              <a:off x="2438400" y="2974524"/>
              <a:ext cx="609600" cy="683075"/>
            </a:xfrm>
            <a:prstGeom prst="rect">
              <a:avLst/>
            </a:prstGeom>
          </p:spPr>
        </p:pic>
        <p:sp>
          <p:nvSpPr>
            <p:cNvPr id="8" name="TextBox 7"/>
            <p:cNvSpPr txBox="1"/>
            <p:nvPr/>
          </p:nvSpPr>
          <p:spPr>
            <a:xfrm>
              <a:off x="914400" y="5477940"/>
              <a:ext cx="2881558" cy="461665"/>
            </a:xfrm>
            <a:prstGeom prst="rect">
              <a:avLst/>
            </a:prstGeom>
            <a:noFill/>
          </p:spPr>
          <p:txBody>
            <a:bodyPr wrap="none" rtlCol="0">
              <a:spAutoFit/>
            </a:bodyPr>
            <a:lstStyle/>
            <a:p>
              <a:r>
                <a:rPr lang="en-US" dirty="0" smtClean="0">
                  <a:solidFill>
                    <a:schemeClr val="bg1"/>
                  </a:solidFill>
                </a:rPr>
                <a:t>Get people’s attention</a:t>
              </a:r>
              <a:endParaRPr lang="en-US" dirty="0">
                <a:solidFill>
                  <a:schemeClr val="bg1"/>
                </a:solidFill>
              </a:endParaRPr>
            </a:p>
          </p:txBody>
        </p:sp>
      </p:grpSp>
      <p:grpSp>
        <p:nvGrpSpPr>
          <p:cNvPr id="10" name="Group 9"/>
          <p:cNvGrpSpPr/>
          <p:nvPr/>
        </p:nvGrpSpPr>
        <p:grpSpPr>
          <a:xfrm>
            <a:off x="4800600" y="1776796"/>
            <a:ext cx="4212936" cy="4540601"/>
            <a:chOff x="4800600" y="1776796"/>
            <a:chExt cx="4212936" cy="4540601"/>
          </a:xfrm>
        </p:grpSpPr>
        <p:pic>
          <p:nvPicPr>
            <p:cNvPr id="7" name="Picture 6"/>
            <p:cNvPicPr>
              <a:picLocks noChangeAspect="1"/>
            </p:cNvPicPr>
            <p:nvPr/>
          </p:nvPicPr>
          <p:blipFill>
            <a:blip r:embed="rId4"/>
            <a:stretch>
              <a:fillRect/>
            </a:stretch>
          </p:blipFill>
          <p:spPr>
            <a:xfrm>
              <a:off x="4800600" y="1776796"/>
              <a:ext cx="4212936" cy="3322879"/>
            </a:xfrm>
            <a:prstGeom prst="rect">
              <a:avLst/>
            </a:prstGeom>
          </p:spPr>
        </p:pic>
        <p:pic>
          <p:nvPicPr>
            <p:cNvPr id="6" name="Picture 5"/>
            <p:cNvPicPr>
              <a:picLocks noChangeAspect="1"/>
            </p:cNvPicPr>
            <p:nvPr/>
          </p:nvPicPr>
          <p:blipFill>
            <a:blip r:embed="rId3"/>
            <a:stretch>
              <a:fillRect/>
            </a:stretch>
          </p:blipFill>
          <p:spPr>
            <a:xfrm>
              <a:off x="5562600" y="1944256"/>
              <a:ext cx="2590800" cy="1752600"/>
            </a:xfrm>
            <a:prstGeom prst="rect">
              <a:avLst/>
            </a:prstGeom>
            <a:scene3d>
              <a:camera prst="perspectiveHeroicExtremeRightFacing">
                <a:rot lat="187730" lon="19517131" rev="0"/>
              </a:camera>
              <a:lightRig rig="threePt" dir="t"/>
            </a:scene3d>
          </p:spPr>
        </p:pic>
        <p:sp>
          <p:nvSpPr>
            <p:cNvPr id="13" name="TextBox 12"/>
            <p:cNvSpPr txBox="1"/>
            <p:nvPr/>
          </p:nvSpPr>
          <p:spPr>
            <a:xfrm>
              <a:off x="5181600" y="5486400"/>
              <a:ext cx="3505200" cy="830997"/>
            </a:xfrm>
            <a:prstGeom prst="rect">
              <a:avLst/>
            </a:prstGeom>
            <a:noFill/>
          </p:spPr>
          <p:txBody>
            <a:bodyPr wrap="square" rtlCol="0">
              <a:spAutoFit/>
            </a:bodyPr>
            <a:lstStyle/>
            <a:p>
              <a:pPr algn="ctr"/>
              <a:r>
                <a:rPr lang="en-US" dirty="0" smtClean="0">
                  <a:solidFill>
                    <a:schemeClr val="bg1"/>
                  </a:solidFill>
                </a:rPr>
                <a:t>Train them how to look at ontology appropriately</a:t>
              </a:r>
              <a:endParaRPr lang="en-US" dirty="0">
                <a:solidFill>
                  <a:schemeClr val="bg1"/>
                </a:solidFill>
              </a:endParaRPr>
            </a:p>
          </p:txBody>
        </p:sp>
        <p:sp>
          <p:nvSpPr>
            <p:cNvPr id="9" name="Rectangle 8"/>
            <p:cNvSpPr/>
            <p:nvPr/>
          </p:nvSpPr>
          <p:spPr bwMode="auto">
            <a:xfrm rot="21062733">
              <a:off x="7086600" y="3902038"/>
              <a:ext cx="304800" cy="19890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226990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45" y="1752600"/>
            <a:ext cx="1754632" cy="3352800"/>
          </a:xfrm>
          <a:prstGeom prst="rect">
            <a:avLst/>
          </a:prstGeom>
        </p:spPr>
      </p:pic>
      <p:sp>
        <p:nvSpPr>
          <p:cNvPr id="4" name="Title 3"/>
          <p:cNvSpPr>
            <a:spLocks noGrp="1"/>
          </p:cNvSpPr>
          <p:nvPr>
            <p:ph type="title"/>
          </p:nvPr>
        </p:nvSpPr>
        <p:spPr>
          <a:xfrm>
            <a:off x="4267200" y="762000"/>
            <a:ext cx="4648200" cy="762000"/>
          </a:xfrm>
        </p:spPr>
        <p:txBody>
          <a:bodyPr/>
          <a:lstStyle/>
          <a:p>
            <a:r>
              <a:rPr lang="en-US" dirty="0" smtClean="0"/>
              <a:t>Is it worth it?</a:t>
            </a:r>
            <a:endParaRPr lang="en-US" dirty="0"/>
          </a:p>
        </p:txBody>
      </p:sp>
      <p:sp>
        <p:nvSpPr>
          <p:cNvPr id="8" name="Rectangle 7"/>
          <p:cNvSpPr/>
          <p:nvPr/>
        </p:nvSpPr>
        <p:spPr>
          <a:xfrm>
            <a:off x="4580646" y="6479401"/>
            <a:ext cx="4572000" cy="276999"/>
          </a:xfrm>
          <a:prstGeom prst="rect">
            <a:avLst/>
          </a:prstGeom>
        </p:spPr>
        <p:txBody>
          <a:bodyPr>
            <a:spAutoFit/>
          </a:bodyPr>
          <a:lstStyle/>
          <a:p>
            <a:pPr algn="r"/>
            <a:r>
              <a:rPr lang="en-US" sz="1200" dirty="0">
                <a:solidFill>
                  <a:schemeClr val="bg1"/>
                </a:solidFill>
              </a:rPr>
              <a:t>http://www.arcadja.com/auctions/en/reinhardt_ad/artist/24077/</a:t>
            </a:r>
          </a:p>
        </p:txBody>
      </p:sp>
    </p:spTree>
    <p:extLst>
      <p:ext uri="{BB962C8B-B14F-4D97-AF65-F5344CB8AC3E}">
        <p14:creationId xmlns:p14="http://schemas.microsoft.com/office/powerpoint/2010/main" val="13252380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81224" y="3581400"/>
            <a:ext cx="4067176" cy="3048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2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45" y="1752600"/>
            <a:ext cx="1754632" cy="3352800"/>
          </a:xfrm>
          <a:prstGeom prst="rect">
            <a:avLst/>
          </a:prstGeom>
        </p:spPr>
      </p:pic>
      <p:sp>
        <p:nvSpPr>
          <p:cNvPr id="4" name="Title 3"/>
          <p:cNvSpPr>
            <a:spLocks noGrp="1"/>
          </p:cNvSpPr>
          <p:nvPr>
            <p:ph type="title"/>
          </p:nvPr>
        </p:nvSpPr>
        <p:spPr>
          <a:xfrm>
            <a:off x="4267200" y="762000"/>
            <a:ext cx="4648200" cy="762000"/>
          </a:xfrm>
        </p:spPr>
        <p:txBody>
          <a:bodyPr/>
          <a:lstStyle/>
          <a:p>
            <a:r>
              <a:rPr lang="en-US" dirty="0" smtClean="0"/>
              <a:t>For sale</a:t>
            </a:r>
            <a:endParaRPr lang="en-US" dirty="0"/>
          </a:p>
        </p:txBody>
      </p:sp>
      <p:sp>
        <p:nvSpPr>
          <p:cNvPr id="7" name="Content Placeholder 6"/>
          <p:cNvSpPr>
            <a:spLocks noGrp="1"/>
          </p:cNvSpPr>
          <p:nvPr>
            <p:ph idx="1"/>
          </p:nvPr>
        </p:nvSpPr>
        <p:spPr>
          <a:xfrm>
            <a:off x="2181224" y="1676400"/>
            <a:ext cx="6734175" cy="4953000"/>
          </a:xfrm>
        </p:spPr>
        <p:txBody>
          <a:bodyPr/>
          <a:lstStyle/>
          <a:p>
            <a:r>
              <a:rPr lang="en-US" sz="1400" dirty="0"/>
              <a:t>Ad </a:t>
            </a:r>
            <a:r>
              <a:rPr lang="en-US" sz="1400" dirty="0" smtClean="0"/>
              <a:t>Reinhardt, Buffalo/New </a:t>
            </a:r>
            <a:r>
              <a:rPr lang="en-US" sz="1400" dirty="0"/>
              <a:t>York 1913 – 1967 New York</a:t>
            </a:r>
          </a:p>
          <a:p>
            <a:r>
              <a:rPr lang="en-US" sz="1400" dirty="0"/>
              <a:t>IRIS MYSTIQUE</a:t>
            </a:r>
          </a:p>
          <a:p>
            <a:r>
              <a:rPr lang="en-US" sz="1400" dirty="0"/>
              <a:t>1957. Oil on canvas in artist's frame.</a:t>
            </a:r>
          </a:p>
          <a:p>
            <a:r>
              <a:rPr lang="en-US" sz="1400" dirty="0"/>
              <a:t> 96,5 x 45 cm (without frame), 102 x 51 cm (framed) (38 x 17 ¾ in. (without frame), 40 </a:t>
            </a:r>
            <a:r>
              <a:rPr lang="zh-CN" altLang="en-US" sz="1400" dirty="0"/>
              <a:t>⅛</a:t>
            </a:r>
            <a:r>
              <a:rPr lang="en-US" altLang="zh-CN" sz="1400" dirty="0"/>
              <a:t> x 20 </a:t>
            </a:r>
            <a:r>
              <a:rPr lang="zh-CN" altLang="en-US" sz="1400" dirty="0"/>
              <a:t>⅛</a:t>
            </a:r>
            <a:r>
              <a:rPr lang="en-US" altLang="zh-CN" sz="1400" dirty="0"/>
              <a:t> in. (framed</a:t>
            </a:r>
            <a:r>
              <a:rPr lang="en-US" altLang="zh-CN" sz="1400" dirty="0" smtClean="0"/>
              <a:t>)) </a:t>
            </a:r>
            <a:r>
              <a:rPr lang="en-US" sz="1400" dirty="0" smtClean="0"/>
              <a:t>Inscribed </a:t>
            </a:r>
            <a:r>
              <a:rPr lang="en-US" sz="1400" dirty="0"/>
              <a:t>on the reverse : Ad Reinhardt Portrait </a:t>
            </a:r>
            <a:r>
              <a:rPr lang="en-US" sz="1400" dirty="0" err="1"/>
              <a:t>d‘Iris</a:t>
            </a:r>
            <a:r>
              <a:rPr lang="en-US" sz="1400" dirty="0"/>
              <a:t> </a:t>
            </a:r>
            <a:r>
              <a:rPr lang="en-US" sz="1400" dirty="0" err="1"/>
              <a:t>Clert</a:t>
            </a:r>
            <a:r>
              <a:rPr lang="en-US" sz="1400" dirty="0"/>
              <a:t> 1957 Oil Collection </a:t>
            </a:r>
            <a:r>
              <a:rPr lang="en-US" sz="1400" dirty="0" err="1"/>
              <a:t>Ahrenberg</a:t>
            </a:r>
            <a:r>
              <a:rPr lang="en-US" sz="1400" dirty="0"/>
              <a:t> </a:t>
            </a:r>
            <a:r>
              <a:rPr lang="en-US" sz="1400" dirty="0" err="1"/>
              <a:t>Chexbres</a:t>
            </a:r>
            <a:r>
              <a:rPr lang="en-US" sz="1400" dirty="0"/>
              <a:t>. On the stretcher a label of the Pace Gallery, New York.</a:t>
            </a:r>
          </a:p>
          <a:p>
            <a:r>
              <a:rPr lang="en-US" sz="1400" dirty="0"/>
              <a:t>Relined..</a:t>
            </a:r>
          </a:p>
          <a:p>
            <a:r>
              <a:rPr lang="en-US" sz="1400" dirty="0"/>
              <a:t>EUR 250.000 – </a:t>
            </a:r>
            <a:r>
              <a:rPr lang="en-US" sz="1400" dirty="0" smtClean="0"/>
              <a:t>350.000  /  US </a:t>
            </a:r>
            <a:r>
              <a:rPr lang="en-US" sz="1400" dirty="0"/>
              <a:t>$ 324,000 – 453,000</a:t>
            </a:r>
          </a:p>
          <a:p>
            <a:r>
              <a:rPr lang="en-US" sz="1400" dirty="0"/>
              <a:t>We would like to thank Anna Reinhardt, New York, for kindly providing additional information</a:t>
            </a:r>
          </a:p>
          <a:p>
            <a:r>
              <a:rPr lang="en-US" sz="1400" dirty="0"/>
              <a:t>Provenance: Theodor </a:t>
            </a:r>
            <a:r>
              <a:rPr lang="en-US" sz="1400" dirty="0" err="1"/>
              <a:t>Ahrenberg</a:t>
            </a:r>
            <a:r>
              <a:rPr lang="en-US" sz="1400" dirty="0"/>
              <a:t>, </a:t>
            </a:r>
            <a:r>
              <a:rPr lang="en-US" sz="1400" dirty="0" err="1"/>
              <a:t>Chexbres</a:t>
            </a:r>
            <a:r>
              <a:rPr lang="en-US" sz="1400" dirty="0"/>
              <a:t> (Acquired in 1961 from the </a:t>
            </a:r>
            <a:r>
              <a:rPr lang="en-US" sz="1400" dirty="0" err="1"/>
              <a:t>Galerie</a:t>
            </a:r>
            <a:r>
              <a:rPr lang="en-US" sz="1400" dirty="0"/>
              <a:t> Iris </a:t>
            </a:r>
            <a:r>
              <a:rPr lang="en-US" sz="1400" dirty="0" err="1"/>
              <a:t>Clert</a:t>
            </a:r>
            <a:r>
              <a:rPr lang="en-US" sz="1400" dirty="0"/>
              <a:t>, Paris) / Pace Gallery, New York (1997) / Private collection, Berlin</a:t>
            </a:r>
          </a:p>
          <a:p>
            <a:r>
              <a:rPr lang="en-US" sz="1400" dirty="0"/>
              <a:t>Exhibitions: Les 41 </a:t>
            </a:r>
            <a:r>
              <a:rPr lang="en-US" sz="1400" dirty="0" err="1"/>
              <a:t>presentent</a:t>
            </a:r>
            <a:r>
              <a:rPr lang="en-US" sz="1400" dirty="0"/>
              <a:t>: Iris </a:t>
            </a:r>
            <a:r>
              <a:rPr lang="en-US" sz="1400" dirty="0" err="1"/>
              <a:t>Clert</a:t>
            </a:r>
            <a:r>
              <a:rPr lang="en-US" sz="1400" dirty="0"/>
              <a:t>. Paris, </a:t>
            </a:r>
            <a:r>
              <a:rPr lang="en-US" sz="1400" dirty="0" err="1"/>
              <a:t>Galerie</a:t>
            </a:r>
            <a:r>
              <a:rPr lang="en-US" sz="1400" dirty="0"/>
              <a:t> Iris </a:t>
            </a:r>
            <a:r>
              <a:rPr lang="en-US" sz="1400" dirty="0" err="1"/>
              <a:t>Clert</a:t>
            </a:r>
            <a:r>
              <a:rPr lang="en-US" sz="1400" dirty="0"/>
              <a:t>, 1961 (no. cat.) / </a:t>
            </a:r>
            <a:r>
              <a:rPr lang="en-US" sz="1400" dirty="0" err="1"/>
              <a:t>Kompass</a:t>
            </a:r>
            <a:r>
              <a:rPr lang="en-US" sz="1400" dirty="0"/>
              <a:t> New York. Frankfurt, </a:t>
            </a:r>
            <a:r>
              <a:rPr lang="en-US" sz="1400" dirty="0" err="1"/>
              <a:t>Kunstverein</a:t>
            </a:r>
            <a:r>
              <a:rPr lang="en-US" sz="1400" dirty="0"/>
              <a:t>, 1968, cat. no. 50, ill. / Der </a:t>
            </a:r>
            <a:r>
              <a:rPr lang="en-US" sz="1400" dirty="0" err="1"/>
              <a:t>Sammler</a:t>
            </a:r>
            <a:r>
              <a:rPr lang="en-US" sz="1400" dirty="0"/>
              <a:t> Theodor </a:t>
            </a:r>
            <a:r>
              <a:rPr lang="en-US" sz="1400" dirty="0" err="1"/>
              <a:t>Ahrenberg</a:t>
            </a:r>
            <a:r>
              <a:rPr lang="en-US" sz="1400" dirty="0"/>
              <a:t> und das Atelier in </a:t>
            </a:r>
            <a:r>
              <a:rPr lang="en-US" sz="1400" dirty="0" err="1"/>
              <a:t>Chexbres</a:t>
            </a:r>
            <a:r>
              <a:rPr lang="en-US" sz="1400" dirty="0"/>
              <a:t>. 15 </a:t>
            </a:r>
            <a:r>
              <a:rPr lang="en-US" sz="1400" dirty="0" err="1"/>
              <a:t>Jahre</a:t>
            </a:r>
            <a:r>
              <a:rPr lang="en-US" sz="1400" dirty="0"/>
              <a:t> </a:t>
            </a:r>
            <a:r>
              <a:rPr lang="en-US" sz="1400" dirty="0" err="1"/>
              <a:t>mit</a:t>
            </a:r>
            <a:r>
              <a:rPr lang="en-US" sz="1400" dirty="0"/>
              <a:t> </a:t>
            </a:r>
            <a:r>
              <a:rPr lang="en-US" sz="1400" dirty="0" err="1"/>
              <a:t>Kunst</a:t>
            </a:r>
            <a:r>
              <a:rPr lang="en-US" sz="1400" dirty="0"/>
              <a:t> and </a:t>
            </a:r>
            <a:r>
              <a:rPr lang="en-US" sz="1400" dirty="0" err="1"/>
              <a:t>Künstlern</a:t>
            </a:r>
            <a:r>
              <a:rPr lang="en-US" sz="1400" dirty="0"/>
              <a:t> 1960 - 1975. Düsseldorf, </a:t>
            </a:r>
            <a:r>
              <a:rPr lang="en-US" sz="1400" dirty="0" err="1"/>
              <a:t>Kunsthalle</a:t>
            </a:r>
            <a:r>
              <a:rPr lang="en-US" sz="1400" dirty="0"/>
              <a:t>, 1977, Kat-no. 289, full-page ill., </a:t>
            </a:r>
            <a:r>
              <a:rPr lang="en-US" sz="1400" dirty="0" err="1"/>
              <a:t>o.S</a:t>
            </a:r>
            <a:endParaRPr lang="en-US" sz="1400" dirty="0"/>
          </a:p>
          <a:p>
            <a:r>
              <a:rPr lang="en-US" sz="1400" dirty="0"/>
              <a:t>Literature and Illustration: </a:t>
            </a:r>
            <a:r>
              <a:rPr lang="en-US" sz="1400" dirty="0" err="1"/>
              <a:t>Exh</a:t>
            </a:r>
            <a:r>
              <a:rPr lang="en-US" sz="1400" dirty="0"/>
              <a:t>. cat. Norman Lewis. Black Paintings 1944-1977. New York, Studio Museum of Harlem, 1998, ill. p. 17 pl. 9 (not exhibited)</a:t>
            </a:r>
          </a:p>
        </p:txBody>
      </p:sp>
      <p:pic>
        <p:nvPicPr>
          <p:cNvPr id="6" name="Picture 5"/>
          <p:cNvPicPr>
            <a:picLocks noChangeAspect="1"/>
          </p:cNvPicPr>
          <p:nvPr/>
        </p:nvPicPr>
        <p:blipFill>
          <a:blip r:embed="rId3"/>
          <a:stretch>
            <a:fillRect/>
          </a:stretch>
        </p:blipFill>
        <p:spPr>
          <a:xfrm>
            <a:off x="152400" y="876300"/>
            <a:ext cx="3962400" cy="533400"/>
          </a:xfrm>
          <a:prstGeom prst="rect">
            <a:avLst/>
          </a:prstGeom>
        </p:spPr>
      </p:pic>
      <p:sp>
        <p:nvSpPr>
          <p:cNvPr id="8" name="Rectangle 7"/>
          <p:cNvSpPr/>
          <p:nvPr/>
        </p:nvSpPr>
        <p:spPr>
          <a:xfrm>
            <a:off x="4580646" y="6479401"/>
            <a:ext cx="4572000" cy="276999"/>
          </a:xfrm>
          <a:prstGeom prst="rect">
            <a:avLst/>
          </a:prstGeom>
        </p:spPr>
        <p:txBody>
          <a:bodyPr>
            <a:spAutoFit/>
          </a:bodyPr>
          <a:lstStyle/>
          <a:p>
            <a:pPr algn="r"/>
            <a:r>
              <a:rPr lang="en-US" sz="1200" dirty="0">
                <a:solidFill>
                  <a:schemeClr val="bg1"/>
                </a:solidFill>
              </a:rPr>
              <a:t>http://www.arcadja.com/auctions/en/reinhardt_ad/artist/24077/</a:t>
            </a:r>
          </a:p>
        </p:txBody>
      </p:sp>
    </p:spTree>
    <p:extLst>
      <p:ext uri="{BB962C8B-B14F-4D97-AF65-F5344CB8AC3E}">
        <p14:creationId xmlns:p14="http://schemas.microsoft.com/office/powerpoint/2010/main" val="889795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4300" y="716226"/>
            <a:ext cx="4809308" cy="4313718"/>
            <a:chOff x="114300" y="716226"/>
            <a:chExt cx="4809308" cy="4313718"/>
          </a:xfrm>
        </p:grpSpPr>
        <p:grpSp>
          <p:nvGrpSpPr>
            <p:cNvPr id="12" name="Group 11"/>
            <p:cNvGrpSpPr/>
            <p:nvPr/>
          </p:nvGrpSpPr>
          <p:grpSpPr>
            <a:xfrm>
              <a:off x="114300" y="716226"/>
              <a:ext cx="1485900" cy="4313718"/>
              <a:chOff x="114300" y="716226"/>
              <a:chExt cx="1485900" cy="431371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9" y="716226"/>
                <a:ext cx="1470811" cy="3975164"/>
              </a:xfrm>
              <a:prstGeom prst="rect">
                <a:avLst/>
              </a:prstGeom>
            </p:spPr>
          </p:pic>
          <p:sp>
            <p:nvSpPr>
              <p:cNvPr id="7" name="Rectangle 6"/>
              <p:cNvSpPr/>
              <p:nvPr/>
            </p:nvSpPr>
            <p:spPr>
              <a:xfrm>
                <a:off x="114300" y="4691390"/>
                <a:ext cx="1485900" cy="338554"/>
              </a:xfrm>
              <a:prstGeom prst="rect">
                <a:avLst/>
              </a:prstGeom>
            </p:spPr>
            <p:txBody>
              <a:bodyPr wrap="square">
                <a:spAutoFit/>
              </a:bodyPr>
              <a:lstStyle/>
              <a:p>
                <a:r>
                  <a:rPr lang="en-US" sz="800" dirty="0">
                    <a:solidFill>
                      <a:schemeClr val="bg1"/>
                    </a:solidFill>
                  </a:rPr>
                  <a:t>http://www.wikipaintings.org/en/ad-reinhardt/untitled-1937</a:t>
                </a: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27890" y="1112602"/>
              <a:ext cx="3963757" cy="3171006"/>
            </a:xfrm>
            <a:prstGeom prst="rect">
              <a:avLst/>
            </a:prstGeom>
          </p:spPr>
        </p:pic>
        <p:sp>
          <p:nvSpPr>
            <p:cNvPr id="11" name="Rectangle 10"/>
            <p:cNvSpPr/>
            <p:nvPr/>
          </p:nvSpPr>
          <p:spPr>
            <a:xfrm>
              <a:off x="1781994" y="4691390"/>
              <a:ext cx="3141614" cy="338554"/>
            </a:xfrm>
            <a:prstGeom prst="rect">
              <a:avLst/>
            </a:prstGeom>
          </p:spPr>
          <p:txBody>
            <a:bodyPr wrap="square">
              <a:spAutoFit/>
            </a:bodyPr>
            <a:lstStyle/>
            <a:p>
              <a:r>
                <a:rPr lang="en-US" sz="800" dirty="0">
                  <a:solidFill>
                    <a:schemeClr val="bg1"/>
                  </a:solidFill>
                </a:rPr>
                <a:t>http://www.cavetocanvas.com/post/20595013175/ad-reinhardt-red-and-blue-composition-1941-from</a:t>
              </a:r>
            </a:p>
          </p:txBody>
        </p:sp>
      </p:grpSp>
      <p:sp>
        <p:nvSpPr>
          <p:cNvPr id="2" name="Title 1"/>
          <p:cNvSpPr>
            <a:spLocks noGrp="1"/>
          </p:cNvSpPr>
          <p:nvPr>
            <p:ph type="title"/>
          </p:nvPr>
        </p:nvSpPr>
        <p:spPr>
          <a:xfrm>
            <a:off x="90055" y="5196045"/>
            <a:ext cx="8953500" cy="761256"/>
          </a:xfrm>
        </p:spPr>
        <p:txBody>
          <a:bodyPr/>
          <a:lstStyle/>
          <a:p>
            <a:r>
              <a:rPr lang="en-US" sz="1800" i="1" dirty="0" smtClean="0"/>
              <a:t>There </a:t>
            </a:r>
            <a:r>
              <a:rPr lang="en-US" sz="1800" i="1" dirty="0"/>
              <a:t>is something wrong, irresponsible and mindless about color; something impossible to control. Control and rationality are part of my morality</a:t>
            </a:r>
            <a:r>
              <a:rPr lang="en-US" sz="1800" i="1" dirty="0" smtClean="0"/>
              <a:t>.</a:t>
            </a:r>
            <a:r>
              <a:rPr lang="en-US" sz="1800" dirty="0" smtClean="0"/>
              <a:t> </a:t>
            </a:r>
            <a:br>
              <a:rPr lang="en-US" sz="1800" dirty="0" smtClean="0"/>
            </a:br>
            <a:r>
              <a:rPr lang="en-US" sz="1800" dirty="0" smtClean="0"/>
              <a:t>-- </a:t>
            </a:r>
            <a:r>
              <a:rPr lang="en-US" sz="1800" dirty="0"/>
              <a:t>Ad </a:t>
            </a:r>
            <a:r>
              <a:rPr lang="en-US" sz="1800" dirty="0" smtClean="0"/>
              <a:t>Reinhardt </a:t>
            </a:r>
            <a:r>
              <a:rPr lang="en-US" sz="1800" dirty="0"/>
              <a:t>in </a:t>
            </a:r>
            <a:r>
              <a:rPr lang="en-US" sz="1800" dirty="0" smtClean="0"/>
              <a:t>1960</a:t>
            </a:r>
            <a:r>
              <a:rPr lang="en-US" sz="1800" dirty="0"/>
              <a:t/>
            </a:r>
            <a:br>
              <a:rPr lang="en-US" sz="1800" dirty="0"/>
            </a:br>
            <a:endParaRPr lang="en-US" sz="1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1420" r="31420"/>
          <a:stretch/>
        </p:blipFill>
        <p:spPr>
          <a:xfrm>
            <a:off x="3162300" y="716226"/>
            <a:ext cx="5867400" cy="3975164"/>
          </a:xfrm>
          <a:prstGeom prst="rect">
            <a:avLst/>
          </a:prstGeom>
        </p:spPr>
      </p:pic>
      <p:sp>
        <p:nvSpPr>
          <p:cNvPr id="5" name="Rectangle 4"/>
          <p:cNvSpPr/>
          <p:nvPr/>
        </p:nvSpPr>
        <p:spPr>
          <a:xfrm>
            <a:off x="5410200" y="4691390"/>
            <a:ext cx="3200400" cy="215444"/>
          </a:xfrm>
          <a:prstGeom prst="rect">
            <a:avLst/>
          </a:prstGeom>
        </p:spPr>
        <p:txBody>
          <a:bodyPr wrap="square">
            <a:spAutoFit/>
          </a:bodyPr>
          <a:lstStyle/>
          <a:p>
            <a:pPr algn="ctr"/>
            <a:r>
              <a:rPr lang="en-US" sz="800" dirty="0">
                <a:solidFill>
                  <a:schemeClr val="bg1"/>
                </a:solidFill>
              </a:rPr>
              <a:t>http://minimalissimo.com/2012/10/black-paintings/</a:t>
            </a:r>
          </a:p>
        </p:txBody>
      </p:sp>
      <p:sp>
        <p:nvSpPr>
          <p:cNvPr id="8" name="TextBox 7"/>
          <p:cNvSpPr txBox="1"/>
          <p:nvPr/>
        </p:nvSpPr>
        <p:spPr>
          <a:xfrm>
            <a:off x="341163" y="6135369"/>
            <a:ext cx="8461675" cy="523220"/>
          </a:xfrm>
          <a:prstGeom prst="rect">
            <a:avLst/>
          </a:prstGeom>
          <a:noFill/>
        </p:spPr>
        <p:txBody>
          <a:bodyPr wrap="none" rtlCol="0">
            <a:spAutoFit/>
          </a:bodyPr>
          <a:lstStyle/>
          <a:p>
            <a:r>
              <a:rPr lang="en-US" sz="2800" dirty="0" smtClean="0">
                <a:solidFill>
                  <a:schemeClr val="bg1"/>
                </a:solidFill>
              </a:rPr>
              <a:t>One can, perhaps, understand this by studying his history.</a:t>
            </a:r>
            <a:endParaRPr lang="en-US" sz="2800" dirty="0">
              <a:solidFill>
                <a:schemeClr val="bg1"/>
              </a:solidFill>
            </a:endParaRPr>
          </a:p>
        </p:txBody>
      </p:sp>
    </p:spTree>
    <p:extLst>
      <p:ext uri="{BB962C8B-B14F-4D97-AF65-F5344CB8AC3E}">
        <p14:creationId xmlns:p14="http://schemas.microsoft.com/office/powerpoint/2010/main" val="165032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28800"/>
            <a:ext cx="3429000" cy="4841674"/>
          </a:xfrm>
          <a:prstGeom prst="rect">
            <a:avLst/>
          </a:prstGeom>
        </p:spPr>
      </p:pic>
      <p:sp>
        <p:nvSpPr>
          <p:cNvPr id="4" name="Title 3"/>
          <p:cNvSpPr>
            <a:spLocks noGrp="1"/>
          </p:cNvSpPr>
          <p:nvPr>
            <p:ph type="title"/>
          </p:nvPr>
        </p:nvSpPr>
        <p:spPr>
          <a:xfrm>
            <a:off x="0" y="762000"/>
            <a:ext cx="9144000" cy="762000"/>
          </a:xfrm>
        </p:spPr>
        <p:txBody>
          <a:bodyPr/>
          <a:lstStyle/>
          <a:p>
            <a:r>
              <a:rPr lang="en-US" sz="3200" dirty="0" smtClean="0"/>
              <a:t>But then, art is perhaps more worth than reality</a:t>
            </a:r>
            <a:br>
              <a:rPr lang="en-US" sz="3200" dirty="0" smtClean="0"/>
            </a:br>
            <a:r>
              <a:rPr lang="en-US" sz="2400" dirty="0" smtClean="0"/>
              <a:t>(Your servant through the lenses of two artists)</a:t>
            </a:r>
            <a:endParaRPr lang="en-US" sz="2400" dirty="0"/>
          </a:p>
        </p:txBody>
      </p:sp>
      <p:pic>
        <p:nvPicPr>
          <p:cNvPr id="7" name="Picture 6"/>
          <p:cNvPicPr>
            <a:picLocks noChangeAspect="1"/>
          </p:cNvPicPr>
          <p:nvPr/>
        </p:nvPicPr>
        <p:blipFill>
          <a:blip r:embed="rId3"/>
          <a:stretch>
            <a:fillRect/>
          </a:stretch>
        </p:blipFill>
        <p:spPr>
          <a:xfrm>
            <a:off x="3611418" y="1833215"/>
            <a:ext cx="5410200" cy="4837259"/>
          </a:xfrm>
          <a:prstGeom prst="rect">
            <a:avLst/>
          </a:prstGeom>
        </p:spPr>
      </p:pic>
      <p:sp>
        <p:nvSpPr>
          <p:cNvPr id="8" name="TextBox 7"/>
          <p:cNvSpPr txBox="1"/>
          <p:nvPr/>
        </p:nvSpPr>
        <p:spPr>
          <a:xfrm>
            <a:off x="304800" y="6213427"/>
            <a:ext cx="1007007" cy="461665"/>
          </a:xfrm>
          <a:prstGeom prst="rect">
            <a:avLst/>
          </a:prstGeom>
          <a:noFill/>
        </p:spPr>
        <p:txBody>
          <a:bodyPr wrap="none" rtlCol="0">
            <a:spAutoFit/>
          </a:bodyPr>
          <a:lstStyle/>
          <a:p>
            <a:r>
              <a:rPr lang="en-US" dirty="0" err="1">
                <a:solidFill>
                  <a:schemeClr val="bg1"/>
                </a:solidFill>
              </a:rPr>
              <a:t>DBoss</a:t>
            </a:r>
            <a:endParaRPr lang="en-US" dirty="0">
              <a:solidFill>
                <a:schemeClr val="bg1"/>
              </a:solidFill>
            </a:endParaRPr>
          </a:p>
        </p:txBody>
      </p:sp>
      <p:sp>
        <p:nvSpPr>
          <p:cNvPr id="9" name="TextBox 8"/>
          <p:cNvSpPr txBox="1"/>
          <p:nvPr/>
        </p:nvSpPr>
        <p:spPr>
          <a:xfrm>
            <a:off x="7425603" y="6208809"/>
            <a:ext cx="1593706" cy="461665"/>
          </a:xfrm>
          <a:prstGeom prst="rect">
            <a:avLst/>
          </a:prstGeom>
          <a:noFill/>
        </p:spPr>
        <p:txBody>
          <a:bodyPr wrap="none" rtlCol="0">
            <a:spAutoFit/>
          </a:bodyPr>
          <a:lstStyle/>
          <a:p>
            <a:r>
              <a:rPr lang="en-US" dirty="0" smtClean="0">
                <a:solidFill>
                  <a:schemeClr val="bg1"/>
                </a:solidFill>
              </a:rPr>
              <a:t>Laura Dark</a:t>
            </a:r>
            <a:endParaRPr lang="en-US" dirty="0">
              <a:solidFill>
                <a:schemeClr val="bg1"/>
              </a:solidFill>
            </a:endParaRPr>
          </a:p>
        </p:txBody>
      </p:sp>
    </p:spTree>
    <p:extLst>
      <p:ext uri="{BB962C8B-B14F-4D97-AF65-F5344CB8AC3E}">
        <p14:creationId xmlns:p14="http://schemas.microsoft.com/office/powerpoint/2010/main" val="1264821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2888</TotalTime>
  <Words>4739</Words>
  <Application>Microsoft Office PowerPoint</Application>
  <PresentationFormat>On-screen Show (4:3)</PresentationFormat>
  <Paragraphs>1069</Paragraphs>
  <Slides>90</Slides>
  <Notes>45</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6" baseType="lpstr">
      <vt:lpstr>Arial Unicode MS</vt:lpstr>
      <vt:lpstr>ＭＳ 明朝</vt:lpstr>
      <vt:lpstr>ＭＳ Ｐゴシック</vt:lpstr>
      <vt:lpstr>ＭＳ Ｐゴシック</vt:lpstr>
      <vt:lpstr>Arial</vt:lpstr>
      <vt:lpstr>Arial Black</vt:lpstr>
      <vt:lpstr>Calibri</vt:lpstr>
      <vt:lpstr>Courier New</vt:lpstr>
      <vt:lpstr>Georgia</vt:lpstr>
      <vt:lpstr>Palatino Linotype</vt:lpstr>
      <vt:lpstr>Times</vt:lpstr>
      <vt:lpstr>Times New Roman</vt:lpstr>
      <vt:lpstr>Trebuchet MS</vt:lpstr>
      <vt:lpstr>Wingdings</vt:lpstr>
      <vt:lpstr>Office Theme</vt:lpstr>
      <vt:lpstr>Photo Editor-foto</vt:lpstr>
      <vt:lpstr> Defeating Standard Terminology Approaches through Novel Formalisms for Ontology Research and Development  Wednesday, March 5, 2014,  9:30 am – 10:30 am 134B Farber Hall  </vt:lpstr>
      <vt:lpstr>Presentation context</vt:lpstr>
      <vt:lpstr>Is this thesis a bold claim in light of …?</vt:lpstr>
      <vt:lpstr>Is this thesis a bold claim in light of …?</vt:lpstr>
      <vt:lpstr>Fair to compare?         Another bold claim (?): this is art</vt:lpstr>
      <vt:lpstr>Is this art?         Depends on who the creator is.</vt:lpstr>
      <vt:lpstr>There is something wrong, irresponsible and mindless about color; something impossible to control. Control and rationality are part of my morality.  -- Ad Reinhardt in 1960 </vt:lpstr>
      <vt:lpstr>Are these right ways to understand this?</vt:lpstr>
      <vt:lpstr>There is something wrong, irresponsible and mindless about color; something impossible to control. Control and rationality are part of my morality.  -- Ad Reinhardt in 1960 </vt:lpstr>
      <vt:lpstr>PowerPoint Presentation</vt:lpstr>
      <vt:lpstr>Two abundantly present fundamental mistakes (1)</vt:lpstr>
      <vt:lpstr>Two abundantly present fundamental mistakes (2)</vt:lpstr>
      <vt:lpstr>A trajectory of mixes and mingles …</vt:lpstr>
      <vt:lpstr>Education and Training</vt:lpstr>
      <vt:lpstr>Missionary work through EU funded projects</vt:lpstr>
      <vt:lpstr>A trajectory of mixes and mingles … (2)</vt:lpstr>
      <vt:lpstr>Early research in EU funded projects</vt:lpstr>
      <vt:lpstr>Language &amp; Computing nv / Inc.</vt:lpstr>
      <vt:lpstr>My 1993 interest in Natural Language Understanding: prove the 1990 HIT dogma wrong</vt:lpstr>
      <vt:lpstr>Main problem to solve: language is ambiguous</vt:lpstr>
      <vt:lpstr>Language is ambiguous</vt:lpstr>
      <vt:lpstr>Language is ambiguous</vt:lpstr>
      <vt:lpstr>Problems hide in simple words</vt:lpstr>
      <vt:lpstr>Ambiguous references in free text</vt:lpstr>
      <vt:lpstr>Main resources of those days: terminologies embracing the semantic/semiotic triangle</vt:lpstr>
      <vt:lpstr>Semantic triangle useful in explaining …</vt:lpstr>
      <vt:lpstr>‘Concept’ disambiguation</vt:lpstr>
      <vt:lpstr>Major problems with the theory</vt:lpstr>
      <vt:lpstr>Problem: one can create terms and ‘meaningful’ concepts to trick people</vt:lpstr>
      <vt:lpstr>Or worse … Prehistoric ‘psychiatry’: drapetomania</vt:lpstr>
      <vt:lpstr>From: Buffalo Medical Journal, vol 10, p439, 1855 Some etiologic and diagnostic reflections</vt:lpstr>
      <vt:lpstr>How to treat the North’s ‘Effugium Discipulorum’</vt:lpstr>
      <vt:lpstr>SNOMED about diseases and concepts (2010)</vt:lpstr>
      <vt:lpstr>MeSH: Geographic Locations [Z01] (2013)</vt:lpstr>
      <vt:lpstr>MeSH: some paths from top to Wolfram Syndrome</vt:lpstr>
      <vt:lpstr>What would it mean if used in the context of a patient ?</vt:lpstr>
      <vt:lpstr>Major problems with the theory</vt:lpstr>
      <vt:lpstr>Another false belief</vt:lpstr>
      <vt:lpstr>GALEN project: Generalized Architecture for Languages, Encyclopedias and Nomenclatures   try to represent independent of language</vt:lpstr>
      <vt:lpstr>My contribution: try to represent independent of any specific language, but build extra resources to exploit the relationships between language and what it is about</vt:lpstr>
      <vt:lpstr>My motivation</vt:lpstr>
      <vt:lpstr>PowerPoint Presentation</vt:lpstr>
      <vt:lpstr>Take-home message</vt:lpstr>
      <vt:lpstr>My 1998 requirements for NLU</vt:lpstr>
      <vt:lpstr>A trajectory of mixes and mingles …(3)</vt:lpstr>
      <vt:lpstr>The two faces of ‘ontology’</vt:lpstr>
      <vt:lpstr>My 2004 requirements for NLU</vt:lpstr>
      <vt:lpstr>Foundation 1: Ontology as if it were Alberti’s grid</vt:lpstr>
      <vt:lpstr>PowerPoint Presentation</vt:lpstr>
      <vt:lpstr>Basic Formal Ontology (BFO)</vt:lpstr>
      <vt:lpstr>OBO Foundry ontologies in BFO-dress</vt:lpstr>
      <vt:lpstr>Foundation 2: Constantly tracking three levels of reality</vt:lpstr>
      <vt:lpstr>Terminological versus Ontological approach</vt:lpstr>
      <vt:lpstr>OGMS: Ontology of General Medical Science</vt:lpstr>
      <vt:lpstr>Cirrhosis - environmental exposure</vt:lpstr>
      <vt:lpstr>No conflation of diagnosis, disease, and disorder as in all EHRs to date !</vt:lpstr>
      <vt:lpstr>It offers three ways of relating</vt:lpstr>
      <vt:lpstr>A trajectory of mixes and mingles … (4)</vt:lpstr>
      <vt:lpstr>Terminologies for ‘unambiguous representation’ ???</vt:lpstr>
      <vt:lpstr>The problem in a nutshell</vt:lpstr>
      <vt:lpstr>Fundamental goals of Referent Tracking</vt:lpstr>
      <vt:lpstr>Method: numbers instead of words</vt:lpstr>
      <vt:lpstr>Codes for ‘types’ AND identifiers for instances</vt:lpstr>
      <vt:lpstr>RT mentioned in ‘Principles for Success’</vt:lpstr>
      <vt:lpstr>Relevance: the way RT-compatible systems ought to interact with representations of generic portions of reality</vt:lpstr>
      <vt:lpstr>The shift envisioned</vt:lpstr>
      <vt:lpstr>PowerPoint Presentation</vt:lpstr>
      <vt:lpstr>A trajectory of mixes and mingles (5) …</vt:lpstr>
      <vt:lpstr>Need for a holistic approach</vt:lpstr>
      <vt:lpstr>Some elements of a holistic approach</vt:lpstr>
      <vt:lpstr>Data generation and use</vt:lpstr>
      <vt:lpstr>Standard approach in data analysis</vt:lpstr>
      <vt:lpstr>Correlation with reality comes at best after the facts</vt:lpstr>
      <vt:lpstr>A non-trivial relation</vt:lpstr>
      <vt:lpstr>For instance: source and impact of changes</vt:lpstr>
      <vt:lpstr>What makes it non-trivial?</vt:lpstr>
      <vt:lpstr>PowerPoint Presentation</vt:lpstr>
      <vt:lpstr>‘meaning’ of values in data collections</vt:lpstr>
      <vt:lpstr>Preemptive study design</vt:lpstr>
      <vt:lpstr>For example</vt:lpstr>
      <vt:lpstr>Coded variable expansion</vt:lpstr>
      <vt:lpstr>Use of explicit references</vt:lpstr>
      <vt:lpstr>Classifying entities in terms of realism-based ontologies</vt:lpstr>
      <vt:lpstr>Specifying relationships between these entities</vt:lpstr>
      <vt:lpstr>Outlining all possible configurations of such entities for the sentence to be true (a one semester course on its own)</vt:lpstr>
      <vt:lpstr>Conclusion</vt:lpstr>
      <vt:lpstr>We need to do more on ontology education</vt:lpstr>
      <vt:lpstr>Is it worth it?</vt:lpstr>
      <vt:lpstr>For sale</vt:lpstr>
      <vt:lpstr>But then, art is perhaps more worth than reality (Your servant through the lenses of two artists)</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158</cp:revision>
  <dcterms:created xsi:type="dcterms:W3CDTF">2011-06-07T20:07:59Z</dcterms:created>
  <dcterms:modified xsi:type="dcterms:W3CDTF">2014-03-05T13:39:03Z</dcterms:modified>
</cp:coreProperties>
</file>