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94"/>
  </p:notesMasterIdLst>
  <p:sldIdLst>
    <p:sldId id="665" r:id="rId2"/>
    <p:sldId id="881" r:id="rId3"/>
    <p:sldId id="856" r:id="rId4"/>
    <p:sldId id="958" r:id="rId5"/>
    <p:sldId id="992" r:id="rId6"/>
    <p:sldId id="931" r:id="rId7"/>
    <p:sldId id="932" r:id="rId8"/>
    <p:sldId id="933" r:id="rId9"/>
    <p:sldId id="934" r:id="rId10"/>
    <p:sldId id="935" r:id="rId11"/>
    <p:sldId id="936" r:id="rId12"/>
    <p:sldId id="937" r:id="rId13"/>
    <p:sldId id="938" r:id="rId14"/>
    <p:sldId id="997" r:id="rId15"/>
    <p:sldId id="939" r:id="rId16"/>
    <p:sldId id="998" r:id="rId17"/>
    <p:sldId id="914" r:id="rId18"/>
    <p:sldId id="915" r:id="rId19"/>
    <p:sldId id="993" r:id="rId20"/>
    <p:sldId id="994" r:id="rId21"/>
    <p:sldId id="991" r:id="rId22"/>
    <p:sldId id="940" r:id="rId23"/>
    <p:sldId id="1001" r:id="rId24"/>
    <p:sldId id="943" r:id="rId25"/>
    <p:sldId id="948" r:id="rId26"/>
    <p:sldId id="949" r:id="rId27"/>
    <p:sldId id="950" r:id="rId28"/>
    <p:sldId id="951" r:id="rId29"/>
    <p:sldId id="944" r:id="rId30"/>
    <p:sldId id="952" r:id="rId31"/>
    <p:sldId id="953" r:id="rId32"/>
    <p:sldId id="954" r:id="rId33"/>
    <p:sldId id="955" r:id="rId34"/>
    <p:sldId id="956" r:id="rId35"/>
    <p:sldId id="957" r:id="rId36"/>
    <p:sldId id="999" r:id="rId37"/>
    <p:sldId id="917" r:id="rId38"/>
    <p:sldId id="919" r:id="rId39"/>
    <p:sldId id="927" r:id="rId40"/>
    <p:sldId id="923" r:id="rId41"/>
    <p:sldId id="929" r:id="rId42"/>
    <p:sldId id="946" r:id="rId43"/>
    <p:sldId id="1000" r:id="rId44"/>
    <p:sldId id="920" r:id="rId45"/>
    <p:sldId id="959" r:id="rId46"/>
    <p:sldId id="945" r:id="rId47"/>
    <p:sldId id="918" r:id="rId48"/>
    <p:sldId id="921" r:id="rId49"/>
    <p:sldId id="922" r:id="rId50"/>
    <p:sldId id="924" r:id="rId51"/>
    <p:sldId id="947" r:id="rId52"/>
    <p:sldId id="995" r:id="rId53"/>
    <p:sldId id="926" r:id="rId54"/>
    <p:sldId id="996" r:id="rId55"/>
    <p:sldId id="928" r:id="rId56"/>
    <p:sldId id="925" r:id="rId57"/>
    <p:sldId id="1002" r:id="rId58"/>
    <p:sldId id="1003" r:id="rId59"/>
    <p:sldId id="1004" r:id="rId60"/>
    <p:sldId id="960" r:id="rId61"/>
    <p:sldId id="961" r:id="rId62"/>
    <p:sldId id="988" r:id="rId63"/>
    <p:sldId id="989" r:id="rId64"/>
    <p:sldId id="962" r:id="rId65"/>
    <p:sldId id="963" r:id="rId66"/>
    <p:sldId id="964" r:id="rId67"/>
    <p:sldId id="965" r:id="rId68"/>
    <p:sldId id="966" r:id="rId69"/>
    <p:sldId id="942" r:id="rId70"/>
    <p:sldId id="967" r:id="rId71"/>
    <p:sldId id="968" r:id="rId72"/>
    <p:sldId id="1005" r:id="rId73"/>
    <p:sldId id="1007" r:id="rId74"/>
    <p:sldId id="1008" r:id="rId75"/>
    <p:sldId id="969" r:id="rId76"/>
    <p:sldId id="970" r:id="rId77"/>
    <p:sldId id="1006" r:id="rId78"/>
    <p:sldId id="971" r:id="rId79"/>
    <p:sldId id="972" r:id="rId80"/>
    <p:sldId id="973" r:id="rId81"/>
    <p:sldId id="974" r:id="rId82"/>
    <p:sldId id="975" r:id="rId83"/>
    <p:sldId id="976" r:id="rId84"/>
    <p:sldId id="977" r:id="rId85"/>
    <p:sldId id="979" r:id="rId86"/>
    <p:sldId id="980" r:id="rId87"/>
    <p:sldId id="981" r:id="rId88"/>
    <p:sldId id="982" r:id="rId89"/>
    <p:sldId id="983" r:id="rId90"/>
    <p:sldId id="984" r:id="rId91"/>
    <p:sldId id="985" r:id="rId92"/>
    <p:sldId id="986" r:id="rId9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FFFF00"/>
    <a:srgbClr val="E59C00"/>
    <a:srgbClr val="FF0000"/>
    <a:srgbClr val="BBE0E3"/>
    <a:srgbClr val="99CCFF"/>
    <a:srgbClr val="ECD63F"/>
    <a:srgbClr val="F6D5A8"/>
    <a:srgbClr val="000D26"/>
    <a:srgbClr val="D5C1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94660"/>
  </p:normalViewPr>
  <p:slideViewPr>
    <p:cSldViewPr>
      <p:cViewPr varScale="1">
        <p:scale>
          <a:sx n="104" d="100"/>
          <a:sy n="104" d="100"/>
        </p:scale>
        <p:origin x="1140" y="10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200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image" Target="../media/image4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AD61-6DAD-4AB3-A7DC-855B509D5D40}" type="datetimeFigureOut">
              <a:rPr lang="en-US" smtClean="0"/>
              <a:t>05/09/2017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3E3DF-FB59-4075-B972-C0DFEE45DED1}" type="slidenum">
              <a:rPr lang="en-US" smtClean="0"/>
              <a:t>‹#›</a:t>
            </a:fld>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BEABB69-9D76-4D0A-AD57-F2537EE99BEC}" type="slidenum">
              <a:rPr lang="en-US" altLang="en-US" sz="1200" b="0"/>
              <a:pPr eaLnBrk="1" hangingPunct="1"/>
              <a:t>2</a:t>
            </a:fld>
            <a:endParaRPr lang="en-US" altLang="en-US" sz="1200" b="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414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0B4B3C-2DAA-4A91-A590-3C48C7356482}" type="slidenum">
              <a:rPr lang="en-US" altLang="en-US"/>
              <a:pPr/>
              <a:t>53</a:t>
            </a:fld>
            <a:endParaRPr lang="en-US" altLang="en-US"/>
          </a:p>
        </p:txBody>
      </p:sp>
      <p:sp>
        <p:nvSpPr>
          <p:cNvPr id="897026" name="Rectangle 2"/>
          <p:cNvSpPr>
            <a:spLocks noGrp="1" noRot="1" noChangeAspect="1" noChangeArrowheads="1" noTextEdit="1"/>
          </p:cNvSpPr>
          <p:nvPr>
            <p:ph type="sldImg"/>
          </p:nvPr>
        </p:nvSpPr>
        <p:spPr>
          <a:ln/>
        </p:spPr>
      </p:sp>
      <p:sp>
        <p:nvSpPr>
          <p:cNvPr id="8970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02907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0B4B3C-2DAA-4A91-A590-3C48C7356482}" type="slidenum">
              <a:rPr lang="en-US" altLang="en-US"/>
              <a:pPr/>
              <a:t>54</a:t>
            </a:fld>
            <a:endParaRPr lang="en-US" altLang="en-US"/>
          </a:p>
        </p:txBody>
      </p:sp>
      <p:sp>
        <p:nvSpPr>
          <p:cNvPr id="897026" name="Rectangle 2"/>
          <p:cNvSpPr>
            <a:spLocks noGrp="1" noRot="1" noChangeAspect="1" noChangeArrowheads="1" noTextEdit="1"/>
          </p:cNvSpPr>
          <p:nvPr>
            <p:ph type="sldImg"/>
          </p:nvPr>
        </p:nvSpPr>
        <p:spPr>
          <a:ln/>
        </p:spPr>
      </p:sp>
      <p:sp>
        <p:nvSpPr>
          <p:cNvPr id="8970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81296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EECA11-A250-4E65-A7DC-128C668B6C55}" type="slidenum">
              <a:rPr lang="en-US" altLang="en-US"/>
              <a:pPr/>
              <a:t>56</a:t>
            </a:fld>
            <a:endParaRPr lang="en-US" altLang="en-US"/>
          </a:p>
        </p:txBody>
      </p:sp>
      <p:sp>
        <p:nvSpPr>
          <p:cNvPr id="899074" name="Rectangle 2"/>
          <p:cNvSpPr>
            <a:spLocks noGrp="1" noRot="1" noChangeAspect="1" noChangeArrowheads="1" noTextEdit="1"/>
          </p:cNvSpPr>
          <p:nvPr>
            <p:ph type="sldImg"/>
          </p:nvPr>
        </p:nvSpPr>
        <p:spPr>
          <a:ln/>
        </p:spPr>
      </p:sp>
      <p:sp>
        <p:nvSpPr>
          <p:cNvPr id="8990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28264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A5664CC-77B8-45E1-ABD3-EF99B73A6998}" type="slidenum">
              <a:rPr lang="en-US" altLang="en-US" sz="1200" b="0"/>
              <a:pPr eaLnBrk="1" hangingPunct="1"/>
              <a:t>59</a:t>
            </a:fld>
            <a:endParaRPr lang="en-US" altLang="en-US" sz="1200" b="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70104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E89B93C-8E15-46DA-A4EB-5308B2F0C1F9}" type="slidenum">
              <a:rPr lang="en-US" altLang="en-US" sz="1200" b="0"/>
              <a:pPr eaLnBrk="1" hangingPunct="1"/>
              <a:t>60</a:t>
            </a:fld>
            <a:endParaRPr lang="en-US" altLang="en-US" sz="1200" b="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4146149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2F9599FB-FE74-4E8C-8ABD-97654B3FFED8}" type="slidenum">
              <a:rPr lang="en-US" altLang="en-US" sz="1200" b="0"/>
              <a:pPr eaLnBrk="1" hangingPunct="1"/>
              <a:t>61</a:t>
            </a:fld>
            <a:endParaRPr lang="en-US" altLang="en-US" sz="1200" b="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extLst>
      <p:ext uri="{BB962C8B-B14F-4D97-AF65-F5344CB8AC3E}">
        <p14:creationId xmlns:p14="http://schemas.microsoft.com/office/powerpoint/2010/main" val="3019225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B80ADB-6E9C-40AE-B158-1E0577B341B3}" type="slidenum">
              <a:rPr lang="en-US" altLang="en-US" sz="1200" b="0"/>
              <a:pPr eaLnBrk="1" hangingPunct="1"/>
              <a:t>64</a:t>
            </a:fld>
            <a:endParaRPr lang="en-US" altLang="en-US" sz="1200" b="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2060384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68B5C61-C8EE-4200-A8EA-E99F4CE02243}" type="slidenum">
              <a:rPr lang="en-US" altLang="en-US" sz="1200" b="0"/>
              <a:pPr eaLnBrk="1" hangingPunct="1"/>
              <a:t>65</a:t>
            </a:fld>
            <a:endParaRPr lang="en-US" altLang="en-US" sz="1200" b="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2542747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E6E2CC67-4F96-4B9E-A608-30A6E022E6F3}" type="slidenum">
              <a:rPr lang="en-US" altLang="en-US" sz="1200" b="0"/>
              <a:pPr eaLnBrk="1" hangingPunct="1"/>
              <a:t>66</a:t>
            </a:fld>
            <a:endParaRPr lang="en-US" altLang="en-US" sz="1200" b="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83060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391B02B-A820-40A0-98AD-79CF67F2F600}" type="slidenum">
              <a:rPr lang="en-US" altLang="en-US" sz="1200" b="0"/>
              <a:pPr eaLnBrk="1" hangingPunct="1"/>
              <a:t>67</a:t>
            </a:fld>
            <a:endParaRPr lang="en-US" altLang="en-US" sz="1200" b="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34778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4</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249249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0F08C4BB-CADB-43F9-9FBA-5832C3E38B51}" type="slidenum">
              <a:rPr lang="en-US" altLang="en-US" sz="1200" b="0"/>
              <a:pPr eaLnBrk="1" hangingPunct="1"/>
              <a:t>68</a:t>
            </a:fld>
            <a:endParaRPr lang="en-US" altLang="en-US" sz="1200" b="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493628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975F41EE-A7AE-43EA-9F1C-E8A85DB0DFA6}" type="slidenum">
              <a:rPr lang="en-US" altLang="en-US" sz="1200" b="0"/>
              <a:pPr eaLnBrk="1" hangingPunct="1"/>
              <a:t>70</a:t>
            </a:fld>
            <a:endParaRPr lang="en-US" altLang="en-US" sz="1200" b="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870679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0FCDD7A7-D26F-443E-B7EB-72F304FBA489}" type="slidenum">
              <a:rPr lang="en-US" altLang="en-US" sz="1200" b="0"/>
              <a:pPr eaLnBrk="1" hangingPunct="1"/>
              <a:t>71</a:t>
            </a:fld>
            <a:endParaRPr lang="en-US" altLang="en-US" sz="1200" b="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17583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C07D5D-E79D-4939-B70B-B8CA73B401DA}" type="slidenum">
              <a:rPr lang="en-US" altLang="en-US"/>
              <a:pPr/>
              <a:t>72</a:t>
            </a:fld>
            <a:endParaRPr lang="en-US" altLang="en-US"/>
          </a:p>
        </p:txBody>
      </p:sp>
      <p:sp>
        <p:nvSpPr>
          <p:cNvPr id="663554" name="Rectangle 2"/>
          <p:cNvSpPr>
            <a:spLocks noChangeArrowheads="1" noTextEdit="1"/>
          </p:cNvSpPr>
          <p:nvPr>
            <p:ph type="sldImg"/>
          </p:nvPr>
        </p:nvSpPr>
        <p:spPr>
          <a:ln/>
        </p:spPr>
      </p:sp>
      <p:sp>
        <p:nvSpPr>
          <p:cNvPr id="663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04406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7B9A5AA-7761-4BB3-9F49-622B93A08557}" type="slidenum">
              <a:rPr lang="en-US" altLang="en-US"/>
              <a:pPr/>
              <a:t>76</a:t>
            </a:fld>
            <a:endParaRPr lang="en-US" altLang="en-US"/>
          </a:p>
        </p:txBody>
      </p:sp>
      <p:sp>
        <p:nvSpPr>
          <p:cNvPr id="12072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r"/>
            <a:fld id="{856712CF-A3BB-4990-A634-F8BCF993A20E}" type="slidenum">
              <a:rPr lang="en-US" altLang="en-US" sz="1200" b="0">
                <a:latin typeface="Arial" panose="020B0604020202020204" pitchFamily="34" charset="0"/>
              </a:rPr>
              <a:pPr algn="r"/>
              <a:t>76</a:t>
            </a:fld>
            <a:endParaRPr lang="en-US" altLang="en-US" sz="1200" b="0">
              <a:latin typeface="Arial" panose="020B0604020202020204" pitchFamily="34" charset="0"/>
            </a:endParaRPr>
          </a:p>
        </p:txBody>
      </p:sp>
      <p:sp>
        <p:nvSpPr>
          <p:cNvPr id="1207299" name="Rectangle 2"/>
          <p:cNvSpPr>
            <a:spLocks noGrp="1" noRot="1" noChangeAspect="1" noChangeArrowheads="1" noTextEdit="1"/>
          </p:cNvSpPr>
          <p:nvPr>
            <p:ph type="sldImg"/>
          </p:nvPr>
        </p:nvSpPr>
        <p:spPr>
          <a:ln/>
        </p:spPr>
      </p:sp>
      <p:sp>
        <p:nvSpPr>
          <p:cNvPr id="1207300"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2626746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i="1">
                <a:solidFill>
                  <a:srgbClr val="000066"/>
                </a:solidFill>
                <a:latin typeface="Times New Roman" panose="02020603050405020304" pitchFamily="18" charset="0"/>
              </a:defRPr>
            </a:lvl1pPr>
            <a:lvl2pPr marL="742950" indent="-285750" eaLnBrk="0" hangingPunct="0">
              <a:defRPr sz="3200" b="1" i="1">
                <a:solidFill>
                  <a:srgbClr val="000066"/>
                </a:solidFill>
                <a:latin typeface="Times New Roman" panose="02020603050405020304" pitchFamily="18" charset="0"/>
              </a:defRPr>
            </a:lvl2pPr>
            <a:lvl3pPr marL="1143000" indent="-228600" eaLnBrk="0" hangingPunct="0">
              <a:defRPr sz="3200" b="1" i="1">
                <a:solidFill>
                  <a:srgbClr val="000066"/>
                </a:solidFill>
                <a:latin typeface="Times New Roman" panose="02020603050405020304" pitchFamily="18" charset="0"/>
              </a:defRPr>
            </a:lvl3pPr>
            <a:lvl4pPr marL="1600200" indent="-228600" eaLnBrk="0" hangingPunct="0">
              <a:defRPr sz="3200" b="1" i="1">
                <a:solidFill>
                  <a:srgbClr val="000066"/>
                </a:solidFill>
                <a:latin typeface="Times New Roman" panose="02020603050405020304" pitchFamily="18" charset="0"/>
              </a:defRPr>
            </a:lvl4pPr>
            <a:lvl5pPr marL="2057400" indent="-228600" eaLnBrk="0" hangingPunct="0">
              <a:defRPr sz="3200" b="1" i="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i="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i="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i="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i="1">
                <a:solidFill>
                  <a:srgbClr val="000066"/>
                </a:solidFill>
                <a:latin typeface="Times New Roman" panose="02020603050405020304" pitchFamily="18" charset="0"/>
              </a:defRPr>
            </a:lvl9pPr>
          </a:lstStyle>
          <a:p>
            <a:pPr eaLnBrk="1" hangingPunct="1"/>
            <a:fld id="{9A7DCAF2-A4A9-4601-82B6-D984DDC9EE88}" type="slidenum">
              <a:rPr lang="en-US" altLang="en-US" sz="1200" b="0" i="0">
                <a:solidFill>
                  <a:schemeClr val="tx1"/>
                </a:solidFill>
                <a:latin typeface="Arial" panose="020B0604020202020204" pitchFamily="34" charset="0"/>
              </a:rPr>
              <a:pPr eaLnBrk="1" hangingPunct="1"/>
              <a:t>77</a:t>
            </a:fld>
            <a:endParaRPr lang="en-US" altLang="en-US" sz="1200" b="0" i="0">
              <a:solidFill>
                <a:schemeClr val="tx1"/>
              </a:solidFill>
              <a:latin typeface="Arial" panose="020B0604020202020204" pitchFamily="34" charset="0"/>
            </a:endParaRPr>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406228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8CBBE95-E67A-4ECB-B041-C657DF18BC20}" type="slidenum">
              <a:rPr lang="en-US" altLang="en-US"/>
              <a:pPr/>
              <a:t>78</a:t>
            </a:fld>
            <a:endParaRPr lang="en-US" altLang="en-US"/>
          </a:p>
        </p:txBody>
      </p:sp>
      <p:sp>
        <p:nvSpPr>
          <p:cNvPr id="1211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r"/>
            <a:fld id="{A151A8C4-6E02-4827-ABC0-CE6EEAA2889E}" type="slidenum">
              <a:rPr lang="en-US" altLang="en-US" sz="1200" b="0">
                <a:latin typeface="Arial" panose="020B0604020202020204" pitchFamily="34" charset="0"/>
              </a:rPr>
              <a:pPr algn="r"/>
              <a:t>78</a:t>
            </a:fld>
            <a:endParaRPr lang="en-US" altLang="en-US" sz="1200" b="0">
              <a:latin typeface="Arial" panose="020B0604020202020204" pitchFamily="34" charset="0"/>
            </a:endParaRPr>
          </a:p>
        </p:txBody>
      </p:sp>
      <p:sp>
        <p:nvSpPr>
          <p:cNvPr id="1211395" name="Rectangle 2"/>
          <p:cNvSpPr>
            <a:spLocks noGrp="1" noRot="1" noChangeAspect="1" noChangeArrowheads="1" noTextEdit="1"/>
          </p:cNvSpPr>
          <p:nvPr>
            <p:ph type="sldImg"/>
          </p:nvPr>
        </p:nvSpPr>
        <p:spPr>
          <a:ln/>
        </p:spPr>
      </p:sp>
      <p:sp>
        <p:nvSpPr>
          <p:cNvPr id="1211396"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3760084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F550A96-3C36-4B81-B4C3-383BAB028C7A}" type="slidenum">
              <a:rPr lang="en-US" altLang="en-US"/>
              <a:pPr/>
              <a:t>79</a:t>
            </a:fld>
            <a:endParaRPr lang="en-US" altLang="en-US"/>
          </a:p>
        </p:txBody>
      </p:sp>
      <p:sp>
        <p:nvSpPr>
          <p:cNvPr id="12134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r"/>
            <a:fld id="{0016DAAC-E23F-45AD-8E33-67A45ADA9706}" type="slidenum">
              <a:rPr lang="en-US" altLang="en-US" sz="1200" b="0">
                <a:latin typeface="Arial" panose="020B0604020202020204" pitchFamily="34" charset="0"/>
              </a:rPr>
              <a:pPr algn="r"/>
              <a:t>79</a:t>
            </a:fld>
            <a:endParaRPr lang="en-US" altLang="en-US" sz="1200" b="0">
              <a:latin typeface="Arial" panose="020B0604020202020204" pitchFamily="34" charset="0"/>
            </a:endParaRPr>
          </a:p>
        </p:txBody>
      </p:sp>
      <p:sp>
        <p:nvSpPr>
          <p:cNvPr id="1213443" name="Rectangle 2"/>
          <p:cNvSpPr>
            <a:spLocks noGrp="1" noRot="1" noChangeAspect="1" noChangeArrowheads="1" noTextEdit="1"/>
          </p:cNvSpPr>
          <p:nvPr>
            <p:ph type="sldImg"/>
          </p:nvPr>
        </p:nvSpPr>
        <p:spPr>
          <a:ln/>
        </p:spPr>
      </p:sp>
      <p:sp>
        <p:nvSpPr>
          <p:cNvPr id="1213444"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3377311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E950D47-2BEB-4311-810E-5A2330E9D733}" type="slidenum">
              <a:rPr lang="en-US" altLang="en-US"/>
              <a:pPr/>
              <a:t>80</a:t>
            </a:fld>
            <a:endParaRPr lang="en-US" altLang="en-US"/>
          </a:p>
        </p:txBody>
      </p:sp>
      <p:sp>
        <p:nvSpPr>
          <p:cNvPr id="12154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r"/>
            <a:fld id="{1A05AC3B-3A66-43DC-ACA3-11DEA49862C4}" type="slidenum">
              <a:rPr lang="en-US" altLang="en-US" sz="1200" b="0">
                <a:latin typeface="Arial" panose="020B0604020202020204" pitchFamily="34" charset="0"/>
              </a:rPr>
              <a:pPr algn="r"/>
              <a:t>80</a:t>
            </a:fld>
            <a:endParaRPr lang="en-US" altLang="en-US" sz="1200" b="0">
              <a:latin typeface="Arial" panose="020B0604020202020204" pitchFamily="34" charset="0"/>
            </a:endParaRPr>
          </a:p>
        </p:txBody>
      </p:sp>
      <p:sp>
        <p:nvSpPr>
          <p:cNvPr id="1215491" name="Rectangle 2"/>
          <p:cNvSpPr>
            <a:spLocks noGrp="1" noRot="1" noChangeAspect="1" noChangeArrowheads="1" noTextEdit="1"/>
          </p:cNvSpPr>
          <p:nvPr>
            <p:ph type="sldImg"/>
          </p:nvPr>
        </p:nvSpPr>
        <p:spPr>
          <a:ln/>
        </p:spPr>
      </p:sp>
      <p:sp>
        <p:nvSpPr>
          <p:cNvPr id="1215492"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607900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303384E-3040-4596-8A09-E571793504F0}" type="slidenum">
              <a:rPr lang="en-US" altLang="en-US"/>
              <a:pPr/>
              <a:t>81</a:t>
            </a:fld>
            <a:endParaRPr lang="en-US" altLang="en-US"/>
          </a:p>
        </p:txBody>
      </p:sp>
      <p:sp>
        <p:nvSpPr>
          <p:cNvPr id="12175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r"/>
            <a:fld id="{D68555E2-00B4-47E8-9078-6EC5F009B352}" type="slidenum">
              <a:rPr lang="en-US" altLang="en-US" sz="1200" b="0">
                <a:latin typeface="Arial" panose="020B0604020202020204" pitchFamily="34" charset="0"/>
              </a:rPr>
              <a:pPr algn="r"/>
              <a:t>81</a:t>
            </a:fld>
            <a:endParaRPr lang="en-US" altLang="en-US" sz="1200" b="0">
              <a:latin typeface="Arial" panose="020B0604020202020204" pitchFamily="34" charset="0"/>
            </a:endParaRPr>
          </a:p>
        </p:txBody>
      </p:sp>
      <p:sp>
        <p:nvSpPr>
          <p:cNvPr id="1217539" name="Rectangle 2"/>
          <p:cNvSpPr>
            <a:spLocks noGrp="1" noRot="1" noChangeAspect="1" noChangeArrowheads="1" noTextEdit="1"/>
          </p:cNvSpPr>
          <p:nvPr>
            <p:ph type="sldImg"/>
          </p:nvPr>
        </p:nvSpPr>
        <p:spPr>
          <a:ln/>
        </p:spPr>
      </p:sp>
      <p:sp>
        <p:nvSpPr>
          <p:cNvPr id="1217540"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2125707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5</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603236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3BBB09F-6F79-462A-A3E3-60DB9B6D142B}" type="slidenum">
              <a:rPr lang="en-US" altLang="en-US"/>
              <a:pPr/>
              <a:t>82</a:t>
            </a:fld>
            <a:endParaRPr lang="en-US" altLang="en-US"/>
          </a:p>
        </p:txBody>
      </p:sp>
      <p:sp>
        <p:nvSpPr>
          <p:cNvPr id="121958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r"/>
            <a:fld id="{1341BF63-745D-46F3-A05B-7931AD88553D}" type="slidenum">
              <a:rPr lang="en-US" altLang="en-US" sz="1200" b="0">
                <a:latin typeface="Arial" panose="020B0604020202020204" pitchFamily="34" charset="0"/>
              </a:rPr>
              <a:pPr algn="r"/>
              <a:t>82</a:t>
            </a:fld>
            <a:endParaRPr lang="en-US" altLang="en-US" sz="1200" b="0">
              <a:latin typeface="Arial" panose="020B0604020202020204" pitchFamily="34" charset="0"/>
            </a:endParaRPr>
          </a:p>
        </p:txBody>
      </p:sp>
      <p:sp>
        <p:nvSpPr>
          <p:cNvPr id="1219587" name="Rectangle 2"/>
          <p:cNvSpPr>
            <a:spLocks noGrp="1" noRot="1" noChangeAspect="1" noChangeArrowheads="1" noTextEdit="1"/>
          </p:cNvSpPr>
          <p:nvPr>
            <p:ph type="sldImg"/>
          </p:nvPr>
        </p:nvSpPr>
        <p:spPr>
          <a:ln/>
        </p:spPr>
      </p:sp>
      <p:sp>
        <p:nvSpPr>
          <p:cNvPr id="1219588" name="Rectangle 3"/>
          <p:cNvSpPr>
            <a:spLocks noGrp="1" noChangeArrowheads="1"/>
          </p:cNvSpPr>
          <p:nvPr>
            <p:ph type="body" idx="1"/>
          </p:nvPr>
        </p:nvSpPr>
        <p:spPr>
          <a:xfrm>
            <a:off x="685800" y="4343400"/>
            <a:ext cx="5486400" cy="4114800"/>
          </a:xfrm>
        </p:spPr>
        <p:txBody>
          <a:bodyPr/>
          <a:lstStyle/>
          <a:p>
            <a:endParaRPr lang="en-US" altLang="en-US"/>
          </a:p>
        </p:txBody>
      </p:sp>
    </p:spTree>
    <p:extLst>
      <p:ext uri="{BB962C8B-B14F-4D97-AF65-F5344CB8AC3E}">
        <p14:creationId xmlns:p14="http://schemas.microsoft.com/office/powerpoint/2010/main" val="4234833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3E9B13-4D1B-4874-A161-E9EF14710D5D}" type="slidenum">
              <a:rPr lang="en-US" altLang="en-US"/>
              <a:pPr/>
              <a:t>17</a:t>
            </a:fld>
            <a:endParaRPr lang="en-US" altLang="en-US"/>
          </a:p>
        </p:txBody>
      </p:sp>
      <p:sp>
        <p:nvSpPr>
          <p:cNvPr id="950274" name="Rectangle 2"/>
          <p:cNvSpPr>
            <a:spLocks noGrp="1" noRot="1" noChangeAspect="1" noChangeArrowheads="1" noTextEdit="1"/>
          </p:cNvSpPr>
          <p:nvPr>
            <p:ph type="sldImg"/>
          </p:nvPr>
        </p:nvSpPr>
        <p:spPr>
          <a:ln/>
        </p:spPr>
      </p:sp>
      <p:sp>
        <p:nvSpPr>
          <p:cNvPr id="9502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32408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4A25BE-19EB-487B-AC0B-505BC067211D}" type="slidenum">
              <a:rPr lang="en-US" altLang="en-US"/>
              <a:pPr/>
              <a:t>18</a:t>
            </a:fld>
            <a:endParaRPr lang="en-US" altLang="en-US"/>
          </a:p>
        </p:txBody>
      </p:sp>
      <p:sp>
        <p:nvSpPr>
          <p:cNvPr id="745474" name="Rectangle 2"/>
          <p:cNvSpPr>
            <a:spLocks noGrp="1" noRot="1" noChangeAspect="1" noChangeArrowheads="1" noTextEdit="1"/>
          </p:cNvSpPr>
          <p:nvPr>
            <p:ph type="sldImg"/>
          </p:nvPr>
        </p:nvSpPr>
        <p:spPr>
          <a:ln/>
        </p:spPr>
      </p:sp>
      <p:sp>
        <p:nvSpPr>
          <p:cNvPr id="7454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65738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4A25BE-19EB-487B-AC0B-505BC067211D}" type="slidenum">
              <a:rPr lang="en-US" altLang="en-US"/>
              <a:pPr/>
              <a:t>20</a:t>
            </a:fld>
            <a:endParaRPr lang="en-US" altLang="en-US"/>
          </a:p>
        </p:txBody>
      </p:sp>
      <p:sp>
        <p:nvSpPr>
          <p:cNvPr id="745474" name="Rectangle 2"/>
          <p:cNvSpPr>
            <a:spLocks noGrp="1" noRot="1" noChangeAspect="1" noChangeArrowheads="1" noTextEdit="1"/>
          </p:cNvSpPr>
          <p:nvPr>
            <p:ph type="sldImg"/>
          </p:nvPr>
        </p:nvSpPr>
        <p:spPr>
          <a:ln/>
        </p:spPr>
      </p:sp>
      <p:sp>
        <p:nvSpPr>
          <p:cNvPr id="7454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33724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58200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54827F-144E-46EE-A202-12FF811EAE52}" type="slidenum">
              <a:rPr lang="en-US" altLang="en-US"/>
              <a:pPr/>
              <a:t>41</a:t>
            </a:fld>
            <a:endParaRPr lang="en-US" altLang="en-US"/>
          </a:p>
        </p:txBody>
      </p:sp>
      <p:sp>
        <p:nvSpPr>
          <p:cNvPr id="1010690" name="Rectangle 2"/>
          <p:cNvSpPr>
            <a:spLocks noGrp="1" noRot="1" noChangeAspect="1" noChangeArrowheads="1" noTextEdit="1"/>
          </p:cNvSpPr>
          <p:nvPr>
            <p:ph type="sldImg"/>
          </p:nvPr>
        </p:nvSpPr>
        <p:spPr>
          <a:ln/>
        </p:spPr>
      </p:sp>
      <p:sp>
        <p:nvSpPr>
          <p:cNvPr id="10106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91670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763F37-3315-411A-9D8E-57950CB1A60D}" type="slidenum">
              <a:rPr lang="en-US" altLang="en-US"/>
              <a:pPr/>
              <a:t>47</a:t>
            </a:fld>
            <a:endParaRPr lang="en-US" altLang="en-US"/>
          </a:p>
        </p:txBody>
      </p:sp>
      <p:sp>
        <p:nvSpPr>
          <p:cNvPr id="1008642" name="Rectangle 2"/>
          <p:cNvSpPr>
            <a:spLocks noGrp="1" noRot="1" noChangeAspect="1" noChangeArrowheads="1" noTextEdit="1"/>
          </p:cNvSpPr>
          <p:nvPr>
            <p:ph type="sldImg"/>
          </p:nvPr>
        </p:nvSpPr>
        <p:spPr>
          <a:ln/>
        </p:spPr>
      </p:sp>
      <p:sp>
        <p:nvSpPr>
          <p:cNvPr id="10086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32326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33600" y="703263"/>
            <a:ext cx="5486400" cy="1184275"/>
          </a:xfrm>
          <a:prstGeom prst="roundRect">
            <a:avLst>
              <a:gd name="adj" fmla="val 16667"/>
            </a:avLst>
          </a:prstGeom>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762000" y="6553200"/>
            <a:ext cx="6400800" cy="304800"/>
          </a:xfrm>
          <a:prstGeom prst="rect">
            <a:avLst/>
          </a:prstGeom>
          <a:ln/>
        </p:spPr>
        <p:txBody>
          <a:bodyPr/>
          <a:lstStyle>
            <a:lvl1pPr>
              <a:defRPr/>
            </a:lvl1pPr>
          </a:lstStyle>
          <a:p>
            <a:pPr>
              <a:defRPr/>
            </a:pPr>
            <a:endParaRPr lang="nl-NL"/>
          </a:p>
        </p:txBody>
      </p:sp>
      <p:sp>
        <p:nvSpPr>
          <p:cNvPr id="4" name="Rectangle 6"/>
          <p:cNvSpPr>
            <a:spLocks noGrp="1" noChangeArrowheads="1"/>
          </p:cNvSpPr>
          <p:nvPr>
            <p:ph type="sldNum" sz="quarter" idx="11"/>
          </p:nvPr>
        </p:nvSpPr>
        <p:spPr>
          <a:xfrm>
            <a:off x="7239000" y="6553200"/>
            <a:ext cx="1905000" cy="304800"/>
          </a:xfrm>
          <a:prstGeom prst="rect">
            <a:avLst/>
          </a:prstGeom>
          <a:ln/>
        </p:spPr>
        <p:txBody>
          <a:bodyPr/>
          <a:lstStyle>
            <a:lvl1pPr>
              <a:defRPr/>
            </a:lvl1pPr>
          </a:lstStyle>
          <a:p>
            <a:fld id="{FE86865A-AA7B-49E1-99FB-BC053C9956B3}" type="slidenum">
              <a:rPr lang="nl-NL" altLang="en-US"/>
              <a:pPr/>
              <a:t>‹#›</a:t>
            </a:fld>
            <a:endParaRPr lang="nl-NL" altLang="en-US"/>
          </a:p>
        </p:txBody>
      </p:sp>
    </p:spTree>
    <p:extLst>
      <p:ext uri="{BB962C8B-B14F-4D97-AF65-F5344CB8AC3E}">
        <p14:creationId xmlns:p14="http://schemas.microsoft.com/office/powerpoint/2010/main" val="2526250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smtClean="0"/>
              <a:t>Click to edit Master</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400"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401"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2179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 id="2147483830" r:id="rId10"/>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semantic-web-journal.net/content/comprehensive-quality-model-linked-data-0" TargetMode="External"/><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9.emf"/></Relationships>
</file>

<file path=ppt/slides/_rels/slide4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image" Target="../media/image31.png"/><Relationship Id="rId5" Type="http://schemas.openxmlformats.org/officeDocument/2006/relationships/oleObject" Target="../embeddings/oleObject4.bin"/><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9.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6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jpg"/><Relationship Id="rId4" Type="http://schemas.openxmlformats.org/officeDocument/2006/relationships/image" Target="../media/image40.png"/></Relationships>
</file>

<file path=ppt/slides/_rels/slide6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0.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23.xml"/><Relationship Id="rId7" Type="http://schemas.openxmlformats.org/officeDocument/2006/relationships/image" Target="../media/image45.png"/><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47.png"/><Relationship Id="rId5" Type="http://schemas.openxmlformats.org/officeDocument/2006/relationships/image" Target="../media/image44.png"/><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46.png"/></Relationships>
</file>

<file path=ppt/slides/_rels/slide7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jpg"/><Relationship Id="rId4" Type="http://schemas.openxmlformats.org/officeDocument/2006/relationships/image" Target="../media/image40.png"/></Relationships>
</file>

<file path=ppt/slides/_rels/slide7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eg"/><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0.png"/></Relationships>
</file>

<file path=ppt/slides/_rels/slide7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hyperlink" Target="http://genomebiology.com/2005/6/5/R46" TargetMode="Externa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smtClean="0"/>
              <a:t>Structure of research data files;</a:t>
            </a:r>
            <a:br>
              <a:rPr lang="en-US" dirty="0" smtClean="0"/>
            </a:br>
            <a:r>
              <a:rPr lang="en-US" dirty="0" smtClean="0"/>
              <a:t>how to do it right and wrong?</a:t>
            </a:r>
            <a:br>
              <a:rPr lang="en-US" dirty="0" smtClean="0"/>
            </a:br>
            <a:r>
              <a:rPr lang="en-US" dirty="0" smtClean="0"/>
              <a:t/>
            </a:r>
            <a:br>
              <a:rPr lang="en-US" dirty="0" smtClean="0"/>
            </a:br>
            <a:r>
              <a:rPr lang="en-US" sz="2400" dirty="0" smtClean="0"/>
              <a:t>CTSI Core Competency Lectures in</a:t>
            </a:r>
            <a:br>
              <a:rPr lang="en-US" sz="2400" dirty="0" smtClean="0"/>
            </a:br>
            <a:r>
              <a:rPr lang="en-US" sz="2400" dirty="0" smtClean="0"/>
              <a:t>Biomedical Informatics</a:t>
            </a:r>
            <a:br>
              <a:rPr lang="en-US" sz="2400" dirty="0" smtClean="0"/>
            </a:br>
            <a:r>
              <a:rPr lang="en-US" sz="2400" dirty="0" smtClean="0"/>
              <a:t>part 2 – lecture 1 – September 5, 2017</a:t>
            </a:r>
            <a:endParaRPr lang="en-US" sz="2400" dirty="0"/>
          </a:p>
        </p:txBody>
      </p:sp>
      <p:sp>
        <p:nvSpPr>
          <p:cNvPr id="3" name="Subtitle 2"/>
          <p:cNvSpPr>
            <a:spLocks noGrp="1"/>
          </p:cNvSpPr>
          <p:nvPr>
            <p:ph type="subTitle" idx="1"/>
          </p:nvPr>
        </p:nvSpPr>
        <p:spPr>
          <a:xfrm>
            <a:off x="1371600" y="5410200"/>
            <a:ext cx="6400800" cy="609600"/>
          </a:xfrm>
        </p:spPr>
        <p:txBody>
          <a:bodyPr/>
          <a:lstStyle/>
          <a:p>
            <a:r>
              <a:rPr lang="en-US" sz="3200" dirty="0"/>
              <a:t>Werner </a:t>
            </a:r>
            <a:r>
              <a:rPr lang="en-US" sz="3200" dirty="0" smtClean="0"/>
              <a:t>Ceusters</a:t>
            </a:r>
            <a:endParaRPr lang="en-US" sz="3200" dirty="0"/>
          </a:p>
        </p:txBody>
      </p:sp>
    </p:spTree>
    <p:extLst>
      <p:ext uri="{BB962C8B-B14F-4D97-AF65-F5344CB8AC3E}">
        <p14:creationId xmlns:p14="http://schemas.microsoft.com/office/powerpoint/2010/main" val="2234943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 reality!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smtClean="0">
                <a:latin typeface="Trebuchet MS" panose="020B0603020202020204" pitchFamily="34" charset="0"/>
              </a:rPr>
              <a:t>Almost there:</a:t>
            </a:r>
          </a:p>
          <a:p>
            <a:pPr lvl="1">
              <a:buFont typeface="Arial" panose="020B0604020202020204" pitchFamily="34" charset="0"/>
              <a:buChar char="•"/>
            </a:pPr>
            <a:r>
              <a:rPr lang="en-US" i="1" dirty="0" smtClean="0">
                <a:latin typeface="Trebuchet MS" panose="020B0603020202020204" pitchFamily="34" charset="0"/>
              </a:rPr>
              <a:t>the </a:t>
            </a:r>
            <a:r>
              <a:rPr lang="en-US" i="1" dirty="0">
                <a:latin typeface="Trebuchet MS" panose="020B0603020202020204" pitchFamily="34" charset="0"/>
              </a:rPr>
              <a:t>data are deemed of high </a:t>
            </a:r>
            <a:r>
              <a:rPr lang="en-US" i="1" dirty="0" smtClean="0">
                <a:latin typeface="Trebuchet MS" panose="020B0603020202020204" pitchFamily="34" charset="0"/>
              </a:rPr>
              <a:t>quality if </a:t>
            </a:r>
            <a:r>
              <a:rPr lang="en-US" i="1" dirty="0">
                <a:latin typeface="Trebuchet MS" panose="020B0603020202020204" pitchFamily="34" charset="0"/>
              </a:rPr>
              <a:t>they correctly represent </a:t>
            </a:r>
            <a:r>
              <a:rPr lang="en-US" i="1" dirty="0" smtClean="0">
                <a:latin typeface="Trebuchet MS" panose="020B0603020202020204" pitchFamily="34" charset="0"/>
              </a:rPr>
              <a:t>the </a:t>
            </a:r>
            <a:r>
              <a:rPr lang="en-US" i="1" dirty="0">
                <a:latin typeface="Trebuchet MS" panose="020B0603020202020204" pitchFamily="34" charset="0"/>
              </a:rPr>
              <a:t>real-world </a:t>
            </a:r>
            <a:r>
              <a:rPr lang="en-US" i="1" dirty="0">
                <a:solidFill>
                  <a:srgbClr val="FFC000"/>
                </a:solidFill>
                <a:latin typeface="Trebuchet MS" panose="020B0603020202020204" pitchFamily="34" charset="0"/>
              </a:rPr>
              <a:t>construct</a:t>
            </a:r>
            <a:r>
              <a:rPr lang="en-US" i="1" dirty="0">
                <a:latin typeface="Trebuchet MS" panose="020B0603020202020204" pitchFamily="34" charset="0"/>
              </a:rPr>
              <a:t> to which they refer</a:t>
            </a:r>
            <a:r>
              <a:rPr lang="en-US" i="1" dirty="0" smtClean="0">
                <a:latin typeface="Trebuchet MS" panose="020B0603020202020204" pitchFamily="34" charset="0"/>
              </a:rPr>
              <a:t>.</a:t>
            </a:r>
          </a:p>
          <a:p>
            <a:pPr lvl="2">
              <a:buFont typeface="Arial" panose="020B0604020202020204" pitchFamily="34" charset="0"/>
              <a:buChar char="•"/>
            </a:pPr>
            <a:r>
              <a:rPr lang="en-US" sz="1400" dirty="0" smtClean="0">
                <a:latin typeface="Trebuchet MS" panose="020B0603020202020204" pitchFamily="34" charset="0"/>
              </a:rPr>
              <a:t>Elisa </a:t>
            </a:r>
            <a:r>
              <a:rPr lang="en-US" sz="1400" dirty="0" err="1">
                <a:latin typeface="Trebuchet MS" panose="020B0603020202020204" pitchFamily="34" charset="0"/>
              </a:rPr>
              <a:t>Bertino</a:t>
            </a:r>
            <a:r>
              <a:rPr lang="en-US" sz="1400" dirty="0">
                <a:latin typeface="Trebuchet MS" panose="020B0603020202020204" pitchFamily="34" charset="0"/>
              </a:rPr>
              <a:t>, </a:t>
            </a:r>
            <a:r>
              <a:rPr lang="en-US" sz="1400" dirty="0" err="1" smtClean="0">
                <a:latin typeface="Trebuchet MS" panose="020B0603020202020204" pitchFamily="34" charset="0"/>
              </a:rPr>
              <a:t>Chenyun</a:t>
            </a:r>
            <a:r>
              <a:rPr lang="en-US" sz="1400" dirty="0" smtClean="0">
                <a:latin typeface="Trebuchet MS" panose="020B0603020202020204" pitchFamily="34" charset="0"/>
              </a:rPr>
              <a:t> Dai, .Murat </a:t>
            </a:r>
            <a:r>
              <a:rPr lang="en-US" sz="1400" dirty="0" err="1" smtClean="0">
                <a:latin typeface="Trebuchet MS" panose="020B0603020202020204" pitchFamily="34" charset="0"/>
              </a:rPr>
              <a:t>Kantarcioglu</a:t>
            </a:r>
            <a:r>
              <a:rPr lang="en-US" sz="1400" dirty="0" smtClean="0">
                <a:latin typeface="Trebuchet MS" panose="020B0603020202020204" pitchFamily="34" charset="0"/>
              </a:rPr>
              <a:t>.</a:t>
            </a:r>
            <a:r>
              <a:rPr lang="en-US" sz="1400" dirty="0">
                <a:latin typeface="Trebuchet MS" panose="020B0603020202020204" pitchFamily="34" charset="0"/>
              </a:rPr>
              <a:t> The Challenge of Assuring Data Trustworthiness, Database Systems for Advanced </a:t>
            </a:r>
            <a:r>
              <a:rPr lang="en-US" sz="1400" dirty="0" smtClean="0">
                <a:latin typeface="Trebuchet MS" panose="020B0603020202020204" pitchFamily="34" charset="0"/>
              </a:rPr>
              <a:t>Applications, </a:t>
            </a:r>
            <a:r>
              <a:rPr lang="en-US" sz="1400" dirty="0">
                <a:latin typeface="Trebuchet MS" panose="020B0603020202020204" pitchFamily="34" charset="0"/>
              </a:rPr>
              <a:t>Lecture Notes in Computer Science, 2009, Volume 5463/2009, </a:t>
            </a:r>
            <a:r>
              <a:rPr lang="en-US" sz="1400" dirty="0" smtClean="0">
                <a:latin typeface="Trebuchet MS" panose="020B0603020202020204" pitchFamily="34" charset="0"/>
              </a:rPr>
              <a:t>22-33.</a:t>
            </a:r>
          </a:p>
          <a:p>
            <a:pPr lvl="1">
              <a:buFont typeface="Arial" panose="020B0604020202020204" pitchFamily="34" charset="0"/>
              <a:buChar char="•"/>
            </a:pPr>
            <a:r>
              <a:rPr lang="en-US" i="1" dirty="0" smtClean="0">
                <a:latin typeface="Trebuchet MS" panose="020B0603020202020204" pitchFamily="34" charset="0"/>
              </a:rPr>
              <a:t>An information </a:t>
            </a:r>
            <a:r>
              <a:rPr lang="en-US" i="1" dirty="0">
                <a:latin typeface="Trebuchet MS" panose="020B0603020202020204" pitchFamily="34" charset="0"/>
              </a:rPr>
              <a:t>system is to provide a representation of </a:t>
            </a:r>
            <a:r>
              <a:rPr lang="en-US" i="1" dirty="0" smtClean="0">
                <a:latin typeface="Trebuchet MS" panose="020B0603020202020204" pitchFamily="34" charset="0"/>
              </a:rPr>
              <a:t>an application </a:t>
            </a:r>
            <a:r>
              <a:rPr lang="en-US" i="1" dirty="0">
                <a:latin typeface="Trebuchet MS" panose="020B0603020202020204" pitchFamily="34" charset="0"/>
              </a:rPr>
              <a:t>domain (also termed the real-world system</a:t>
            </a:r>
            <a:r>
              <a:rPr lang="en-US" i="1" dirty="0" smtClean="0">
                <a:latin typeface="Trebuchet MS" panose="020B0603020202020204" pitchFamily="34" charset="0"/>
              </a:rPr>
              <a:t>) </a:t>
            </a:r>
            <a:r>
              <a:rPr lang="en-US" i="1" dirty="0" smtClean="0">
                <a:solidFill>
                  <a:srgbClr val="FFC000"/>
                </a:solidFill>
                <a:latin typeface="Trebuchet MS" panose="020B0603020202020204" pitchFamily="34" charset="0"/>
              </a:rPr>
              <a:t>as </a:t>
            </a:r>
            <a:r>
              <a:rPr lang="en-US" i="1" dirty="0">
                <a:solidFill>
                  <a:srgbClr val="FFC000"/>
                </a:solidFill>
                <a:latin typeface="Trebuchet MS" panose="020B0603020202020204" pitchFamily="34" charset="0"/>
              </a:rPr>
              <a:t>perceived by the user</a:t>
            </a:r>
            <a:r>
              <a:rPr lang="en-US" i="1" dirty="0" smtClean="0">
                <a:latin typeface="Trebuchet MS" panose="020B0603020202020204" pitchFamily="34" charset="0"/>
              </a:rPr>
              <a:t>.</a:t>
            </a:r>
          </a:p>
          <a:p>
            <a:pPr lvl="2">
              <a:buFont typeface="Arial" panose="020B0604020202020204" pitchFamily="34" charset="0"/>
              <a:buChar char="•"/>
            </a:pPr>
            <a:r>
              <a:rPr lang="en-US" sz="1400" dirty="0">
                <a:latin typeface="Trebuchet MS" panose="020B0603020202020204" pitchFamily="34" charset="0"/>
              </a:rPr>
              <a:t>Anchoring Data Quality Dimensions in Ontological  Foundations </a:t>
            </a:r>
            <a:r>
              <a:rPr lang="pt-BR" sz="1400" b="1" dirty="0">
                <a:latin typeface="Trebuchet MS" panose="020B0603020202020204" pitchFamily="34" charset="0"/>
              </a:rPr>
              <a:t>Y Wand and RY. Wang. </a:t>
            </a:r>
            <a:r>
              <a:rPr lang="en-US" sz="1400" dirty="0">
                <a:latin typeface="Trebuchet MS" panose="020B0603020202020204" pitchFamily="34" charset="0"/>
              </a:rPr>
              <a:t>November 1996/Vol. 39, No. 11 COMMUNICATIONS OF THE ACM</a:t>
            </a:r>
            <a:endParaRPr lang="en-US" sz="1400" i="1" dirty="0">
              <a:latin typeface="Trebuchet MS" panose="020B0603020202020204" pitchFamily="34" charset="0"/>
            </a:endParaRPr>
          </a:p>
          <a:p>
            <a:pPr>
              <a:buFont typeface="Arial" panose="020B0604020202020204" pitchFamily="34" charset="0"/>
              <a:buChar char="•"/>
            </a:pPr>
            <a:endParaRPr lang="en-US" dirty="0">
              <a:latin typeface="Trebuchet MS" panose="020B0603020202020204" pitchFamily="34" charset="0"/>
            </a:endParaRPr>
          </a:p>
        </p:txBody>
      </p:sp>
    </p:spTree>
    <p:extLst>
      <p:ext uri="{BB962C8B-B14F-4D97-AF65-F5344CB8AC3E}">
        <p14:creationId xmlns:p14="http://schemas.microsoft.com/office/powerpoint/2010/main" val="18184138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 reality!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smtClean="0">
                <a:latin typeface="Trebuchet MS" panose="020B0603020202020204" pitchFamily="34" charset="0"/>
              </a:rPr>
              <a:t>Almost there:</a:t>
            </a:r>
          </a:p>
          <a:p>
            <a:pPr lvl="1">
              <a:buFont typeface="Arial" panose="020B0604020202020204" pitchFamily="34" charset="0"/>
              <a:buChar char="•"/>
            </a:pPr>
            <a:r>
              <a:rPr lang="en-US" i="1" dirty="0" smtClean="0">
                <a:latin typeface="Trebuchet MS" panose="020B0603020202020204" pitchFamily="34" charset="0"/>
              </a:rPr>
              <a:t>the </a:t>
            </a:r>
            <a:r>
              <a:rPr lang="en-US" i="1" dirty="0">
                <a:latin typeface="Trebuchet MS" panose="020B0603020202020204" pitchFamily="34" charset="0"/>
              </a:rPr>
              <a:t>data are deemed of high </a:t>
            </a:r>
            <a:r>
              <a:rPr lang="en-US" i="1" dirty="0" smtClean="0">
                <a:latin typeface="Trebuchet MS" panose="020B0603020202020204" pitchFamily="34" charset="0"/>
              </a:rPr>
              <a:t>quality if </a:t>
            </a:r>
            <a:r>
              <a:rPr lang="en-US" i="1" dirty="0">
                <a:latin typeface="Trebuchet MS" panose="020B0603020202020204" pitchFamily="34" charset="0"/>
              </a:rPr>
              <a:t>they correctly represent </a:t>
            </a:r>
            <a:r>
              <a:rPr lang="en-US" i="1" dirty="0" smtClean="0">
                <a:latin typeface="Trebuchet MS" panose="020B0603020202020204" pitchFamily="34" charset="0"/>
              </a:rPr>
              <a:t>the </a:t>
            </a:r>
            <a:r>
              <a:rPr lang="en-US" i="1" dirty="0">
                <a:latin typeface="Trebuchet MS" panose="020B0603020202020204" pitchFamily="34" charset="0"/>
              </a:rPr>
              <a:t>real-world construct to which they refer</a:t>
            </a:r>
            <a:r>
              <a:rPr lang="en-US" i="1" dirty="0" smtClean="0">
                <a:latin typeface="Trebuchet MS" panose="020B0603020202020204" pitchFamily="34" charset="0"/>
              </a:rPr>
              <a:t>.</a:t>
            </a:r>
          </a:p>
          <a:p>
            <a:pPr lvl="2">
              <a:buFont typeface="Arial" panose="020B0604020202020204" pitchFamily="34" charset="0"/>
              <a:buChar char="•"/>
            </a:pPr>
            <a:r>
              <a:rPr lang="en-US" sz="1400" dirty="0" smtClean="0">
                <a:latin typeface="Trebuchet MS" panose="020B0603020202020204" pitchFamily="34" charset="0"/>
              </a:rPr>
              <a:t>Elisa </a:t>
            </a:r>
            <a:r>
              <a:rPr lang="en-US" sz="1400" dirty="0" err="1">
                <a:latin typeface="Trebuchet MS" panose="020B0603020202020204" pitchFamily="34" charset="0"/>
              </a:rPr>
              <a:t>Bertino</a:t>
            </a:r>
            <a:r>
              <a:rPr lang="en-US" sz="1400" dirty="0">
                <a:latin typeface="Trebuchet MS" panose="020B0603020202020204" pitchFamily="34" charset="0"/>
              </a:rPr>
              <a:t>, </a:t>
            </a:r>
            <a:r>
              <a:rPr lang="en-US" sz="1400" dirty="0" err="1" smtClean="0">
                <a:latin typeface="Trebuchet MS" panose="020B0603020202020204" pitchFamily="34" charset="0"/>
              </a:rPr>
              <a:t>Chenyun</a:t>
            </a:r>
            <a:r>
              <a:rPr lang="en-US" sz="1400" dirty="0" smtClean="0">
                <a:latin typeface="Trebuchet MS" panose="020B0603020202020204" pitchFamily="34" charset="0"/>
              </a:rPr>
              <a:t> Dai, .Murat </a:t>
            </a:r>
            <a:r>
              <a:rPr lang="en-US" sz="1400" dirty="0" err="1" smtClean="0">
                <a:latin typeface="Trebuchet MS" panose="020B0603020202020204" pitchFamily="34" charset="0"/>
              </a:rPr>
              <a:t>Kantarcioglu</a:t>
            </a:r>
            <a:r>
              <a:rPr lang="en-US" sz="1400" dirty="0" smtClean="0">
                <a:latin typeface="Trebuchet MS" panose="020B0603020202020204" pitchFamily="34" charset="0"/>
              </a:rPr>
              <a:t>.</a:t>
            </a:r>
            <a:r>
              <a:rPr lang="en-US" sz="1400" dirty="0">
                <a:latin typeface="Trebuchet MS" panose="020B0603020202020204" pitchFamily="34" charset="0"/>
              </a:rPr>
              <a:t> The Challenge of Assuring Data Trustworthiness, Database Systems for Advanced </a:t>
            </a:r>
            <a:r>
              <a:rPr lang="en-US" sz="1400" dirty="0" smtClean="0">
                <a:latin typeface="Trebuchet MS" panose="020B0603020202020204" pitchFamily="34" charset="0"/>
              </a:rPr>
              <a:t>Applications, </a:t>
            </a:r>
            <a:r>
              <a:rPr lang="en-US" sz="1400" dirty="0">
                <a:latin typeface="Trebuchet MS" panose="020B0603020202020204" pitchFamily="34" charset="0"/>
              </a:rPr>
              <a:t>Lecture Notes in Computer Science, 2009, Volume 5463/2009, </a:t>
            </a:r>
            <a:r>
              <a:rPr lang="en-US" sz="1400" dirty="0" smtClean="0">
                <a:latin typeface="Trebuchet MS" panose="020B0603020202020204" pitchFamily="34" charset="0"/>
              </a:rPr>
              <a:t>22-33.</a:t>
            </a:r>
          </a:p>
          <a:p>
            <a:pPr lvl="1">
              <a:buFont typeface="Arial" panose="020B0604020202020204" pitchFamily="34" charset="0"/>
              <a:buChar char="•"/>
            </a:pPr>
            <a:r>
              <a:rPr lang="en-US" i="1" dirty="0" smtClean="0">
                <a:latin typeface="Trebuchet MS" panose="020B0603020202020204" pitchFamily="34" charset="0"/>
              </a:rPr>
              <a:t>An information </a:t>
            </a:r>
            <a:r>
              <a:rPr lang="en-US" i="1" dirty="0">
                <a:latin typeface="Trebuchet MS" panose="020B0603020202020204" pitchFamily="34" charset="0"/>
              </a:rPr>
              <a:t>system is to provide a representation of </a:t>
            </a:r>
            <a:r>
              <a:rPr lang="en-US" i="1" dirty="0" smtClean="0">
                <a:latin typeface="Trebuchet MS" panose="020B0603020202020204" pitchFamily="34" charset="0"/>
              </a:rPr>
              <a:t>an application </a:t>
            </a:r>
            <a:r>
              <a:rPr lang="en-US" i="1" dirty="0">
                <a:latin typeface="Trebuchet MS" panose="020B0603020202020204" pitchFamily="34" charset="0"/>
              </a:rPr>
              <a:t>domain (also termed the real-world system</a:t>
            </a:r>
            <a:r>
              <a:rPr lang="en-US" i="1" dirty="0" smtClean="0">
                <a:latin typeface="Trebuchet MS" panose="020B0603020202020204" pitchFamily="34" charset="0"/>
              </a:rPr>
              <a:t>) as </a:t>
            </a:r>
            <a:r>
              <a:rPr lang="en-US" i="1" dirty="0">
                <a:latin typeface="Trebuchet MS" panose="020B0603020202020204" pitchFamily="34" charset="0"/>
              </a:rPr>
              <a:t>perceived by the user</a:t>
            </a:r>
            <a:r>
              <a:rPr lang="en-US" i="1" dirty="0" smtClean="0">
                <a:latin typeface="Trebuchet MS" panose="020B0603020202020204" pitchFamily="34" charset="0"/>
              </a:rPr>
              <a:t>.</a:t>
            </a:r>
          </a:p>
          <a:p>
            <a:pPr>
              <a:buFont typeface="Arial" panose="020B0604020202020204" pitchFamily="34" charset="0"/>
              <a:buChar char="•"/>
            </a:pPr>
            <a:endParaRPr lang="en-US" dirty="0">
              <a:latin typeface="Trebuchet MS" panose="020B0603020202020204" pitchFamily="34" charset="0"/>
            </a:endParaRPr>
          </a:p>
          <a:p>
            <a:pPr>
              <a:buFont typeface="Arial" panose="020B0604020202020204" pitchFamily="34" charset="0"/>
              <a:buChar char="•"/>
            </a:pPr>
            <a:r>
              <a:rPr lang="en-US" u="sng" dirty="0" smtClean="0">
                <a:latin typeface="Trebuchet MS" panose="020B0603020202020204" pitchFamily="34" charset="0"/>
              </a:rPr>
              <a:t>Extremely close</a:t>
            </a:r>
            <a:r>
              <a:rPr lang="en-US" dirty="0" smtClean="0">
                <a:latin typeface="Trebuchet MS" panose="020B0603020202020204" pitchFamily="34" charset="0"/>
              </a:rPr>
              <a:t>: </a:t>
            </a:r>
          </a:p>
          <a:p>
            <a:pPr marL="0" indent="0"/>
            <a:r>
              <a:rPr lang="en-US" dirty="0" smtClean="0">
                <a:latin typeface="Trebuchet MS" panose="020B0603020202020204" pitchFamily="34" charset="0"/>
              </a:rPr>
              <a:t>					1978  -   2000  -   2012</a:t>
            </a:r>
            <a:endParaRPr lang="en-US" dirty="0">
              <a:latin typeface="Trebuchet MS" panose="020B0603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5082540"/>
            <a:ext cx="1066800" cy="1546860"/>
          </a:xfrm>
          <a:prstGeom prst="rect">
            <a:avLst/>
          </a:prstGeom>
        </p:spPr>
      </p:pic>
    </p:spTree>
    <p:extLst>
      <p:ext uri="{BB962C8B-B14F-4D97-AF65-F5344CB8AC3E}">
        <p14:creationId xmlns:p14="http://schemas.microsoft.com/office/powerpoint/2010/main" val="3772466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222" y="685800"/>
            <a:ext cx="7772400" cy="685800"/>
          </a:xfrm>
        </p:spPr>
        <p:txBody>
          <a:bodyPr/>
          <a:lstStyle/>
          <a:p>
            <a:r>
              <a:rPr lang="en-US" dirty="0" smtClean="0"/>
              <a:t>William Kent in ‘Data and Reality’</a:t>
            </a:r>
            <a:endParaRPr lang="en-US" dirty="0"/>
          </a:p>
        </p:txBody>
      </p:sp>
      <p:pic>
        <p:nvPicPr>
          <p:cNvPr id="4" name="Content Placeholder 3"/>
          <p:cNvPicPr>
            <a:picLocks noGrp="1" noChangeAspect="1"/>
          </p:cNvPicPr>
          <p:nvPr>
            <p:ph sz="half" idx="1"/>
          </p:nvPr>
        </p:nvPicPr>
        <p:blipFill>
          <a:blip r:embed="rId2"/>
          <a:stretch>
            <a:fillRect/>
          </a:stretch>
        </p:blipFill>
        <p:spPr>
          <a:xfrm>
            <a:off x="152400" y="1828800"/>
            <a:ext cx="8724223" cy="1371600"/>
          </a:xfrm>
          <a:prstGeom prst="rect">
            <a:avLst/>
          </a:prstGeom>
        </p:spPr>
      </p:pic>
      <p:sp>
        <p:nvSpPr>
          <p:cNvPr id="6" name="Content Placeholder 5"/>
          <p:cNvSpPr>
            <a:spLocks noGrp="1"/>
          </p:cNvSpPr>
          <p:nvPr>
            <p:ph sz="half" idx="2"/>
          </p:nvPr>
        </p:nvSpPr>
        <p:spPr>
          <a:xfrm>
            <a:off x="6648111" y="5943600"/>
            <a:ext cx="2057400" cy="533400"/>
          </a:xfrm>
        </p:spPr>
        <p:txBody>
          <a:bodyPr/>
          <a:lstStyle/>
          <a:p>
            <a:r>
              <a:rPr lang="en-US" sz="1400" dirty="0"/>
              <a:t>p</a:t>
            </a:r>
            <a:r>
              <a:rPr lang="en-US" sz="1400" dirty="0" smtClean="0"/>
              <a:t>35, 3rd edition, 2012.</a:t>
            </a:r>
            <a:endParaRPr lang="en-US" sz="1400" dirty="0"/>
          </a:p>
        </p:txBody>
      </p:sp>
      <p:sp>
        <p:nvSpPr>
          <p:cNvPr id="9" name="Rectangle 8"/>
          <p:cNvSpPr/>
          <p:nvPr/>
        </p:nvSpPr>
        <p:spPr bwMode="auto">
          <a:xfrm>
            <a:off x="4419600" y="2514600"/>
            <a:ext cx="4457023" cy="304800"/>
          </a:xfrm>
          <a:prstGeom prst="rect">
            <a:avLst/>
          </a:prstGeom>
          <a:solidFill>
            <a:srgbClr val="19FF81">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2209801" y="2819400"/>
            <a:ext cx="2971800" cy="304800"/>
          </a:xfrm>
          <a:prstGeom prst="rect">
            <a:avLst/>
          </a:prstGeom>
          <a:solidFill>
            <a:srgbClr val="19FF81">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a:off x="5029200" y="2514600"/>
            <a:ext cx="990600" cy="304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p:cNvSpPr/>
          <p:nvPr/>
        </p:nvSpPr>
        <p:spPr bwMode="auto">
          <a:xfrm>
            <a:off x="2819401" y="2810107"/>
            <a:ext cx="609599" cy="3048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13" name="Picture 12"/>
          <p:cNvPicPr>
            <a:picLocks noChangeAspect="1"/>
          </p:cNvPicPr>
          <p:nvPr/>
        </p:nvPicPr>
        <p:blipFill>
          <a:blip r:embed="rId3"/>
          <a:stretch>
            <a:fillRect/>
          </a:stretch>
        </p:blipFill>
        <p:spPr>
          <a:xfrm>
            <a:off x="152399" y="3605561"/>
            <a:ext cx="8800047" cy="1880839"/>
          </a:xfrm>
          <a:prstGeom prst="rect">
            <a:avLst/>
          </a:prstGeom>
        </p:spPr>
      </p:pic>
    </p:spTree>
    <p:extLst>
      <p:ext uri="{BB962C8B-B14F-4D97-AF65-F5344CB8AC3E}">
        <p14:creationId xmlns:p14="http://schemas.microsoft.com/office/powerpoint/2010/main" val="243884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Data Quality Dimensions</a:t>
            </a:r>
            <a:endParaRPr lang="en-US" dirty="0"/>
          </a:p>
        </p:txBody>
      </p:sp>
      <p:graphicFrame>
        <p:nvGraphicFramePr>
          <p:cNvPr id="4" name="Content Placeholder 3"/>
          <p:cNvGraphicFramePr>
            <a:graphicFrameLocks noGrp="1"/>
          </p:cNvGraphicFramePr>
          <p:nvPr>
            <p:ph idx="1"/>
            <p:extLst/>
          </p:nvPr>
        </p:nvGraphicFramePr>
        <p:xfrm>
          <a:off x="228600" y="1676400"/>
          <a:ext cx="8763000" cy="3143250"/>
        </p:xfrm>
        <a:graphic>
          <a:graphicData uri="http://schemas.openxmlformats.org/drawingml/2006/table">
            <a:tbl>
              <a:tblPr>
                <a:tableStyleId>{5C22544A-7EE6-4342-B048-85BDC9FD1C3A}</a:tableStyleId>
              </a:tblPr>
              <a:tblGrid>
                <a:gridCol w="1783620"/>
                <a:gridCol w="930584"/>
                <a:gridCol w="1938716"/>
                <a:gridCol w="930584"/>
                <a:gridCol w="2248912"/>
                <a:gridCol w="930584"/>
              </a:tblGrid>
              <a:tr h="190500">
                <a:tc>
                  <a:txBody>
                    <a:bodyPr/>
                    <a:lstStyle/>
                    <a:p>
                      <a:pPr algn="l" fontAlgn="b"/>
                      <a:r>
                        <a:rPr lang="en-US" sz="2000" u="none" strike="noStrike" dirty="0" smtClean="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smtClean="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smtClean="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r>
              <a:tr h="190500">
                <a:tc>
                  <a:txBody>
                    <a:bodyPr/>
                    <a:lstStyle/>
                    <a:p>
                      <a:pPr algn="l" fontAlgn="b"/>
                      <a:r>
                        <a:rPr lang="en-US" sz="2000" u="none" strike="noStrike" dirty="0" smtClean="0">
                          <a:solidFill>
                            <a:schemeClr val="bg1"/>
                          </a:solidFill>
                          <a:effectLst/>
                          <a:latin typeface="Trebuchet MS" panose="020B0603020202020204" pitchFamily="34" charset="0"/>
                        </a:rPr>
                        <a:t> Accuracy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Format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Comparability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r>
              <a:tr h="190500">
                <a:tc>
                  <a:txBody>
                    <a:bodyPr/>
                    <a:lstStyle/>
                    <a:p>
                      <a:pPr algn="l" fontAlgn="b"/>
                      <a:r>
                        <a:rPr lang="en-US" sz="2000" u="none" strike="noStrike" dirty="0" smtClean="0">
                          <a:solidFill>
                            <a:schemeClr val="bg1"/>
                          </a:solidFill>
                          <a:effectLst/>
                          <a:latin typeface="Trebuchet MS" panose="020B0603020202020204" pitchFamily="34" charset="0"/>
                        </a:rPr>
                        <a:t> Reliability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Interpretability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Conciseness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r>
              <a:tr h="190500">
                <a:tc>
                  <a:txBody>
                    <a:bodyPr/>
                    <a:lstStyle/>
                    <a:p>
                      <a:pPr algn="l" fontAlgn="b"/>
                      <a:r>
                        <a:rPr lang="en-US" sz="2000" u="none" strike="noStrike" dirty="0" smtClean="0">
                          <a:solidFill>
                            <a:schemeClr val="bg1"/>
                          </a:solidFill>
                          <a:effectLst/>
                          <a:latin typeface="Trebuchet MS" panose="020B0603020202020204" pitchFamily="34" charset="0"/>
                        </a:rPr>
                        <a:t> Timeliness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Content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Freedom </a:t>
                      </a:r>
                      <a:r>
                        <a:rPr lang="en-US" sz="2000" u="none" strike="noStrike" dirty="0">
                          <a:solidFill>
                            <a:schemeClr val="bg1"/>
                          </a:solidFill>
                          <a:effectLst/>
                          <a:latin typeface="Trebuchet MS" panose="020B0603020202020204" pitchFamily="34" charset="0"/>
                        </a:rPr>
                        <a:t>from bias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r>
              <a:tr h="190500">
                <a:tc>
                  <a:txBody>
                    <a:bodyPr/>
                    <a:lstStyle/>
                    <a:p>
                      <a:pPr algn="l" fontAlgn="b"/>
                      <a:r>
                        <a:rPr lang="en-US" sz="2000" u="none" strike="noStrike" dirty="0" smtClean="0">
                          <a:solidFill>
                            <a:schemeClr val="bg1"/>
                          </a:solidFill>
                          <a:effectLst/>
                          <a:latin typeface="Trebuchet MS" panose="020B0603020202020204" pitchFamily="34" charset="0"/>
                        </a:rPr>
                        <a:t> Relevance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16</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Efficiency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err="1" smtClean="0">
                          <a:solidFill>
                            <a:schemeClr val="bg1"/>
                          </a:solidFill>
                          <a:effectLst/>
                          <a:latin typeface="Trebuchet MS" panose="020B0603020202020204" pitchFamily="34" charset="0"/>
                        </a:rPr>
                        <a:t>Informativeness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r>
              <a:tr h="190500">
                <a:tc>
                  <a:txBody>
                    <a:bodyPr/>
                    <a:lstStyle/>
                    <a:p>
                      <a:pPr algn="l" fontAlgn="b"/>
                      <a:r>
                        <a:rPr lang="en-US" sz="2000" u="none" strike="noStrike" dirty="0" smtClean="0">
                          <a:solidFill>
                            <a:schemeClr val="bg1"/>
                          </a:solidFill>
                          <a:effectLst/>
                          <a:latin typeface="Trebuchet MS" panose="020B0603020202020204" pitchFamily="34" charset="0"/>
                        </a:rPr>
                        <a:t> Completeness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Importance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Level </a:t>
                      </a:r>
                      <a:r>
                        <a:rPr lang="en-US" sz="2000" u="none" strike="noStrike" dirty="0">
                          <a:solidFill>
                            <a:schemeClr val="bg1"/>
                          </a:solidFill>
                          <a:effectLst/>
                          <a:latin typeface="Trebuchet MS" panose="020B0603020202020204" pitchFamily="34" charset="0"/>
                        </a:rPr>
                        <a:t>of detail</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r>
              <a:tr h="190500">
                <a:tc>
                  <a:txBody>
                    <a:bodyPr/>
                    <a:lstStyle/>
                    <a:p>
                      <a:pPr algn="l" fontAlgn="b"/>
                      <a:r>
                        <a:rPr lang="en-US" sz="2000" u="none" strike="noStrike" dirty="0" smtClean="0">
                          <a:solidFill>
                            <a:schemeClr val="bg1"/>
                          </a:solidFill>
                          <a:effectLst/>
                          <a:latin typeface="Trebuchet MS" panose="020B0603020202020204" pitchFamily="34" charset="0"/>
                        </a:rPr>
                        <a:t> Currency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Sufficiency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err="1" smtClean="0">
                          <a:solidFill>
                            <a:schemeClr val="bg1"/>
                          </a:solidFill>
                          <a:effectLst/>
                          <a:latin typeface="Trebuchet MS" panose="020B0603020202020204" pitchFamily="34" charset="0"/>
                        </a:rPr>
                        <a:t>Quantitativeness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r>
              <a:tr h="190500">
                <a:tc>
                  <a:txBody>
                    <a:bodyPr/>
                    <a:lstStyle/>
                    <a:p>
                      <a:pPr algn="l" fontAlgn="b"/>
                      <a:r>
                        <a:rPr lang="en-US" sz="2000" u="none" strike="noStrike" dirty="0" smtClean="0">
                          <a:solidFill>
                            <a:schemeClr val="bg1"/>
                          </a:solidFill>
                          <a:effectLst/>
                          <a:latin typeface="Trebuchet MS" panose="020B0603020202020204" pitchFamily="34" charset="0"/>
                        </a:rPr>
                        <a:t> Consistency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smtClean="0">
                          <a:solidFill>
                            <a:schemeClr val="bg1"/>
                          </a:solidFill>
                          <a:effectLst/>
                          <a:latin typeface="Trebuchet MS" panose="020B0603020202020204" pitchFamily="34" charset="0"/>
                        </a:rPr>
                        <a:t>8 </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err="1" smtClean="0">
                          <a:solidFill>
                            <a:schemeClr val="bg1"/>
                          </a:solidFill>
                          <a:effectLst/>
                          <a:latin typeface="Trebuchet MS" panose="020B0603020202020204" pitchFamily="34" charset="0"/>
                        </a:rPr>
                        <a:t>Usableness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Scope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r>
              <a:tr h="190500">
                <a:tc>
                  <a:txBody>
                    <a:bodyPr/>
                    <a:lstStyle/>
                    <a:p>
                      <a:pPr algn="l" fontAlgn="b"/>
                      <a:r>
                        <a:rPr lang="en-US" sz="2000" u="none" strike="noStrike" dirty="0" smtClean="0">
                          <a:solidFill>
                            <a:schemeClr val="bg1"/>
                          </a:solidFill>
                          <a:effectLst/>
                          <a:latin typeface="Trebuchet MS" panose="020B0603020202020204" pitchFamily="34" charset="0"/>
                        </a:rPr>
                        <a:t> Flexibility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Usefulness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Understandability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r>
              <a:tr h="190500">
                <a:tc>
                  <a:txBody>
                    <a:bodyPr/>
                    <a:lstStyle/>
                    <a:p>
                      <a:pPr algn="l" fontAlgn="b"/>
                      <a:r>
                        <a:rPr lang="en-US" sz="2000" u="none" strike="noStrike" dirty="0" smtClean="0">
                          <a:solidFill>
                            <a:schemeClr val="bg1"/>
                          </a:solidFill>
                          <a:effectLst/>
                          <a:latin typeface="Trebuchet MS" panose="020B0603020202020204" pitchFamily="34" charset="0"/>
                        </a:rPr>
                        <a:t> Precision</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Clarity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endParaRPr lang="en-US" sz="2000" b="0" i="0" u="none" strike="noStrike">
                        <a:solidFill>
                          <a:schemeClr val="bg1"/>
                        </a:solidFill>
                        <a:effectLst/>
                        <a:latin typeface="Trebuchet MS" panose="020B0603020202020204" pitchFamily="34" charset="0"/>
                      </a:endParaRPr>
                    </a:p>
                  </a:txBody>
                  <a:tcPr marL="9525" marR="9525" marT="9525" marB="0" anchor="b">
                    <a:noFill/>
                  </a:tcPr>
                </a:tc>
                <a:tc>
                  <a:txBody>
                    <a:bodyPr/>
                    <a:lstStyle/>
                    <a:p>
                      <a:pPr algn="ctr" fontAlgn="b"/>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r>
            </a:tbl>
          </a:graphicData>
        </a:graphic>
      </p:graphicFrame>
      <p:sp>
        <p:nvSpPr>
          <p:cNvPr id="5" name="Rectangle 4"/>
          <p:cNvSpPr/>
          <p:nvPr/>
        </p:nvSpPr>
        <p:spPr>
          <a:xfrm>
            <a:off x="1600200" y="5562600"/>
            <a:ext cx="7315200" cy="738664"/>
          </a:xfrm>
          <a:prstGeom prst="rect">
            <a:avLst/>
          </a:prstGeom>
        </p:spPr>
        <p:txBody>
          <a:bodyPr wrap="square">
            <a:spAutoFit/>
          </a:bodyPr>
          <a:lstStyle/>
          <a:p>
            <a:pPr algn="r"/>
            <a:r>
              <a:rPr lang="en-US" sz="1400" dirty="0">
                <a:solidFill>
                  <a:schemeClr val="bg1"/>
                </a:solidFill>
                <a:latin typeface="Trebuchet MS" panose="020B0603020202020204" pitchFamily="34" charset="0"/>
              </a:rPr>
              <a:t>Wang, R.Y., </a:t>
            </a:r>
            <a:r>
              <a:rPr lang="en-US" sz="1400" dirty="0" err="1">
                <a:solidFill>
                  <a:schemeClr val="bg1"/>
                </a:solidFill>
                <a:latin typeface="Trebuchet MS" panose="020B0603020202020204" pitchFamily="34" charset="0"/>
              </a:rPr>
              <a:t>Storey</a:t>
            </a:r>
            <a:r>
              <a:rPr lang="en-US" sz="1400" dirty="0">
                <a:solidFill>
                  <a:schemeClr val="bg1"/>
                </a:solidFill>
                <a:latin typeface="Trebuchet MS" panose="020B0603020202020204" pitchFamily="34" charset="0"/>
              </a:rPr>
              <a:t>, V.C., and Firth, C.P. </a:t>
            </a:r>
            <a:endParaRPr lang="en-US" sz="1400" dirty="0" smtClean="0">
              <a:solidFill>
                <a:schemeClr val="bg1"/>
              </a:solidFill>
              <a:latin typeface="Trebuchet MS" panose="020B0603020202020204" pitchFamily="34" charset="0"/>
            </a:endParaRPr>
          </a:p>
          <a:p>
            <a:pPr algn="r"/>
            <a:r>
              <a:rPr lang="en-US" sz="1400" dirty="0" smtClean="0">
                <a:solidFill>
                  <a:schemeClr val="bg1"/>
                </a:solidFill>
                <a:latin typeface="Trebuchet MS" panose="020B0603020202020204" pitchFamily="34" charset="0"/>
              </a:rPr>
              <a:t>A </a:t>
            </a:r>
            <a:r>
              <a:rPr lang="en-US" sz="1400" dirty="0">
                <a:solidFill>
                  <a:schemeClr val="bg1"/>
                </a:solidFill>
                <a:latin typeface="Trebuchet MS" panose="020B0603020202020204" pitchFamily="34" charset="0"/>
              </a:rPr>
              <a:t>framework for </a:t>
            </a:r>
            <a:r>
              <a:rPr lang="en-US" sz="1400" dirty="0" smtClean="0">
                <a:solidFill>
                  <a:schemeClr val="bg1"/>
                </a:solidFill>
                <a:latin typeface="Trebuchet MS" panose="020B0603020202020204" pitchFamily="34" charset="0"/>
              </a:rPr>
              <a:t>analysis of </a:t>
            </a:r>
            <a:r>
              <a:rPr lang="en-US" sz="1400" dirty="0">
                <a:solidFill>
                  <a:schemeClr val="bg1"/>
                </a:solidFill>
                <a:latin typeface="Trebuchet MS" panose="020B0603020202020204" pitchFamily="34" charset="0"/>
              </a:rPr>
              <a:t>data quality research. </a:t>
            </a:r>
            <a:endParaRPr lang="en-US" sz="1400" dirty="0" smtClean="0">
              <a:solidFill>
                <a:schemeClr val="bg1"/>
              </a:solidFill>
              <a:latin typeface="Trebuchet MS" panose="020B0603020202020204" pitchFamily="34" charset="0"/>
            </a:endParaRPr>
          </a:p>
          <a:p>
            <a:pPr algn="r"/>
            <a:r>
              <a:rPr lang="en-US" sz="1400" i="1" dirty="0" smtClean="0">
                <a:solidFill>
                  <a:schemeClr val="bg1"/>
                </a:solidFill>
                <a:latin typeface="Trebuchet MS" panose="020B0603020202020204" pitchFamily="34" charset="0"/>
              </a:rPr>
              <a:t>IEEE </a:t>
            </a:r>
            <a:r>
              <a:rPr lang="en-US" sz="1400" i="1" dirty="0">
                <a:solidFill>
                  <a:schemeClr val="bg1"/>
                </a:solidFill>
                <a:latin typeface="Trebuchet MS" panose="020B0603020202020204" pitchFamily="34" charset="0"/>
              </a:rPr>
              <a:t>Trans. on </a:t>
            </a:r>
            <a:r>
              <a:rPr lang="en-US" sz="1400" i="1" dirty="0" err="1">
                <a:solidFill>
                  <a:schemeClr val="bg1"/>
                </a:solidFill>
                <a:latin typeface="Trebuchet MS" panose="020B0603020202020204" pitchFamily="34" charset="0"/>
              </a:rPr>
              <a:t>Knowl</a:t>
            </a:r>
            <a:r>
              <a:rPr lang="en-US" sz="1400" i="1" dirty="0">
                <a:solidFill>
                  <a:schemeClr val="bg1"/>
                </a:solidFill>
                <a:latin typeface="Trebuchet MS" panose="020B0603020202020204" pitchFamily="34" charset="0"/>
              </a:rPr>
              <a:t>. Data Eng. 7, </a:t>
            </a:r>
            <a:r>
              <a:rPr lang="en-US" sz="1400" dirty="0" smtClean="0">
                <a:solidFill>
                  <a:schemeClr val="bg1"/>
                </a:solidFill>
                <a:latin typeface="Trebuchet MS" panose="020B0603020202020204" pitchFamily="34" charset="0"/>
              </a:rPr>
              <a:t>4 (</a:t>
            </a:r>
            <a:r>
              <a:rPr lang="en-US" sz="1400" dirty="0">
                <a:solidFill>
                  <a:schemeClr val="bg1"/>
                </a:solidFill>
                <a:latin typeface="Trebuchet MS" panose="020B0603020202020204" pitchFamily="34" charset="0"/>
              </a:rPr>
              <a:t>1995), pp. 623–640.</a:t>
            </a:r>
          </a:p>
        </p:txBody>
      </p:sp>
    </p:spTree>
    <p:extLst>
      <p:ext uri="{BB962C8B-B14F-4D97-AF65-F5344CB8AC3E}">
        <p14:creationId xmlns:p14="http://schemas.microsoft.com/office/powerpoint/2010/main" val="3367685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Data Quality Dimensions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8446769"/>
              </p:ext>
            </p:extLst>
          </p:nvPr>
        </p:nvGraphicFramePr>
        <p:xfrm>
          <a:off x="228600" y="1676400"/>
          <a:ext cx="8763000" cy="3143250"/>
        </p:xfrm>
        <a:graphic>
          <a:graphicData uri="http://schemas.openxmlformats.org/drawingml/2006/table">
            <a:tbl>
              <a:tblPr>
                <a:tableStyleId>{5C22544A-7EE6-4342-B048-85BDC9FD1C3A}</a:tableStyleId>
              </a:tblPr>
              <a:tblGrid>
                <a:gridCol w="1783620"/>
                <a:gridCol w="930584"/>
                <a:gridCol w="1938716"/>
                <a:gridCol w="930584"/>
                <a:gridCol w="2248912"/>
                <a:gridCol w="930584"/>
              </a:tblGrid>
              <a:tr h="190500">
                <a:tc>
                  <a:txBody>
                    <a:bodyPr/>
                    <a:lstStyle/>
                    <a:p>
                      <a:pPr algn="l" fontAlgn="b"/>
                      <a:r>
                        <a:rPr lang="en-US" sz="2000" u="none" strike="noStrike" dirty="0" smtClean="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smtClean="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l" fontAlgn="b"/>
                      <a:r>
                        <a:rPr lang="en-US" sz="2000" u="none" strike="noStrike" dirty="0" smtClean="0">
                          <a:solidFill>
                            <a:schemeClr val="bg1"/>
                          </a:solidFill>
                          <a:effectLst/>
                          <a:latin typeface="Trebuchet MS" panose="020B0603020202020204" pitchFamily="34" charset="0"/>
                        </a:rPr>
                        <a:t> Dimension</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c>
                  <a:txBody>
                    <a:bodyPr/>
                    <a:lstStyle/>
                    <a:p>
                      <a:pPr algn="ctr" fontAlgn="b"/>
                      <a:r>
                        <a:rPr lang="en-US" sz="2000" u="none" strike="noStrike" dirty="0">
                          <a:solidFill>
                            <a:schemeClr val="bg1"/>
                          </a:solidFill>
                          <a:effectLst/>
                          <a:latin typeface="Trebuchet MS" panose="020B0603020202020204" pitchFamily="34" charset="0"/>
                        </a:rPr>
                        <a:t># cited </a:t>
                      </a:r>
                      <a:endParaRPr lang="en-US" sz="2000" b="0" i="0" u="none" strike="noStrike" dirty="0">
                        <a:solidFill>
                          <a:schemeClr val="bg1"/>
                        </a:solidFill>
                        <a:effectLst/>
                        <a:latin typeface="Trebuchet MS" panose="020B0603020202020204" pitchFamily="34" charset="0"/>
                      </a:endParaRPr>
                    </a:p>
                  </a:txBody>
                  <a:tcPr marL="9525" marR="9525" marT="9525" marB="0" anchor="b">
                    <a:solidFill>
                      <a:schemeClr val="bg2">
                        <a:lumMod val="75000"/>
                      </a:schemeClr>
                    </a:solidFill>
                  </a:tcPr>
                </a:tc>
              </a:tr>
              <a:tr h="190500">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smtClean="0">
                          <a:solidFill>
                            <a:srgbClr val="99FF66"/>
                          </a:solidFill>
                          <a:effectLst/>
                          <a:latin typeface="Trebuchet MS" panose="020B0603020202020204" pitchFamily="34" charset="0"/>
                        </a:rPr>
                        <a:t>Accuracy</a:t>
                      </a:r>
                      <a:endParaRPr lang="en-US" sz="2000" b="0" i="0" u="none" strike="noStrike" dirty="0">
                        <a:solidFill>
                          <a:srgbClr val="99FF66"/>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Format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Comparability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r>
              <a:tr h="190500">
                <a:tc>
                  <a:txBody>
                    <a:bodyPr/>
                    <a:lstStyle/>
                    <a:p>
                      <a:pPr algn="l" fontAlgn="b"/>
                      <a:r>
                        <a:rPr lang="en-US" sz="2000" u="none" strike="noStrike" dirty="0" smtClean="0">
                          <a:solidFill>
                            <a:schemeClr val="bg1"/>
                          </a:solidFill>
                          <a:effectLst/>
                          <a:latin typeface="Trebuchet MS" panose="020B0603020202020204" pitchFamily="34" charset="0"/>
                        </a:rPr>
                        <a:t> Reliability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Interpretability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4</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Conciseness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r>
              <a:tr h="190500">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smtClean="0">
                          <a:solidFill>
                            <a:srgbClr val="99FF66"/>
                          </a:solidFill>
                          <a:effectLst/>
                          <a:latin typeface="Trebuchet MS" panose="020B0603020202020204" pitchFamily="34" charset="0"/>
                        </a:rPr>
                        <a:t>Timeliness</a:t>
                      </a:r>
                      <a:endParaRPr lang="en-US" sz="2000" b="0" i="0" u="none" strike="noStrike" dirty="0">
                        <a:solidFill>
                          <a:srgbClr val="99FF66"/>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Content</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smtClean="0">
                          <a:solidFill>
                            <a:srgbClr val="99FF66"/>
                          </a:solidFill>
                          <a:effectLst/>
                          <a:latin typeface="Trebuchet MS" panose="020B0603020202020204" pitchFamily="34" charset="0"/>
                        </a:rPr>
                        <a:t>Freedom </a:t>
                      </a:r>
                      <a:r>
                        <a:rPr lang="en-US" sz="2000" u="none" strike="noStrike" dirty="0">
                          <a:solidFill>
                            <a:srgbClr val="99FF66"/>
                          </a:solidFill>
                          <a:effectLst/>
                          <a:latin typeface="Trebuchet MS" panose="020B0603020202020204" pitchFamily="34" charset="0"/>
                        </a:rPr>
                        <a:t>from bias</a:t>
                      </a:r>
                      <a:endParaRPr lang="en-US" sz="2000" b="0" i="0" u="none" strike="noStrike" dirty="0">
                        <a:solidFill>
                          <a:srgbClr val="99FF66"/>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r>
              <a:tr h="190500">
                <a:tc>
                  <a:txBody>
                    <a:bodyPr/>
                    <a:lstStyle/>
                    <a:p>
                      <a:pPr algn="l" fontAlgn="b"/>
                      <a:r>
                        <a:rPr lang="en-US" sz="2000" u="none" strike="noStrike" dirty="0" smtClean="0">
                          <a:solidFill>
                            <a:schemeClr val="bg1"/>
                          </a:solidFill>
                          <a:effectLst/>
                          <a:latin typeface="Trebuchet MS" panose="020B0603020202020204" pitchFamily="34" charset="0"/>
                        </a:rPr>
                        <a:t> Relevance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16</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Efficiency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err="1" smtClean="0">
                          <a:solidFill>
                            <a:schemeClr val="bg1"/>
                          </a:solidFill>
                          <a:effectLst/>
                          <a:latin typeface="Trebuchet MS" panose="020B0603020202020204" pitchFamily="34" charset="0"/>
                        </a:rPr>
                        <a:t>Informativeness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r>
              <a:tr h="190500">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smtClean="0">
                          <a:solidFill>
                            <a:srgbClr val="99FF66"/>
                          </a:solidFill>
                          <a:effectLst/>
                          <a:latin typeface="Trebuchet MS" panose="020B0603020202020204" pitchFamily="34" charset="0"/>
                        </a:rPr>
                        <a:t>Completeness</a:t>
                      </a:r>
                      <a:endParaRPr lang="en-US" sz="2000" b="0" i="0" u="none" strike="noStrike" dirty="0">
                        <a:solidFill>
                          <a:srgbClr val="99FF66"/>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15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Importance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smtClean="0">
                          <a:solidFill>
                            <a:srgbClr val="99FF66"/>
                          </a:solidFill>
                          <a:effectLst/>
                          <a:latin typeface="Trebuchet MS" panose="020B0603020202020204" pitchFamily="34" charset="0"/>
                        </a:rPr>
                        <a:t>Level </a:t>
                      </a:r>
                      <a:r>
                        <a:rPr lang="en-US" sz="2000" u="none" strike="noStrike" dirty="0">
                          <a:solidFill>
                            <a:srgbClr val="99FF66"/>
                          </a:solidFill>
                          <a:effectLst/>
                          <a:latin typeface="Trebuchet MS" panose="020B0603020202020204" pitchFamily="34" charset="0"/>
                        </a:rPr>
                        <a:t>of detail</a:t>
                      </a:r>
                      <a:endParaRPr lang="en-US" sz="2000" b="0" i="0" u="none" strike="noStrike" dirty="0">
                        <a:solidFill>
                          <a:srgbClr val="99FF66"/>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r>
              <a:tr h="190500">
                <a:tc>
                  <a:txBody>
                    <a:bodyPr/>
                    <a:lstStyle/>
                    <a:p>
                      <a:pPr algn="l" fontAlgn="b"/>
                      <a:r>
                        <a:rPr lang="en-US" sz="2000" u="none" strike="noStrike" dirty="0" smtClean="0">
                          <a:solidFill>
                            <a:schemeClr val="bg1"/>
                          </a:solidFill>
                          <a:effectLst/>
                          <a:latin typeface="Trebuchet MS" panose="020B0603020202020204" pitchFamily="34" charset="0"/>
                        </a:rPr>
                        <a:t> Currency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9</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Sufficiency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err="1" smtClean="0">
                          <a:solidFill>
                            <a:schemeClr val="bg1"/>
                          </a:solidFill>
                          <a:effectLst/>
                          <a:latin typeface="Trebuchet MS" panose="020B0603020202020204" pitchFamily="34" charset="0"/>
                        </a:rPr>
                        <a:t>Quantitativeness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r>
              <a:tr h="190500">
                <a:tc>
                  <a:txBody>
                    <a:bodyPr/>
                    <a:lstStyle/>
                    <a:p>
                      <a:pPr algn="l" fontAlgn="b"/>
                      <a:r>
                        <a:rPr lang="en-US" sz="2000" u="none" strike="noStrike" dirty="0" smtClean="0">
                          <a:solidFill>
                            <a:schemeClr val="bg1"/>
                          </a:solidFill>
                          <a:effectLst/>
                          <a:latin typeface="Trebuchet MS" panose="020B0603020202020204" pitchFamily="34" charset="0"/>
                        </a:rPr>
                        <a:t> Consistency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smtClean="0">
                          <a:solidFill>
                            <a:schemeClr val="bg1"/>
                          </a:solidFill>
                          <a:effectLst/>
                          <a:latin typeface="Trebuchet MS" panose="020B0603020202020204" pitchFamily="34" charset="0"/>
                        </a:rPr>
                        <a:t>8 </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err="1" smtClean="0">
                          <a:solidFill>
                            <a:schemeClr val="bg1"/>
                          </a:solidFill>
                          <a:effectLst/>
                          <a:latin typeface="Trebuchet MS" panose="020B0603020202020204" pitchFamily="34" charset="0"/>
                        </a:rPr>
                        <a:t>Usableness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Scope</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r>
              <a:tr h="190500">
                <a:tc>
                  <a:txBody>
                    <a:bodyPr/>
                    <a:lstStyle/>
                    <a:p>
                      <a:pPr algn="l" fontAlgn="b"/>
                      <a:r>
                        <a:rPr lang="en-US" sz="2000" u="none" strike="noStrike" dirty="0" smtClean="0">
                          <a:solidFill>
                            <a:schemeClr val="bg1"/>
                          </a:solidFill>
                          <a:effectLst/>
                          <a:latin typeface="Trebuchet MS" panose="020B0603020202020204" pitchFamily="34" charset="0"/>
                        </a:rPr>
                        <a:t> Flexibility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Usefulness</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3</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Understandability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r>
              <a:tr h="190500">
                <a:tc>
                  <a:txBody>
                    <a:bodyPr/>
                    <a:lstStyle/>
                    <a:p>
                      <a:pPr algn="l" fontAlgn="b"/>
                      <a:r>
                        <a:rPr lang="en-US" sz="2000" u="none" strike="noStrike" dirty="0" smtClean="0">
                          <a:solidFill>
                            <a:schemeClr val="bg1"/>
                          </a:solidFill>
                          <a:effectLst/>
                          <a:latin typeface="Trebuchet MS" panose="020B0603020202020204" pitchFamily="34" charset="0"/>
                        </a:rPr>
                        <a:t> </a:t>
                      </a:r>
                      <a:r>
                        <a:rPr lang="en-US" sz="2000" u="none" strike="noStrike" dirty="0" smtClean="0">
                          <a:solidFill>
                            <a:srgbClr val="99FF66"/>
                          </a:solidFill>
                          <a:effectLst/>
                          <a:latin typeface="Trebuchet MS" panose="020B0603020202020204" pitchFamily="34" charset="0"/>
                        </a:rPr>
                        <a:t>Precision</a:t>
                      </a:r>
                      <a:endParaRPr lang="en-US" sz="2000" b="0" i="0" u="none" strike="noStrike" dirty="0">
                        <a:solidFill>
                          <a:srgbClr val="99FF66"/>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5</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r>
                        <a:rPr lang="en-US" sz="2000" u="none" strike="noStrike" dirty="0" smtClean="0">
                          <a:solidFill>
                            <a:schemeClr val="bg1"/>
                          </a:solidFill>
                          <a:effectLst/>
                          <a:latin typeface="Trebuchet MS" panose="020B0603020202020204" pitchFamily="34" charset="0"/>
                        </a:rPr>
                        <a:t> Clarity</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ctr" fontAlgn="b"/>
                      <a:r>
                        <a:rPr lang="en-US" sz="2000" u="none" strike="noStrike" dirty="0">
                          <a:solidFill>
                            <a:schemeClr val="bg1"/>
                          </a:solidFill>
                          <a:effectLst/>
                          <a:latin typeface="Trebuchet MS" panose="020B0603020202020204" pitchFamily="34" charset="0"/>
                        </a:rPr>
                        <a:t>2</a:t>
                      </a:r>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c>
                  <a:txBody>
                    <a:bodyPr/>
                    <a:lstStyle/>
                    <a:p>
                      <a:pPr algn="l" fontAlgn="b"/>
                      <a:endParaRPr lang="en-US" sz="2000" b="0" i="0" u="none" strike="noStrike">
                        <a:solidFill>
                          <a:schemeClr val="bg1"/>
                        </a:solidFill>
                        <a:effectLst/>
                        <a:latin typeface="Trebuchet MS" panose="020B0603020202020204" pitchFamily="34" charset="0"/>
                      </a:endParaRPr>
                    </a:p>
                  </a:txBody>
                  <a:tcPr marL="9525" marR="9525" marT="9525" marB="0" anchor="b">
                    <a:noFill/>
                  </a:tcPr>
                </a:tc>
                <a:tc>
                  <a:txBody>
                    <a:bodyPr/>
                    <a:lstStyle/>
                    <a:p>
                      <a:pPr algn="ctr" fontAlgn="b"/>
                      <a:endParaRPr lang="en-US" sz="2000" b="0" i="0" u="none" strike="noStrike" dirty="0">
                        <a:solidFill>
                          <a:schemeClr val="bg1"/>
                        </a:solidFill>
                        <a:effectLst/>
                        <a:latin typeface="Trebuchet MS" panose="020B0603020202020204" pitchFamily="34" charset="0"/>
                      </a:endParaRPr>
                    </a:p>
                  </a:txBody>
                  <a:tcPr marL="9525" marR="9525" marT="9525" marB="0" anchor="b">
                    <a:noFill/>
                  </a:tcPr>
                </a:tc>
              </a:tr>
            </a:tbl>
          </a:graphicData>
        </a:graphic>
      </p:graphicFrame>
      <p:sp>
        <p:nvSpPr>
          <p:cNvPr id="5" name="Rectangle 4"/>
          <p:cNvSpPr/>
          <p:nvPr/>
        </p:nvSpPr>
        <p:spPr>
          <a:xfrm>
            <a:off x="1600200" y="5562600"/>
            <a:ext cx="7315200" cy="738664"/>
          </a:xfrm>
          <a:prstGeom prst="rect">
            <a:avLst/>
          </a:prstGeom>
        </p:spPr>
        <p:txBody>
          <a:bodyPr wrap="square">
            <a:spAutoFit/>
          </a:bodyPr>
          <a:lstStyle/>
          <a:p>
            <a:pPr algn="r"/>
            <a:r>
              <a:rPr lang="en-US" sz="1400" dirty="0">
                <a:solidFill>
                  <a:schemeClr val="bg1"/>
                </a:solidFill>
                <a:latin typeface="Trebuchet MS" panose="020B0603020202020204" pitchFamily="34" charset="0"/>
              </a:rPr>
              <a:t>Wang, R.Y., </a:t>
            </a:r>
            <a:r>
              <a:rPr lang="en-US" sz="1400" dirty="0" err="1">
                <a:solidFill>
                  <a:schemeClr val="bg1"/>
                </a:solidFill>
                <a:latin typeface="Trebuchet MS" panose="020B0603020202020204" pitchFamily="34" charset="0"/>
              </a:rPr>
              <a:t>Storey</a:t>
            </a:r>
            <a:r>
              <a:rPr lang="en-US" sz="1400" dirty="0">
                <a:solidFill>
                  <a:schemeClr val="bg1"/>
                </a:solidFill>
                <a:latin typeface="Trebuchet MS" panose="020B0603020202020204" pitchFamily="34" charset="0"/>
              </a:rPr>
              <a:t>, V.C., and Firth, C.P. </a:t>
            </a:r>
            <a:endParaRPr lang="en-US" sz="1400" dirty="0" smtClean="0">
              <a:solidFill>
                <a:schemeClr val="bg1"/>
              </a:solidFill>
              <a:latin typeface="Trebuchet MS" panose="020B0603020202020204" pitchFamily="34" charset="0"/>
            </a:endParaRPr>
          </a:p>
          <a:p>
            <a:pPr algn="r"/>
            <a:r>
              <a:rPr lang="en-US" sz="1400" dirty="0" smtClean="0">
                <a:solidFill>
                  <a:schemeClr val="bg1"/>
                </a:solidFill>
                <a:latin typeface="Trebuchet MS" panose="020B0603020202020204" pitchFamily="34" charset="0"/>
              </a:rPr>
              <a:t>A </a:t>
            </a:r>
            <a:r>
              <a:rPr lang="en-US" sz="1400" dirty="0">
                <a:solidFill>
                  <a:schemeClr val="bg1"/>
                </a:solidFill>
                <a:latin typeface="Trebuchet MS" panose="020B0603020202020204" pitchFamily="34" charset="0"/>
              </a:rPr>
              <a:t>framework for </a:t>
            </a:r>
            <a:r>
              <a:rPr lang="en-US" sz="1400" dirty="0" smtClean="0">
                <a:solidFill>
                  <a:schemeClr val="bg1"/>
                </a:solidFill>
                <a:latin typeface="Trebuchet MS" panose="020B0603020202020204" pitchFamily="34" charset="0"/>
              </a:rPr>
              <a:t>analysis of </a:t>
            </a:r>
            <a:r>
              <a:rPr lang="en-US" sz="1400" dirty="0">
                <a:solidFill>
                  <a:schemeClr val="bg1"/>
                </a:solidFill>
                <a:latin typeface="Trebuchet MS" panose="020B0603020202020204" pitchFamily="34" charset="0"/>
              </a:rPr>
              <a:t>data quality research. </a:t>
            </a:r>
            <a:endParaRPr lang="en-US" sz="1400" dirty="0" smtClean="0">
              <a:solidFill>
                <a:schemeClr val="bg1"/>
              </a:solidFill>
              <a:latin typeface="Trebuchet MS" panose="020B0603020202020204" pitchFamily="34" charset="0"/>
            </a:endParaRPr>
          </a:p>
          <a:p>
            <a:pPr algn="r"/>
            <a:r>
              <a:rPr lang="en-US" sz="1400" i="1" dirty="0" smtClean="0">
                <a:solidFill>
                  <a:schemeClr val="bg1"/>
                </a:solidFill>
                <a:latin typeface="Trebuchet MS" panose="020B0603020202020204" pitchFamily="34" charset="0"/>
              </a:rPr>
              <a:t>IEEE </a:t>
            </a:r>
            <a:r>
              <a:rPr lang="en-US" sz="1400" i="1" dirty="0">
                <a:solidFill>
                  <a:schemeClr val="bg1"/>
                </a:solidFill>
                <a:latin typeface="Trebuchet MS" panose="020B0603020202020204" pitchFamily="34" charset="0"/>
              </a:rPr>
              <a:t>Trans. on </a:t>
            </a:r>
            <a:r>
              <a:rPr lang="en-US" sz="1400" i="1" dirty="0" err="1">
                <a:solidFill>
                  <a:schemeClr val="bg1"/>
                </a:solidFill>
                <a:latin typeface="Trebuchet MS" panose="020B0603020202020204" pitchFamily="34" charset="0"/>
              </a:rPr>
              <a:t>Knowl</a:t>
            </a:r>
            <a:r>
              <a:rPr lang="en-US" sz="1400" i="1" dirty="0">
                <a:solidFill>
                  <a:schemeClr val="bg1"/>
                </a:solidFill>
                <a:latin typeface="Trebuchet MS" panose="020B0603020202020204" pitchFamily="34" charset="0"/>
              </a:rPr>
              <a:t>. Data Eng. 7, </a:t>
            </a:r>
            <a:r>
              <a:rPr lang="en-US" sz="1400" dirty="0" smtClean="0">
                <a:solidFill>
                  <a:schemeClr val="bg1"/>
                </a:solidFill>
                <a:latin typeface="Trebuchet MS" panose="020B0603020202020204" pitchFamily="34" charset="0"/>
              </a:rPr>
              <a:t>4 (</a:t>
            </a:r>
            <a:r>
              <a:rPr lang="en-US" sz="1400" dirty="0">
                <a:solidFill>
                  <a:schemeClr val="bg1"/>
                </a:solidFill>
                <a:latin typeface="Trebuchet MS" panose="020B0603020202020204" pitchFamily="34" charset="0"/>
              </a:rPr>
              <a:t>1995), pp. 623–640.</a:t>
            </a:r>
          </a:p>
        </p:txBody>
      </p:sp>
    </p:spTree>
    <p:extLst>
      <p:ext uri="{BB962C8B-B14F-4D97-AF65-F5344CB8AC3E}">
        <p14:creationId xmlns:p14="http://schemas.microsoft.com/office/powerpoint/2010/main" val="2673010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 25012:2008(E) Data quality</a:t>
            </a:r>
            <a:endParaRPr lang="en-US" dirty="0"/>
          </a:p>
        </p:txBody>
      </p:sp>
      <p:pic>
        <p:nvPicPr>
          <p:cNvPr id="4" name="Content Placeholder 3"/>
          <p:cNvPicPr>
            <a:picLocks noGrp="1" noChangeAspect="1"/>
          </p:cNvPicPr>
          <p:nvPr>
            <p:ph idx="1"/>
          </p:nvPr>
        </p:nvPicPr>
        <p:blipFill>
          <a:blip r:embed="rId2"/>
          <a:stretch>
            <a:fillRect/>
          </a:stretch>
        </p:blipFill>
        <p:spPr>
          <a:xfrm>
            <a:off x="1447800" y="1553737"/>
            <a:ext cx="6248400" cy="4313663"/>
          </a:xfrm>
          <a:prstGeom prst="rect">
            <a:avLst/>
          </a:prstGeom>
        </p:spPr>
      </p:pic>
      <p:sp>
        <p:nvSpPr>
          <p:cNvPr id="5" name="Rectangle 4"/>
          <p:cNvSpPr/>
          <p:nvPr/>
        </p:nvSpPr>
        <p:spPr>
          <a:xfrm>
            <a:off x="381000" y="6174498"/>
            <a:ext cx="8763000" cy="646331"/>
          </a:xfrm>
          <a:prstGeom prst="rect">
            <a:avLst/>
          </a:prstGeom>
        </p:spPr>
        <p:txBody>
          <a:bodyPr wrap="square">
            <a:spAutoFit/>
          </a:bodyPr>
          <a:lstStyle/>
          <a:p>
            <a:pPr algn="r"/>
            <a:r>
              <a:rPr lang="fr-FR" sz="1200" dirty="0" err="1">
                <a:solidFill>
                  <a:schemeClr val="bg1"/>
                </a:solidFill>
                <a:latin typeface="Trebuchet MS" panose="020B0603020202020204" pitchFamily="34" charset="0"/>
              </a:rPr>
              <a:t>Irfan</a:t>
            </a:r>
            <a:r>
              <a:rPr lang="fr-FR" sz="1200" dirty="0">
                <a:solidFill>
                  <a:schemeClr val="bg1"/>
                </a:solidFill>
                <a:latin typeface="Trebuchet MS" panose="020B0603020202020204" pitchFamily="34" charset="0"/>
              </a:rPr>
              <a:t> </a:t>
            </a:r>
            <a:r>
              <a:rPr lang="fr-FR" sz="1200" dirty="0" err="1">
                <a:solidFill>
                  <a:schemeClr val="bg1"/>
                </a:solidFill>
                <a:latin typeface="Trebuchet MS" panose="020B0603020202020204" pitchFamily="34" charset="0"/>
              </a:rPr>
              <a:t>Rafique</a:t>
            </a:r>
            <a:r>
              <a:rPr lang="fr-FR" sz="1200" dirty="0">
                <a:solidFill>
                  <a:schemeClr val="bg1"/>
                </a:solidFill>
                <a:latin typeface="Trebuchet MS" panose="020B0603020202020204" pitchFamily="34" charset="0"/>
              </a:rPr>
              <a:t>, Philip </a:t>
            </a:r>
            <a:r>
              <a:rPr lang="fr-FR" sz="1200" dirty="0" err="1">
                <a:solidFill>
                  <a:schemeClr val="bg1"/>
                </a:solidFill>
                <a:latin typeface="Trebuchet MS" panose="020B0603020202020204" pitchFamily="34" charset="0"/>
              </a:rPr>
              <a:t>Lew</a:t>
            </a:r>
            <a:r>
              <a:rPr lang="fr-FR" sz="1200" dirty="0">
                <a:solidFill>
                  <a:schemeClr val="bg1"/>
                </a:solidFill>
                <a:latin typeface="Trebuchet MS" panose="020B0603020202020204" pitchFamily="34" charset="0"/>
              </a:rPr>
              <a:t>, </a:t>
            </a:r>
            <a:r>
              <a:rPr lang="fr-FR" sz="1200" dirty="0" err="1">
                <a:solidFill>
                  <a:schemeClr val="bg1"/>
                </a:solidFill>
                <a:latin typeface="Trebuchet MS" panose="020B0603020202020204" pitchFamily="34" charset="0"/>
              </a:rPr>
              <a:t>Maissom</a:t>
            </a:r>
            <a:r>
              <a:rPr lang="fr-FR" sz="1200" dirty="0">
                <a:solidFill>
                  <a:schemeClr val="bg1"/>
                </a:solidFill>
                <a:latin typeface="Trebuchet MS" panose="020B0603020202020204" pitchFamily="34" charset="0"/>
              </a:rPr>
              <a:t> </a:t>
            </a:r>
            <a:r>
              <a:rPr lang="fr-FR" sz="1200" dirty="0" err="1">
                <a:solidFill>
                  <a:schemeClr val="bg1"/>
                </a:solidFill>
                <a:latin typeface="Trebuchet MS" panose="020B0603020202020204" pitchFamily="34" charset="0"/>
              </a:rPr>
              <a:t>Qanber</a:t>
            </a:r>
            <a:r>
              <a:rPr lang="fr-FR" sz="1200" dirty="0">
                <a:solidFill>
                  <a:schemeClr val="bg1"/>
                </a:solidFill>
                <a:latin typeface="Trebuchet MS" panose="020B0603020202020204" pitchFamily="34" charset="0"/>
              </a:rPr>
              <a:t> </a:t>
            </a:r>
            <a:r>
              <a:rPr lang="fr-FR" sz="1200" dirty="0" err="1">
                <a:solidFill>
                  <a:schemeClr val="bg1"/>
                </a:solidFill>
                <a:latin typeface="Trebuchet MS" panose="020B0603020202020204" pitchFamily="34" charset="0"/>
              </a:rPr>
              <a:t>Abbasi</a:t>
            </a:r>
            <a:r>
              <a:rPr lang="fr-FR" sz="1200" dirty="0">
                <a:solidFill>
                  <a:schemeClr val="bg1"/>
                </a:solidFill>
                <a:latin typeface="Trebuchet MS" panose="020B0603020202020204" pitchFamily="34" charset="0"/>
              </a:rPr>
              <a:t> and Zhang </a:t>
            </a:r>
            <a:r>
              <a:rPr lang="fr-FR" sz="1200" dirty="0" smtClean="0">
                <a:solidFill>
                  <a:schemeClr val="bg1"/>
                </a:solidFill>
                <a:latin typeface="Trebuchet MS" panose="020B0603020202020204" pitchFamily="34" charset="0"/>
              </a:rPr>
              <a:t>Li.</a:t>
            </a:r>
          </a:p>
          <a:p>
            <a:pPr algn="r"/>
            <a:r>
              <a:rPr lang="en-US" sz="1200" dirty="0">
                <a:solidFill>
                  <a:schemeClr val="bg1"/>
                </a:solidFill>
                <a:latin typeface="Trebuchet MS" panose="020B0603020202020204" pitchFamily="34" charset="0"/>
              </a:rPr>
              <a:t>Information Quality Evaluation </a:t>
            </a:r>
            <a:r>
              <a:rPr lang="en-US" sz="1200" dirty="0" smtClean="0">
                <a:solidFill>
                  <a:schemeClr val="bg1"/>
                </a:solidFill>
                <a:latin typeface="Trebuchet MS" panose="020B0603020202020204" pitchFamily="34" charset="0"/>
              </a:rPr>
              <a:t>Framework: Extending </a:t>
            </a:r>
            <a:r>
              <a:rPr lang="en-US" sz="1200" dirty="0">
                <a:solidFill>
                  <a:schemeClr val="bg1"/>
                </a:solidFill>
                <a:latin typeface="Trebuchet MS" panose="020B0603020202020204" pitchFamily="34" charset="0"/>
              </a:rPr>
              <a:t>ISO 25012 Data Quality </a:t>
            </a:r>
            <a:r>
              <a:rPr lang="en-US" sz="1200" dirty="0" smtClean="0">
                <a:solidFill>
                  <a:schemeClr val="bg1"/>
                </a:solidFill>
                <a:latin typeface="Trebuchet MS" panose="020B0603020202020204" pitchFamily="34" charset="0"/>
              </a:rPr>
              <a:t>Model.</a:t>
            </a:r>
          </a:p>
          <a:p>
            <a:pPr algn="r"/>
            <a:r>
              <a:rPr lang="en-US" sz="1200" dirty="0">
                <a:solidFill>
                  <a:schemeClr val="bg1"/>
                </a:solidFill>
                <a:latin typeface="Trebuchet MS" panose="020B0603020202020204" pitchFamily="34" charset="0"/>
              </a:rPr>
              <a:t>International Journal of Computer, Electrical, Automation, Control and Information Engineering Vol:6, No:5, </a:t>
            </a:r>
            <a:r>
              <a:rPr lang="en-US" sz="1200" dirty="0" smtClean="0">
                <a:solidFill>
                  <a:schemeClr val="bg1"/>
                </a:solidFill>
                <a:latin typeface="Trebuchet MS" panose="020B0603020202020204" pitchFamily="34" charset="0"/>
              </a:rPr>
              <a:t>2012.</a:t>
            </a:r>
            <a:endParaRPr lang="en-US" sz="12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420262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 25012:2008(E) Data quality</a:t>
            </a:r>
            <a:endParaRPr lang="en-US" dirty="0"/>
          </a:p>
        </p:txBody>
      </p:sp>
      <p:pic>
        <p:nvPicPr>
          <p:cNvPr id="4" name="Content Placeholder 3"/>
          <p:cNvPicPr>
            <a:picLocks noGrp="1" noChangeAspect="1"/>
          </p:cNvPicPr>
          <p:nvPr>
            <p:ph idx="1"/>
          </p:nvPr>
        </p:nvPicPr>
        <p:blipFill>
          <a:blip r:embed="rId2"/>
          <a:stretch>
            <a:fillRect/>
          </a:stretch>
        </p:blipFill>
        <p:spPr>
          <a:xfrm>
            <a:off x="1447800" y="1553737"/>
            <a:ext cx="6248400" cy="4313663"/>
          </a:xfrm>
          <a:prstGeom prst="rect">
            <a:avLst/>
          </a:prstGeom>
        </p:spPr>
      </p:pic>
      <p:sp>
        <p:nvSpPr>
          <p:cNvPr id="5" name="Rectangle 4"/>
          <p:cNvSpPr/>
          <p:nvPr/>
        </p:nvSpPr>
        <p:spPr>
          <a:xfrm>
            <a:off x="381000" y="6174498"/>
            <a:ext cx="8763000" cy="646331"/>
          </a:xfrm>
          <a:prstGeom prst="rect">
            <a:avLst/>
          </a:prstGeom>
        </p:spPr>
        <p:txBody>
          <a:bodyPr wrap="square">
            <a:spAutoFit/>
          </a:bodyPr>
          <a:lstStyle/>
          <a:p>
            <a:pPr algn="r"/>
            <a:r>
              <a:rPr lang="fr-FR" sz="1200" dirty="0" err="1">
                <a:solidFill>
                  <a:schemeClr val="bg1"/>
                </a:solidFill>
                <a:latin typeface="Trebuchet MS" panose="020B0603020202020204" pitchFamily="34" charset="0"/>
              </a:rPr>
              <a:t>Irfan</a:t>
            </a:r>
            <a:r>
              <a:rPr lang="fr-FR" sz="1200" dirty="0">
                <a:solidFill>
                  <a:schemeClr val="bg1"/>
                </a:solidFill>
                <a:latin typeface="Trebuchet MS" panose="020B0603020202020204" pitchFamily="34" charset="0"/>
              </a:rPr>
              <a:t> </a:t>
            </a:r>
            <a:r>
              <a:rPr lang="fr-FR" sz="1200" dirty="0" err="1">
                <a:solidFill>
                  <a:schemeClr val="bg1"/>
                </a:solidFill>
                <a:latin typeface="Trebuchet MS" panose="020B0603020202020204" pitchFamily="34" charset="0"/>
              </a:rPr>
              <a:t>Rafique</a:t>
            </a:r>
            <a:r>
              <a:rPr lang="fr-FR" sz="1200" dirty="0">
                <a:solidFill>
                  <a:schemeClr val="bg1"/>
                </a:solidFill>
                <a:latin typeface="Trebuchet MS" panose="020B0603020202020204" pitchFamily="34" charset="0"/>
              </a:rPr>
              <a:t>, Philip </a:t>
            </a:r>
            <a:r>
              <a:rPr lang="fr-FR" sz="1200" dirty="0" err="1">
                <a:solidFill>
                  <a:schemeClr val="bg1"/>
                </a:solidFill>
                <a:latin typeface="Trebuchet MS" panose="020B0603020202020204" pitchFamily="34" charset="0"/>
              </a:rPr>
              <a:t>Lew</a:t>
            </a:r>
            <a:r>
              <a:rPr lang="fr-FR" sz="1200" dirty="0">
                <a:solidFill>
                  <a:schemeClr val="bg1"/>
                </a:solidFill>
                <a:latin typeface="Trebuchet MS" panose="020B0603020202020204" pitchFamily="34" charset="0"/>
              </a:rPr>
              <a:t>, </a:t>
            </a:r>
            <a:r>
              <a:rPr lang="fr-FR" sz="1200" dirty="0" err="1">
                <a:solidFill>
                  <a:schemeClr val="bg1"/>
                </a:solidFill>
                <a:latin typeface="Trebuchet MS" panose="020B0603020202020204" pitchFamily="34" charset="0"/>
              </a:rPr>
              <a:t>Maissom</a:t>
            </a:r>
            <a:r>
              <a:rPr lang="fr-FR" sz="1200" dirty="0">
                <a:solidFill>
                  <a:schemeClr val="bg1"/>
                </a:solidFill>
                <a:latin typeface="Trebuchet MS" panose="020B0603020202020204" pitchFamily="34" charset="0"/>
              </a:rPr>
              <a:t> </a:t>
            </a:r>
            <a:r>
              <a:rPr lang="fr-FR" sz="1200" dirty="0" err="1">
                <a:solidFill>
                  <a:schemeClr val="bg1"/>
                </a:solidFill>
                <a:latin typeface="Trebuchet MS" panose="020B0603020202020204" pitchFamily="34" charset="0"/>
              </a:rPr>
              <a:t>Qanber</a:t>
            </a:r>
            <a:r>
              <a:rPr lang="fr-FR" sz="1200" dirty="0">
                <a:solidFill>
                  <a:schemeClr val="bg1"/>
                </a:solidFill>
                <a:latin typeface="Trebuchet MS" panose="020B0603020202020204" pitchFamily="34" charset="0"/>
              </a:rPr>
              <a:t> </a:t>
            </a:r>
            <a:r>
              <a:rPr lang="fr-FR" sz="1200" dirty="0" err="1">
                <a:solidFill>
                  <a:schemeClr val="bg1"/>
                </a:solidFill>
                <a:latin typeface="Trebuchet MS" panose="020B0603020202020204" pitchFamily="34" charset="0"/>
              </a:rPr>
              <a:t>Abbasi</a:t>
            </a:r>
            <a:r>
              <a:rPr lang="fr-FR" sz="1200" dirty="0">
                <a:solidFill>
                  <a:schemeClr val="bg1"/>
                </a:solidFill>
                <a:latin typeface="Trebuchet MS" panose="020B0603020202020204" pitchFamily="34" charset="0"/>
              </a:rPr>
              <a:t> and Zhang </a:t>
            </a:r>
            <a:r>
              <a:rPr lang="fr-FR" sz="1200" dirty="0" smtClean="0">
                <a:solidFill>
                  <a:schemeClr val="bg1"/>
                </a:solidFill>
                <a:latin typeface="Trebuchet MS" panose="020B0603020202020204" pitchFamily="34" charset="0"/>
              </a:rPr>
              <a:t>Li.</a:t>
            </a:r>
          </a:p>
          <a:p>
            <a:pPr algn="r"/>
            <a:r>
              <a:rPr lang="en-US" sz="1200" dirty="0">
                <a:solidFill>
                  <a:schemeClr val="bg1"/>
                </a:solidFill>
                <a:latin typeface="Trebuchet MS" panose="020B0603020202020204" pitchFamily="34" charset="0"/>
              </a:rPr>
              <a:t>Information Quality Evaluation </a:t>
            </a:r>
            <a:r>
              <a:rPr lang="en-US" sz="1200" dirty="0" smtClean="0">
                <a:solidFill>
                  <a:schemeClr val="bg1"/>
                </a:solidFill>
                <a:latin typeface="Trebuchet MS" panose="020B0603020202020204" pitchFamily="34" charset="0"/>
              </a:rPr>
              <a:t>Framework: Extending </a:t>
            </a:r>
            <a:r>
              <a:rPr lang="en-US" sz="1200" dirty="0">
                <a:solidFill>
                  <a:schemeClr val="bg1"/>
                </a:solidFill>
                <a:latin typeface="Trebuchet MS" panose="020B0603020202020204" pitchFamily="34" charset="0"/>
              </a:rPr>
              <a:t>ISO 25012 Data Quality </a:t>
            </a:r>
            <a:r>
              <a:rPr lang="en-US" sz="1200" dirty="0" smtClean="0">
                <a:solidFill>
                  <a:schemeClr val="bg1"/>
                </a:solidFill>
                <a:latin typeface="Trebuchet MS" panose="020B0603020202020204" pitchFamily="34" charset="0"/>
              </a:rPr>
              <a:t>Model.</a:t>
            </a:r>
          </a:p>
          <a:p>
            <a:pPr algn="r"/>
            <a:r>
              <a:rPr lang="en-US" sz="1200" dirty="0">
                <a:solidFill>
                  <a:schemeClr val="bg1"/>
                </a:solidFill>
                <a:latin typeface="Trebuchet MS" panose="020B0603020202020204" pitchFamily="34" charset="0"/>
              </a:rPr>
              <a:t>International Journal of Computer, Electrical, Automation, Control and Information Engineering Vol:6, No:5, </a:t>
            </a:r>
            <a:r>
              <a:rPr lang="en-US" sz="1200" dirty="0" smtClean="0">
                <a:solidFill>
                  <a:schemeClr val="bg1"/>
                </a:solidFill>
                <a:latin typeface="Trebuchet MS" panose="020B0603020202020204" pitchFamily="34" charset="0"/>
              </a:rPr>
              <a:t>2012.</a:t>
            </a:r>
            <a:endParaRPr lang="en-US" sz="1200" dirty="0">
              <a:solidFill>
                <a:schemeClr val="bg1"/>
              </a:solidFill>
              <a:latin typeface="Trebuchet MS" panose="020B0603020202020204" pitchFamily="34" charset="0"/>
            </a:endParaRPr>
          </a:p>
        </p:txBody>
      </p:sp>
      <p:sp>
        <p:nvSpPr>
          <p:cNvPr id="3" name="Rectangle 2"/>
          <p:cNvSpPr/>
          <p:nvPr/>
        </p:nvSpPr>
        <p:spPr bwMode="auto">
          <a:xfrm>
            <a:off x="1600200" y="2350652"/>
            <a:ext cx="3429000" cy="457200"/>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bwMode="auto">
          <a:xfrm>
            <a:off x="1600200" y="3276600"/>
            <a:ext cx="3429000" cy="295550"/>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1625600" y="4424225"/>
            <a:ext cx="3429000" cy="223975"/>
          </a:xfrm>
          <a:prstGeom prst="rect">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354213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AutoShape 2"/>
          <p:cNvSpPr>
            <a:spLocks noGrp="1" noChangeArrowheads="1"/>
          </p:cNvSpPr>
          <p:nvPr>
            <p:ph type="title"/>
          </p:nvPr>
        </p:nvSpPr>
        <p:spPr>
          <a:xfrm>
            <a:off x="0" y="762000"/>
            <a:ext cx="9144000" cy="762000"/>
          </a:xfrm>
        </p:spPr>
        <p:txBody>
          <a:bodyPr/>
          <a:lstStyle/>
          <a:p>
            <a:r>
              <a:rPr lang="nl-BE" altLang="en-US" sz="3300" dirty="0" smtClean="0"/>
              <a:t>An </a:t>
            </a:r>
            <a:r>
              <a:rPr lang="nl-BE" altLang="en-US" sz="3300" dirty="0" err="1" smtClean="0"/>
              <a:t>ideal</a:t>
            </a:r>
            <a:r>
              <a:rPr lang="nl-BE" altLang="en-US" sz="3300" dirty="0" smtClean="0"/>
              <a:t> </a:t>
            </a:r>
            <a:r>
              <a:rPr lang="nl-BE" altLang="en-US" sz="3300" dirty="0" smtClean="0">
                <a:solidFill>
                  <a:srgbClr val="FFC000"/>
                </a:solidFill>
              </a:rPr>
              <a:t>dataset </a:t>
            </a:r>
            <a:r>
              <a:rPr lang="nl-BE" altLang="en-US" sz="3300" dirty="0" err="1" smtClean="0"/>
              <a:t>from</a:t>
            </a:r>
            <a:r>
              <a:rPr lang="nl-BE" altLang="en-US" sz="3300" dirty="0" smtClean="0"/>
              <a:t> </a:t>
            </a:r>
            <a:r>
              <a:rPr lang="nl-BE" altLang="en-US" sz="3300" dirty="0" err="1" smtClean="0"/>
              <a:t>an</a:t>
            </a:r>
            <a:r>
              <a:rPr lang="nl-BE" altLang="en-US" sz="3300" dirty="0" smtClean="0"/>
              <a:t> </a:t>
            </a:r>
            <a:r>
              <a:rPr lang="nl-BE" altLang="en-US" sz="3300" dirty="0" err="1" smtClean="0"/>
              <a:t>ontological</a:t>
            </a:r>
            <a:r>
              <a:rPr lang="nl-BE" altLang="en-US" sz="3300" dirty="0" smtClean="0"/>
              <a:t> </a:t>
            </a:r>
            <a:r>
              <a:rPr lang="nl-BE" altLang="en-US" sz="3300" dirty="0" err="1" smtClean="0"/>
              <a:t>perspective</a:t>
            </a:r>
            <a:endParaRPr lang="nl-NL" altLang="en-US" sz="3300" dirty="0">
              <a:solidFill>
                <a:srgbClr val="FFC000"/>
              </a:solidFill>
            </a:endParaRPr>
          </a:p>
        </p:txBody>
      </p:sp>
      <p:sp>
        <p:nvSpPr>
          <p:cNvPr id="949251" name="Rectangle 3"/>
          <p:cNvSpPr>
            <a:spLocks noGrp="1" noChangeArrowheads="1"/>
          </p:cNvSpPr>
          <p:nvPr>
            <p:ph idx="1"/>
          </p:nvPr>
        </p:nvSpPr>
        <p:spPr/>
        <p:txBody>
          <a:bodyPr/>
          <a:lstStyle/>
          <a:p>
            <a:pPr marL="344488" indent="-344488"/>
            <a:r>
              <a:rPr lang="en-US" altLang="en-US" sz="2800" dirty="0"/>
              <a:t>A representation of some pre-existing </a:t>
            </a:r>
            <a:r>
              <a:rPr lang="en-US" altLang="en-US" sz="2800" i="1" dirty="0" smtClean="0">
                <a:solidFill>
                  <a:srgbClr val="FFFF00"/>
                </a:solidFill>
              </a:rPr>
              <a:t>portion </a:t>
            </a:r>
            <a:r>
              <a:rPr lang="en-US" altLang="en-US" sz="2800" i="1" dirty="0">
                <a:solidFill>
                  <a:srgbClr val="FFFF00"/>
                </a:solidFill>
              </a:rPr>
              <a:t>of </a:t>
            </a:r>
            <a:r>
              <a:rPr lang="en-US" altLang="en-US" sz="2800" i="1" dirty="0" smtClean="0">
                <a:solidFill>
                  <a:srgbClr val="FFFF00"/>
                </a:solidFill>
              </a:rPr>
              <a:t>reality</a:t>
            </a:r>
            <a:r>
              <a:rPr lang="en-US" altLang="en-US" sz="2800" dirty="0" smtClean="0"/>
              <a:t> </a:t>
            </a:r>
            <a:r>
              <a:rPr lang="en-US" altLang="en-US" sz="2800" dirty="0"/>
              <a:t>which</a:t>
            </a:r>
            <a:br>
              <a:rPr lang="en-US" altLang="en-US" sz="2800" dirty="0"/>
            </a:br>
            <a:endParaRPr lang="en-US" altLang="en-US" sz="1200" dirty="0"/>
          </a:p>
          <a:p>
            <a:pPr marL="1085850" lvl="1" indent="-361950">
              <a:buFontTx/>
              <a:buAutoNum type="arabicPeriod"/>
            </a:pPr>
            <a:r>
              <a:rPr lang="en-US" altLang="en-US" dirty="0"/>
              <a:t>reflects </a:t>
            </a:r>
            <a:r>
              <a:rPr lang="en-US" altLang="en-US" dirty="0" smtClean="0"/>
              <a:t>the </a:t>
            </a:r>
            <a:r>
              <a:rPr lang="en-US" altLang="en-US" dirty="0" smtClean="0">
                <a:solidFill>
                  <a:srgbClr val="FFFF00"/>
                </a:solidFill>
              </a:rPr>
              <a:t>particulars</a:t>
            </a:r>
            <a:r>
              <a:rPr lang="en-US" altLang="en-US" dirty="0" smtClean="0"/>
              <a:t> within </a:t>
            </a:r>
            <a:r>
              <a:rPr lang="en-US" altLang="en-US" dirty="0"/>
              <a:t>its domain </a:t>
            </a:r>
            <a:r>
              <a:rPr lang="en-US" altLang="en-US" dirty="0" smtClean="0"/>
              <a:t>– and the relations between them – in </a:t>
            </a:r>
            <a:r>
              <a:rPr lang="en-US" altLang="en-US" dirty="0"/>
              <a:t>such a way that there obtains a systematic correlation between </a:t>
            </a:r>
            <a:r>
              <a:rPr lang="en-US" altLang="en-US" dirty="0">
                <a:solidFill>
                  <a:srgbClr val="FFFF00"/>
                </a:solidFill>
              </a:rPr>
              <a:t>reality</a:t>
            </a:r>
            <a:r>
              <a:rPr lang="en-US" altLang="en-US" dirty="0"/>
              <a:t> and the </a:t>
            </a:r>
            <a:r>
              <a:rPr lang="en-US" altLang="en-US" dirty="0">
                <a:solidFill>
                  <a:srgbClr val="FFC000"/>
                </a:solidFill>
              </a:rPr>
              <a:t>representation</a:t>
            </a:r>
            <a:r>
              <a:rPr lang="en-US" altLang="en-US" dirty="0"/>
              <a:t> itself,</a:t>
            </a:r>
            <a:br>
              <a:rPr lang="en-US" altLang="en-US" dirty="0"/>
            </a:br>
            <a:endParaRPr lang="en-US" altLang="en-US" sz="1200" dirty="0"/>
          </a:p>
          <a:p>
            <a:pPr marL="1085850" lvl="1" indent="-361950">
              <a:buFontTx/>
              <a:buAutoNum type="arabicPeriod"/>
            </a:pPr>
            <a:r>
              <a:rPr lang="en-US" altLang="en-US" dirty="0"/>
              <a:t>is intelligible to a </a:t>
            </a:r>
            <a:r>
              <a:rPr lang="en-US" altLang="en-US" dirty="0">
                <a:solidFill>
                  <a:srgbClr val="FFFF00"/>
                </a:solidFill>
              </a:rPr>
              <a:t>domain </a:t>
            </a:r>
            <a:r>
              <a:rPr lang="en-US" altLang="en-US" dirty="0" smtClean="0">
                <a:solidFill>
                  <a:srgbClr val="FFFF00"/>
                </a:solidFill>
              </a:rPr>
              <a:t>expert</a:t>
            </a:r>
            <a:r>
              <a:rPr lang="en-US" altLang="en-US" dirty="0" smtClean="0"/>
              <a:t>,</a:t>
            </a:r>
            <a:r>
              <a:rPr lang="en-US" altLang="en-US" dirty="0"/>
              <a:t/>
            </a:r>
            <a:br>
              <a:rPr lang="en-US" altLang="en-US" dirty="0"/>
            </a:br>
            <a:endParaRPr lang="en-US" altLang="en-US" sz="1200" dirty="0"/>
          </a:p>
          <a:p>
            <a:pPr marL="1085850" lvl="1" indent="-361950">
              <a:buFontTx/>
              <a:buAutoNum type="arabicPeriod"/>
            </a:pPr>
            <a:r>
              <a:rPr lang="en-US" altLang="en-US" dirty="0"/>
              <a:t>is </a:t>
            </a:r>
            <a:r>
              <a:rPr lang="en-US" altLang="en-US" dirty="0">
                <a:solidFill>
                  <a:srgbClr val="FFC000"/>
                </a:solidFill>
              </a:rPr>
              <a:t>formalized</a:t>
            </a:r>
            <a:r>
              <a:rPr lang="en-US" altLang="en-US" dirty="0"/>
              <a:t> in a way that allows it to support </a:t>
            </a:r>
            <a:r>
              <a:rPr lang="en-US" altLang="en-US" dirty="0">
                <a:solidFill>
                  <a:srgbClr val="FFFF00"/>
                </a:solidFill>
              </a:rPr>
              <a:t>automatic information </a:t>
            </a:r>
            <a:r>
              <a:rPr lang="en-US" altLang="en-US" dirty="0" smtClean="0">
                <a:solidFill>
                  <a:srgbClr val="FFFF00"/>
                </a:solidFill>
              </a:rPr>
              <a:t>processing</a:t>
            </a:r>
            <a:r>
              <a:rPr lang="en-US" altLang="en-US" dirty="0" smtClean="0"/>
              <a:t>.</a:t>
            </a:r>
            <a:endParaRPr lang="en-US" altLang="en-US" dirty="0"/>
          </a:p>
        </p:txBody>
      </p:sp>
      <p:sp>
        <p:nvSpPr>
          <p:cNvPr id="2" name="Rectangle 1"/>
          <p:cNvSpPr/>
          <p:nvPr/>
        </p:nvSpPr>
        <p:spPr>
          <a:xfrm>
            <a:off x="685800" y="6320135"/>
            <a:ext cx="8458200" cy="461665"/>
          </a:xfrm>
          <a:prstGeom prst="rect">
            <a:avLst/>
          </a:prstGeom>
        </p:spPr>
        <p:txBody>
          <a:bodyPr wrap="square">
            <a:spAutoFit/>
          </a:bodyPr>
          <a:lstStyle/>
          <a:p>
            <a:pPr algn="r"/>
            <a:r>
              <a:rPr lang="en-US" sz="1200" b="0" dirty="0" smtClean="0">
                <a:solidFill>
                  <a:schemeClr val="bg1"/>
                </a:solidFill>
              </a:rPr>
              <a:t>Smith </a:t>
            </a:r>
            <a:r>
              <a:rPr lang="en-US" sz="1200" b="0" dirty="0">
                <a:solidFill>
                  <a:schemeClr val="bg1"/>
                </a:solidFill>
              </a:rPr>
              <a:t>B, </a:t>
            </a:r>
            <a:r>
              <a:rPr lang="en-US" sz="1200" b="0" dirty="0" err="1">
                <a:solidFill>
                  <a:schemeClr val="bg1"/>
                </a:solidFill>
              </a:rPr>
              <a:t>Kusnierczyk</a:t>
            </a:r>
            <a:r>
              <a:rPr lang="en-US" sz="1200" b="0" dirty="0">
                <a:solidFill>
                  <a:schemeClr val="bg1"/>
                </a:solidFill>
              </a:rPr>
              <a:t> W, </a:t>
            </a:r>
            <a:r>
              <a:rPr lang="en-US" sz="1200" b="0" dirty="0" err="1">
                <a:solidFill>
                  <a:schemeClr val="bg1"/>
                </a:solidFill>
              </a:rPr>
              <a:t>Schober</a:t>
            </a:r>
            <a:r>
              <a:rPr lang="en-US" sz="1200" b="0" dirty="0">
                <a:solidFill>
                  <a:schemeClr val="bg1"/>
                </a:solidFill>
              </a:rPr>
              <a:t> D, Ceusters W. Towards a Reference Terminology for Ontology Research and Development in the Biomedical Domain. Proceedings of KR-MED 2006, Biomedical Ontology in Action, November 8, 2006, Baltimore MD, USA </a:t>
            </a:r>
          </a:p>
        </p:txBody>
      </p:sp>
    </p:spTree>
    <p:extLst>
      <p:ext uri="{BB962C8B-B14F-4D97-AF65-F5344CB8AC3E}">
        <p14:creationId xmlns:p14="http://schemas.microsoft.com/office/powerpoint/2010/main" val="12781200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AutoShape 2"/>
          <p:cNvSpPr>
            <a:spLocks noGrp="1" noChangeArrowheads="1"/>
          </p:cNvSpPr>
          <p:nvPr>
            <p:ph type="title"/>
          </p:nvPr>
        </p:nvSpPr>
        <p:spPr>
          <a:xfrm>
            <a:off x="0" y="762000"/>
            <a:ext cx="9144000" cy="762000"/>
          </a:xfrm>
        </p:spPr>
        <p:txBody>
          <a:bodyPr/>
          <a:lstStyle/>
          <a:p>
            <a:r>
              <a:rPr lang="nl-BE" altLang="en-US" dirty="0" err="1"/>
              <a:t>Some</a:t>
            </a:r>
            <a:r>
              <a:rPr lang="nl-BE" altLang="en-US" dirty="0"/>
              <a:t> </a:t>
            </a:r>
            <a:r>
              <a:rPr lang="nl-BE" altLang="en-US" dirty="0" err="1"/>
              <a:t>characteristics</a:t>
            </a:r>
            <a:r>
              <a:rPr lang="nl-BE" altLang="en-US" dirty="0"/>
              <a:t> of </a:t>
            </a:r>
            <a:r>
              <a:rPr lang="nl-BE" altLang="en-US" dirty="0" err="1"/>
              <a:t>an</a:t>
            </a:r>
            <a:r>
              <a:rPr lang="nl-BE" altLang="en-US" dirty="0"/>
              <a:t> </a:t>
            </a:r>
            <a:r>
              <a:rPr lang="nl-BE" altLang="en-US" dirty="0" err="1"/>
              <a:t>optimal</a:t>
            </a:r>
            <a:r>
              <a:rPr lang="nl-BE" altLang="en-US" dirty="0"/>
              <a:t> </a:t>
            </a:r>
            <a:r>
              <a:rPr lang="nl-BE" altLang="en-US" dirty="0" smtClean="0"/>
              <a:t>research </a:t>
            </a:r>
            <a:r>
              <a:rPr lang="en-US" altLang="en-US" dirty="0" smtClean="0"/>
              <a:t>dataset</a:t>
            </a:r>
            <a:endParaRPr lang="en-US" altLang="en-US" dirty="0"/>
          </a:p>
        </p:txBody>
      </p:sp>
      <p:sp>
        <p:nvSpPr>
          <p:cNvPr id="744451" name="Rectangle 3"/>
          <p:cNvSpPr>
            <a:spLocks noGrp="1" noChangeArrowheads="1"/>
          </p:cNvSpPr>
          <p:nvPr>
            <p:ph idx="1"/>
          </p:nvPr>
        </p:nvSpPr>
        <p:spPr>
          <a:xfrm>
            <a:off x="228600" y="2133600"/>
            <a:ext cx="8686800" cy="4495800"/>
          </a:xfrm>
        </p:spPr>
        <p:txBody>
          <a:bodyPr/>
          <a:lstStyle/>
          <a:p>
            <a:r>
              <a:rPr lang="nl-NL" altLang="en-US" dirty="0" err="1"/>
              <a:t>Each</a:t>
            </a:r>
            <a:r>
              <a:rPr lang="nl-NL" altLang="en-US" dirty="0"/>
              <a:t> </a:t>
            </a:r>
            <a:r>
              <a:rPr lang="nl-NL" altLang="en-US" dirty="0" err="1">
                <a:solidFill>
                  <a:srgbClr val="FFC000"/>
                </a:solidFill>
              </a:rPr>
              <a:t>representational</a:t>
            </a:r>
            <a:r>
              <a:rPr lang="nl-NL" altLang="en-US" dirty="0">
                <a:solidFill>
                  <a:srgbClr val="FFC000"/>
                </a:solidFill>
              </a:rPr>
              <a:t> unit </a:t>
            </a:r>
            <a:r>
              <a:rPr lang="nl-NL" altLang="en-US" dirty="0"/>
              <a:t>in </a:t>
            </a:r>
            <a:r>
              <a:rPr lang="nl-NL" altLang="en-US" dirty="0" err="1" smtClean="0"/>
              <a:t>the</a:t>
            </a:r>
            <a:r>
              <a:rPr lang="nl-NL" altLang="en-US" dirty="0" smtClean="0"/>
              <a:t> </a:t>
            </a:r>
            <a:r>
              <a:rPr lang="nl-NL" altLang="en-US" dirty="0" smtClean="0">
                <a:solidFill>
                  <a:srgbClr val="FFC000"/>
                </a:solidFill>
              </a:rPr>
              <a:t>dataset</a:t>
            </a:r>
            <a:r>
              <a:rPr lang="nl-NL" altLang="en-US" dirty="0" smtClean="0"/>
              <a:t> </a:t>
            </a:r>
            <a:r>
              <a:rPr lang="nl-NL" altLang="en-US" dirty="0" err="1" smtClean="0"/>
              <a:t>would</a:t>
            </a:r>
            <a:r>
              <a:rPr lang="nl-NL" altLang="en-US" dirty="0" smtClean="0"/>
              <a:t> </a:t>
            </a:r>
            <a:r>
              <a:rPr lang="nl-NL" altLang="en-US" dirty="0" err="1" smtClean="0"/>
              <a:t>designate</a:t>
            </a:r>
            <a:r>
              <a:rPr lang="nl-NL" altLang="en-US" dirty="0" smtClean="0"/>
              <a:t>:</a:t>
            </a:r>
          </a:p>
          <a:p>
            <a:r>
              <a:rPr lang="nl-NL" altLang="en-US" dirty="0" smtClean="0"/>
              <a:t> </a:t>
            </a:r>
            <a:endParaRPr lang="nl-NL" altLang="en-US" dirty="0"/>
          </a:p>
          <a:p>
            <a:pPr marL="914400" lvl="1" indent="-457200">
              <a:buFont typeface="+mj-lt"/>
              <a:buAutoNum type="arabicPeriod"/>
            </a:pPr>
            <a:r>
              <a:rPr lang="nl-NL" altLang="en-US" dirty="0" smtClean="0"/>
              <a:t>a </a:t>
            </a:r>
            <a:r>
              <a:rPr lang="nl-NL" altLang="en-US" dirty="0"/>
              <a:t>single </a:t>
            </a:r>
            <a:r>
              <a:rPr lang="nl-NL" altLang="en-US" dirty="0" err="1" smtClean="0">
                <a:solidFill>
                  <a:srgbClr val="FFFF00"/>
                </a:solidFill>
              </a:rPr>
              <a:t>particular</a:t>
            </a:r>
            <a:r>
              <a:rPr lang="nl-NL" altLang="en-US" dirty="0" smtClean="0"/>
              <a:t>, </a:t>
            </a:r>
            <a:endParaRPr lang="en-US" altLang="en-US" dirty="0"/>
          </a:p>
        </p:txBody>
      </p:sp>
      <p:sp>
        <p:nvSpPr>
          <p:cNvPr id="2" name="Rectangle 1"/>
          <p:cNvSpPr/>
          <p:nvPr/>
        </p:nvSpPr>
        <p:spPr>
          <a:xfrm>
            <a:off x="1143000" y="6324600"/>
            <a:ext cx="8001000" cy="461665"/>
          </a:xfrm>
          <a:prstGeom prst="rect">
            <a:avLst/>
          </a:prstGeom>
        </p:spPr>
        <p:txBody>
          <a:bodyPr wrap="square">
            <a:spAutoFit/>
          </a:bodyPr>
          <a:lstStyle/>
          <a:p>
            <a:pPr algn="r"/>
            <a:r>
              <a:rPr lang="en-US" sz="1200" b="0" dirty="0" smtClean="0">
                <a:solidFill>
                  <a:schemeClr val="bg1"/>
                </a:solidFill>
              </a:rPr>
              <a:t>Ceusters </a:t>
            </a:r>
            <a:r>
              <a:rPr lang="en-US" sz="1200" b="0" dirty="0">
                <a:solidFill>
                  <a:schemeClr val="bg1"/>
                </a:solidFill>
              </a:rPr>
              <a:t>W, Smith B. A Realism-Based Approach to the Evolution of Biomedical Ontologies. </a:t>
            </a:r>
            <a:endParaRPr lang="en-US" sz="1200" b="0" dirty="0" smtClean="0">
              <a:solidFill>
                <a:schemeClr val="bg1"/>
              </a:solidFill>
            </a:endParaRPr>
          </a:p>
          <a:p>
            <a:pPr algn="r"/>
            <a:r>
              <a:rPr lang="en-US" sz="1200" b="0" dirty="0" smtClean="0">
                <a:solidFill>
                  <a:schemeClr val="bg1"/>
                </a:solidFill>
              </a:rPr>
              <a:t>Proceedings </a:t>
            </a:r>
            <a:r>
              <a:rPr lang="en-US" sz="1200" b="0" dirty="0">
                <a:solidFill>
                  <a:schemeClr val="bg1"/>
                </a:solidFill>
              </a:rPr>
              <a:t>of AMIA 2006, Washington DC, 2006;:121-125.</a:t>
            </a:r>
          </a:p>
        </p:txBody>
      </p:sp>
    </p:spTree>
    <p:extLst>
      <p:ext uri="{BB962C8B-B14F-4D97-AF65-F5344CB8AC3E}">
        <p14:creationId xmlns:p14="http://schemas.microsoft.com/office/powerpoint/2010/main" val="3227849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dirty="0" smtClean="0"/>
              <a:t>Single particulars?</a:t>
            </a:r>
            <a:endParaRPr lang="en-US" altLang="en-US" dirty="0" smtClean="0"/>
          </a:p>
        </p:txBody>
      </p:sp>
      <p:pic>
        <p:nvPicPr>
          <p:cNvPr id="768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775" y="4090988"/>
            <a:ext cx="72771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68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1995488"/>
            <a:ext cx="3098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21"/>
          <p:cNvGrpSpPr>
            <a:grpSpLocks/>
          </p:cNvGrpSpPr>
          <p:nvPr/>
        </p:nvGrpSpPr>
        <p:grpSpPr bwMode="auto">
          <a:xfrm>
            <a:off x="295275" y="2012950"/>
            <a:ext cx="8743950" cy="3959225"/>
            <a:chOff x="295275" y="2012496"/>
            <a:chExt cx="8743950" cy="3959679"/>
          </a:xfrm>
        </p:grpSpPr>
        <p:sp>
          <p:nvSpPr>
            <p:cNvPr id="76808" name="TextBox 12"/>
            <p:cNvSpPr txBox="1">
              <a:spLocks noChangeArrowheads="1"/>
            </p:cNvSpPr>
            <p:nvPr/>
          </p:nvSpPr>
          <p:spPr bwMode="auto">
            <a:xfrm>
              <a:off x="3571875" y="2012496"/>
              <a:ext cx="5467350" cy="200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2200" b="0">
                  <a:solidFill>
                    <a:schemeClr val="bg1"/>
                  </a:solidFill>
                </a:rPr>
                <a:t>‘</a:t>
              </a:r>
              <a:r>
                <a:rPr lang="en-US" altLang="en-US" sz="2200" b="0" i="1">
                  <a:solidFill>
                    <a:schemeClr val="bg1"/>
                  </a:solidFill>
                </a:rPr>
                <a:t>The patient with patient identifier ‘PtID4’ is stated to have had a panoramic X-ray of the mouth which is interpreted to show subcortical sclerosis of that patient’s condylar head of the right temporomandibular joint</a:t>
              </a:r>
              <a:r>
                <a:rPr lang="en-US" altLang="en-US" sz="2200" b="0">
                  <a:solidFill>
                    <a:schemeClr val="bg1"/>
                  </a:solidFill>
                </a:rPr>
                <a:t>’</a:t>
              </a:r>
            </a:p>
          </p:txBody>
        </p:sp>
        <p:grpSp>
          <p:nvGrpSpPr>
            <p:cNvPr id="76809" name="Group 20"/>
            <p:cNvGrpSpPr>
              <a:grpSpLocks/>
            </p:cNvGrpSpPr>
            <p:nvPr/>
          </p:nvGrpSpPr>
          <p:grpSpPr bwMode="auto">
            <a:xfrm>
              <a:off x="295275" y="2047875"/>
              <a:ext cx="8696325" cy="3924300"/>
              <a:chOff x="295275" y="2047875"/>
              <a:chExt cx="8696325" cy="3924300"/>
            </a:xfrm>
          </p:grpSpPr>
          <p:sp>
            <p:nvSpPr>
              <p:cNvPr id="76810" name="Rectangle 13"/>
              <p:cNvSpPr>
                <a:spLocks noChangeArrowheads="1"/>
              </p:cNvSpPr>
              <p:nvPr/>
            </p:nvSpPr>
            <p:spPr bwMode="auto">
              <a:xfrm>
                <a:off x="4933950" y="5810250"/>
                <a:ext cx="152400" cy="161925"/>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100">
                    <a:solidFill>
                      <a:schemeClr val="bg1"/>
                    </a:solidFill>
                  </a:rPr>
                  <a:t>1</a:t>
                </a:r>
              </a:p>
            </p:txBody>
          </p:sp>
          <p:sp>
            <p:nvSpPr>
              <p:cNvPr id="76811" name="Rectangle 14"/>
              <p:cNvSpPr>
                <a:spLocks noChangeArrowheads="1"/>
              </p:cNvSpPr>
              <p:nvPr/>
            </p:nvSpPr>
            <p:spPr bwMode="auto">
              <a:xfrm>
                <a:off x="4467225" y="5048250"/>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2" name="Rectangle 15"/>
              <p:cNvSpPr>
                <a:spLocks noChangeArrowheads="1"/>
              </p:cNvSpPr>
              <p:nvPr/>
            </p:nvSpPr>
            <p:spPr bwMode="auto">
              <a:xfrm>
                <a:off x="2028825" y="5810250"/>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3" name="Rectangle 16"/>
              <p:cNvSpPr>
                <a:spLocks noChangeArrowheads="1"/>
              </p:cNvSpPr>
              <p:nvPr/>
            </p:nvSpPr>
            <p:spPr bwMode="auto">
              <a:xfrm>
                <a:off x="295275" y="2886075"/>
                <a:ext cx="3028950" cy="16192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4" name="Rectangle 17"/>
              <p:cNvSpPr>
                <a:spLocks noChangeArrowheads="1"/>
              </p:cNvSpPr>
              <p:nvPr/>
            </p:nvSpPr>
            <p:spPr bwMode="auto">
              <a:xfrm>
                <a:off x="2419350" y="2124075"/>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5" name="Rectangle 18"/>
              <p:cNvSpPr>
                <a:spLocks noChangeArrowheads="1"/>
              </p:cNvSpPr>
              <p:nvPr/>
            </p:nvSpPr>
            <p:spPr bwMode="auto">
              <a:xfrm>
                <a:off x="3571875" y="2047875"/>
                <a:ext cx="5419725" cy="19050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6" name="Rectangle 19"/>
              <p:cNvSpPr>
                <a:spLocks noChangeArrowheads="1"/>
              </p:cNvSpPr>
              <p:nvPr/>
            </p:nvSpPr>
            <p:spPr bwMode="auto">
              <a:xfrm>
                <a:off x="895350" y="2276475"/>
                <a:ext cx="619125" cy="152400"/>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grpSp>
      <p:sp>
        <p:nvSpPr>
          <p:cNvPr id="16" name="Arc 15"/>
          <p:cNvSpPr/>
          <p:nvPr/>
        </p:nvSpPr>
        <p:spPr bwMode="auto">
          <a:xfrm rot="1339683">
            <a:off x="5029200" y="3914775"/>
            <a:ext cx="1079500" cy="2093913"/>
          </a:xfrm>
          <a:prstGeom prst="arc">
            <a:avLst>
              <a:gd name="adj1" fmla="val 16200000"/>
              <a:gd name="adj2" fmla="val 5532768"/>
            </a:avLst>
          </a:prstGeom>
          <a:noFill/>
          <a:ln w="38100" cap="flat" cmpd="sng" algn="ctr">
            <a:solidFill>
              <a:srgbClr val="FF0000"/>
            </a:solidFill>
            <a:prstDash val="solid"/>
            <a:round/>
            <a:headEnd type="triangle" w="med" len="med"/>
            <a:tailEnd type="none" w="med" len="med"/>
          </a:ln>
          <a:effectLst/>
        </p:spPr>
        <p:txBody>
          <a:bodyPr wrap="none" anchor="ctr"/>
          <a:lstStyle/>
          <a:p>
            <a:pPr>
              <a:defRPr/>
            </a:pPr>
            <a:endParaRPr lang="en-US"/>
          </a:p>
        </p:txBody>
      </p:sp>
      <p:sp>
        <p:nvSpPr>
          <p:cNvPr id="17" name="TextBox 16"/>
          <p:cNvSpPr txBox="1">
            <a:spLocks noChangeArrowheads="1"/>
          </p:cNvSpPr>
          <p:nvPr/>
        </p:nvSpPr>
        <p:spPr bwMode="auto">
          <a:xfrm>
            <a:off x="6210300" y="3956050"/>
            <a:ext cx="1312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meaning</a:t>
            </a:r>
          </a:p>
        </p:txBody>
      </p:sp>
    </p:spTree>
    <p:extLst>
      <p:ext uri="{BB962C8B-B14F-4D97-AF65-F5344CB8AC3E}">
        <p14:creationId xmlns:p14="http://schemas.microsoft.com/office/powerpoint/2010/main" val="462633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454333" y="2265546"/>
            <a:ext cx="2545893" cy="3791755"/>
          </a:xfrm>
          <a:prstGeom prst="rect">
            <a:avLst/>
          </a:prstGeom>
        </p:spPr>
      </p:pic>
      <p:sp>
        <p:nvSpPr>
          <p:cNvPr id="7170" name="AutoShape 2"/>
          <p:cNvSpPr>
            <a:spLocks noGrp="1" noChangeArrowheads="1"/>
          </p:cNvSpPr>
          <p:nvPr>
            <p:ph type="title"/>
          </p:nvPr>
        </p:nvSpPr>
        <p:spPr/>
        <p:txBody>
          <a:bodyPr/>
          <a:lstStyle/>
          <a:p>
            <a:pPr eaLnBrk="1" hangingPunct="1"/>
            <a:r>
              <a:rPr lang="en-US" altLang="en-US" dirty="0" smtClean="0"/>
              <a:t>Beings, happenings and descriptions</a:t>
            </a:r>
          </a:p>
        </p:txBody>
      </p:sp>
      <p:grpSp>
        <p:nvGrpSpPr>
          <p:cNvPr id="7171" name="Group 9"/>
          <p:cNvGrpSpPr>
            <a:grpSpLocks/>
          </p:cNvGrpSpPr>
          <p:nvPr/>
        </p:nvGrpSpPr>
        <p:grpSpPr bwMode="auto">
          <a:xfrm>
            <a:off x="5715000" y="2392363"/>
            <a:ext cx="2743200" cy="3771900"/>
            <a:chOff x="3120" y="816"/>
            <a:chExt cx="2334" cy="3048"/>
          </a:xfrm>
        </p:grpSpPr>
        <p:pic>
          <p:nvPicPr>
            <p:cNvPr id="717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0" y="864"/>
              <a:ext cx="2328" cy="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816"/>
              <a:ext cx="2334"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5"/>
          <p:cNvSpPr/>
          <p:nvPr/>
        </p:nvSpPr>
        <p:spPr bwMode="auto">
          <a:xfrm>
            <a:off x="5638800" y="1676400"/>
            <a:ext cx="3048000" cy="4876800"/>
          </a:xfrm>
          <a:prstGeom prst="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TextBox 6"/>
          <p:cNvSpPr txBox="1"/>
          <p:nvPr/>
        </p:nvSpPr>
        <p:spPr>
          <a:xfrm>
            <a:off x="5638800" y="6089303"/>
            <a:ext cx="1739579" cy="461665"/>
          </a:xfrm>
          <a:prstGeom prst="rect">
            <a:avLst/>
          </a:prstGeom>
          <a:noFill/>
        </p:spPr>
        <p:txBody>
          <a:bodyPr wrap="none" rtlCol="0">
            <a:spAutoFit/>
          </a:bodyPr>
          <a:lstStyle/>
          <a:p>
            <a:r>
              <a:rPr lang="en-US" dirty="0" smtClean="0">
                <a:solidFill>
                  <a:srgbClr val="FFC000"/>
                </a:solidFill>
              </a:rPr>
              <a:t>Descriptions</a:t>
            </a:r>
            <a:endParaRPr lang="en-US" dirty="0">
              <a:solidFill>
                <a:srgbClr val="FFC000"/>
              </a:solidFill>
            </a:endParaRPr>
          </a:p>
        </p:txBody>
      </p:sp>
      <p:sp>
        <p:nvSpPr>
          <p:cNvPr id="8" name="Rectangle 7"/>
          <p:cNvSpPr/>
          <p:nvPr/>
        </p:nvSpPr>
        <p:spPr bwMode="auto">
          <a:xfrm>
            <a:off x="228600" y="1524000"/>
            <a:ext cx="8610600" cy="51054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p:cNvSpPr txBox="1"/>
          <p:nvPr/>
        </p:nvSpPr>
        <p:spPr>
          <a:xfrm>
            <a:off x="228600" y="6091535"/>
            <a:ext cx="2832827" cy="461665"/>
          </a:xfrm>
          <a:prstGeom prst="rect">
            <a:avLst/>
          </a:prstGeom>
          <a:noFill/>
        </p:spPr>
        <p:txBody>
          <a:bodyPr wrap="none" rtlCol="0">
            <a:spAutoFit/>
          </a:bodyPr>
          <a:lstStyle/>
          <a:p>
            <a:r>
              <a:rPr lang="en-US" dirty="0" smtClean="0">
                <a:solidFill>
                  <a:srgbClr val="FFFF00"/>
                </a:solidFill>
              </a:rPr>
              <a:t>Beings &amp; happenings</a:t>
            </a:r>
            <a:endParaRPr lang="en-US" dirty="0">
              <a:solidFill>
                <a:srgbClr val="FFFF00"/>
              </a:solidFill>
            </a:endParaRPr>
          </a:p>
        </p:txBody>
      </p:sp>
      <p:sp>
        <p:nvSpPr>
          <p:cNvPr id="2" name="TextBox 1"/>
          <p:cNvSpPr txBox="1"/>
          <p:nvPr/>
        </p:nvSpPr>
        <p:spPr>
          <a:xfrm>
            <a:off x="6081838" y="1778298"/>
            <a:ext cx="2002471" cy="461665"/>
          </a:xfrm>
          <a:prstGeom prst="rect">
            <a:avLst/>
          </a:prstGeom>
          <a:noFill/>
        </p:spPr>
        <p:txBody>
          <a:bodyPr wrap="none" rtlCol="0">
            <a:spAutoFit/>
          </a:bodyPr>
          <a:lstStyle/>
          <a:p>
            <a:r>
              <a:rPr lang="en-US" dirty="0" smtClean="0">
                <a:solidFill>
                  <a:srgbClr val="FFC000"/>
                </a:solidFill>
              </a:rPr>
              <a:t>(research) data</a:t>
            </a:r>
            <a:endParaRPr lang="en-US" dirty="0">
              <a:solidFill>
                <a:srgbClr val="FFC000"/>
              </a:solidFill>
            </a:endParaRPr>
          </a:p>
        </p:txBody>
      </p:sp>
      <p:sp>
        <p:nvSpPr>
          <p:cNvPr id="12" name="TextBox 11"/>
          <p:cNvSpPr txBox="1"/>
          <p:nvPr/>
        </p:nvSpPr>
        <p:spPr>
          <a:xfrm>
            <a:off x="520860" y="1769647"/>
            <a:ext cx="2412840" cy="461665"/>
          </a:xfrm>
          <a:prstGeom prst="rect">
            <a:avLst/>
          </a:prstGeom>
          <a:noFill/>
        </p:spPr>
        <p:txBody>
          <a:bodyPr wrap="none" rtlCol="0">
            <a:spAutoFit/>
          </a:bodyPr>
          <a:lstStyle/>
          <a:p>
            <a:r>
              <a:rPr lang="en-US" dirty="0" smtClean="0">
                <a:solidFill>
                  <a:srgbClr val="FFFF00"/>
                </a:solidFill>
              </a:rPr>
              <a:t>(research) domain</a:t>
            </a:r>
            <a:endParaRPr lang="en-US" dirty="0">
              <a:solidFill>
                <a:srgbClr val="FFFF00"/>
              </a:solidFill>
            </a:endParaRPr>
          </a:p>
        </p:txBody>
      </p:sp>
      <p:grpSp>
        <p:nvGrpSpPr>
          <p:cNvPr id="13" name="Group 27"/>
          <p:cNvGrpSpPr>
            <a:grpSpLocks/>
          </p:cNvGrpSpPr>
          <p:nvPr/>
        </p:nvGrpSpPr>
        <p:grpSpPr bwMode="auto">
          <a:xfrm>
            <a:off x="2362200" y="2519363"/>
            <a:ext cx="5672138" cy="3479800"/>
            <a:chOff x="2362200" y="2519363"/>
            <a:chExt cx="5672138" cy="3479800"/>
          </a:xfrm>
        </p:grpSpPr>
        <p:sp>
          <p:nvSpPr>
            <p:cNvPr id="14" name="Freeform 35"/>
            <p:cNvSpPr>
              <a:spLocks/>
            </p:cNvSpPr>
            <p:nvPr/>
          </p:nvSpPr>
          <p:spPr bwMode="auto">
            <a:xfrm>
              <a:off x="2590800" y="2519363"/>
              <a:ext cx="3962400" cy="17018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rgbClr val="FF5050"/>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5" name="Freeform 37"/>
            <p:cNvSpPr>
              <a:spLocks/>
            </p:cNvSpPr>
            <p:nvPr/>
          </p:nvSpPr>
          <p:spPr bwMode="auto">
            <a:xfrm rot="20395306" flipV="1">
              <a:off x="2362200" y="4525963"/>
              <a:ext cx="4343400" cy="1473200"/>
            </a:xfrm>
            <a:custGeom>
              <a:avLst/>
              <a:gdLst>
                <a:gd name="T0" fmla="*/ 0 w 2496"/>
                <a:gd name="T1" fmla="*/ 2147483647 h 1072"/>
                <a:gd name="T2" fmla="*/ 2147483647 w 2496"/>
                <a:gd name="T3" fmla="*/ 2147483647 h 1072"/>
                <a:gd name="T4" fmla="*/ 2147483647 w 2496"/>
                <a:gd name="T5" fmla="*/ 2147483647 h 1072"/>
                <a:gd name="T6" fmla="*/ 0 60000 65536"/>
                <a:gd name="T7" fmla="*/ 0 60000 65536"/>
                <a:gd name="T8" fmla="*/ 0 60000 65536"/>
                <a:gd name="T9" fmla="*/ 0 w 2496"/>
                <a:gd name="T10" fmla="*/ 0 h 1072"/>
                <a:gd name="T11" fmla="*/ 2496 w 2496"/>
                <a:gd name="T12" fmla="*/ 1072 h 1072"/>
              </a:gdLst>
              <a:ahLst/>
              <a:cxnLst>
                <a:cxn ang="T6">
                  <a:pos x="T0" y="T1"/>
                </a:cxn>
                <a:cxn ang="T7">
                  <a:pos x="T2" y="T3"/>
                </a:cxn>
                <a:cxn ang="T8">
                  <a:pos x="T4" y="T5"/>
                </a:cxn>
              </a:cxnLst>
              <a:rect l="T9" t="T10" r="T11" b="T12"/>
              <a:pathLst>
                <a:path w="2496" h="1072">
                  <a:moveTo>
                    <a:pt x="0" y="1072"/>
                  </a:moveTo>
                  <a:cubicBezTo>
                    <a:pt x="224" y="600"/>
                    <a:pt x="448" y="128"/>
                    <a:pt x="864" y="64"/>
                  </a:cubicBezTo>
                  <a:cubicBezTo>
                    <a:pt x="1280" y="0"/>
                    <a:pt x="1888" y="344"/>
                    <a:pt x="2496" y="688"/>
                  </a:cubicBezTo>
                </a:path>
              </a:pathLst>
            </a:custGeom>
            <a:noFill/>
            <a:ln w="57150" cap="flat" cmpd="sng">
              <a:solidFill>
                <a:schemeClr val="accent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16" name="Rectangle 36"/>
            <p:cNvSpPr>
              <a:spLocks noChangeArrowheads="1"/>
            </p:cNvSpPr>
            <p:nvPr/>
          </p:nvSpPr>
          <p:spPr bwMode="auto">
            <a:xfrm>
              <a:off x="6484938" y="3582988"/>
              <a:ext cx="1524000" cy="152400"/>
            </a:xfrm>
            <a:prstGeom prst="rect">
              <a:avLst/>
            </a:prstGeom>
            <a:solidFill>
              <a:srgbClr val="FF505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17" name="Rectangle 38"/>
            <p:cNvSpPr>
              <a:spLocks noChangeArrowheads="1"/>
            </p:cNvSpPr>
            <p:nvPr/>
          </p:nvSpPr>
          <p:spPr bwMode="auto">
            <a:xfrm>
              <a:off x="6510338" y="4225925"/>
              <a:ext cx="1524000" cy="152400"/>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sp>
        <p:nvSpPr>
          <p:cNvPr id="4" name="Rectangle 3"/>
          <p:cNvSpPr/>
          <p:nvPr/>
        </p:nvSpPr>
        <p:spPr>
          <a:xfrm>
            <a:off x="216863" y="6642929"/>
            <a:ext cx="5650537" cy="215444"/>
          </a:xfrm>
          <a:prstGeom prst="rect">
            <a:avLst/>
          </a:prstGeom>
        </p:spPr>
        <p:txBody>
          <a:bodyPr wrap="square">
            <a:spAutoFit/>
          </a:bodyPr>
          <a:lstStyle/>
          <a:p>
            <a:r>
              <a:rPr lang="en-US" sz="800" dirty="0">
                <a:solidFill>
                  <a:schemeClr val="bg1"/>
                </a:solidFill>
              </a:rPr>
              <a:t>https://ubphoto.smugmug.com/Years/2017/17011-Medicine-Satyanarayana-Lakshminrusimha-Newborn-MFS/i-Vj8g6p2</a:t>
            </a:r>
          </a:p>
        </p:txBody>
      </p:sp>
    </p:spTree>
    <p:extLst>
      <p:ext uri="{BB962C8B-B14F-4D97-AF65-F5344CB8AC3E}">
        <p14:creationId xmlns:p14="http://schemas.microsoft.com/office/powerpoint/2010/main" val="2989684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AutoShape 2"/>
          <p:cNvSpPr>
            <a:spLocks noGrp="1" noChangeArrowheads="1"/>
          </p:cNvSpPr>
          <p:nvPr>
            <p:ph type="title"/>
          </p:nvPr>
        </p:nvSpPr>
        <p:spPr>
          <a:xfrm>
            <a:off x="0" y="762000"/>
            <a:ext cx="9144000" cy="762000"/>
          </a:xfrm>
        </p:spPr>
        <p:txBody>
          <a:bodyPr/>
          <a:lstStyle/>
          <a:p>
            <a:r>
              <a:rPr lang="nl-BE" altLang="en-US" dirty="0" err="1"/>
              <a:t>Some</a:t>
            </a:r>
            <a:r>
              <a:rPr lang="nl-BE" altLang="en-US" dirty="0"/>
              <a:t> </a:t>
            </a:r>
            <a:r>
              <a:rPr lang="nl-BE" altLang="en-US" dirty="0" err="1"/>
              <a:t>characteristics</a:t>
            </a:r>
            <a:r>
              <a:rPr lang="nl-BE" altLang="en-US" dirty="0"/>
              <a:t> of </a:t>
            </a:r>
            <a:r>
              <a:rPr lang="nl-BE" altLang="en-US" dirty="0" err="1"/>
              <a:t>an</a:t>
            </a:r>
            <a:r>
              <a:rPr lang="nl-BE" altLang="en-US" dirty="0"/>
              <a:t> </a:t>
            </a:r>
            <a:r>
              <a:rPr lang="nl-BE" altLang="en-US" dirty="0" err="1"/>
              <a:t>optimal</a:t>
            </a:r>
            <a:r>
              <a:rPr lang="nl-BE" altLang="en-US" dirty="0"/>
              <a:t> </a:t>
            </a:r>
            <a:r>
              <a:rPr lang="nl-BE" altLang="en-US" dirty="0" smtClean="0"/>
              <a:t>research </a:t>
            </a:r>
            <a:r>
              <a:rPr lang="en-US" altLang="en-US" dirty="0" smtClean="0"/>
              <a:t>dataset</a:t>
            </a:r>
            <a:endParaRPr lang="en-US" altLang="en-US" dirty="0"/>
          </a:p>
        </p:txBody>
      </p:sp>
      <p:sp>
        <p:nvSpPr>
          <p:cNvPr id="744451" name="Rectangle 3"/>
          <p:cNvSpPr>
            <a:spLocks noGrp="1" noChangeArrowheads="1"/>
          </p:cNvSpPr>
          <p:nvPr>
            <p:ph idx="1"/>
          </p:nvPr>
        </p:nvSpPr>
        <p:spPr>
          <a:xfrm>
            <a:off x="228600" y="2133600"/>
            <a:ext cx="8686800" cy="4495800"/>
          </a:xfrm>
        </p:spPr>
        <p:txBody>
          <a:bodyPr/>
          <a:lstStyle/>
          <a:p>
            <a:r>
              <a:rPr lang="nl-NL" altLang="en-US" dirty="0" err="1"/>
              <a:t>Each</a:t>
            </a:r>
            <a:r>
              <a:rPr lang="nl-NL" altLang="en-US" dirty="0"/>
              <a:t> </a:t>
            </a:r>
            <a:r>
              <a:rPr lang="nl-NL" altLang="en-US" dirty="0" err="1">
                <a:solidFill>
                  <a:srgbClr val="FFC000"/>
                </a:solidFill>
              </a:rPr>
              <a:t>representational</a:t>
            </a:r>
            <a:r>
              <a:rPr lang="nl-NL" altLang="en-US" dirty="0">
                <a:solidFill>
                  <a:srgbClr val="FFC000"/>
                </a:solidFill>
              </a:rPr>
              <a:t> unit </a:t>
            </a:r>
            <a:r>
              <a:rPr lang="nl-NL" altLang="en-US" dirty="0"/>
              <a:t>in </a:t>
            </a:r>
            <a:r>
              <a:rPr lang="nl-NL" altLang="en-US" dirty="0" err="1" smtClean="0"/>
              <a:t>the</a:t>
            </a:r>
            <a:r>
              <a:rPr lang="nl-NL" altLang="en-US" dirty="0" smtClean="0"/>
              <a:t> </a:t>
            </a:r>
            <a:r>
              <a:rPr lang="nl-NL" altLang="en-US" dirty="0" smtClean="0">
                <a:solidFill>
                  <a:srgbClr val="FFC000"/>
                </a:solidFill>
              </a:rPr>
              <a:t>dataset</a:t>
            </a:r>
            <a:r>
              <a:rPr lang="nl-NL" altLang="en-US" dirty="0" smtClean="0"/>
              <a:t> </a:t>
            </a:r>
            <a:r>
              <a:rPr lang="nl-NL" altLang="en-US" dirty="0" err="1" smtClean="0"/>
              <a:t>would</a:t>
            </a:r>
            <a:r>
              <a:rPr lang="nl-NL" altLang="en-US" dirty="0" smtClean="0"/>
              <a:t> </a:t>
            </a:r>
            <a:r>
              <a:rPr lang="nl-NL" altLang="en-US" dirty="0" err="1" smtClean="0"/>
              <a:t>designate</a:t>
            </a:r>
            <a:r>
              <a:rPr lang="nl-NL" altLang="en-US" dirty="0" smtClean="0"/>
              <a:t>:</a:t>
            </a:r>
          </a:p>
          <a:p>
            <a:r>
              <a:rPr lang="nl-NL" altLang="en-US" dirty="0" smtClean="0"/>
              <a:t> </a:t>
            </a:r>
            <a:endParaRPr lang="nl-NL" altLang="en-US" dirty="0"/>
          </a:p>
          <a:p>
            <a:pPr marL="914400" lvl="1" indent="-457200">
              <a:buFont typeface="+mj-lt"/>
              <a:buAutoNum type="arabicPeriod"/>
            </a:pPr>
            <a:r>
              <a:rPr lang="nl-NL" altLang="en-US" dirty="0" smtClean="0"/>
              <a:t>a </a:t>
            </a:r>
            <a:r>
              <a:rPr lang="nl-NL" altLang="en-US" dirty="0"/>
              <a:t>single </a:t>
            </a:r>
            <a:r>
              <a:rPr lang="nl-NL" altLang="en-US" dirty="0" err="1" smtClean="0">
                <a:solidFill>
                  <a:srgbClr val="FFFF00"/>
                </a:solidFill>
              </a:rPr>
              <a:t>particular</a:t>
            </a:r>
            <a:r>
              <a:rPr lang="nl-NL" altLang="en-US" dirty="0" smtClean="0"/>
              <a:t>, </a:t>
            </a:r>
            <a:r>
              <a:rPr lang="nl-NL" altLang="en-US" dirty="0" err="1"/>
              <a:t>which</a:t>
            </a:r>
            <a:r>
              <a:rPr lang="nl-NL" altLang="en-US" dirty="0"/>
              <a:t> is </a:t>
            </a:r>
          </a:p>
          <a:p>
            <a:pPr marL="914400" lvl="1" indent="-457200">
              <a:buFont typeface="+mj-lt"/>
              <a:buAutoNum type="arabicPeriod"/>
            </a:pPr>
            <a:r>
              <a:rPr lang="nl-NL" altLang="en-US" dirty="0" smtClean="0"/>
              <a:t>relevant </a:t>
            </a:r>
            <a:r>
              <a:rPr lang="nl-NL" altLang="en-US" dirty="0" err="1"/>
              <a:t>to</a:t>
            </a:r>
            <a:r>
              <a:rPr lang="nl-NL" altLang="en-US" dirty="0"/>
              <a:t> </a:t>
            </a:r>
            <a:r>
              <a:rPr lang="nl-NL" altLang="en-US" dirty="0" err="1"/>
              <a:t>the</a:t>
            </a:r>
            <a:r>
              <a:rPr lang="nl-NL" altLang="en-US" dirty="0"/>
              <a:t> </a:t>
            </a:r>
            <a:r>
              <a:rPr lang="nl-NL" altLang="en-US" dirty="0" err="1"/>
              <a:t>purposes</a:t>
            </a:r>
            <a:r>
              <a:rPr lang="nl-NL" altLang="en-US" dirty="0"/>
              <a:t> of </a:t>
            </a:r>
            <a:r>
              <a:rPr lang="nl-NL" altLang="en-US" dirty="0" err="1"/>
              <a:t>the</a:t>
            </a:r>
            <a:r>
              <a:rPr lang="nl-NL" altLang="en-US" dirty="0"/>
              <a:t> </a:t>
            </a:r>
            <a:r>
              <a:rPr lang="nl-NL" altLang="en-US" dirty="0" smtClean="0">
                <a:solidFill>
                  <a:srgbClr val="FFFF00"/>
                </a:solidFill>
              </a:rPr>
              <a:t>research</a:t>
            </a:r>
            <a:r>
              <a:rPr lang="nl-NL" altLang="en-US" dirty="0" smtClean="0"/>
              <a:t> </a:t>
            </a:r>
            <a:r>
              <a:rPr lang="nl-NL" altLang="en-US" dirty="0" err="1" smtClean="0"/>
              <a:t>and</a:t>
            </a:r>
            <a:r>
              <a:rPr lang="nl-NL" altLang="en-US" dirty="0" smtClean="0"/>
              <a:t> </a:t>
            </a:r>
            <a:r>
              <a:rPr lang="nl-NL" altLang="en-US" dirty="0" err="1"/>
              <a:t>such</a:t>
            </a:r>
            <a:r>
              <a:rPr lang="nl-NL" altLang="en-US" dirty="0"/>
              <a:t> </a:t>
            </a:r>
            <a:r>
              <a:rPr lang="nl-NL" altLang="en-US" dirty="0" err="1"/>
              <a:t>that</a:t>
            </a:r>
            <a:r>
              <a:rPr lang="nl-NL" altLang="en-US" dirty="0"/>
              <a:t> </a:t>
            </a:r>
          </a:p>
          <a:p>
            <a:pPr marL="914400" lvl="1" indent="-457200">
              <a:buFont typeface="+mj-lt"/>
              <a:buAutoNum type="arabicPeriod"/>
            </a:pPr>
            <a:r>
              <a:rPr lang="nl-NL" altLang="en-US" dirty="0" err="1" smtClean="0"/>
              <a:t>the</a:t>
            </a:r>
            <a:r>
              <a:rPr lang="nl-NL" altLang="en-US" dirty="0" smtClean="0"/>
              <a:t> </a:t>
            </a:r>
            <a:r>
              <a:rPr lang="nl-NL" altLang="en-US" dirty="0" err="1">
                <a:solidFill>
                  <a:srgbClr val="FFFF00"/>
                </a:solidFill>
              </a:rPr>
              <a:t>authors</a:t>
            </a:r>
            <a:r>
              <a:rPr lang="nl-NL" altLang="en-US" dirty="0"/>
              <a:t> of </a:t>
            </a:r>
            <a:r>
              <a:rPr lang="nl-NL" altLang="en-US" dirty="0" err="1"/>
              <a:t>the</a:t>
            </a:r>
            <a:r>
              <a:rPr lang="nl-NL" altLang="en-US" dirty="0"/>
              <a:t> </a:t>
            </a:r>
            <a:r>
              <a:rPr lang="nl-NL" altLang="en-US" dirty="0" smtClean="0">
                <a:solidFill>
                  <a:srgbClr val="FFC000"/>
                </a:solidFill>
              </a:rPr>
              <a:t>dataset</a:t>
            </a:r>
            <a:r>
              <a:rPr lang="nl-NL" altLang="en-US" dirty="0" smtClean="0"/>
              <a:t> </a:t>
            </a:r>
            <a:r>
              <a:rPr lang="nl-NL" altLang="en-US" dirty="0" err="1" smtClean="0"/>
              <a:t>intended</a:t>
            </a:r>
            <a:r>
              <a:rPr lang="nl-NL" altLang="en-US" dirty="0" smtClean="0"/>
              <a:t> </a:t>
            </a:r>
            <a:r>
              <a:rPr lang="nl-NL" altLang="en-US" dirty="0" err="1"/>
              <a:t>to</a:t>
            </a:r>
            <a:r>
              <a:rPr lang="nl-NL" altLang="en-US" dirty="0"/>
              <a:t> </a:t>
            </a:r>
            <a:r>
              <a:rPr lang="nl-NL" altLang="en-US" dirty="0" err="1"/>
              <a:t>use</a:t>
            </a:r>
            <a:r>
              <a:rPr lang="nl-NL" altLang="en-US" dirty="0"/>
              <a:t> </a:t>
            </a:r>
            <a:r>
              <a:rPr lang="nl-NL" altLang="en-US" dirty="0" err="1"/>
              <a:t>this</a:t>
            </a:r>
            <a:r>
              <a:rPr lang="nl-NL" altLang="en-US" dirty="0"/>
              <a:t> </a:t>
            </a:r>
            <a:r>
              <a:rPr lang="nl-NL" altLang="en-US" dirty="0">
                <a:solidFill>
                  <a:srgbClr val="FFC000"/>
                </a:solidFill>
              </a:rPr>
              <a:t>unit</a:t>
            </a:r>
            <a:r>
              <a:rPr lang="nl-NL" altLang="en-US" dirty="0"/>
              <a:t> </a:t>
            </a:r>
            <a:r>
              <a:rPr lang="nl-NL" altLang="en-US" dirty="0" err="1"/>
              <a:t>to</a:t>
            </a:r>
            <a:r>
              <a:rPr lang="nl-NL" altLang="en-US" dirty="0"/>
              <a:t> </a:t>
            </a:r>
            <a:r>
              <a:rPr lang="nl-NL" altLang="en-US" dirty="0" err="1"/>
              <a:t>designate</a:t>
            </a:r>
            <a:r>
              <a:rPr lang="nl-NL" altLang="en-US" dirty="0"/>
              <a:t> </a:t>
            </a:r>
            <a:r>
              <a:rPr lang="nl-NL" altLang="en-US" dirty="0" err="1"/>
              <a:t>this</a:t>
            </a:r>
            <a:r>
              <a:rPr lang="nl-NL" altLang="en-US" dirty="0"/>
              <a:t> </a:t>
            </a:r>
            <a:r>
              <a:rPr lang="nl-NL" altLang="en-US" dirty="0" err="1" smtClean="0">
                <a:solidFill>
                  <a:srgbClr val="FFFF00"/>
                </a:solidFill>
              </a:rPr>
              <a:t>particular</a:t>
            </a:r>
            <a:r>
              <a:rPr lang="nl-NL" altLang="en-US" dirty="0" smtClean="0"/>
              <a:t>, </a:t>
            </a:r>
            <a:r>
              <a:rPr lang="nl-NL" altLang="en-US" dirty="0" err="1"/>
              <a:t>and</a:t>
            </a:r>
            <a:endParaRPr lang="nl-NL" altLang="en-US" dirty="0"/>
          </a:p>
          <a:p>
            <a:pPr marL="914400" lvl="1" indent="-457200">
              <a:buFont typeface="+mj-lt"/>
              <a:buAutoNum type="arabicPeriod"/>
            </a:pPr>
            <a:r>
              <a:rPr lang="nl-NL" altLang="en-US" dirty="0" err="1" smtClean="0"/>
              <a:t>there</a:t>
            </a:r>
            <a:r>
              <a:rPr lang="nl-NL" altLang="en-US" dirty="0" smtClean="0"/>
              <a:t> </a:t>
            </a:r>
            <a:r>
              <a:rPr lang="nl-NL" altLang="en-US" dirty="0" err="1"/>
              <a:t>would</a:t>
            </a:r>
            <a:r>
              <a:rPr lang="nl-NL" altLang="en-US" dirty="0"/>
              <a:t> </a:t>
            </a:r>
            <a:r>
              <a:rPr lang="nl-NL" altLang="en-US" dirty="0" err="1"/>
              <a:t>be</a:t>
            </a:r>
            <a:r>
              <a:rPr lang="nl-NL" altLang="en-US" dirty="0"/>
              <a:t> no </a:t>
            </a:r>
            <a:r>
              <a:rPr lang="nl-NL" altLang="en-US" dirty="0" err="1" smtClean="0">
                <a:solidFill>
                  <a:srgbClr val="FFFF00"/>
                </a:solidFill>
              </a:rPr>
              <a:t>particulars</a:t>
            </a:r>
            <a:r>
              <a:rPr lang="nl-NL" altLang="en-US" dirty="0" smtClean="0"/>
              <a:t> </a:t>
            </a:r>
            <a:r>
              <a:rPr lang="nl-NL" altLang="en-US" dirty="0" err="1" smtClean="0"/>
              <a:t>objectively</a:t>
            </a:r>
            <a:r>
              <a:rPr lang="nl-NL" altLang="en-US" dirty="0" smtClean="0"/>
              <a:t> </a:t>
            </a:r>
            <a:r>
              <a:rPr lang="nl-NL" altLang="en-US" dirty="0"/>
              <a:t>relevant </a:t>
            </a:r>
            <a:r>
              <a:rPr lang="nl-NL" altLang="en-US" dirty="0" err="1"/>
              <a:t>to</a:t>
            </a:r>
            <a:r>
              <a:rPr lang="nl-NL" altLang="en-US" dirty="0"/>
              <a:t> these </a:t>
            </a:r>
            <a:r>
              <a:rPr lang="nl-NL" altLang="en-US" dirty="0" err="1"/>
              <a:t>purposes</a:t>
            </a:r>
            <a:r>
              <a:rPr lang="nl-NL" altLang="en-US" dirty="0"/>
              <a:t> </a:t>
            </a:r>
            <a:r>
              <a:rPr lang="nl-NL" altLang="en-US" dirty="0" err="1"/>
              <a:t>that</a:t>
            </a:r>
            <a:r>
              <a:rPr lang="nl-NL" altLang="en-US" dirty="0"/>
              <a:t> are </a:t>
            </a:r>
            <a:r>
              <a:rPr lang="nl-NL" altLang="en-US" dirty="0" err="1"/>
              <a:t>not</a:t>
            </a:r>
            <a:r>
              <a:rPr lang="nl-NL" altLang="en-US" dirty="0"/>
              <a:t> </a:t>
            </a:r>
            <a:r>
              <a:rPr lang="nl-NL" altLang="en-US" dirty="0" err="1"/>
              <a:t>referred</a:t>
            </a:r>
            <a:r>
              <a:rPr lang="nl-NL" altLang="en-US" dirty="0"/>
              <a:t> </a:t>
            </a:r>
            <a:r>
              <a:rPr lang="nl-NL" altLang="en-US" dirty="0" err="1"/>
              <a:t>to</a:t>
            </a:r>
            <a:r>
              <a:rPr lang="nl-NL" altLang="en-US" dirty="0"/>
              <a:t> in </a:t>
            </a:r>
            <a:r>
              <a:rPr lang="nl-NL" altLang="en-US" dirty="0" err="1"/>
              <a:t>the</a:t>
            </a:r>
            <a:r>
              <a:rPr lang="nl-NL" altLang="en-US" dirty="0"/>
              <a:t> </a:t>
            </a:r>
            <a:r>
              <a:rPr lang="nl-NL" altLang="en-US" dirty="0" smtClean="0">
                <a:solidFill>
                  <a:srgbClr val="FFC000"/>
                </a:solidFill>
              </a:rPr>
              <a:t>dataset</a:t>
            </a:r>
            <a:r>
              <a:rPr lang="nl-NL" altLang="en-US" dirty="0" smtClean="0"/>
              <a:t>.</a:t>
            </a:r>
            <a:r>
              <a:rPr lang="en-GB" altLang="en-US" dirty="0" smtClean="0"/>
              <a:t> </a:t>
            </a:r>
            <a:endParaRPr lang="en-US" altLang="en-US" dirty="0"/>
          </a:p>
        </p:txBody>
      </p:sp>
      <p:sp>
        <p:nvSpPr>
          <p:cNvPr id="2" name="Rectangle 1"/>
          <p:cNvSpPr/>
          <p:nvPr/>
        </p:nvSpPr>
        <p:spPr>
          <a:xfrm>
            <a:off x="1143000" y="6324600"/>
            <a:ext cx="8001000" cy="461665"/>
          </a:xfrm>
          <a:prstGeom prst="rect">
            <a:avLst/>
          </a:prstGeom>
        </p:spPr>
        <p:txBody>
          <a:bodyPr wrap="square">
            <a:spAutoFit/>
          </a:bodyPr>
          <a:lstStyle/>
          <a:p>
            <a:pPr algn="r"/>
            <a:r>
              <a:rPr lang="en-US" sz="1200" b="0" dirty="0" smtClean="0">
                <a:solidFill>
                  <a:schemeClr val="bg1"/>
                </a:solidFill>
              </a:rPr>
              <a:t>Ceusters </a:t>
            </a:r>
            <a:r>
              <a:rPr lang="en-US" sz="1200" b="0" dirty="0">
                <a:solidFill>
                  <a:schemeClr val="bg1"/>
                </a:solidFill>
              </a:rPr>
              <a:t>W, Smith B. A Realism-Based Approach to the Evolution of Biomedical Ontologies. </a:t>
            </a:r>
            <a:endParaRPr lang="en-US" sz="1200" b="0" dirty="0" smtClean="0">
              <a:solidFill>
                <a:schemeClr val="bg1"/>
              </a:solidFill>
            </a:endParaRPr>
          </a:p>
          <a:p>
            <a:pPr algn="r"/>
            <a:r>
              <a:rPr lang="en-US" sz="1200" b="0" dirty="0" smtClean="0">
                <a:solidFill>
                  <a:schemeClr val="bg1"/>
                </a:solidFill>
              </a:rPr>
              <a:t>Proceedings </a:t>
            </a:r>
            <a:r>
              <a:rPr lang="en-US" sz="1200" b="0" dirty="0">
                <a:solidFill>
                  <a:schemeClr val="bg1"/>
                </a:solidFill>
              </a:rPr>
              <a:t>of AMIA 2006, Washington DC, 2006;:121-125.</a:t>
            </a:r>
          </a:p>
        </p:txBody>
      </p:sp>
    </p:spTree>
    <p:extLst>
      <p:ext uri="{BB962C8B-B14F-4D97-AF65-F5344CB8AC3E}">
        <p14:creationId xmlns:p14="http://schemas.microsoft.com/office/powerpoint/2010/main" val="1462978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762000"/>
            <a:ext cx="9144000" cy="762000"/>
          </a:xfrm>
        </p:spPr>
        <p:txBody>
          <a:bodyPr/>
          <a:lstStyle/>
          <a:p>
            <a:r>
              <a:rPr lang="en-US" dirty="0" smtClean="0"/>
              <a:t>Exchangeability and comparability are key!</a:t>
            </a:r>
            <a:endParaRPr lang="en-US" dirty="0" smtClean="0"/>
          </a:p>
        </p:txBody>
      </p:sp>
      <p:sp>
        <p:nvSpPr>
          <p:cNvPr id="11267" name="Content Placeholder 5"/>
          <p:cNvSpPr>
            <a:spLocks noGrp="1"/>
          </p:cNvSpPr>
          <p:nvPr>
            <p:ph idx="1"/>
          </p:nvPr>
        </p:nvSpPr>
        <p:spPr>
          <a:xfrm>
            <a:off x="3905250" y="4876800"/>
            <a:ext cx="5010150" cy="1752600"/>
          </a:xfrm>
        </p:spPr>
        <p:txBody>
          <a:bodyPr/>
          <a:lstStyle/>
          <a:p>
            <a:pPr marL="0" indent="0" algn="just">
              <a:buFontTx/>
              <a:buNone/>
            </a:pPr>
            <a:r>
              <a:rPr lang="en-US" sz="2000" dirty="0" smtClean="0"/>
              <a:t>Everything collected wherever, whenever and about whomever which is relevant to a medical problem in whomever, whenever and wherever, should be accessible without loss of relevant detail.</a:t>
            </a:r>
          </a:p>
        </p:txBody>
      </p:sp>
      <p:pic>
        <p:nvPicPr>
          <p:cNvPr id="11268" name="Picture 2" descr="http://www.labos.upmc.fr/center-meg/materiel/hospital08.jpg"/>
          <p:cNvPicPr>
            <a:picLocks noChangeAspect="1" noChangeArrowheads="1"/>
          </p:cNvPicPr>
          <p:nvPr/>
        </p:nvPicPr>
        <p:blipFill>
          <a:blip r:embed="rId2" cstate="print"/>
          <a:srcRect/>
          <a:stretch>
            <a:fillRect/>
          </a:stretch>
        </p:blipFill>
        <p:spPr bwMode="auto">
          <a:xfrm>
            <a:off x="3905250" y="2057400"/>
            <a:ext cx="4933950" cy="2686050"/>
          </a:xfrm>
          <a:prstGeom prst="rect">
            <a:avLst/>
          </a:prstGeom>
          <a:noFill/>
          <a:ln w="9525">
            <a:noFill/>
            <a:miter lim="800000"/>
            <a:headEnd/>
            <a:tailEnd/>
          </a:ln>
        </p:spPr>
      </p:pic>
      <p:pic>
        <p:nvPicPr>
          <p:cNvPr id="11269" name="Picture 4" descr="http://img212.imageshack.us/img212/73/roswellparkcancerinstitde5.jpg"/>
          <p:cNvPicPr>
            <a:picLocks noChangeAspect="1" noChangeArrowheads="1"/>
          </p:cNvPicPr>
          <p:nvPr/>
        </p:nvPicPr>
        <p:blipFill>
          <a:blip r:embed="rId3" cstate="print"/>
          <a:srcRect/>
          <a:stretch>
            <a:fillRect/>
          </a:stretch>
        </p:blipFill>
        <p:spPr bwMode="auto">
          <a:xfrm>
            <a:off x="266700" y="2057400"/>
            <a:ext cx="3486150" cy="4648200"/>
          </a:xfrm>
          <a:prstGeom prst="rect">
            <a:avLst/>
          </a:prstGeom>
          <a:noFill/>
          <a:ln w="9525">
            <a:noFill/>
            <a:miter lim="800000"/>
            <a:headEnd/>
            <a:tailEnd/>
          </a:ln>
        </p:spPr>
      </p:pic>
    </p:spTree>
    <p:extLst>
      <p:ext uri="{BB962C8B-B14F-4D97-AF65-F5344CB8AC3E}">
        <p14:creationId xmlns:p14="http://schemas.microsoft.com/office/powerpoint/2010/main" val="3254848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Linked data quality dimensions</a:t>
            </a:r>
            <a:endParaRPr lang="en-US" dirty="0"/>
          </a:p>
        </p:txBody>
      </p:sp>
      <p:pic>
        <p:nvPicPr>
          <p:cNvPr id="4" name="Content Placeholder 3"/>
          <p:cNvPicPr>
            <a:picLocks noGrp="1" noChangeAspect="1"/>
          </p:cNvPicPr>
          <p:nvPr>
            <p:ph idx="1"/>
          </p:nvPr>
        </p:nvPicPr>
        <p:blipFill>
          <a:blip r:embed="rId2"/>
          <a:stretch>
            <a:fillRect/>
          </a:stretch>
        </p:blipFill>
        <p:spPr>
          <a:xfrm>
            <a:off x="609600" y="1524000"/>
            <a:ext cx="7924800" cy="4654215"/>
          </a:xfrm>
          <a:prstGeom prst="rect">
            <a:avLst/>
          </a:prstGeom>
        </p:spPr>
      </p:pic>
      <p:sp>
        <p:nvSpPr>
          <p:cNvPr id="5" name="Rectangle 4"/>
          <p:cNvSpPr/>
          <p:nvPr/>
        </p:nvSpPr>
        <p:spPr>
          <a:xfrm>
            <a:off x="1261946" y="6178215"/>
            <a:ext cx="7848600" cy="646331"/>
          </a:xfrm>
          <a:prstGeom prst="rect">
            <a:avLst/>
          </a:prstGeom>
        </p:spPr>
        <p:txBody>
          <a:bodyPr wrap="square">
            <a:spAutoFit/>
          </a:bodyPr>
          <a:lstStyle/>
          <a:p>
            <a:pPr algn="r"/>
            <a:r>
              <a:rPr lang="en-US" sz="1200" dirty="0">
                <a:solidFill>
                  <a:schemeClr val="bg1"/>
                </a:solidFill>
                <a:latin typeface="Trebuchet MS" panose="020B0603020202020204" pitchFamily="34" charset="0"/>
              </a:rPr>
              <a:t>F</a:t>
            </a:r>
            <a:r>
              <a:rPr lang="en-US" sz="1200" dirty="0" smtClean="0">
                <a:solidFill>
                  <a:schemeClr val="bg1"/>
                </a:solidFill>
                <a:latin typeface="Trebuchet MS" panose="020B0603020202020204" pitchFamily="34" charset="0"/>
              </a:rPr>
              <a:t>ilip </a:t>
            </a:r>
            <a:r>
              <a:rPr lang="en-US" sz="1200" dirty="0" err="1">
                <a:solidFill>
                  <a:schemeClr val="bg1"/>
                </a:solidFill>
                <a:latin typeface="Trebuchet MS" panose="020B0603020202020204" pitchFamily="34" charset="0"/>
              </a:rPr>
              <a:t>Radulovic</a:t>
            </a:r>
            <a:r>
              <a:rPr lang="en-US" sz="1200" dirty="0">
                <a:solidFill>
                  <a:schemeClr val="bg1"/>
                </a:solidFill>
                <a:latin typeface="Trebuchet MS" panose="020B0603020202020204" pitchFamily="34" charset="0"/>
              </a:rPr>
              <a:t> , </a:t>
            </a:r>
            <a:r>
              <a:rPr lang="en-US" sz="1200" dirty="0" err="1">
                <a:solidFill>
                  <a:schemeClr val="bg1"/>
                </a:solidFill>
                <a:latin typeface="Trebuchet MS" panose="020B0603020202020204" pitchFamily="34" charset="0"/>
              </a:rPr>
              <a:t>Nandana</a:t>
            </a:r>
            <a:r>
              <a:rPr lang="en-US" sz="1200" dirty="0">
                <a:solidFill>
                  <a:schemeClr val="bg1"/>
                </a:solidFill>
                <a:latin typeface="Trebuchet MS" panose="020B0603020202020204" pitchFamily="34" charset="0"/>
              </a:rPr>
              <a:t> </a:t>
            </a:r>
            <a:r>
              <a:rPr lang="en-US" sz="1200" dirty="0" err="1">
                <a:solidFill>
                  <a:schemeClr val="bg1"/>
                </a:solidFill>
                <a:latin typeface="Trebuchet MS" panose="020B0603020202020204" pitchFamily="34" charset="0"/>
              </a:rPr>
              <a:t>Mihindukulasooriya</a:t>
            </a:r>
            <a:r>
              <a:rPr lang="en-US" sz="1200" dirty="0">
                <a:solidFill>
                  <a:schemeClr val="bg1"/>
                </a:solidFill>
                <a:latin typeface="Trebuchet MS" panose="020B0603020202020204" pitchFamily="34" charset="0"/>
              </a:rPr>
              <a:t>, </a:t>
            </a:r>
            <a:r>
              <a:rPr lang="en-US" sz="1200" dirty="0" err="1">
                <a:solidFill>
                  <a:schemeClr val="bg1"/>
                </a:solidFill>
                <a:latin typeface="Trebuchet MS" panose="020B0603020202020204" pitchFamily="34" charset="0"/>
              </a:rPr>
              <a:t>Raúl</a:t>
            </a:r>
            <a:r>
              <a:rPr lang="en-US" sz="1200" dirty="0">
                <a:solidFill>
                  <a:schemeClr val="bg1"/>
                </a:solidFill>
                <a:latin typeface="Trebuchet MS" panose="020B0603020202020204" pitchFamily="34" charset="0"/>
              </a:rPr>
              <a:t> </a:t>
            </a:r>
            <a:r>
              <a:rPr lang="en-US" sz="1200" dirty="0" err="1">
                <a:solidFill>
                  <a:schemeClr val="bg1"/>
                </a:solidFill>
                <a:latin typeface="Trebuchet MS" panose="020B0603020202020204" pitchFamily="34" charset="0"/>
              </a:rPr>
              <a:t>García</a:t>
            </a:r>
            <a:r>
              <a:rPr lang="en-US" sz="1200" dirty="0">
                <a:solidFill>
                  <a:schemeClr val="bg1"/>
                </a:solidFill>
                <a:latin typeface="Trebuchet MS" panose="020B0603020202020204" pitchFamily="34" charset="0"/>
              </a:rPr>
              <a:t>-Castro and Asunción Gómez Pérez</a:t>
            </a:r>
          </a:p>
          <a:p>
            <a:pPr algn="r"/>
            <a:r>
              <a:rPr lang="en-US" sz="1200" dirty="0" smtClean="0">
                <a:solidFill>
                  <a:schemeClr val="bg1"/>
                </a:solidFill>
                <a:latin typeface="Trebuchet MS" panose="020B0603020202020204" pitchFamily="34" charset="0"/>
              </a:rPr>
              <a:t>A </a:t>
            </a:r>
            <a:r>
              <a:rPr lang="en-US" sz="1200" dirty="0">
                <a:solidFill>
                  <a:schemeClr val="bg1"/>
                </a:solidFill>
                <a:latin typeface="Trebuchet MS" panose="020B0603020202020204" pitchFamily="34" charset="0"/>
              </a:rPr>
              <a:t>comprehensive quality model for </a:t>
            </a:r>
            <a:r>
              <a:rPr lang="en-US" sz="1200" dirty="0" smtClean="0">
                <a:solidFill>
                  <a:schemeClr val="bg1"/>
                </a:solidFill>
                <a:latin typeface="Trebuchet MS" panose="020B0603020202020204" pitchFamily="34" charset="0"/>
              </a:rPr>
              <a:t>Linked Data</a:t>
            </a:r>
            <a:endParaRPr lang="en-US" sz="1200" dirty="0">
              <a:solidFill>
                <a:schemeClr val="bg1"/>
              </a:solidFill>
              <a:latin typeface="Trebuchet MS" panose="020B0603020202020204" pitchFamily="34" charset="0"/>
            </a:endParaRPr>
          </a:p>
          <a:p>
            <a:pPr algn="r"/>
            <a:r>
              <a:rPr lang="en-US" sz="1200" dirty="0">
                <a:solidFill>
                  <a:schemeClr val="bg1"/>
                </a:solidFill>
                <a:latin typeface="Trebuchet MS" panose="020B0603020202020204" pitchFamily="34" charset="0"/>
                <a:hlinkClick r:id="rId3"/>
              </a:rPr>
              <a:t>http://</a:t>
            </a:r>
            <a:r>
              <a:rPr lang="en-US" sz="1200" dirty="0" smtClean="0">
                <a:solidFill>
                  <a:schemeClr val="bg1"/>
                </a:solidFill>
                <a:latin typeface="Trebuchet MS" panose="020B0603020202020204" pitchFamily="34" charset="0"/>
                <a:hlinkClick r:id="rId3"/>
              </a:rPr>
              <a:t>www.semantic-web-journal.net/content/comprehensive-quality-model-linked-data-0</a:t>
            </a:r>
            <a:r>
              <a:rPr lang="en-US" sz="1200" dirty="0" smtClean="0">
                <a:solidFill>
                  <a:schemeClr val="bg1"/>
                </a:solidFill>
                <a:latin typeface="Trebuchet MS" panose="020B0603020202020204" pitchFamily="34" charset="0"/>
              </a:rPr>
              <a:t>. 2016</a:t>
            </a:r>
            <a:endParaRPr lang="en-US" sz="12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4023164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800" dirty="0" smtClean="0"/>
              <a:t>Data models</a:t>
            </a:r>
            <a:endParaRPr lang="en-US" sz="4800"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6896781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OMOP Common Data Model</a:t>
            </a:r>
            <a:endParaRPr lang="en-US" dirty="0"/>
          </a:p>
        </p:txBody>
      </p:sp>
      <p:pic>
        <p:nvPicPr>
          <p:cNvPr id="4" name="Picture 3"/>
          <p:cNvPicPr>
            <a:picLocks noChangeAspect="1"/>
          </p:cNvPicPr>
          <p:nvPr/>
        </p:nvPicPr>
        <p:blipFill>
          <a:blip r:embed="rId2"/>
          <a:stretch>
            <a:fillRect/>
          </a:stretch>
        </p:blipFill>
        <p:spPr>
          <a:xfrm>
            <a:off x="366712" y="1524000"/>
            <a:ext cx="8410575" cy="5070535"/>
          </a:xfrm>
          <a:prstGeom prst="rect">
            <a:avLst/>
          </a:prstGeom>
        </p:spPr>
      </p:pic>
    </p:spTree>
    <p:extLst>
      <p:ext uri="{BB962C8B-B14F-4D97-AF65-F5344CB8AC3E}">
        <p14:creationId xmlns:p14="http://schemas.microsoft.com/office/powerpoint/2010/main" val="13964619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smtClean="0"/>
              <a:t>Common Data Models for Secondary Use</a:t>
            </a:r>
            <a:endParaRPr lang="en-US" dirty="0"/>
          </a:p>
        </p:txBody>
      </p:sp>
      <p:pic>
        <p:nvPicPr>
          <p:cNvPr id="5" name="Picture 4"/>
          <p:cNvPicPr>
            <a:picLocks noChangeAspect="1"/>
          </p:cNvPicPr>
          <p:nvPr/>
        </p:nvPicPr>
        <p:blipFill>
          <a:blip r:embed="rId2"/>
          <a:stretch>
            <a:fillRect/>
          </a:stretch>
        </p:blipFill>
        <p:spPr>
          <a:xfrm>
            <a:off x="506767" y="4191000"/>
            <a:ext cx="3989033" cy="2514600"/>
          </a:xfrm>
          <a:prstGeom prst="rect">
            <a:avLst/>
          </a:prstGeom>
        </p:spPr>
      </p:pic>
      <p:pic>
        <p:nvPicPr>
          <p:cNvPr id="6" name="Picture 5"/>
          <p:cNvPicPr>
            <a:picLocks noChangeAspect="1"/>
          </p:cNvPicPr>
          <p:nvPr/>
        </p:nvPicPr>
        <p:blipFill>
          <a:blip r:embed="rId3"/>
          <a:stretch>
            <a:fillRect/>
          </a:stretch>
        </p:blipFill>
        <p:spPr>
          <a:xfrm>
            <a:off x="4697768" y="1524000"/>
            <a:ext cx="3989032" cy="2514600"/>
          </a:xfrm>
          <a:prstGeom prst="rect">
            <a:avLst/>
          </a:prstGeom>
        </p:spPr>
      </p:pic>
      <p:pic>
        <p:nvPicPr>
          <p:cNvPr id="7" name="Picture 6"/>
          <p:cNvPicPr>
            <a:picLocks noChangeAspect="1"/>
          </p:cNvPicPr>
          <p:nvPr/>
        </p:nvPicPr>
        <p:blipFill>
          <a:blip r:embed="rId4"/>
          <a:stretch>
            <a:fillRect/>
          </a:stretch>
        </p:blipFill>
        <p:spPr>
          <a:xfrm>
            <a:off x="4697768" y="4191000"/>
            <a:ext cx="3989034" cy="2514600"/>
          </a:xfrm>
          <a:prstGeom prst="rect">
            <a:avLst/>
          </a:prstGeom>
        </p:spPr>
      </p:pic>
      <p:sp>
        <p:nvSpPr>
          <p:cNvPr id="8" name="Content Placeholder 4"/>
          <p:cNvSpPr>
            <a:spLocks noGrp="1"/>
          </p:cNvSpPr>
          <p:nvPr>
            <p:ph idx="1"/>
          </p:nvPr>
        </p:nvSpPr>
        <p:spPr>
          <a:xfrm>
            <a:off x="228600" y="1524000"/>
            <a:ext cx="4343400" cy="2514600"/>
          </a:xfrm>
        </p:spPr>
        <p:txBody>
          <a:bodyPr/>
          <a:lstStyle/>
          <a:p>
            <a:pPr>
              <a:buFont typeface="Arial" panose="020B0604020202020204" pitchFamily="34" charset="0"/>
              <a:buChar char="•"/>
            </a:pPr>
            <a:r>
              <a:rPr lang="en-US" sz="1800" dirty="0"/>
              <a:t>The Observational Medical Outcomes Partnership (OMOP</a:t>
            </a:r>
            <a:r>
              <a:rPr lang="en-US" sz="1800" dirty="0" smtClean="0"/>
              <a:t>)</a:t>
            </a:r>
          </a:p>
          <a:p>
            <a:pPr>
              <a:buFont typeface="Arial" panose="020B0604020202020204" pitchFamily="34" charset="0"/>
              <a:buChar char="•"/>
            </a:pPr>
            <a:endParaRPr lang="en-US" sz="800" dirty="0" smtClean="0"/>
          </a:p>
          <a:p>
            <a:pPr>
              <a:buFont typeface="Arial" panose="020B0604020202020204" pitchFamily="34" charset="0"/>
              <a:buChar char="•"/>
            </a:pPr>
            <a:r>
              <a:rPr lang="en-US" sz="1800" dirty="0"/>
              <a:t>Health Care Systems Research Network (HCSRN</a:t>
            </a:r>
            <a:r>
              <a:rPr lang="en-US" sz="1800" dirty="0" smtClean="0"/>
              <a:t>)</a:t>
            </a:r>
          </a:p>
          <a:p>
            <a:pPr>
              <a:buFont typeface="Arial" panose="020B0604020202020204" pitchFamily="34" charset="0"/>
              <a:buChar char="•"/>
            </a:pPr>
            <a:endParaRPr lang="en-US" sz="800" dirty="0"/>
          </a:p>
          <a:p>
            <a:pPr>
              <a:buFont typeface="Arial" panose="020B0604020202020204" pitchFamily="34" charset="0"/>
              <a:buChar char="•"/>
            </a:pPr>
            <a:r>
              <a:rPr lang="en-US" sz="1800" dirty="0" smtClean="0"/>
              <a:t>The </a:t>
            </a:r>
            <a:r>
              <a:rPr lang="en-US" sz="1800" dirty="0"/>
              <a:t>National Patient-Centered Clinical Research Network </a:t>
            </a:r>
            <a:r>
              <a:rPr lang="en-US" sz="1800" dirty="0" smtClean="0"/>
              <a:t>(</a:t>
            </a:r>
            <a:r>
              <a:rPr lang="en-US" sz="1800" dirty="0" err="1" smtClean="0"/>
              <a:t>PCORNet</a:t>
            </a:r>
            <a:r>
              <a:rPr lang="en-US" sz="1800" dirty="0" smtClean="0"/>
              <a:t>)</a:t>
            </a:r>
          </a:p>
        </p:txBody>
      </p:sp>
      <p:sp>
        <p:nvSpPr>
          <p:cNvPr id="3" name="Right Arrow 2"/>
          <p:cNvSpPr/>
          <p:nvPr/>
        </p:nvSpPr>
        <p:spPr bwMode="auto">
          <a:xfrm>
            <a:off x="3276600" y="1905000"/>
            <a:ext cx="1219200" cy="22860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ight Arrow 8"/>
          <p:cNvSpPr/>
          <p:nvPr/>
        </p:nvSpPr>
        <p:spPr bwMode="auto">
          <a:xfrm rot="3099182">
            <a:off x="3365522" y="3118388"/>
            <a:ext cx="1458358" cy="233334"/>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ight Arrow 9"/>
          <p:cNvSpPr/>
          <p:nvPr/>
        </p:nvSpPr>
        <p:spPr bwMode="auto">
          <a:xfrm rot="5400000">
            <a:off x="2171700" y="3771900"/>
            <a:ext cx="457200" cy="22860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7266789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Experiences with CDMs</a:t>
            </a:r>
            <a:endParaRPr lang="en-US" dirty="0"/>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u="sng" dirty="0" smtClean="0"/>
              <a:t>OMOP scores best</a:t>
            </a:r>
            <a:r>
              <a:rPr lang="en-US" dirty="0" smtClean="0"/>
              <a:t>:</a:t>
            </a:r>
          </a:p>
          <a:p>
            <a:pPr lvl="1">
              <a:buFont typeface="Arial" panose="020B0604020202020204" pitchFamily="34" charset="0"/>
              <a:buChar char="•"/>
            </a:pPr>
            <a:r>
              <a:rPr lang="en-US" sz="1200" dirty="0" smtClean="0"/>
              <a:t>Garza </a:t>
            </a:r>
            <a:r>
              <a:rPr lang="en-US" sz="1200" dirty="0"/>
              <a:t>M, Del </a:t>
            </a:r>
            <a:r>
              <a:rPr lang="en-US" sz="1200" dirty="0" err="1"/>
              <a:t>Fiol</a:t>
            </a:r>
            <a:r>
              <a:rPr lang="en-US" sz="1200" dirty="0"/>
              <a:t> G, </a:t>
            </a:r>
            <a:r>
              <a:rPr lang="en-US" sz="1200" dirty="0" err="1"/>
              <a:t>Tenenbaum</a:t>
            </a:r>
            <a:r>
              <a:rPr lang="en-US" sz="1200" dirty="0"/>
              <a:t> J, Walden A, </a:t>
            </a:r>
            <a:r>
              <a:rPr lang="en-US" sz="1200" dirty="0" err="1"/>
              <a:t>Zozus</a:t>
            </a:r>
            <a:r>
              <a:rPr lang="en-US" sz="1200" dirty="0"/>
              <a:t> M. Evaluating common data models for use with a longitudinal community registry. J Biomed Inform. 2016 Oct 28.</a:t>
            </a:r>
          </a:p>
          <a:p>
            <a:pPr lvl="1">
              <a:buFont typeface="Arial" panose="020B0604020202020204" pitchFamily="34" charset="0"/>
              <a:buChar char="•"/>
            </a:pPr>
            <a:r>
              <a:rPr lang="en-US" sz="1200" dirty="0" err="1" smtClean="0"/>
              <a:t>Ogunyemi</a:t>
            </a:r>
            <a:r>
              <a:rPr lang="en-US" sz="1200" dirty="0" smtClean="0"/>
              <a:t> </a:t>
            </a:r>
            <a:r>
              <a:rPr lang="en-US" sz="1200" dirty="0"/>
              <a:t>OI, Meeker D, Kim HE, Ashish N, </a:t>
            </a:r>
            <a:r>
              <a:rPr lang="en-US" sz="1200" dirty="0" err="1"/>
              <a:t>Farzaneh</a:t>
            </a:r>
            <a:r>
              <a:rPr lang="en-US" sz="1200" dirty="0"/>
              <a:t> S, </a:t>
            </a:r>
            <a:r>
              <a:rPr lang="en-US" sz="1200" dirty="0" err="1"/>
              <a:t>Boxwala</a:t>
            </a:r>
            <a:r>
              <a:rPr lang="en-US" sz="1200" dirty="0"/>
              <a:t> A. Identifying appropriate reference data models for comparative effectiveness research (CER) studies based on data from clinical information systems. Medical care. 2013 Aug;51(8 </a:t>
            </a:r>
            <a:r>
              <a:rPr lang="en-US" sz="1200" dirty="0" err="1"/>
              <a:t>Suppl</a:t>
            </a:r>
            <a:r>
              <a:rPr lang="en-US" sz="1200" dirty="0"/>
              <a:t> 3):S45-52.</a:t>
            </a:r>
          </a:p>
          <a:p>
            <a:pPr>
              <a:buFont typeface="Arial" panose="020B0604020202020204" pitchFamily="34" charset="0"/>
              <a:buChar char="•"/>
            </a:pPr>
            <a:r>
              <a:rPr lang="en-US" u="sng" dirty="0" smtClean="0"/>
              <a:t>CDMs lead to information loss</a:t>
            </a:r>
            <a:r>
              <a:rPr lang="en-US" dirty="0" smtClean="0"/>
              <a:t>:</a:t>
            </a:r>
          </a:p>
          <a:p>
            <a:pPr lvl="1">
              <a:buFont typeface="Arial" panose="020B0604020202020204" pitchFamily="34" charset="0"/>
              <a:buChar char="•"/>
            </a:pPr>
            <a:r>
              <a:rPr lang="en-US" sz="1200" dirty="0" err="1" smtClean="0"/>
              <a:t>Hersh</a:t>
            </a:r>
            <a:r>
              <a:rPr lang="en-US" sz="1200" dirty="0" smtClean="0"/>
              <a:t> </a:t>
            </a:r>
            <a:r>
              <a:rPr lang="en-US" sz="1200" dirty="0"/>
              <a:t>WR, Weiner MG, </a:t>
            </a:r>
            <a:r>
              <a:rPr lang="en-US" sz="1200" dirty="0" err="1"/>
              <a:t>Embi</a:t>
            </a:r>
            <a:r>
              <a:rPr lang="en-US" sz="1200" dirty="0"/>
              <a:t> PJ, Logan JR, Payne PR, </a:t>
            </a:r>
            <a:r>
              <a:rPr lang="en-US" sz="1200" dirty="0" err="1"/>
              <a:t>Bernstam</a:t>
            </a:r>
            <a:r>
              <a:rPr lang="en-US" sz="1200" dirty="0"/>
              <a:t> EV, et al. Caveats for the use of operational electronic health record data in comparative effectiveness research. Medical care. 2013 Aug;51(8 </a:t>
            </a:r>
            <a:r>
              <a:rPr lang="en-US" sz="1200" dirty="0" err="1"/>
              <a:t>Suppl</a:t>
            </a:r>
            <a:r>
              <a:rPr lang="en-US" sz="1200" dirty="0"/>
              <a:t> 3):S30-7.</a:t>
            </a:r>
          </a:p>
          <a:p>
            <a:pPr lvl="1">
              <a:buFont typeface="Arial" panose="020B0604020202020204" pitchFamily="34" charset="0"/>
              <a:buChar char="•"/>
            </a:pPr>
            <a:r>
              <a:rPr lang="en-US" sz="1200" dirty="0" err="1" smtClean="0"/>
              <a:t>Rijnbeek</a:t>
            </a:r>
            <a:r>
              <a:rPr lang="en-US" sz="1200" dirty="0" smtClean="0"/>
              <a:t> </a:t>
            </a:r>
            <a:r>
              <a:rPr lang="en-US" sz="1200" dirty="0"/>
              <a:t>PR. Converting to a common data model: what is lost in translation? : Commentary on "fidelity assessment of a clinical practice research datalink conversion to the OMOP common data model". Drug </a:t>
            </a:r>
            <a:r>
              <a:rPr lang="en-US" sz="1200" dirty="0" err="1"/>
              <a:t>Saf</a:t>
            </a:r>
            <a:r>
              <a:rPr lang="en-US" sz="1200" dirty="0"/>
              <a:t>. 2014 Nov;37(11):893-6.</a:t>
            </a:r>
          </a:p>
          <a:p>
            <a:pPr lvl="1">
              <a:buFont typeface="Arial" panose="020B0604020202020204" pitchFamily="34" charset="0"/>
              <a:buChar char="•"/>
            </a:pPr>
            <a:r>
              <a:rPr lang="en-US" sz="1200" dirty="0" smtClean="0"/>
              <a:t>Yoon </a:t>
            </a:r>
            <a:r>
              <a:rPr lang="en-US" sz="1200" dirty="0"/>
              <a:t>D, </a:t>
            </a:r>
            <a:r>
              <a:rPr lang="en-US" sz="1200" dirty="0" err="1"/>
              <a:t>Ahn</a:t>
            </a:r>
            <a:r>
              <a:rPr lang="en-US" sz="1200" dirty="0"/>
              <a:t> EK, Park MY, Cho SY, Ryan P, </a:t>
            </a:r>
            <a:r>
              <a:rPr lang="en-US" sz="1200" dirty="0" err="1"/>
              <a:t>Schuemie</a:t>
            </a:r>
            <a:r>
              <a:rPr lang="en-US" sz="1200" dirty="0"/>
              <a:t> MJ, et al. Conversion and Data Quality Assessment of Electronic Health Record Data at a Korean Tertiary Teaching Hospital to a Common Data Model for Distributed Network Research. </a:t>
            </a:r>
            <a:r>
              <a:rPr lang="en-US" sz="1200" dirty="0" err="1"/>
              <a:t>Healthc</a:t>
            </a:r>
            <a:r>
              <a:rPr lang="en-US" sz="1200" dirty="0"/>
              <a:t> Inform Res. 2016 Jan;22(1):54-8.</a:t>
            </a:r>
          </a:p>
          <a:p>
            <a:pPr>
              <a:buFont typeface="Arial" panose="020B0604020202020204" pitchFamily="34" charset="0"/>
              <a:buChar char="•"/>
            </a:pPr>
            <a:r>
              <a:rPr lang="en-US" u="sng" dirty="0" smtClean="0"/>
              <a:t>Streamlining of CDM evaluation methods is needed</a:t>
            </a:r>
            <a:r>
              <a:rPr lang="en-US" dirty="0" smtClean="0"/>
              <a:t>: </a:t>
            </a:r>
          </a:p>
          <a:p>
            <a:pPr lvl="1">
              <a:buFont typeface="Arial" panose="020B0604020202020204" pitchFamily="34" charset="0"/>
              <a:buChar char="•"/>
            </a:pPr>
            <a:r>
              <a:rPr lang="en-US" sz="1200" dirty="0" smtClean="0"/>
              <a:t>Garza </a:t>
            </a:r>
            <a:r>
              <a:rPr lang="en-US" sz="1200" dirty="0"/>
              <a:t>M, Del </a:t>
            </a:r>
            <a:r>
              <a:rPr lang="en-US" sz="1200" dirty="0" err="1"/>
              <a:t>Fiol</a:t>
            </a:r>
            <a:r>
              <a:rPr lang="en-US" sz="1200" dirty="0"/>
              <a:t> G, </a:t>
            </a:r>
            <a:r>
              <a:rPr lang="en-US" sz="1200" dirty="0" err="1"/>
              <a:t>Tenenbaum</a:t>
            </a:r>
            <a:r>
              <a:rPr lang="en-US" sz="1200" dirty="0"/>
              <a:t> J, Walden A, </a:t>
            </a:r>
            <a:r>
              <a:rPr lang="en-US" sz="1200" dirty="0" err="1"/>
              <a:t>Zozus</a:t>
            </a:r>
            <a:r>
              <a:rPr lang="en-US" sz="1200" dirty="0"/>
              <a:t> M. Evaluating common data models for use with a longitudinal community registry. J Biomed Inform. 2016 Oct 28</a:t>
            </a:r>
            <a:r>
              <a:rPr lang="en-US" sz="1200" dirty="0" smtClean="0"/>
              <a:t>.</a:t>
            </a:r>
          </a:p>
          <a:p>
            <a:pPr lvl="1">
              <a:buFont typeface="Arial" panose="020B0604020202020204" pitchFamily="34" charset="0"/>
              <a:buChar char="•"/>
            </a:pPr>
            <a:r>
              <a:rPr lang="en-US" sz="1200" dirty="0" err="1" smtClean="0"/>
              <a:t>Huser</a:t>
            </a:r>
            <a:r>
              <a:rPr lang="en-US" sz="1200" dirty="0" smtClean="0"/>
              <a:t> </a:t>
            </a:r>
            <a:r>
              <a:rPr lang="en-US" sz="1200" dirty="0"/>
              <a:t>V, </a:t>
            </a:r>
            <a:r>
              <a:rPr lang="en-US" sz="1200" dirty="0" err="1"/>
              <a:t>Cimino</a:t>
            </a:r>
            <a:r>
              <a:rPr lang="en-US" sz="1200" dirty="0"/>
              <a:t> JJ. Desiderata for healthcare integrated data repositories based on architectural comparison of three public repositories. AMIA  Annual Symposium proceedings / AMIA Symposium AMIA Symposium. 2013;2013:648-56</a:t>
            </a:r>
            <a:r>
              <a:rPr lang="en-US" sz="1200" dirty="0" smtClean="0"/>
              <a:t>.</a:t>
            </a:r>
          </a:p>
          <a:p>
            <a:pPr>
              <a:buFont typeface="Arial" panose="020B0604020202020204" pitchFamily="34" charset="0"/>
              <a:buChar char="•"/>
            </a:pPr>
            <a:r>
              <a:rPr lang="en-US" u="sng" dirty="0" smtClean="0"/>
              <a:t>None use realism-based ontology for information modeling</a:t>
            </a:r>
            <a:r>
              <a:rPr lang="en-US" dirty="0" smtClean="0"/>
              <a:t>.</a:t>
            </a:r>
            <a:endParaRPr lang="en-US" dirty="0"/>
          </a:p>
        </p:txBody>
      </p:sp>
    </p:spTree>
    <p:extLst>
      <p:ext uri="{BB962C8B-B14F-4D97-AF65-F5344CB8AC3E}">
        <p14:creationId xmlns:p14="http://schemas.microsoft.com/office/powerpoint/2010/main" val="2278214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23218" cy="762000"/>
          </a:xfrm>
        </p:spPr>
        <p:txBody>
          <a:bodyPr/>
          <a:lstStyle/>
          <a:p>
            <a:r>
              <a:rPr lang="en-US" dirty="0" smtClean="0"/>
              <a:t>Results of a PhD student project on OMOP</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Three sorts of count errors, resp. due to:</a:t>
            </a:r>
          </a:p>
          <a:p>
            <a:pPr lvl="1">
              <a:buFont typeface="Arial" panose="020B0604020202020204" pitchFamily="34" charset="0"/>
              <a:buChar char="•"/>
            </a:pPr>
            <a:endParaRPr lang="en-US" sz="2800" dirty="0" smtClean="0"/>
          </a:p>
          <a:p>
            <a:pPr lvl="1">
              <a:buFont typeface="Arial" panose="020B0604020202020204" pitchFamily="34" charset="0"/>
              <a:buChar char="•"/>
            </a:pPr>
            <a:r>
              <a:rPr lang="en-US" sz="2800" dirty="0" smtClean="0"/>
              <a:t>cardinality </a:t>
            </a:r>
            <a:r>
              <a:rPr lang="en-US" sz="2800" dirty="0"/>
              <a:t>and attribute </a:t>
            </a:r>
            <a:r>
              <a:rPr lang="en-US" sz="2800" dirty="0" smtClean="0"/>
              <a:t>restrictions,</a:t>
            </a:r>
          </a:p>
          <a:p>
            <a:pPr lvl="1">
              <a:buFont typeface="Arial" panose="020B0604020202020204" pitchFamily="34" charset="0"/>
              <a:buChar char="•"/>
            </a:pPr>
            <a:endParaRPr lang="en-US" sz="2800" dirty="0" smtClean="0"/>
          </a:p>
          <a:p>
            <a:pPr lvl="1">
              <a:buFont typeface="Arial" panose="020B0604020202020204" pitchFamily="34" charset="0"/>
              <a:buChar char="•"/>
            </a:pPr>
            <a:r>
              <a:rPr lang="en-US" sz="2800" dirty="0" smtClean="0"/>
              <a:t>inconsistent normalization,</a:t>
            </a:r>
          </a:p>
          <a:p>
            <a:pPr lvl="1">
              <a:buFont typeface="Arial" panose="020B0604020202020204" pitchFamily="34" charset="0"/>
              <a:buChar char="•"/>
            </a:pPr>
            <a:endParaRPr lang="en-US" sz="2800" dirty="0"/>
          </a:p>
          <a:p>
            <a:pPr lvl="1">
              <a:buFont typeface="Arial" panose="020B0604020202020204" pitchFamily="34" charset="0"/>
              <a:buChar char="•"/>
            </a:pPr>
            <a:r>
              <a:rPr lang="en-US" sz="2800" dirty="0"/>
              <a:t>c</a:t>
            </a:r>
            <a:r>
              <a:rPr lang="en-US" sz="2800" dirty="0" smtClean="0"/>
              <a:t>onfusing data with what it is about.</a:t>
            </a:r>
            <a:endParaRPr lang="en-US" sz="2800" dirty="0"/>
          </a:p>
        </p:txBody>
      </p:sp>
      <p:sp>
        <p:nvSpPr>
          <p:cNvPr id="4" name="Rectangle 3"/>
          <p:cNvSpPr/>
          <p:nvPr/>
        </p:nvSpPr>
        <p:spPr>
          <a:xfrm>
            <a:off x="360218" y="5827693"/>
            <a:ext cx="8763000" cy="954107"/>
          </a:xfrm>
          <a:prstGeom prst="rect">
            <a:avLst/>
          </a:prstGeom>
        </p:spPr>
        <p:txBody>
          <a:bodyPr wrap="square">
            <a:spAutoFit/>
          </a:bodyPr>
          <a:lstStyle/>
          <a:p>
            <a:pPr algn="r"/>
            <a:r>
              <a:rPr lang="en-US" sz="1400" dirty="0">
                <a:solidFill>
                  <a:schemeClr val="bg1"/>
                </a:solidFill>
              </a:rPr>
              <a:t>Ceusters W, </a:t>
            </a:r>
            <a:r>
              <a:rPr lang="en-US" sz="1400" dirty="0" err="1">
                <a:solidFill>
                  <a:schemeClr val="bg1"/>
                </a:solidFill>
              </a:rPr>
              <a:t>Blaisure</a:t>
            </a:r>
            <a:r>
              <a:rPr lang="en-US" sz="1400" dirty="0">
                <a:solidFill>
                  <a:schemeClr val="bg1"/>
                </a:solidFill>
              </a:rPr>
              <a:t> J. </a:t>
            </a:r>
            <a:endParaRPr lang="en-US" sz="1400" dirty="0" smtClean="0">
              <a:solidFill>
                <a:schemeClr val="bg1"/>
              </a:solidFill>
            </a:endParaRPr>
          </a:p>
          <a:p>
            <a:pPr algn="r"/>
            <a:r>
              <a:rPr lang="en-US" sz="1400" dirty="0" smtClean="0">
                <a:solidFill>
                  <a:schemeClr val="bg1"/>
                </a:solidFill>
              </a:rPr>
              <a:t>A </a:t>
            </a:r>
            <a:r>
              <a:rPr lang="en-US" sz="1400" dirty="0">
                <a:solidFill>
                  <a:schemeClr val="bg1"/>
                </a:solidFill>
              </a:rPr>
              <a:t>Realism-Based View on Counts in OMOP’s Common Data Model. </a:t>
            </a:r>
            <a:endParaRPr lang="en-US" sz="1400" dirty="0" smtClean="0">
              <a:solidFill>
                <a:schemeClr val="bg1"/>
              </a:solidFill>
            </a:endParaRPr>
          </a:p>
          <a:p>
            <a:pPr algn="r"/>
            <a:r>
              <a:rPr lang="en-US" sz="1400" dirty="0" smtClean="0">
                <a:solidFill>
                  <a:schemeClr val="bg1"/>
                </a:solidFill>
              </a:rPr>
              <a:t>14th </a:t>
            </a:r>
            <a:r>
              <a:rPr lang="en-US" sz="1400" dirty="0">
                <a:solidFill>
                  <a:schemeClr val="bg1"/>
                </a:solidFill>
              </a:rPr>
              <a:t>International Conference on Wearable, micro &amp; Nano Technologies (</a:t>
            </a:r>
            <a:r>
              <a:rPr lang="en-US" sz="1400" dirty="0" err="1">
                <a:solidFill>
                  <a:schemeClr val="bg1"/>
                </a:solidFill>
              </a:rPr>
              <a:t>pHealth</a:t>
            </a:r>
            <a:r>
              <a:rPr lang="en-US" sz="1400" dirty="0">
                <a:solidFill>
                  <a:schemeClr val="bg1"/>
                </a:solidFill>
              </a:rPr>
              <a:t> 2017), Eindhoven, The Netherlands, May 14-16, 2017. Studies in Health Technology and Informatics 2017;237:55-62.</a:t>
            </a:r>
          </a:p>
        </p:txBody>
      </p:sp>
    </p:spTree>
    <p:extLst>
      <p:ext uri="{BB962C8B-B14F-4D97-AF65-F5344CB8AC3E}">
        <p14:creationId xmlns:p14="http://schemas.microsoft.com/office/powerpoint/2010/main" val="40108808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 table</a:t>
            </a:r>
            <a:endParaRPr lang="en-US" dirty="0"/>
          </a:p>
        </p:txBody>
      </p:sp>
      <p:sp>
        <p:nvSpPr>
          <p:cNvPr id="4" name="Content Placeholder 3"/>
          <p:cNvSpPr>
            <a:spLocks noGrp="1"/>
          </p:cNvSpPr>
          <p:nvPr>
            <p:ph idx="1"/>
          </p:nvPr>
        </p:nvSpPr>
        <p:spPr/>
        <p:txBody>
          <a:bodyPr/>
          <a:lstStyle/>
          <a:p>
            <a:pPr>
              <a:buFont typeface="Arial" panose="020B0604020202020204" pitchFamily="34" charset="0"/>
              <a:buChar char="•"/>
            </a:pPr>
            <a:r>
              <a:rPr lang="en-US" dirty="0" smtClean="0"/>
              <a:t>Allows </a:t>
            </a:r>
            <a:r>
              <a:rPr lang="en-US" dirty="0"/>
              <a:t>for each unique patient only </a:t>
            </a:r>
            <a:endParaRPr lang="en-US" dirty="0" smtClean="0"/>
          </a:p>
          <a:p>
            <a:pPr lvl="1">
              <a:spcBef>
                <a:spcPts val="0"/>
              </a:spcBef>
              <a:buFont typeface="Arial" panose="020B0604020202020204" pitchFamily="34" charset="0"/>
              <a:buChar char="•"/>
            </a:pPr>
            <a:r>
              <a:rPr lang="en-US" dirty="0" smtClean="0"/>
              <a:t>one </a:t>
            </a:r>
            <a:r>
              <a:rPr lang="en-US" dirty="0"/>
              <a:t>location, </a:t>
            </a:r>
            <a:endParaRPr lang="en-US" dirty="0" smtClean="0"/>
          </a:p>
          <a:p>
            <a:pPr lvl="1">
              <a:spcBef>
                <a:spcPts val="0"/>
              </a:spcBef>
              <a:buFont typeface="Arial" panose="020B0604020202020204" pitchFamily="34" charset="0"/>
              <a:buChar char="•"/>
            </a:pPr>
            <a:r>
              <a:rPr lang="en-US" dirty="0" smtClean="0"/>
              <a:t>one </a:t>
            </a:r>
            <a:r>
              <a:rPr lang="en-US" dirty="0"/>
              <a:t>gender, </a:t>
            </a:r>
            <a:endParaRPr lang="en-US" dirty="0" smtClean="0"/>
          </a:p>
          <a:p>
            <a:pPr lvl="1">
              <a:spcBef>
                <a:spcPts val="0"/>
              </a:spcBef>
              <a:buFont typeface="Arial" panose="020B0604020202020204" pitchFamily="34" charset="0"/>
              <a:buChar char="•"/>
            </a:pPr>
            <a:r>
              <a:rPr lang="en-US" dirty="0" smtClean="0"/>
              <a:t>one </a:t>
            </a:r>
            <a:r>
              <a:rPr lang="en-US" dirty="0"/>
              <a:t>primary care </a:t>
            </a:r>
            <a:r>
              <a:rPr lang="en-US" dirty="0" smtClean="0"/>
              <a:t>provider, </a:t>
            </a:r>
            <a:r>
              <a:rPr lang="en-US" dirty="0"/>
              <a:t>and </a:t>
            </a:r>
            <a:endParaRPr lang="en-US" dirty="0" smtClean="0"/>
          </a:p>
          <a:p>
            <a:pPr lvl="1">
              <a:spcBef>
                <a:spcPts val="0"/>
              </a:spcBef>
              <a:buFont typeface="Arial" panose="020B0604020202020204" pitchFamily="34" charset="0"/>
              <a:buChar char="•"/>
            </a:pPr>
            <a:r>
              <a:rPr lang="en-US" dirty="0" smtClean="0"/>
              <a:t>one </a:t>
            </a:r>
            <a:r>
              <a:rPr lang="en-US" dirty="0"/>
              <a:t>care </a:t>
            </a:r>
            <a:r>
              <a:rPr lang="en-US" dirty="0" smtClean="0"/>
              <a:t>site.</a:t>
            </a:r>
          </a:p>
          <a:p>
            <a:pPr>
              <a:buFont typeface="Arial" panose="020B0604020202020204" pitchFamily="34" charset="0"/>
              <a:buChar char="•"/>
            </a:pPr>
            <a:r>
              <a:rPr lang="en-US" dirty="0" smtClean="0"/>
              <a:t>Although: </a:t>
            </a:r>
          </a:p>
          <a:p>
            <a:pPr lvl="1">
              <a:spcBef>
                <a:spcPts val="0"/>
              </a:spcBef>
              <a:buFont typeface="Arial" panose="020B0604020202020204" pitchFamily="34" charset="0"/>
              <a:buChar char="•"/>
            </a:pPr>
            <a:r>
              <a:rPr lang="en-US" dirty="0" smtClean="0"/>
              <a:t>‘</a:t>
            </a:r>
            <a:r>
              <a:rPr lang="en-US" i="1" dirty="0" smtClean="0"/>
              <a:t>patients </a:t>
            </a:r>
            <a:r>
              <a:rPr lang="en-US" i="1" dirty="0"/>
              <a:t>over time can have distinct locations, </a:t>
            </a:r>
            <a:r>
              <a:rPr lang="en-US" i="1" dirty="0" smtClean="0"/>
              <a:t>genders</a:t>
            </a:r>
            <a:r>
              <a:rPr lang="en-US" dirty="0" smtClean="0"/>
              <a:t>’;</a:t>
            </a:r>
          </a:p>
          <a:p>
            <a:pPr lvl="1">
              <a:spcBef>
                <a:spcPts val="0"/>
              </a:spcBef>
              <a:buFont typeface="Arial" panose="020B0604020202020204" pitchFamily="34" charset="0"/>
              <a:buChar char="•"/>
            </a:pPr>
            <a:r>
              <a:rPr lang="en-US" dirty="0" smtClean="0"/>
              <a:t>‘</a:t>
            </a:r>
            <a:r>
              <a:rPr lang="en-US" i="1" dirty="0"/>
              <a:t>it is the responsibility of the data holder to select the one value to use in the CDM</a:t>
            </a:r>
            <a:r>
              <a:rPr lang="en-US" dirty="0" smtClean="0"/>
              <a:t>’.</a:t>
            </a:r>
          </a:p>
          <a:p>
            <a:pPr>
              <a:buFont typeface="Arial" panose="020B0604020202020204" pitchFamily="34" charset="0"/>
              <a:buChar char="•"/>
            </a:pPr>
            <a:r>
              <a:rPr lang="en-US" dirty="0" smtClean="0"/>
              <a:t>What </a:t>
            </a:r>
            <a:r>
              <a:rPr lang="en-US" dirty="0"/>
              <a:t>criteria to </a:t>
            </a:r>
            <a:r>
              <a:rPr lang="en-US" dirty="0" smtClean="0"/>
              <a:t>use? </a:t>
            </a:r>
          </a:p>
          <a:p>
            <a:pPr>
              <a:buFont typeface="Arial" panose="020B0604020202020204" pitchFamily="34" charset="0"/>
              <a:buChar char="•"/>
            </a:pPr>
            <a:r>
              <a:rPr lang="en-US" dirty="0" smtClean="0"/>
              <a:t>What with </a:t>
            </a:r>
            <a:r>
              <a:rPr lang="en-US" dirty="0"/>
              <a:t>the multiple observation </a:t>
            </a:r>
            <a:r>
              <a:rPr lang="en-US" dirty="0" smtClean="0"/>
              <a:t>periods?</a:t>
            </a:r>
            <a:endParaRPr lang="en-US" dirty="0"/>
          </a:p>
        </p:txBody>
      </p:sp>
    </p:spTree>
    <p:extLst>
      <p:ext uri="{BB962C8B-B14F-4D97-AF65-F5344CB8AC3E}">
        <p14:creationId xmlns:p14="http://schemas.microsoft.com/office/powerpoint/2010/main" val="36276943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 versus Provider</a:t>
            </a:r>
            <a:endParaRPr lang="en-US" dirty="0"/>
          </a:p>
        </p:txBody>
      </p:sp>
      <p:pic>
        <p:nvPicPr>
          <p:cNvPr id="4" name="Content Placeholder 3"/>
          <p:cNvPicPr>
            <a:picLocks noGrp="1" noChangeAspect="1"/>
          </p:cNvPicPr>
          <p:nvPr>
            <p:ph idx="1"/>
          </p:nvPr>
        </p:nvPicPr>
        <p:blipFill>
          <a:blip r:embed="rId2"/>
          <a:stretch>
            <a:fillRect/>
          </a:stretch>
        </p:blipFill>
        <p:spPr>
          <a:xfrm>
            <a:off x="228600" y="1725525"/>
            <a:ext cx="8686800" cy="4854750"/>
          </a:xfrm>
          <a:prstGeom prst="rect">
            <a:avLst/>
          </a:prstGeom>
        </p:spPr>
      </p:pic>
      <p:sp>
        <p:nvSpPr>
          <p:cNvPr id="5" name="Rectangle 4"/>
          <p:cNvSpPr/>
          <p:nvPr/>
        </p:nvSpPr>
        <p:spPr bwMode="auto">
          <a:xfrm>
            <a:off x="1066800" y="1725525"/>
            <a:ext cx="1066800" cy="124627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bwMode="auto">
          <a:xfrm>
            <a:off x="4038600" y="1725525"/>
            <a:ext cx="1066800" cy="10327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7030720" y="1725525"/>
            <a:ext cx="1066800" cy="65107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290609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p:txBody>
          <a:bodyPr/>
          <a:lstStyle/>
          <a:p>
            <a:pPr eaLnBrk="1" hangingPunct="1"/>
            <a:endParaRPr lang="en-US" altLang="en-US" smtClean="0"/>
          </a:p>
        </p:txBody>
      </p:sp>
      <p:pic>
        <p:nvPicPr>
          <p:cNvPr id="26627" name="Picture 2" descr="http://3.bp.blogspot.com/_2cxvSmlPoaM/Ss-JdUAcxwI/AAAAAAAADM4/fOmasxsNiCg/s800/rembrand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8"/>
          <p:cNvSpPr>
            <a:spLocks noChangeArrowheads="1"/>
          </p:cNvSpPr>
          <p:nvPr/>
        </p:nvSpPr>
        <p:spPr bwMode="auto">
          <a:xfrm>
            <a:off x="0" y="4724400"/>
            <a:ext cx="91440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26629" name="Group 22"/>
          <p:cNvGrpSpPr>
            <a:grpSpLocks/>
          </p:cNvGrpSpPr>
          <p:nvPr/>
        </p:nvGrpSpPr>
        <p:grpSpPr bwMode="auto">
          <a:xfrm>
            <a:off x="0" y="0"/>
            <a:ext cx="9144000" cy="1143000"/>
            <a:chOff x="-1" y="0"/>
            <a:chExt cx="9144001" cy="1143000"/>
          </a:xfrm>
        </p:grpSpPr>
        <p:pic>
          <p:nvPicPr>
            <p:cNvPr id="266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Rectangle 21"/>
            <p:cNvSpPr>
              <a:spLocks noChangeArrowheads="1"/>
            </p:cNvSpPr>
            <p:nvPr/>
          </p:nvSpPr>
          <p:spPr bwMode="auto">
            <a:xfrm>
              <a:off x="0" y="990600"/>
              <a:ext cx="91440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sp>
        <p:nvSpPr>
          <p:cNvPr id="26630" name="TextBox 24"/>
          <p:cNvSpPr txBox="1">
            <a:spLocks noChangeArrowheads="1"/>
          </p:cNvSpPr>
          <p:nvPr/>
        </p:nvSpPr>
        <p:spPr bwMode="auto">
          <a:xfrm>
            <a:off x="106363" y="6096000"/>
            <a:ext cx="75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L1</a:t>
            </a:r>
            <a:r>
              <a:rPr lang="en-US" altLang="en-US" baseline="30000">
                <a:solidFill>
                  <a:schemeClr val="bg1"/>
                </a:solidFill>
              </a:rPr>
              <a:t>-</a:t>
            </a:r>
          </a:p>
        </p:txBody>
      </p:sp>
      <p:sp>
        <p:nvSpPr>
          <p:cNvPr id="26631" name="TextBox 25"/>
          <p:cNvSpPr txBox="1">
            <a:spLocks noChangeArrowheads="1"/>
          </p:cNvSpPr>
          <p:nvPr/>
        </p:nvSpPr>
        <p:spPr bwMode="auto">
          <a:xfrm>
            <a:off x="152400" y="1371600"/>
            <a:ext cx="663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L2</a:t>
            </a:r>
          </a:p>
        </p:txBody>
      </p:sp>
      <p:sp>
        <p:nvSpPr>
          <p:cNvPr id="26632" name="TextBox 27"/>
          <p:cNvSpPr txBox="1">
            <a:spLocks noChangeArrowheads="1"/>
          </p:cNvSpPr>
          <p:nvPr/>
        </p:nvSpPr>
        <p:spPr bwMode="auto">
          <a:xfrm>
            <a:off x="152400" y="152400"/>
            <a:ext cx="663575"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L3</a:t>
            </a:r>
          </a:p>
        </p:txBody>
      </p:sp>
      <p:sp>
        <p:nvSpPr>
          <p:cNvPr id="26634" name="Rectangle 11"/>
          <p:cNvSpPr>
            <a:spLocks noChangeArrowheads="1"/>
          </p:cNvSpPr>
          <p:nvPr/>
        </p:nvSpPr>
        <p:spPr bwMode="auto">
          <a:xfrm>
            <a:off x="914400" y="152400"/>
            <a:ext cx="82296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Linguistic representations </a:t>
            </a:r>
            <a:r>
              <a:rPr lang="en-US" altLang="en-US" i="1"/>
              <a:t>about</a:t>
            </a:r>
            <a:r>
              <a:rPr lang="en-US" altLang="en-US"/>
              <a:t> (L1</a:t>
            </a:r>
            <a:r>
              <a:rPr lang="en-US" altLang="en-US" baseline="30000"/>
              <a:t>-</a:t>
            </a:r>
            <a:r>
              <a:rPr lang="en-US" altLang="en-US"/>
              <a:t>), (L2) or (L3) </a:t>
            </a:r>
          </a:p>
        </p:txBody>
      </p:sp>
      <p:sp>
        <p:nvSpPr>
          <p:cNvPr id="26635" name="Rectangle 12"/>
          <p:cNvSpPr>
            <a:spLocks noChangeArrowheads="1"/>
          </p:cNvSpPr>
          <p:nvPr/>
        </p:nvSpPr>
        <p:spPr bwMode="auto">
          <a:xfrm>
            <a:off x="914400" y="1371600"/>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FFFF"/>
                </a:solidFill>
              </a:rPr>
              <a:t>Beliefs </a:t>
            </a:r>
            <a:r>
              <a:rPr lang="en-US" altLang="en-US" i="1">
                <a:solidFill>
                  <a:srgbClr val="FFFFFF"/>
                </a:solidFill>
              </a:rPr>
              <a:t>about</a:t>
            </a:r>
            <a:r>
              <a:rPr lang="en-US" altLang="en-US">
                <a:solidFill>
                  <a:srgbClr val="FFFFFF"/>
                </a:solidFill>
              </a:rPr>
              <a:t> (1) </a:t>
            </a:r>
            <a:endParaRPr lang="en-US" altLang="en-US"/>
          </a:p>
        </p:txBody>
      </p:sp>
      <p:sp>
        <p:nvSpPr>
          <p:cNvPr id="26636" name="Rectangle 13"/>
          <p:cNvSpPr>
            <a:spLocks noChangeArrowheads="1"/>
          </p:cNvSpPr>
          <p:nvPr/>
        </p:nvSpPr>
        <p:spPr bwMode="auto">
          <a:xfrm>
            <a:off x="1066800" y="5562600"/>
            <a:ext cx="8077200" cy="1077913"/>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a:solidFill>
                  <a:srgbClr val="FFFFFF"/>
                </a:solidFill>
              </a:rPr>
              <a:t>Entities (particular or generic) with objective existence which are </a:t>
            </a:r>
            <a:r>
              <a:rPr lang="en-US" altLang="en-US" i="1">
                <a:solidFill>
                  <a:srgbClr val="FFFFFF"/>
                </a:solidFill>
              </a:rPr>
              <a:t>not about anything</a:t>
            </a:r>
            <a:endParaRPr lang="en-US" altLang="en-US"/>
          </a:p>
        </p:txBody>
      </p:sp>
      <p:sp>
        <p:nvSpPr>
          <p:cNvPr id="26637" name="Text Box 4"/>
          <p:cNvSpPr txBox="1">
            <a:spLocks noChangeArrowheads="1"/>
          </p:cNvSpPr>
          <p:nvPr/>
        </p:nvSpPr>
        <p:spPr bwMode="auto">
          <a:xfrm rot="2140383">
            <a:off x="5680075" y="1354138"/>
            <a:ext cx="3005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00CC99"/>
                </a:solidFill>
              </a:rPr>
              <a:t>Representations</a:t>
            </a:r>
          </a:p>
        </p:txBody>
      </p:sp>
      <p:sp>
        <p:nvSpPr>
          <p:cNvPr id="26638" name="Text Box 5"/>
          <p:cNvSpPr txBox="1">
            <a:spLocks noChangeArrowheads="1"/>
          </p:cNvSpPr>
          <p:nvPr/>
        </p:nvSpPr>
        <p:spPr bwMode="auto">
          <a:xfrm>
            <a:off x="5486400" y="4953000"/>
            <a:ext cx="35480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00CC99"/>
                </a:solidFill>
              </a:rPr>
              <a:t>First Order Reality</a:t>
            </a:r>
          </a:p>
        </p:txBody>
      </p:sp>
    </p:spTree>
    <p:extLst>
      <p:ext uri="{BB962C8B-B14F-4D97-AF65-F5344CB8AC3E}">
        <p14:creationId xmlns:p14="http://schemas.microsoft.com/office/powerpoint/2010/main" val="1028660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t>
            </a:r>
            <a:r>
              <a:rPr lang="en-US" b="1" i="1" u="sng" dirty="0" smtClean="0"/>
              <a:t>occurrences</a:t>
            </a:r>
            <a:r>
              <a:rPr lang="en-US" dirty="0" smtClean="0"/>
              <a:t> versus </a:t>
            </a:r>
            <a:r>
              <a:rPr lang="en-US" b="1" i="1" u="sng" dirty="0" smtClean="0"/>
              <a:t>eras</a:t>
            </a:r>
            <a:endParaRPr lang="en-US" b="1" i="1" u="sng" dirty="0"/>
          </a:p>
        </p:txBody>
      </p:sp>
      <p:pic>
        <p:nvPicPr>
          <p:cNvPr id="4" name="Picture 3"/>
          <p:cNvPicPr>
            <a:picLocks noChangeAspect="1"/>
          </p:cNvPicPr>
          <p:nvPr/>
        </p:nvPicPr>
        <p:blipFill>
          <a:blip r:embed="rId2"/>
          <a:stretch>
            <a:fillRect/>
          </a:stretch>
        </p:blipFill>
        <p:spPr>
          <a:xfrm>
            <a:off x="233680" y="1905000"/>
            <a:ext cx="8610261" cy="4612640"/>
          </a:xfrm>
          <a:prstGeom prst="rect">
            <a:avLst/>
          </a:prstGeom>
        </p:spPr>
      </p:pic>
    </p:spTree>
    <p:extLst>
      <p:ext uri="{BB962C8B-B14F-4D97-AF65-F5344CB8AC3E}">
        <p14:creationId xmlns:p14="http://schemas.microsoft.com/office/powerpoint/2010/main" val="18260215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Condition </a:t>
            </a:r>
            <a:r>
              <a:rPr lang="en-US" dirty="0"/>
              <a:t>Era records will be derived from the CONDITION_OCCURRENCE table using </a:t>
            </a:r>
            <a:r>
              <a:rPr lang="en-US" dirty="0" smtClean="0"/>
              <a:t>a standardized </a:t>
            </a:r>
            <a:r>
              <a:rPr lang="en-US" dirty="0"/>
              <a:t>algorithm</a:t>
            </a:r>
            <a:r>
              <a:rPr lang="en-US" dirty="0" smtClean="0"/>
              <a:t>.</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smtClean="0"/>
              <a:t>Each </a:t>
            </a:r>
            <a:r>
              <a:rPr lang="en-US" dirty="0"/>
              <a:t>Condition Era corresponds to one or many CONDITION_OCCURRENCE records that form </a:t>
            </a:r>
            <a:r>
              <a:rPr lang="en-US" dirty="0" smtClean="0"/>
              <a:t>a continuous </a:t>
            </a:r>
            <a:r>
              <a:rPr lang="en-US" dirty="0"/>
              <a:t>interval and contain the same drug </a:t>
            </a:r>
            <a:r>
              <a:rPr lang="en-US" dirty="0" smtClean="0"/>
              <a:t>condition-occurrence.</a:t>
            </a:r>
            <a:endParaRPr lang="en-US" dirty="0"/>
          </a:p>
        </p:txBody>
      </p:sp>
      <p:pic>
        <p:nvPicPr>
          <p:cNvPr id="4" name="Picture 3"/>
          <p:cNvPicPr>
            <a:picLocks noChangeAspect="1"/>
          </p:cNvPicPr>
          <p:nvPr/>
        </p:nvPicPr>
        <p:blipFill>
          <a:blip r:embed="rId2"/>
          <a:stretch>
            <a:fillRect/>
          </a:stretch>
        </p:blipFill>
        <p:spPr>
          <a:xfrm>
            <a:off x="990600" y="2986087"/>
            <a:ext cx="7038975" cy="2333625"/>
          </a:xfrm>
          <a:prstGeom prst="rect">
            <a:avLst/>
          </a:prstGeom>
        </p:spPr>
      </p:pic>
    </p:spTree>
    <p:extLst>
      <p:ext uri="{BB962C8B-B14F-4D97-AF65-F5344CB8AC3E}">
        <p14:creationId xmlns:p14="http://schemas.microsoft.com/office/powerpoint/2010/main" val="35129047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Conventions</a:t>
            </a:r>
            <a:endParaRPr lang="en-US" dirty="0"/>
          </a:p>
        </p:txBody>
      </p:sp>
      <p:sp>
        <p:nvSpPr>
          <p:cNvPr id="3" name="Content Placeholder 2"/>
          <p:cNvSpPr>
            <a:spLocks noGrp="1"/>
          </p:cNvSpPr>
          <p:nvPr>
            <p:ph idx="1"/>
          </p:nvPr>
        </p:nvSpPr>
        <p:spPr>
          <a:xfrm>
            <a:off x="228600" y="3886200"/>
            <a:ext cx="8686800" cy="2619375"/>
          </a:xfrm>
        </p:spPr>
        <p:txBody>
          <a:bodyPr/>
          <a:lstStyle/>
          <a:p>
            <a:pPr>
              <a:buFont typeface="Arial" panose="020B0604020202020204" pitchFamily="34" charset="0"/>
              <a:buChar char="•"/>
            </a:pPr>
            <a:r>
              <a:rPr lang="en-US" dirty="0" smtClean="0"/>
              <a:t>The </a:t>
            </a:r>
            <a:r>
              <a:rPr lang="en-US" dirty="0" err="1"/>
              <a:t>condition_concept_id</a:t>
            </a:r>
            <a:r>
              <a:rPr lang="en-US" dirty="0"/>
              <a:t> field contains Concepts that are identical to those of </a:t>
            </a:r>
            <a:r>
              <a:rPr lang="en-US" dirty="0" smtClean="0"/>
              <a:t>the CONDITION_OCCURRENCE </a:t>
            </a:r>
            <a:r>
              <a:rPr lang="en-US" dirty="0"/>
              <a:t>table records that make up the Condition Era.</a:t>
            </a:r>
          </a:p>
          <a:p>
            <a:pPr>
              <a:buFont typeface="Arial" panose="020B0604020202020204" pitchFamily="34" charset="0"/>
              <a:buChar char="•"/>
            </a:pPr>
            <a:r>
              <a:rPr lang="en-US" dirty="0" smtClean="0"/>
              <a:t>The </a:t>
            </a:r>
            <a:r>
              <a:rPr lang="en-US" dirty="0"/>
              <a:t>Condition Era Start Date is the start date of the first Condition Occurrence.</a:t>
            </a:r>
          </a:p>
          <a:p>
            <a:pPr>
              <a:buFont typeface="Arial" panose="020B0604020202020204" pitchFamily="34" charset="0"/>
              <a:buChar char="•"/>
            </a:pPr>
            <a:r>
              <a:rPr lang="en-US" dirty="0" smtClean="0"/>
              <a:t>The </a:t>
            </a:r>
            <a:r>
              <a:rPr lang="en-US" dirty="0"/>
              <a:t>Condition Era End Date is the end date of the last Condition Occurrence.</a:t>
            </a:r>
          </a:p>
        </p:txBody>
      </p:sp>
      <p:pic>
        <p:nvPicPr>
          <p:cNvPr id="4" name="Picture 3"/>
          <p:cNvPicPr>
            <a:picLocks noChangeAspect="1"/>
          </p:cNvPicPr>
          <p:nvPr/>
        </p:nvPicPr>
        <p:blipFill>
          <a:blip r:embed="rId2"/>
          <a:stretch>
            <a:fillRect/>
          </a:stretch>
        </p:blipFill>
        <p:spPr>
          <a:xfrm>
            <a:off x="990600" y="1371600"/>
            <a:ext cx="7038975" cy="2333625"/>
          </a:xfrm>
          <a:prstGeom prst="rect">
            <a:avLst/>
          </a:prstGeom>
        </p:spPr>
      </p:pic>
    </p:spTree>
    <p:extLst>
      <p:ext uri="{BB962C8B-B14F-4D97-AF65-F5344CB8AC3E}">
        <p14:creationId xmlns:p14="http://schemas.microsoft.com/office/powerpoint/2010/main" val="31214598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erroneous example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t>
            </a:r>
            <a:r>
              <a:rPr lang="en-US" i="1" dirty="0"/>
              <a:t>a Condition Era representing ICD-9 code 410.01 </a:t>
            </a:r>
            <a:endParaRPr lang="en-US" i="1" dirty="0" smtClean="0"/>
          </a:p>
          <a:p>
            <a:pPr lvl="1">
              <a:buFont typeface="Arial" panose="020B0604020202020204" pitchFamily="34" charset="0"/>
              <a:buChar char="•"/>
            </a:pPr>
            <a:r>
              <a:rPr lang="en-US" i="1" dirty="0" smtClean="0"/>
              <a:t>(</a:t>
            </a:r>
            <a:r>
              <a:rPr lang="en-US" i="1" dirty="0"/>
              <a:t>Acute Myocardial Infarction (AMI) of anterolateral wall, initial episode) </a:t>
            </a:r>
            <a:endParaRPr lang="en-US" i="1" dirty="0" smtClean="0"/>
          </a:p>
          <a:p>
            <a:pPr lvl="1">
              <a:buFont typeface="Arial" panose="020B0604020202020204" pitchFamily="34" charset="0"/>
              <a:buChar char="•"/>
            </a:pPr>
            <a:r>
              <a:rPr lang="en-US" i="1" dirty="0" smtClean="0"/>
              <a:t>would </a:t>
            </a:r>
            <a:r>
              <a:rPr lang="en-US" i="1" dirty="0"/>
              <a:t>be aggregated to a Condition Era representing ICD-9 code 410.41 </a:t>
            </a:r>
            <a:endParaRPr lang="en-US" i="1" dirty="0" smtClean="0"/>
          </a:p>
          <a:p>
            <a:pPr lvl="1">
              <a:buFont typeface="Arial" panose="020B0604020202020204" pitchFamily="34" charset="0"/>
              <a:buChar char="•"/>
            </a:pPr>
            <a:r>
              <a:rPr lang="en-US" i="1" dirty="0" smtClean="0"/>
              <a:t>(</a:t>
            </a:r>
            <a:r>
              <a:rPr lang="en-US" i="1" dirty="0"/>
              <a:t>AMI inferior wall, initial episode) </a:t>
            </a:r>
            <a:endParaRPr lang="en-US" i="1" dirty="0" smtClean="0"/>
          </a:p>
          <a:p>
            <a:pPr lvl="1">
              <a:buFont typeface="Arial" panose="020B0604020202020204" pitchFamily="34" charset="0"/>
              <a:buChar char="•"/>
            </a:pPr>
            <a:r>
              <a:rPr lang="en-US" i="1" dirty="0" smtClean="0"/>
              <a:t>occurring </a:t>
            </a:r>
            <a:r>
              <a:rPr lang="en-US" i="1" dirty="0"/>
              <a:t>within 30 </a:t>
            </a:r>
            <a:r>
              <a:rPr lang="en-US" i="1" dirty="0" smtClean="0"/>
              <a:t>days</a:t>
            </a:r>
          </a:p>
          <a:p>
            <a:pPr lvl="1">
              <a:buFont typeface="Arial" panose="020B0604020202020204" pitchFamily="34" charset="0"/>
              <a:buChar char="•"/>
            </a:pPr>
            <a:r>
              <a:rPr lang="en-US" i="1" dirty="0" smtClean="0"/>
              <a:t>as </a:t>
            </a:r>
            <a:r>
              <a:rPr lang="en-US" i="1" dirty="0"/>
              <a:t>both of these ICD-9 codes annotate to the same Condition Concept, Acute Myocardial Infarction, within the </a:t>
            </a:r>
            <a:r>
              <a:rPr lang="en-US" i="1" dirty="0" err="1"/>
              <a:t>MedDRA</a:t>
            </a:r>
            <a:r>
              <a:rPr lang="en-US" i="1" dirty="0"/>
              <a:t> hierarchy</a:t>
            </a:r>
            <a:r>
              <a:rPr lang="en-US" dirty="0"/>
              <a:t>’. </a:t>
            </a:r>
          </a:p>
        </p:txBody>
      </p:sp>
      <p:sp>
        <p:nvSpPr>
          <p:cNvPr id="4" name="Rectangle 3"/>
          <p:cNvSpPr/>
          <p:nvPr/>
        </p:nvSpPr>
        <p:spPr>
          <a:xfrm>
            <a:off x="1219200" y="6043136"/>
            <a:ext cx="7924800" cy="738664"/>
          </a:xfrm>
          <a:prstGeom prst="rect">
            <a:avLst/>
          </a:prstGeom>
        </p:spPr>
        <p:txBody>
          <a:bodyPr wrap="square">
            <a:spAutoFit/>
          </a:bodyPr>
          <a:lstStyle/>
          <a:p>
            <a:pPr algn="r"/>
            <a:r>
              <a:rPr lang="en-US" sz="1400" b="0" dirty="0" smtClean="0">
                <a:solidFill>
                  <a:schemeClr val="bg1"/>
                </a:solidFill>
              </a:rPr>
              <a:t>Reisinger </a:t>
            </a:r>
            <a:r>
              <a:rPr lang="en-US" sz="1400" b="0" dirty="0">
                <a:solidFill>
                  <a:schemeClr val="bg1"/>
                </a:solidFill>
              </a:rPr>
              <a:t>SJ, Ryan PB, O'Hara DJ, Powell GE, Painter JL, </a:t>
            </a:r>
            <a:r>
              <a:rPr lang="en-US" sz="1400" b="0" dirty="0" err="1">
                <a:solidFill>
                  <a:schemeClr val="bg1"/>
                </a:solidFill>
              </a:rPr>
              <a:t>Pattishall</a:t>
            </a:r>
            <a:r>
              <a:rPr lang="en-US" sz="1400" b="0" dirty="0">
                <a:solidFill>
                  <a:schemeClr val="bg1"/>
                </a:solidFill>
              </a:rPr>
              <a:t> EN, et al. Development and evaluation of a common data model enabling active drug safety surveillance using disparate healthcare databases. </a:t>
            </a:r>
            <a:endParaRPr lang="en-US" sz="1400" b="0" dirty="0" smtClean="0">
              <a:solidFill>
                <a:schemeClr val="bg1"/>
              </a:solidFill>
            </a:endParaRPr>
          </a:p>
          <a:p>
            <a:pPr algn="r"/>
            <a:r>
              <a:rPr lang="en-US" sz="1400" b="0" dirty="0" smtClean="0">
                <a:solidFill>
                  <a:schemeClr val="bg1"/>
                </a:solidFill>
              </a:rPr>
              <a:t>J </a:t>
            </a:r>
            <a:r>
              <a:rPr lang="en-US" sz="1400" b="0" dirty="0">
                <a:solidFill>
                  <a:schemeClr val="bg1"/>
                </a:solidFill>
              </a:rPr>
              <a:t>Am Med Inform Assoc. 2010 Nov-Dec;17(6):</a:t>
            </a:r>
            <a:r>
              <a:rPr lang="en-US" sz="1400" b="0" dirty="0" smtClean="0">
                <a:solidFill>
                  <a:schemeClr val="bg1"/>
                </a:solidFill>
              </a:rPr>
              <a:t>652-62, p656</a:t>
            </a:r>
            <a:endParaRPr lang="en-US" sz="1400" b="0" dirty="0">
              <a:solidFill>
                <a:schemeClr val="bg1"/>
              </a:solidFill>
            </a:endParaRPr>
          </a:p>
        </p:txBody>
      </p:sp>
    </p:spTree>
    <p:extLst>
      <p:ext uri="{BB962C8B-B14F-4D97-AF65-F5344CB8AC3E}">
        <p14:creationId xmlns:p14="http://schemas.microsoft.com/office/powerpoint/2010/main" val="10145160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0" y="609599"/>
            <a:ext cx="9154160" cy="6281183"/>
          </a:xfrm>
        </p:spPr>
      </p:pic>
      <p:sp>
        <p:nvSpPr>
          <p:cNvPr id="5" name="Rectangle 4"/>
          <p:cNvSpPr/>
          <p:nvPr/>
        </p:nvSpPr>
        <p:spPr>
          <a:xfrm>
            <a:off x="6400800" y="5788223"/>
            <a:ext cx="2743200" cy="307777"/>
          </a:xfrm>
          <a:prstGeom prst="rect">
            <a:avLst/>
          </a:prstGeom>
        </p:spPr>
        <p:txBody>
          <a:bodyPr wrap="square">
            <a:spAutoFit/>
          </a:bodyPr>
          <a:lstStyle/>
          <a:p>
            <a:r>
              <a:rPr lang="en-US" sz="1400" dirty="0"/>
              <a:t>http://myheart.net/articles/stemi/</a:t>
            </a:r>
          </a:p>
        </p:txBody>
      </p:sp>
      <p:sp>
        <p:nvSpPr>
          <p:cNvPr id="6" name="Oval 5"/>
          <p:cNvSpPr/>
          <p:nvPr/>
        </p:nvSpPr>
        <p:spPr bwMode="auto">
          <a:xfrm>
            <a:off x="4419600" y="3124200"/>
            <a:ext cx="1905000" cy="533400"/>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76200" y="2362200"/>
            <a:ext cx="1905000" cy="533400"/>
          </a:xfrm>
          <a:prstGeom prst="ellipse">
            <a:avLst/>
          </a:prstGeom>
          <a:no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42413547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667000"/>
            <a:ext cx="6629400" cy="4038600"/>
          </a:xfrm>
        </p:spPr>
      </p:pic>
      <p:grpSp>
        <p:nvGrpSpPr>
          <p:cNvPr id="25" name="Group 24"/>
          <p:cNvGrpSpPr/>
          <p:nvPr/>
        </p:nvGrpSpPr>
        <p:grpSpPr>
          <a:xfrm>
            <a:off x="609600" y="784622"/>
            <a:ext cx="5624541" cy="2362200"/>
            <a:chOff x="609600" y="784622"/>
            <a:chExt cx="5624541" cy="2362200"/>
          </a:xfrm>
        </p:grpSpPr>
        <p:sp>
          <p:nvSpPr>
            <p:cNvPr id="6" name="Rounded Rectangle 5"/>
            <p:cNvSpPr/>
            <p:nvPr/>
          </p:nvSpPr>
          <p:spPr bwMode="auto">
            <a:xfrm>
              <a:off x="609600" y="1752600"/>
              <a:ext cx="1890741" cy="510778"/>
            </a:xfrm>
            <a:prstGeom prst="round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lang="en-US" sz="2400" b="0" dirty="0" smtClean="0">
                  <a:solidFill>
                    <a:schemeClr val="bg1"/>
                  </a:solidFill>
                  <a:latin typeface="Times" pitchFamily="122" charset="0"/>
                </a:rPr>
                <a:t>panther</a:t>
              </a:r>
              <a:endParaRPr kumimoji="0" lang="en-US" sz="2400" b="0" i="0" u="none" strike="noStrike" cap="none" normalizeH="0" baseline="0" dirty="0">
                <a:ln>
                  <a:noFill/>
                </a:ln>
                <a:solidFill>
                  <a:schemeClr val="bg1"/>
                </a:solidFill>
                <a:effectLst/>
                <a:latin typeface="Times" pitchFamily="122" charset="0"/>
              </a:endParaRPr>
            </a:p>
          </p:txBody>
        </p:sp>
        <p:sp>
          <p:nvSpPr>
            <p:cNvPr id="7" name="Rounded Rectangle 6"/>
            <p:cNvSpPr/>
            <p:nvPr/>
          </p:nvSpPr>
          <p:spPr bwMode="auto">
            <a:xfrm>
              <a:off x="4343400" y="1752600"/>
              <a:ext cx="1890741" cy="510778"/>
            </a:xfrm>
            <a:prstGeom prst="round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lang="en-US" sz="2400" b="0" dirty="0" smtClean="0">
                  <a:solidFill>
                    <a:schemeClr val="bg1"/>
                  </a:solidFill>
                  <a:latin typeface="Times" pitchFamily="122" charset="0"/>
                </a:rPr>
                <a:t>tiger</a:t>
              </a:r>
              <a:endParaRPr kumimoji="0" lang="en-US" sz="2400" b="0" i="0" u="none" strike="noStrike" cap="none" normalizeH="0" baseline="0" dirty="0">
                <a:ln>
                  <a:noFill/>
                </a:ln>
                <a:solidFill>
                  <a:schemeClr val="bg1"/>
                </a:solidFill>
                <a:effectLst/>
                <a:latin typeface="Times" pitchFamily="122" charset="0"/>
              </a:endParaRPr>
            </a:p>
          </p:txBody>
        </p:sp>
        <p:sp>
          <p:nvSpPr>
            <p:cNvPr id="8" name="Rounded Rectangle 7"/>
            <p:cNvSpPr/>
            <p:nvPr/>
          </p:nvSpPr>
          <p:spPr bwMode="auto">
            <a:xfrm>
              <a:off x="2521729" y="784622"/>
              <a:ext cx="1890741" cy="510778"/>
            </a:xfrm>
            <a:prstGeom prst="round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lang="en-US" sz="2400" b="0" dirty="0" smtClean="0">
                  <a:solidFill>
                    <a:schemeClr val="bg1"/>
                  </a:solidFill>
                  <a:latin typeface="Times" pitchFamily="122" charset="0"/>
                </a:rPr>
                <a:t>feline</a:t>
              </a:r>
              <a:endParaRPr kumimoji="0" lang="en-US" sz="2400" b="0" i="0" u="none" strike="noStrike" cap="none" normalizeH="0" baseline="0" dirty="0">
                <a:ln>
                  <a:noFill/>
                </a:ln>
                <a:solidFill>
                  <a:schemeClr val="bg1"/>
                </a:solidFill>
                <a:effectLst/>
                <a:latin typeface="Times" pitchFamily="122" charset="0"/>
              </a:endParaRPr>
            </a:p>
          </p:txBody>
        </p:sp>
        <p:cxnSp>
          <p:nvCxnSpPr>
            <p:cNvPr id="10" name="Straight Arrow Connector 9"/>
            <p:cNvCxnSpPr/>
            <p:nvPr/>
          </p:nvCxnSpPr>
          <p:spPr bwMode="auto">
            <a:xfrm flipV="1">
              <a:off x="1447800" y="2263378"/>
              <a:ext cx="0" cy="860822"/>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11" name="Straight Arrow Connector 10"/>
            <p:cNvCxnSpPr/>
            <p:nvPr/>
          </p:nvCxnSpPr>
          <p:spPr bwMode="auto">
            <a:xfrm flipV="1">
              <a:off x="5257800" y="2286000"/>
              <a:ext cx="0" cy="860822"/>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12" name="TextBox 11"/>
            <p:cNvSpPr txBox="1"/>
            <p:nvPr/>
          </p:nvSpPr>
          <p:spPr>
            <a:xfrm>
              <a:off x="1400466" y="2286000"/>
              <a:ext cx="1223412" cy="369332"/>
            </a:xfrm>
            <a:prstGeom prst="rect">
              <a:avLst/>
            </a:prstGeom>
            <a:noFill/>
          </p:spPr>
          <p:txBody>
            <a:bodyPr wrap="none" rtlCol="0">
              <a:spAutoFit/>
            </a:bodyPr>
            <a:lstStyle/>
            <a:p>
              <a:r>
                <a:rPr lang="en-US" sz="1800" b="0" dirty="0" smtClean="0">
                  <a:solidFill>
                    <a:schemeClr val="bg1"/>
                  </a:solidFill>
                </a:rPr>
                <a:t>Instance-of</a:t>
              </a:r>
              <a:endParaRPr lang="en-US" sz="1800" b="0" dirty="0">
                <a:solidFill>
                  <a:schemeClr val="bg1"/>
                </a:solidFill>
              </a:endParaRPr>
            </a:p>
          </p:txBody>
        </p:sp>
        <p:sp>
          <p:nvSpPr>
            <p:cNvPr id="13" name="TextBox 12"/>
            <p:cNvSpPr txBox="1"/>
            <p:nvPr/>
          </p:nvSpPr>
          <p:spPr>
            <a:xfrm>
              <a:off x="3958188" y="2286000"/>
              <a:ext cx="1223412" cy="369332"/>
            </a:xfrm>
            <a:prstGeom prst="rect">
              <a:avLst/>
            </a:prstGeom>
            <a:noFill/>
          </p:spPr>
          <p:txBody>
            <a:bodyPr wrap="none" rtlCol="0">
              <a:spAutoFit/>
            </a:bodyPr>
            <a:lstStyle/>
            <a:p>
              <a:r>
                <a:rPr lang="en-US" sz="1800" b="0" dirty="0" smtClean="0">
                  <a:solidFill>
                    <a:schemeClr val="bg1"/>
                  </a:solidFill>
                </a:rPr>
                <a:t>Instance-of</a:t>
              </a:r>
              <a:endParaRPr lang="en-US" sz="1800" b="0" dirty="0">
                <a:solidFill>
                  <a:schemeClr val="bg1"/>
                </a:solidFill>
              </a:endParaRPr>
            </a:p>
          </p:txBody>
        </p:sp>
        <p:cxnSp>
          <p:nvCxnSpPr>
            <p:cNvPr id="14" name="Straight Arrow Connector 13"/>
            <p:cNvCxnSpPr>
              <a:stCxn id="6" idx="0"/>
              <a:endCxn id="8" idx="2"/>
            </p:cNvCxnSpPr>
            <p:nvPr/>
          </p:nvCxnSpPr>
          <p:spPr bwMode="auto">
            <a:xfrm flipV="1">
              <a:off x="1554971" y="1295400"/>
              <a:ext cx="1912129" cy="4572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17" name="Straight Arrow Connector 16"/>
            <p:cNvCxnSpPr>
              <a:stCxn id="7" idx="0"/>
              <a:endCxn id="8" idx="2"/>
            </p:cNvCxnSpPr>
            <p:nvPr/>
          </p:nvCxnSpPr>
          <p:spPr bwMode="auto">
            <a:xfrm flipH="1" flipV="1">
              <a:off x="3467100" y="1295400"/>
              <a:ext cx="1821671" cy="4572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20" name="TextBox 19"/>
            <p:cNvSpPr txBox="1"/>
            <p:nvPr/>
          </p:nvSpPr>
          <p:spPr>
            <a:xfrm>
              <a:off x="1791598" y="1204436"/>
              <a:ext cx="441147" cy="369332"/>
            </a:xfrm>
            <a:prstGeom prst="rect">
              <a:avLst/>
            </a:prstGeom>
            <a:noFill/>
          </p:spPr>
          <p:txBody>
            <a:bodyPr wrap="none" rtlCol="0">
              <a:spAutoFit/>
            </a:bodyPr>
            <a:lstStyle/>
            <a:p>
              <a:r>
                <a:rPr lang="en-US" sz="1800" b="0" dirty="0" err="1" smtClean="0">
                  <a:solidFill>
                    <a:schemeClr val="bg1"/>
                  </a:solidFill>
                </a:rPr>
                <a:t>isa</a:t>
              </a:r>
              <a:endParaRPr lang="en-US" sz="1800" b="0" dirty="0">
                <a:solidFill>
                  <a:schemeClr val="bg1"/>
                </a:solidFill>
              </a:endParaRPr>
            </a:p>
          </p:txBody>
        </p:sp>
        <p:sp>
          <p:nvSpPr>
            <p:cNvPr id="21" name="TextBox 20"/>
            <p:cNvSpPr txBox="1"/>
            <p:nvPr/>
          </p:nvSpPr>
          <p:spPr>
            <a:xfrm>
              <a:off x="4630047" y="1192768"/>
              <a:ext cx="441147" cy="369332"/>
            </a:xfrm>
            <a:prstGeom prst="rect">
              <a:avLst/>
            </a:prstGeom>
            <a:noFill/>
          </p:spPr>
          <p:txBody>
            <a:bodyPr wrap="none" rtlCol="0">
              <a:spAutoFit/>
            </a:bodyPr>
            <a:lstStyle/>
            <a:p>
              <a:r>
                <a:rPr lang="en-US" sz="1800" b="0" dirty="0" err="1" smtClean="0">
                  <a:solidFill>
                    <a:schemeClr val="bg1"/>
                  </a:solidFill>
                </a:rPr>
                <a:t>isa</a:t>
              </a:r>
              <a:endParaRPr lang="en-US" sz="1800" b="0" dirty="0">
                <a:solidFill>
                  <a:schemeClr val="bg1"/>
                </a:solidFill>
              </a:endParaRPr>
            </a:p>
          </p:txBody>
        </p:sp>
      </p:grpSp>
      <p:grpSp>
        <p:nvGrpSpPr>
          <p:cNvPr id="24" name="Group 23"/>
          <p:cNvGrpSpPr/>
          <p:nvPr/>
        </p:nvGrpSpPr>
        <p:grpSpPr>
          <a:xfrm>
            <a:off x="6477000" y="1389102"/>
            <a:ext cx="2252503" cy="3729693"/>
            <a:chOff x="6477000" y="1389102"/>
            <a:chExt cx="2252503" cy="3729693"/>
          </a:xfrm>
        </p:grpSpPr>
        <p:sp>
          <p:nvSpPr>
            <p:cNvPr id="22" name="TextBox 21"/>
            <p:cNvSpPr txBox="1"/>
            <p:nvPr/>
          </p:nvSpPr>
          <p:spPr>
            <a:xfrm>
              <a:off x="7086600" y="3733800"/>
              <a:ext cx="1642903" cy="1384995"/>
            </a:xfrm>
            <a:prstGeom prst="rect">
              <a:avLst/>
            </a:prstGeom>
            <a:noFill/>
          </p:spPr>
          <p:txBody>
            <a:bodyPr wrap="square" rtlCol="0">
              <a:spAutoFit/>
            </a:bodyPr>
            <a:lstStyle/>
            <a:p>
              <a:r>
                <a:rPr lang="en-US" sz="2800" b="0" dirty="0" smtClean="0">
                  <a:solidFill>
                    <a:schemeClr val="bg1"/>
                  </a:solidFill>
                </a:rPr>
                <a:t>Only one feline in this cage?</a:t>
              </a:r>
              <a:endParaRPr lang="en-US" sz="2800" b="0" dirty="0">
                <a:solidFill>
                  <a:schemeClr val="bg1"/>
                </a:solidFill>
              </a:endParaRPr>
            </a:p>
          </p:txBody>
        </p:sp>
        <p:sp>
          <p:nvSpPr>
            <p:cNvPr id="23" name="Bent-Up Arrow 22"/>
            <p:cNvSpPr/>
            <p:nvPr/>
          </p:nvSpPr>
          <p:spPr bwMode="auto">
            <a:xfrm flipV="1">
              <a:off x="6477000" y="1389102"/>
              <a:ext cx="1682718" cy="2344698"/>
            </a:xfrm>
            <a:prstGeom prst="bentUpArrow">
              <a:avLst>
                <a:gd name="adj1" fmla="val 9905"/>
                <a:gd name="adj2" fmla="val 9603"/>
                <a:gd name="adj3" fmla="val 21981"/>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299862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800" dirty="0" smtClean="0"/>
              <a:t>Definitions</a:t>
            </a:r>
            <a:endParaRPr lang="en-US" sz="4800"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977299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AutoShape 2"/>
          <p:cNvSpPr>
            <a:spLocks noGrp="1" noChangeArrowheads="1"/>
          </p:cNvSpPr>
          <p:nvPr>
            <p:ph type="title"/>
          </p:nvPr>
        </p:nvSpPr>
        <p:spPr/>
        <p:txBody>
          <a:bodyPr/>
          <a:lstStyle/>
          <a:p>
            <a:r>
              <a:rPr lang="en-US" altLang="en-US" smtClean="0"/>
              <a:t>Three purposes for definitions</a:t>
            </a:r>
          </a:p>
        </p:txBody>
      </p:sp>
      <p:sp>
        <p:nvSpPr>
          <p:cNvPr id="106499" name="Rectangle 3"/>
          <p:cNvSpPr>
            <a:spLocks noGrp="1" noChangeArrowheads="1"/>
          </p:cNvSpPr>
          <p:nvPr>
            <p:ph idx="1"/>
          </p:nvPr>
        </p:nvSpPr>
        <p:spPr/>
        <p:txBody>
          <a:bodyPr/>
          <a:lstStyle/>
          <a:p>
            <a:pPr marL="457200" indent="-457200">
              <a:buFont typeface="+mj-lt"/>
              <a:buAutoNum type="arabicPeriod"/>
            </a:pPr>
            <a:r>
              <a:rPr lang="en-GB" altLang="en-US" dirty="0" smtClean="0"/>
              <a:t>to specify the conditions that must be satisfied in some community for a term to be an acceptable designator for an entity;</a:t>
            </a:r>
          </a:p>
          <a:p>
            <a:pPr marL="400050" lvl="1" indent="0">
              <a:buNone/>
            </a:pPr>
            <a:r>
              <a:rPr lang="en-GB" altLang="en-US" dirty="0" smtClean="0">
                <a:sym typeface="Wingdings" panose="05000000000000000000" pitchFamily="2" charset="2"/>
              </a:rPr>
              <a:t> A terminological issue</a:t>
            </a:r>
            <a:endParaRPr lang="en-GB" altLang="en-US" dirty="0" smtClean="0"/>
          </a:p>
          <a:p>
            <a:pPr marL="457200" indent="-457200">
              <a:buFont typeface="+mj-lt"/>
              <a:buAutoNum type="arabicPeriod"/>
            </a:pPr>
            <a:r>
              <a:rPr lang="en-GB" altLang="en-US" dirty="0" smtClean="0"/>
              <a:t>to describe the ways in which entities of one type differ from entities of another type </a:t>
            </a:r>
          </a:p>
          <a:p>
            <a:pPr marL="400050" lvl="1" indent="0">
              <a:buNone/>
            </a:pPr>
            <a:r>
              <a:rPr lang="en-GB" altLang="en-US" dirty="0" smtClean="0">
                <a:sym typeface="Wingdings" panose="05000000000000000000" pitchFamily="2" charset="2"/>
              </a:rPr>
              <a:t> Primarily about </a:t>
            </a:r>
            <a:r>
              <a:rPr lang="en-GB" altLang="en-US" dirty="0" smtClean="0">
                <a:sym typeface="Wingdings" panose="05000000000000000000" pitchFamily="2" charset="2"/>
              </a:rPr>
              <a:t>types</a:t>
            </a:r>
            <a:endParaRPr lang="en-GB" altLang="en-US" dirty="0" smtClean="0"/>
          </a:p>
          <a:p>
            <a:pPr marL="457200" indent="-457200">
              <a:buFont typeface="+mj-lt"/>
              <a:buAutoNum type="arabicPeriod"/>
            </a:pPr>
            <a:r>
              <a:rPr lang="en-GB" altLang="en-US" dirty="0" smtClean="0"/>
              <a:t>to provide assistance in determining what type a specific entity belongs to.</a:t>
            </a:r>
          </a:p>
          <a:p>
            <a:pPr marL="400050" lvl="1" indent="0">
              <a:buNone/>
            </a:pPr>
            <a:r>
              <a:rPr lang="en-GB" altLang="en-US" dirty="0" smtClean="0">
                <a:sym typeface="Wingdings" panose="05000000000000000000" pitchFamily="2" charset="2"/>
              </a:rPr>
              <a:t> Primarily to determine instantiation </a:t>
            </a:r>
            <a:r>
              <a:rPr lang="en-GB" altLang="en-US" dirty="0" smtClean="0">
                <a:sym typeface="Wingdings" panose="05000000000000000000" pitchFamily="2" charset="2"/>
              </a:rPr>
              <a:t>by particulars</a:t>
            </a:r>
            <a:endParaRPr lang="en-US" altLang="en-US" dirty="0" smtClean="0"/>
          </a:p>
        </p:txBody>
      </p:sp>
    </p:spTree>
    <p:extLst>
      <p:ext uri="{BB962C8B-B14F-4D97-AF65-F5344CB8AC3E}">
        <p14:creationId xmlns:p14="http://schemas.microsoft.com/office/powerpoint/2010/main" val="284124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4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64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64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49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64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smtClean="0"/>
              <a:t>Use Aristotelian definitions.</a:t>
            </a:r>
          </a:p>
        </p:txBody>
      </p:sp>
      <p:sp>
        <p:nvSpPr>
          <p:cNvPr id="41987" name="Content Placeholder 2"/>
          <p:cNvSpPr>
            <a:spLocks noGrp="1"/>
          </p:cNvSpPr>
          <p:nvPr>
            <p:ph idx="1"/>
          </p:nvPr>
        </p:nvSpPr>
        <p:spPr/>
        <p:txBody>
          <a:bodyPr/>
          <a:lstStyle/>
          <a:p>
            <a:r>
              <a:rPr lang="en-US" altLang="en-US" sz="2400" dirty="0" smtClean="0"/>
              <a:t>A</a:t>
            </a:r>
          </a:p>
          <a:p>
            <a:pPr lvl="1">
              <a:buFontTx/>
              <a:buNone/>
            </a:pPr>
            <a:r>
              <a:rPr lang="en-US" altLang="en-US" dirty="0" smtClean="0"/>
              <a:t> B  </a:t>
            </a:r>
            <a:r>
              <a:rPr lang="en-US" altLang="en-US" dirty="0" err="1" smtClean="0"/>
              <a:t>isa</a:t>
            </a:r>
            <a:r>
              <a:rPr lang="en-US" altLang="en-US" dirty="0" smtClean="0"/>
              <a:t> A which X</a:t>
            </a:r>
          </a:p>
          <a:p>
            <a:pPr lvl="2">
              <a:buFontTx/>
              <a:buNone/>
            </a:pPr>
            <a:r>
              <a:rPr lang="en-US" altLang="en-US" sz="2400" dirty="0" smtClean="0"/>
              <a:t>C  </a:t>
            </a:r>
            <a:r>
              <a:rPr lang="en-US" altLang="en-US" sz="2400" dirty="0" err="1" smtClean="0"/>
              <a:t>isa</a:t>
            </a:r>
            <a:r>
              <a:rPr lang="en-US" altLang="en-US" sz="2400" dirty="0" smtClean="0"/>
              <a:t> B which Y</a:t>
            </a:r>
          </a:p>
          <a:p>
            <a:pPr lvl="2">
              <a:buFontTx/>
              <a:buNone/>
            </a:pPr>
            <a:r>
              <a:rPr lang="en-US" altLang="en-US" sz="2400" dirty="0" smtClean="0"/>
              <a:t>    D  </a:t>
            </a:r>
            <a:r>
              <a:rPr lang="en-US" altLang="en-US" sz="2400" dirty="0" err="1" smtClean="0"/>
              <a:t>isa</a:t>
            </a:r>
            <a:r>
              <a:rPr lang="en-US" altLang="en-US" sz="2400" dirty="0" smtClean="0"/>
              <a:t> C which Z</a:t>
            </a:r>
          </a:p>
          <a:p>
            <a:endParaRPr lang="en-US" altLang="en-US" dirty="0" smtClean="0"/>
          </a:p>
          <a:p>
            <a:r>
              <a:rPr lang="en-US" altLang="en-US" dirty="0" smtClean="0"/>
              <a:t>Make sure that X holds for C and that both X and Y hold for D.</a:t>
            </a:r>
          </a:p>
          <a:p>
            <a:r>
              <a:rPr lang="en-US" altLang="en-US" dirty="0" smtClean="0"/>
              <a:t>Use this also in label formation to prevent, </a:t>
            </a:r>
            <a:r>
              <a:rPr lang="en-US" altLang="en-US" dirty="0" err="1" smtClean="0"/>
              <a:t>f.i</a:t>
            </a:r>
            <a:r>
              <a:rPr lang="en-US" altLang="en-US" dirty="0" smtClean="0"/>
              <a:t>.,</a:t>
            </a:r>
          </a:p>
          <a:p>
            <a:pPr lvl="1"/>
            <a:r>
              <a:rPr lang="en-US" altLang="en-US" dirty="0" smtClean="0"/>
              <a:t>‘</a:t>
            </a:r>
            <a:r>
              <a:rPr lang="en-US" altLang="en-US" i="1" dirty="0" smtClean="0"/>
              <a:t>13.3 </a:t>
            </a:r>
            <a:r>
              <a:rPr lang="en-US" altLang="en-US" i="1" dirty="0" err="1" smtClean="0"/>
              <a:t>Nervus</a:t>
            </a:r>
            <a:r>
              <a:rPr lang="en-US" altLang="en-US" i="1" dirty="0" smtClean="0"/>
              <a:t> Intermedius (Facial Nerve) </a:t>
            </a:r>
            <a:r>
              <a:rPr lang="en-US" altLang="en-US" i="1" dirty="0" smtClean="0">
                <a:solidFill>
                  <a:srgbClr val="99FF66"/>
                </a:solidFill>
              </a:rPr>
              <a:t>Neuralgia</a:t>
            </a:r>
            <a:r>
              <a:rPr lang="en-US" altLang="en-US" dirty="0" smtClean="0"/>
              <a:t>’ 		‘</a:t>
            </a:r>
            <a:r>
              <a:rPr lang="en-US" altLang="en-US" i="1" dirty="0" smtClean="0"/>
              <a:t>13.3.2. Secondary </a:t>
            </a:r>
            <a:r>
              <a:rPr lang="en-US" altLang="en-US" i="1" dirty="0" err="1" smtClean="0"/>
              <a:t>Nervus</a:t>
            </a:r>
            <a:r>
              <a:rPr lang="en-US" altLang="en-US" i="1" dirty="0" smtClean="0"/>
              <a:t> Intermedius </a:t>
            </a:r>
            <a:r>
              <a:rPr lang="en-US" altLang="en-US" i="1" dirty="0" smtClean="0">
                <a:solidFill>
                  <a:srgbClr val="99FF66"/>
                </a:solidFill>
              </a:rPr>
              <a:t>Neuropathy</a:t>
            </a:r>
            <a:r>
              <a:rPr lang="en-US" altLang="en-US" i="1" dirty="0" smtClean="0"/>
              <a:t> 				attributed to Herpes Zoster</a:t>
            </a:r>
            <a:r>
              <a:rPr lang="en-US" altLang="en-US" dirty="0" smtClean="0"/>
              <a:t>’</a:t>
            </a:r>
          </a:p>
        </p:txBody>
      </p:sp>
      <p:sp>
        <p:nvSpPr>
          <p:cNvPr id="41988" name="Slide Number Placeholder 3"/>
          <p:cNvSpPr>
            <a:spLocks noGrp="1"/>
          </p:cNvSpPr>
          <p:nvPr>
            <p:ph type="sldNum" sz="quarter" idx="4294967295"/>
          </p:nvPr>
        </p:nvSpPr>
        <p:spPr>
          <a:xfrm>
            <a:off x="0" y="6510338"/>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7966335-2A34-48CC-830D-AE5E732FBD12}" type="slidenum">
              <a:rPr lang="en-US" altLang="en-US" sz="1400" b="0">
                <a:solidFill>
                  <a:schemeClr val="bg1"/>
                </a:solidFill>
              </a:rPr>
              <a:pPr eaLnBrk="1" hangingPunct="1"/>
              <a:t>38</a:t>
            </a:fld>
            <a:endParaRPr lang="en-US" altLang="en-US" sz="1400" b="0">
              <a:solidFill>
                <a:schemeClr val="bg1"/>
              </a:solidFill>
            </a:endParaRPr>
          </a:p>
        </p:txBody>
      </p:sp>
    </p:spTree>
    <p:extLst>
      <p:ext uri="{BB962C8B-B14F-4D97-AF65-F5344CB8AC3E}">
        <p14:creationId xmlns:p14="http://schemas.microsoft.com/office/powerpoint/2010/main" val="37035940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Maintain a strict subsumption hierarchy</a:t>
            </a:r>
          </a:p>
        </p:txBody>
      </p:sp>
      <p:sp>
        <p:nvSpPr>
          <p:cNvPr id="3" name="Content Placeholder 2"/>
          <p:cNvSpPr>
            <a:spLocks noGrp="1"/>
          </p:cNvSpPr>
          <p:nvPr>
            <p:ph idx="1"/>
          </p:nvPr>
        </p:nvSpPr>
        <p:spPr/>
        <p:txBody>
          <a:bodyPr/>
          <a:lstStyle/>
          <a:p>
            <a:pPr>
              <a:defRPr/>
            </a:pPr>
            <a:r>
              <a:rPr lang="en-US" i="1" dirty="0" smtClean="0"/>
              <a:t>13.1. </a:t>
            </a:r>
            <a:r>
              <a:rPr lang="en-GB" i="1" dirty="0" smtClean="0"/>
              <a:t>Trigeminal Neuralgia</a:t>
            </a:r>
            <a:r>
              <a:rPr lang="en-US" dirty="0" smtClean="0"/>
              <a:t> </a:t>
            </a:r>
          </a:p>
          <a:p>
            <a:pPr lvl="1">
              <a:defRPr/>
            </a:pPr>
            <a:r>
              <a:rPr lang="en-US" i="1" dirty="0" smtClean="0"/>
              <a:t>13.1.2 Painful Trigeminal Neuropathy</a:t>
            </a:r>
          </a:p>
          <a:p>
            <a:pPr>
              <a:defRPr/>
            </a:pPr>
            <a:r>
              <a:rPr lang="en-US" dirty="0" smtClean="0"/>
              <a:t>ICHD definitions:</a:t>
            </a:r>
          </a:p>
          <a:p>
            <a:pPr marL="914400" lvl="1" indent="-457200">
              <a:buFont typeface="+mj-lt"/>
              <a:buAutoNum type="arabicPeriod"/>
              <a:defRPr/>
            </a:pPr>
            <a:r>
              <a:rPr lang="en-GB" sz="2000" dirty="0" smtClean="0"/>
              <a:t>‘</a:t>
            </a:r>
            <a:r>
              <a:rPr lang="en-GB" sz="2000" i="1" dirty="0" smtClean="0"/>
              <a:t>neuralgia’</a:t>
            </a:r>
            <a:r>
              <a:rPr lang="en-GB" sz="2000" dirty="0" smtClean="0"/>
              <a:t> = pain in the distribution of nerve(s)</a:t>
            </a:r>
          </a:p>
          <a:p>
            <a:pPr marL="914400" lvl="1" indent="-457200">
              <a:buFont typeface="+mj-lt"/>
              <a:buAutoNum type="arabicPeriod"/>
              <a:defRPr/>
            </a:pPr>
            <a:r>
              <a:rPr lang="en-GB" sz="2000" dirty="0" smtClean="0"/>
              <a:t>‘</a:t>
            </a:r>
            <a:r>
              <a:rPr lang="en-GB" sz="2000" i="1" dirty="0" smtClean="0"/>
              <a:t>pain</a:t>
            </a:r>
            <a:r>
              <a:rPr lang="en-GB" sz="2000" dirty="0" smtClean="0"/>
              <a:t>’ = a sensorial and emotional experience ...</a:t>
            </a:r>
          </a:p>
          <a:p>
            <a:pPr marL="914400" lvl="1" indent="-457200">
              <a:buFont typeface="+mj-lt"/>
              <a:buAutoNum type="arabicPeriod"/>
              <a:defRPr/>
            </a:pPr>
            <a:r>
              <a:rPr lang="en-GB" sz="2000" dirty="0" smtClean="0"/>
              <a:t>‘</a:t>
            </a:r>
            <a:r>
              <a:rPr lang="en-GB" sz="2000" i="1" dirty="0" smtClean="0"/>
              <a:t>neuropathy’</a:t>
            </a:r>
            <a:r>
              <a:rPr lang="en-GB" sz="2000" dirty="0" smtClean="0"/>
              <a:t> </a:t>
            </a:r>
            <a:r>
              <a:rPr lang="en-US" sz="2000" dirty="0" smtClean="0"/>
              <a:t>= a disturbance of function or pathological change in a nerve.</a:t>
            </a:r>
          </a:p>
          <a:p>
            <a:pPr>
              <a:defRPr/>
            </a:pPr>
            <a:r>
              <a:rPr lang="en-US" dirty="0" smtClean="0"/>
              <a:t>Several mismatches:</a:t>
            </a:r>
          </a:p>
          <a:p>
            <a:pPr lvl="1">
              <a:defRPr/>
            </a:pPr>
            <a:r>
              <a:rPr lang="en-US" sz="2000" dirty="0" smtClean="0"/>
              <a:t>(1) and (2): neuralgia is a sensorial and emotional experience in the distribution of nerve(s) ?</a:t>
            </a:r>
          </a:p>
          <a:p>
            <a:pPr lvl="1">
              <a:defRPr/>
            </a:pPr>
            <a:r>
              <a:rPr lang="en-US" sz="2000" dirty="0" smtClean="0"/>
              <a:t>(1) and (3): with much of goodwill, one could accept neuropathy to subsume neuralgia, but chapter 13 claims the opposite for the trigeminal case.</a:t>
            </a:r>
            <a:endParaRPr lang="en-US" sz="2000" dirty="0"/>
          </a:p>
        </p:txBody>
      </p:sp>
      <p:sp>
        <p:nvSpPr>
          <p:cNvPr id="35844" name="Slide Number Placeholder 3"/>
          <p:cNvSpPr>
            <a:spLocks noGrp="1"/>
          </p:cNvSpPr>
          <p:nvPr>
            <p:ph type="sldNum" sz="quarter" idx="4294967295"/>
          </p:nvPr>
        </p:nvSpPr>
        <p:spPr>
          <a:xfrm>
            <a:off x="0" y="6510338"/>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A189CA80-2F0A-4BC9-8AF9-B3D3CC6D2FF6}" type="slidenum">
              <a:rPr lang="en-US" altLang="en-US" sz="1400" b="0">
                <a:solidFill>
                  <a:schemeClr val="bg1"/>
                </a:solidFill>
              </a:rPr>
              <a:pPr eaLnBrk="1" hangingPunct="1"/>
              <a:t>39</a:t>
            </a:fld>
            <a:endParaRPr lang="en-US" altLang="en-US" sz="1400" b="0">
              <a:solidFill>
                <a:schemeClr val="bg1"/>
              </a:solidFill>
            </a:endParaRPr>
          </a:p>
        </p:txBody>
      </p:sp>
      <p:grpSp>
        <p:nvGrpSpPr>
          <p:cNvPr id="2" name="Group 6"/>
          <p:cNvGrpSpPr>
            <a:grpSpLocks/>
          </p:cNvGrpSpPr>
          <p:nvPr/>
        </p:nvGrpSpPr>
        <p:grpSpPr bwMode="auto">
          <a:xfrm>
            <a:off x="5700713" y="1905000"/>
            <a:ext cx="3154362" cy="681037"/>
            <a:chOff x="5887617" y="2220683"/>
            <a:chExt cx="3153641" cy="681135"/>
          </a:xfrm>
        </p:grpSpPr>
        <p:sp>
          <p:nvSpPr>
            <p:cNvPr id="35846" name="TextBox 4"/>
            <p:cNvSpPr txBox="1">
              <a:spLocks noChangeArrowheads="1"/>
            </p:cNvSpPr>
            <p:nvPr/>
          </p:nvSpPr>
          <p:spPr bwMode="auto">
            <a:xfrm>
              <a:off x="7434728" y="2267342"/>
              <a:ext cx="1606530" cy="46166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FFFF00"/>
                  </a:solidFill>
                </a:rPr>
                <a:t>subsumes?</a:t>
              </a:r>
            </a:p>
          </p:txBody>
        </p:sp>
        <p:sp>
          <p:nvSpPr>
            <p:cNvPr id="6" name="Arc 5"/>
            <p:cNvSpPr/>
            <p:nvPr/>
          </p:nvSpPr>
          <p:spPr bwMode="auto">
            <a:xfrm>
              <a:off x="5887617" y="2220683"/>
              <a:ext cx="1595072" cy="681135"/>
            </a:xfrm>
            <a:prstGeom prst="arc">
              <a:avLst>
                <a:gd name="adj1" fmla="val 16200000"/>
                <a:gd name="adj2" fmla="val 5399997"/>
              </a:avLst>
            </a:prstGeom>
            <a:noFill/>
            <a:ln w="38100" cap="flat" cmpd="sng" algn="ctr">
              <a:solidFill>
                <a:srgbClr val="FFFF00"/>
              </a:solidFill>
              <a:prstDash val="solid"/>
              <a:round/>
              <a:headEnd type="none" w="med" len="med"/>
              <a:tailEnd type="arrow" w="med" len="med"/>
            </a:ln>
            <a:effectLst/>
          </p:spPr>
          <p:txBody>
            <a:bodyPr wrap="none" anchor="ctr"/>
            <a:lstStyle/>
            <a:p>
              <a:pPr>
                <a:defRPr/>
              </a:pPr>
              <a:endParaRPr lang="en-US">
                <a:solidFill>
                  <a:srgbClr val="FFFF00"/>
                </a:solidFill>
              </a:endParaRPr>
            </a:p>
          </p:txBody>
        </p:sp>
      </p:grpSp>
    </p:spTree>
    <p:extLst>
      <p:ext uri="{BB962C8B-B14F-4D97-AF65-F5344CB8AC3E}">
        <p14:creationId xmlns:p14="http://schemas.microsoft.com/office/powerpoint/2010/main" val="16870266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up)">
                                      <p:cBhvr>
                                        <p:cTn id="15" dur="500"/>
                                        <p:tgtEl>
                                          <p:spTgt spid="3">
                                            <p:txEl>
                                              <p:pRg st="3" end="3"/>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up)">
                                      <p:cBhvr>
                                        <p:cTn id="18" dur="500"/>
                                        <p:tgtEl>
                                          <p:spTgt spid="3">
                                            <p:txEl>
                                              <p:pRg st="4" end="4"/>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up)">
                                      <p:cBhvr>
                                        <p:cTn id="21" dur="500"/>
                                        <p:tgtEl>
                                          <p:spTgt spid="3">
                                            <p:txEl>
                                              <p:pRg st="5" end="5"/>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up)">
                                      <p:cBhvr>
                                        <p:cTn id="24" dur="500"/>
                                        <p:tgtEl>
                                          <p:spTgt spid="3">
                                            <p:txEl>
                                              <p:pRg st="6" end="6"/>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up)">
                                      <p:cBhvr>
                                        <p:cTn id="27" dur="500"/>
                                        <p:tgtEl>
                                          <p:spTgt spid="3">
                                            <p:txEl>
                                              <p:pRg st="7" end="7"/>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ipe(up)">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dirty="0" smtClean="0"/>
              <a:t>Characteristics and limitations</a:t>
            </a:r>
            <a:endParaRPr lang="en-US" altLang="en-US" dirty="0" smtClean="0"/>
          </a:p>
        </p:txBody>
      </p:sp>
      <p:sp>
        <p:nvSpPr>
          <p:cNvPr id="11267" name="Content Placeholder 23"/>
          <p:cNvSpPr>
            <a:spLocks noGrp="1"/>
          </p:cNvSpPr>
          <p:nvPr>
            <p:ph idx="1"/>
          </p:nvPr>
        </p:nvSpPr>
        <p:spPr>
          <a:xfrm>
            <a:off x="228600" y="3200400"/>
            <a:ext cx="2667000" cy="3167062"/>
          </a:xfrm>
        </p:spPr>
        <p:txBody>
          <a:bodyPr/>
          <a:lstStyle/>
          <a:p>
            <a:pPr marL="233363" indent="-233363"/>
            <a:r>
              <a:rPr lang="en-US" altLang="en-US" sz="2400" smtClean="0">
                <a:solidFill>
                  <a:srgbClr val="FFFF00"/>
                </a:solidFill>
              </a:rPr>
              <a:t>Referents</a:t>
            </a:r>
          </a:p>
          <a:p>
            <a:pPr marL="401638" lvl="1" indent="-233363"/>
            <a:r>
              <a:rPr lang="en-US" altLang="en-US" sz="1600" smtClean="0"/>
              <a:t>are (meta-) physically the way they are,</a:t>
            </a:r>
          </a:p>
          <a:p>
            <a:pPr marL="401638" lvl="1" indent="-233363"/>
            <a:r>
              <a:rPr lang="en-US" altLang="en-US" sz="1600" smtClean="0"/>
              <a:t>relate to each other in an objective way,</a:t>
            </a:r>
          </a:p>
          <a:p>
            <a:pPr marL="401638" lvl="1" indent="-233363"/>
            <a:r>
              <a:rPr lang="en-US" altLang="en-US" sz="1600" smtClean="0"/>
              <a:t>follow ‘laws of nature’.</a:t>
            </a:r>
          </a:p>
        </p:txBody>
      </p:sp>
      <p:sp>
        <p:nvSpPr>
          <p:cNvPr id="25" name="Content Placeholder 24"/>
          <p:cNvSpPr>
            <a:spLocks noGrp="1"/>
          </p:cNvSpPr>
          <p:nvPr>
            <p:ph sz="half" idx="4294967295"/>
          </p:nvPr>
        </p:nvSpPr>
        <p:spPr>
          <a:xfrm>
            <a:off x="5775325" y="3200400"/>
            <a:ext cx="3368675" cy="3282950"/>
          </a:xfrm>
          <a:prstGeom prst="rect">
            <a:avLst/>
          </a:prstGeom>
        </p:spPr>
        <p:txBody>
          <a:bodyPr/>
          <a:lstStyle/>
          <a:p>
            <a:pPr marL="569913" indent="-280988"/>
            <a:r>
              <a:rPr lang="en-US" altLang="en-US" sz="2400" smtClean="0">
                <a:solidFill>
                  <a:srgbClr val="FFFF00"/>
                </a:solidFill>
              </a:rPr>
              <a:t>References</a:t>
            </a:r>
          </a:p>
          <a:p>
            <a:pPr marL="457200" lvl="1" indent="-223838"/>
            <a:r>
              <a:rPr lang="en-US" altLang="en-US" sz="1600" smtClean="0"/>
              <a:t>follow, ideally, the syntactic-semantic conventions of some representation language,</a:t>
            </a:r>
          </a:p>
          <a:p>
            <a:pPr marL="457200" lvl="1" indent="-223838"/>
            <a:r>
              <a:rPr lang="en-US" altLang="en-US" sz="1600" smtClean="0"/>
              <a:t>are restricted by the expressivity of that language,</a:t>
            </a:r>
          </a:p>
          <a:p>
            <a:pPr marL="457200" lvl="1" indent="-223838"/>
            <a:r>
              <a:rPr lang="en-US" altLang="en-US" sz="1600" smtClean="0"/>
              <a:t>reference collections need to come, for correct interpretation, with documentation outside the representation.</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2827338" y="3200400"/>
            <a:ext cx="3051175" cy="3282950"/>
          </a:xfrm>
          <a:prstGeom prst="rect">
            <a:avLst/>
          </a:prstGeom>
          <a:noFill/>
          <a:ln w="9525">
            <a:noFill/>
            <a:miter lim="800000"/>
            <a:headEnd/>
            <a:tailEnd/>
          </a:ln>
        </p:spPr>
        <p:txBody>
          <a:bodyPr/>
          <a:lstStyle/>
          <a:p>
            <a:pPr algn="l" eaLnBrk="0" hangingPunct="0">
              <a:spcBef>
                <a:spcPct val="20000"/>
              </a:spcBef>
              <a:defRPr/>
            </a:pPr>
            <a:r>
              <a:rPr lang="en-US" b="0" kern="0" dirty="0">
                <a:solidFill>
                  <a:srgbClr val="FFFF00"/>
                </a:solidFill>
                <a:latin typeface="+mn-lt"/>
              </a:rPr>
              <a:t>Window on reality</a:t>
            </a:r>
          </a:p>
          <a:p>
            <a:pPr marL="401638" lvl="1" indent="-233363" algn="l" eaLnBrk="0" hangingPunct="0">
              <a:spcBef>
                <a:spcPct val="20000"/>
              </a:spcBef>
              <a:defRPr/>
            </a:pPr>
            <a:r>
              <a:rPr lang="en-US" sz="1600" b="0" kern="0" dirty="0">
                <a:solidFill>
                  <a:srgbClr val="EBE6FC"/>
                </a:solidFill>
                <a:latin typeface="+mn-lt"/>
              </a:rPr>
              <a:t>restricted by:</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what is physically and technically observable,</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fit between what is measured and what we think is measured,</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fit between established knowledge and ‘laws of nature’.</a:t>
            </a:r>
          </a:p>
        </p:txBody>
      </p:sp>
      <p:sp>
        <p:nvSpPr>
          <p:cNvPr id="10" name="TextBox 9"/>
          <p:cNvSpPr txBox="1">
            <a:spLocks noChangeArrowheads="1"/>
          </p:cNvSpPr>
          <p:nvPr/>
        </p:nvSpPr>
        <p:spPr bwMode="auto">
          <a:xfrm>
            <a:off x="161925" y="6261100"/>
            <a:ext cx="8867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L1: what is real                L2: beliefs                 L3: representations</a:t>
            </a:r>
          </a:p>
        </p:txBody>
      </p:sp>
      <p:pic>
        <p:nvPicPr>
          <p:cNvPr id="12" name="Picture 11"/>
          <p:cNvPicPr>
            <a:picLocks noChangeAspect="1"/>
          </p:cNvPicPr>
          <p:nvPr/>
        </p:nvPicPr>
        <p:blipFill>
          <a:blip r:embed="rId5"/>
          <a:stretch>
            <a:fillRect/>
          </a:stretch>
        </p:blipFill>
        <p:spPr>
          <a:xfrm>
            <a:off x="390236" y="1077945"/>
            <a:ext cx="3581400" cy="2755975"/>
          </a:xfrm>
          <a:prstGeom prst="rect">
            <a:avLst/>
          </a:prstGeom>
          <a:scene3d>
            <a:camera prst="orthographicFront">
              <a:rot lat="18501819" lon="2371157" rev="19620000"/>
            </a:camera>
            <a:lightRig rig="threePt" dir="t"/>
          </a:scene3d>
        </p:spPr>
      </p:pic>
    </p:spTree>
    <p:extLst>
      <p:ext uri="{BB962C8B-B14F-4D97-AF65-F5344CB8AC3E}">
        <p14:creationId xmlns:p14="http://schemas.microsoft.com/office/powerpoint/2010/main" val="4060115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6"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p:cNvSpPr>
            <a:spLocks noGrp="1" noChangeArrowheads="1"/>
          </p:cNvSpPr>
          <p:nvPr>
            <p:ph type="title"/>
          </p:nvPr>
        </p:nvSpPr>
        <p:spPr>
          <a:xfrm>
            <a:off x="152400" y="838200"/>
            <a:ext cx="8762999" cy="642938"/>
          </a:xfrm>
          <a:ln/>
        </p:spPr>
        <p:txBody>
          <a:bodyPr/>
          <a:lstStyle/>
          <a:p>
            <a:pPr algn="ctr"/>
            <a:r>
              <a:rPr lang="nl-BE" altLang="en-US" dirty="0" smtClean="0"/>
              <a:t>Let </a:t>
            </a:r>
            <a:r>
              <a:rPr lang="nl-BE" altLang="en-US" dirty="0" err="1" smtClean="0"/>
              <a:t>definitions</a:t>
            </a:r>
            <a:r>
              <a:rPr lang="nl-BE" altLang="en-US" dirty="0" smtClean="0"/>
              <a:t> </a:t>
            </a:r>
            <a:r>
              <a:rPr lang="nl-BE" altLang="en-US" dirty="0" err="1" smtClean="0"/>
              <a:t>reflect</a:t>
            </a:r>
            <a:r>
              <a:rPr lang="nl-BE" altLang="en-US" dirty="0" smtClean="0"/>
              <a:t> </a:t>
            </a:r>
            <a:r>
              <a:rPr lang="nl-BE" altLang="en-US" dirty="0" err="1" smtClean="0"/>
              <a:t>what</a:t>
            </a:r>
            <a:r>
              <a:rPr lang="nl-BE" altLang="en-US" dirty="0" smtClean="0"/>
              <a:t> is in </a:t>
            </a:r>
            <a:r>
              <a:rPr lang="nl-BE" altLang="en-US" dirty="0" err="1" smtClean="0"/>
              <a:t>the</a:t>
            </a:r>
            <a:r>
              <a:rPr lang="nl-BE" altLang="en-US" dirty="0" smtClean="0"/>
              <a:t> </a:t>
            </a:r>
            <a:r>
              <a:rPr lang="nl-BE" altLang="en-US" dirty="0" err="1" smtClean="0"/>
              <a:t>taxonomy</a:t>
            </a:r>
            <a:endParaRPr lang="nl-NL" altLang="en-US" dirty="0"/>
          </a:p>
        </p:txBody>
      </p:sp>
      <p:graphicFrame>
        <p:nvGraphicFramePr>
          <p:cNvPr id="69635" name="Object 3"/>
          <p:cNvGraphicFramePr>
            <a:graphicFrameLocks noChangeAspect="1"/>
          </p:cNvGraphicFramePr>
          <p:nvPr>
            <p:extLst/>
          </p:nvPr>
        </p:nvGraphicFramePr>
        <p:xfrm>
          <a:off x="838200" y="2286000"/>
          <a:ext cx="3535363" cy="4343400"/>
        </p:xfrm>
        <a:graphic>
          <a:graphicData uri="http://schemas.openxmlformats.org/presentationml/2006/ole">
            <mc:AlternateContent xmlns:mc="http://schemas.openxmlformats.org/markup-compatibility/2006">
              <mc:Choice xmlns:v="urn:schemas-microsoft-com:vml" Requires="v">
                <p:oleObj spid="_x0000_s2098" name="Photo Editor-foto" r:id="rId3" imgW="2666667" imgH="3277057" progId="MSPhotoEd.3">
                  <p:embed/>
                </p:oleObj>
              </mc:Choice>
              <mc:Fallback>
                <p:oleObj name="Photo Editor-foto" r:id="rId3" imgW="2666667" imgH="3277057"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286000"/>
                        <a:ext cx="3535363"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6" name="Object 4"/>
          <p:cNvGraphicFramePr>
            <a:graphicFrameLocks noChangeAspect="1"/>
          </p:cNvGraphicFramePr>
          <p:nvPr>
            <p:extLst/>
          </p:nvPr>
        </p:nvGraphicFramePr>
        <p:xfrm>
          <a:off x="4591050" y="2438400"/>
          <a:ext cx="4267200" cy="1155700"/>
        </p:xfrm>
        <a:graphic>
          <a:graphicData uri="http://schemas.openxmlformats.org/presentationml/2006/ole">
            <mc:AlternateContent xmlns:mc="http://schemas.openxmlformats.org/markup-compatibility/2006">
              <mc:Choice xmlns:v="urn:schemas-microsoft-com:vml" Requires="v">
                <p:oleObj spid="_x0000_s2099" name="Photo Editor-foto" r:id="rId5" imgW="2076740" imgH="561905" progId="MSPhotoEd.3">
                  <p:embed/>
                </p:oleObj>
              </mc:Choice>
              <mc:Fallback>
                <p:oleObj name="Photo Editor-foto" r:id="rId5" imgW="2076740" imgH="56190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91050" y="2438400"/>
                        <a:ext cx="42672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7" name="Object 5"/>
          <p:cNvGraphicFramePr>
            <a:graphicFrameLocks noChangeAspect="1"/>
          </p:cNvGraphicFramePr>
          <p:nvPr>
            <p:extLst/>
          </p:nvPr>
        </p:nvGraphicFramePr>
        <p:xfrm>
          <a:off x="4572000" y="4114800"/>
          <a:ext cx="4343400" cy="2535238"/>
        </p:xfrm>
        <a:graphic>
          <a:graphicData uri="http://schemas.openxmlformats.org/presentationml/2006/ole">
            <mc:AlternateContent xmlns:mc="http://schemas.openxmlformats.org/markup-compatibility/2006">
              <mc:Choice xmlns:v="urn:schemas-microsoft-com:vml" Requires="v">
                <p:oleObj spid="_x0000_s2100" name="Photo Editor-foto" r:id="rId7" imgW="1991003" imgH="1162212" progId="MSPhotoEd.3">
                  <p:embed/>
                </p:oleObj>
              </mc:Choice>
              <mc:Fallback>
                <p:oleObj name="Photo Editor-foto" r:id="rId7" imgW="1991003" imgH="1162212"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4114800"/>
                        <a:ext cx="4343400" cy="253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638" name="Line 6"/>
          <p:cNvSpPr>
            <a:spLocks noChangeShapeType="1"/>
          </p:cNvSpPr>
          <p:nvPr/>
        </p:nvSpPr>
        <p:spPr bwMode="auto">
          <a:xfrm>
            <a:off x="6019800" y="6248400"/>
            <a:ext cx="21336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39" name="Line 7"/>
          <p:cNvSpPr>
            <a:spLocks noChangeShapeType="1"/>
          </p:cNvSpPr>
          <p:nvPr/>
        </p:nvSpPr>
        <p:spPr bwMode="auto">
          <a:xfrm>
            <a:off x="4724400" y="6629400"/>
            <a:ext cx="38100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0" name="AutoShape 8"/>
          <p:cNvSpPr>
            <a:spLocks noChangeArrowheads="1"/>
          </p:cNvSpPr>
          <p:nvPr/>
        </p:nvSpPr>
        <p:spPr bwMode="auto">
          <a:xfrm>
            <a:off x="1447800" y="6400800"/>
            <a:ext cx="2209800" cy="304800"/>
          </a:xfrm>
          <a:prstGeom prst="roundRect">
            <a:avLst>
              <a:gd name="adj" fmla="val 16667"/>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6136805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AutoShape 2"/>
          <p:cNvSpPr>
            <a:spLocks noGrp="1" noChangeArrowheads="1"/>
          </p:cNvSpPr>
          <p:nvPr>
            <p:ph type="title"/>
          </p:nvPr>
        </p:nvSpPr>
        <p:spPr/>
        <p:txBody>
          <a:bodyPr/>
          <a:lstStyle/>
          <a:p>
            <a:r>
              <a:rPr lang="en-US" altLang="en-US" sz="2000" dirty="0"/>
              <a:t>Do not use names with a precise meaning in general language to designate entities which are of a more specific or totally different type in the context of a specific application</a:t>
            </a:r>
            <a:br>
              <a:rPr lang="en-US" altLang="en-US" sz="2000" dirty="0"/>
            </a:br>
            <a:r>
              <a:rPr lang="en-US" altLang="en-US" dirty="0"/>
              <a:t/>
            </a:r>
            <a:br>
              <a:rPr lang="en-US" altLang="en-US" dirty="0"/>
            </a:br>
            <a:r>
              <a:rPr lang="en-US" altLang="en-US" dirty="0" smtClean="0">
                <a:solidFill>
                  <a:srgbClr val="FFFF00"/>
                </a:solidFill>
              </a:rPr>
              <a:t>Animal</a:t>
            </a:r>
            <a:r>
              <a:rPr lang="en-US" altLang="en-US" dirty="0" smtClean="0"/>
              <a:t> </a:t>
            </a:r>
            <a:r>
              <a:rPr lang="en-US" altLang="en-US" sz="3100" b="0" dirty="0"/>
              <a:t>(BRIDG logical model p526)</a:t>
            </a:r>
            <a:r>
              <a:rPr lang="en-US" altLang="en-US" dirty="0"/>
              <a:t> </a:t>
            </a:r>
          </a:p>
        </p:txBody>
      </p:sp>
      <p:sp>
        <p:nvSpPr>
          <p:cNvPr id="1003523" name="Rectangle 3"/>
          <p:cNvSpPr>
            <a:spLocks noGrp="1" noChangeArrowheads="1"/>
          </p:cNvSpPr>
          <p:nvPr>
            <p:ph idx="1"/>
          </p:nvPr>
        </p:nvSpPr>
        <p:spPr>
          <a:xfrm>
            <a:off x="228600" y="3505200"/>
            <a:ext cx="8686800" cy="3124200"/>
          </a:xfrm>
        </p:spPr>
        <p:txBody>
          <a:bodyPr/>
          <a:lstStyle/>
          <a:p>
            <a:r>
              <a:rPr lang="en-US" altLang="en-US" sz="2000" i="1" dirty="0"/>
              <a:t>Type: </a:t>
            </a:r>
            <a:r>
              <a:rPr lang="en-US" altLang="en-US" sz="2000" b="1" dirty="0"/>
              <a:t>Class </a:t>
            </a:r>
            <a:r>
              <a:rPr lang="en-US" altLang="en-US" sz="2000" b="1" dirty="0" err="1"/>
              <a:t>InvestigatedParty</a:t>
            </a:r>
            <a:endParaRPr lang="en-US" altLang="en-US" sz="2000" b="1" dirty="0"/>
          </a:p>
          <a:p>
            <a:r>
              <a:rPr lang="en-US" altLang="en-US" sz="2000" i="1" dirty="0"/>
              <a:t>Status: </a:t>
            </a:r>
            <a:r>
              <a:rPr lang="en-US" altLang="en-US" sz="2000" dirty="0"/>
              <a:t>Proposed. Version 1.0. Phase 1.0.</a:t>
            </a:r>
          </a:p>
          <a:p>
            <a:r>
              <a:rPr lang="en-US" altLang="en-US" sz="2000" i="1" dirty="0"/>
              <a:t>Package: </a:t>
            </a:r>
            <a:r>
              <a:rPr lang="en-US" altLang="en-US" sz="2000" dirty="0" err="1"/>
              <a:t>InvestigatedSubject</a:t>
            </a:r>
            <a:r>
              <a:rPr lang="en-US" altLang="en-US" sz="2000" dirty="0"/>
              <a:t> </a:t>
            </a:r>
            <a:r>
              <a:rPr lang="en-US" altLang="en-US" sz="2000" i="1" dirty="0"/>
              <a:t>Keywords:</a:t>
            </a:r>
          </a:p>
          <a:p>
            <a:r>
              <a:rPr lang="en-US" altLang="en-US" sz="2000" i="1" dirty="0"/>
              <a:t>Detail: Created on </a:t>
            </a:r>
            <a:r>
              <a:rPr lang="en-US" altLang="en-US" sz="2000" dirty="0"/>
              <a:t>03/10/2006. </a:t>
            </a:r>
            <a:r>
              <a:rPr lang="en-US" altLang="en-US" sz="2000" i="1" dirty="0"/>
              <a:t>Last modified on </a:t>
            </a:r>
            <a:r>
              <a:rPr lang="en-US" altLang="en-US" sz="2000" dirty="0"/>
              <a:t>03/10/2006.</a:t>
            </a:r>
          </a:p>
          <a:p>
            <a:r>
              <a:rPr lang="en-US" altLang="en-US" sz="2000" i="1" dirty="0"/>
              <a:t>GUID: </a:t>
            </a:r>
            <a:r>
              <a:rPr lang="en-US" altLang="en-US" sz="2000" dirty="0"/>
              <a:t>{996CB91C-04EC-4b1d-9AFF-57B878D532D7}</a:t>
            </a:r>
          </a:p>
          <a:p>
            <a:r>
              <a:rPr lang="en-US" altLang="en-US" sz="2000" dirty="0">
                <a:solidFill>
                  <a:srgbClr val="FFFF00"/>
                </a:solidFill>
              </a:rPr>
              <a:t>A non-person living entity which is chosen to be the subject of an investigation, or which is the subject of </a:t>
            </a:r>
            <a:r>
              <a:rPr lang="en-US" altLang="en-US" sz="2000" dirty="0" smtClean="0">
                <a:solidFill>
                  <a:srgbClr val="FFFF00"/>
                </a:solidFill>
              </a:rPr>
              <a:t>an implicated </a:t>
            </a:r>
            <a:r>
              <a:rPr lang="en-US" altLang="en-US" sz="2000" dirty="0">
                <a:solidFill>
                  <a:srgbClr val="FFFF00"/>
                </a:solidFill>
              </a:rPr>
              <a:t>act.</a:t>
            </a:r>
          </a:p>
        </p:txBody>
      </p:sp>
    </p:spTree>
    <p:extLst>
      <p:ext uri="{BB962C8B-B14F-4D97-AF65-F5344CB8AC3E}">
        <p14:creationId xmlns:p14="http://schemas.microsoft.com/office/powerpoint/2010/main" val="37991276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problem here</a:t>
            </a:r>
            <a:endParaRPr lang="en-US" dirty="0"/>
          </a:p>
        </p:txBody>
      </p:sp>
      <p:pic>
        <p:nvPicPr>
          <p:cNvPr id="4" name="Content Placeholder 3"/>
          <p:cNvPicPr>
            <a:picLocks noGrp="1" noChangeAspect="1"/>
          </p:cNvPicPr>
          <p:nvPr>
            <p:ph idx="1"/>
          </p:nvPr>
        </p:nvPicPr>
        <p:blipFill>
          <a:blip r:embed="rId2"/>
          <a:stretch>
            <a:fillRect/>
          </a:stretch>
        </p:blipFill>
        <p:spPr>
          <a:xfrm>
            <a:off x="228600" y="1856150"/>
            <a:ext cx="8686800" cy="4593499"/>
          </a:xfrm>
          <a:prstGeom prst="rect">
            <a:avLst/>
          </a:prstGeom>
        </p:spPr>
      </p:pic>
    </p:spTree>
    <p:extLst>
      <p:ext uri="{BB962C8B-B14F-4D97-AF65-F5344CB8AC3E}">
        <p14:creationId xmlns:p14="http://schemas.microsoft.com/office/powerpoint/2010/main" val="17968563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problem here</a:t>
            </a:r>
            <a:endParaRPr lang="en-US" dirty="0"/>
          </a:p>
        </p:txBody>
      </p:sp>
      <p:pic>
        <p:nvPicPr>
          <p:cNvPr id="4" name="Content Placeholder 3"/>
          <p:cNvPicPr>
            <a:picLocks noGrp="1" noChangeAspect="1"/>
          </p:cNvPicPr>
          <p:nvPr>
            <p:ph idx="1"/>
          </p:nvPr>
        </p:nvPicPr>
        <p:blipFill>
          <a:blip r:embed="rId2"/>
          <a:stretch>
            <a:fillRect/>
          </a:stretch>
        </p:blipFill>
        <p:spPr>
          <a:xfrm>
            <a:off x="228600" y="1856150"/>
            <a:ext cx="8686800" cy="4593499"/>
          </a:xfrm>
          <a:prstGeom prst="rect">
            <a:avLst/>
          </a:prstGeom>
        </p:spPr>
      </p:pic>
      <p:sp>
        <p:nvSpPr>
          <p:cNvPr id="5" name="TextBox 4"/>
          <p:cNvSpPr txBox="1"/>
          <p:nvPr/>
        </p:nvSpPr>
        <p:spPr>
          <a:xfrm>
            <a:off x="3276600" y="2590800"/>
            <a:ext cx="415498" cy="646331"/>
          </a:xfrm>
          <a:prstGeom prst="rect">
            <a:avLst/>
          </a:prstGeom>
          <a:noFill/>
        </p:spPr>
        <p:txBody>
          <a:bodyPr wrap="none" rtlCol="0">
            <a:spAutoFit/>
          </a:bodyPr>
          <a:lstStyle/>
          <a:p>
            <a:r>
              <a:rPr lang="en-US" sz="3600" b="1" dirty="0" smtClean="0">
                <a:solidFill>
                  <a:srgbClr val="FF0000"/>
                </a:solidFill>
              </a:rPr>
              <a:t>?</a:t>
            </a:r>
            <a:endParaRPr lang="en-US" sz="3600" b="1" dirty="0">
              <a:solidFill>
                <a:srgbClr val="FF0000"/>
              </a:solidFill>
            </a:endParaRPr>
          </a:p>
        </p:txBody>
      </p:sp>
      <p:sp>
        <p:nvSpPr>
          <p:cNvPr id="6" name="TextBox 5"/>
          <p:cNvSpPr txBox="1"/>
          <p:nvPr/>
        </p:nvSpPr>
        <p:spPr>
          <a:xfrm>
            <a:off x="7848600" y="2590799"/>
            <a:ext cx="415498" cy="646331"/>
          </a:xfrm>
          <a:prstGeom prst="rect">
            <a:avLst/>
          </a:prstGeom>
          <a:noFill/>
        </p:spPr>
        <p:txBody>
          <a:bodyPr wrap="none" rtlCol="0">
            <a:spAutoFit/>
          </a:bodyPr>
          <a:lstStyle/>
          <a:p>
            <a:r>
              <a:rPr lang="en-US" sz="3600" b="1" dirty="0" smtClean="0">
                <a:solidFill>
                  <a:srgbClr val="FF0000"/>
                </a:solidFill>
              </a:rPr>
              <a:t>?</a:t>
            </a:r>
            <a:endParaRPr lang="en-US" sz="3600" b="1" dirty="0">
              <a:solidFill>
                <a:srgbClr val="FF0000"/>
              </a:solidFill>
            </a:endParaRPr>
          </a:p>
        </p:txBody>
      </p:sp>
    </p:spTree>
    <p:extLst>
      <p:ext uri="{BB962C8B-B14F-4D97-AF65-F5344CB8AC3E}">
        <p14:creationId xmlns:p14="http://schemas.microsoft.com/office/powerpoint/2010/main" val="40936853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smtClean="0"/>
              <a:t>Clinical criteria do not replace Aristotelian definitions</a:t>
            </a:r>
          </a:p>
        </p:txBody>
      </p:sp>
      <p:sp>
        <p:nvSpPr>
          <p:cNvPr id="43011" name="Content Placeholder 2"/>
          <p:cNvSpPr>
            <a:spLocks noGrp="1"/>
          </p:cNvSpPr>
          <p:nvPr>
            <p:ph idx="1"/>
          </p:nvPr>
        </p:nvSpPr>
        <p:spPr>
          <a:xfrm>
            <a:off x="228600" y="2057400"/>
            <a:ext cx="8686800" cy="4572000"/>
          </a:xfrm>
        </p:spPr>
        <p:txBody>
          <a:bodyPr/>
          <a:lstStyle/>
          <a:p>
            <a:pPr marL="457200" indent="-457200">
              <a:buFont typeface="Arial" panose="020B0604020202020204" pitchFamily="34" charset="0"/>
              <a:buChar char="•"/>
            </a:pPr>
            <a:r>
              <a:rPr lang="en-US" altLang="en-US" dirty="0" smtClean="0"/>
              <a:t>‘</a:t>
            </a:r>
            <a:r>
              <a:rPr lang="en-US" altLang="en-US" i="1" dirty="0" smtClean="0"/>
              <a:t>13.1.1.1 Classical trigeminal neuralgia, purely paroxysmal</a:t>
            </a:r>
            <a:r>
              <a:rPr lang="en-US" altLang="en-US" dirty="0" smtClean="0"/>
              <a:t>’,  has the criterion ‘</a:t>
            </a:r>
            <a:r>
              <a:rPr lang="en-US" altLang="en-US" i="1" dirty="0" smtClean="0"/>
              <a:t>at least three attacks of facial pain fulfilling criteria B-E</a:t>
            </a:r>
            <a:r>
              <a:rPr lang="en-US" altLang="en-US" dirty="0" smtClean="0"/>
              <a:t>’. </a:t>
            </a:r>
          </a:p>
          <a:p>
            <a:pPr marL="457200" indent="-457200">
              <a:buFont typeface="Arial" panose="020B0604020202020204" pitchFamily="34" charset="0"/>
              <a:buChar char="•"/>
            </a:pPr>
            <a:r>
              <a:rPr lang="en-US" altLang="en-US" dirty="0" smtClean="0"/>
              <a:t>This does not mean: a patient with 2 such attacks does not exhibit this type of neuralgia;</a:t>
            </a:r>
          </a:p>
          <a:p>
            <a:pPr marL="457200" indent="-457200">
              <a:buFont typeface="Arial" panose="020B0604020202020204" pitchFamily="34" charset="0"/>
              <a:buChar char="•"/>
            </a:pPr>
            <a:r>
              <a:rPr lang="en-US" altLang="en-US" dirty="0" smtClean="0"/>
              <a:t>It rather means: do not diagnose the patient (yet) as exhibiting this type of neuralgia.</a:t>
            </a:r>
          </a:p>
          <a:p>
            <a:pPr marL="457200" indent="-457200">
              <a:buFont typeface="Arial" panose="020B0604020202020204" pitchFamily="34" charset="0"/>
              <a:buChar char="•"/>
            </a:pPr>
            <a:r>
              <a:rPr lang="en-US" altLang="en-US" dirty="0" smtClean="0"/>
              <a:t>If ‘chronic pain’ is defined as ‘pain lasting longer than three months’, at what point in time starts a patient to have that type of pain?</a:t>
            </a:r>
          </a:p>
        </p:txBody>
      </p:sp>
      <p:sp>
        <p:nvSpPr>
          <p:cNvPr id="43012" name="Slide Number Placeholder 3"/>
          <p:cNvSpPr>
            <a:spLocks noGrp="1"/>
          </p:cNvSpPr>
          <p:nvPr>
            <p:ph type="sldNum" sz="quarter" idx="4294967295"/>
          </p:nvPr>
        </p:nvSpPr>
        <p:spPr>
          <a:xfrm>
            <a:off x="0" y="6510338"/>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A01D6C1-3301-4E2A-8A13-ADCEC703A994}" type="slidenum">
              <a:rPr lang="en-US" altLang="en-US" sz="1400" b="0">
                <a:solidFill>
                  <a:schemeClr val="bg1"/>
                </a:solidFill>
              </a:rPr>
              <a:pPr eaLnBrk="1" hangingPunct="1"/>
              <a:t>44</a:t>
            </a:fld>
            <a:endParaRPr lang="en-US" altLang="en-US" sz="1400" b="0">
              <a:solidFill>
                <a:schemeClr val="bg1"/>
              </a:solidFill>
            </a:endParaRPr>
          </a:p>
        </p:txBody>
      </p:sp>
    </p:spTree>
    <p:extLst>
      <p:ext uri="{BB962C8B-B14F-4D97-AF65-F5344CB8AC3E}">
        <p14:creationId xmlns:p14="http://schemas.microsoft.com/office/powerpoint/2010/main" val="233143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‘Chronic pain’ in ICD-11</a:t>
            </a:r>
            <a:endParaRPr lang="en-US" dirty="0"/>
          </a:p>
        </p:txBody>
      </p:sp>
      <p:sp>
        <p:nvSpPr>
          <p:cNvPr id="5" name="Content Placeholder 4"/>
          <p:cNvSpPr>
            <a:spLocks noGrp="1"/>
          </p:cNvSpPr>
          <p:nvPr>
            <p:ph idx="1"/>
          </p:nvPr>
        </p:nvSpPr>
        <p:spPr/>
        <p:txBody>
          <a:bodyPr/>
          <a:lstStyle/>
          <a:p>
            <a:pPr>
              <a:buFont typeface="Arial" panose="020B0604020202020204" pitchFamily="34" charset="0"/>
              <a:buChar char="•"/>
            </a:pPr>
            <a:r>
              <a:rPr lang="en-US" dirty="0" smtClean="0"/>
              <a:t>‘</a:t>
            </a:r>
            <a:r>
              <a:rPr lang="en-US" i="1" dirty="0" smtClean="0"/>
              <a:t>Chronic </a:t>
            </a:r>
            <a:r>
              <a:rPr lang="en-US" i="1" dirty="0"/>
              <a:t>pain was defined as persistent or recurrent pain lasting longer than 3 months. </a:t>
            </a:r>
            <a:endParaRPr lang="en-US" i="1" dirty="0" smtClean="0"/>
          </a:p>
          <a:p>
            <a:pPr>
              <a:buFont typeface="Arial" panose="020B0604020202020204" pitchFamily="34" charset="0"/>
              <a:buChar char="•"/>
            </a:pPr>
            <a:r>
              <a:rPr lang="en-US" i="1" dirty="0" smtClean="0"/>
              <a:t>This </a:t>
            </a:r>
            <a:r>
              <a:rPr lang="en-US" i="1" dirty="0"/>
              <a:t>definition according to pain duration has the advantage that it is clear and operationalized</a:t>
            </a:r>
            <a:r>
              <a:rPr lang="en-US" i="1" dirty="0" smtClean="0"/>
              <a:t>.</a:t>
            </a:r>
            <a:r>
              <a:rPr lang="en-US" dirty="0" smtClean="0"/>
              <a:t>’</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r>
              <a:rPr lang="en-US" dirty="0" smtClean="0"/>
              <a:t>It is not clear, rather </a:t>
            </a:r>
            <a:r>
              <a:rPr lang="en-US" b="1" u="sng" dirty="0" smtClean="0"/>
              <a:t>clearly wrong</a:t>
            </a:r>
            <a:r>
              <a:rPr lang="en-US" dirty="0" smtClean="0"/>
              <a:t>!</a:t>
            </a:r>
          </a:p>
          <a:p>
            <a:pPr>
              <a:buFont typeface="Arial" panose="020B0604020202020204" pitchFamily="34" charset="0"/>
              <a:buChar char="•"/>
            </a:pPr>
            <a:r>
              <a:rPr lang="en-US" dirty="0" smtClean="0"/>
              <a:t>Confusion of ‘chronic pain’ with ‘diagnosis of chronic pain’.</a:t>
            </a:r>
          </a:p>
          <a:p>
            <a:pPr>
              <a:buFont typeface="Arial" panose="020B0604020202020204" pitchFamily="34" charset="0"/>
              <a:buChar char="•"/>
            </a:pPr>
            <a:r>
              <a:rPr lang="en-US" dirty="0" smtClean="0"/>
              <a:t>Does a pain </a:t>
            </a:r>
            <a:r>
              <a:rPr lang="en-US" b="1" i="1" dirty="0" smtClean="0"/>
              <a:t>p</a:t>
            </a:r>
            <a:r>
              <a:rPr lang="en-US" dirty="0" smtClean="0"/>
              <a:t> diagnosed as ‘</a:t>
            </a:r>
            <a:r>
              <a:rPr lang="en-US" i="1" dirty="0" smtClean="0"/>
              <a:t>chronic primary pain</a:t>
            </a:r>
            <a:r>
              <a:rPr lang="en-US" dirty="0" smtClean="0"/>
              <a:t>’ becomes ‘</a:t>
            </a:r>
            <a:r>
              <a:rPr lang="en-US" i="1" dirty="0" smtClean="0"/>
              <a:t>chronic cancer pain</a:t>
            </a:r>
            <a:r>
              <a:rPr lang="en-US" dirty="0" smtClean="0"/>
              <a:t>’ after the cancer is discovered or are the latter 2 distinct diagnoses about </a:t>
            </a:r>
            <a:r>
              <a:rPr lang="en-US" i="1" dirty="0" smtClean="0"/>
              <a:t>p</a:t>
            </a:r>
            <a:r>
              <a:rPr lang="en-US" dirty="0" smtClean="0"/>
              <a:t>?</a:t>
            </a:r>
            <a:endParaRPr lang="en-US" dirty="0"/>
          </a:p>
        </p:txBody>
      </p:sp>
      <p:sp>
        <p:nvSpPr>
          <p:cNvPr id="6" name="Rectangle 5"/>
          <p:cNvSpPr/>
          <p:nvPr/>
        </p:nvSpPr>
        <p:spPr>
          <a:xfrm>
            <a:off x="1600200" y="3352800"/>
            <a:ext cx="7239000" cy="307777"/>
          </a:xfrm>
          <a:prstGeom prst="rect">
            <a:avLst/>
          </a:prstGeom>
        </p:spPr>
        <p:txBody>
          <a:bodyPr wrap="square">
            <a:spAutoFit/>
          </a:bodyPr>
          <a:lstStyle/>
          <a:p>
            <a:r>
              <a:rPr lang="en-US" sz="1400" b="0" dirty="0">
                <a:solidFill>
                  <a:schemeClr val="bg1"/>
                </a:solidFill>
              </a:rPr>
              <a:t>R.-D. </a:t>
            </a:r>
            <a:r>
              <a:rPr lang="en-US" sz="1400" b="0" dirty="0" err="1">
                <a:solidFill>
                  <a:schemeClr val="bg1"/>
                </a:solidFill>
              </a:rPr>
              <a:t>Treede</a:t>
            </a:r>
            <a:r>
              <a:rPr lang="en-US" sz="1400" b="0" dirty="0">
                <a:solidFill>
                  <a:schemeClr val="bg1"/>
                </a:solidFill>
              </a:rPr>
              <a:t> et al. A classification of chronic pain for ICD-11. Pain 156 (2015) 1003–1007</a:t>
            </a:r>
          </a:p>
        </p:txBody>
      </p:sp>
    </p:spTree>
    <p:extLst>
      <p:ext uri="{BB962C8B-B14F-4D97-AF65-F5344CB8AC3E}">
        <p14:creationId xmlns:p14="http://schemas.microsoft.com/office/powerpoint/2010/main" val="42251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Foundational Model of Anatomy</a:t>
            </a:r>
            <a:br>
              <a:rPr lang="en-US" dirty="0" smtClean="0"/>
            </a:br>
            <a:r>
              <a:rPr lang="en-US" sz="3200" u="sng" dirty="0" smtClean="0"/>
              <a:t>Old definition</a:t>
            </a:r>
            <a:r>
              <a:rPr lang="en-US" sz="3200" dirty="0" smtClean="0"/>
              <a:t> of Anatomical Structure </a:t>
            </a:r>
            <a:endParaRPr lang="en-US" sz="3200" dirty="0"/>
          </a:p>
        </p:txBody>
      </p:sp>
      <p:sp>
        <p:nvSpPr>
          <p:cNvPr id="3" name="Content Placeholder 2"/>
          <p:cNvSpPr>
            <a:spLocks noGrp="1"/>
          </p:cNvSpPr>
          <p:nvPr>
            <p:ph idx="1"/>
          </p:nvPr>
        </p:nvSpPr>
        <p:spPr>
          <a:xfrm>
            <a:off x="228600" y="2057400"/>
            <a:ext cx="8686800" cy="4572000"/>
          </a:xfrm>
        </p:spPr>
        <p:txBody>
          <a:bodyPr/>
          <a:lstStyle/>
          <a:p>
            <a:r>
              <a:rPr lang="en-US" b="1" dirty="0"/>
              <a:t>Anatomical structure</a:t>
            </a:r>
          </a:p>
          <a:p>
            <a:r>
              <a:rPr lang="en-US" i="1" dirty="0" smtClean="0"/>
              <a:t>	is </a:t>
            </a:r>
            <a:r>
              <a:rPr lang="en-US" i="1" dirty="0"/>
              <a:t>a </a:t>
            </a:r>
            <a:r>
              <a:rPr lang="en-US" b="1" dirty="0"/>
              <a:t>material physical anatomical entity</a:t>
            </a:r>
          </a:p>
          <a:p>
            <a:r>
              <a:rPr lang="en-US" dirty="0" smtClean="0"/>
              <a:t>		which </a:t>
            </a:r>
            <a:r>
              <a:rPr lang="en-US" i="1" dirty="0"/>
              <a:t>has </a:t>
            </a:r>
            <a:r>
              <a:rPr lang="en-US" dirty="0"/>
              <a:t>inherent 3D shape;</a:t>
            </a:r>
          </a:p>
          <a:p>
            <a:r>
              <a:rPr lang="en-US" i="1" dirty="0" smtClean="0"/>
              <a:t>			is </a:t>
            </a:r>
            <a:r>
              <a:rPr lang="en-US" i="1" dirty="0"/>
              <a:t>generated by </a:t>
            </a:r>
            <a:r>
              <a:rPr lang="en-US" dirty="0"/>
              <a:t>coordinated </a:t>
            </a:r>
            <a:r>
              <a:rPr lang="en-US" dirty="0" smtClean="0"/>
              <a:t>expression of </a:t>
            </a:r>
            <a:r>
              <a:rPr lang="en-US" dirty="0"/>
              <a:t>the </a:t>
            </a:r>
            <a:r>
              <a:rPr lang="en-US" dirty="0" smtClean="0"/>
              <a:t>			organism’s </a:t>
            </a:r>
            <a:r>
              <a:rPr lang="en-US" dirty="0"/>
              <a:t>own structural genes;</a:t>
            </a:r>
          </a:p>
          <a:p>
            <a:r>
              <a:rPr lang="en-US" i="1" dirty="0" smtClean="0"/>
              <a:t>			consists </a:t>
            </a:r>
            <a:r>
              <a:rPr lang="en-US" i="1" dirty="0"/>
              <a:t>of </a:t>
            </a:r>
            <a:r>
              <a:rPr lang="en-US" dirty="0"/>
              <a:t>parts that</a:t>
            </a:r>
          </a:p>
          <a:p>
            <a:r>
              <a:rPr lang="en-US" dirty="0" smtClean="0"/>
              <a:t>				are </a:t>
            </a:r>
            <a:r>
              <a:rPr lang="en-US" dirty="0"/>
              <a:t>anatomical structures</a:t>
            </a:r>
          </a:p>
          <a:p>
            <a:r>
              <a:rPr lang="en-US" i="1" dirty="0" smtClean="0"/>
              <a:t>		      			spatially </a:t>
            </a:r>
            <a:r>
              <a:rPr lang="en-US" i="1" dirty="0"/>
              <a:t>related </a:t>
            </a:r>
            <a:r>
              <a:rPr lang="en-US" dirty="0"/>
              <a:t>to one another in </a:t>
            </a:r>
            <a:r>
              <a:rPr lang="en-US" dirty="0" smtClean="0"/>
              <a:t>				patterns </a:t>
            </a:r>
          </a:p>
          <a:p>
            <a:r>
              <a:rPr lang="en-US" i="1" dirty="0"/>
              <a:t>	</a:t>
            </a:r>
            <a:r>
              <a:rPr lang="en-US" i="1" dirty="0" smtClean="0"/>
              <a:t>				determined </a:t>
            </a:r>
            <a:r>
              <a:rPr lang="en-US" i="1" dirty="0"/>
              <a:t>by </a:t>
            </a:r>
            <a:r>
              <a:rPr lang="en-US" dirty="0"/>
              <a:t>coordinated </a:t>
            </a:r>
            <a:r>
              <a:rPr lang="en-US" dirty="0" smtClean="0"/>
              <a:t>gene					expression</a:t>
            </a:r>
            <a:r>
              <a:rPr lang="en-US" dirty="0"/>
              <a:t>.</a:t>
            </a:r>
          </a:p>
        </p:txBody>
      </p:sp>
    </p:spTree>
    <p:extLst>
      <p:ext uri="{BB962C8B-B14F-4D97-AF65-F5344CB8AC3E}">
        <p14:creationId xmlns:p14="http://schemas.microsoft.com/office/powerpoint/2010/main" val="40250312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AutoShape 2"/>
          <p:cNvSpPr>
            <a:spLocks noGrp="1" noChangeArrowheads="1"/>
          </p:cNvSpPr>
          <p:nvPr>
            <p:ph type="title"/>
          </p:nvPr>
        </p:nvSpPr>
        <p:spPr/>
        <p:txBody>
          <a:bodyPr/>
          <a:lstStyle/>
          <a:p>
            <a:r>
              <a:rPr lang="en-US" altLang="en-US" dirty="0"/>
              <a:t>Avoid circularity in definitions</a:t>
            </a:r>
            <a:r>
              <a:rPr lang="en-US" altLang="en-US" dirty="0" smtClean="0"/>
              <a:t/>
            </a:r>
            <a:br>
              <a:rPr lang="en-US" altLang="en-US" dirty="0" smtClean="0"/>
            </a:br>
            <a:r>
              <a:rPr lang="en-US" altLang="en-US" dirty="0" smtClean="0"/>
              <a:t/>
            </a:r>
            <a:br>
              <a:rPr lang="en-US" altLang="en-US" dirty="0" smtClean="0"/>
            </a:br>
            <a:r>
              <a:rPr lang="en-US" altLang="en-US" dirty="0" smtClean="0">
                <a:solidFill>
                  <a:srgbClr val="FFFF00"/>
                </a:solidFill>
              </a:rPr>
              <a:t>Ingredient</a:t>
            </a:r>
            <a:r>
              <a:rPr lang="en-US" altLang="en-US" dirty="0" smtClean="0"/>
              <a:t> </a:t>
            </a:r>
            <a:r>
              <a:rPr lang="en-US" altLang="en-US" sz="3100" b="0" dirty="0" smtClean="0"/>
              <a:t>(BRIDG logical model p507)</a:t>
            </a:r>
            <a:r>
              <a:rPr lang="en-US" altLang="en-US" dirty="0" smtClean="0"/>
              <a:t> </a:t>
            </a:r>
            <a:endParaRPr lang="en-US" altLang="en-US" dirty="0"/>
          </a:p>
        </p:txBody>
      </p:sp>
      <p:sp>
        <p:nvSpPr>
          <p:cNvPr id="1000451" name="Rectangle 3"/>
          <p:cNvSpPr>
            <a:spLocks noGrp="1" noChangeArrowheads="1"/>
          </p:cNvSpPr>
          <p:nvPr>
            <p:ph idx="1"/>
          </p:nvPr>
        </p:nvSpPr>
        <p:spPr>
          <a:xfrm>
            <a:off x="228600" y="2819400"/>
            <a:ext cx="8686800" cy="3810000"/>
          </a:xfrm>
        </p:spPr>
        <p:txBody>
          <a:bodyPr/>
          <a:lstStyle/>
          <a:p>
            <a:pPr>
              <a:lnSpc>
                <a:spcPct val="90000"/>
              </a:lnSpc>
            </a:pPr>
            <a:r>
              <a:rPr lang="en-US" altLang="en-US" i="1" dirty="0"/>
              <a:t>Status: </a:t>
            </a:r>
            <a:r>
              <a:rPr lang="en-US" altLang="en-US" dirty="0"/>
              <a:t>Proposed. Version 1.0. Phase 1.0.</a:t>
            </a:r>
          </a:p>
          <a:p>
            <a:pPr>
              <a:lnSpc>
                <a:spcPct val="90000"/>
              </a:lnSpc>
            </a:pPr>
            <a:r>
              <a:rPr lang="en-US" altLang="en-US" i="1" dirty="0"/>
              <a:t>Package: </a:t>
            </a:r>
            <a:r>
              <a:rPr lang="en-US" altLang="en-US" dirty="0"/>
              <a:t>Adverse Event </a:t>
            </a:r>
            <a:r>
              <a:rPr lang="en-US" altLang="en-US" i="1" dirty="0"/>
              <a:t>Keywords:</a:t>
            </a:r>
          </a:p>
          <a:p>
            <a:pPr>
              <a:lnSpc>
                <a:spcPct val="90000"/>
              </a:lnSpc>
            </a:pPr>
            <a:r>
              <a:rPr lang="en-US" altLang="en-US" i="1" dirty="0"/>
              <a:t>Detail: Created on </a:t>
            </a:r>
            <a:r>
              <a:rPr lang="en-US" altLang="en-US" dirty="0"/>
              <a:t>03/01/2006. </a:t>
            </a:r>
            <a:r>
              <a:rPr lang="en-US" altLang="en-US" i="1" dirty="0"/>
              <a:t>Last modified on </a:t>
            </a:r>
            <a:r>
              <a:rPr lang="en-US" altLang="en-US" dirty="0"/>
              <a:t>03/01/2006.</a:t>
            </a:r>
          </a:p>
          <a:p>
            <a:pPr>
              <a:lnSpc>
                <a:spcPct val="90000"/>
              </a:lnSpc>
            </a:pPr>
            <a:r>
              <a:rPr lang="en-US" altLang="en-US" i="1" dirty="0"/>
              <a:t>GUID: </a:t>
            </a:r>
            <a:r>
              <a:rPr lang="en-US" altLang="en-US" dirty="0"/>
              <a:t>{7D53B2A1-CEC4-49ae-8BD6-611E2CF4D862}</a:t>
            </a:r>
          </a:p>
          <a:p>
            <a:pPr>
              <a:lnSpc>
                <a:spcPct val="90000"/>
              </a:lnSpc>
            </a:pPr>
            <a:r>
              <a:rPr lang="en-US" altLang="en-US" dirty="0"/>
              <a:t>A substance that acts as an </a:t>
            </a:r>
            <a:r>
              <a:rPr lang="en-US" altLang="en-US" dirty="0">
                <a:solidFill>
                  <a:srgbClr val="FF9900"/>
                </a:solidFill>
              </a:rPr>
              <a:t>ingredient </a:t>
            </a:r>
            <a:r>
              <a:rPr lang="en-US" altLang="en-US" dirty="0"/>
              <a:t>within a product. Note, that ingredients may also have ingredients.</a:t>
            </a:r>
          </a:p>
        </p:txBody>
      </p:sp>
    </p:spTree>
    <p:extLst>
      <p:ext uri="{BB962C8B-B14F-4D97-AF65-F5344CB8AC3E}">
        <p14:creationId xmlns:p14="http://schemas.microsoft.com/office/powerpoint/2010/main" val="32054713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05257" y="599930"/>
            <a:ext cx="8686800" cy="647700"/>
          </a:xfrm>
        </p:spPr>
        <p:txBody>
          <a:bodyPr/>
          <a:lstStyle/>
          <a:p>
            <a:r>
              <a:rPr lang="en-US" altLang="en-US" dirty="0" smtClean="0"/>
              <a:t>Make it clear whether assertions are about particulars or types</a:t>
            </a:r>
          </a:p>
        </p:txBody>
      </p:sp>
      <p:sp>
        <p:nvSpPr>
          <p:cNvPr id="32771" name="Content Placeholder 2"/>
          <p:cNvSpPr>
            <a:spLocks noGrp="1"/>
          </p:cNvSpPr>
          <p:nvPr>
            <p:ph idx="1"/>
          </p:nvPr>
        </p:nvSpPr>
        <p:spPr>
          <a:xfrm>
            <a:off x="152400" y="1981200"/>
            <a:ext cx="8839200" cy="1181100"/>
          </a:xfrm>
        </p:spPr>
        <p:txBody>
          <a:bodyPr/>
          <a:lstStyle/>
          <a:p>
            <a:r>
              <a:rPr lang="en-US" altLang="en-US" smtClean="0"/>
              <a:t>‘</a:t>
            </a:r>
            <a:r>
              <a:rPr lang="en-US" altLang="en-US" i="1" smtClean="0"/>
              <a:t>Persistent idiopathic facial pain (PIFP)</a:t>
            </a:r>
            <a:r>
              <a:rPr lang="en-US" altLang="en-US" smtClean="0"/>
              <a:t>’ </a:t>
            </a:r>
          </a:p>
          <a:p>
            <a:pPr lvl="1">
              <a:buFontTx/>
              <a:buNone/>
            </a:pPr>
            <a:r>
              <a:rPr lang="en-US" altLang="en-US" smtClean="0"/>
              <a:t>= ‘</a:t>
            </a:r>
            <a:r>
              <a:rPr lang="en-US" altLang="en-US" i="1" smtClean="0"/>
              <a:t>persistent facial pain with varying presentations …’</a:t>
            </a:r>
            <a:endParaRPr lang="en-US" altLang="en-US" smtClean="0"/>
          </a:p>
        </p:txBody>
      </p:sp>
      <p:sp>
        <p:nvSpPr>
          <p:cNvPr id="32772" name="Slide Number Placeholder 3"/>
          <p:cNvSpPr>
            <a:spLocks noGrp="1"/>
          </p:cNvSpPr>
          <p:nvPr>
            <p:ph type="sldNum" sz="quarter" idx="4294967295"/>
          </p:nvPr>
        </p:nvSpPr>
        <p:spPr>
          <a:xfrm>
            <a:off x="33338" y="6510338"/>
            <a:ext cx="614362"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1AAB7572-2CBD-485F-8A44-1E887188765D}" type="slidenum">
              <a:rPr lang="en-US" altLang="en-US" sz="1400" b="0">
                <a:solidFill>
                  <a:schemeClr val="bg1"/>
                </a:solidFill>
              </a:rPr>
              <a:pPr eaLnBrk="1" hangingPunct="1"/>
              <a:t>48</a:t>
            </a:fld>
            <a:endParaRPr lang="en-US" altLang="en-US" sz="1400" b="0">
              <a:solidFill>
                <a:schemeClr val="bg1"/>
              </a:solidFill>
            </a:endParaRPr>
          </a:p>
        </p:txBody>
      </p:sp>
      <p:grpSp>
        <p:nvGrpSpPr>
          <p:cNvPr id="2" name="Group 59"/>
          <p:cNvGrpSpPr>
            <a:grpSpLocks/>
          </p:cNvGrpSpPr>
          <p:nvPr/>
        </p:nvGrpSpPr>
        <p:grpSpPr bwMode="auto">
          <a:xfrm>
            <a:off x="928688" y="4171950"/>
            <a:ext cx="2366962" cy="2073275"/>
            <a:chOff x="929479" y="4171346"/>
            <a:chExt cx="2366416" cy="2073486"/>
          </a:xfrm>
        </p:grpSpPr>
        <p:cxnSp>
          <p:nvCxnSpPr>
            <p:cNvPr id="32806" name="Straight Arrow Connector 15"/>
            <p:cNvCxnSpPr>
              <a:cxnSpLocks noChangeShapeType="1"/>
              <a:stCxn id="32778" idx="0"/>
              <a:endCxn id="32783" idx="2"/>
            </p:cNvCxnSpPr>
            <p:nvPr/>
          </p:nvCxnSpPr>
          <p:spPr bwMode="auto">
            <a:xfrm flipH="1" flipV="1">
              <a:off x="1305363" y="4171346"/>
              <a:ext cx="195948" cy="198685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2807" name="Straight Arrow Connector 16"/>
            <p:cNvCxnSpPr>
              <a:cxnSpLocks noChangeShapeType="1"/>
              <a:stCxn id="32778" idx="0"/>
              <a:endCxn id="32784" idx="2"/>
            </p:cNvCxnSpPr>
            <p:nvPr/>
          </p:nvCxnSpPr>
          <p:spPr bwMode="auto">
            <a:xfrm flipV="1">
              <a:off x="1501311" y="4171346"/>
              <a:ext cx="1794584" cy="1986858"/>
            </a:xfrm>
            <a:prstGeom prst="straightConnector1">
              <a:avLst/>
            </a:prstGeom>
            <a:noFill/>
            <a:ln w="2857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32808" name="TextBox 37"/>
            <p:cNvSpPr txBox="1">
              <a:spLocks noChangeArrowheads="1"/>
            </p:cNvSpPr>
            <p:nvPr/>
          </p:nvSpPr>
          <p:spPr bwMode="auto">
            <a:xfrm>
              <a:off x="929479" y="4572000"/>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1</a:t>
              </a:r>
            </a:p>
          </p:txBody>
        </p:sp>
        <p:sp>
          <p:nvSpPr>
            <p:cNvPr id="32809" name="TextBox 38"/>
            <p:cNvSpPr txBox="1">
              <a:spLocks noChangeArrowheads="1"/>
            </p:cNvSpPr>
            <p:nvPr/>
          </p:nvSpPr>
          <p:spPr bwMode="auto">
            <a:xfrm>
              <a:off x="951251" y="4920343"/>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2</a:t>
              </a:r>
            </a:p>
          </p:txBody>
        </p:sp>
        <p:sp>
          <p:nvSpPr>
            <p:cNvPr id="32810" name="TextBox 39"/>
            <p:cNvSpPr txBox="1">
              <a:spLocks noChangeArrowheads="1"/>
            </p:cNvSpPr>
            <p:nvPr/>
          </p:nvSpPr>
          <p:spPr bwMode="auto">
            <a:xfrm>
              <a:off x="963691" y="5212702"/>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3</a:t>
              </a:r>
            </a:p>
          </p:txBody>
        </p:sp>
        <p:sp>
          <p:nvSpPr>
            <p:cNvPr id="32811" name="TextBox 40"/>
            <p:cNvSpPr txBox="1">
              <a:spLocks noChangeArrowheads="1"/>
            </p:cNvSpPr>
            <p:nvPr/>
          </p:nvSpPr>
          <p:spPr bwMode="auto">
            <a:xfrm>
              <a:off x="2248205" y="5340221"/>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1</a:t>
              </a:r>
            </a:p>
          </p:txBody>
        </p:sp>
        <p:sp>
          <p:nvSpPr>
            <p:cNvPr id="32812" name="TextBox 41"/>
            <p:cNvSpPr txBox="1">
              <a:spLocks noChangeArrowheads="1"/>
            </p:cNvSpPr>
            <p:nvPr/>
          </p:nvSpPr>
          <p:spPr bwMode="auto">
            <a:xfrm>
              <a:off x="1971397" y="5604588"/>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2</a:t>
              </a:r>
            </a:p>
          </p:txBody>
        </p:sp>
        <p:sp>
          <p:nvSpPr>
            <p:cNvPr id="32813" name="TextBox 42"/>
            <p:cNvSpPr txBox="1">
              <a:spLocks noChangeArrowheads="1"/>
            </p:cNvSpPr>
            <p:nvPr/>
          </p:nvSpPr>
          <p:spPr bwMode="auto">
            <a:xfrm>
              <a:off x="1694588" y="5906278"/>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0000"/>
                  </a:solidFill>
                </a:rPr>
                <a:t>t</a:t>
              </a:r>
              <a:r>
                <a:rPr lang="en-US" altLang="en-US" sz="1600" baseline="-25000">
                  <a:solidFill>
                    <a:srgbClr val="FF0000"/>
                  </a:solidFill>
                </a:rPr>
                <a:t>3</a:t>
              </a:r>
            </a:p>
          </p:txBody>
        </p:sp>
      </p:grpSp>
      <p:grpSp>
        <p:nvGrpSpPr>
          <p:cNvPr id="3" name="Group 60"/>
          <p:cNvGrpSpPr>
            <a:grpSpLocks/>
          </p:cNvGrpSpPr>
          <p:nvPr/>
        </p:nvGrpSpPr>
        <p:grpSpPr bwMode="auto">
          <a:xfrm>
            <a:off x="1304925" y="4171950"/>
            <a:ext cx="6491288" cy="2025650"/>
            <a:chOff x="1305363" y="4171346"/>
            <a:chExt cx="6490998" cy="2026833"/>
          </a:xfrm>
        </p:grpSpPr>
        <p:cxnSp>
          <p:nvCxnSpPr>
            <p:cNvPr id="32796" name="Straight Arrow Connector 19"/>
            <p:cNvCxnSpPr>
              <a:cxnSpLocks noChangeShapeType="1"/>
              <a:stCxn id="32780" idx="0"/>
              <a:endCxn id="32783" idx="2"/>
            </p:cNvCxnSpPr>
            <p:nvPr/>
          </p:nvCxnSpPr>
          <p:spPr bwMode="auto">
            <a:xfrm flipH="1" flipV="1">
              <a:off x="1305363" y="4171346"/>
              <a:ext cx="3309240" cy="1986858"/>
            </a:xfrm>
            <a:prstGeom prst="straightConnector1">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32797" name="Straight Arrow Connector 22"/>
            <p:cNvCxnSpPr>
              <a:cxnSpLocks noChangeShapeType="1"/>
              <a:stCxn id="32780" idx="0"/>
              <a:endCxn id="32784" idx="2"/>
            </p:cNvCxnSpPr>
            <p:nvPr/>
          </p:nvCxnSpPr>
          <p:spPr bwMode="auto">
            <a:xfrm flipH="1" flipV="1">
              <a:off x="3295895" y="4171346"/>
              <a:ext cx="1318708" cy="1986858"/>
            </a:xfrm>
            <a:prstGeom prst="straightConnector1">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32798" name="Straight Arrow Connector 25"/>
            <p:cNvCxnSpPr>
              <a:cxnSpLocks noChangeShapeType="1"/>
              <a:stCxn id="32780" idx="0"/>
              <a:endCxn id="32786" idx="2"/>
            </p:cNvCxnSpPr>
            <p:nvPr/>
          </p:nvCxnSpPr>
          <p:spPr bwMode="auto">
            <a:xfrm flipV="1">
              <a:off x="4614603" y="4171346"/>
              <a:ext cx="926859" cy="1986858"/>
            </a:xfrm>
            <a:prstGeom prst="straightConnector1">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cxnSp>
          <p:nvCxnSpPr>
            <p:cNvPr id="32799" name="Straight Arrow Connector 28"/>
            <p:cNvCxnSpPr>
              <a:cxnSpLocks noChangeShapeType="1"/>
              <a:stCxn id="32780" idx="0"/>
              <a:endCxn id="32785" idx="2"/>
            </p:cNvCxnSpPr>
            <p:nvPr/>
          </p:nvCxnSpPr>
          <p:spPr bwMode="auto">
            <a:xfrm flipV="1">
              <a:off x="4614603" y="4171346"/>
              <a:ext cx="3181758" cy="1986858"/>
            </a:xfrm>
            <a:prstGeom prst="straightConnector1">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sp>
          <p:nvSpPr>
            <p:cNvPr id="32800" name="TextBox 43"/>
            <p:cNvSpPr txBox="1">
              <a:spLocks noChangeArrowheads="1"/>
            </p:cNvSpPr>
            <p:nvPr/>
          </p:nvSpPr>
          <p:spPr bwMode="auto">
            <a:xfrm>
              <a:off x="3115952" y="5452188"/>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C000"/>
                  </a:solidFill>
                </a:rPr>
                <a:t>t</a:t>
              </a:r>
              <a:r>
                <a:rPr lang="en-US" altLang="en-US" sz="1600" baseline="-25000">
                  <a:solidFill>
                    <a:srgbClr val="FFC000"/>
                  </a:solidFill>
                </a:rPr>
                <a:t>1</a:t>
              </a:r>
            </a:p>
          </p:txBody>
        </p:sp>
        <p:sp>
          <p:nvSpPr>
            <p:cNvPr id="32801" name="TextBox 44"/>
            <p:cNvSpPr txBox="1">
              <a:spLocks noChangeArrowheads="1"/>
            </p:cNvSpPr>
            <p:nvPr/>
          </p:nvSpPr>
          <p:spPr bwMode="auto">
            <a:xfrm>
              <a:off x="3417642" y="5669902"/>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C000"/>
                  </a:solidFill>
                </a:rPr>
                <a:t>t</a:t>
              </a:r>
              <a:r>
                <a:rPr lang="en-US" altLang="en-US" sz="1600" baseline="-25000">
                  <a:solidFill>
                    <a:srgbClr val="FFC000"/>
                  </a:solidFill>
                </a:rPr>
                <a:t>2</a:t>
              </a:r>
            </a:p>
          </p:txBody>
        </p:sp>
        <p:sp>
          <p:nvSpPr>
            <p:cNvPr id="32802" name="TextBox 45"/>
            <p:cNvSpPr txBox="1">
              <a:spLocks noChangeArrowheads="1"/>
            </p:cNvSpPr>
            <p:nvPr/>
          </p:nvSpPr>
          <p:spPr bwMode="auto">
            <a:xfrm>
              <a:off x="3710001" y="5859625"/>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C000"/>
                  </a:solidFill>
                </a:rPr>
                <a:t>t</a:t>
              </a:r>
              <a:r>
                <a:rPr lang="en-US" altLang="en-US" sz="1600" baseline="-25000">
                  <a:solidFill>
                    <a:srgbClr val="FFC000"/>
                  </a:solidFill>
                </a:rPr>
                <a:t>3</a:t>
              </a:r>
            </a:p>
          </p:txBody>
        </p:sp>
        <p:sp>
          <p:nvSpPr>
            <p:cNvPr id="32803" name="TextBox 46"/>
            <p:cNvSpPr txBox="1">
              <a:spLocks noChangeArrowheads="1"/>
            </p:cNvSpPr>
            <p:nvPr/>
          </p:nvSpPr>
          <p:spPr bwMode="auto">
            <a:xfrm>
              <a:off x="3744213" y="4447592"/>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C000"/>
                  </a:solidFill>
                </a:rPr>
                <a:t>t</a:t>
              </a:r>
              <a:r>
                <a:rPr lang="en-US" altLang="en-US" sz="1600" baseline="-25000">
                  <a:solidFill>
                    <a:srgbClr val="FFC000"/>
                  </a:solidFill>
                </a:rPr>
                <a:t>1</a:t>
              </a:r>
            </a:p>
          </p:txBody>
        </p:sp>
        <p:sp>
          <p:nvSpPr>
            <p:cNvPr id="32804" name="TextBox 47"/>
            <p:cNvSpPr txBox="1">
              <a:spLocks noChangeArrowheads="1"/>
            </p:cNvSpPr>
            <p:nvPr/>
          </p:nvSpPr>
          <p:spPr bwMode="auto">
            <a:xfrm>
              <a:off x="5464156" y="4394719"/>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C000"/>
                  </a:solidFill>
                </a:rPr>
                <a:t>t</a:t>
              </a:r>
              <a:r>
                <a:rPr lang="en-US" altLang="en-US" sz="1600" baseline="-25000">
                  <a:solidFill>
                    <a:srgbClr val="FFC000"/>
                  </a:solidFill>
                </a:rPr>
                <a:t>2</a:t>
              </a:r>
            </a:p>
          </p:txBody>
        </p:sp>
        <p:sp>
          <p:nvSpPr>
            <p:cNvPr id="32805" name="TextBox 48"/>
            <p:cNvSpPr txBox="1">
              <a:spLocks noChangeArrowheads="1"/>
            </p:cNvSpPr>
            <p:nvPr/>
          </p:nvSpPr>
          <p:spPr bwMode="auto">
            <a:xfrm>
              <a:off x="6773552" y="4332515"/>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FFC000"/>
                  </a:solidFill>
                </a:rPr>
                <a:t>t</a:t>
              </a:r>
              <a:r>
                <a:rPr lang="en-US" altLang="en-US" sz="1600" baseline="-25000">
                  <a:solidFill>
                    <a:srgbClr val="FFC000"/>
                  </a:solidFill>
                </a:rPr>
                <a:t>3</a:t>
              </a:r>
            </a:p>
          </p:txBody>
        </p:sp>
      </p:grpSp>
      <p:grpSp>
        <p:nvGrpSpPr>
          <p:cNvPr id="4" name="Group 61"/>
          <p:cNvGrpSpPr>
            <a:grpSpLocks/>
          </p:cNvGrpSpPr>
          <p:nvPr/>
        </p:nvGrpSpPr>
        <p:grpSpPr bwMode="auto">
          <a:xfrm>
            <a:off x="1304925" y="4171950"/>
            <a:ext cx="6773863" cy="2057400"/>
            <a:chOff x="1305363" y="4171346"/>
            <a:chExt cx="6773537" cy="2057935"/>
          </a:xfrm>
        </p:grpSpPr>
        <p:cxnSp>
          <p:nvCxnSpPr>
            <p:cNvPr id="32788" name="Straight Arrow Connector 31"/>
            <p:cNvCxnSpPr>
              <a:cxnSpLocks noChangeShapeType="1"/>
              <a:stCxn id="32779" idx="0"/>
              <a:endCxn id="32783" idx="2"/>
            </p:cNvCxnSpPr>
            <p:nvPr/>
          </p:nvCxnSpPr>
          <p:spPr bwMode="auto">
            <a:xfrm flipH="1" flipV="1">
              <a:off x="1305363" y="4171346"/>
              <a:ext cx="6039999" cy="1986858"/>
            </a:xfrm>
            <a:prstGeom prst="straightConnector1">
              <a:avLst/>
            </a:prstGeom>
            <a:noFill/>
            <a:ln w="28575" algn="ctr">
              <a:solidFill>
                <a:srgbClr val="00FF00"/>
              </a:solidFill>
              <a:round/>
              <a:headEnd/>
              <a:tailEnd type="arrow" w="med" len="med"/>
            </a:ln>
            <a:extLst>
              <a:ext uri="{909E8E84-426E-40DD-AFC4-6F175D3DCCD1}">
                <a14:hiddenFill xmlns:a14="http://schemas.microsoft.com/office/drawing/2010/main">
                  <a:noFill/>
                </a14:hiddenFill>
              </a:ext>
            </a:extLst>
          </p:spPr>
        </p:cxnSp>
        <p:cxnSp>
          <p:nvCxnSpPr>
            <p:cNvPr id="32789" name="Straight Arrow Connector 34"/>
            <p:cNvCxnSpPr>
              <a:cxnSpLocks noChangeShapeType="1"/>
              <a:stCxn id="32779" idx="0"/>
              <a:endCxn id="32785" idx="2"/>
            </p:cNvCxnSpPr>
            <p:nvPr/>
          </p:nvCxnSpPr>
          <p:spPr bwMode="auto">
            <a:xfrm flipV="1">
              <a:off x="7345362" y="4171346"/>
              <a:ext cx="450999" cy="1986858"/>
            </a:xfrm>
            <a:prstGeom prst="straightConnector1">
              <a:avLst/>
            </a:prstGeom>
            <a:noFill/>
            <a:ln w="28575" algn="ctr">
              <a:solidFill>
                <a:srgbClr val="00FF00"/>
              </a:solidFill>
              <a:round/>
              <a:headEnd/>
              <a:tailEnd type="arrow" w="med" len="med"/>
            </a:ln>
            <a:extLst>
              <a:ext uri="{909E8E84-426E-40DD-AFC4-6F175D3DCCD1}">
                <a14:hiddenFill xmlns:a14="http://schemas.microsoft.com/office/drawing/2010/main">
                  <a:noFill/>
                </a14:hiddenFill>
              </a:ext>
            </a:extLst>
          </p:spPr>
        </p:cxnSp>
        <p:sp>
          <p:nvSpPr>
            <p:cNvPr id="32790" name="TextBox 53"/>
            <p:cNvSpPr txBox="1">
              <a:spLocks noChangeArrowheads="1"/>
            </p:cNvSpPr>
            <p:nvPr/>
          </p:nvSpPr>
          <p:spPr bwMode="auto">
            <a:xfrm>
              <a:off x="5740964" y="5623249"/>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00FF00"/>
                  </a:solidFill>
                </a:rPr>
                <a:t>t</a:t>
              </a:r>
              <a:r>
                <a:rPr lang="en-US" altLang="en-US" sz="1600" baseline="-25000">
                  <a:solidFill>
                    <a:srgbClr val="00FF00"/>
                  </a:solidFill>
                </a:rPr>
                <a:t>1</a:t>
              </a:r>
            </a:p>
          </p:txBody>
        </p:sp>
        <p:sp>
          <p:nvSpPr>
            <p:cNvPr id="32791" name="TextBox 54"/>
            <p:cNvSpPr txBox="1">
              <a:spLocks noChangeArrowheads="1"/>
            </p:cNvSpPr>
            <p:nvPr/>
          </p:nvSpPr>
          <p:spPr bwMode="auto">
            <a:xfrm>
              <a:off x="6051985" y="5766318"/>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00FF00"/>
                  </a:solidFill>
                </a:rPr>
                <a:t>t</a:t>
              </a:r>
              <a:r>
                <a:rPr lang="en-US" altLang="en-US" sz="1600" baseline="-25000">
                  <a:solidFill>
                    <a:srgbClr val="00FF00"/>
                  </a:solidFill>
                </a:rPr>
                <a:t>2</a:t>
              </a:r>
            </a:p>
          </p:txBody>
        </p:sp>
        <p:sp>
          <p:nvSpPr>
            <p:cNvPr id="32792" name="TextBox 55"/>
            <p:cNvSpPr txBox="1">
              <a:spLocks noChangeArrowheads="1"/>
            </p:cNvSpPr>
            <p:nvPr/>
          </p:nvSpPr>
          <p:spPr bwMode="auto">
            <a:xfrm>
              <a:off x="6418988" y="5890727"/>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00FF00"/>
                  </a:solidFill>
                </a:rPr>
                <a:t>t</a:t>
              </a:r>
              <a:r>
                <a:rPr lang="en-US" altLang="en-US" sz="1600" baseline="-25000">
                  <a:solidFill>
                    <a:srgbClr val="00FF00"/>
                  </a:solidFill>
                </a:rPr>
                <a:t>3</a:t>
              </a:r>
            </a:p>
          </p:txBody>
        </p:sp>
        <p:sp>
          <p:nvSpPr>
            <p:cNvPr id="32793" name="TextBox 56"/>
            <p:cNvSpPr txBox="1">
              <a:spLocks noChangeArrowheads="1"/>
            </p:cNvSpPr>
            <p:nvPr/>
          </p:nvSpPr>
          <p:spPr bwMode="auto">
            <a:xfrm>
              <a:off x="7756376" y="4550229"/>
              <a:ext cx="322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00FF00"/>
                  </a:solidFill>
                </a:rPr>
                <a:t>t</a:t>
              </a:r>
              <a:r>
                <a:rPr lang="en-US" altLang="en-US" sz="1600" baseline="-25000">
                  <a:solidFill>
                    <a:srgbClr val="00FF00"/>
                  </a:solidFill>
                </a:rPr>
                <a:t>1</a:t>
              </a:r>
            </a:p>
          </p:txBody>
        </p:sp>
        <p:sp>
          <p:nvSpPr>
            <p:cNvPr id="32794" name="TextBox 57"/>
            <p:cNvSpPr txBox="1">
              <a:spLocks noChangeArrowheads="1"/>
            </p:cNvSpPr>
            <p:nvPr/>
          </p:nvSpPr>
          <p:spPr bwMode="auto">
            <a:xfrm>
              <a:off x="7656850" y="4917232"/>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00FF00"/>
                  </a:solidFill>
                </a:rPr>
                <a:t>t</a:t>
              </a:r>
              <a:r>
                <a:rPr lang="en-US" altLang="en-US" sz="1600" baseline="-25000">
                  <a:solidFill>
                    <a:srgbClr val="00FF00"/>
                  </a:solidFill>
                </a:rPr>
                <a:t>2</a:t>
              </a:r>
            </a:p>
          </p:txBody>
        </p:sp>
        <p:sp>
          <p:nvSpPr>
            <p:cNvPr id="32795" name="TextBox 58"/>
            <p:cNvSpPr txBox="1">
              <a:spLocks noChangeArrowheads="1"/>
            </p:cNvSpPr>
            <p:nvPr/>
          </p:nvSpPr>
          <p:spPr bwMode="auto">
            <a:xfrm>
              <a:off x="7585314" y="5274906"/>
              <a:ext cx="3225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rgbClr val="00FF00"/>
                  </a:solidFill>
                </a:rPr>
                <a:t>t</a:t>
              </a:r>
              <a:r>
                <a:rPr lang="en-US" altLang="en-US" sz="1600" baseline="-25000">
                  <a:solidFill>
                    <a:srgbClr val="00FF00"/>
                  </a:solidFill>
                </a:rPr>
                <a:t>3</a:t>
              </a:r>
            </a:p>
          </p:txBody>
        </p:sp>
      </p:grpSp>
      <p:grpSp>
        <p:nvGrpSpPr>
          <p:cNvPr id="5" name="Group 67"/>
          <p:cNvGrpSpPr>
            <a:grpSpLocks/>
          </p:cNvGrpSpPr>
          <p:nvPr/>
        </p:nvGrpSpPr>
        <p:grpSpPr bwMode="auto">
          <a:xfrm>
            <a:off x="114300" y="3340100"/>
            <a:ext cx="8631238" cy="1422400"/>
            <a:chOff x="114992" y="3340349"/>
            <a:chExt cx="8630122" cy="1422728"/>
          </a:xfrm>
        </p:grpSpPr>
        <p:sp>
          <p:nvSpPr>
            <p:cNvPr id="32783" name="TextBox 4"/>
            <p:cNvSpPr txBox="1">
              <a:spLocks noChangeArrowheads="1"/>
            </p:cNvSpPr>
            <p:nvPr/>
          </p:nvSpPr>
          <p:spPr bwMode="auto">
            <a:xfrm>
              <a:off x="525342" y="3340349"/>
              <a:ext cx="1560042"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persistent</a:t>
              </a:r>
            </a:p>
            <a:p>
              <a:pPr eaLnBrk="1" hangingPunct="1"/>
              <a:r>
                <a:rPr lang="en-US" altLang="en-US"/>
                <a:t>facial pain</a:t>
              </a:r>
            </a:p>
          </p:txBody>
        </p:sp>
        <p:sp>
          <p:nvSpPr>
            <p:cNvPr id="32784" name="TextBox 5"/>
            <p:cNvSpPr txBox="1">
              <a:spLocks noChangeArrowheads="1"/>
            </p:cNvSpPr>
            <p:nvPr/>
          </p:nvSpPr>
          <p:spPr bwMode="auto">
            <a:xfrm>
              <a:off x="2347141" y="3340349"/>
              <a:ext cx="1897507"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presentation </a:t>
              </a:r>
            </a:p>
            <a:p>
              <a:pPr eaLnBrk="1" hangingPunct="1"/>
              <a:r>
                <a:rPr lang="en-US" altLang="en-US"/>
                <a:t>type1</a:t>
              </a:r>
            </a:p>
          </p:txBody>
        </p:sp>
        <p:sp>
          <p:nvSpPr>
            <p:cNvPr id="32785" name="TextBox 6"/>
            <p:cNvSpPr txBox="1">
              <a:spLocks noChangeArrowheads="1"/>
            </p:cNvSpPr>
            <p:nvPr/>
          </p:nvSpPr>
          <p:spPr bwMode="auto">
            <a:xfrm>
              <a:off x="6847607" y="3340349"/>
              <a:ext cx="1897507"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presentation </a:t>
              </a:r>
            </a:p>
            <a:p>
              <a:pPr eaLnBrk="1" hangingPunct="1"/>
              <a:r>
                <a:rPr lang="en-US" altLang="en-US"/>
                <a:t>type3</a:t>
              </a:r>
            </a:p>
          </p:txBody>
        </p:sp>
        <p:sp>
          <p:nvSpPr>
            <p:cNvPr id="32786" name="TextBox 7"/>
            <p:cNvSpPr txBox="1">
              <a:spLocks noChangeArrowheads="1"/>
            </p:cNvSpPr>
            <p:nvPr/>
          </p:nvSpPr>
          <p:spPr bwMode="auto">
            <a:xfrm>
              <a:off x="4592708" y="3340349"/>
              <a:ext cx="1897507" cy="83099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presentation </a:t>
              </a:r>
            </a:p>
            <a:p>
              <a:pPr eaLnBrk="1" hangingPunct="1"/>
              <a:r>
                <a:rPr lang="en-US" altLang="en-US"/>
                <a:t>type2</a:t>
              </a:r>
            </a:p>
          </p:txBody>
        </p:sp>
        <p:sp>
          <p:nvSpPr>
            <p:cNvPr id="32787" name="TextBox 65"/>
            <p:cNvSpPr txBox="1">
              <a:spLocks noChangeArrowheads="1"/>
            </p:cNvSpPr>
            <p:nvPr/>
          </p:nvSpPr>
          <p:spPr bwMode="auto">
            <a:xfrm>
              <a:off x="114992" y="4301412"/>
              <a:ext cx="869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types</a:t>
              </a:r>
            </a:p>
          </p:txBody>
        </p:sp>
      </p:grpSp>
      <p:grpSp>
        <p:nvGrpSpPr>
          <p:cNvPr id="6" name="Group 68"/>
          <p:cNvGrpSpPr>
            <a:grpSpLocks/>
          </p:cNvGrpSpPr>
          <p:nvPr/>
        </p:nvGrpSpPr>
        <p:grpSpPr bwMode="auto">
          <a:xfrm>
            <a:off x="0" y="5291138"/>
            <a:ext cx="8882063" cy="1328737"/>
            <a:chOff x="0" y="5290457"/>
            <a:chExt cx="8882743" cy="1329412"/>
          </a:xfrm>
        </p:grpSpPr>
        <p:sp>
          <p:nvSpPr>
            <p:cNvPr id="32778" name="TextBox 11"/>
            <p:cNvSpPr txBox="1">
              <a:spLocks noChangeArrowheads="1"/>
            </p:cNvSpPr>
            <p:nvPr/>
          </p:nvSpPr>
          <p:spPr bwMode="auto">
            <a:xfrm>
              <a:off x="874376" y="6158204"/>
              <a:ext cx="12538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my pain</a:t>
              </a:r>
            </a:p>
          </p:txBody>
        </p:sp>
        <p:sp>
          <p:nvSpPr>
            <p:cNvPr id="32779" name="TextBox 12"/>
            <p:cNvSpPr txBox="1">
              <a:spLocks noChangeArrowheads="1"/>
            </p:cNvSpPr>
            <p:nvPr/>
          </p:nvSpPr>
          <p:spPr bwMode="auto">
            <a:xfrm>
              <a:off x="6735259" y="6158204"/>
              <a:ext cx="12202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00FF00"/>
                  </a:solidFill>
                </a:rPr>
                <a:t>his pain</a:t>
              </a:r>
            </a:p>
          </p:txBody>
        </p:sp>
        <p:sp>
          <p:nvSpPr>
            <p:cNvPr id="32780" name="TextBox 13"/>
            <p:cNvSpPr txBox="1">
              <a:spLocks noChangeArrowheads="1"/>
            </p:cNvSpPr>
            <p:nvPr/>
          </p:nvSpPr>
          <p:spPr bwMode="auto">
            <a:xfrm>
              <a:off x="3973626" y="6158204"/>
              <a:ext cx="12819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C000"/>
                  </a:solidFill>
                </a:rPr>
                <a:t>her pain</a:t>
              </a:r>
            </a:p>
          </p:txBody>
        </p:sp>
        <p:cxnSp>
          <p:nvCxnSpPr>
            <p:cNvPr id="32781" name="Straight Connector 63"/>
            <p:cNvCxnSpPr>
              <a:cxnSpLocks noChangeShapeType="1"/>
            </p:cNvCxnSpPr>
            <p:nvPr/>
          </p:nvCxnSpPr>
          <p:spPr bwMode="auto">
            <a:xfrm>
              <a:off x="205273" y="5290457"/>
              <a:ext cx="8677470" cy="47889"/>
            </a:xfrm>
            <a:prstGeom prst="line">
              <a:avLst/>
            </a:prstGeom>
            <a:noFill/>
            <a:ln w="28575" algn="ctr">
              <a:solidFill>
                <a:schemeClr val="bg1"/>
              </a:solidFill>
              <a:round/>
              <a:headEnd/>
              <a:tailEnd/>
            </a:ln>
            <a:extLst>
              <a:ext uri="{909E8E84-426E-40DD-AFC4-6F175D3DCCD1}">
                <a14:hiddenFill xmlns:a14="http://schemas.microsoft.com/office/drawing/2010/main">
                  <a:noFill/>
                </a14:hiddenFill>
              </a:ext>
            </a:extLst>
          </p:spPr>
        </p:cxnSp>
        <p:sp>
          <p:nvSpPr>
            <p:cNvPr id="32782" name="TextBox 66"/>
            <p:cNvSpPr txBox="1">
              <a:spLocks noChangeArrowheads="1"/>
            </p:cNvSpPr>
            <p:nvPr/>
          </p:nvSpPr>
          <p:spPr bwMode="auto">
            <a:xfrm>
              <a:off x="0" y="5508171"/>
              <a:ext cx="9877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parti-</a:t>
              </a:r>
            </a:p>
            <a:p>
              <a:pPr eaLnBrk="1" hangingPunct="1"/>
              <a:r>
                <a:rPr lang="en-US" altLang="en-US">
                  <a:solidFill>
                    <a:schemeClr val="bg1"/>
                  </a:solidFill>
                </a:rPr>
                <a:t>culars</a:t>
              </a:r>
            </a:p>
          </p:txBody>
        </p:sp>
      </p:grpSp>
    </p:spTree>
    <p:extLst>
      <p:ext uri="{BB962C8B-B14F-4D97-AF65-F5344CB8AC3E}">
        <p14:creationId xmlns:p14="http://schemas.microsoft.com/office/powerpoint/2010/main" val="352802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a:xfrm>
            <a:off x="152400" y="1981200"/>
            <a:ext cx="8839200" cy="4737100"/>
          </a:xfrm>
        </p:spPr>
        <p:txBody>
          <a:bodyPr/>
          <a:lstStyle/>
          <a:p>
            <a:r>
              <a:rPr lang="en-US" altLang="en-US" dirty="0" smtClean="0"/>
              <a:t>‘</a:t>
            </a:r>
            <a:r>
              <a:rPr lang="en-US" altLang="en-US" i="1" dirty="0" smtClean="0"/>
              <a:t>Persistent idiopathic facial pain (PIFP)</a:t>
            </a:r>
            <a:r>
              <a:rPr lang="en-US" altLang="en-US" dirty="0" smtClean="0"/>
              <a:t>’ </a:t>
            </a:r>
          </a:p>
          <a:p>
            <a:pPr lvl="1">
              <a:buFontTx/>
              <a:buNone/>
            </a:pPr>
            <a:r>
              <a:rPr lang="en-US" altLang="en-US" dirty="0" smtClean="0"/>
              <a:t>= ‘</a:t>
            </a:r>
            <a:r>
              <a:rPr lang="en-US" altLang="en-US" i="1" dirty="0" smtClean="0"/>
              <a:t>persistent facial pain with varying presentations …’</a:t>
            </a:r>
          </a:p>
          <a:p>
            <a:pPr lvl="1">
              <a:buFontTx/>
              <a:buNone/>
            </a:pPr>
            <a:endParaRPr lang="en-US" altLang="en-US" i="1" dirty="0" smtClean="0"/>
          </a:p>
          <a:p>
            <a:pPr lvl="1">
              <a:buFontTx/>
              <a:buNone/>
            </a:pPr>
            <a:endParaRPr lang="en-US" altLang="en-US" i="1" dirty="0" smtClean="0"/>
          </a:p>
          <a:p>
            <a:pPr lvl="1">
              <a:buFontTx/>
              <a:buNone/>
            </a:pPr>
            <a:endParaRPr lang="en-US" altLang="en-US" i="1" dirty="0" smtClean="0"/>
          </a:p>
          <a:p>
            <a:pPr lvl="1">
              <a:buFontTx/>
              <a:buNone/>
            </a:pPr>
            <a:endParaRPr lang="en-US" altLang="en-US" i="1" dirty="0" smtClean="0"/>
          </a:p>
          <a:p>
            <a:pPr lvl="1">
              <a:buFontTx/>
              <a:buNone/>
            </a:pPr>
            <a:endParaRPr lang="en-US" altLang="en-US" i="1" dirty="0" smtClean="0"/>
          </a:p>
          <a:p>
            <a:pPr lvl="1"/>
            <a:r>
              <a:rPr lang="en-US" altLang="en-US" sz="2400" i="1" dirty="0" smtClean="0"/>
              <a:t>if the description is about types, then the </a:t>
            </a:r>
            <a:r>
              <a:rPr lang="en-US" altLang="en-US" sz="2400" i="1" dirty="0" smtClean="0">
                <a:solidFill>
                  <a:srgbClr val="FF0000"/>
                </a:solidFill>
              </a:rPr>
              <a:t>three</a:t>
            </a:r>
            <a:r>
              <a:rPr lang="en-US" altLang="en-US" sz="2400" i="1" dirty="0" smtClean="0"/>
              <a:t> </a:t>
            </a:r>
            <a:r>
              <a:rPr lang="en-US" altLang="en-US" sz="2400" i="1" dirty="0" smtClean="0">
                <a:solidFill>
                  <a:srgbClr val="FFC000"/>
                </a:solidFill>
              </a:rPr>
              <a:t>particular</a:t>
            </a:r>
            <a:r>
              <a:rPr lang="en-US" altLang="en-US" sz="2400" i="1" dirty="0" smtClean="0"/>
              <a:t> </a:t>
            </a:r>
            <a:r>
              <a:rPr lang="en-US" altLang="en-US" sz="2400" i="1" dirty="0" smtClean="0">
                <a:solidFill>
                  <a:srgbClr val="00FF00"/>
                </a:solidFill>
              </a:rPr>
              <a:t>pains</a:t>
            </a:r>
            <a:r>
              <a:rPr lang="en-US" altLang="en-US" sz="2400" i="1" dirty="0" smtClean="0"/>
              <a:t> fall under PIFP.</a:t>
            </a:r>
          </a:p>
          <a:p>
            <a:pPr lvl="1"/>
            <a:r>
              <a:rPr lang="en-US" altLang="en-US" sz="2400" i="1" dirty="0" smtClean="0"/>
              <a:t>if the description is about (arbitrary) particulars, then only </a:t>
            </a:r>
            <a:r>
              <a:rPr lang="en-US" altLang="en-US" sz="2400" i="1" dirty="0" smtClean="0">
                <a:solidFill>
                  <a:srgbClr val="FFC000"/>
                </a:solidFill>
              </a:rPr>
              <a:t>her pain</a:t>
            </a:r>
            <a:r>
              <a:rPr lang="en-US" altLang="en-US" sz="2400" i="1" dirty="0" smtClean="0"/>
              <a:t> falls under PIFP.</a:t>
            </a:r>
            <a:endParaRPr lang="en-US" altLang="en-US" sz="2400" dirty="0" smtClean="0"/>
          </a:p>
        </p:txBody>
      </p:sp>
      <p:sp>
        <p:nvSpPr>
          <p:cNvPr id="33796" name="Slide Number Placeholder 3"/>
          <p:cNvSpPr>
            <a:spLocks noGrp="1"/>
          </p:cNvSpPr>
          <p:nvPr>
            <p:ph type="sldNum" sz="quarter" idx="4294967295"/>
          </p:nvPr>
        </p:nvSpPr>
        <p:spPr>
          <a:xfrm>
            <a:off x="33338" y="6510338"/>
            <a:ext cx="614362"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EE2256FD-A6D5-48F8-B3D5-F857AFB2345C}" type="slidenum">
              <a:rPr lang="en-US" altLang="en-US" sz="1400" b="0">
                <a:solidFill>
                  <a:schemeClr val="bg1"/>
                </a:solidFill>
              </a:rPr>
              <a:pPr eaLnBrk="1" hangingPunct="1"/>
              <a:t>49</a:t>
            </a:fld>
            <a:endParaRPr lang="en-US" altLang="en-US" sz="1400" b="0">
              <a:solidFill>
                <a:schemeClr val="bg1"/>
              </a:solidFill>
            </a:endParaRPr>
          </a:p>
        </p:txBody>
      </p:sp>
      <p:pic>
        <p:nvPicPr>
          <p:cNvPr id="337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788" y="3211513"/>
            <a:ext cx="4799012"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7" name="Title 1"/>
          <p:cNvSpPr txBox="1">
            <a:spLocks/>
          </p:cNvSpPr>
          <p:nvPr/>
        </p:nvSpPr>
        <p:spPr>
          <a:xfrm>
            <a:off x="205257" y="599930"/>
            <a:ext cx="8686800" cy="647700"/>
          </a:xfrm>
          <a:prstGeom prst="rect">
            <a:avLst/>
          </a:prstGeom>
        </p:spPr>
        <p:txBody>
          <a:bodyPr/>
          <a:lstStyle>
            <a:lvl1pPr algn="ctr" rtl="0" eaLnBrk="1" fontAlgn="base" hangingPunct="1">
              <a:spcBef>
                <a:spcPct val="0"/>
              </a:spcBef>
              <a:spcAft>
                <a:spcPct val="0"/>
              </a:spcAft>
              <a:defRPr sz="3600" b="0" i="0">
                <a:solidFill>
                  <a:schemeClr val="bg1"/>
                </a:solidFill>
                <a:latin typeface="Georgia"/>
                <a:ea typeface="ＭＳ Ｐゴシック" pitchFamily="122" charset="-128"/>
                <a:cs typeface="Georgia"/>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altLang="en-US" kern="0" smtClean="0"/>
              <a:t>Make it clear whether assertions are about particulars or types</a:t>
            </a:r>
            <a:endParaRPr lang="en-US" altLang="en-US" kern="0" dirty="0" smtClean="0"/>
          </a:p>
        </p:txBody>
      </p:sp>
    </p:spTree>
    <p:extLst>
      <p:ext uri="{BB962C8B-B14F-4D97-AF65-F5344CB8AC3E}">
        <p14:creationId xmlns:p14="http://schemas.microsoft.com/office/powerpoint/2010/main" val="550457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dirty="0" smtClean="0"/>
              <a:t>Characteristics and limitations</a:t>
            </a:r>
            <a:endParaRPr lang="en-US" altLang="en-US" dirty="0" smtClean="0"/>
          </a:p>
        </p:txBody>
      </p:sp>
      <p:sp>
        <p:nvSpPr>
          <p:cNvPr id="11267" name="Content Placeholder 23"/>
          <p:cNvSpPr>
            <a:spLocks noGrp="1"/>
          </p:cNvSpPr>
          <p:nvPr>
            <p:ph idx="1"/>
          </p:nvPr>
        </p:nvSpPr>
        <p:spPr>
          <a:xfrm>
            <a:off x="228600" y="3200400"/>
            <a:ext cx="2667000" cy="3167062"/>
          </a:xfrm>
        </p:spPr>
        <p:txBody>
          <a:bodyPr/>
          <a:lstStyle/>
          <a:p>
            <a:pPr marL="233363" indent="-233363"/>
            <a:r>
              <a:rPr lang="en-US" altLang="en-US" sz="2400" smtClean="0">
                <a:solidFill>
                  <a:srgbClr val="FFFF00"/>
                </a:solidFill>
              </a:rPr>
              <a:t>Referents</a:t>
            </a:r>
          </a:p>
          <a:p>
            <a:pPr marL="401638" lvl="1" indent="-233363"/>
            <a:r>
              <a:rPr lang="en-US" altLang="en-US" sz="1600" smtClean="0"/>
              <a:t>are (meta-) physically the way they are,</a:t>
            </a:r>
          </a:p>
          <a:p>
            <a:pPr marL="401638" lvl="1" indent="-233363"/>
            <a:r>
              <a:rPr lang="en-US" altLang="en-US" sz="1600" smtClean="0"/>
              <a:t>relate to each other in an objective way,</a:t>
            </a:r>
          </a:p>
          <a:p>
            <a:pPr marL="401638" lvl="1" indent="-233363"/>
            <a:r>
              <a:rPr lang="en-US" altLang="en-US" sz="1600" smtClean="0"/>
              <a:t>follow ‘laws of nature’.</a:t>
            </a:r>
          </a:p>
        </p:txBody>
      </p:sp>
      <p:sp>
        <p:nvSpPr>
          <p:cNvPr id="25" name="Content Placeholder 24"/>
          <p:cNvSpPr>
            <a:spLocks noGrp="1"/>
          </p:cNvSpPr>
          <p:nvPr>
            <p:ph sz="half" idx="4294967295"/>
          </p:nvPr>
        </p:nvSpPr>
        <p:spPr>
          <a:xfrm>
            <a:off x="5775325" y="3200400"/>
            <a:ext cx="3368675" cy="3282950"/>
          </a:xfrm>
          <a:prstGeom prst="rect">
            <a:avLst/>
          </a:prstGeom>
        </p:spPr>
        <p:txBody>
          <a:bodyPr/>
          <a:lstStyle/>
          <a:p>
            <a:pPr marL="569913" indent="-280988"/>
            <a:r>
              <a:rPr lang="en-US" altLang="en-US" sz="2400" dirty="0" smtClean="0">
                <a:solidFill>
                  <a:srgbClr val="FFFF00"/>
                </a:solidFill>
              </a:rPr>
              <a:t>References</a:t>
            </a:r>
          </a:p>
          <a:p>
            <a:pPr marL="457200" lvl="1" indent="-223838"/>
            <a:r>
              <a:rPr lang="en-US" altLang="en-US" sz="1600" dirty="0" smtClean="0"/>
              <a:t>follow, ideally, the syntactic-semantic conventions of some representation language,</a:t>
            </a:r>
          </a:p>
          <a:p>
            <a:pPr marL="457200" lvl="1" indent="-223838"/>
            <a:r>
              <a:rPr lang="en-US" altLang="en-US" sz="1600" dirty="0" smtClean="0"/>
              <a:t>are restricted by the expressivity of that language,</a:t>
            </a:r>
          </a:p>
          <a:p>
            <a:pPr marL="457200" lvl="1" indent="-223838"/>
            <a:r>
              <a:rPr lang="en-US" altLang="en-US" sz="1600" dirty="0" smtClean="0"/>
              <a:t>reference collections need to come, for correct interpretation, with documentation outside the representation.</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2827338" y="3200400"/>
            <a:ext cx="3051175" cy="3282950"/>
          </a:xfrm>
          <a:prstGeom prst="rect">
            <a:avLst/>
          </a:prstGeom>
          <a:noFill/>
          <a:ln w="9525">
            <a:noFill/>
            <a:miter lim="800000"/>
            <a:headEnd/>
            <a:tailEnd/>
          </a:ln>
        </p:spPr>
        <p:txBody>
          <a:bodyPr/>
          <a:lstStyle/>
          <a:p>
            <a:pPr algn="l" eaLnBrk="0" hangingPunct="0">
              <a:spcBef>
                <a:spcPct val="20000"/>
              </a:spcBef>
              <a:defRPr/>
            </a:pPr>
            <a:r>
              <a:rPr lang="en-US" b="0" kern="0" dirty="0">
                <a:solidFill>
                  <a:srgbClr val="FFFF00"/>
                </a:solidFill>
                <a:latin typeface="+mn-lt"/>
              </a:rPr>
              <a:t>Window on reality</a:t>
            </a:r>
          </a:p>
          <a:p>
            <a:pPr marL="401638" lvl="1" indent="-233363" algn="l" eaLnBrk="0" hangingPunct="0">
              <a:spcBef>
                <a:spcPct val="20000"/>
              </a:spcBef>
              <a:defRPr/>
            </a:pPr>
            <a:r>
              <a:rPr lang="en-US" sz="1600" b="0" kern="0" dirty="0">
                <a:solidFill>
                  <a:srgbClr val="EBE6FC"/>
                </a:solidFill>
                <a:latin typeface="+mn-lt"/>
              </a:rPr>
              <a:t>restricted by:</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what is physically and technically observable,</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fit between what is measured and what we think is measured,</a:t>
            </a:r>
          </a:p>
          <a:p>
            <a:pPr marL="401638" lvl="1" indent="-233363" algn="l" eaLnBrk="0" hangingPunct="0">
              <a:spcBef>
                <a:spcPct val="20000"/>
              </a:spcBef>
              <a:buFont typeface="Times New Roman" pitchFamily="18" charset="0"/>
              <a:buChar char="−"/>
              <a:defRPr/>
            </a:pPr>
            <a:r>
              <a:rPr lang="en-US" sz="1600" b="0" kern="0" dirty="0">
                <a:solidFill>
                  <a:srgbClr val="EBE6FC"/>
                </a:solidFill>
                <a:latin typeface="+mn-lt"/>
              </a:rPr>
              <a:t>fit between established knowledge and ‘laws of nature’.</a:t>
            </a:r>
          </a:p>
        </p:txBody>
      </p:sp>
      <p:sp>
        <p:nvSpPr>
          <p:cNvPr id="10" name="TextBox 9"/>
          <p:cNvSpPr txBox="1">
            <a:spLocks noChangeArrowheads="1"/>
          </p:cNvSpPr>
          <p:nvPr/>
        </p:nvSpPr>
        <p:spPr bwMode="auto">
          <a:xfrm>
            <a:off x="161925" y="6261100"/>
            <a:ext cx="8867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L1: what is real                L2: beliefs                 L3: representations</a:t>
            </a:r>
          </a:p>
        </p:txBody>
      </p:sp>
      <p:pic>
        <p:nvPicPr>
          <p:cNvPr id="12" name="Picture 11"/>
          <p:cNvPicPr>
            <a:picLocks noChangeAspect="1"/>
          </p:cNvPicPr>
          <p:nvPr/>
        </p:nvPicPr>
        <p:blipFill>
          <a:blip r:embed="rId5"/>
          <a:stretch>
            <a:fillRect/>
          </a:stretch>
        </p:blipFill>
        <p:spPr>
          <a:xfrm>
            <a:off x="390236" y="1077945"/>
            <a:ext cx="3581400" cy="2755975"/>
          </a:xfrm>
          <a:prstGeom prst="rect">
            <a:avLst/>
          </a:prstGeom>
          <a:scene3d>
            <a:camera prst="orthographicFront">
              <a:rot lat="18501819" lon="2371157" rev="19620000"/>
            </a:camera>
            <a:lightRig rig="threePt" dir="t"/>
          </a:scene3d>
        </p:spPr>
      </p:pic>
      <p:sp>
        <p:nvSpPr>
          <p:cNvPr id="2" name="Rectangle 1"/>
          <p:cNvSpPr/>
          <p:nvPr/>
        </p:nvSpPr>
        <p:spPr bwMode="auto">
          <a:xfrm>
            <a:off x="5719909" y="3119438"/>
            <a:ext cx="3368675" cy="3602037"/>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TextBox 2"/>
          <p:cNvSpPr txBox="1"/>
          <p:nvPr/>
        </p:nvSpPr>
        <p:spPr>
          <a:xfrm>
            <a:off x="5788171" y="3172692"/>
            <a:ext cx="3241529" cy="461665"/>
          </a:xfrm>
          <a:prstGeom prst="rect">
            <a:avLst/>
          </a:prstGeom>
          <a:solidFill>
            <a:srgbClr val="FFC000"/>
          </a:solidFill>
        </p:spPr>
        <p:txBody>
          <a:bodyPr wrap="square" rtlCol="0">
            <a:spAutoFit/>
          </a:bodyPr>
          <a:lstStyle/>
          <a:p>
            <a:r>
              <a:rPr lang="en-US" dirty="0" smtClean="0"/>
              <a:t>Data quality</a:t>
            </a:r>
            <a:endParaRPr lang="en-US" dirty="0"/>
          </a:p>
        </p:txBody>
      </p:sp>
    </p:spTree>
    <p:extLst>
      <p:ext uri="{BB962C8B-B14F-4D97-AF65-F5344CB8AC3E}">
        <p14:creationId xmlns:p14="http://schemas.microsoft.com/office/powerpoint/2010/main" val="1718267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t>Separate knowledge from what it is about.</a:t>
            </a:r>
          </a:p>
        </p:txBody>
      </p:sp>
      <p:sp>
        <p:nvSpPr>
          <p:cNvPr id="39939" name="Content Placeholder 2"/>
          <p:cNvSpPr>
            <a:spLocks noGrp="1"/>
          </p:cNvSpPr>
          <p:nvPr>
            <p:ph idx="1"/>
          </p:nvPr>
        </p:nvSpPr>
        <p:spPr/>
        <p:txBody>
          <a:bodyPr/>
          <a:lstStyle/>
          <a:p>
            <a:r>
              <a:rPr lang="en-US" altLang="en-US" dirty="0" smtClean="0"/>
              <a:t>‘</a:t>
            </a:r>
            <a:r>
              <a:rPr lang="en-US" altLang="en-US" i="1" dirty="0" smtClean="0"/>
              <a:t>13.1.2.4   Painful trigeminal neuropathy </a:t>
            </a:r>
            <a:r>
              <a:rPr lang="en-US" altLang="en-US" b="1" i="1" u="sng" dirty="0" smtClean="0"/>
              <a:t>attributed</a:t>
            </a:r>
            <a:r>
              <a:rPr lang="en-US" altLang="en-US" i="1" dirty="0" smtClean="0"/>
              <a:t> to MS plaque</a:t>
            </a:r>
            <a:r>
              <a:rPr lang="en-US" altLang="en-US" dirty="0" smtClean="0"/>
              <a:t>’</a:t>
            </a:r>
          </a:p>
          <a:p>
            <a:endParaRPr lang="en-US" altLang="en-US" dirty="0" smtClean="0"/>
          </a:p>
          <a:p>
            <a:r>
              <a:rPr lang="en-US" altLang="en-US" dirty="0" smtClean="0"/>
              <a:t>‘attributed to’ relates to somebody’s opinion about what is the case, not to what is the case.</a:t>
            </a:r>
          </a:p>
          <a:p>
            <a:pPr lvl="1"/>
            <a:r>
              <a:rPr lang="en-US" altLang="en-US" sz="2400" dirty="0" smtClean="0"/>
              <a:t>the mistake: a feature on the side of the clinician – his (not) knowing - is taken to be a feature on the side of the patient.</a:t>
            </a:r>
          </a:p>
          <a:p>
            <a:pPr lvl="1"/>
            <a:endParaRPr lang="en-US" altLang="en-US" sz="2400" dirty="0" smtClean="0"/>
          </a:p>
          <a:p>
            <a:r>
              <a:rPr lang="en-US" altLang="en-US" dirty="0" smtClean="0"/>
              <a:t>Similar mistakes:</a:t>
            </a:r>
          </a:p>
          <a:p>
            <a:pPr lvl="1"/>
            <a:r>
              <a:rPr lang="en-US" altLang="en-US" dirty="0" smtClean="0"/>
              <a:t>‘</a:t>
            </a:r>
            <a:r>
              <a:rPr lang="en-US" altLang="en-US" i="1" dirty="0" smtClean="0"/>
              <a:t>Probable migraine</a:t>
            </a:r>
            <a:r>
              <a:rPr lang="en-US" altLang="en-US" dirty="0" smtClean="0"/>
              <a:t>’</a:t>
            </a:r>
          </a:p>
          <a:p>
            <a:pPr lvl="1"/>
            <a:r>
              <a:rPr lang="en-US" altLang="en-US" dirty="0" smtClean="0"/>
              <a:t>‘</a:t>
            </a:r>
            <a:r>
              <a:rPr lang="en-US" altLang="en-US" i="1" dirty="0" smtClean="0"/>
              <a:t>facial pain of unknown origin</a:t>
            </a:r>
            <a:r>
              <a:rPr lang="en-US" altLang="en-US" dirty="0" smtClean="0"/>
              <a:t>’  </a:t>
            </a:r>
            <a:r>
              <a:rPr lang="en-US" altLang="en-US" sz="1400" dirty="0" smtClean="0"/>
              <a:t>(not in ICHD)</a:t>
            </a:r>
            <a:r>
              <a:rPr lang="en-US" altLang="en-US" dirty="0" smtClean="0"/>
              <a:t>.</a:t>
            </a:r>
          </a:p>
        </p:txBody>
      </p:sp>
      <p:sp>
        <p:nvSpPr>
          <p:cNvPr id="39940" name="Slide Number Placeholder 3"/>
          <p:cNvSpPr>
            <a:spLocks noGrp="1"/>
          </p:cNvSpPr>
          <p:nvPr>
            <p:ph type="sldNum" sz="quarter" idx="4294967295"/>
          </p:nvPr>
        </p:nvSpPr>
        <p:spPr>
          <a:xfrm>
            <a:off x="0" y="6510338"/>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7BCD2FC-73F3-40B0-983D-9762D58A1218}" type="slidenum">
              <a:rPr lang="en-US" altLang="en-US" sz="1400" b="0">
                <a:solidFill>
                  <a:schemeClr val="bg1"/>
                </a:solidFill>
              </a:rPr>
              <a:pPr eaLnBrk="1" hangingPunct="1"/>
              <a:t>50</a:t>
            </a:fld>
            <a:endParaRPr lang="en-US" altLang="en-US" sz="1400" b="0">
              <a:solidFill>
                <a:schemeClr val="bg1"/>
              </a:solidFill>
            </a:endParaRPr>
          </a:p>
        </p:txBody>
      </p:sp>
    </p:spTree>
    <p:extLst>
      <p:ext uri="{BB962C8B-B14F-4D97-AF65-F5344CB8AC3E}">
        <p14:creationId xmlns:p14="http://schemas.microsoft.com/office/powerpoint/2010/main" val="30723780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similar problem here</a:t>
            </a:r>
            <a:endParaRPr lang="en-US" dirty="0"/>
          </a:p>
        </p:txBody>
      </p:sp>
      <p:pic>
        <p:nvPicPr>
          <p:cNvPr id="4" name="Content Placeholder 3"/>
          <p:cNvPicPr>
            <a:picLocks noGrp="1" noChangeAspect="1"/>
          </p:cNvPicPr>
          <p:nvPr>
            <p:ph idx="1"/>
          </p:nvPr>
        </p:nvPicPr>
        <p:blipFill>
          <a:blip r:embed="rId2"/>
          <a:stretch>
            <a:fillRect/>
          </a:stretch>
        </p:blipFill>
        <p:spPr>
          <a:xfrm>
            <a:off x="1219200" y="1614545"/>
            <a:ext cx="6553200" cy="4961330"/>
          </a:xfrm>
          <a:prstGeom prst="rect">
            <a:avLst/>
          </a:prstGeom>
        </p:spPr>
      </p:pic>
    </p:spTree>
    <p:extLst>
      <p:ext uri="{BB962C8B-B14F-4D97-AF65-F5344CB8AC3E}">
        <p14:creationId xmlns:p14="http://schemas.microsoft.com/office/powerpoint/2010/main" val="14199984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similar problem here</a:t>
            </a:r>
            <a:endParaRPr lang="en-US" dirty="0"/>
          </a:p>
        </p:txBody>
      </p:sp>
      <p:pic>
        <p:nvPicPr>
          <p:cNvPr id="4" name="Content Placeholder 3"/>
          <p:cNvPicPr>
            <a:picLocks noGrp="1" noChangeAspect="1"/>
          </p:cNvPicPr>
          <p:nvPr>
            <p:ph idx="1"/>
          </p:nvPr>
        </p:nvPicPr>
        <p:blipFill>
          <a:blip r:embed="rId2"/>
          <a:stretch>
            <a:fillRect/>
          </a:stretch>
        </p:blipFill>
        <p:spPr>
          <a:xfrm>
            <a:off x="1219200" y="1614545"/>
            <a:ext cx="6553200" cy="4961330"/>
          </a:xfrm>
          <a:prstGeom prst="rect">
            <a:avLst/>
          </a:prstGeom>
        </p:spPr>
      </p:pic>
      <p:sp>
        <p:nvSpPr>
          <p:cNvPr id="3" name="Rectangle 2"/>
          <p:cNvSpPr/>
          <p:nvPr/>
        </p:nvSpPr>
        <p:spPr bwMode="auto">
          <a:xfrm>
            <a:off x="2057400" y="3886200"/>
            <a:ext cx="5105400" cy="3810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2733849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AutoShape 2"/>
          <p:cNvSpPr>
            <a:spLocks noGrp="1" noChangeArrowheads="1"/>
          </p:cNvSpPr>
          <p:nvPr>
            <p:ph type="title"/>
          </p:nvPr>
        </p:nvSpPr>
        <p:spPr/>
        <p:txBody>
          <a:bodyPr/>
          <a:lstStyle/>
          <a:p>
            <a:r>
              <a:rPr lang="en-US" altLang="en-US" sz="2900" dirty="0" smtClean="0"/>
              <a:t>Same problem here</a:t>
            </a:r>
            <a:endParaRPr lang="en-US" altLang="en-US" sz="2900" b="0" dirty="0"/>
          </a:p>
        </p:txBody>
      </p:sp>
      <p:sp>
        <p:nvSpPr>
          <p:cNvPr id="896003" name="Rectangle 3"/>
          <p:cNvSpPr>
            <a:spLocks noGrp="1" noChangeArrowheads="1"/>
          </p:cNvSpPr>
          <p:nvPr>
            <p:ph idx="1"/>
          </p:nvPr>
        </p:nvSpPr>
        <p:spPr>
          <a:xfrm>
            <a:off x="228600" y="2514600"/>
            <a:ext cx="8686800" cy="4114800"/>
          </a:xfrm>
        </p:spPr>
        <p:txBody>
          <a:bodyPr/>
          <a:lstStyle/>
          <a:p>
            <a:pPr>
              <a:lnSpc>
                <a:spcPct val="90000"/>
              </a:lnSpc>
            </a:pPr>
            <a:r>
              <a:rPr lang="en-US" altLang="en-US" b="1" i="1" u="sng" dirty="0"/>
              <a:t>Type</a:t>
            </a:r>
            <a:r>
              <a:rPr lang="en-US" altLang="en-US" i="1" dirty="0"/>
              <a:t>: </a:t>
            </a:r>
            <a:r>
              <a:rPr lang="en-US" altLang="en-US" b="1" dirty="0"/>
              <a:t>Class </a:t>
            </a:r>
            <a:r>
              <a:rPr lang="en-US" altLang="en-US" b="1" dirty="0" err="1"/>
              <a:t>PerformedActivity</a:t>
            </a:r>
            <a:endParaRPr lang="en-US" altLang="en-US" b="1" dirty="0"/>
          </a:p>
          <a:p>
            <a:pPr>
              <a:lnSpc>
                <a:spcPct val="90000"/>
              </a:lnSpc>
            </a:pPr>
            <a:r>
              <a:rPr lang="en-US" altLang="en-US" b="1" i="1" u="sng" dirty="0"/>
              <a:t>Status</a:t>
            </a:r>
            <a:r>
              <a:rPr lang="en-US" altLang="en-US" i="1" dirty="0"/>
              <a:t>: </a:t>
            </a:r>
            <a:r>
              <a:rPr lang="en-US" altLang="en-US" dirty="0"/>
              <a:t>Proposed. Version 1.0. Phase 1.0.</a:t>
            </a:r>
          </a:p>
          <a:p>
            <a:pPr>
              <a:lnSpc>
                <a:spcPct val="90000"/>
              </a:lnSpc>
            </a:pPr>
            <a:r>
              <a:rPr lang="en-US" altLang="en-US" b="1" i="1" u="sng" dirty="0"/>
              <a:t>Package</a:t>
            </a:r>
            <a:r>
              <a:rPr lang="en-US" altLang="en-US" i="1" dirty="0"/>
              <a:t>: </a:t>
            </a:r>
            <a:r>
              <a:rPr lang="en-US" altLang="en-US" dirty="0"/>
              <a:t>CTOM Elements </a:t>
            </a:r>
            <a:r>
              <a:rPr lang="en-US" altLang="en-US" i="1" dirty="0"/>
              <a:t>Keywords:</a:t>
            </a:r>
          </a:p>
          <a:p>
            <a:pPr>
              <a:lnSpc>
                <a:spcPct val="90000"/>
              </a:lnSpc>
            </a:pPr>
            <a:r>
              <a:rPr lang="en-US" altLang="en-US" b="1" i="1" u="sng" dirty="0"/>
              <a:t>Detail</a:t>
            </a:r>
            <a:r>
              <a:rPr lang="en-US" altLang="en-US" i="1" dirty="0"/>
              <a:t>: Created on </a:t>
            </a:r>
            <a:r>
              <a:rPr lang="en-US" altLang="en-US" dirty="0"/>
              <a:t>01/05/2005. </a:t>
            </a:r>
            <a:r>
              <a:rPr lang="en-US" altLang="en-US" i="1" dirty="0"/>
              <a:t>Last modified on </a:t>
            </a:r>
            <a:r>
              <a:rPr lang="en-US" altLang="en-US" dirty="0"/>
              <a:t>12/14/2006.</a:t>
            </a:r>
          </a:p>
          <a:p>
            <a:pPr>
              <a:lnSpc>
                <a:spcPct val="90000"/>
              </a:lnSpc>
            </a:pPr>
            <a:r>
              <a:rPr lang="en-US" altLang="en-US" b="1" i="1" u="sng" dirty="0"/>
              <a:t>GUID</a:t>
            </a:r>
            <a:r>
              <a:rPr lang="en-US" altLang="en-US" i="1" dirty="0"/>
              <a:t>: </a:t>
            </a:r>
            <a:r>
              <a:rPr lang="en-US" altLang="en-US" dirty="0"/>
              <a:t>{2289C0E8-855D-42e3-86FA-2ECBE59D8982}</a:t>
            </a:r>
          </a:p>
          <a:p>
            <a:pPr>
              <a:lnSpc>
                <a:spcPct val="90000"/>
              </a:lnSpc>
            </a:pPr>
            <a:r>
              <a:rPr lang="en-US" altLang="en-US" dirty="0"/>
              <a:t>The description of applying, dispensing or giving agents or medications to subjects.</a:t>
            </a:r>
          </a:p>
        </p:txBody>
      </p:sp>
    </p:spTree>
    <p:extLst>
      <p:ext uri="{BB962C8B-B14F-4D97-AF65-F5344CB8AC3E}">
        <p14:creationId xmlns:p14="http://schemas.microsoft.com/office/powerpoint/2010/main" val="25417801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AutoShape 2"/>
          <p:cNvSpPr>
            <a:spLocks noGrp="1" noChangeArrowheads="1"/>
          </p:cNvSpPr>
          <p:nvPr>
            <p:ph type="title"/>
          </p:nvPr>
        </p:nvSpPr>
        <p:spPr/>
        <p:txBody>
          <a:bodyPr/>
          <a:lstStyle/>
          <a:p>
            <a:r>
              <a:rPr lang="en-US" altLang="en-US" sz="2900" dirty="0" smtClean="0"/>
              <a:t>Same problem here</a:t>
            </a:r>
            <a:endParaRPr lang="en-US" altLang="en-US" sz="2900" b="0" dirty="0"/>
          </a:p>
        </p:txBody>
      </p:sp>
      <p:sp>
        <p:nvSpPr>
          <p:cNvPr id="896003" name="Rectangle 3"/>
          <p:cNvSpPr>
            <a:spLocks noGrp="1" noChangeArrowheads="1"/>
          </p:cNvSpPr>
          <p:nvPr>
            <p:ph idx="1"/>
          </p:nvPr>
        </p:nvSpPr>
        <p:spPr>
          <a:xfrm>
            <a:off x="228600" y="2514600"/>
            <a:ext cx="8686800" cy="4114800"/>
          </a:xfrm>
        </p:spPr>
        <p:txBody>
          <a:bodyPr/>
          <a:lstStyle/>
          <a:p>
            <a:pPr>
              <a:lnSpc>
                <a:spcPct val="90000"/>
              </a:lnSpc>
            </a:pPr>
            <a:r>
              <a:rPr lang="en-US" altLang="en-US" b="1" i="1" u="sng" dirty="0"/>
              <a:t>Type</a:t>
            </a:r>
            <a:r>
              <a:rPr lang="en-US" altLang="en-US" i="1" dirty="0"/>
              <a:t>: </a:t>
            </a:r>
            <a:r>
              <a:rPr lang="en-US" altLang="en-US" b="1" dirty="0"/>
              <a:t>Class </a:t>
            </a:r>
            <a:r>
              <a:rPr lang="en-US" altLang="en-US" b="1" dirty="0" err="1">
                <a:solidFill>
                  <a:srgbClr val="FFFF00"/>
                </a:solidFill>
              </a:rPr>
              <a:t>PerformedActivity</a:t>
            </a:r>
            <a:endParaRPr lang="en-US" altLang="en-US" b="1" dirty="0">
              <a:solidFill>
                <a:srgbClr val="FFFF00"/>
              </a:solidFill>
            </a:endParaRPr>
          </a:p>
          <a:p>
            <a:pPr>
              <a:lnSpc>
                <a:spcPct val="90000"/>
              </a:lnSpc>
            </a:pPr>
            <a:r>
              <a:rPr lang="en-US" altLang="en-US" b="1" i="1" u="sng" dirty="0"/>
              <a:t>Status</a:t>
            </a:r>
            <a:r>
              <a:rPr lang="en-US" altLang="en-US" i="1" dirty="0"/>
              <a:t>: </a:t>
            </a:r>
            <a:r>
              <a:rPr lang="en-US" altLang="en-US" dirty="0"/>
              <a:t>Proposed. Version 1.0. Phase 1.0.</a:t>
            </a:r>
          </a:p>
          <a:p>
            <a:pPr>
              <a:lnSpc>
                <a:spcPct val="90000"/>
              </a:lnSpc>
            </a:pPr>
            <a:r>
              <a:rPr lang="en-US" altLang="en-US" b="1" i="1" u="sng" dirty="0"/>
              <a:t>Package</a:t>
            </a:r>
            <a:r>
              <a:rPr lang="en-US" altLang="en-US" i="1" dirty="0"/>
              <a:t>: </a:t>
            </a:r>
            <a:r>
              <a:rPr lang="en-US" altLang="en-US" dirty="0"/>
              <a:t>CTOM Elements </a:t>
            </a:r>
            <a:r>
              <a:rPr lang="en-US" altLang="en-US" i="1" dirty="0"/>
              <a:t>Keywords:</a:t>
            </a:r>
          </a:p>
          <a:p>
            <a:pPr>
              <a:lnSpc>
                <a:spcPct val="90000"/>
              </a:lnSpc>
            </a:pPr>
            <a:r>
              <a:rPr lang="en-US" altLang="en-US" b="1" i="1" u="sng" dirty="0"/>
              <a:t>Detail</a:t>
            </a:r>
            <a:r>
              <a:rPr lang="en-US" altLang="en-US" i="1" dirty="0"/>
              <a:t>: Created on </a:t>
            </a:r>
            <a:r>
              <a:rPr lang="en-US" altLang="en-US" dirty="0"/>
              <a:t>01/05/2005. </a:t>
            </a:r>
            <a:r>
              <a:rPr lang="en-US" altLang="en-US" i="1" dirty="0"/>
              <a:t>Last modified on </a:t>
            </a:r>
            <a:r>
              <a:rPr lang="en-US" altLang="en-US" dirty="0"/>
              <a:t>12/14/2006.</a:t>
            </a:r>
          </a:p>
          <a:p>
            <a:pPr>
              <a:lnSpc>
                <a:spcPct val="90000"/>
              </a:lnSpc>
            </a:pPr>
            <a:r>
              <a:rPr lang="en-US" altLang="en-US" b="1" i="1" u="sng" dirty="0"/>
              <a:t>GUID</a:t>
            </a:r>
            <a:r>
              <a:rPr lang="en-US" altLang="en-US" i="1" dirty="0"/>
              <a:t>: </a:t>
            </a:r>
            <a:r>
              <a:rPr lang="en-US" altLang="en-US" dirty="0"/>
              <a:t>{2289C0E8-855D-42e3-86FA-2ECBE59D8982}</a:t>
            </a:r>
          </a:p>
          <a:p>
            <a:pPr>
              <a:lnSpc>
                <a:spcPct val="90000"/>
              </a:lnSpc>
            </a:pPr>
            <a:r>
              <a:rPr lang="en-US" altLang="en-US" dirty="0">
                <a:solidFill>
                  <a:srgbClr val="FF9900"/>
                </a:solidFill>
              </a:rPr>
              <a:t>The description of</a:t>
            </a:r>
            <a:r>
              <a:rPr lang="en-US" altLang="en-US" dirty="0"/>
              <a:t> applying, dispensing or giving agents or medications to subjects.</a:t>
            </a:r>
          </a:p>
        </p:txBody>
      </p:sp>
    </p:spTree>
    <p:extLst>
      <p:ext uri="{BB962C8B-B14F-4D97-AF65-F5344CB8AC3E}">
        <p14:creationId xmlns:p14="http://schemas.microsoft.com/office/powerpoint/2010/main" val="21096711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z="2500" dirty="0" smtClean="0"/>
              <a:t>Class descriptions should be consistent with class labels</a:t>
            </a:r>
          </a:p>
        </p:txBody>
      </p:sp>
      <p:sp>
        <p:nvSpPr>
          <p:cNvPr id="40963" name="Content Placeholder 2"/>
          <p:cNvSpPr>
            <a:spLocks noGrp="1"/>
          </p:cNvSpPr>
          <p:nvPr>
            <p:ph idx="1"/>
          </p:nvPr>
        </p:nvSpPr>
        <p:spPr/>
        <p:txBody>
          <a:bodyPr/>
          <a:lstStyle/>
          <a:p>
            <a:r>
              <a:rPr lang="en-US" altLang="en-US" smtClean="0"/>
              <a:t>‘</a:t>
            </a:r>
            <a:r>
              <a:rPr lang="en-US" altLang="en-US" i="1" smtClean="0"/>
              <a:t>13.1.2.4 Painful Trigeminal neuropathy attributed to MS plaque</a:t>
            </a:r>
            <a:r>
              <a:rPr lang="en-US" altLang="en-US" smtClean="0"/>
              <a:t>’: </a:t>
            </a:r>
          </a:p>
          <a:p>
            <a:pPr lvl="1"/>
            <a:r>
              <a:rPr lang="en-US" altLang="en-US" smtClean="0"/>
              <a:t>described as ‘</a:t>
            </a:r>
            <a:r>
              <a:rPr lang="en-US" altLang="en-US" i="1" smtClean="0"/>
              <a:t>Trigeminal neuropathy induced by MS plaque</a:t>
            </a:r>
            <a:r>
              <a:rPr lang="en-US" altLang="en-US" smtClean="0"/>
              <a:t>’.</a:t>
            </a:r>
          </a:p>
          <a:p>
            <a:pPr lvl="2"/>
            <a:r>
              <a:rPr lang="en-US" altLang="en-US" smtClean="0"/>
              <a:t>attributed </a:t>
            </a:r>
            <a:r>
              <a:rPr lang="en-US" altLang="en-US" smtClean="0">
                <a:sym typeface="Wingdings" panose="05000000000000000000" pitchFamily="2" charset="2"/>
              </a:rPr>
              <a:t> induced</a:t>
            </a:r>
          </a:p>
          <a:p>
            <a:pPr lvl="2"/>
            <a:r>
              <a:rPr lang="en-US" altLang="en-US" smtClean="0">
                <a:sym typeface="Wingdings" panose="05000000000000000000" pitchFamily="2" charset="2"/>
              </a:rPr>
              <a:t>reference to pain missing in the description</a:t>
            </a:r>
            <a:endParaRPr lang="en-US" altLang="en-US" smtClean="0"/>
          </a:p>
          <a:p>
            <a:endParaRPr lang="en-US" altLang="en-US" smtClean="0"/>
          </a:p>
        </p:txBody>
      </p:sp>
      <p:sp>
        <p:nvSpPr>
          <p:cNvPr id="40964" name="Slide Number Placeholder 3"/>
          <p:cNvSpPr>
            <a:spLocks noGrp="1"/>
          </p:cNvSpPr>
          <p:nvPr>
            <p:ph type="sldNum" sz="quarter" idx="4294967295"/>
          </p:nvPr>
        </p:nvSpPr>
        <p:spPr>
          <a:xfrm>
            <a:off x="0" y="6510338"/>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99C818B0-3603-44D3-A1E2-C6AFE62158AE}" type="slidenum">
              <a:rPr lang="en-US" altLang="en-US" sz="1400" b="0">
                <a:solidFill>
                  <a:schemeClr val="bg1"/>
                </a:solidFill>
              </a:rPr>
              <a:pPr eaLnBrk="1" hangingPunct="1"/>
              <a:t>55</a:t>
            </a:fld>
            <a:endParaRPr lang="en-US" altLang="en-US" sz="1400" b="0">
              <a:solidFill>
                <a:schemeClr val="bg1"/>
              </a:solidFill>
            </a:endParaRPr>
          </a:p>
        </p:txBody>
      </p:sp>
    </p:spTree>
    <p:extLst>
      <p:ext uri="{BB962C8B-B14F-4D97-AF65-F5344CB8AC3E}">
        <p14:creationId xmlns:p14="http://schemas.microsoft.com/office/powerpoint/2010/main" val="27492873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AutoShape 2"/>
          <p:cNvSpPr>
            <a:spLocks noGrp="1" noChangeArrowheads="1"/>
          </p:cNvSpPr>
          <p:nvPr>
            <p:ph type="title"/>
          </p:nvPr>
        </p:nvSpPr>
        <p:spPr/>
        <p:txBody>
          <a:bodyPr/>
          <a:lstStyle/>
          <a:p>
            <a:r>
              <a:rPr lang="en-US" altLang="en-US" dirty="0" smtClean="0"/>
              <a:t>Don’t confuse the act of observing with what the observation is directed at</a:t>
            </a:r>
            <a:endParaRPr lang="en-US" altLang="en-US" b="0" dirty="0"/>
          </a:p>
        </p:txBody>
      </p:sp>
      <p:sp>
        <p:nvSpPr>
          <p:cNvPr id="898051" name="Rectangle 3"/>
          <p:cNvSpPr>
            <a:spLocks noGrp="1" noChangeArrowheads="1"/>
          </p:cNvSpPr>
          <p:nvPr>
            <p:ph idx="1"/>
          </p:nvPr>
        </p:nvSpPr>
        <p:spPr>
          <a:xfrm>
            <a:off x="228600" y="2590800"/>
            <a:ext cx="8686800" cy="4038600"/>
          </a:xfrm>
        </p:spPr>
        <p:txBody>
          <a:bodyPr/>
          <a:lstStyle/>
          <a:p>
            <a:pPr>
              <a:lnSpc>
                <a:spcPct val="90000"/>
              </a:lnSpc>
            </a:pPr>
            <a:r>
              <a:rPr lang="en-US" altLang="en-US" sz="2800" dirty="0" smtClean="0"/>
              <a:t>Old BRIDG definition of </a:t>
            </a:r>
            <a:r>
              <a:rPr lang="en-US" altLang="en-US" sz="2800" dirty="0" smtClean="0">
                <a:solidFill>
                  <a:srgbClr val="FFFF00"/>
                </a:solidFill>
              </a:rPr>
              <a:t>adverse event</a:t>
            </a:r>
            <a:r>
              <a:rPr lang="en-US" altLang="en-US" sz="2800" dirty="0" smtClean="0"/>
              <a:t>:</a:t>
            </a:r>
          </a:p>
          <a:p>
            <a:pPr>
              <a:lnSpc>
                <a:spcPct val="90000"/>
              </a:lnSpc>
            </a:pPr>
            <a:endParaRPr lang="en-US" altLang="en-US" sz="2800" dirty="0">
              <a:solidFill>
                <a:srgbClr val="FF9900"/>
              </a:solidFill>
            </a:endParaRPr>
          </a:p>
          <a:p>
            <a:pPr>
              <a:lnSpc>
                <a:spcPct val="90000"/>
              </a:lnSpc>
            </a:pPr>
            <a:r>
              <a:rPr lang="en-US" altLang="en-US" sz="2800" dirty="0" smtClean="0">
                <a:solidFill>
                  <a:srgbClr val="FF9900"/>
                </a:solidFill>
              </a:rPr>
              <a:t>An </a:t>
            </a:r>
            <a:r>
              <a:rPr lang="en-US" altLang="en-US" sz="2800" dirty="0">
                <a:solidFill>
                  <a:srgbClr val="FF9900"/>
                </a:solidFill>
              </a:rPr>
              <a:t>observation of a change in the state of a subject</a:t>
            </a:r>
            <a:r>
              <a:rPr lang="en-US" altLang="en-US" sz="2800" dirty="0"/>
              <a:t> that is assessed as being untoward by one or more interested parties within the context of protocol-driven research or public health.</a:t>
            </a:r>
          </a:p>
        </p:txBody>
      </p:sp>
    </p:spTree>
    <p:extLst>
      <p:ext uri="{BB962C8B-B14F-4D97-AF65-F5344CB8AC3E}">
        <p14:creationId xmlns:p14="http://schemas.microsoft.com/office/powerpoint/2010/main" val="16743204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76400"/>
            <a:ext cx="7772400" cy="1470025"/>
          </a:xfrm>
        </p:spPr>
        <p:txBody>
          <a:bodyPr/>
          <a:lstStyle/>
          <a:p>
            <a:r>
              <a:rPr lang="en-US" sz="4800" dirty="0" smtClean="0"/>
              <a:t>Referent Tracking Model</a:t>
            </a:r>
            <a:endParaRPr lang="en-US" sz="4800" dirty="0"/>
          </a:p>
        </p:txBody>
      </p:sp>
      <p:sp>
        <p:nvSpPr>
          <p:cNvPr id="5" name="Subtitle 4"/>
          <p:cNvSpPr>
            <a:spLocks noGrp="1"/>
          </p:cNvSpPr>
          <p:nvPr>
            <p:ph type="subTitle" idx="1"/>
          </p:nvPr>
        </p:nvSpPr>
        <p:spPr>
          <a:xfrm>
            <a:off x="1371600" y="3352800"/>
            <a:ext cx="6400800" cy="1752600"/>
          </a:xfrm>
        </p:spPr>
        <p:txBody>
          <a:bodyPr/>
          <a:lstStyle/>
          <a:p>
            <a:r>
              <a:rPr lang="en-US" dirty="0" smtClean="0"/>
              <a:t>Model dictated by the most basic distinctions in Basic Formal Ontology:</a:t>
            </a:r>
          </a:p>
          <a:p>
            <a:endParaRPr lang="en-US" dirty="0"/>
          </a:p>
          <a:p>
            <a:r>
              <a:rPr lang="en-US" sz="3200" dirty="0" smtClean="0"/>
              <a:t>Particulars versus types</a:t>
            </a:r>
          </a:p>
          <a:p>
            <a:r>
              <a:rPr lang="en-US" sz="3200" dirty="0" smtClean="0"/>
              <a:t>Continuants versus </a:t>
            </a:r>
            <a:r>
              <a:rPr lang="en-US" sz="3200" dirty="0" err="1" smtClean="0"/>
              <a:t>occurrents</a:t>
            </a:r>
            <a:endParaRPr lang="en-US" sz="3200" dirty="0"/>
          </a:p>
        </p:txBody>
      </p:sp>
    </p:spTree>
    <p:extLst>
      <p:ext uri="{BB962C8B-B14F-4D97-AF65-F5344CB8AC3E}">
        <p14:creationId xmlns:p14="http://schemas.microsoft.com/office/powerpoint/2010/main" val="36573110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z="3500" dirty="0" smtClean="0"/>
              <a:t>Basic Formal Ontology: what is out there …</a:t>
            </a:r>
            <a:br>
              <a:rPr lang="en-US" altLang="en-US" sz="3500" dirty="0" smtClean="0"/>
            </a:br>
            <a:r>
              <a:rPr lang="en-US" altLang="en-US" sz="3500" dirty="0" smtClean="0"/>
              <a:t>(… we want/need to deal with)?</a:t>
            </a:r>
          </a:p>
        </p:txBody>
      </p:sp>
      <p:sp>
        <p:nvSpPr>
          <p:cNvPr id="19459" name="TextBox 3"/>
          <p:cNvSpPr txBox="1">
            <a:spLocks noChangeArrowheads="1"/>
          </p:cNvSpPr>
          <p:nvPr/>
        </p:nvSpPr>
        <p:spPr bwMode="auto">
          <a:xfrm>
            <a:off x="381000" y="2209800"/>
            <a:ext cx="2536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portions of reality</a:t>
            </a:r>
          </a:p>
        </p:txBody>
      </p:sp>
      <p:sp>
        <p:nvSpPr>
          <p:cNvPr id="19460" name="TextBox 4"/>
          <p:cNvSpPr txBox="1">
            <a:spLocks noChangeArrowheads="1"/>
          </p:cNvSpPr>
          <p:nvPr/>
        </p:nvSpPr>
        <p:spPr bwMode="auto">
          <a:xfrm>
            <a:off x="3032125" y="3283527"/>
            <a:ext cx="1123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entities</a:t>
            </a:r>
          </a:p>
        </p:txBody>
      </p:sp>
      <p:sp>
        <p:nvSpPr>
          <p:cNvPr id="19461" name="TextBox 5"/>
          <p:cNvSpPr txBox="1">
            <a:spLocks noChangeArrowheads="1"/>
          </p:cNvSpPr>
          <p:nvPr/>
        </p:nvSpPr>
        <p:spPr bwMode="auto">
          <a:xfrm>
            <a:off x="6858000" y="3962400"/>
            <a:ext cx="1636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particulars</a:t>
            </a:r>
          </a:p>
        </p:txBody>
      </p:sp>
      <p:sp>
        <p:nvSpPr>
          <p:cNvPr id="19462" name="TextBox 6"/>
          <p:cNvSpPr txBox="1">
            <a:spLocks noChangeArrowheads="1"/>
          </p:cNvSpPr>
          <p:nvPr/>
        </p:nvSpPr>
        <p:spPr bwMode="auto">
          <a:xfrm>
            <a:off x="698059" y="3320191"/>
            <a:ext cx="1517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universals</a:t>
            </a:r>
          </a:p>
        </p:txBody>
      </p:sp>
      <p:sp>
        <p:nvSpPr>
          <p:cNvPr id="19463" name="TextBox 7"/>
          <p:cNvSpPr txBox="1">
            <a:spLocks noChangeArrowheads="1"/>
          </p:cNvSpPr>
          <p:nvPr/>
        </p:nvSpPr>
        <p:spPr bwMode="auto">
          <a:xfrm>
            <a:off x="5181600" y="2362200"/>
            <a:ext cx="2082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configurations</a:t>
            </a:r>
          </a:p>
        </p:txBody>
      </p:sp>
      <p:sp>
        <p:nvSpPr>
          <p:cNvPr id="19464" name="TextBox 8"/>
          <p:cNvSpPr txBox="1">
            <a:spLocks noChangeArrowheads="1"/>
          </p:cNvSpPr>
          <p:nvPr/>
        </p:nvSpPr>
        <p:spPr bwMode="auto">
          <a:xfrm>
            <a:off x="3124200" y="2362200"/>
            <a:ext cx="1323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relations</a:t>
            </a:r>
          </a:p>
        </p:txBody>
      </p:sp>
      <p:sp>
        <p:nvSpPr>
          <p:cNvPr id="19465" name="TextBox 9"/>
          <p:cNvSpPr txBox="1">
            <a:spLocks noChangeArrowheads="1"/>
          </p:cNvSpPr>
          <p:nvPr/>
        </p:nvSpPr>
        <p:spPr bwMode="auto">
          <a:xfrm>
            <a:off x="3352800" y="4495129"/>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continuants</a:t>
            </a:r>
          </a:p>
        </p:txBody>
      </p:sp>
      <p:sp>
        <p:nvSpPr>
          <p:cNvPr id="19466" name="TextBox 10"/>
          <p:cNvSpPr txBox="1">
            <a:spLocks noChangeArrowheads="1"/>
          </p:cNvSpPr>
          <p:nvPr/>
        </p:nvSpPr>
        <p:spPr bwMode="auto">
          <a:xfrm>
            <a:off x="5583237" y="4495800"/>
            <a:ext cx="1579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err="1">
                <a:solidFill>
                  <a:schemeClr val="bg1"/>
                </a:solidFill>
              </a:rPr>
              <a:t>occurrents</a:t>
            </a:r>
            <a:endParaRPr lang="en-US" altLang="en-US" dirty="0">
              <a:solidFill>
                <a:schemeClr val="bg1"/>
              </a:solidFill>
            </a:endParaRPr>
          </a:p>
        </p:txBody>
      </p:sp>
      <p:sp>
        <p:nvSpPr>
          <p:cNvPr id="19467" name="Rectangle 11"/>
          <p:cNvSpPr>
            <a:spLocks noChangeArrowheads="1"/>
          </p:cNvSpPr>
          <p:nvPr/>
        </p:nvSpPr>
        <p:spPr bwMode="auto">
          <a:xfrm>
            <a:off x="381000" y="2209800"/>
            <a:ext cx="8458200" cy="44196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68" name="Rectangle 12"/>
          <p:cNvSpPr>
            <a:spLocks noChangeArrowheads="1"/>
          </p:cNvSpPr>
          <p:nvPr/>
        </p:nvSpPr>
        <p:spPr bwMode="auto">
          <a:xfrm>
            <a:off x="2895600" y="3276600"/>
            <a:ext cx="5791200" cy="32004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69" name="Rectangle 13"/>
          <p:cNvSpPr>
            <a:spLocks noChangeArrowheads="1"/>
          </p:cNvSpPr>
          <p:nvPr/>
        </p:nvSpPr>
        <p:spPr bwMode="auto">
          <a:xfrm>
            <a:off x="5181600" y="2362200"/>
            <a:ext cx="3505200" cy="762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0" name="Rectangle 14"/>
          <p:cNvSpPr>
            <a:spLocks noChangeArrowheads="1"/>
          </p:cNvSpPr>
          <p:nvPr/>
        </p:nvSpPr>
        <p:spPr bwMode="auto">
          <a:xfrm>
            <a:off x="3124200" y="2362200"/>
            <a:ext cx="1828800" cy="762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1" name="Rectangle 15"/>
          <p:cNvSpPr>
            <a:spLocks noChangeArrowheads="1"/>
          </p:cNvSpPr>
          <p:nvPr/>
        </p:nvSpPr>
        <p:spPr bwMode="auto">
          <a:xfrm>
            <a:off x="3200399" y="4495128"/>
            <a:ext cx="2230435" cy="1524671"/>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2" name="Rectangle 16"/>
          <p:cNvSpPr>
            <a:spLocks noChangeArrowheads="1"/>
          </p:cNvSpPr>
          <p:nvPr/>
        </p:nvSpPr>
        <p:spPr bwMode="auto">
          <a:xfrm>
            <a:off x="5583236" y="4495800"/>
            <a:ext cx="2798763" cy="15240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3" name="Rectangle 17"/>
          <p:cNvSpPr>
            <a:spLocks noChangeArrowheads="1"/>
          </p:cNvSpPr>
          <p:nvPr/>
        </p:nvSpPr>
        <p:spPr bwMode="auto">
          <a:xfrm>
            <a:off x="533400" y="3276600"/>
            <a:ext cx="2209800" cy="3200400"/>
          </a:xfrm>
          <a:prstGeom prst="rect">
            <a:avLst/>
          </a:prstGeom>
          <a:noFill/>
          <a:ln w="9525" algn="ctr">
            <a:solidFill>
              <a:schemeClr val="bg1"/>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4" name="Rectangle 18"/>
          <p:cNvSpPr>
            <a:spLocks noChangeArrowheads="1"/>
          </p:cNvSpPr>
          <p:nvPr/>
        </p:nvSpPr>
        <p:spPr bwMode="auto">
          <a:xfrm>
            <a:off x="3124200" y="3962400"/>
            <a:ext cx="5410200" cy="2209800"/>
          </a:xfrm>
          <a:prstGeom prst="rect">
            <a:avLst/>
          </a:prstGeom>
          <a:noFill/>
          <a:ln w="9525" algn="ctr">
            <a:solidFill>
              <a:schemeClr val="bg1"/>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solidFill>
                <a:srgbClr val="000066"/>
              </a:solidFill>
            </a:endParaRPr>
          </a:p>
        </p:txBody>
      </p:sp>
      <p:sp>
        <p:nvSpPr>
          <p:cNvPr id="19475" name="TextBox 19"/>
          <p:cNvSpPr txBox="1">
            <a:spLocks noChangeArrowheads="1"/>
          </p:cNvSpPr>
          <p:nvPr/>
        </p:nvSpPr>
        <p:spPr bwMode="auto">
          <a:xfrm>
            <a:off x="3352800" y="2743200"/>
            <a:ext cx="1606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participation</a:t>
            </a:r>
          </a:p>
        </p:txBody>
      </p:sp>
      <p:sp>
        <p:nvSpPr>
          <p:cNvPr id="19476" name="TextBox 20"/>
          <p:cNvSpPr txBox="1">
            <a:spLocks noChangeArrowheads="1"/>
          </p:cNvSpPr>
          <p:nvPr/>
        </p:nvSpPr>
        <p:spPr bwMode="auto">
          <a:xfrm>
            <a:off x="5653088" y="2743200"/>
            <a:ext cx="3084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me participating in my life</a:t>
            </a:r>
          </a:p>
        </p:txBody>
      </p:sp>
      <p:sp>
        <p:nvSpPr>
          <p:cNvPr id="19477" name="TextBox 21"/>
          <p:cNvSpPr txBox="1">
            <a:spLocks noChangeArrowheads="1"/>
          </p:cNvSpPr>
          <p:nvPr/>
        </p:nvSpPr>
        <p:spPr bwMode="auto">
          <a:xfrm>
            <a:off x="1524000" y="5791200"/>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organism</a:t>
            </a:r>
          </a:p>
        </p:txBody>
      </p:sp>
      <p:sp>
        <p:nvSpPr>
          <p:cNvPr id="19478" name="TextBox 22"/>
          <p:cNvSpPr txBox="1">
            <a:spLocks noChangeArrowheads="1"/>
          </p:cNvSpPr>
          <p:nvPr/>
        </p:nvSpPr>
        <p:spPr bwMode="auto">
          <a:xfrm>
            <a:off x="4610100" y="5480980"/>
            <a:ext cx="511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rgbClr val="FFC000"/>
                </a:solidFill>
              </a:rPr>
              <a:t>me</a:t>
            </a:r>
          </a:p>
        </p:txBody>
      </p:sp>
      <p:sp>
        <p:nvSpPr>
          <p:cNvPr id="19479" name="TextBox 23"/>
          <p:cNvSpPr txBox="1">
            <a:spLocks noChangeArrowheads="1"/>
          </p:cNvSpPr>
          <p:nvPr/>
        </p:nvSpPr>
        <p:spPr bwMode="auto">
          <a:xfrm>
            <a:off x="6921500" y="5486400"/>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FFC000"/>
                </a:solidFill>
              </a:rPr>
              <a:t>my life</a:t>
            </a:r>
          </a:p>
        </p:txBody>
      </p:sp>
      <p:grpSp>
        <p:nvGrpSpPr>
          <p:cNvPr id="2" name="Group 28"/>
          <p:cNvGrpSpPr>
            <a:grpSpLocks/>
          </p:cNvGrpSpPr>
          <p:nvPr/>
        </p:nvGrpSpPr>
        <p:grpSpPr bwMode="auto">
          <a:xfrm>
            <a:off x="533400" y="2693988"/>
            <a:ext cx="2438400" cy="461962"/>
            <a:chOff x="533400" y="2694560"/>
            <a:chExt cx="2438400" cy="461665"/>
          </a:xfrm>
        </p:grpSpPr>
        <p:sp>
          <p:nvSpPr>
            <p:cNvPr id="19484" name="Rectangle 24"/>
            <p:cNvSpPr>
              <a:spLocks noChangeArrowheads="1"/>
            </p:cNvSpPr>
            <p:nvPr/>
          </p:nvSpPr>
          <p:spPr bwMode="auto">
            <a:xfrm>
              <a:off x="533400" y="2743200"/>
              <a:ext cx="2438400" cy="381000"/>
            </a:xfrm>
            <a:prstGeom prst="rect">
              <a:avLst/>
            </a:prstGeom>
            <a:noFill/>
            <a:ln w="9525" algn="ctr">
              <a:solidFill>
                <a:srgbClr val="FF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9485" name="TextBox 26"/>
            <p:cNvSpPr txBox="1">
              <a:spLocks noChangeArrowheads="1"/>
            </p:cNvSpPr>
            <p:nvPr/>
          </p:nvSpPr>
          <p:spPr bwMode="auto">
            <a:xfrm>
              <a:off x="533400" y="2694560"/>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a:t>
              </a:r>
            </a:p>
          </p:txBody>
        </p:sp>
      </p:grpSp>
      <p:grpSp>
        <p:nvGrpSpPr>
          <p:cNvPr id="3" name="Group 29"/>
          <p:cNvGrpSpPr>
            <a:grpSpLocks/>
          </p:cNvGrpSpPr>
          <p:nvPr/>
        </p:nvGrpSpPr>
        <p:grpSpPr bwMode="auto">
          <a:xfrm>
            <a:off x="5029200" y="3386138"/>
            <a:ext cx="3505200" cy="460375"/>
            <a:chOff x="5029200" y="3385623"/>
            <a:chExt cx="3505200" cy="461665"/>
          </a:xfrm>
        </p:grpSpPr>
        <p:sp>
          <p:nvSpPr>
            <p:cNvPr id="19482" name="Rectangle 25"/>
            <p:cNvSpPr>
              <a:spLocks noChangeArrowheads="1"/>
            </p:cNvSpPr>
            <p:nvPr/>
          </p:nvSpPr>
          <p:spPr bwMode="auto">
            <a:xfrm>
              <a:off x="5029200" y="3429000"/>
              <a:ext cx="3505200" cy="381000"/>
            </a:xfrm>
            <a:prstGeom prst="rect">
              <a:avLst/>
            </a:prstGeom>
            <a:noFill/>
            <a:ln w="9525" algn="ctr">
              <a:solidFill>
                <a:srgbClr val="FF0000"/>
              </a:solidFill>
              <a:prstDash val="lgDash"/>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19483" name="TextBox 27"/>
            <p:cNvSpPr txBox="1">
              <a:spLocks noChangeArrowheads="1"/>
            </p:cNvSpPr>
            <p:nvPr/>
          </p:nvSpPr>
          <p:spPr bwMode="auto">
            <a:xfrm>
              <a:off x="5032734" y="3385623"/>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a:t>
              </a:r>
            </a:p>
          </p:txBody>
        </p:sp>
      </p:grpSp>
    </p:spTree>
    <p:extLst>
      <p:ext uri="{BB962C8B-B14F-4D97-AF65-F5344CB8AC3E}">
        <p14:creationId xmlns:p14="http://schemas.microsoft.com/office/powerpoint/2010/main" val="2395619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AutoShape 6"/>
          <p:cNvSpPr>
            <a:spLocks noGrp="1" noChangeArrowheads="1"/>
          </p:cNvSpPr>
          <p:nvPr>
            <p:ph type="title"/>
          </p:nvPr>
        </p:nvSpPr>
        <p:spPr/>
        <p:txBody>
          <a:bodyPr/>
          <a:lstStyle/>
          <a:p>
            <a:pPr eaLnBrk="1" hangingPunct="1"/>
            <a:r>
              <a:rPr lang="en-US" altLang="en-US" sz="2800" smtClean="0"/>
              <a:t>A faithful representation of reality through BFO</a:t>
            </a:r>
            <a:endParaRPr lang="en-US" altLang="en-US" sz="3000" smtClean="0"/>
          </a:p>
        </p:txBody>
      </p:sp>
      <p:sp>
        <p:nvSpPr>
          <p:cNvPr id="20483" name="Text Box 2"/>
          <p:cNvSpPr txBox="1">
            <a:spLocks noChangeArrowheads="1"/>
          </p:cNvSpPr>
          <p:nvPr/>
        </p:nvSpPr>
        <p:spPr bwMode="auto">
          <a:xfrm>
            <a:off x="914400" y="3276600"/>
            <a:ext cx="26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t</a:t>
            </a:r>
          </a:p>
        </p:txBody>
      </p:sp>
      <p:sp>
        <p:nvSpPr>
          <p:cNvPr id="20484" name="Text Box 3"/>
          <p:cNvSpPr txBox="1">
            <a:spLocks noChangeArrowheads="1"/>
          </p:cNvSpPr>
          <p:nvPr/>
        </p:nvSpPr>
        <p:spPr bwMode="auto">
          <a:xfrm>
            <a:off x="2590800" y="3276600"/>
            <a:ext cx="26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t</a:t>
            </a:r>
          </a:p>
        </p:txBody>
      </p:sp>
      <p:sp>
        <p:nvSpPr>
          <p:cNvPr id="20485" name="Text Box 4"/>
          <p:cNvSpPr txBox="1">
            <a:spLocks noChangeArrowheads="1"/>
          </p:cNvSpPr>
          <p:nvPr/>
        </p:nvSpPr>
        <p:spPr bwMode="auto">
          <a:xfrm>
            <a:off x="7054850" y="3352800"/>
            <a:ext cx="260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chemeClr val="bg1"/>
                </a:solidFill>
              </a:rPr>
              <a:t>t</a:t>
            </a:r>
          </a:p>
        </p:txBody>
      </p:sp>
      <p:sp>
        <p:nvSpPr>
          <p:cNvPr id="20486" name="Text Box 5"/>
          <p:cNvSpPr txBox="1">
            <a:spLocks noChangeArrowheads="1"/>
          </p:cNvSpPr>
          <p:nvPr/>
        </p:nvSpPr>
        <p:spPr bwMode="auto">
          <a:xfrm>
            <a:off x="4191000" y="3200400"/>
            <a:ext cx="1123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chemeClr val="bg1"/>
                </a:solidFill>
              </a:rPr>
              <a:t>instanceOf</a:t>
            </a:r>
          </a:p>
        </p:txBody>
      </p:sp>
      <p:sp>
        <p:nvSpPr>
          <p:cNvPr id="20488" name="AutoShape 7"/>
          <p:cNvSpPr>
            <a:spLocks noChangeArrowheads="1"/>
          </p:cNvSpPr>
          <p:nvPr/>
        </p:nvSpPr>
        <p:spPr bwMode="auto">
          <a:xfrm>
            <a:off x="1873250" y="2135188"/>
            <a:ext cx="1276350" cy="709612"/>
          </a:xfrm>
          <a:prstGeom prst="roundRect">
            <a:avLst>
              <a:gd name="adj" fmla="val 16667"/>
            </a:avLst>
          </a:prstGeom>
          <a:solidFill>
            <a:srgbClr val="FFFF00"/>
          </a:solidFill>
          <a:ln w="9525">
            <a:solidFill>
              <a:schemeClr val="bg1"/>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rgbClr val="000066"/>
                </a:solidFill>
              </a:rPr>
              <a:t>material</a:t>
            </a:r>
          </a:p>
          <a:p>
            <a:pPr eaLnBrk="1" hangingPunct="1"/>
            <a:r>
              <a:rPr lang="en-US" altLang="en-US" sz="1800">
                <a:solidFill>
                  <a:srgbClr val="000066"/>
                </a:solidFill>
              </a:rPr>
              <a:t>object</a:t>
            </a:r>
          </a:p>
        </p:txBody>
      </p:sp>
      <p:sp>
        <p:nvSpPr>
          <p:cNvPr id="20489" name="AutoShape 8"/>
          <p:cNvSpPr>
            <a:spLocks noChangeArrowheads="1"/>
          </p:cNvSpPr>
          <p:nvPr/>
        </p:nvSpPr>
        <p:spPr bwMode="auto">
          <a:xfrm>
            <a:off x="4716463" y="2135188"/>
            <a:ext cx="1352550" cy="709612"/>
          </a:xfrm>
          <a:prstGeom prst="roundRect">
            <a:avLst>
              <a:gd name="adj" fmla="val 16667"/>
            </a:avLst>
          </a:prstGeom>
          <a:solidFill>
            <a:srgbClr val="FF6600"/>
          </a:solidFill>
          <a:ln w="9525">
            <a:solidFill>
              <a:schemeClr val="bg1"/>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rgbClr val="000066"/>
                </a:solidFill>
              </a:rPr>
              <a:t>spacetime</a:t>
            </a:r>
          </a:p>
          <a:p>
            <a:pPr eaLnBrk="1" hangingPunct="1"/>
            <a:r>
              <a:rPr lang="en-US" altLang="en-US" sz="1800">
                <a:solidFill>
                  <a:srgbClr val="000066"/>
                </a:solidFill>
              </a:rPr>
              <a:t>region</a:t>
            </a:r>
          </a:p>
        </p:txBody>
      </p:sp>
      <p:sp>
        <p:nvSpPr>
          <p:cNvPr id="20490" name="AutoShape 9"/>
          <p:cNvSpPr>
            <a:spLocks noChangeArrowheads="1"/>
          </p:cNvSpPr>
          <p:nvPr/>
        </p:nvSpPr>
        <p:spPr bwMode="auto">
          <a:xfrm>
            <a:off x="2193925" y="4302125"/>
            <a:ext cx="633413" cy="458788"/>
          </a:xfrm>
          <a:prstGeom prst="roundRect">
            <a:avLst>
              <a:gd name="adj" fmla="val 16667"/>
            </a:avLst>
          </a:prstGeom>
          <a:solidFill>
            <a:schemeClr val="accent1"/>
          </a:solidFill>
          <a:ln w="28575">
            <a:solidFill>
              <a:srgbClr val="FFFF00"/>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000066"/>
                </a:solidFill>
              </a:rPr>
              <a:t>me</a:t>
            </a:r>
          </a:p>
        </p:txBody>
      </p:sp>
      <p:sp>
        <p:nvSpPr>
          <p:cNvPr id="20491" name="AutoShape 10"/>
          <p:cNvSpPr>
            <a:spLocks noChangeArrowheads="1"/>
          </p:cNvSpPr>
          <p:nvPr/>
        </p:nvSpPr>
        <p:spPr bwMode="auto">
          <a:xfrm>
            <a:off x="7743825" y="3962400"/>
            <a:ext cx="1371600" cy="1123950"/>
          </a:xfrm>
          <a:prstGeom prst="roundRect">
            <a:avLst>
              <a:gd name="adj" fmla="val 16667"/>
            </a:avLst>
          </a:prstGeom>
          <a:solidFill>
            <a:schemeClr val="accent1"/>
          </a:solidFill>
          <a:ln w="19050">
            <a:solidFill>
              <a:srgbClr val="FF6600"/>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000066"/>
                </a:solidFill>
              </a:rPr>
              <a:t>some temporal region</a:t>
            </a:r>
          </a:p>
        </p:txBody>
      </p:sp>
      <p:sp>
        <p:nvSpPr>
          <p:cNvPr id="20492" name="AutoShape 11"/>
          <p:cNvSpPr>
            <a:spLocks noChangeArrowheads="1"/>
          </p:cNvSpPr>
          <p:nvPr/>
        </p:nvSpPr>
        <p:spPr bwMode="auto">
          <a:xfrm>
            <a:off x="3681413" y="4143375"/>
            <a:ext cx="642937" cy="763588"/>
          </a:xfrm>
          <a:prstGeom prst="roundRect">
            <a:avLst>
              <a:gd name="adj" fmla="val 16667"/>
            </a:avLst>
          </a:prstGeom>
          <a:solidFill>
            <a:schemeClr val="accent1"/>
          </a:solidFill>
          <a:ln w="19050">
            <a:solidFill>
              <a:srgbClr val="FF6600"/>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000066"/>
                </a:solidFill>
              </a:rPr>
              <a:t>my life</a:t>
            </a:r>
          </a:p>
        </p:txBody>
      </p:sp>
      <p:sp>
        <p:nvSpPr>
          <p:cNvPr id="20493" name="AutoShape 12"/>
          <p:cNvSpPr>
            <a:spLocks noChangeArrowheads="1"/>
          </p:cNvSpPr>
          <p:nvPr/>
        </p:nvSpPr>
        <p:spPr bwMode="auto">
          <a:xfrm>
            <a:off x="4867275" y="4135438"/>
            <a:ext cx="1049338" cy="787400"/>
          </a:xfrm>
          <a:prstGeom prst="roundRect">
            <a:avLst>
              <a:gd name="adj" fmla="val 16667"/>
            </a:avLst>
          </a:prstGeom>
          <a:solidFill>
            <a:schemeClr val="accent1"/>
          </a:solidFill>
          <a:ln w="19050">
            <a:solidFill>
              <a:srgbClr val="FF6600"/>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000066"/>
                </a:solidFill>
              </a:rPr>
              <a:t>my 4D STR</a:t>
            </a:r>
          </a:p>
        </p:txBody>
      </p:sp>
      <p:sp>
        <p:nvSpPr>
          <p:cNvPr id="20494" name="AutoShape 13"/>
          <p:cNvSpPr>
            <a:spLocks noChangeArrowheads="1"/>
          </p:cNvSpPr>
          <p:nvPr/>
        </p:nvSpPr>
        <p:spPr bwMode="auto">
          <a:xfrm>
            <a:off x="4840288" y="5573713"/>
            <a:ext cx="1104900" cy="1122362"/>
          </a:xfrm>
          <a:prstGeom prst="roundRect">
            <a:avLst>
              <a:gd name="adj" fmla="val 16667"/>
            </a:avLst>
          </a:prstGeom>
          <a:solidFill>
            <a:schemeClr val="accent1"/>
          </a:solidFill>
          <a:ln w="28575">
            <a:solidFill>
              <a:srgbClr val="FFFF00"/>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000066"/>
                </a:solidFill>
              </a:rPr>
              <a:t>some spatial</a:t>
            </a:r>
          </a:p>
          <a:p>
            <a:pPr eaLnBrk="1" hangingPunct="1"/>
            <a:r>
              <a:rPr lang="en-US" altLang="en-US" sz="2000">
                <a:solidFill>
                  <a:srgbClr val="000066"/>
                </a:solidFill>
              </a:rPr>
              <a:t>region</a:t>
            </a:r>
          </a:p>
        </p:txBody>
      </p:sp>
      <p:sp>
        <p:nvSpPr>
          <p:cNvPr id="20495" name="AutoShape 14"/>
          <p:cNvSpPr>
            <a:spLocks noChangeArrowheads="1"/>
          </p:cNvSpPr>
          <p:nvPr/>
        </p:nvSpPr>
        <p:spPr bwMode="auto">
          <a:xfrm>
            <a:off x="3441700" y="2286000"/>
            <a:ext cx="1123950" cy="406400"/>
          </a:xfrm>
          <a:prstGeom prst="roundRect">
            <a:avLst>
              <a:gd name="adj" fmla="val 16667"/>
            </a:avLst>
          </a:prstGeom>
          <a:solidFill>
            <a:srgbClr val="FF6600"/>
          </a:solidFill>
          <a:ln w="9525">
            <a:solidFill>
              <a:schemeClr val="bg1"/>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rgbClr val="000066"/>
                </a:solidFill>
              </a:rPr>
              <a:t>history</a:t>
            </a:r>
          </a:p>
        </p:txBody>
      </p:sp>
      <p:sp>
        <p:nvSpPr>
          <p:cNvPr id="20496" name="AutoShape 15"/>
          <p:cNvSpPr>
            <a:spLocks noChangeArrowheads="1"/>
          </p:cNvSpPr>
          <p:nvPr/>
        </p:nvSpPr>
        <p:spPr bwMode="auto">
          <a:xfrm>
            <a:off x="6503988" y="2135188"/>
            <a:ext cx="1050925" cy="709612"/>
          </a:xfrm>
          <a:prstGeom prst="roundRect">
            <a:avLst>
              <a:gd name="adj" fmla="val 16667"/>
            </a:avLst>
          </a:prstGeom>
          <a:solidFill>
            <a:srgbClr val="FFFF00"/>
          </a:solidFill>
          <a:ln w="9525">
            <a:solidFill>
              <a:schemeClr val="bg1"/>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rgbClr val="000066"/>
                </a:solidFill>
              </a:rPr>
              <a:t>spatial</a:t>
            </a:r>
          </a:p>
          <a:p>
            <a:pPr eaLnBrk="1" hangingPunct="1"/>
            <a:r>
              <a:rPr lang="en-US" altLang="en-US" sz="1800">
                <a:solidFill>
                  <a:srgbClr val="000066"/>
                </a:solidFill>
              </a:rPr>
              <a:t>region</a:t>
            </a:r>
          </a:p>
        </p:txBody>
      </p:sp>
      <p:sp>
        <p:nvSpPr>
          <p:cNvPr id="20497" name="AutoShape 16"/>
          <p:cNvSpPr>
            <a:spLocks noChangeArrowheads="1"/>
          </p:cNvSpPr>
          <p:nvPr/>
        </p:nvSpPr>
        <p:spPr bwMode="auto">
          <a:xfrm>
            <a:off x="7848600" y="2135188"/>
            <a:ext cx="1143000" cy="709612"/>
          </a:xfrm>
          <a:prstGeom prst="roundRect">
            <a:avLst>
              <a:gd name="adj" fmla="val 16667"/>
            </a:avLst>
          </a:prstGeom>
          <a:solidFill>
            <a:srgbClr val="FF6600"/>
          </a:solidFill>
          <a:ln w="9525">
            <a:solidFill>
              <a:schemeClr val="bg1"/>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rgbClr val="000066"/>
                </a:solidFill>
              </a:rPr>
              <a:t>temporal</a:t>
            </a:r>
          </a:p>
          <a:p>
            <a:pPr eaLnBrk="1" hangingPunct="1"/>
            <a:r>
              <a:rPr lang="en-US" altLang="en-US" sz="1800">
                <a:solidFill>
                  <a:srgbClr val="000066"/>
                </a:solidFill>
              </a:rPr>
              <a:t>region</a:t>
            </a:r>
          </a:p>
        </p:txBody>
      </p:sp>
      <p:sp>
        <p:nvSpPr>
          <p:cNvPr id="20498" name="Rectangle 17"/>
          <p:cNvSpPr>
            <a:spLocks noChangeArrowheads="1"/>
          </p:cNvSpPr>
          <p:nvPr/>
        </p:nvSpPr>
        <p:spPr bwMode="auto">
          <a:xfrm>
            <a:off x="0" y="3200400"/>
            <a:ext cx="9144000" cy="609600"/>
          </a:xfrm>
          <a:prstGeom prst="rect">
            <a:avLst/>
          </a:prstGeom>
          <a:solidFill>
            <a:srgbClr val="FF33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sz="3200">
              <a:solidFill>
                <a:srgbClr val="000066"/>
              </a:solidFill>
            </a:endParaRPr>
          </a:p>
        </p:txBody>
      </p:sp>
      <p:sp>
        <p:nvSpPr>
          <p:cNvPr id="20499" name="AutoShape 18"/>
          <p:cNvSpPr>
            <a:spLocks noChangeArrowheads="1"/>
          </p:cNvSpPr>
          <p:nvPr/>
        </p:nvSpPr>
        <p:spPr bwMode="auto">
          <a:xfrm>
            <a:off x="152400" y="2135188"/>
            <a:ext cx="1428750" cy="709612"/>
          </a:xfrm>
          <a:prstGeom prst="roundRect">
            <a:avLst>
              <a:gd name="adj" fmla="val 16667"/>
            </a:avLst>
          </a:prstGeom>
          <a:solidFill>
            <a:srgbClr val="FFFF00"/>
          </a:solidFill>
          <a:ln w="9525">
            <a:solidFill>
              <a:schemeClr val="bg1"/>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800">
                <a:solidFill>
                  <a:srgbClr val="000066"/>
                </a:solidFill>
              </a:rPr>
              <a:t>dependent continuant</a:t>
            </a:r>
          </a:p>
        </p:txBody>
      </p:sp>
      <p:sp>
        <p:nvSpPr>
          <p:cNvPr id="20500" name="AutoShape 19"/>
          <p:cNvSpPr>
            <a:spLocks noChangeArrowheads="1"/>
          </p:cNvSpPr>
          <p:nvPr/>
        </p:nvSpPr>
        <p:spPr bwMode="auto">
          <a:xfrm>
            <a:off x="341313" y="4130675"/>
            <a:ext cx="1050925" cy="796925"/>
          </a:xfrm>
          <a:prstGeom prst="roundRect">
            <a:avLst>
              <a:gd name="adj" fmla="val 16667"/>
            </a:avLst>
          </a:prstGeom>
          <a:solidFill>
            <a:schemeClr val="accent1"/>
          </a:solidFill>
          <a:ln w="28575">
            <a:solidFill>
              <a:srgbClr val="FFFF00"/>
            </a:solidFill>
            <a:round/>
            <a:headEnd/>
            <a:tailEnd/>
          </a:ln>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a:solidFill>
                  <a:srgbClr val="000066"/>
                </a:solidFill>
              </a:rPr>
              <a:t>some quality</a:t>
            </a:r>
          </a:p>
        </p:txBody>
      </p:sp>
      <p:cxnSp>
        <p:nvCxnSpPr>
          <p:cNvPr id="20501" name="AutoShape 20"/>
          <p:cNvCxnSpPr>
            <a:cxnSpLocks noChangeShapeType="1"/>
            <a:stCxn id="20500" idx="0"/>
            <a:endCxn id="20499" idx="2"/>
          </p:cNvCxnSpPr>
          <p:nvPr/>
        </p:nvCxnSpPr>
        <p:spPr bwMode="auto">
          <a:xfrm flipV="1">
            <a:off x="866775" y="2844800"/>
            <a:ext cx="0" cy="1271588"/>
          </a:xfrm>
          <a:prstGeom prst="straightConnector1">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cxnSp>
      <p:cxnSp>
        <p:nvCxnSpPr>
          <p:cNvPr id="20502" name="AutoShape 21"/>
          <p:cNvCxnSpPr>
            <a:cxnSpLocks noChangeShapeType="1"/>
            <a:stCxn id="20490" idx="0"/>
            <a:endCxn id="20488" idx="2"/>
          </p:cNvCxnSpPr>
          <p:nvPr/>
        </p:nvCxnSpPr>
        <p:spPr bwMode="auto">
          <a:xfrm flipV="1">
            <a:off x="2511425" y="2844800"/>
            <a:ext cx="0" cy="1443038"/>
          </a:xfrm>
          <a:prstGeom prst="straightConnector1">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cxnSp>
      <p:cxnSp>
        <p:nvCxnSpPr>
          <p:cNvPr id="20503" name="AutoShape 22"/>
          <p:cNvCxnSpPr>
            <a:cxnSpLocks noChangeShapeType="1"/>
            <a:stCxn id="20492" idx="0"/>
            <a:endCxn id="20495" idx="2"/>
          </p:cNvCxnSpPr>
          <p:nvPr/>
        </p:nvCxnSpPr>
        <p:spPr bwMode="auto">
          <a:xfrm flipV="1">
            <a:off x="4003675" y="2692400"/>
            <a:ext cx="0" cy="1441450"/>
          </a:xfrm>
          <a:prstGeom prst="straightConnector1">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cxnSp>
      <p:cxnSp>
        <p:nvCxnSpPr>
          <p:cNvPr id="20504" name="AutoShape 23"/>
          <p:cNvCxnSpPr>
            <a:cxnSpLocks noChangeShapeType="1"/>
            <a:stCxn id="20493" idx="0"/>
            <a:endCxn id="20489" idx="2"/>
          </p:cNvCxnSpPr>
          <p:nvPr/>
        </p:nvCxnSpPr>
        <p:spPr bwMode="auto">
          <a:xfrm flipV="1">
            <a:off x="5392738" y="2844800"/>
            <a:ext cx="0" cy="1281113"/>
          </a:xfrm>
          <a:prstGeom prst="straightConnector1">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cxnSp>
      <p:cxnSp>
        <p:nvCxnSpPr>
          <p:cNvPr id="20505" name="AutoShape 24"/>
          <p:cNvCxnSpPr>
            <a:cxnSpLocks noChangeShapeType="1"/>
            <a:stCxn id="20491" idx="0"/>
            <a:endCxn id="20497" idx="2"/>
          </p:cNvCxnSpPr>
          <p:nvPr/>
        </p:nvCxnSpPr>
        <p:spPr bwMode="auto">
          <a:xfrm flipH="1" flipV="1">
            <a:off x="8420100" y="2844800"/>
            <a:ext cx="9525" cy="1108075"/>
          </a:xfrm>
          <a:prstGeom prst="straightConnector1">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cxnSp>
      <p:cxnSp>
        <p:nvCxnSpPr>
          <p:cNvPr id="20506" name="AutoShape 25"/>
          <p:cNvCxnSpPr>
            <a:cxnSpLocks noChangeShapeType="1"/>
            <a:stCxn id="20490" idx="1"/>
            <a:endCxn id="20500" idx="3"/>
          </p:cNvCxnSpPr>
          <p:nvPr/>
        </p:nvCxnSpPr>
        <p:spPr bwMode="auto">
          <a:xfrm flipH="1" flipV="1">
            <a:off x="1406525" y="4529138"/>
            <a:ext cx="773113" cy="3175"/>
          </a:xfrm>
          <a:prstGeom prst="straightConnector1">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0507" name="AutoShape 26"/>
          <p:cNvCxnSpPr>
            <a:cxnSpLocks noChangeShapeType="1"/>
            <a:stCxn id="20492" idx="1"/>
            <a:endCxn id="20490" idx="3"/>
          </p:cNvCxnSpPr>
          <p:nvPr/>
        </p:nvCxnSpPr>
        <p:spPr bwMode="auto">
          <a:xfrm flipH="1">
            <a:off x="2841625" y="4525963"/>
            <a:ext cx="830263" cy="6350"/>
          </a:xfrm>
          <a:prstGeom prst="straightConnector1">
            <a:avLst/>
          </a:prstGeom>
          <a:noFill/>
          <a:ln w="28575">
            <a:solidFill>
              <a:schemeClr val="bg1"/>
            </a:solidFill>
            <a:round/>
            <a:headEnd type="triangle" w="med" len="med"/>
            <a:tailEnd/>
          </a:ln>
          <a:extLst>
            <a:ext uri="{909E8E84-426E-40DD-AFC4-6F175D3DCCD1}">
              <a14:hiddenFill xmlns:a14="http://schemas.microsoft.com/office/drawing/2010/main">
                <a:noFill/>
              </a14:hiddenFill>
            </a:ext>
          </a:extLst>
        </p:spPr>
      </p:cxnSp>
      <p:cxnSp>
        <p:nvCxnSpPr>
          <p:cNvPr id="20508" name="AutoShape 27"/>
          <p:cNvCxnSpPr>
            <a:cxnSpLocks noChangeShapeType="1"/>
            <a:stCxn id="20493" idx="1"/>
            <a:endCxn id="20492" idx="3"/>
          </p:cNvCxnSpPr>
          <p:nvPr/>
        </p:nvCxnSpPr>
        <p:spPr bwMode="auto">
          <a:xfrm flipH="1" flipV="1">
            <a:off x="4333875" y="4525963"/>
            <a:ext cx="523875" cy="3175"/>
          </a:xfrm>
          <a:prstGeom prst="straightConnector1">
            <a:avLst/>
          </a:prstGeom>
          <a:noFill/>
          <a:ln w="28575">
            <a:solidFill>
              <a:schemeClr val="bg1"/>
            </a:solidFill>
            <a:round/>
            <a:headEnd type="triangle" w="med" len="med"/>
            <a:tailEnd/>
          </a:ln>
          <a:extLst>
            <a:ext uri="{909E8E84-426E-40DD-AFC4-6F175D3DCCD1}">
              <a14:hiddenFill xmlns:a14="http://schemas.microsoft.com/office/drawing/2010/main">
                <a:noFill/>
              </a14:hiddenFill>
            </a:ext>
          </a:extLst>
        </p:spPr>
      </p:cxnSp>
      <p:cxnSp>
        <p:nvCxnSpPr>
          <p:cNvPr id="20509" name="AutoShape 28"/>
          <p:cNvCxnSpPr>
            <a:cxnSpLocks noChangeShapeType="1"/>
            <a:stCxn id="20494" idx="0"/>
            <a:endCxn id="20493" idx="2"/>
          </p:cNvCxnSpPr>
          <p:nvPr/>
        </p:nvCxnSpPr>
        <p:spPr bwMode="auto">
          <a:xfrm flipV="1">
            <a:off x="5392738" y="4932363"/>
            <a:ext cx="0" cy="627062"/>
          </a:xfrm>
          <a:prstGeom prst="straightConnector1">
            <a:avLst/>
          </a:prstGeom>
          <a:noFill/>
          <a:ln w="28575">
            <a:solidFill>
              <a:schemeClr val="bg1"/>
            </a:solidFill>
            <a:round/>
            <a:headEnd type="triangle" w="med" len="med"/>
            <a:tailEnd/>
          </a:ln>
          <a:extLst>
            <a:ext uri="{909E8E84-426E-40DD-AFC4-6F175D3DCCD1}">
              <a14:hiddenFill xmlns:a14="http://schemas.microsoft.com/office/drawing/2010/main">
                <a:noFill/>
              </a14:hiddenFill>
            </a:ext>
          </a:extLst>
        </p:spPr>
      </p:cxnSp>
      <p:cxnSp>
        <p:nvCxnSpPr>
          <p:cNvPr id="20510" name="AutoShape 29"/>
          <p:cNvCxnSpPr>
            <a:cxnSpLocks noChangeShapeType="1"/>
            <a:stCxn id="20491" idx="1"/>
            <a:endCxn id="20493" idx="3"/>
          </p:cNvCxnSpPr>
          <p:nvPr/>
        </p:nvCxnSpPr>
        <p:spPr bwMode="auto">
          <a:xfrm flipH="1">
            <a:off x="5926138" y="4524375"/>
            <a:ext cx="1808162" cy="4763"/>
          </a:xfrm>
          <a:prstGeom prst="straightConnector1">
            <a:avLst/>
          </a:prstGeom>
          <a:noFill/>
          <a:ln w="28575">
            <a:solidFill>
              <a:schemeClr val="bg1"/>
            </a:solidFill>
            <a:round/>
            <a:headEnd type="triangle" w="med" len="med"/>
            <a:tailEnd/>
          </a:ln>
          <a:extLst>
            <a:ext uri="{909E8E84-426E-40DD-AFC4-6F175D3DCCD1}">
              <a14:hiddenFill xmlns:a14="http://schemas.microsoft.com/office/drawing/2010/main">
                <a:noFill/>
              </a14:hiddenFill>
            </a:ext>
          </a:extLst>
        </p:spPr>
      </p:cxnSp>
      <p:sp>
        <p:nvSpPr>
          <p:cNvPr id="20511" name="Text Box 30"/>
          <p:cNvSpPr txBox="1">
            <a:spLocks noChangeArrowheads="1"/>
          </p:cNvSpPr>
          <p:nvPr/>
        </p:nvSpPr>
        <p:spPr bwMode="auto">
          <a:xfrm>
            <a:off x="3429000" y="5867400"/>
            <a:ext cx="1228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a:solidFill>
                  <a:schemeClr val="bg1"/>
                </a:solidFill>
              </a:rPr>
              <a:t>located-in at t</a:t>
            </a:r>
          </a:p>
        </p:txBody>
      </p:sp>
      <p:sp>
        <p:nvSpPr>
          <p:cNvPr id="20512" name="Text Box 31"/>
          <p:cNvSpPr txBox="1">
            <a:spLocks noChangeArrowheads="1"/>
          </p:cNvSpPr>
          <p:nvPr/>
        </p:nvSpPr>
        <p:spPr bwMode="auto">
          <a:xfrm>
            <a:off x="1439863" y="4724400"/>
            <a:ext cx="657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a:solidFill>
                  <a:schemeClr val="bg1"/>
                </a:solidFill>
              </a:rPr>
              <a:t>… at t</a:t>
            </a:r>
          </a:p>
        </p:txBody>
      </p:sp>
      <p:sp>
        <p:nvSpPr>
          <p:cNvPr id="20513" name="Text Box 32"/>
          <p:cNvSpPr txBox="1">
            <a:spLocks noChangeArrowheads="1"/>
          </p:cNvSpPr>
          <p:nvPr/>
        </p:nvSpPr>
        <p:spPr bwMode="auto">
          <a:xfrm>
            <a:off x="2514600" y="38862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a:solidFill>
                  <a:schemeClr val="bg1"/>
                </a:solidFill>
              </a:rPr>
              <a:t>participantOf at t</a:t>
            </a:r>
          </a:p>
        </p:txBody>
      </p:sp>
      <p:sp>
        <p:nvSpPr>
          <p:cNvPr id="20514" name="Text Box 33"/>
          <p:cNvSpPr txBox="1">
            <a:spLocks noChangeArrowheads="1"/>
          </p:cNvSpPr>
          <p:nvPr/>
        </p:nvSpPr>
        <p:spPr bwMode="auto">
          <a:xfrm>
            <a:off x="4191000" y="3886200"/>
            <a:ext cx="827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a:solidFill>
                  <a:schemeClr val="bg1"/>
                </a:solidFill>
              </a:rPr>
              <a:t>occupies</a:t>
            </a:r>
          </a:p>
        </p:txBody>
      </p:sp>
      <p:sp>
        <p:nvSpPr>
          <p:cNvPr id="20515" name="Text Box 34"/>
          <p:cNvSpPr txBox="1">
            <a:spLocks noChangeArrowheads="1"/>
          </p:cNvSpPr>
          <p:nvPr/>
        </p:nvSpPr>
        <p:spPr bwMode="auto">
          <a:xfrm>
            <a:off x="5943600" y="4191000"/>
            <a:ext cx="1033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a:solidFill>
                  <a:schemeClr val="bg1"/>
                </a:solidFill>
              </a:rPr>
              <a:t>projectsOn</a:t>
            </a:r>
          </a:p>
        </p:txBody>
      </p:sp>
      <p:sp>
        <p:nvSpPr>
          <p:cNvPr id="20516" name="Text Box 35"/>
          <p:cNvSpPr txBox="1">
            <a:spLocks noChangeArrowheads="1"/>
          </p:cNvSpPr>
          <p:nvPr/>
        </p:nvSpPr>
        <p:spPr bwMode="auto">
          <a:xfrm>
            <a:off x="3886200" y="5029200"/>
            <a:ext cx="1643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a:solidFill>
                  <a:schemeClr val="bg1"/>
                </a:solidFill>
              </a:rPr>
              <a:t>projectsOn at t</a:t>
            </a:r>
          </a:p>
        </p:txBody>
      </p:sp>
      <p:cxnSp>
        <p:nvCxnSpPr>
          <p:cNvPr id="20517" name="AutoShape 36"/>
          <p:cNvCxnSpPr>
            <a:cxnSpLocks noChangeShapeType="1"/>
            <a:stCxn id="20494" idx="3"/>
            <a:endCxn id="20496" idx="2"/>
          </p:cNvCxnSpPr>
          <p:nvPr/>
        </p:nvCxnSpPr>
        <p:spPr bwMode="auto">
          <a:xfrm flipV="1">
            <a:off x="5959475" y="2844800"/>
            <a:ext cx="1069975" cy="3290888"/>
          </a:xfrm>
          <a:prstGeom prst="bentConnector2">
            <a:avLst/>
          </a:prstGeom>
          <a:noFill/>
          <a:ln w="28575">
            <a:solidFill>
              <a:srgbClr val="FF3300"/>
            </a:solidFill>
            <a:miter lim="800000"/>
            <a:headEnd/>
            <a:tailEnd type="triangle" w="med" len="med"/>
          </a:ln>
          <a:extLst>
            <a:ext uri="{909E8E84-426E-40DD-AFC4-6F175D3DCCD1}">
              <a14:hiddenFill xmlns:a14="http://schemas.microsoft.com/office/drawing/2010/main">
                <a:noFill/>
              </a14:hiddenFill>
            </a:ext>
          </a:extLst>
        </p:spPr>
      </p:cxnSp>
      <p:cxnSp>
        <p:nvCxnSpPr>
          <p:cNvPr id="20518" name="AutoShape 37"/>
          <p:cNvCxnSpPr>
            <a:cxnSpLocks noChangeShapeType="1"/>
            <a:stCxn id="20490" idx="2"/>
            <a:endCxn id="20494" idx="1"/>
          </p:cNvCxnSpPr>
          <p:nvPr/>
        </p:nvCxnSpPr>
        <p:spPr bwMode="auto">
          <a:xfrm rot="16200000" flipH="1">
            <a:off x="2988469" y="4298156"/>
            <a:ext cx="1360488" cy="2314575"/>
          </a:xfrm>
          <a:prstGeom prst="bentConnector2">
            <a:avLst/>
          </a:prstGeom>
          <a:noFill/>
          <a:ln w="28575">
            <a:solidFill>
              <a:schemeClr val="bg1"/>
            </a:solidFill>
            <a:miter lim="800000"/>
            <a:headEnd/>
            <a:tailEnd type="triangle" w="med" len="med"/>
          </a:ln>
          <a:extLst>
            <a:ext uri="{909E8E84-426E-40DD-AFC4-6F175D3DCCD1}">
              <a14:hiddenFill xmlns:a14="http://schemas.microsoft.com/office/drawing/2010/main">
                <a:noFill/>
              </a14:hiddenFill>
            </a:ext>
          </a:extLst>
        </p:spPr>
      </p:cxnSp>
      <p:sp>
        <p:nvSpPr>
          <p:cNvPr id="20519" name="TextBox 38"/>
          <p:cNvSpPr txBox="1">
            <a:spLocks noChangeArrowheads="1"/>
          </p:cNvSpPr>
          <p:nvPr/>
        </p:nvSpPr>
        <p:spPr bwMode="auto">
          <a:xfrm>
            <a:off x="125413" y="6396038"/>
            <a:ext cx="2859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solidFill>
                  <a:schemeClr val="bg1"/>
                </a:solidFill>
              </a:rPr>
              <a:t>BFO = Basic Formal Ontology</a:t>
            </a:r>
          </a:p>
        </p:txBody>
      </p:sp>
    </p:spTree>
    <p:extLst>
      <p:ext uri="{BB962C8B-B14F-4D97-AF65-F5344CB8AC3E}">
        <p14:creationId xmlns:p14="http://schemas.microsoft.com/office/powerpoint/2010/main" val="1641593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wide range of data quality perspectives</a:t>
            </a:r>
          </a:p>
        </p:txBody>
      </p:sp>
      <p:pic>
        <p:nvPicPr>
          <p:cNvPr id="4" name="Content Placeholder 3"/>
          <p:cNvPicPr>
            <a:picLocks noGrp="1" noChangeAspect="1"/>
          </p:cNvPicPr>
          <p:nvPr>
            <p:ph idx="1"/>
          </p:nvPr>
        </p:nvPicPr>
        <p:blipFill>
          <a:blip r:embed="rId2"/>
          <a:stretch>
            <a:fillRect/>
          </a:stretch>
        </p:blipFill>
        <p:spPr>
          <a:xfrm>
            <a:off x="228600" y="1714093"/>
            <a:ext cx="8686800" cy="4877614"/>
          </a:xfrm>
          <a:prstGeom prst="rect">
            <a:avLst/>
          </a:prstGeom>
        </p:spPr>
      </p:pic>
      <p:sp>
        <p:nvSpPr>
          <p:cNvPr id="5" name="Rectangle 4"/>
          <p:cNvSpPr/>
          <p:nvPr/>
        </p:nvSpPr>
        <p:spPr>
          <a:xfrm>
            <a:off x="4419600" y="6586653"/>
            <a:ext cx="4572000" cy="246221"/>
          </a:xfrm>
          <a:prstGeom prst="rect">
            <a:avLst/>
          </a:prstGeom>
        </p:spPr>
        <p:txBody>
          <a:bodyPr>
            <a:spAutoFit/>
          </a:bodyPr>
          <a:lstStyle/>
          <a:p>
            <a:pPr algn="r"/>
            <a:r>
              <a:rPr lang="en-US" sz="1000" dirty="0">
                <a:solidFill>
                  <a:schemeClr val="bg1"/>
                </a:solidFill>
              </a:rPr>
              <a:t>http://www.dqglossary.com/data%20quality_.html</a:t>
            </a:r>
          </a:p>
        </p:txBody>
      </p:sp>
    </p:spTree>
    <p:extLst>
      <p:ext uri="{BB962C8B-B14F-4D97-AF65-F5344CB8AC3E}">
        <p14:creationId xmlns:p14="http://schemas.microsoft.com/office/powerpoint/2010/main" val="16653826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3"/>
          <p:cNvSpPr>
            <a:spLocks noGrp="1" noChangeArrowheads="1"/>
          </p:cNvSpPr>
          <p:nvPr>
            <p:ph type="title"/>
          </p:nvPr>
        </p:nvSpPr>
        <p:spPr/>
        <p:txBody>
          <a:bodyPr/>
          <a:lstStyle/>
          <a:p>
            <a:pPr>
              <a:lnSpc>
                <a:spcPct val="90000"/>
              </a:lnSpc>
            </a:pPr>
            <a:r>
              <a:rPr lang="nl-BE" altLang="en-US" smtClean="0"/>
              <a:t>Representing specific entities</a:t>
            </a:r>
            <a:endParaRPr lang="en-US" altLang="en-US" sz="2000" smtClean="0"/>
          </a:p>
        </p:txBody>
      </p:sp>
      <p:sp>
        <p:nvSpPr>
          <p:cNvPr id="22530" name="Rectangle 2"/>
          <p:cNvSpPr>
            <a:spLocks noGrp="1" noChangeArrowheads="1"/>
          </p:cNvSpPr>
          <p:nvPr>
            <p:ph idx="1"/>
          </p:nvPr>
        </p:nvSpPr>
        <p:spPr>
          <a:xfrm>
            <a:off x="228600" y="1676400"/>
            <a:ext cx="5029200" cy="4953000"/>
          </a:xfrm>
        </p:spPr>
        <p:txBody>
          <a:bodyPr/>
          <a:lstStyle/>
          <a:p>
            <a:pPr marL="609600" indent="-609600">
              <a:buFontTx/>
              <a:buNone/>
            </a:pPr>
            <a:r>
              <a:rPr lang="nl-NL" altLang="en-US" b="1" dirty="0" smtClean="0"/>
              <a:t>	</a:t>
            </a:r>
            <a:r>
              <a:rPr lang="nl-NL" altLang="en-US" b="1" u="sng" dirty="0" smtClean="0"/>
              <a:t>explicit</a:t>
            </a:r>
            <a:r>
              <a:rPr lang="nl-NL" altLang="en-US" dirty="0" smtClean="0"/>
              <a:t> </a:t>
            </a:r>
            <a:r>
              <a:rPr lang="nl-BE" altLang="en-US" dirty="0" err="1" smtClean="0"/>
              <a:t>reference</a:t>
            </a:r>
            <a:r>
              <a:rPr lang="nl-BE" altLang="en-US" dirty="0" smtClean="0"/>
              <a:t> </a:t>
            </a:r>
            <a:r>
              <a:rPr lang="nl-NL" altLang="en-US" dirty="0" err="1" smtClean="0"/>
              <a:t>to</a:t>
            </a:r>
            <a:r>
              <a:rPr lang="nl-NL" altLang="en-US" dirty="0" smtClean="0"/>
              <a:t> the </a:t>
            </a:r>
            <a:r>
              <a:rPr lang="nl-NL" altLang="en-US" dirty="0" err="1" smtClean="0"/>
              <a:t>individual</a:t>
            </a:r>
            <a:r>
              <a:rPr lang="nl-NL" altLang="en-US" dirty="0" smtClean="0"/>
              <a:t> </a:t>
            </a:r>
            <a:r>
              <a:rPr lang="nl-NL" altLang="en-US" dirty="0" err="1" smtClean="0"/>
              <a:t>entities</a:t>
            </a:r>
            <a:r>
              <a:rPr lang="nl-NL" altLang="en-US" dirty="0" smtClean="0"/>
              <a:t> relevant </a:t>
            </a:r>
            <a:r>
              <a:rPr lang="nl-NL" altLang="en-US" dirty="0" err="1" smtClean="0"/>
              <a:t>to</a:t>
            </a:r>
            <a:r>
              <a:rPr lang="nl-NL" altLang="en-US" dirty="0" smtClean="0"/>
              <a:t> the accurate </a:t>
            </a:r>
            <a:r>
              <a:rPr lang="nl-NL" altLang="en-US" dirty="0" err="1" smtClean="0"/>
              <a:t>description</a:t>
            </a:r>
            <a:r>
              <a:rPr lang="nl-NL" altLang="en-US" dirty="0" smtClean="0"/>
              <a:t> of </a:t>
            </a:r>
            <a:r>
              <a:rPr lang="nl-NL" altLang="en-US" dirty="0" err="1" smtClean="0"/>
              <a:t>some</a:t>
            </a:r>
            <a:r>
              <a:rPr lang="nl-NL" altLang="en-US" dirty="0" smtClean="0"/>
              <a:t> </a:t>
            </a:r>
            <a:r>
              <a:rPr lang="nl-NL" altLang="en-US" dirty="0" err="1" smtClean="0"/>
              <a:t>portion</a:t>
            </a:r>
            <a:r>
              <a:rPr lang="nl-NL" altLang="en-US" dirty="0" smtClean="0"/>
              <a:t> of </a:t>
            </a:r>
            <a:r>
              <a:rPr lang="nl-NL" altLang="en-US" dirty="0" err="1" smtClean="0"/>
              <a:t>reality</a:t>
            </a:r>
            <a:r>
              <a:rPr lang="nl-BE" altLang="en-US" dirty="0" smtClean="0"/>
              <a:t>, ...</a:t>
            </a:r>
          </a:p>
          <a:p>
            <a:pPr marL="990600" lvl="1" indent="-533400">
              <a:buFontTx/>
              <a:buNone/>
            </a:pPr>
            <a:endParaRPr lang="nl-BE" altLang="en-US" dirty="0" smtClean="0"/>
          </a:p>
        </p:txBody>
      </p:sp>
      <p:sp>
        <p:nvSpPr>
          <p:cNvPr id="22532" name="Rectangle 4"/>
          <p:cNvSpPr>
            <a:spLocks noChangeArrowheads="1"/>
          </p:cNvSpPr>
          <p:nvPr/>
        </p:nvSpPr>
        <p:spPr bwMode="auto">
          <a:xfrm>
            <a:off x="1981200" y="6276975"/>
            <a:ext cx="7162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600" b="0">
                <a:solidFill>
                  <a:schemeClr val="bg1"/>
                </a:solidFill>
              </a:rPr>
              <a:t>Ceusters W, Smith B. Strategies for Referent Tracking in Electronic Health Records. J Biomed Inform. 2006 Jun;39(3):362-78.</a:t>
            </a:r>
          </a:p>
        </p:txBody>
      </p:sp>
      <p:sp>
        <p:nvSpPr>
          <p:cNvPr id="22533" name="AutoShape 5" descr="larson-oct-1987"/>
          <p:cNvSpPr>
            <a:spLocks noChangeAspect="1" noChangeArrowheads="1"/>
          </p:cNvSpPr>
          <p:nvPr/>
        </p:nvSpPr>
        <p:spPr bwMode="auto">
          <a:xfrm>
            <a:off x="4419600" y="2971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pic>
        <p:nvPicPr>
          <p:cNvPr id="20387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52600"/>
            <a:ext cx="32099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184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038790"/>
                                        </p:tgtEl>
                                        <p:attrNameLst>
                                          <p:attrName>style.visibility</p:attrName>
                                        </p:attrNameLst>
                                      </p:cBhvr>
                                      <p:to>
                                        <p:strVal val="visible"/>
                                      </p:to>
                                    </p:set>
                                    <p:anim calcmode="lin" valueType="num">
                                      <p:cBhvr>
                                        <p:cTn id="7" dur="500" fill="hold"/>
                                        <p:tgtEl>
                                          <p:spTgt spid="2038790"/>
                                        </p:tgtEl>
                                        <p:attrNameLst>
                                          <p:attrName>ppt_w</p:attrName>
                                        </p:attrNameLst>
                                      </p:cBhvr>
                                      <p:tavLst>
                                        <p:tav tm="0">
                                          <p:val>
                                            <p:fltVal val="0"/>
                                          </p:val>
                                        </p:tav>
                                        <p:tav tm="100000">
                                          <p:val>
                                            <p:strVal val="#ppt_w"/>
                                          </p:val>
                                        </p:tav>
                                      </p:tavLst>
                                    </p:anim>
                                    <p:anim calcmode="lin" valueType="num">
                                      <p:cBhvr>
                                        <p:cTn id="8" dur="500" fill="hold"/>
                                        <p:tgtEl>
                                          <p:spTgt spid="2038790"/>
                                        </p:tgtEl>
                                        <p:attrNameLst>
                                          <p:attrName>ppt_h</p:attrName>
                                        </p:attrNameLst>
                                      </p:cBhvr>
                                      <p:tavLst>
                                        <p:tav tm="0">
                                          <p:val>
                                            <p:fltVal val="0"/>
                                          </p:val>
                                        </p:tav>
                                        <p:tav tm="100000">
                                          <p:val>
                                            <p:strVal val="#ppt_h"/>
                                          </p:val>
                                        </p:tav>
                                      </p:tavLst>
                                    </p:anim>
                                    <p:anim calcmode="lin" valueType="num">
                                      <p:cBhvr>
                                        <p:cTn id="9" dur="500" fill="hold"/>
                                        <p:tgtEl>
                                          <p:spTgt spid="2038790"/>
                                        </p:tgtEl>
                                        <p:attrNameLst>
                                          <p:attrName>style.rotation</p:attrName>
                                        </p:attrNameLst>
                                      </p:cBhvr>
                                      <p:tavLst>
                                        <p:tav tm="0">
                                          <p:val>
                                            <p:fltVal val="90"/>
                                          </p:val>
                                        </p:tav>
                                        <p:tav tm="100000">
                                          <p:val>
                                            <p:fltVal val="0"/>
                                          </p:val>
                                        </p:tav>
                                      </p:tavLst>
                                    </p:anim>
                                    <p:animEffect transition="in" filter="fade">
                                      <p:cBhvr>
                                        <p:cTn id="10" dur="500"/>
                                        <p:tgtEl>
                                          <p:spTgt spid="2038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p:txBody>
          <a:bodyPr/>
          <a:lstStyle/>
          <a:p>
            <a:pPr>
              <a:lnSpc>
                <a:spcPct val="90000"/>
              </a:lnSpc>
            </a:pPr>
            <a:r>
              <a:rPr lang="nl-BE" altLang="en-US" smtClean="0"/>
              <a:t>Method: IUI assignment</a:t>
            </a:r>
            <a:endParaRPr lang="en-US" altLang="en-US" smtClean="0"/>
          </a:p>
        </p:txBody>
      </p:sp>
      <p:sp>
        <p:nvSpPr>
          <p:cNvPr id="23557" name="Rectangle 5"/>
          <p:cNvSpPr>
            <a:spLocks noGrp="1" noChangeArrowheads="1"/>
          </p:cNvSpPr>
          <p:nvPr>
            <p:ph idx="1"/>
          </p:nvPr>
        </p:nvSpPr>
        <p:spPr>
          <a:xfrm>
            <a:off x="228600" y="1371600"/>
            <a:ext cx="5175221" cy="4953000"/>
          </a:xfrm>
        </p:spPr>
        <p:txBody>
          <a:bodyPr/>
          <a:lstStyle/>
          <a:p>
            <a:pPr lvl="1"/>
            <a:endParaRPr lang="nl-BE" altLang="en-US" dirty="0" smtClean="0"/>
          </a:p>
          <a:p>
            <a:pPr lvl="1"/>
            <a:r>
              <a:rPr lang="nl-BE" altLang="en-US" dirty="0" smtClean="0"/>
              <a:t>Introduce </a:t>
            </a:r>
            <a:r>
              <a:rPr lang="nl-BE" altLang="en-US" dirty="0" err="1" smtClean="0"/>
              <a:t>an</a:t>
            </a:r>
            <a:r>
              <a:rPr lang="nl-BE" altLang="en-US" dirty="0" smtClean="0"/>
              <a:t> </a:t>
            </a:r>
            <a:r>
              <a:rPr lang="nl-BE" altLang="en-US" b="1" i="1" dirty="0" err="1" smtClean="0"/>
              <a:t>Instance</a:t>
            </a:r>
            <a:r>
              <a:rPr lang="nl-BE" altLang="en-US" b="1" i="1" dirty="0" smtClean="0"/>
              <a:t> Unique </a:t>
            </a:r>
            <a:r>
              <a:rPr lang="nl-BE" altLang="en-US" b="1" i="1" dirty="0" err="1" smtClean="0"/>
              <a:t>Identifier</a:t>
            </a:r>
            <a:r>
              <a:rPr lang="nl-NL" altLang="en-US" dirty="0" smtClean="0"/>
              <a:t> </a:t>
            </a:r>
            <a:r>
              <a:rPr lang="nl-BE" altLang="en-US" dirty="0" smtClean="0"/>
              <a:t>(IUI) </a:t>
            </a:r>
            <a:r>
              <a:rPr lang="nl-BE" altLang="en-US" dirty="0" err="1" smtClean="0"/>
              <a:t>for</a:t>
            </a:r>
            <a:r>
              <a:rPr lang="nl-BE" altLang="en-US" dirty="0" smtClean="0"/>
              <a:t> </a:t>
            </a:r>
            <a:r>
              <a:rPr lang="nl-BE" altLang="en-US" dirty="0" err="1" smtClean="0"/>
              <a:t>each</a:t>
            </a:r>
            <a:r>
              <a:rPr lang="nl-BE" altLang="en-US" dirty="0" smtClean="0"/>
              <a:t> relevant </a:t>
            </a:r>
            <a:r>
              <a:rPr lang="nl-BE" altLang="en-US" dirty="0" err="1" smtClean="0"/>
              <a:t>particular</a:t>
            </a:r>
            <a:r>
              <a:rPr lang="nl-BE" altLang="en-US" dirty="0" smtClean="0"/>
              <a:t> (</a:t>
            </a:r>
            <a:r>
              <a:rPr lang="nl-BE" altLang="en-US" dirty="0" err="1" smtClean="0"/>
              <a:t>individual</a:t>
            </a:r>
            <a:r>
              <a:rPr lang="nl-BE" altLang="en-US" dirty="0" smtClean="0"/>
              <a:t>) </a:t>
            </a:r>
            <a:r>
              <a:rPr lang="nl-BE" altLang="en-US" dirty="0" err="1" smtClean="0"/>
              <a:t>entity</a:t>
            </a:r>
            <a:endParaRPr lang="nl-BE" altLang="en-US" dirty="0" smtClean="0"/>
          </a:p>
          <a:p>
            <a:endParaRPr lang="en-US" altLang="en-US" dirty="0" smtClean="0"/>
          </a:p>
        </p:txBody>
      </p:sp>
      <p:sp>
        <p:nvSpPr>
          <p:cNvPr id="23555" name="Rectangle 3"/>
          <p:cNvSpPr>
            <a:spLocks noChangeArrowheads="1"/>
          </p:cNvSpPr>
          <p:nvPr/>
        </p:nvSpPr>
        <p:spPr bwMode="auto">
          <a:xfrm>
            <a:off x="1981200" y="6276975"/>
            <a:ext cx="7162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600" b="0">
                <a:solidFill>
                  <a:schemeClr val="bg1"/>
                </a:solidFill>
              </a:rPr>
              <a:t>Ceusters W, Smith B. Strategies for Referent Tracking in Electronic Health Records. J Biomed Inform. 2006 Jun;39(3):362-78.</a:t>
            </a:r>
          </a:p>
        </p:txBody>
      </p:sp>
      <p:sp>
        <p:nvSpPr>
          <p:cNvPr id="23556" name="AutoShape 4" descr="larson-oct-1987"/>
          <p:cNvSpPr>
            <a:spLocks noChangeAspect="1" noChangeArrowheads="1"/>
          </p:cNvSpPr>
          <p:nvPr/>
        </p:nvSpPr>
        <p:spPr bwMode="auto">
          <a:xfrm>
            <a:off x="4419600" y="2971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2" name="Group 6"/>
          <p:cNvGrpSpPr>
            <a:grpSpLocks/>
          </p:cNvGrpSpPr>
          <p:nvPr/>
        </p:nvGrpSpPr>
        <p:grpSpPr bwMode="auto">
          <a:xfrm>
            <a:off x="5675313" y="1752600"/>
            <a:ext cx="3082925" cy="4191000"/>
            <a:chOff x="3264" y="1344"/>
            <a:chExt cx="2146" cy="2784"/>
          </a:xfrm>
        </p:grpSpPr>
        <p:pic>
          <p:nvPicPr>
            <p:cNvPr id="2356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1344"/>
              <a:ext cx="2146"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WordArt 8"/>
            <p:cNvSpPr>
              <a:spLocks noChangeArrowheads="1" noChangeShapeType="1" noTextEdit="1"/>
            </p:cNvSpPr>
            <p:nvPr/>
          </p:nvSpPr>
          <p:spPr bwMode="auto">
            <a:xfrm>
              <a:off x="3312" y="2160"/>
              <a:ext cx="336" cy="624"/>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panose="020B0A04020102020204" pitchFamily="34" charset="0"/>
                </a:rPr>
                <a:t>235</a:t>
              </a:r>
            </a:p>
          </p:txBody>
        </p:sp>
        <p:sp>
          <p:nvSpPr>
            <p:cNvPr id="23562" name="Text Box 9"/>
            <p:cNvSpPr txBox="1">
              <a:spLocks noChangeArrowheads="1"/>
            </p:cNvSpPr>
            <p:nvPr/>
          </p:nvSpPr>
          <p:spPr bwMode="auto">
            <a:xfrm>
              <a:off x="4875" y="1920"/>
              <a:ext cx="444"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latin typeface="Arial Unicode MS" panose="020B0604020202020204" pitchFamily="34" charset="-128"/>
                </a:rPr>
                <a:t>78</a:t>
              </a:r>
            </a:p>
          </p:txBody>
        </p:sp>
        <p:sp>
          <p:nvSpPr>
            <p:cNvPr id="23563" name="WordArt 10"/>
            <p:cNvSpPr>
              <a:spLocks noChangeArrowheads="1" noChangeShapeType="1" noTextEdit="1"/>
            </p:cNvSpPr>
            <p:nvPr/>
          </p:nvSpPr>
          <p:spPr bwMode="auto">
            <a:xfrm>
              <a:off x="4416" y="2400"/>
              <a:ext cx="768" cy="408"/>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panose="020B0A04020102020204" pitchFamily="34" charset="0"/>
                </a:rPr>
                <a:t>5678</a:t>
              </a:r>
            </a:p>
          </p:txBody>
        </p:sp>
        <p:sp>
          <p:nvSpPr>
            <p:cNvPr id="23564" name="WordArt 11"/>
            <p:cNvSpPr>
              <a:spLocks noChangeArrowheads="1" noChangeShapeType="1" noTextEdit="1"/>
            </p:cNvSpPr>
            <p:nvPr/>
          </p:nvSpPr>
          <p:spPr bwMode="auto">
            <a:xfrm>
              <a:off x="3792" y="2976"/>
              <a:ext cx="378" cy="48"/>
            </a:xfrm>
            <a:prstGeom prst="rect">
              <a:avLst/>
            </a:prstGeom>
          </p:spPr>
          <p:txBody>
            <a:bodyPr spcFirstLastPara="1" wrap="none" fromWordArt="1">
              <a:prstTxWarp prst="textArchUp">
                <a:avLst>
                  <a:gd name="adj" fmla="val 10800004"/>
                </a:avLst>
              </a:prstTxWarp>
            </a:bodyPr>
            <a:lstStyle/>
            <a:p>
              <a:r>
                <a:rPr lang="en-US" kern="10">
                  <a:ln w="9525">
                    <a:solidFill>
                      <a:srgbClr val="000000"/>
                    </a:solidFill>
                    <a:round/>
                    <a:headEnd/>
                    <a:tailEnd/>
                  </a:ln>
                  <a:solidFill>
                    <a:srgbClr val="000000"/>
                  </a:solidFill>
                  <a:latin typeface="Arial Black" panose="020B0A04020102020204" pitchFamily="34" charset="0"/>
                </a:rPr>
                <a:t>321</a:t>
              </a:r>
            </a:p>
          </p:txBody>
        </p:sp>
        <p:sp>
          <p:nvSpPr>
            <p:cNvPr id="23565" name="WordArt 12"/>
            <p:cNvSpPr>
              <a:spLocks noChangeArrowheads="1" noChangeShapeType="1" noTextEdit="1"/>
            </p:cNvSpPr>
            <p:nvPr/>
          </p:nvSpPr>
          <p:spPr bwMode="auto">
            <a:xfrm rot="885637">
              <a:off x="3840" y="3216"/>
              <a:ext cx="384" cy="336"/>
            </a:xfrm>
            <a:prstGeom prst="rect">
              <a:avLst/>
            </a:prstGeom>
          </p:spPr>
          <p:txBody>
            <a:bodyPr wrap="none" fromWordArt="1">
              <a:prstTxWarp prst="textSlantUp">
                <a:avLst>
                  <a:gd name="adj" fmla="val 47773"/>
                </a:avLst>
              </a:prstTxWarp>
            </a:bodyPr>
            <a:lstStyle/>
            <a:p>
              <a:r>
                <a:rPr lang="en-US" sz="3600" kern="10">
                  <a:ln w="9525">
                    <a:solidFill>
                      <a:srgbClr val="000000"/>
                    </a:solidFill>
                    <a:round/>
                    <a:headEnd/>
                    <a:tailEnd/>
                  </a:ln>
                  <a:solidFill>
                    <a:srgbClr val="000000"/>
                  </a:solidFill>
                  <a:latin typeface="Arial Black" panose="020B0A04020102020204" pitchFamily="34" charset="0"/>
                </a:rPr>
                <a:t>322</a:t>
              </a:r>
            </a:p>
          </p:txBody>
        </p:sp>
        <p:sp>
          <p:nvSpPr>
            <p:cNvPr id="23566" name="WordArt 13"/>
            <p:cNvSpPr>
              <a:spLocks noChangeArrowheads="1" noChangeShapeType="1" noTextEdit="1"/>
            </p:cNvSpPr>
            <p:nvPr/>
          </p:nvSpPr>
          <p:spPr bwMode="auto">
            <a:xfrm rot="1914897">
              <a:off x="4848" y="3264"/>
              <a:ext cx="336" cy="267"/>
            </a:xfrm>
            <a:prstGeom prst="rect">
              <a:avLst/>
            </a:prstGeom>
          </p:spPr>
          <p:txBody>
            <a:bodyPr wrap="none" fromWordArt="1">
              <a:prstTxWarp prst="textSlantUp">
                <a:avLst>
                  <a:gd name="adj" fmla="val 11329"/>
                </a:avLst>
              </a:prstTxWarp>
            </a:bodyPr>
            <a:lstStyle/>
            <a:p>
              <a:r>
                <a:rPr lang="en-US" sz="3600" kern="10">
                  <a:ln w="9525">
                    <a:solidFill>
                      <a:srgbClr val="000000"/>
                    </a:solidFill>
                    <a:round/>
                    <a:headEnd/>
                    <a:tailEnd/>
                  </a:ln>
                  <a:solidFill>
                    <a:srgbClr val="000000"/>
                  </a:solidFill>
                  <a:latin typeface="Arial Black" panose="020B0A04020102020204" pitchFamily="34" charset="0"/>
                </a:rPr>
                <a:t>666</a:t>
              </a:r>
            </a:p>
          </p:txBody>
        </p:sp>
        <p:sp>
          <p:nvSpPr>
            <p:cNvPr id="23567" name="WordArt 14"/>
            <p:cNvSpPr>
              <a:spLocks noChangeArrowheads="1" noChangeShapeType="1" noTextEdit="1"/>
            </p:cNvSpPr>
            <p:nvPr/>
          </p:nvSpPr>
          <p:spPr bwMode="auto">
            <a:xfrm>
              <a:off x="4320" y="3456"/>
              <a:ext cx="336" cy="288"/>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panose="020B0A04020102020204" pitchFamily="34" charset="0"/>
                </a:rPr>
                <a:t>427</a:t>
              </a:r>
            </a:p>
          </p:txBody>
        </p:sp>
      </p:grpSp>
      <p:pic>
        <p:nvPicPr>
          <p:cNvPr id="204084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752600"/>
            <a:ext cx="32099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632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nodeType="withEffect">
                                  <p:stCondLst>
                                    <p:cond delay="0"/>
                                  </p:stCondLst>
                                  <p:childTnLst>
                                    <p:animEffect transition="out" filter="dissolve">
                                      <p:cBhvr>
                                        <p:cTn id="6" dur="500"/>
                                        <p:tgtEl>
                                          <p:spTgt spid="2040847"/>
                                        </p:tgtEl>
                                      </p:cBhvr>
                                    </p:animEffect>
                                    <p:set>
                                      <p:cBhvr>
                                        <p:cTn id="7" dur="1" fill="hold">
                                          <p:stCondLst>
                                            <p:cond delay="499"/>
                                          </p:stCondLst>
                                        </p:cTn>
                                        <p:tgtEl>
                                          <p:spTgt spid="2040847"/>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668874"/>
            <a:ext cx="8686800" cy="4985925"/>
          </a:xfrm>
          <a:prstGeom prst="rect">
            <a:avLst/>
          </a:prstGeom>
        </p:spPr>
      </p:pic>
      <p:sp>
        <p:nvSpPr>
          <p:cNvPr id="2" name="Title 1"/>
          <p:cNvSpPr>
            <a:spLocks noGrp="1"/>
          </p:cNvSpPr>
          <p:nvPr>
            <p:ph type="title"/>
          </p:nvPr>
        </p:nvSpPr>
        <p:spPr/>
        <p:txBody>
          <a:bodyPr/>
          <a:lstStyle/>
          <a:p>
            <a:r>
              <a:rPr lang="en-US" dirty="0" smtClean="0"/>
              <a:t>IUI assignment in a temperature assay (1)</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07" y="3930049"/>
            <a:ext cx="4092973" cy="2724751"/>
          </a:xfrm>
          <a:prstGeom prst="rect">
            <a:avLst/>
          </a:prstGeom>
        </p:spPr>
      </p:pic>
      <p:pic>
        <p:nvPicPr>
          <p:cNvPr id="6" name="Picture 5"/>
          <p:cNvPicPr>
            <a:picLocks noChangeAspect="1"/>
          </p:cNvPicPr>
          <p:nvPr/>
        </p:nvPicPr>
        <p:blipFill>
          <a:blip r:embed="rId4"/>
          <a:stretch>
            <a:fillRect/>
          </a:stretch>
        </p:blipFill>
        <p:spPr>
          <a:xfrm>
            <a:off x="4321573" y="4286612"/>
            <a:ext cx="1338905" cy="2368188"/>
          </a:xfrm>
          <a:prstGeom prst="rect">
            <a:avLst/>
          </a:prstGeom>
        </p:spPr>
      </p:pic>
      <p:sp>
        <p:nvSpPr>
          <p:cNvPr id="8" name="TextBox 7"/>
          <p:cNvSpPr txBox="1"/>
          <p:nvPr/>
        </p:nvSpPr>
        <p:spPr>
          <a:xfrm>
            <a:off x="1881174" y="5715000"/>
            <a:ext cx="441146" cy="400110"/>
          </a:xfrm>
          <a:prstGeom prst="rect">
            <a:avLst/>
          </a:prstGeom>
          <a:solidFill>
            <a:srgbClr val="FF0000"/>
          </a:solidFill>
        </p:spPr>
        <p:txBody>
          <a:bodyPr wrap="none" rtlCol="0">
            <a:spAutoFit/>
          </a:bodyPr>
          <a:lstStyle/>
          <a:p>
            <a:r>
              <a:rPr lang="en-US" sz="2000" dirty="0" smtClean="0"/>
              <a:t>#1</a:t>
            </a:r>
            <a:endParaRPr lang="en-US" sz="2000" dirty="0"/>
          </a:p>
        </p:txBody>
      </p:sp>
      <p:sp>
        <p:nvSpPr>
          <p:cNvPr id="9" name="TextBox 8"/>
          <p:cNvSpPr txBox="1"/>
          <p:nvPr/>
        </p:nvSpPr>
        <p:spPr>
          <a:xfrm>
            <a:off x="3290604" y="5177655"/>
            <a:ext cx="441146" cy="400110"/>
          </a:xfrm>
          <a:prstGeom prst="rect">
            <a:avLst/>
          </a:prstGeom>
          <a:solidFill>
            <a:srgbClr val="FF0000"/>
          </a:solidFill>
        </p:spPr>
        <p:txBody>
          <a:bodyPr wrap="none" rtlCol="0">
            <a:spAutoFit/>
          </a:bodyPr>
          <a:lstStyle/>
          <a:p>
            <a:r>
              <a:rPr lang="en-US" sz="2000" dirty="0" smtClean="0"/>
              <a:t>#2</a:t>
            </a:r>
            <a:endParaRPr lang="en-US" sz="2000" dirty="0"/>
          </a:p>
        </p:txBody>
      </p:sp>
      <p:sp>
        <p:nvSpPr>
          <p:cNvPr id="10" name="TextBox 9"/>
          <p:cNvSpPr txBox="1"/>
          <p:nvPr/>
        </p:nvSpPr>
        <p:spPr>
          <a:xfrm>
            <a:off x="443289" y="3200400"/>
            <a:ext cx="441146" cy="400110"/>
          </a:xfrm>
          <a:prstGeom prst="rect">
            <a:avLst/>
          </a:prstGeom>
          <a:solidFill>
            <a:srgbClr val="FF0000"/>
          </a:solidFill>
        </p:spPr>
        <p:txBody>
          <a:bodyPr wrap="none" rtlCol="0">
            <a:spAutoFit/>
          </a:bodyPr>
          <a:lstStyle/>
          <a:p>
            <a:r>
              <a:rPr lang="en-US" sz="2000" dirty="0" smtClean="0"/>
              <a:t>#3</a:t>
            </a:r>
            <a:endParaRPr lang="en-US" sz="2000" dirty="0"/>
          </a:p>
        </p:txBody>
      </p:sp>
      <p:sp>
        <p:nvSpPr>
          <p:cNvPr id="11" name="TextBox 10"/>
          <p:cNvSpPr txBox="1"/>
          <p:nvPr/>
        </p:nvSpPr>
        <p:spPr>
          <a:xfrm>
            <a:off x="5958909" y="3525386"/>
            <a:ext cx="441146" cy="400110"/>
          </a:xfrm>
          <a:prstGeom prst="rect">
            <a:avLst/>
          </a:prstGeom>
          <a:solidFill>
            <a:srgbClr val="FF0000"/>
          </a:solidFill>
        </p:spPr>
        <p:txBody>
          <a:bodyPr wrap="none" rtlCol="0">
            <a:spAutoFit/>
          </a:bodyPr>
          <a:lstStyle/>
          <a:p>
            <a:r>
              <a:rPr lang="en-US" sz="2000" dirty="0" smtClean="0"/>
              <a:t>#4</a:t>
            </a:r>
            <a:endParaRPr lang="en-US" sz="2000"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3719" y="3308951"/>
            <a:ext cx="1204004" cy="801210"/>
          </a:xfrm>
          <a:prstGeom prst="rect">
            <a:avLst/>
          </a:prstGeom>
        </p:spPr>
      </p:pic>
      <p:sp>
        <p:nvSpPr>
          <p:cNvPr id="14" name="TextBox 13"/>
          <p:cNvSpPr txBox="1"/>
          <p:nvPr/>
        </p:nvSpPr>
        <p:spPr>
          <a:xfrm>
            <a:off x="2431912" y="3365170"/>
            <a:ext cx="555216" cy="400110"/>
          </a:xfrm>
          <a:prstGeom prst="rect">
            <a:avLst/>
          </a:prstGeom>
          <a:solidFill>
            <a:srgbClr val="FF0000"/>
          </a:solidFill>
        </p:spPr>
        <p:txBody>
          <a:bodyPr wrap="none" rtlCol="0">
            <a:spAutoFit/>
          </a:bodyPr>
          <a:lstStyle/>
          <a:p>
            <a:r>
              <a:rPr lang="en-US" sz="2000" dirty="0" smtClean="0"/>
              <a:t>#11</a:t>
            </a:r>
            <a:endParaRPr lang="en-US" sz="2000" dirty="0"/>
          </a:p>
        </p:txBody>
      </p:sp>
      <p:pic>
        <p:nvPicPr>
          <p:cNvPr id="5" name="Picture 4"/>
          <p:cNvPicPr>
            <a:picLocks noChangeAspect="1"/>
          </p:cNvPicPr>
          <p:nvPr/>
        </p:nvPicPr>
        <p:blipFill>
          <a:blip r:embed="rId6"/>
          <a:stretch>
            <a:fillRect/>
          </a:stretch>
        </p:blipFill>
        <p:spPr>
          <a:xfrm>
            <a:off x="3731750" y="3641769"/>
            <a:ext cx="710876" cy="1391012"/>
          </a:xfrm>
          <a:prstGeom prst="rect">
            <a:avLst/>
          </a:prstGeom>
        </p:spPr>
      </p:pic>
      <p:sp>
        <p:nvSpPr>
          <p:cNvPr id="16" name="TextBox 15"/>
          <p:cNvSpPr txBox="1"/>
          <p:nvPr/>
        </p:nvSpPr>
        <p:spPr>
          <a:xfrm>
            <a:off x="4996402" y="6032229"/>
            <a:ext cx="441146" cy="400110"/>
          </a:xfrm>
          <a:prstGeom prst="rect">
            <a:avLst/>
          </a:prstGeom>
          <a:solidFill>
            <a:srgbClr val="FF0000"/>
          </a:solidFill>
        </p:spPr>
        <p:txBody>
          <a:bodyPr wrap="none" rtlCol="0">
            <a:spAutoFit/>
          </a:bodyPr>
          <a:lstStyle/>
          <a:p>
            <a:r>
              <a:rPr lang="en-US" sz="2000" dirty="0" smtClean="0"/>
              <a:t>#6</a:t>
            </a:r>
            <a:endParaRPr lang="en-US" sz="2000" dirty="0"/>
          </a:p>
        </p:txBody>
      </p:sp>
      <p:sp>
        <p:nvSpPr>
          <p:cNvPr id="17" name="TextBox 16"/>
          <p:cNvSpPr txBox="1"/>
          <p:nvPr/>
        </p:nvSpPr>
        <p:spPr>
          <a:xfrm>
            <a:off x="4327768" y="3764268"/>
            <a:ext cx="441146" cy="400110"/>
          </a:xfrm>
          <a:prstGeom prst="rect">
            <a:avLst/>
          </a:prstGeom>
          <a:solidFill>
            <a:srgbClr val="FF0000"/>
          </a:solidFill>
        </p:spPr>
        <p:txBody>
          <a:bodyPr wrap="none" rtlCol="0">
            <a:spAutoFit/>
          </a:bodyPr>
          <a:lstStyle/>
          <a:p>
            <a:r>
              <a:rPr lang="en-US" sz="2000" dirty="0" smtClean="0"/>
              <a:t>#9</a:t>
            </a:r>
            <a:endParaRPr lang="en-US" sz="2000" dirty="0"/>
          </a:p>
        </p:txBody>
      </p:sp>
    </p:spTree>
    <p:extLst>
      <p:ext uri="{BB962C8B-B14F-4D97-AF65-F5344CB8AC3E}">
        <p14:creationId xmlns:p14="http://schemas.microsoft.com/office/powerpoint/2010/main" val="29476268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668874"/>
            <a:ext cx="8686800" cy="4985925"/>
          </a:xfrm>
          <a:prstGeom prst="rect">
            <a:avLst/>
          </a:prstGeom>
        </p:spPr>
      </p:pic>
      <p:sp>
        <p:nvSpPr>
          <p:cNvPr id="2" name="Title 1"/>
          <p:cNvSpPr>
            <a:spLocks noGrp="1"/>
          </p:cNvSpPr>
          <p:nvPr>
            <p:ph type="title"/>
          </p:nvPr>
        </p:nvSpPr>
        <p:spPr/>
        <p:txBody>
          <a:bodyPr/>
          <a:lstStyle/>
          <a:p>
            <a:r>
              <a:rPr lang="en-US" dirty="0"/>
              <a:t>IUI assignment in a temperature assay </a:t>
            </a:r>
            <a:r>
              <a:rPr lang="en-US" dirty="0" smtClean="0"/>
              <a:t>(2)</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07" y="3930049"/>
            <a:ext cx="4092973" cy="2724751"/>
          </a:xfrm>
          <a:prstGeom prst="rect">
            <a:avLst/>
          </a:prstGeom>
        </p:spPr>
      </p:pic>
      <p:pic>
        <p:nvPicPr>
          <p:cNvPr id="6" name="Picture 5"/>
          <p:cNvPicPr>
            <a:picLocks noChangeAspect="1"/>
          </p:cNvPicPr>
          <p:nvPr/>
        </p:nvPicPr>
        <p:blipFill>
          <a:blip r:embed="rId4"/>
          <a:stretch>
            <a:fillRect/>
          </a:stretch>
        </p:blipFill>
        <p:spPr>
          <a:xfrm>
            <a:off x="4321573" y="4286612"/>
            <a:ext cx="1338905" cy="2368188"/>
          </a:xfrm>
          <a:prstGeom prst="rect">
            <a:avLst/>
          </a:prstGeom>
        </p:spPr>
      </p:pic>
      <p:sp>
        <p:nvSpPr>
          <p:cNvPr id="8" name="TextBox 7"/>
          <p:cNvSpPr txBox="1"/>
          <p:nvPr/>
        </p:nvSpPr>
        <p:spPr>
          <a:xfrm>
            <a:off x="1881174" y="5715000"/>
            <a:ext cx="441146" cy="400110"/>
          </a:xfrm>
          <a:prstGeom prst="rect">
            <a:avLst/>
          </a:prstGeom>
          <a:solidFill>
            <a:srgbClr val="FF0000"/>
          </a:solidFill>
        </p:spPr>
        <p:txBody>
          <a:bodyPr wrap="none" rtlCol="0">
            <a:spAutoFit/>
          </a:bodyPr>
          <a:lstStyle/>
          <a:p>
            <a:r>
              <a:rPr lang="en-US" sz="2000" dirty="0" smtClean="0"/>
              <a:t>#1</a:t>
            </a:r>
            <a:endParaRPr lang="en-US" sz="2000" dirty="0"/>
          </a:p>
        </p:txBody>
      </p:sp>
      <p:pic>
        <p:nvPicPr>
          <p:cNvPr id="5" name="Picture 4"/>
          <p:cNvPicPr>
            <a:picLocks noChangeAspect="1"/>
          </p:cNvPicPr>
          <p:nvPr/>
        </p:nvPicPr>
        <p:blipFill>
          <a:blip r:embed="rId5"/>
          <a:stretch>
            <a:fillRect/>
          </a:stretch>
        </p:blipFill>
        <p:spPr>
          <a:xfrm>
            <a:off x="3731750" y="3641769"/>
            <a:ext cx="710876" cy="1391012"/>
          </a:xfrm>
          <a:prstGeom prst="rect">
            <a:avLst/>
          </a:prstGeom>
        </p:spPr>
      </p:pic>
      <p:sp>
        <p:nvSpPr>
          <p:cNvPr id="16" name="TextBox 15"/>
          <p:cNvSpPr txBox="1"/>
          <p:nvPr/>
        </p:nvSpPr>
        <p:spPr>
          <a:xfrm>
            <a:off x="4989310" y="4210125"/>
            <a:ext cx="441146" cy="400110"/>
          </a:xfrm>
          <a:prstGeom prst="rect">
            <a:avLst/>
          </a:prstGeom>
          <a:solidFill>
            <a:srgbClr val="FF0000"/>
          </a:solidFill>
        </p:spPr>
        <p:txBody>
          <a:bodyPr wrap="none" rtlCol="0">
            <a:spAutoFit/>
          </a:bodyPr>
          <a:lstStyle/>
          <a:p>
            <a:r>
              <a:rPr lang="en-US" sz="2000" dirty="0" smtClean="0"/>
              <a:t>#6</a:t>
            </a:r>
            <a:endParaRPr lang="en-US" sz="2000" dirty="0"/>
          </a:p>
        </p:txBody>
      </p:sp>
      <p:sp>
        <p:nvSpPr>
          <p:cNvPr id="17" name="TextBox 16"/>
          <p:cNvSpPr txBox="1"/>
          <p:nvPr/>
        </p:nvSpPr>
        <p:spPr>
          <a:xfrm>
            <a:off x="3483863" y="4057220"/>
            <a:ext cx="441146" cy="400110"/>
          </a:xfrm>
          <a:prstGeom prst="rect">
            <a:avLst/>
          </a:prstGeom>
          <a:solidFill>
            <a:srgbClr val="FF0000"/>
          </a:solidFill>
        </p:spPr>
        <p:txBody>
          <a:bodyPr wrap="none" rtlCol="0">
            <a:spAutoFit/>
          </a:bodyPr>
          <a:lstStyle/>
          <a:p>
            <a:r>
              <a:rPr lang="en-US" sz="2000" dirty="0" smtClean="0"/>
              <a:t>#9</a:t>
            </a:r>
            <a:endParaRPr lang="en-US" sz="2000" dirty="0"/>
          </a:p>
        </p:txBody>
      </p:sp>
      <p:cxnSp>
        <p:nvCxnSpPr>
          <p:cNvPr id="37" name="Straight Arrow Connector 36"/>
          <p:cNvCxnSpPr>
            <a:stCxn id="31" idx="2"/>
            <a:endCxn id="17" idx="0"/>
          </p:cNvCxnSpPr>
          <p:nvPr/>
        </p:nvCxnSpPr>
        <p:spPr bwMode="auto">
          <a:xfrm>
            <a:off x="3185066" y="3105361"/>
            <a:ext cx="519370" cy="951859"/>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31" name="TextBox 30"/>
          <p:cNvSpPr txBox="1"/>
          <p:nvPr/>
        </p:nvSpPr>
        <p:spPr>
          <a:xfrm>
            <a:off x="2964492" y="2705251"/>
            <a:ext cx="441147" cy="400110"/>
          </a:xfrm>
          <a:prstGeom prst="rect">
            <a:avLst/>
          </a:prstGeom>
          <a:solidFill>
            <a:srgbClr val="FFFF00"/>
          </a:solidFill>
        </p:spPr>
        <p:txBody>
          <a:bodyPr wrap="none" rtlCol="0">
            <a:spAutoFit/>
          </a:bodyPr>
          <a:lstStyle/>
          <a:p>
            <a:r>
              <a:rPr lang="en-US" sz="2000" dirty="0" smtClean="0"/>
              <a:t>#7</a:t>
            </a:r>
            <a:endParaRPr lang="en-US" sz="2000" dirty="0"/>
          </a:p>
        </p:txBody>
      </p:sp>
      <p:cxnSp>
        <p:nvCxnSpPr>
          <p:cNvPr id="34" name="Straight Arrow Connector 33"/>
          <p:cNvCxnSpPr>
            <a:stCxn id="31" idx="2"/>
            <a:endCxn id="8" idx="0"/>
          </p:cNvCxnSpPr>
          <p:nvPr/>
        </p:nvCxnSpPr>
        <p:spPr bwMode="auto">
          <a:xfrm flipH="1">
            <a:off x="2101747" y="3105361"/>
            <a:ext cx="1083319" cy="2609639"/>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38" name="Straight Arrow Connector 37"/>
          <p:cNvCxnSpPr>
            <a:stCxn id="31" idx="3"/>
            <a:endCxn id="6" idx="0"/>
          </p:cNvCxnSpPr>
          <p:nvPr/>
        </p:nvCxnSpPr>
        <p:spPr bwMode="auto">
          <a:xfrm>
            <a:off x="3405639" y="2905306"/>
            <a:ext cx="1585387" cy="1381306"/>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7412449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p:txBody>
          <a:bodyPr/>
          <a:lstStyle/>
          <a:p>
            <a:pPr eaLnBrk="1" hangingPunct="1"/>
            <a:r>
              <a:rPr lang="nl-BE" altLang="en-US" smtClean="0"/>
              <a:t>Criteria for IUI assignment (1)</a:t>
            </a:r>
            <a:endParaRPr lang="nl-NL" altLang="en-US" smtClean="0"/>
          </a:p>
        </p:txBody>
      </p:sp>
      <p:sp>
        <p:nvSpPr>
          <p:cNvPr id="26627" name="Rectangle 3"/>
          <p:cNvSpPr>
            <a:spLocks noGrp="1" noChangeArrowheads="1"/>
          </p:cNvSpPr>
          <p:nvPr>
            <p:ph idx="1"/>
          </p:nvPr>
        </p:nvSpPr>
        <p:spPr/>
        <p:txBody>
          <a:bodyPr/>
          <a:lstStyle/>
          <a:p>
            <a:pPr marL="609600" indent="-609600" eaLnBrk="1" hangingPunct="1">
              <a:lnSpc>
                <a:spcPct val="90000"/>
              </a:lnSpc>
              <a:buFontTx/>
              <a:buAutoNum type="arabicPeriod"/>
            </a:pPr>
            <a:r>
              <a:rPr lang="nl-BE" altLang="en-US" sz="2800" dirty="0" smtClean="0"/>
              <a:t>The </a:t>
            </a:r>
            <a:r>
              <a:rPr lang="nl-BE" altLang="en-US" sz="2800" dirty="0" err="1" smtClean="0"/>
              <a:t>particular’s</a:t>
            </a:r>
            <a:r>
              <a:rPr lang="nl-BE" altLang="en-US" sz="2800" dirty="0" smtClean="0"/>
              <a:t> </a:t>
            </a:r>
            <a:r>
              <a:rPr lang="nl-BE" altLang="en-US" sz="2800" dirty="0" err="1" smtClean="0"/>
              <a:t>existence</a:t>
            </a:r>
            <a:r>
              <a:rPr lang="nl-BE" altLang="en-US" sz="2800" dirty="0" smtClean="0"/>
              <a:t> must </a:t>
            </a:r>
            <a:r>
              <a:rPr lang="nl-BE" altLang="en-US" sz="2800" dirty="0" err="1" smtClean="0"/>
              <a:t>be</a:t>
            </a:r>
            <a:r>
              <a:rPr lang="nl-BE" altLang="en-US" sz="2800" dirty="0" smtClean="0"/>
              <a:t> </a:t>
            </a:r>
            <a:r>
              <a:rPr lang="nl-BE" altLang="en-US" sz="2800" dirty="0" err="1" smtClean="0"/>
              <a:t>determined</a:t>
            </a:r>
            <a:r>
              <a:rPr lang="nl-BE" altLang="en-US" sz="2800" dirty="0" smtClean="0"/>
              <a:t>:</a:t>
            </a:r>
          </a:p>
          <a:p>
            <a:pPr marL="990600" lvl="1" indent="-533400" eaLnBrk="1" hangingPunct="1">
              <a:lnSpc>
                <a:spcPct val="90000"/>
              </a:lnSpc>
            </a:pPr>
            <a:r>
              <a:rPr lang="nl-BE" altLang="en-US" sz="2400" dirty="0" smtClean="0"/>
              <a:t>Easy </a:t>
            </a:r>
            <a:r>
              <a:rPr lang="nl-BE" altLang="en-US" sz="2400" dirty="0" err="1" smtClean="0"/>
              <a:t>for</a:t>
            </a:r>
            <a:r>
              <a:rPr lang="nl-BE" altLang="en-US" sz="2400" dirty="0" smtClean="0"/>
              <a:t> persons in front of </a:t>
            </a:r>
            <a:r>
              <a:rPr lang="nl-BE" altLang="en-US" sz="2400" dirty="0" err="1" smtClean="0"/>
              <a:t>you</a:t>
            </a:r>
            <a:r>
              <a:rPr lang="nl-BE" altLang="en-US" sz="2400" dirty="0" smtClean="0"/>
              <a:t>, tools, ...</a:t>
            </a:r>
          </a:p>
          <a:p>
            <a:pPr marL="990600" lvl="1" indent="-533400" eaLnBrk="1" hangingPunct="1">
              <a:lnSpc>
                <a:spcPct val="90000"/>
              </a:lnSpc>
            </a:pPr>
            <a:r>
              <a:rPr lang="nl-BE" altLang="en-US" sz="2400" dirty="0" smtClean="0"/>
              <a:t>Easy </a:t>
            </a:r>
            <a:r>
              <a:rPr lang="nl-BE" altLang="en-US" sz="2400" dirty="0" err="1" smtClean="0"/>
              <a:t>for</a:t>
            </a:r>
            <a:r>
              <a:rPr lang="nl-BE" altLang="en-US" sz="2400" dirty="0" smtClean="0"/>
              <a:t> ‘</a:t>
            </a:r>
            <a:r>
              <a:rPr lang="nl-BE" altLang="en-US" sz="2400" dirty="0" err="1" smtClean="0"/>
              <a:t>planned</a:t>
            </a:r>
            <a:r>
              <a:rPr lang="nl-BE" altLang="en-US" sz="2400" dirty="0" smtClean="0"/>
              <a:t> acts’: </a:t>
            </a:r>
            <a:r>
              <a:rPr lang="nl-BE" altLang="en-US" sz="2400" dirty="0" err="1" smtClean="0"/>
              <a:t>they</a:t>
            </a:r>
            <a:r>
              <a:rPr lang="nl-BE" altLang="en-US" sz="2400" dirty="0" smtClean="0"/>
              <a:t> do </a:t>
            </a:r>
            <a:r>
              <a:rPr lang="nl-BE" altLang="en-US" sz="2400" dirty="0" err="1" smtClean="0"/>
              <a:t>not</a:t>
            </a:r>
            <a:r>
              <a:rPr lang="nl-BE" altLang="en-US" sz="2400" dirty="0" smtClean="0"/>
              <a:t> </a:t>
            </a:r>
            <a:r>
              <a:rPr lang="nl-BE" altLang="en-US" sz="2400" dirty="0" err="1" smtClean="0"/>
              <a:t>exist</a:t>
            </a:r>
            <a:r>
              <a:rPr lang="nl-BE" altLang="en-US" sz="2400" dirty="0" smtClean="0"/>
              <a:t> </a:t>
            </a:r>
            <a:r>
              <a:rPr lang="nl-BE" altLang="en-US" sz="2400" dirty="0" err="1" smtClean="0"/>
              <a:t>before</a:t>
            </a:r>
            <a:r>
              <a:rPr lang="nl-BE" altLang="en-US" sz="2400" dirty="0" smtClean="0"/>
              <a:t> the plan is </a:t>
            </a:r>
            <a:r>
              <a:rPr lang="nl-BE" altLang="en-US" sz="2400" dirty="0" err="1" smtClean="0"/>
              <a:t>executed</a:t>
            </a:r>
            <a:r>
              <a:rPr lang="nl-BE" altLang="en-US" sz="2400" dirty="0" smtClean="0"/>
              <a:t> !</a:t>
            </a:r>
          </a:p>
          <a:p>
            <a:pPr marL="1371600" lvl="2" indent="-457200" eaLnBrk="1" hangingPunct="1">
              <a:lnSpc>
                <a:spcPct val="90000"/>
              </a:lnSpc>
            </a:pPr>
            <a:r>
              <a:rPr lang="nl-BE" altLang="en-US" sz="2000" dirty="0" err="1" smtClean="0"/>
              <a:t>Only</a:t>
            </a:r>
            <a:r>
              <a:rPr lang="nl-BE" altLang="en-US" sz="2000" dirty="0" smtClean="0"/>
              <a:t> the plan </a:t>
            </a:r>
            <a:r>
              <a:rPr lang="nl-BE" altLang="en-US" sz="2000" dirty="0" err="1" smtClean="0"/>
              <a:t>exists</a:t>
            </a:r>
            <a:r>
              <a:rPr lang="nl-BE" altLang="en-US" sz="2000" dirty="0" smtClean="0"/>
              <a:t> </a:t>
            </a:r>
            <a:r>
              <a:rPr lang="nl-BE" altLang="en-US" sz="2000" dirty="0" err="1" smtClean="0"/>
              <a:t>and</a:t>
            </a:r>
            <a:r>
              <a:rPr lang="nl-BE" altLang="en-US" sz="2000" dirty="0" smtClean="0"/>
              <a:t> </a:t>
            </a:r>
            <a:r>
              <a:rPr lang="nl-BE" altLang="en-US" sz="2000" dirty="0" err="1" smtClean="0"/>
              <a:t>possibly</a:t>
            </a:r>
            <a:r>
              <a:rPr lang="nl-BE" altLang="en-US" sz="2000" dirty="0" smtClean="0"/>
              <a:t> the statements made </a:t>
            </a:r>
            <a:r>
              <a:rPr lang="nl-BE" altLang="en-US" sz="2000" dirty="0" err="1" smtClean="0"/>
              <a:t>about</a:t>
            </a:r>
            <a:r>
              <a:rPr lang="nl-BE" altLang="en-US" sz="2000" dirty="0" smtClean="0"/>
              <a:t> the </a:t>
            </a:r>
            <a:r>
              <a:rPr lang="nl-BE" altLang="en-US" sz="2000" dirty="0" err="1" smtClean="0"/>
              <a:t>future</a:t>
            </a:r>
            <a:r>
              <a:rPr lang="nl-BE" altLang="en-US" sz="2000" dirty="0" smtClean="0"/>
              <a:t> </a:t>
            </a:r>
            <a:r>
              <a:rPr lang="nl-BE" altLang="en-US" sz="2000" dirty="0" err="1" smtClean="0"/>
              <a:t>execution</a:t>
            </a:r>
            <a:r>
              <a:rPr lang="nl-BE" altLang="en-US" sz="2000" dirty="0" smtClean="0"/>
              <a:t> of the plan</a:t>
            </a:r>
          </a:p>
          <a:p>
            <a:pPr marL="990600" lvl="1" indent="-533400" eaLnBrk="1" hangingPunct="1">
              <a:lnSpc>
                <a:spcPct val="90000"/>
              </a:lnSpc>
            </a:pPr>
            <a:r>
              <a:rPr lang="nl-BE" altLang="en-US" sz="2400" dirty="0" smtClean="0"/>
              <a:t>More </a:t>
            </a:r>
            <a:r>
              <a:rPr lang="nl-BE" altLang="en-US" sz="2400" dirty="0" err="1" smtClean="0"/>
              <a:t>difficult</a:t>
            </a:r>
            <a:r>
              <a:rPr lang="nl-BE" altLang="en-US" sz="2400" dirty="0" smtClean="0"/>
              <a:t>: a </a:t>
            </a:r>
            <a:r>
              <a:rPr lang="nl-BE" altLang="en-US" sz="2400" dirty="0" err="1" smtClean="0"/>
              <a:t>subject’s</a:t>
            </a:r>
            <a:r>
              <a:rPr lang="nl-BE" altLang="en-US" sz="2400" dirty="0" smtClean="0"/>
              <a:t> </a:t>
            </a:r>
            <a:r>
              <a:rPr lang="nl-BE" altLang="en-US" sz="2400" dirty="0" err="1" smtClean="0"/>
              <a:t>intensions</a:t>
            </a:r>
            <a:r>
              <a:rPr lang="nl-BE" altLang="en-US" sz="2400" dirty="0" smtClean="0"/>
              <a:t>, </a:t>
            </a:r>
            <a:r>
              <a:rPr lang="nl-BE" altLang="en-US" sz="2400" dirty="0" err="1" smtClean="0"/>
              <a:t>emotions</a:t>
            </a:r>
            <a:endParaRPr lang="nl-BE" altLang="en-US" sz="2400" dirty="0" smtClean="0"/>
          </a:p>
          <a:p>
            <a:pPr marL="1371600" lvl="2" indent="-457200" eaLnBrk="1" hangingPunct="1">
              <a:lnSpc>
                <a:spcPct val="90000"/>
              </a:lnSpc>
            </a:pPr>
            <a:r>
              <a:rPr lang="nl-BE" altLang="en-US" sz="2000" dirty="0" smtClean="0"/>
              <a:t>But the statements </a:t>
            </a:r>
            <a:r>
              <a:rPr lang="nl-BE" altLang="en-US" sz="2000" dirty="0" err="1" smtClean="0"/>
              <a:t>observers</a:t>
            </a:r>
            <a:r>
              <a:rPr lang="nl-BE" altLang="en-US" sz="2000" dirty="0" smtClean="0"/>
              <a:t> make </a:t>
            </a:r>
            <a:r>
              <a:rPr lang="nl-BE" altLang="en-US" sz="2000" dirty="0" err="1" smtClean="0"/>
              <a:t>about</a:t>
            </a:r>
            <a:r>
              <a:rPr lang="nl-BE" altLang="en-US" sz="2000" dirty="0" smtClean="0"/>
              <a:t> </a:t>
            </a:r>
            <a:r>
              <a:rPr lang="nl-BE" altLang="en-US" sz="2000" dirty="0" err="1" smtClean="0"/>
              <a:t>them</a:t>
            </a:r>
            <a:r>
              <a:rPr lang="nl-BE" altLang="en-US" sz="2000" dirty="0" smtClean="0"/>
              <a:t> do </a:t>
            </a:r>
            <a:r>
              <a:rPr lang="nl-BE" altLang="en-US" sz="2000" dirty="0" err="1" smtClean="0"/>
              <a:t>exist</a:t>
            </a:r>
            <a:r>
              <a:rPr lang="nl-BE" altLang="en-US" sz="2000" dirty="0" smtClean="0"/>
              <a:t> !</a:t>
            </a:r>
          </a:p>
          <a:p>
            <a:pPr marL="990600" lvl="1" indent="-533400" eaLnBrk="1" hangingPunct="1">
              <a:lnSpc>
                <a:spcPct val="90000"/>
              </a:lnSpc>
            </a:pPr>
            <a:r>
              <a:rPr lang="nl-BE" altLang="en-US" sz="2400" dirty="0" err="1" smtClean="0"/>
              <a:t>However</a:t>
            </a:r>
            <a:r>
              <a:rPr lang="nl-BE" altLang="en-US" sz="2400" dirty="0" smtClean="0"/>
              <a:t>: </a:t>
            </a:r>
          </a:p>
          <a:p>
            <a:pPr marL="1371600" lvl="2" indent="-457200" eaLnBrk="1" hangingPunct="1">
              <a:lnSpc>
                <a:spcPct val="90000"/>
              </a:lnSpc>
            </a:pPr>
            <a:r>
              <a:rPr lang="nl-BE" altLang="en-US" sz="2000" dirty="0" smtClean="0"/>
              <a:t>no </a:t>
            </a:r>
            <a:r>
              <a:rPr lang="nl-BE" altLang="en-US" sz="2000" dirty="0" err="1" smtClean="0"/>
              <a:t>need</a:t>
            </a:r>
            <a:r>
              <a:rPr lang="nl-BE" altLang="en-US" sz="2000" dirty="0" smtClean="0"/>
              <a:t> </a:t>
            </a:r>
            <a:r>
              <a:rPr lang="nl-BE" altLang="en-US" sz="2000" dirty="0" err="1" smtClean="0"/>
              <a:t>to</a:t>
            </a:r>
            <a:r>
              <a:rPr lang="nl-BE" altLang="en-US" sz="2000" dirty="0" smtClean="0"/>
              <a:t> </a:t>
            </a:r>
            <a:r>
              <a:rPr lang="nl-BE" altLang="en-US" sz="2000" dirty="0" err="1" smtClean="0"/>
              <a:t>know</a:t>
            </a:r>
            <a:r>
              <a:rPr lang="nl-BE" altLang="en-US" sz="2000" dirty="0" smtClean="0"/>
              <a:t> </a:t>
            </a:r>
            <a:r>
              <a:rPr lang="nl-BE" altLang="en-US" sz="2000" b="1" i="1" u="sng" dirty="0" err="1" smtClean="0"/>
              <a:t>what</a:t>
            </a:r>
            <a:r>
              <a:rPr lang="nl-BE" altLang="en-US" sz="2000" dirty="0" smtClean="0"/>
              <a:t> the </a:t>
            </a:r>
            <a:r>
              <a:rPr lang="nl-BE" altLang="en-US" sz="2000" dirty="0" err="1" smtClean="0"/>
              <a:t>particular</a:t>
            </a:r>
            <a:r>
              <a:rPr lang="nl-BE" altLang="en-US" sz="2000" dirty="0" smtClean="0"/>
              <a:t> </a:t>
            </a:r>
            <a:r>
              <a:rPr lang="nl-BE" altLang="en-US" sz="2000" dirty="0" err="1" smtClean="0"/>
              <a:t>exactly</a:t>
            </a:r>
            <a:r>
              <a:rPr lang="nl-BE" altLang="en-US" sz="2000" dirty="0" smtClean="0"/>
              <a:t> is, i.e. </a:t>
            </a:r>
            <a:r>
              <a:rPr lang="nl-BE" altLang="en-US" sz="2000" dirty="0" err="1" smtClean="0"/>
              <a:t>which</a:t>
            </a:r>
            <a:r>
              <a:rPr lang="nl-BE" altLang="en-US" sz="2000" dirty="0" smtClean="0"/>
              <a:t> </a:t>
            </a:r>
            <a:r>
              <a:rPr lang="nl-BE" altLang="en-US" sz="2000" dirty="0" err="1" smtClean="0"/>
              <a:t>universal</a:t>
            </a:r>
            <a:r>
              <a:rPr lang="nl-BE" altLang="en-US" sz="2000" dirty="0" smtClean="0"/>
              <a:t> </a:t>
            </a:r>
            <a:r>
              <a:rPr lang="nl-BE" altLang="en-US" sz="2000" dirty="0" err="1" smtClean="0"/>
              <a:t>it</a:t>
            </a:r>
            <a:r>
              <a:rPr lang="nl-BE" altLang="en-US" sz="2000" dirty="0" smtClean="0"/>
              <a:t> </a:t>
            </a:r>
            <a:r>
              <a:rPr lang="nl-BE" altLang="en-US" sz="2000" dirty="0" err="1" smtClean="0"/>
              <a:t>instantiates</a:t>
            </a:r>
            <a:endParaRPr lang="nl-BE" altLang="en-US" sz="2000" dirty="0" smtClean="0"/>
          </a:p>
          <a:p>
            <a:pPr marL="1371600" lvl="2" indent="-457200" eaLnBrk="1" hangingPunct="1">
              <a:lnSpc>
                <a:spcPct val="90000"/>
              </a:lnSpc>
            </a:pPr>
            <a:r>
              <a:rPr lang="nl-BE" altLang="en-US" sz="2000" dirty="0" smtClean="0"/>
              <a:t>No </a:t>
            </a:r>
            <a:r>
              <a:rPr lang="nl-BE" altLang="en-US" sz="2000" dirty="0" err="1" smtClean="0"/>
              <a:t>need</a:t>
            </a:r>
            <a:r>
              <a:rPr lang="nl-BE" altLang="en-US" sz="2000" dirty="0" smtClean="0"/>
              <a:t> </a:t>
            </a:r>
            <a:r>
              <a:rPr lang="nl-BE" altLang="en-US" sz="2000" dirty="0" err="1" smtClean="0"/>
              <a:t>to</a:t>
            </a:r>
            <a:r>
              <a:rPr lang="nl-BE" altLang="en-US" sz="2000" dirty="0" smtClean="0"/>
              <a:t> </a:t>
            </a:r>
            <a:r>
              <a:rPr lang="nl-BE" altLang="en-US" sz="2000" dirty="0" err="1" smtClean="0"/>
              <a:t>be</a:t>
            </a:r>
            <a:r>
              <a:rPr lang="nl-BE" altLang="en-US" sz="2000" dirty="0" smtClean="0"/>
              <a:t> </a:t>
            </a:r>
            <a:r>
              <a:rPr lang="nl-BE" altLang="en-US" sz="2000" dirty="0" err="1" smtClean="0"/>
              <a:t>able</a:t>
            </a:r>
            <a:r>
              <a:rPr lang="nl-BE" altLang="en-US" sz="2000" dirty="0" smtClean="0"/>
              <a:t> </a:t>
            </a:r>
            <a:r>
              <a:rPr lang="nl-BE" altLang="en-US" sz="2000" dirty="0" err="1" smtClean="0"/>
              <a:t>to</a:t>
            </a:r>
            <a:r>
              <a:rPr lang="nl-BE" altLang="en-US" sz="2000" dirty="0" smtClean="0"/>
              <a:t> point </a:t>
            </a:r>
            <a:r>
              <a:rPr lang="nl-BE" altLang="en-US" sz="2000" dirty="0" err="1" smtClean="0"/>
              <a:t>to</a:t>
            </a:r>
            <a:r>
              <a:rPr lang="nl-BE" altLang="en-US" sz="2000" dirty="0" smtClean="0"/>
              <a:t> </a:t>
            </a:r>
            <a:r>
              <a:rPr lang="nl-BE" altLang="en-US" sz="2000" dirty="0" err="1" smtClean="0"/>
              <a:t>it</a:t>
            </a:r>
            <a:r>
              <a:rPr lang="nl-BE" altLang="en-US" sz="2000" dirty="0" smtClean="0"/>
              <a:t> </a:t>
            </a:r>
            <a:r>
              <a:rPr lang="nl-BE" altLang="en-US" sz="2000" dirty="0" err="1" smtClean="0"/>
              <a:t>precisely</a:t>
            </a:r>
            <a:endParaRPr lang="nl-BE" altLang="en-US" sz="2000" dirty="0" smtClean="0"/>
          </a:p>
          <a:p>
            <a:pPr marL="1752600" lvl="3" indent="-381000" eaLnBrk="1" hangingPunct="1">
              <a:lnSpc>
                <a:spcPct val="90000"/>
              </a:lnSpc>
            </a:pPr>
            <a:r>
              <a:rPr lang="nl-BE" altLang="en-US" sz="1800" dirty="0" smtClean="0"/>
              <a:t>A member of a </a:t>
            </a:r>
            <a:r>
              <a:rPr lang="nl-BE" altLang="en-US" sz="1800" dirty="0" err="1" smtClean="0"/>
              <a:t>specific</a:t>
            </a:r>
            <a:r>
              <a:rPr lang="nl-BE" altLang="en-US" sz="1800" dirty="0" smtClean="0"/>
              <a:t> </a:t>
            </a:r>
            <a:r>
              <a:rPr lang="nl-BE" altLang="en-US" sz="1800" dirty="0" err="1" smtClean="0"/>
              <a:t>organization</a:t>
            </a:r>
            <a:endParaRPr lang="nl-BE" altLang="en-US" sz="1800" dirty="0" smtClean="0"/>
          </a:p>
          <a:p>
            <a:pPr marL="1752600" lvl="3" indent="-381000" eaLnBrk="1" hangingPunct="1">
              <a:lnSpc>
                <a:spcPct val="90000"/>
              </a:lnSpc>
            </a:pPr>
            <a:r>
              <a:rPr lang="nl-BE" altLang="en-US" sz="1800" dirty="0" smtClean="0"/>
              <a:t>But: </a:t>
            </a:r>
            <a:r>
              <a:rPr lang="nl-BE" altLang="en-US" sz="1800" dirty="0" err="1" smtClean="0"/>
              <a:t>this</a:t>
            </a:r>
            <a:r>
              <a:rPr lang="nl-BE" altLang="en-US" sz="1800" dirty="0" smtClean="0"/>
              <a:t> is </a:t>
            </a:r>
            <a:r>
              <a:rPr lang="nl-BE" altLang="en-US" sz="1800" dirty="0" err="1" smtClean="0"/>
              <a:t>not</a:t>
            </a:r>
            <a:r>
              <a:rPr lang="nl-BE" altLang="en-US" sz="1800" dirty="0" smtClean="0"/>
              <a:t> a matter of </a:t>
            </a:r>
            <a:r>
              <a:rPr lang="nl-BE" altLang="en-US" sz="1800" dirty="0" err="1" smtClean="0"/>
              <a:t>choice</a:t>
            </a:r>
            <a:r>
              <a:rPr lang="nl-BE" altLang="en-US" sz="1800" dirty="0" smtClean="0"/>
              <a:t>, </a:t>
            </a:r>
            <a:r>
              <a:rPr lang="nl-BE" altLang="en-US" sz="1800" dirty="0" err="1" smtClean="0"/>
              <a:t>not</a:t>
            </a:r>
            <a:r>
              <a:rPr lang="nl-BE" altLang="en-US" sz="1800" dirty="0" smtClean="0"/>
              <a:t> ‘</a:t>
            </a:r>
            <a:r>
              <a:rPr lang="nl-BE" altLang="en-US" sz="1800" dirty="0" err="1" smtClean="0"/>
              <a:t>any</a:t>
            </a:r>
            <a:r>
              <a:rPr lang="nl-BE" altLang="en-US" sz="1800" dirty="0" smtClean="0"/>
              <a:t>’ out of ...</a:t>
            </a:r>
            <a:endParaRPr lang="nl-NL" altLang="en-US" sz="1800" dirty="0" smtClean="0"/>
          </a:p>
        </p:txBody>
      </p:sp>
    </p:spTree>
    <p:extLst>
      <p:ext uri="{BB962C8B-B14F-4D97-AF65-F5344CB8AC3E}">
        <p14:creationId xmlns:p14="http://schemas.microsoft.com/office/powerpoint/2010/main" val="1659959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Grp="1" noChangeArrowheads="1"/>
          </p:cNvSpPr>
          <p:nvPr>
            <p:ph type="title"/>
          </p:nvPr>
        </p:nvSpPr>
        <p:spPr/>
        <p:txBody>
          <a:bodyPr/>
          <a:lstStyle/>
          <a:p>
            <a:pPr eaLnBrk="1" hangingPunct="1"/>
            <a:r>
              <a:rPr lang="nl-BE" altLang="en-US" smtClean="0"/>
              <a:t>Criteria for IUI assignment (2)</a:t>
            </a:r>
            <a:endParaRPr lang="nl-NL" altLang="en-US" smtClean="0"/>
          </a:p>
        </p:txBody>
      </p:sp>
      <p:sp>
        <p:nvSpPr>
          <p:cNvPr id="27651" name="Rectangle 3"/>
          <p:cNvSpPr>
            <a:spLocks noGrp="1" noChangeArrowheads="1"/>
          </p:cNvSpPr>
          <p:nvPr>
            <p:ph idx="1"/>
          </p:nvPr>
        </p:nvSpPr>
        <p:spPr/>
        <p:txBody>
          <a:bodyPr/>
          <a:lstStyle/>
          <a:p>
            <a:pPr marL="609600" indent="-609600" eaLnBrk="1" hangingPunct="1">
              <a:lnSpc>
                <a:spcPct val="90000"/>
              </a:lnSpc>
              <a:buFontTx/>
              <a:buAutoNum type="arabicPeriod" startAt="2"/>
            </a:pPr>
            <a:r>
              <a:rPr lang="nl-BE" altLang="en-US" dirty="0" smtClean="0"/>
              <a:t>The </a:t>
            </a:r>
            <a:r>
              <a:rPr lang="nl-BE" altLang="en-US" dirty="0" err="1" smtClean="0"/>
              <a:t>particular’s</a:t>
            </a:r>
            <a:r>
              <a:rPr lang="nl-BE" altLang="en-US" dirty="0" smtClean="0"/>
              <a:t> </a:t>
            </a:r>
            <a:r>
              <a:rPr lang="nl-BE" altLang="en-US" dirty="0" err="1" smtClean="0"/>
              <a:t>existence</a:t>
            </a:r>
            <a:r>
              <a:rPr lang="nl-BE" altLang="en-US" dirty="0" smtClean="0"/>
              <a:t> </a:t>
            </a:r>
            <a:r>
              <a:rPr lang="nl-BE" altLang="en-US" i="1" dirty="0" err="1" smtClean="0"/>
              <a:t>may</a:t>
            </a:r>
            <a:r>
              <a:rPr lang="nl-BE" altLang="en-US" i="1" dirty="0" smtClean="0"/>
              <a:t> </a:t>
            </a:r>
            <a:r>
              <a:rPr lang="nl-BE" altLang="en-US" i="1" dirty="0" err="1" smtClean="0"/>
              <a:t>not</a:t>
            </a:r>
            <a:r>
              <a:rPr lang="nl-BE" altLang="en-US" i="1" dirty="0" smtClean="0"/>
              <a:t> </a:t>
            </a:r>
            <a:r>
              <a:rPr lang="nl-BE" altLang="en-US" i="1" dirty="0" err="1" smtClean="0"/>
              <a:t>already</a:t>
            </a:r>
            <a:r>
              <a:rPr lang="nl-BE" altLang="en-US" i="1" dirty="0" smtClean="0"/>
              <a:t> have been </a:t>
            </a:r>
            <a:r>
              <a:rPr lang="nl-BE" altLang="en-US" i="1" dirty="0" err="1" smtClean="0"/>
              <a:t>determined</a:t>
            </a:r>
            <a:r>
              <a:rPr lang="nl-BE" altLang="en-US" i="1" dirty="0" smtClean="0"/>
              <a:t> ‘as </a:t>
            </a:r>
            <a:r>
              <a:rPr lang="nl-BE" altLang="en-US" i="1" dirty="0" err="1" smtClean="0"/>
              <a:t>the</a:t>
            </a:r>
            <a:r>
              <a:rPr lang="nl-BE" altLang="en-US" i="1" dirty="0" smtClean="0"/>
              <a:t> </a:t>
            </a:r>
            <a:r>
              <a:rPr lang="nl-BE" altLang="en-US" i="1" dirty="0" err="1" smtClean="0"/>
              <a:t>existence</a:t>
            </a:r>
            <a:r>
              <a:rPr lang="nl-BE" altLang="en-US" i="1" dirty="0" smtClean="0"/>
              <a:t> of </a:t>
            </a:r>
            <a:r>
              <a:rPr lang="nl-BE" altLang="en-US" i="1" dirty="0" err="1" smtClean="0"/>
              <a:t>something</a:t>
            </a:r>
            <a:r>
              <a:rPr lang="nl-BE" altLang="en-US" i="1" dirty="0" smtClean="0"/>
              <a:t> </a:t>
            </a:r>
            <a:r>
              <a:rPr lang="nl-BE" altLang="en-US" i="1" dirty="0" err="1" smtClean="0"/>
              <a:t>else</a:t>
            </a:r>
            <a:r>
              <a:rPr lang="nl-BE" altLang="en-US" dirty="0" smtClean="0"/>
              <a:t>’:</a:t>
            </a:r>
          </a:p>
          <a:p>
            <a:pPr marL="1371600" lvl="2" indent="-457200" eaLnBrk="1" hangingPunct="1">
              <a:lnSpc>
                <a:spcPct val="90000"/>
              </a:lnSpc>
            </a:pPr>
            <a:r>
              <a:rPr lang="nl-BE" altLang="en-US" dirty="0" err="1" smtClean="0"/>
              <a:t>Morning</a:t>
            </a:r>
            <a:r>
              <a:rPr lang="nl-BE" altLang="en-US" dirty="0" smtClean="0"/>
              <a:t> star </a:t>
            </a:r>
            <a:r>
              <a:rPr lang="nl-BE" altLang="en-US" dirty="0" err="1" smtClean="0"/>
              <a:t>and</a:t>
            </a:r>
            <a:r>
              <a:rPr lang="nl-BE" altLang="en-US" dirty="0" smtClean="0"/>
              <a:t> evening star / Himalaya</a:t>
            </a:r>
          </a:p>
          <a:p>
            <a:pPr marL="1371600" lvl="2" indent="-457200" eaLnBrk="1" hangingPunct="1">
              <a:lnSpc>
                <a:spcPct val="90000"/>
              </a:lnSpc>
            </a:pPr>
            <a:r>
              <a:rPr lang="nl-BE" altLang="en-US" dirty="0" smtClean="0">
                <a:sym typeface="Wingdings" panose="05000000000000000000" pitchFamily="2" charset="2"/>
              </a:rPr>
              <a:t> 2 </a:t>
            </a:r>
            <a:r>
              <a:rPr lang="nl-BE" altLang="en-US" dirty="0" err="1" smtClean="0">
                <a:sym typeface="Wingdings" panose="05000000000000000000" pitchFamily="2" charset="2"/>
              </a:rPr>
              <a:t>observers</a:t>
            </a:r>
            <a:r>
              <a:rPr lang="nl-BE" altLang="en-US" dirty="0" smtClean="0">
                <a:sym typeface="Wingdings" panose="05000000000000000000" pitchFamily="2" charset="2"/>
              </a:rPr>
              <a:t> </a:t>
            </a:r>
            <a:r>
              <a:rPr lang="nl-BE" altLang="en-US" dirty="0" err="1" smtClean="0">
                <a:sym typeface="Wingdings" panose="05000000000000000000" pitchFamily="2" charset="2"/>
              </a:rPr>
              <a:t>not</a:t>
            </a:r>
            <a:r>
              <a:rPr lang="nl-BE" altLang="en-US" dirty="0" smtClean="0">
                <a:sym typeface="Wingdings" panose="05000000000000000000" pitchFamily="2" charset="2"/>
              </a:rPr>
              <a:t> </a:t>
            </a:r>
            <a:r>
              <a:rPr lang="nl-BE" altLang="en-US" dirty="0" err="1" smtClean="0">
                <a:sym typeface="Wingdings" panose="05000000000000000000" pitchFamily="2" charset="2"/>
              </a:rPr>
              <a:t>knowing</a:t>
            </a:r>
            <a:r>
              <a:rPr lang="nl-BE" altLang="en-US" dirty="0" smtClean="0">
                <a:sym typeface="Wingdings" panose="05000000000000000000" pitchFamily="2" charset="2"/>
              </a:rPr>
              <a:t> </a:t>
            </a:r>
            <a:r>
              <a:rPr lang="nl-BE" altLang="en-US" dirty="0" err="1" smtClean="0">
                <a:sym typeface="Wingdings" panose="05000000000000000000" pitchFamily="2" charset="2"/>
              </a:rPr>
              <a:t>they</a:t>
            </a:r>
            <a:r>
              <a:rPr lang="nl-BE" altLang="en-US" dirty="0" smtClean="0">
                <a:sym typeface="Wingdings" panose="05000000000000000000" pitchFamily="2" charset="2"/>
              </a:rPr>
              <a:t> </a:t>
            </a:r>
            <a:r>
              <a:rPr lang="nl-BE" altLang="en-US" dirty="0" err="1" smtClean="0">
                <a:sym typeface="Wingdings" panose="05000000000000000000" pitchFamily="2" charset="2"/>
              </a:rPr>
              <a:t>observed</a:t>
            </a:r>
            <a:r>
              <a:rPr lang="nl-BE" altLang="en-US" dirty="0" smtClean="0">
                <a:sym typeface="Wingdings" panose="05000000000000000000" pitchFamily="2" charset="2"/>
              </a:rPr>
              <a:t> </a:t>
            </a:r>
            <a:r>
              <a:rPr lang="nl-BE" altLang="en-US" dirty="0" err="1" smtClean="0">
                <a:sym typeface="Wingdings" panose="05000000000000000000" pitchFamily="2" charset="2"/>
              </a:rPr>
              <a:t>the</a:t>
            </a:r>
            <a:r>
              <a:rPr lang="nl-BE" altLang="en-US" dirty="0" smtClean="0">
                <a:sym typeface="Wingdings" panose="05000000000000000000" pitchFamily="2" charset="2"/>
              </a:rPr>
              <a:t> </a:t>
            </a:r>
            <a:r>
              <a:rPr lang="nl-BE" altLang="en-US" dirty="0" err="1" smtClean="0">
                <a:sym typeface="Wingdings" panose="05000000000000000000" pitchFamily="2" charset="2"/>
              </a:rPr>
              <a:t>same</a:t>
            </a:r>
            <a:r>
              <a:rPr lang="nl-BE" altLang="en-US" dirty="0" smtClean="0">
                <a:sym typeface="Wingdings" panose="05000000000000000000" pitchFamily="2" charset="2"/>
              </a:rPr>
              <a:t> </a:t>
            </a:r>
            <a:r>
              <a:rPr lang="nl-BE" altLang="en-US" dirty="0" err="1" smtClean="0">
                <a:sym typeface="Wingdings" panose="05000000000000000000" pitchFamily="2" charset="2"/>
              </a:rPr>
              <a:t>thing</a:t>
            </a:r>
            <a:endParaRPr lang="nl-BE" altLang="en-US" dirty="0" smtClean="0">
              <a:sym typeface="Wingdings" panose="05000000000000000000" pitchFamily="2" charset="2"/>
            </a:endParaRPr>
          </a:p>
          <a:p>
            <a:pPr marL="1371600" lvl="2" indent="-457200" eaLnBrk="1" hangingPunct="1">
              <a:lnSpc>
                <a:spcPct val="90000"/>
              </a:lnSpc>
            </a:pPr>
            <a:endParaRPr lang="nl-BE" altLang="en-US" dirty="0" smtClean="0"/>
          </a:p>
          <a:p>
            <a:pPr marL="609600" indent="-609600" eaLnBrk="1" hangingPunct="1">
              <a:lnSpc>
                <a:spcPct val="90000"/>
              </a:lnSpc>
              <a:buFontTx/>
              <a:buAutoNum type="arabicPeriod" startAt="3"/>
            </a:pPr>
            <a:r>
              <a:rPr lang="nl-BE" altLang="en-US" dirty="0" smtClean="0"/>
              <a:t>May </a:t>
            </a:r>
            <a:r>
              <a:rPr lang="nl-BE" altLang="en-US" dirty="0" err="1" smtClean="0"/>
              <a:t>not</a:t>
            </a:r>
            <a:r>
              <a:rPr lang="nl-BE" altLang="en-US" dirty="0" smtClean="0"/>
              <a:t> have </a:t>
            </a:r>
            <a:r>
              <a:rPr lang="nl-BE" altLang="en-US" dirty="0" err="1" smtClean="0"/>
              <a:t>already</a:t>
            </a:r>
            <a:r>
              <a:rPr lang="nl-BE" altLang="en-US" dirty="0" smtClean="0"/>
              <a:t> been </a:t>
            </a:r>
            <a:r>
              <a:rPr lang="nl-BE" altLang="en-US" dirty="0" err="1" smtClean="0"/>
              <a:t>assigned</a:t>
            </a:r>
            <a:r>
              <a:rPr lang="nl-BE" altLang="en-US" dirty="0" smtClean="0"/>
              <a:t> a IUI.</a:t>
            </a:r>
          </a:p>
          <a:p>
            <a:pPr marL="609600" indent="-609600" eaLnBrk="1" hangingPunct="1">
              <a:lnSpc>
                <a:spcPct val="90000"/>
              </a:lnSpc>
              <a:buFontTx/>
              <a:buAutoNum type="arabicPeriod" startAt="3"/>
            </a:pPr>
            <a:endParaRPr lang="nl-BE" altLang="en-US" dirty="0" smtClean="0"/>
          </a:p>
          <a:p>
            <a:pPr marL="609600" indent="-609600" eaLnBrk="1" hangingPunct="1">
              <a:lnSpc>
                <a:spcPct val="90000"/>
              </a:lnSpc>
              <a:buFontTx/>
              <a:buAutoNum type="arabicPeriod" startAt="3"/>
            </a:pPr>
            <a:r>
              <a:rPr lang="nl-BE" altLang="en-US" dirty="0" smtClean="0"/>
              <a:t>It must </a:t>
            </a:r>
            <a:r>
              <a:rPr lang="nl-BE" altLang="en-US" dirty="0" err="1" smtClean="0"/>
              <a:t>be</a:t>
            </a:r>
            <a:r>
              <a:rPr lang="nl-BE" altLang="en-US" dirty="0" smtClean="0"/>
              <a:t> relevant </a:t>
            </a:r>
            <a:r>
              <a:rPr lang="nl-BE" altLang="en-US" dirty="0" err="1" smtClean="0"/>
              <a:t>to</a:t>
            </a:r>
            <a:r>
              <a:rPr lang="nl-BE" altLang="en-US" dirty="0" smtClean="0"/>
              <a:t> do </a:t>
            </a:r>
            <a:r>
              <a:rPr lang="nl-BE" altLang="en-US" dirty="0" err="1" smtClean="0"/>
              <a:t>so</a:t>
            </a:r>
            <a:r>
              <a:rPr lang="nl-BE" altLang="en-US" dirty="0" smtClean="0"/>
              <a:t>:</a:t>
            </a:r>
          </a:p>
          <a:p>
            <a:pPr marL="1371600" lvl="2" indent="-457200" eaLnBrk="1" hangingPunct="1">
              <a:lnSpc>
                <a:spcPct val="90000"/>
              </a:lnSpc>
            </a:pPr>
            <a:r>
              <a:rPr lang="nl-BE" altLang="en-US" dirty="0" smtClean="0"/>
              <a:t>Personal </a:t>
            </a:r>
            <a:r>
              <a:rPr lang="nl-BE" altLang="en-US" dirty="0" err="1" smtClean="0"/>
              <a:t>decision</a:t>
            </a:r>
            <a:r>
              <a:rPr lang="nl-BE" altLang="en-US" dirty="0" smtClean="0"/>
              <a:t>, (</a:t>
            </a:r>
            <a:r>
              <a:rPr lang="nl-BE" altLang="en-US" dirty="0" err="1" smtClean="0"/>
              <a:t>scientific</a:t>
            </a:r>
            <a:r>
              <a:rPr lang="nl-BE" altLang="en-US" dirty="0" smtClean="0"/>
              <a:t>) community guideline, ... </a:t>
            </a:r>
          </a:p>
          <a:p>
            <a:pPr marL="1371600" lvl="2" indent="-457200" eaLnBrk="1" hangingPunct="1">
              <a:lnSpc>
                <a:spcPct val="90000"/>
              </a:lnSpc>
            </a:pPr>
            <a:r>
              <a:rPr lang="nl-BE" altLang="en-US" dirty="0" err="1" smtClean="0"/>
              <a:t>Possibilities</a:t>
            </a:r>
            <a:r>
              <a:rPr lang="nl-BE" altLang="en-US" dirty="0" smtClean="0"/>
              <a:t> </a:t>
            </a:r>
            <a:r>
              <a:rPr lang="nl-BE" altLang="en-US" dirty="0" err="1" smtClean="0"/>
              <a:t>offered</a:t>
            </a:r>
            <a:r>
              <a:rPr lang="nl-BE" altLang="en-US" dirty="0" smtClean="0"/>
              <a:t> </a:t>
            </a:r>
            <a:r>
              <a:rPr lang="nl-BE" altLang="en-US" dirty="0" err="1" smtClean="0"/>
              <a:t>by</a:t>
            </a:r>
            <a:r>
              <a:rPr lang="nl-BE" altLang="en-US" dirty="0" smtClean="0"/>
              <a:t> </a:t>
            </a:r>
            <a:r>
              <a:rPr lang="nl-BE" altLang="en-US" dirty="0" err="1" smtClean="0"/>
              <a:t>the</a:t>
            </a:r>
            <a:r>
              <a:rPr lang="nl-BE" altLang="en-US" dirty="0" smtClean="0"/>
              <a:t> </a:t>
            </a:r>
            <a:r>
              <a:rPr lang="nl-BE" altLang="en-US" dirty="0" err="1" smtClean="0"/>
              <a:t>annotation</a:t>
            </a:r>
            <a:r>
              <a:rPr lang="nl-BE" altLang="en-US" dirty="0" smtClean="0"/>
              <a:t> system</a:t>
            </a:r>
          </a:p>
          <a:p>
            <a:pPr marL="1371600" lvl="2" indent="-457200" eaLnBrk="1" hangingPunct="1">
              <a:lnSpc>
                <a:spcPct val="90000"/>
              </a:lnSpc>
            </a:pPr>
            <a:r>
              <a:rPr lang="nl-BE" altLang="en-US" dirty="0" err="1" smtClean="0"/>
              <a:t>If</a:t>
            </a:r>
            <a:r>
              <a:rPr lang="nl-BE" altLang="en-US" dirty="0" smtClean="0"/>
              <a:t> a IUI has been </a:t>
            </a:r>
            <a:r>
              <a:rPr lang="nl-BE" altLang="en-US" dirty="0" err="1" smtClean="0"/>
              <a:t>assigned</a:t>
            </a:r>
            <a:r>
              <a:rPr lang="nl-BE" altLang="en-US" dirty="0" smtClean="0"/>
              <a:t> </a:t>
            </a:r>
            <a:r>
              <a:rPr lang="nl-BE" altLang="en-US" dirty="0" err="1" smtClean="0"/>
              <a:t>by</a:t>
            </a:r>
            <a:r>
              <a:rPr lang="nl-BE" altLang="en-US" dirty="0" smtClean="0"/>
              <a:t> </a:t>
            </a:r>
            <a:r>
              <a:rPr lang="nl-BE" altLang="en-US" dirty="0" err="1" smtClean="0"/>
              <a:t>somebody</a:t>
            </a:r>
            <a:r>
              <a:rPr lang="nl-BE" altLang="en-US" dirty="0" smtClean="0"/>
              <a:t>, </a:t>
            </a:r>
            <a:r>
              <a:rPr lang="nl-BE" altLang="en-US" dirty="0" err="1" smtClean="0"/>
              <a:t>everybody</a:t>
            </a:r>
            <a:r>
              <a:rPr lang="nl-BE" altLang="en-US" dirty="0" smtClean="0"/>
              <a:t> </a:t>
            </a:r>
            <a:r>
              <a:rPr lang="nl-BE" altLang="en-US" dirty="0" err="1" smtClean="0"/>
              <a:t>else</a:t>
            </a:r>
            <a:r>
              <a:rPr lang="nl-BE" altLang="en-US" dirty="0" smtClean="0"/>
              <a:t> making statements </a:t>
            </a:r>
            <a:r>
              <a:rPr lang="nl-BE" altLang="en-US" dirty="0" err="1" smtClean="0"/>
              <a:t>about</a:t>
            </a:r>
            <a:r>
              <a:rPr lang="nl-BE" altLang="en-US" dirty="0" smtClean="0"/>
              <a:t> </a:t>
            </a:r>
            <a:r>
              <a:rPr lang="nl-BE" altLang="en-US" dirty="0" err="1" smtClean="0"/>
              <a:t>the</a:t>
            </a:r>
            <a:r>
              <a:rPr lang="nl-BE" altLang="en-US" dirty="0" smtClean="0"/>
              <a:t> </a:t>
            </a:r>
            <a:r>
              <a:rPr lang="nl-BE" altLang="en-US" dirty="0" err="1" smtClean="0"/>
              <a:t>particular</a:t>
            </a:r>
            <a:r>
              <a:rPr lang="nl-BE" altLang="en-US" dirty="0" smtClean="0"/>
              <a:t> </a:t>
            </a:r>
            <a:r>
              <a:rPr lang="nl-BE" altLang="en-US" dirty="0" err="1" smtClean="0"/>
              <a:t>should</a:t>
            </a:r>
            <a:r>
              <a:rPr lang="nl-BE" altLang="en-US" dirty="0" smtClean="0"/>
              <a:t> </a:t>
            </a:r>
            <a:r>
              <a:rPr lang="nl-BE" altLang="en-US" dirty="0" err="1" smtClean="0"/>
              <a:t>use</a:t>
            </a:r>
            <a:r>
              <a:rPr lang="nl-BE" altLang="en-US" dirty="0" smtClean="0"/>
              <a:t> </a:t>
            </a:r>
            <a:r>
              <a:rPr lang="nl-BE" altLang="en-US" dirty="0" err="1" smtClean="0"/>
              <a:t>it</a:t>
            </a:r>
            <a:endParaRPr lang="nl-NL" altLang="en-US" dirty="0" smtClean="0"/>
          </a:p>
        </p:txBody>
      </p:sp>
    </p:spTree>
    <p:extLst>
      <p:ext uri="{BB962C8B-B14F-4D97-AF65-F5344CB8AC3E}">
        <p14:creationId xmlns:p14="http://schemas.microsoft.com/office/powerpoint/2010/main" val="3999120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65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65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65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Grp="1" noChangeArrowheads="1"/>
          </p:cNvSpPr>
          <p:nvPr>
            <p:ph type="title"/>
          </p:nvPr>
        </p:nvSpPr>
        <p:spPr/>
        <p:txBody>
          <a:bodyPr/>
          <a:lstStyle/>
          <a:p>
            <a:pPr eaLnBrk="1" hangingPunct="1"/>
            <a:r>
              <a:rPr lang="en-US" altLang="en-US" smtClean="0"/>
              <a:t>The shift envisioned</a:t>
            </a:r>
          </a:p>
        </p:txBody>
      </p:sp>
      <p:sp>
        <p:nvSpPr>
          <p:cNvPr id="30723" name="Rectangle 3"/>
          <p:cNvSpPr>
            <a:spLocks noGrp="1" noChangeArrowheads="1"/>
          </p:cNvSpPr>
          <p:nvPr>
            <p:ph idx="1"/>
          </p:nvPr>
        </p:nvSpPr>
        <p:spPr/>
        <p:txBody>
          <a:bodyPr/>
          <a:lstStyle/>
          <a:p>
            <a:pPr eaLnBrk="1" hangingPunct="1">
              <a:lnSpc>
                <a:spcPct val="80000"/>
              </a:lnSpc>
            </a:pPr>
            <a:r>
              <a:rPr lang="en-US" altLang="en-US" sz="2800" smtClean="0"/>
              <a:t>From:</a:t>
            </a:r>
          </a:p>
          <a:p>
            <a:pPr lvl="1" eaLnBrk="1" hangingPunct="1">
              <a:lnSpc>
                <a:spcPct val="80000"/>
              </a:lnSpc>
            </a:pPr>
            <a:r>
              <a:rPr lang="en-US" altLang="en-US" sz="2400" smtClean="0"/>
              <a:t>‘this man is a 40 year old patient with a stomach tumor’</a:t>
            </a:r>
          </a:p>
          <a:p>
            <a:pPr eaLnBrk="1" hangingPunct="1">
              <a:lnSpc>
                <a:spcPct val="80000"/>
              </a:lnSpc>
            </a:pPr>
            <a:r>
              <a:rPr lang="en-US" altLang="en-US" sz="2800" smtClean="0"/>
              <a:t>To </a:t>
            </a:r>
            <a:r>
              <a:rPr lang="en-US" altLang="en-US" sz="1800" smtClean="0"/>
              <a:t>(something like)</a:t>
            </a:r>
            <a:r>
              <a:rPr lang="en-US" altLang="en-US" sz="2800" smtClean="0"/>
              <a:t>:</a:t>
            </a:r>
          </a:p>
          <a:p>
            <a:pPr lvl="1" eaLnBrk="1" hangingPunct="1">
              <a:lnSpc>
                <a:spcPct val="80000"/>
              </a:lnSpc>
            </a:pPr>
            <a:r>
              <a:rPr lang="en-US" altLang="en-US" sz="2400" smtClean="0"/>
              <a:t>‘this-1 on which depend this-2 and this-3 has this-4’, where</a:t>
            </a:r>
          </a:p>
          <a:p>
            <a:pPr lvl="2" eaLnBrk="1" hangingPunct="1">
              <a:lnSpc>
                <a:spcPct val="80000"/>
              </a:lnSpc>
            </a:pPr>
            <a:r>
              <a:rPr lang="en-US" altLang="en-US" sz="2000" smtClean="0"/>
              <a:t>this-1  instanceOf   human being …</a:t>
            </a:r>
          </a:p>
          <a:p>
            <a:pPr lvl="2" eaLnBrk="1" hangingPunct="1">
              <a:lnSpc>
                <a:spcPct val="80000"/>
              </a:lnSpc>
            </a:pPr>
            <a:r>
              <a:rPr lang="en-US" altLang="en-US" sz="2000" smtClean="0"/>
              <a:t>this-2  instanceOf   age-of-40-years …</a:t>
            </a:r>
          </a:p>
          <a:p>
            <a:pPr lvl="2" eaLnBrk="1" hangingPunct="1">
              <a:lnSpc>
                <a:spcPct val="80000"/>
              </a:lnSpc>
            </a:pPr>
            <a:r>
              <a:rPr lang="en-US" altLang="en-US" sz="2000" smtClean="0"/>
              <a:t>this-2  qualityOf     this-1 …</a:t>
            </a:r>
          </a:p>
          <a:p>
            <a:pPr lvl="2" eaLnBrk="1" hangingPunct="1">
              <a:lnSpc>
                <a:spcPct val="80000"/>
              </a:lnSpc>
            </a:pPr>
            <a:r>
              <a:rPr lang="en-US" altLang="en-US" sz="2000" smtClean="0"/>
              <a:t>this-3  instanceOf   patient-role …</a:t>
            </a:r>
          </a:p>
          <a:p>
            <a:pPr lvl="2" eaLnBrk="1" hangingPunct="1">
              <a:lnSpc>
                <a:spcPct val="80000"/>
              </a:lnSpc>
            </a:pPr>
            <a:r>
              <a:rPr lang="en-US" altLang="en-US" sz="2000" smtClean="0"/>
              <a:t>this-3  roleOf          this-1 …</a:t>
            </a:r>
          </a:p>
          <a:p>
            <a:pPr lvl="2" eaLnBrk="1" hangingPunct="1">
              <a:lnSpc>
                <a:spcPct val="80000"/>
              </a:lnSpc>
            </a:pPr>
            <a:r>
              <a:rPr lang="en-US" altLang="en-US" sz="2000" smtClean="0"/>
              <a:t>this-4  instanceOf   tumor …</a:t>
            </a:r>
          </a:p>
          <a:p>
            <a:pPr lvl="2" eaLnBrk="1" hangingPunct="1">
              <a:lnSpc>
                <a:spcPct val="80000"/>
              </a:lnSpc>
            </a:pPr>
            <a:r>
              <a:rPr lang="en-US" altLang="en-US" sz="2000" smtClean="0"/>
              <a:t>this-4  partOf          this-5 …</a:t>
            </a:r>
          </a:p>
          <a:p>
            <a:pPr lvl="2" eaLnBrk="1" hangingPunct="1">
              <a:lnSpc>
                <a:spcPct val="80000"/>
              </a:lnSpc>
            </a:pPr>
            <a:r>
              <a:rPr lang="en-US" altLang="en-US" sz="2000" smtClean="0"/>
              <a:t>this-5  instanceOf   stomach …</a:t>
            </a:r>
          </a:p>
          <a:p>
            <a:pPr lvl="2" eaLnBrk="1" hangingPunct="1">
              <a:lnSpc>
                <a:spcPct val="80000"/>
              </a:lnSpc>
            </a:pPr>
            <a:r>
              <a:rPr lang="en-US" altLang="en-US" sz="2000" smtClean="0"/>
              <a:t>this-5  partOf          this-1 …</a:t>
            </a:r>
          </a:p>
          <a:p>
            <a:pPr lvl="2" eaLnBrk="1" hangingPunct="1">
              <a:lnSpc>
                <a:spcPct val="80000"/>
              </a:lnSpc>
            </a:pPr>
            <a:r>
              <a:rPr lang="en-US" altLang="en-US" sz="2000" smtClean="0"/>
              <a:t>…</a:t>
            </a:r>
          </a:p>
        </p:txBody>
      </p:sp>
    </p:spTree>
    <p:extLst>
      <p:ext uri="{BB962C8B-B14F-4D97-AF65-F5344CB8AC3E}">
        <p14:creationId xmlns:p14="http://schemas.microsoft.com/office/powerpoint/2010/main" val="35068503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p:txBody>
          <a:bodyPr/>
          <a:lstStyle/>
          <a:p>
            <a:pPr eaLnBrk="1" hangingPunct="1"/>
            <a:r>
              <a:rPr lang="en-US" altLang="en-US" smtClean="0"/>
              <a:t>The shift envisioned</a:t>
            </a:r>
          </a:p>
        </p:txBody>
      </p:sp>
      <p:sp>
        <p:nvSpPr>
          <p:cNvPr id="31747" name="Rectangle 3"/>
          <p:cNvSpPr>
            <a:spLocks noGrp="1" noChangeArrowheads="1"/>
          </p:cNvSpPr>
          <p:nvPr>
            <p:ph idx="1"/>
          </p:nvPr>
        </p:nvSpPr>
        <p:spPr/>
        <p:txBody>
          <a:bodyPr/>
          <a:lstStyle/>
          <a:p>
            <a:pPr eaLnBrk="1" hangingPunct="1">
              <a:lnSpc>
                <a:spcPct val="80000"/>
              </a:lnSpc>
            </a:pPr>
            <a:r>
              <a:rPr lang="en-US" altLang="en-US" sz="2800" smtClean="0"/>
              <a:t>From:</a:t>
            </a:r>
          </a:p>
          <a:p>
            <a:pPr lvl="1" eaLnBrk="1" hangingPunct="1">
              <a:lnSpc>
                <a:spcPct val="80000"/>
              </a:lnSpc>
            </a:pPr>
            <a:r>
              <a:rPr lang="en-US" altLang="en-US" sz="2400" smtClean="0"/>
              <a:t>‘this man is a 40 year old patient with a stomach tumor’</a:t>
            </a:r>
          </a:p>
          <a:p>
            <a:pPr eaLnBrk="1" hangingPunct="1">
              <a:lnSpc>
                <a:spcPct val="80000"/>
              </a:lnSpc>
            </a:pPr>
            <a:r>
              <a:rPr lang="en-US" altLang="en-US" sz="2800" smtClean="0"/>
              <a:t>To </a:t>
            </a:r>
            <a:r>
              <a:rPr lang="en-US" altLang="en-US" sz="1800" smtClean="0"/>
              <a:t>(something like)</a:t>
            </a:r>
            <a:r>
              <a:rPr lang="en-US" altLang="en-US" sz="2800" smtClean="0"/>
              <a:t>:</a:t>
            </a:r>
          </a:p>
          <a:p>
            <a:pPr lvl="1" eaLnBrk="1" hangingPunct="1">
              <a:lnSpc>
                <a:spcPct val="80000"/>
              </a:lnSpc>
            </a:pPr>
            <a:r>
              <a:rPr lang="en-US" altLang="en-US" sz="2400" smtClean="0"/>
              <a:t>‘this-1 on which depend this-2 and this-3 has this-4’, where</a:t>
            </a:r>
          </a:p>
          <a:p>
            <a:pPr lvl="2" eaLnBrk="1" hangingPunct="1">
              <a:lnSpc>
                <a:spcPct val="80000"/>
              </a:lnSpc>
            </a:pPr>
            <a:r>
              <a:rPr lang="en-US" altLang="en-US" sz="2000" smtClean="0"/>
              <a:t>this-1  instanceOf   human being …</a:t>
            </a:r>
          </a:p>
          <a:p>
            <a:pPr lvl="2" eaLnBrk="1" hangingPunct="1">
              <a:lnSpc>
                <a:spcPct val="80000"/>
              </a:lnSpc>
            </a:pPr>
            <a:r>
              <a:rPr lang="en-US" altLang="en-US" sz="2000" smtClean="0"/>
              <a:t>this-2  instanceOf   age-of-40-years …</a:t>
            </a:r>
          </a:p>
          <a:p>
            <a:pPr lvl="2" eaLnBrk="1" hangingPunct="1">
              <a:lnSpc>
                <a:spcPct val="80000"/>
              </a:lnSpc>
            </a:pPr>
            <a:r>
              <a:rPr lang="en-US" altLang="en-US" sz="2000" smtClean="0"/>
              <a:t>this-2  qualityOf     this-1 …</a:t>
            </a:r>
          </a:p>
          <a:p>
            <a:pPr lvl="2" eaLnBrk="1" hangingPunct="1">
              <a:lnSpc>
                <a:spcPct val="80000"/>
              </a:lnSpc>
            </a:pPr>
            <a:r>
              <a:rPr lang="en-US" altLang="en-US" sz="2000" smtClean="0"/>
              <a:t>this-3  instanceOf   patient-role …</a:t>
            </a:r>
          </a:p>
          <a:p>
            <a:pPr lvl="2" eaLnBrk="1" hangingPunct="1">
              <a:lnSpc>
                <a:spcPct val="80000"/>
              </a:lnSpc>
            </a:pPr>
            <a:r>
              <a:rPr lang="en-US" altLang="en-US" sz="2000" smtClean="0"/>
              <a:t>this-3  roleOf          this-1 …</a:t>
            </a:r>
          </a:p>
          <a:p>
            <a:pPr lvl="2" eaLnBrk="1" hangingPunct="1">
              <a:lnSpc>
                <a:spcPct val="80000"/>
              </a:lnSpc>
            </a:pPr>
            <a:r>
              <a:rPr lang="en-US" altLang="en-US" sz="2000" smtClean="0"/>
              <a:t>this-4  instanceOf   tumor …</a:t>
            </a:r>
          </a:p>
          <a:p>
            <a:pPr lvl="2" eaLnBrk="1" hangingPunct="1">
              <a:lnSpc>
                <a:spcPct val="80000"/>
              </a:lnSpc>
            </a:pPr>
            <a:r>
              <a:rPr lang="en-US" altLang="en-US" sz="2000" smtClean="0"/>
              <a:t>this-4  partOf          this-5 …</a:t>
            </a:r>
          </a:p>
          <a:p>
            <a:pPr lvl="2" eaLnBrk="1" hangingPunct="1">
              <a:lnSpc>
                <a:spcPct val="80000"/>
              </a:lnSpc>
            </a:pPr>
            <a:r>
              <a:rPr lang="en-US" altLang="en-US" sz="2000" smtClean="0"/>
              <a:t>this-5  instanceOf   stomach …</a:t>
            </a:r>
          </a:p>
          <a:p>
            <a:pPr lvl="2" eaLnBrk="1" hangingPunct="1">
              <a:lnSpc>
                <a:spcPct val="80000"/>
              </a:lnSpc>
            </a:pPr>
            <a:r>
              <a:rPr lang="en-US" altLang="en-US" sz="2000" smtClean="0"/>
              <a:t>this-5  partOf          this-1 …</a:t>
            </a:r>
          </a:p>
          <a:p>
            <a:pPr lvl="2" eaLnBrk="1" hangingPunct="1">
              <a:lnSpc>
                <a:spcPct val="80000"/>
              </a:lnSpc>
            </a:pPr>
            <a:r>
              <a:rPr lang="en-US" altLang="en-US" sz="2000" smtClean="0"/>
              <a:t>…</a:t>
            </a:r>
          </a:p>
        </p:txBody>
      </p:sp>
      <p:sp>
        <p:nvSpPr>
          <p:cNvPr id="31748" name="Rectangle 4"/>
          <p:cNvSpPr>
            <a:spLocks noChangeArrowheads="1"/>
          </p:cNvSpPr>
          <p:nvPr/>
        </p:nvSpPr>
        <p:spPr bwMode="auto">
          <a:xfrm>
            <a:off x="1371600" y="3524250"/>
            <a:ext cx="762000" cy="28194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1749" name="Text Box 5"/>
          <p:cNvSpPr txBox="1">
            <a:spLocks noChangeArrowheads="1"/>
          </p:cNvSpPr>
          <p:nvPr/>
        </p:nvSpPr>
        <p:spPr bwMode="auto">
          <a:xfrm>
            <a:off x="2857500" y="6376988"/>
            <a:ext cx="3552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accent1"/>
                </a:solidFill>
              </a:rPr>
              <a:t>denotators for particulars</a:t>
            </a:r>
          </a:p>
        </p:txBody>
      </p:sp>
      <p:cxnSp>
        <p:nvCxnSpPr>
          <p:cNvPr id="31750" name="AutoShape 6"/>
          <p:cNvCxnSpPr>
            <a:cxnSpLocks noChangeShapeType="1"/>
            <a:stCxn id="31748" idx="2"/>
            <a:endCxn id="31749" idx="1"/>
          </p:cNvCxnSpPr>
          <p:nvPr/>
        </p:nvCxnSpPr>
        <p:spPr bwMode="auto">
          <a:xfrm rot="16200000" flipH="1">
            <a:off x="2174081" y="5922169"/>
            <a:ext cx="261938" cy="1104900"/>
          </a:xfrm>
          <a:prstGeom prst="bentConnector2">
            <a:avLst/>
          </a:prstGeom>
          <a:noFill/>
          <a:ln w="28575">
            <a:solidFill>
              <a:schemeClr val="accent1"/>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230624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Grp="1" noChangeArrowheads="1"/>
          </p:cNvSpPr>
          <p:nvPr>
            <p:ph type="title"/>
          </p:nvPr>
        </p:nvSpPr>
        <p:spPr/>
        <p:txBody>
          <a:bodyPr/>
          <a:lstStyle/>
          <a:p>
            <a:pPr eaLnBrk="1" hangingPunct="1"/>
            <a:r>
              <a:rPr lang="en-US" altLang="en-US" smtClean="0"/>
              <a:t>The shift envisioned</a:t>
            </a:r>
          </a:p>
        </p:txBody>
      </p:sp>
      <p:sp>
        <p:nvSpPr>
          <p:cNvPr id="32771" name="Rectangle 3"/>
          <p:cNvSpPr>
            <a:spLocks noGrp="1" noChangeArrowheads="1"/>
          </p:cNvSpPr>
          <p:nvPr>
            <p:ph idx="1"/>
          </p:nvPr>
        </p:nvSpPr>
        <p:spPr/>
        <p:txBody>
          <a:bodyPr/>
          <a:lstStyle/>
          <a:p>
            <a:pPr eaLnBrk="1" hangingPunct="1">
              <a:lnSpc>
                <a:spcPct val="80000"/>
              </a:lnSpc>
            </a:pPr>
            <a:r>
              <a:rPr lang="en-US" altLang="en-US" sz="2800" smtClean="0"/>
              <a:t>From:</a:t>
            </a:r>
          </a:p>
          <a:p>
            <a:pPr lvl="1" eaLnBrk="1" hangingPunct="1">
              <a:lnSpc>
                <a:spcPct val="80000"/>
              </a:lnSpc>
            </a:pPr>
            <a:r>
              <a:rPr lang="en-US" altLang="en-US" sz="2400" smtClean="0"/>
              <a:t>‘this man is a 40 year old patient with a stomach tumor’</a:t>
            </a:r>
          </a:p>
          <a:p>
            <a:pPr eaLnBrk="1" hangingPunct="1">
              <a:lnSpc>
                <a:spcPct val="80000"/>
              </a:lnSpc>
            </a:pPr>
            <a:r>
              <a:rPr lang="en-US" altLang="en-US" sz="2800" smtClean="0"/>
              <a:t>To </a:t>
            </a:r>
            <a:r>
              <a:rPr lang="en-US" altLang="en-US" sz="1800" smtClean="0"/>
              <a:t>(something like)</a:t>
            </a:r>
            <a:r>
              <a:rPr lang="en-US" altLang="en-US" sz="2800" smtClean="0"/>
              <a:t>:</a:t>
            </a:r>
          </a:p>
          <a:p>
            <a:pPr lvl="1" eaLnBrk="1" hangingPunct="1">
              <a:lnSpc>
                <a:spcPct val="80000"/>
              </a:lnSpc>
            </a:pPr>
            <a:r>
              <a:rPr lang="en-US" altLang="en-US" sz="2400" smtClean="0"/>
              <a:t>‘this-1 on which depend this-2 and this-3 has this-4’, where</a:t>
            </a:r>
          </a:p>
          <a:p>
            <a:pPr lvl="2" eaLnBrk="1" hangingPunct="1">
              <a:lnSpc>
                <a:spcPct val="80000"/>
              </a:lnSpc>
            </a:pPr>
            <a:r>
              <a:rPr lang="en-US" altLang="en-US" sz="2000" smtClean="0"/>
              <a:t>this-1  instanceOf   human being …</a:t>
            </a:r>
          </a:p>
          <a:p>
            <a:pPr lvl="2" eaLnBrk="1" hangingPunct="1">
              <a:lnSpc>
                <a:spcPct val="80000"/>
              </a:lnSpc>
            </a:pPr>
            <a:r>
              <a:rPr lang="en-US" altLang="en-US" sz="2000" smtClean="0"/>
              <a:t>this-2  instanceOf   age-of-40-years …</a:t>
            </a:r>
          </a:p>
          <a:p>
            <a:pPr lvl="2" eaLnBrk="1" hangingPunct="1">
              <a:lnSpc>
                <a:spcPct val="80000"/>
              </a:lnSpc>
            </a:pPr>
            <a:r>
              <a:rPr lang="en-US" altLang="en-US" sz="2000" smtClean="0"/>
              <a:t>this-2  qualityOf     this-1 …</a:t>
            </a:r>
          </a:p>
          <a:p>
            <a:pPr lvl="2" eaLnBrk="1" hangingPunct="1">
              <a:lnSpc>
                <a:spcPct val="80000"/>
              </a:lnSpc>
            </a:pPr>
            <a:r>
              <a:rPr lang="en-US" altLang="en-US" sz="2000" smtClean="0"/>
              <a:t>this-3  instanceOf   patient-role …</a:t>
            </a:r>
          </a:p>
          <a:p>
            <a:pPr lvl="2" eaLnBrk="1" hangingPunct="1">
              <a:lnSpc>
                <a:spcPct val="80000"/>
              </a:lnSpc>
            </a:pPr>
            <a:r>
              <a:rPr lang="en-US" altLang="en-US" sz="2000" smtClean="0"/>
              <a:t>this-3  roleOf          this-1 …</a:t>
            </a:r>
          </a:p>
          <a:p>
            <a:pPr lvl="2" eaLnBrk="1" hangingPunct="1">
              <a:lnSpc>
                <a:spcPct val="80000"/>
              </a:lnSpc>
            </a:pPr>
            <a:r>
              <a:rPr lang="en-US" altLang="en-US" sz="2000" smtClean="0"/>
              <a:t>this-4  instanceOf   tumor …</a:t>
            </a:r>
          </a:p>
          <a:p>
            <a:pPr lvl="2" eaLnBrk="1" hangingPunct="1">
              <a:lnSpc>
                <a:spcPct val="80000"/>
              </a:lnSpc>
            </a:pPr>
            <a:r>
              <a:rPr lang="en-US" altLang="en-US" sz="2000" smtClean="0"/>
              <a:t>this-4  partOf          this-5 …</a:t>
            </a:r>
          </a:p>
          <a:p>
            <a:pPr lvl="2" eaLnBrk="1" hangingPunct="1">
              <a:lnSpc>
                <a:spcPct val="80000"/>
              </a:lnSpc>
            </a:pPr>
            <a:r>
              <a:rPr lang="en-US" altLang="en-US" sz="2000" smtClean="0"/>
              <a:t>this-5  instanceOf   stomach …</a:t>
            </a:r>
          </a:p>
          <a:p>
            <a:pPr lvl="2" eaLnBrk="1" hangingPunct="1">
              <a:lnSpc>
                <a:spcPct val="80000"/>
              </a:lnSpc>
            </a:pPr>
            <a:r>
              <a:rPr lang="en-US" altLang="en-US" sz="2000" smtClean="0"/>
              <a:t>this-5  partOf          this-1 …</a:t>
            </a:r>
          </a:p>
          <a:p>
            <a:pPr lvl="2" eaLnBrk="1" hangingPunct="1">
              <a:lnSpc>
                <a:spcPct val="80000"/>
              </a:lnSpc>
            </a:pPr>
            <a:r>
              <a:rPr lang="en-US" altLang="en-US" sz="2000" smtClean="0"/>
              <a:t>…</a:t>
            </a:r>
          </a:p>
        </p:txBody>
      </p:sp>
      <p:sp>
        <p:nvSpPr>
          <p:cNvPr id="32772" name="Rectangle 4"/>
          <p:cNvSpPr>
            <a:spLocks noChangeArrowheads="1"/>
          </p:cNvSpPr>
          <p:nvPr/>
        </p:nvSpPr>
        <p:spPr bwMode="auto">
          <a:xfrm>
            <a:off x="2209800" y="3524250"/>
            <a:ext cx="1371600" cy="28194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2773" name="Text Box 5"/>
          <p:cNvSpPr txBox="1">
            <a:spLocks noChangeArrowheads="1"/>
          </p:cNvSpPr>
          <p:nvPr/>
        </p:nvSpPr>
        <p:spPr bwMode="auto">
          <a:xfrm>
            <a:off x="3805237" y="6376988"/>
            <a:ext cx="4881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err="1">
                <a:solidFill>
                  <a:schemeClr val="accent1"/>
                </a:solidFill>
              </a:rPr>
              <a:t>denotators</a:t>
            </a:r>
            <a:r>
              <a:rPr lang="en-US" altLang="en-US" dirty="0">
                <a:solidFill>
                  <a:schemeClr val="accent1"/>
                </a:solidFill>
              </a:rPr>
              <a:t> for appropriate relations</a:t>
            </a:r>
          </a:p>
        </p:txBody>
      </p:sp>
      <p:cxnSp>
        <p:nvCxnSpPr>
          <p:cNvPr id="32774" name="AutoShape 6"/>
          <p:cNvCxnSpPr>
            <a:cxnSpLocks noChangeShapeType="1"/>
            <a:stCxn id="32772" idx="2"/>
            <a:endCxn id="32773" idx="1"/>
          </p:cNvCxnSpPr>
          <p:nvPr/>
        </p:nvCxnSpPr>
        <p:spPr bwMode="auto">
          <a:xfrm rot="16200000" flipH="1">
            <a:off x="3219449" y="6019800"/>
            <a:ext cx="261938" cy="909637"/>
          </a:xfrm>
          <a:prstGeom prst="bentConnector2">
            <a:avLst/>
          </a:prstGeom>
          <a:noFill/>
          <a:ln w="28575">
            <a:solidFill>
              <a:schemeClr val="accent1"/>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359841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a:t>
            </a:r>
            <a:endParaRPr lang="en-US" dirty="0"/>
          </a:p>
        </p:txBody>
      </p:sp>
      <p:pic>
        <p:nvPicPr>
          <p:cNvPr id="4" name="Content Placeholder 3"/>
          <p:cNvPicPr>
            <a:picLocks noGrp="1" noChangeAspect="1"/>
          </p:cNvPicPr>
          <p:nvPr>
            <p:ph idx="1"/>
          </p:nvPr>
        </p:nvPicPr>
        <p:blipFill>
          <a:blip r:embed="rId2"/>
          <a:stretch>
            <a:fillRect/>
          </a:stretch>
        </p:blipFill>
        <p:spPr>
          <a:xfrm>
            <a:off x="405319" y="1676400"/>
            <a:ext cx="8333361" cy="4953000"/>
          </a:xfrm>
          <a:prstGeom prst="rect">
            <a:avLst/>
          </a:prstGeom>
        </p:spPr>
      </p:pic>
    </p:spTree>
    <p:extLst>
      <p:ext uri="{BB962C8B-B14F-4D97-AF65-F5344CB8AC3E}">
        <p14:creationId xmlns:p14="http://schemas.microsoft.com/office/powerpoint/2010/main" val="2762344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 really ?</a:t>
            </a:r>
            <a:endParaRPr lang="en-US" dirty="0"/>
          </a:p>
        </p:txBody>
      </p:sp>
      <p:pic>
        <p:nvPicPr>
          <p:cNvPr id="4" name="Content Placeholder 3"/>
          <p:cNvPicPr>
            <a:picLocks noGrp="1" noChangeAspect="1"/>
          </p:cNvPicPr>
          <p:nvPr>
            <p:ph idx="1"/>
          </p:nvPr>
        </p:nvPicPr>
        <p:blipFill>
          <a:blip r:embed="rId2"/>
          <a:stretch>
            <a:fillRect/>
          </a:stretch>
        </p:blipFill>
        <p:spPr>
          <a:xfrm>
            <a:off x="228600" y="1752600"/>
            <a:ext cx="8686800" cy="3507431"/>
          </a:xfrm>
          <a:prstGeom prst="rect">
            <a:avLst/>
          </a:prstGeom>
        </p:spPr>
      </p:pic>
      <p:sp>
        <p:nvSpPr>
          <p:cNvPr id="7" name="Rectangle 6"/>
          <p:cNvSpPr/>
          <p:nvPr/>
        </p:nvSpPr>
        <p:spPr>
          <a:xfrm>
            <a:off x="223024" y="5522085"/>
            <a:ext cx="8610600" cy="1015663"/>
          </a:xfrm>
          <a:prstGeom prst="rect">
            <a:avLst/>
          </a:prstGeom>
        </p:spPr>
        <p:txBody>
          <a:bodyPr wrap="square">
            <a:spAutoFit/>
          </a:bodyPr>
          <a:lstStyle/>
          <a:p>
            <a:pPr algn="r"/>
            <a:r>
              <a:rPr lang="en-US" sz="2000" dirty="0" smtClean="0">
                <a:solidFill>
                  <a:schemeClr val="bg1"/>
                </a:solidFill>
              </a:rPr>
              <a:t>Thomas </a:t>
            </a:r>
            <a:r>
              <a:rPr lang="en-US" sz="2000" dirty="0">
                <a:solidFill>
                  <a:schemeClr val="bg1"/>
                </a:solidFill>
              </a:rPr>
              <a:t>C. </a:t>
            </a:r>
            <a:r>
              <a:rPr lang="en-US" sz="2000" dirty="0" smtClean="0">
                <a:solidFill>
                  <a:schemeClr val="bg1"/>
                </a:solidFill>
              </a:rPr>
              <a:t>Redman (</a:t>
            </a:r>
            <a:r>
              <a:rPr lang="en-US" sz="2000" dirty="0" err="1">
                <a:solidFill>
                  <a:schemeClr val="bg1"/>
                </a:solidFill>
              </a:rPr>
              <a:t>Navesink</a:t>
            </a:r>
            <a:r>
              <a:rPr lang="en-US" sz="2000" dirty="0">
                <a:solidFill>
                  <a:schemeClr val="bg1"/>
                </a:solidFill>
              </a:rPr>
              <a:t> Consulting Group, Little Silver, </a:t>
            </a:r>
            <a:r>
              <a:rPr lang="en-US" sz="2000" dirty="0" smtClean="0">
                <a:solidFill>
                  <a:schemeClr val="bg1"/>
                </a:solidFill>
              </a:rPr>
              <a:t>NJ) . </a:t>
            </a:r>
          </a:p>
          <a:p>
            <a:pPr algn="r"/>
            <a:r>
              <a:rPr lang="en-US" sz="2000" dirty="0" smtClean="0">
                <a:solidFill>
                  <a:schemeClr val="bg1"/>
                </a:solidFill>
              </a:rPr>
              <a:t>Data </a:t>
            </a:r>
            <a:r>
              <a:rPr lang="en-US" sz="2000" dirty="0">
                <a:solidFill>
                  <a:schemeClr val="bg1"/>
                </a:solidFill>
              </a:rPr>
              <a:t>quality: the field </a:t>
            </a:r>
            <a:r>
              <a:rPr lang="en-US" sz="2000" dirty="0" smtClean="0">
                <a:solidFill>
                  <a:schemeClr val="bg1"/>
                </a:solidFill>
              </a:rPr>
              <a:t>guide.</a:t>
            </a:r>
          </a:p>
          <a:p>
            <a:pPr algn="r"/>
            <a:r>
              <a:rPr lang="en-US" sz="2000" dirty="0" smtClean="0">
                <a:solidFill>
                  <a:schemeClr val="bg1"/>
                </a:solidFill>
              </a:rPr>
              <a:t>Digital </a:t>
            </a:r>
            <a:r>
              <a:rPr lang="en-US" sz="2000" dirty="0">
                <a:solidFill>
                  <a:schemeClr val="bg1"/>
                </a:solidFill>
              </a:rPr>
              <a:t>Press Newton, MA, USA ©</a:t>
            </a:r>
            <a:r>
              <a:rPr lang="en-US" sz="2000" dirty="0" smtClean="0">
                <a:solidFill>
                  <a:schemeClr val="bg1"/>
                </a:solidFill>
              </a:rPr>
              <a:t>2001, ISBN:1-55558-251-6</a:t>
            </a:r>
            <a:endParaRPr lang="en-US" sz="2000" dirty="0">
              <a:solidFill>
                <a:schemeClr val="bg1"/>
              </a:solidFill>
            </a:endParaRPr>
          </a:p>
        </p:txBody>
      </p:sp>
      <p:sp>
        <p:nvSpPr>
          <p:cNvPr id="3" name="Freeform 2"/>
          <p:cNvSpPr/>
          <p:nvPr/>
        </p:nvSpPr>
        <p:spPr bwMode="auto">
          <a:xfrm>
            <a:off x="762000" y="2665140"/>
            <a:ext cx="7768683" cy="780587"/>
          </a:xfrm>
          <a:custGeom>
            <a:avLst/>
            <a:gdLst>
              <a:gd name="connsiteX0" fmla="*/ 0 w 7839307"/>
              <a:gd name="connsiteY0" fmla="*/ 0 h 724830"/>
              <a:gd name="connsiteX1" fmla="*/ 7839307 w 7839307"/>
              <a:gd name="connsiteY1" fmla="*/ 0 h 724830"/>
              <a:gd name="connsiteX2" fmla="*/ 7839307 w 7839307"/>
              <a:gd name="connsiteY2" fmla="*/ 379142 h 724830"/>
              <a:gd name="connsiteX3" fmla="*/ 4092497 w 7839307"/>
              <a:gd name="connsiteY3" fmla="*/ 379142 h 724830"/>
              <a:gd name="connsiteX4" fmla="*/ 4092497 w 7839307"/>
              <a:gd name="connsiteY4" fmla="*/ 724830 h 724830"/>
              <a:gd name="connsiteX5" fmla="*/ 22302 w 7839307"/>
              <a:gd name="connsiteY5" fmla="*/ 713679 h 724830"/>
              <a:gd name="connsiteX6" fmla="*/ 0 w 7839307"/>
              <a:gd name="connsiteY6" fmla="*/ 0 h 72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9307" h="724830">
                <a:moveTo>
                  <a:pt x="0" y="0"/>
                </a:moveTo>
                <a:lnTo>
                  <a:pt x="7839307" y="0"/>
                </a:lnTo>
                <a:lnTo>
                  <a:pt x="7839307" y="379142"/>
                </a:lnTo>
                <a:lnTo>
                  <a:pt x="4092497" y="379142"/>
                </a:lnTo>
                <a:lnTo>
                  <a:pt x="4092497" y="724830"/>
                </a:lnTo>
                <a:lnTo>
                  <a:pt x="22302" y="713679"/>
                </a:lnTo>
                <a:lnTo>
                  <a:pt x="0" y="0"/>
                </a:lnTo>
                <a:close/>
              </a:path>
            </a:pathLst>
          </a:custGeom>
          <a:solidFill>
            <a:srgbClr val="FF0000">
              <a:alpha val="50196"/>
            </a:srgbClr>
          </a:solid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203779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p:txBody>
          <a:bodyPr/>
          <a:lstStyle/>
          <a:p>
            <a:pPr eaLnBrk="1" hangingPunct="1"/>
            <a:r>
              <a:rPr lang="en-US" altLang="en-US" smtClean="0"/>
              <a:t>The shift envisioned</a:t>
            </a:r>
          </a:p>
        </p:txBody>
      </p:sp>
      <p:sp>
        <p:nvSpPr>
          <p:cNvPr id="33795" name="Rectangle 3"/>
          <p:cNvSpPr>
            <a:spLocks noGrp="1" noChangeArrowheads="1"/>
          </p:cNvSpPr>
          <p:nvPr>
            <p:ph idx="1"/>
          </p:nvPr>
        </p:nvSpPr>
        <p:spPr/>
        <p:txBody>
          <a:bodyPr/>
          <a:lstStyle/>
          <a:p>
            <a:pPr eaLnBrk="1" hangingPunct="1">
              <a:lnSpc>
                <a:spcPct val="80000"/>
              </a:lnSpc>
            </a:pPr>
            <a:r>
              <a:rPr lang="en-US" altLang="en-US" sz="2800" dirty="0" smtClean="0"/>
              <a:t>From:</a:t>
            </a:r>
          </a:p>
          <a:p>
            <a:pPr lvl="1" eaLnBrk="1" hangingPunct="1">
              <a:lnSpc>
                <a:spcPct val="80000"/>
              </a:lnSpc>
            </a:pPr>
            <a:r>
              <a:rPr lang="en-US" altLang="en-US" sz="2400" dirty="0" smtClean="0"/>
              <a:t>‘this man is a 40 year old patient with a stomach tumor’</a:t>
            </a:r>
          </a:p>
          <a:p>
            <a:pPr eaLnBrk="1" hangingPunct="1">
              <a:lnSpc>
                <a:spcPct val="80000"/>
              </a:lnSpc>
            </a:pPr>
            <a:r>
              <a:rPr lang="en-US" altLang="en-US" sz="2800" dirty="0" smtClean="0"/>
              <a:t>To </a:t>
            </a:r>
            <a:r>
              <a:rPr lang="en-US" altLang="en-US" sz="1800" dirty="0" smtClean="0"/>
              <a:t>(something like)</a:t>
            </a:r>
            <a:r>
              <a:rPr lang="en-US" altLang="en-US" sz="2800" dirty="0" smtClean="0"/>
              <a:t>:</a:t>
            </a:r>
          </a:p>
          <a:p>
            <a:pPr lvl="1" eaLnBrk="1" hangingPunct="1">
              <a:lnSpc>
                <a:spcPct val="80000"/>
              </a:lnSpc>
            </a:pPr>
            <a:r>
              <a:rPr lang="en-US" altLang="en-US" sz="2400" dirty="0" smtClean="0"/>
              <a:t>‘this-1 on which depend this-2 and this-3 has this-4’, where</a:t>
            </a:r>
          </a:p>
          <a:p>
            <a:pPr lvl="2" eaLnBrk="1" hangingPunct="1">
              <a:lnSpc>
                <a:spcPct val="80000"/>
              </a:lnSpc>
            </a:pPr>
            <a:r>
              <a:rPr lang="en-US" altLang="en-US" sz="2000" dirty="0" smtClean="0"/>
              <a:t>this-1  </a:t>
            </a:r>
            <a:r>
              <a:rPr lang="en-US" altLang="en-US" sz="2000" dirty="0" err="1" smtClean="0"/>
              <a:t>instanceOf</a:t>
            </a:r>
            <a:r>
              <a:rPr lang="en-US" altLang="en-US" sz="2000" dirty="0" smtClean="0"/>
              <a:t>   human being 	…</a:t>
            </a:r>
          </a:p>
          <a:p>
            <a:pPr lvl="2" eaLnBrk="1" hangingPunct="1">
              <a:lnSpc>
                <a:spcPct val="80000"/>
              </a:lnSpc>
            </a:pPr>
            <a:r>
              <a:rPr lang="en-US" altLang="en-US" sz="2000" dirty="0" smtClean="0"/>
              <a:t>this-2  </a:t>
            </a:r>
            <a:r>
              <a:rPr lang="en-US" altLang="en-US" sz="2000" dirty="0" err="1" smtClean="0"/>
              <a:t>instanceOf</a:t>
            </a:r>
            <a:r>
              <a:rPr lang="en-US" altLang="en-US" sz="2000" dirty="0" smtClean="0"/>
              <a:t>   age-of-40-years 	…</a:t>
            </a:r>
          </a:p>
          <a:p>
            <a:pPr lvl="2" eaLnBrk="1" hangingPunct="1">
              <a:lnSpc>
                <a:spcPct val="80000"/>
              </a:lnSpc>
            </a:pPr>
            <a:r>
              <a:rPr lang="en-US" altLang="en-US" sz="2000" dirty="0" smtClean="0"/>
              <a:t>this-2  </a:t>
            </a:r>
            <a:r>
              <a:rPr lang="en-US" altLang="en-US" sz="2000" dirty="0" err="1" smtClean="0"/>
              <a:t>qualityOf</a:t>
            </a:r>
            <a:r>
              <a:rPr lang="en-US" altLang="en-US" sz="2000" dirty="0" smtClean="0"/>
              <a:t>     this-1 		…</a:t>
            </a:r>
          </a:p>
          <a:p>
            <a:pPr lvl="2" eaLnBrk="1" hangingPunct="1">
              <a:lnSpc>
                <a:spcPct val="80000"/>
              </a:lnSpc>
            </a:pPr>
            <a:r>
              <a:rPr lang="en-US" altLang="en-US" sz="2000" dirty="0" smtClean="0"/>
              <a:t>this-3  </a:t>
            </a:r>
            <a:r>
              <a:rPr lang="en-US" altLang="en-US" sz="2000" dirty="0" err="1" smtClean="0"/>
              <a:t>instanceOf</a:t>
            </a:r>
            <a:r>
              <a:rPr lang="en-US" altLang="en-US" sz="2000" dirty="0" smtClean="0"/>
              <a:t>   patient-role 	…</a:t>
            </a:r>
          </a:p>
          <a:p>
            <a:pPr lvl="2" eaLnBrk="1" hangingPunct="1">
              <a:lnSpc>
                <a:spcPct val="80000"/>
              </a:lnSpc>
            </a:pPr>
            <a:r>
              <a:rPr lang="en-US" altLang="en-US" sz="2000" dirty="0" smtClean="0"/>
              <a:t>this-3  </a:t>
            </a:r>
            <a:r>
              <a:rPr lang="en-US" altLang="en-US" sz="2000" dirty="0" err="1" smtClean="0"/>
              <a:t>roleOf</a:t>
            </a:r>
            <a:r>
              <a:rPr lang="en-US" altLang="en-US" sz="2000" dirty="0" smtClean="0"/>
              <a:t>          this-1 		…</a:t>
            </a:r>
          </a:p>
          <a:p>
            <a:pPr lvl="2" eaLnBrk="1" hangingPunct="1">
              <a:lnSpc>
                <a:spcPct val="80000"/>
              </a:lnSpc>
            </a:pPr>
            <a:r>
              <a:rPr lang="en-US" altLang="en-US" sz="2000" dirty="0" smtClean="0"/>
              <a:t>this-4  </a:t>
            </a:r>
            <a:r>
              <a:rPr lang="en-US" altLang="en-US" sz="2000" dirty="0" err="1" smtClean="0"/>
              <a:t>instanceOf</a:t>
            </a:r>
            <a:r>
              <a:rPr lang="en-US" altLang="en-US" sz="2000" dirty="0" smtClean="0"/>
              <a:t>   tumor 		…</a:t>
            </a:r>
          </a:p>
          <a:p>
            <a:pPr lvl="2" eaLnBrk="1" hangingPunct="1">
              <a:lnSpc>
                <a:spcPct val="80000"/>
              </a:lnSpc>
            </a:pPr>
            <a:r>
              <a:rPr lang="en-US" altLang="en-US" sz="2000" dirty="0" smtClean="0"/>
              <a:t>this-4  </a:t>
            </a:r>
            <a:r>
              <a:rPr lang="en-US" altLang="en-US" sz="2000" dirty="0" err="1" smtClean="0"/>
              <a:t>partOf</a:t>
            </a:r>
            <a:r>
              <a:rPr lang="en-US" altLang="en-US" sz="2000" dirty="0" smtClean="0"/>
              <a:t>          this-5 		…</a:t>
            </a:r>
          </a:p>
          <a:p>
            <a:pPr lvl="2" eaLnBrk="1" hangingPunct="1">
              <a:lnSpc>
                <a:spcPct val="80000"/>
              </a:lnSpc>
            </a:pPr>
            <a:r>
              <a:rPr lang="en-US" altLang="en-US" sz="2000" dirty="0" smtClean="0"/>
              <a:t>this-5  </a:t>
            </a:r>
            <a:r>
              <a:rPr lang="en-US" altLang="en-US" sz="2000" dirty="0" err="1" smtClean="0"/>
              <a:t>instanceOf</a:t>
            </a:r>
            <a:r>
              <a:rPr lang="en-US" altLang="en-US" sz="2000" dirty="0" smtClean="0"/>
              <a:t>   stomach 		…</a:t>
            </a:r>
          </a:p>
          <a:p>
            <a:pPr lvl="2" eaLnBrk="1" hangingPunct="1">
              <a:lnSpc>
                <a:spcPct val="80000"/>
              </a:lnSpc>
            </a:pPr>
            <a:r>
              <a:rPr lang="en-US" altLang="en-US" sz="2000" dirty="0" smtClean="0"/>
              <a:t>this-5  </a:t>
            </a:r>
            <a:r>
              <a:rPr lang="en-US" altLang="en-US" sz="2000" dirty="0" err="1" smtClean="0"/>
              <a:t>partOf</a:t>
            </a:r>
            <a:r>
              <a:rPr lang="en-US" altLang="en-US" sz="2000" dirty="0" smtClean="0"/>
              <a:t>          this-1 		…</a:t>
            </a:r>
          </a:p>
          <a:p>
            <a:pPr lvl="2" eaLnBrk="1" hangingPunct="1">
              <a:lnSpc>
                <a:spcPct val="80000"/>
              </a:lnSpc>
            </a:pPr>
            <a:r>
              <a:rPr lang="en-US" altLang="en-US" sz="2000" dirty="0" smtClean="0"/>
              <a:t>…</a:t>
            </a:r>
          </a:p>
        </p:txBody>
      </p:sp>
      <p:sp>
        <p:nvSpPr>
          <p:cNvPr id="33796" name="Rectangle 4"/>
          <p:cNvSpPr>
            <a:spLocks noChangeArrowheads="1"/>
          </p:cNvSpPr>
          <p:nvPr/>
        </p:nvSpPr>
        <p:spPr bwMode="auto">
          <a:xfrm>
            <a:off x="3581400" y="3524250"/>
            <a:ext cx="2057400" cy="28194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3797" name="Text Box 5"/>
          <p:cNvSpPr txBox="1">
            <a:spLocks noChangeArrowheads="1"/>
          </p:cNvSpPr>
          <p:nvPr/>
        </p:nvSpPr>
        <p:spPr bwMode="auto">
          <a:xfrm>
            <a:off x="6553200" y="5410200"/>
            <a:ext cx="2438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err="1">
                <a:solidFill>
                  <a:schemeClr val="accent1"/>
                </a:solidFill>
              </a:rPr>
              <a:t>denotators</a:t>
            </a:r>
            <a:r>
              <a:rPr lang="en-US" altLang="en-US" dirty="0">
                <a:solidFill>
                  <a:schemeClr val="accent1"/>
                </a:solidFill>
              </a:rPr>
              <a:t> for universals or particulars</a:t>
            </a:r>
          </a:p>
        </p:txBody>
      </p:sp>
      <p:cxnSp>
        <p:nvCxnSpPr>
          <p:cNvPr id="33798" name="AutoShape 6"/>
          <p:cNvCxnSpPr>
            <a:cxnSpLocks noChangeShapeType="1"/>
            <a:stCxn id="33796" idx="2"/>
            <a:endCxn id="33797" idx="1"/>
          </p:cNvCxnSpPr>
          <p:nvPr/>
        </p:nvCxnSpPr>
        <p:spPr bwMode="auto">
          <a:xfrm rot="5400000" flipH="1" flipV="1">
            <a:off x="5415007" y="5205458"/>
            <a:ext cx="333285" cy="1943100"/>
          </a:xfrm>
          <a:prstGeom prst="bentConnector4">
            <a:avLst>
              <a:gd name="adj1" fmla="val -68590"/>
              <a:gd name="adj2" fmla="val 76471"/>
            </a:avLst>
          </a:prstGeom>
          <a:noFill/>
          <a:ln w="28575">
            <a:solidFill>
              <a:schemeClr val="accent1"/>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067448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type="title"/>
          </p:nvPr>
        </p:nvSpPr>
        <p:spPr/>
        <p:txBody>
          <a:bodyPr/>
          <a:lstStyle/>
          <a:p>
            <a:pPr eaLnBrk="1" hangingPunct="1"/>
            <a:r>
              <a:rPr lang="en-US" altLang="en-US" smtClean="0"/>
              <a:t>The shift envisioned</a:t>
            </a:r>
          </a:p>
        </p:txBody>
      </p:sp>
      <p:sp>
        <p:nvSpPr>
          <p:cNvPr id="34819" name="Rectangle 3"/>
          <p:cNvSpPr>
            <a:spLocks noGrp="1" noChangeArrowheads="1"/>
          </p:cNvSpPr>
          <p:nvPr>
            <p:ph idx="1"/>
          </p:nvPr>
        </p:nvSpPr>
        <p:spPr/>
        <p:txBody>
          <a:bodyPr/>
          <a:lstStyle/>
          <a:p>
            <a:pPr eaLnBrk="1" hangingPunct="1">
              <a:lnSpc>
                <a:spcPct val="80000"/>
              </a:lnSpc>
            </a:pPr>
            <a:r>
              <a:rPr lang="en-US" altLang="en-US" sz="2800" dirty="0" smtClean="0"/>
              <a:t>From:</a:t>
            </a:r>
          </a:p>
          <a:p>
            <a:pPr lvl="1" eaLnBrk="1" hangingPunct="1">
              <a:lnSpc>
                <a:spcPct val="80000"/>
              </a:lnSpc>
            </a:pPr>
            <a:r>
              <a:rPr lang="en-US" altLang="en-US" sz="2400" dirty="0" smtClean="0"/>
              <a:t>‘this man is a 40 year old patient with a stomach tumor’</a:t>
            </a:r>
          </a:p>
          <a:p>
            <a:pPr eaLnBrk="1" hangingPunct="1">
              <a:lnSpc>
                <a:spcPct val="80000"/>
              </a:lnSpc>
            </a:pPr>
            <a:r>
              <a:rPr lang="en-US" altLang="en-US" sz="2800" dirty="0" smtClean="0"/>
              <a:t>To </a:t>
            </a:r>
            <a:r>
              <a:rPr lang="en-US" altLang="en-US" sz="1800" dirty="0" smtClean="0"/>
              <a:t>(something like)</a:t>
            </a:r>
            <a:r>
              <a:rPr lang="en-US" altLang="en-US" sz="2800" dirty="0" smtClean="0"/>
              <a:t>:</a:t>
            </a:r>
          </a:p>
          <a:p>
            <a:pPr lvl="1" eaLnBrk="1" hangingPunct="1">
              <a:lnSpc>
                <a:spcPct val="80000"/>
              </a:lnSpc>
            </a:pPr>
            <a:r>
              <a:rPr lang="en-US" altLang="en-US" sz="2400" dirty="0" smtClean="0"/>
              <a:t>‘this-1 on which depend this-2 and this-3 has this-4’, where</a:t>
            </a:r>
          </a:p>
          <a:p>
            <a:pPr lvl="2" eaLnBrk="1" hangingPunct="1">
              <a:lnSpc>
                <a:spcPct val="80000"/>
              </a:lnSpc>
            </a:pPr>
            <a:r>
              <a:rPr lang="en-US" altLang="en-US" sz="2000" dirty="0" smtClean="0"/>
              <a:t>this-1  </a:t>
            </a:r>
            <a:r>
              <a:rPr lang="en-US" altLang="en-US" sz="2000" dirty="0" err="1" smtClean="0"/>
              <a:t>instanceOf</a:t>
            </a:r>
            <a:r>
              <a:rPr lang="en-US" altLang="en-US" sz="2000" dirty="0" smtClean="0"/>
              <a:t>   human being 	…</a:t>
            </a:r>
          </a:p>
          <a:p>
            <a:pPr lvl="2" eaLnBrk="1" hangingPunct="1">
              <a:lnSpc>
                <a:spcPct val="80000"/>
              </a:lnSpc>
            </a:pPr>
            <a:r>
              <a:rPr lang="en-US" altLang="en-US" sz="2000" dirty="0" smtClean="0"/>
              <a:t>this-2  </a:t>
            </a:r>
            <a:r>
              <a:rPr lang="en-US" altLang="en-US" sz="2000" dirty="0" err="1" smtClean="0"/>
              <a:t>instanceOf</a:t>
            </a:r>
            <a:r>
              <a:rPr lang="en-US" altLang="en-US" sz="2000" dirty="0" smtClean="0"/>
              <a:t>   age-of-40-years 	…</a:t>
            </a:r>
          </a:p>
          <a:p>
            <a:pPr lvl="2" eaLnBrk="1" hangingPunct="1">
              <a:lnSpc>
                <a:spcPct val="80000"/>
              </a:lnSpc>
            </a:pPr>
            <a:r>
              <a:rPr lang="en-US" altLang="en-US" sz="2000" dirty="0" smtClean="0"/>
              <a:t>this-2  </a:t>
            </a:r>
            <a:r>
              <a:rPr lang="en-US" altLang="en-US" sz="2000" dirty="0" err="1" smtClean="0"/>
              <a:t>qualityOf</a:t>
            </a:r>
            <a:r>
              <a:rPr lang="en-US" altLang="en-US" sz="2000" dirty="0" smtClean="0"/>
              <a:t>     this-1 		…</a:t>
            </a:r>
          </a:p>
          <a:p>
            <a:pPr lvl="2" eaLnBrk="1" hangingPunct="1">
              <a:lnSpc>
                <a:spcPct val="80000"/>
              </a:lnSpc>
            </a:pPr>
            <a:r>
              <a:rPr lang="en-US" altLang="en-US" sz="2000" dirty="0" smtClean="0"/>
              <a:t>this-3  </a:t>
            </a:r>
            <a:r>
              <a:rPr lang="en-US" altLang="en-US" sz="2000" dirty="0" err="1" smtClean="0"/>
              <a:t>instanceOf</a:t>
            </a:r>
            <a:r>
              <a:rPr lang="en-US" altLang="en-US" sz="2000" dirty="0" smtClean="0"/>
              <a:t>   patient-role 	…</a:t>
            </a:r>
          </a:p>
          <a:p>
            <a:pPr lvl="2" eaLnBrk="1" hangingPunct="1">
              <a:lnSpc>
                <a:spcPct val="80000"/>
              </a:lnSpc>
            </a:pPr>
            <a:r>
              <a:rPr lang="en-US" altLang="en-US" sz="2000" dirty="0" smtClean="0"/>
              <a:t>this-3  </a:t>
            </a:r>
            <a:r>
              <a:rPr lang="en-US" altLang="en-US" sz="2000" dirty="0" err="1" smtClean="0"/>
              <a:t>roleOf</a:t>
            </a:r>
            <a:r>
              <a:rPr lang="en-US" altLang="en-US" sz="2000" dirty="0" smtClean="0"/>
              <a:t>          this-1 		…</a:t>
            </a:r>
          </a:p>
          <a:p>
            <a:pPr lvl="2" eaLnBrk="1" hangingPunct="1">
              <a:lnSpc>
                <a:spcPct val="80000"/>
              </a:lnSpc>
            </a:pPr>
            <a:r>
              <a:rPr lang="en-US" altLang="en-US" sz="2000" dirty="0" smtClean="0"/>
              <a:t>this-4  </a:t>
            </a:r>
            <a:r>
              <a:rPr lang="en-US" altLang="en-US" sz="2000" dirty="0" err="1" smtClean="0"/>
              <a:t>instanceOf</a:t>
            </a:r>
            <a:r>
              <a:rPr lang="en-US" altLang="en-US" sz="2000" dirty="0" smtClean="0"/>
              <a:t>   tumor 		…</a:t>
            </a:r>
          </a:p>
          <a:p>
            <a:pPr lvl="2" eaLnBrk="1" hangingPunct="1">
              <a:lnSpc>
                <a:spcPct val="80000"/>
              </a:lnSpc>
            </a:pPr>
            <a:r>
              <a:rPr lang="en-US" altLang="en-US" sz="2000" dirty="0" smtClean="0"/>
              <a:t>this-4  </a:t>
            </a:r>
            <a:r>
              <a:rPr lang="en-US" altLang="en-US" sz="2000" dirty="0" err="1" smtClean="0"/>
              <a:t>partOf</a:t>
            </a:r>
            <a:r>
              <a:rPr lang="en-US" altLang="en-US" sz="2000" dirty="0" smtClean="0"/>
              <a:t>          this-5 		…</a:t>
            </a:r>
          </a:p>
          <a:p>
            <a:pPr lvl="2" eaLnBrk="1" hangingPunct="1">
              <a:lnSpc>
                <a:spcPct val="80000"/>
              </a:lnSpc>
            </a:pPr>
            <a:r>
              <a:rPr lang="en-US" altLang="en-US" sz="2000" dirty="0" smtClean="0"/>
              <a:t>this-5  </a:t>
            </a:r>
            <a:r>
              <a:rPr lang="en-US" altLang="en-US" sz="2000" dirty="0" err="1" smtClean="0"/>
              <a:t>instanceOf</a:t>
            </a:r>
            <a:r>
              <a:rPr lang="en-US" altLang="en-US" sz="2000" dirty="0" smtClean="0"/>
              <a:t>   stomach 		…</a:t>
            </a:r>
          </a:p>
          <a:p>
            <a:pPr lvl="2" eaLnBrk="1" hangingPunct="1">
              <a:lnSpc>
                <a:spcPct val="80000"/>
              </a:lnSpc>
            </a:pPr>
            <a:r>
              <a:rPr lang="en-US" altLang="en-US" sz="2000" dirty="0" smtClean="0"/>
              <a:t>this-5  </a:t>
            </a:r>
            <a:r>
              <a:rPr lang="en-US" altLang="en-US" sz="2000" dirty="0" err="1" smtClean="0"/>
              <a:t>partOf</a:t>
            </a:r>
            <a:r>
              <a:rPr lang="en-US" altLang="en-US" sz="2000" dirty="0" smtClean="0"/>
              <a:t>          this-1 		…</a:t>
            </a:r>
          </a:p>
          <a:p>
            <a:pPr lvl="2" eaLnBrk="1" hangingPunct="1">
              <a:lnSpc>
                <a:spcPct val="80000"/>
              </a:lnSpc>
            </a:pPr>
            <a:r>
              <a:rPr lang="en-US" altLang="en-US" sz="2000" dirty="0" smtClean="0"/>
              <a:t>…</a:t>
            </a:r>
          </a:p>
        </p:txBody>
      </p:sp>
      <p:sp>
        <p:nvSpPr>
          <p:cNvPr id="34820" name="Rectangle 4"/>
          <p:cNvSpPr>
            <a:spLocks noChangeArrowheads="1"/>
          </p:cNvSpPr>
          <p:nvPr/>
        </p:nvSpPr>
        <p:spPr bwMode="auto">
          <a:xfrm>
            <a:off x="5638800" y="3505200"/>
            <a:ext cx="533400" cy="28194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4821" name="Text Box 5"/>
          <p:cNvSpPr txBox="1">
            <a:spLocks noChangeArrowheads="1"/>
          </p:cNvSpPr>
          <p:nvPr/>
        </p:nvSpPr>
        <p:spPr bwMode="auto">
          <a:xfrm>
            <a:off x="6477000" y="5410200"/>
            <a:ext cx="251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accent1"/>
                </a:solidFill>
              </a:rPr>
              <a:t>time stamp in</a:t>
            </a:r>
          </a:p>
          <a:p>
            <a:pPr eaLnBrk="1" hangingPunct="1"/>
            <a:r>
              <a:rPr lang="en-US" altLang="en-US" dirty="0">
                <a:solidFill>
                  <a:schemeClr val="accent1"/>
                </a:solidFill>
              </a:rPr>
              <a:t>case </a:t>
            </a:r>
            <a:r>
              <a:rPr lang="en-US" altLang="en-US" dirty="0" smtClean="0">
                <a:solidFill>
                  <a:schemeClr val="accent1"/>
                </a:solidFill>
              </a:rPr>
              <a:t>of referenced </a:t>
            </a:r>
            <a:r>
              <a:rPr lang="en-US" altLang="en-US" dirty="0">
                <a:solidFill>
                  <a:schemeClr val="accent1"/>
                </a:solidFill>
              </a:rPr>
              <a:t>continuants</a:t>
            </a:r>
          </a:p>
        </p:txBody>
      </p:sp>
      <p:cxnSp>
        <p:nvCxnSpPr>
          <p:cNvPr id="34822" name="AutoShape 6"/>
          <p:cNvCxnSpPr>
            <a:cxnSpLocks noChangeShapeType="1"/>
            <a:stCxn id="34820" idx="3"/>
            <a:endCxn id="34821" idx="0"/>
          </p:cNvCxnSpPr>
          <p:nvPr/>
        </p:nvCxnSpPr>
        <p:spPr bwMode="auto">
          <a:xfrm>
            <a:off x="6172200" y="4914900"/>
            <a:ext cx="1562100" cy="495300"/>
          </a:xfrm>
          <a:prstGeom prst="bentConnector2">
            <a:avLst/>
          </a:prstGeom>
          <a:noFill/>
          <a:ln w="28575">
            <a:solidFill>
              <a:schemeClr val="accent1"/>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102583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AutoShape 2"/>
          <p:cNvSpPr>
            <a:spLocks noGrp="1" noChangeArrowheads="1"/>
          </p:cNvSpPr>
          <p:nvPr>
            <p:ph type="title"/>
          </p:nvPr>
        </p:nvSpPr>
        <p:spPr>
          <a:xfrm>
            <a:off x="228600" y="533400"/>
            <a:ext cx="8686800" cy="762000"/>
          </a:xfrm>
        </p:spPr>
        <p:txBody>
          <a:bodyPr/>
          <a:lstStyle/>
          <a:p>
            <a:r>
              <a:rPr lang="nl-BE" altLang="en-US" dirty="0"/>
              <a:t>Identity &amp; </a:t>
            </a:r>
            <a:r>
              <a:rPr lang="nl-BE" altLang="en-US" dirty="0" err="1"/>
              <a:t>instantiation</a:t>
            </a:r>
            <a:endParaRPr lang="nl-NL" altLang="en-US" dirty="0"/>
          </a:p>
        </p:txBody>
      </p:sp>
      <p:sp>
        <p:nvSpPr>
          <p:cNvPr id="662532" name="Text Box 4"/>
          <p:cNvSpPr txBox="1">
            <a:spLocks noChangeArrowheads="1"/>
          </p:cNvSpPr>
          <p:nvPr/>
        </p:nvSpPr>
        <p:spPr bwMode="auto">
          <a:xfrm>
            <a:off x="4038600" y="1295400"/>
            <a:ext cx="836613" cy="4667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nl-BE" altLang="en-US" sz="2400">
                <a:solidFill>
                  <a:schemeClr val="bg1"/>
                </a:solidFill>
                <a:cs typeface="Times New Roman" panose="02020603050405020304" pitchFamily="18" charset="0"/>
              </a:rPr>
              <a:t>child</a:t>
            </a:r>
            <a:endParaRPr lang="nl-NL" altLang="en-US" sz="2400">
              <a:solidFill>
                <a:schemeClr val="bg1"/>
              </a:solidFill>
              <a:cs typeface="Times New Roman" panose="02020603050405020304" pitchFamily="18" charset="0"/>
            </a:endParaRPr>
          </a:p>
        </p:txBody>
      </p:sp>
      <p:sp>
        <p:nvSpPr>
          <p:cNvPr id="662533" name="Text Box 5"/>
          <p:cNvSpPr txBox="1">
            <a:spLocks noChangeArrowheads="1"/>
          </p:cNvSpPr>
          <p:nvPr/>
        </p:nvSpPr>
        <p:spPr bwMode="auto">
          <a:xfrm>
            <a:off x="6477000" y="1295400"/>
            <a:ext cx="871538" cy="4667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nl-BE" altLang="en-US" sz="2400">
                <a:solidFill>
                  <a:schemeClr val="bg1"/>
                </a:solidFill>
                <a:cs typeface="Times New Roman" panose="02020603050405020304" pitchFamily="18" charset="0"/>
              </a:rPr>
              <a:t>adult</a:t>
            </a:r>
            <a:endParaRPr lang="nl-NL" altLang="en-US" sz="2400">
              <a:solidFill>
                <a:schemeClr val="bg1"/>
              </a:solidFill>
              <a:cs typeface="Times New Roman" panose="02020603050405020304" pitchFamily="18" charset="0"/>
            </a:endParaRPr>
          </a:p>
        </p:txBody>
      </p:sp>
      <p:sp>
        <p:nvSpPr>
          <p:cNvPr id="662534" name="Text Box 6"/>
          <p:cNvSpPr txBox="1">
            <a:spLocks noChangeArrowheads="1"/>
          </p:cNvSpPr>
          <p:nvPr/>
        </p:nvSpPr>
        <p:spPr bwMode="auto">
          <a:xfrm>
            <a:off x="3733800" y="6096000"/>
            <a:ext cx="1562100" cy="4667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nl-BE" altLang="en-US" sz="2400">
                <a:solidFill>
                  <a:schemeClr val="bg1"/>
                </a:solidFill>
                <a:cs typeface="Times New Roman" panose="02020603050405020304" pitchFamily="18" charset="0"/>
              </a:rPr>
              <a:t>caterpillar</a:t>
            </a:r>
            <a:endParaRPr lang="nl-NL" altLang="en-US" sz="2400">
              <a:solidFill>
                <a:schemeClr val="bg1"/>
              </a:solidFill>
              <a:cs typeface="Times New Roman" panose="02020603050405020304" pitchFamily="18" charset="0"/>
            </a:endParaRPr>
          </a:p>
        </p:txBody>
      </p:sp>
      <p:graphicFrame>
        <p:nvGraphicFramePr>
          <p:cNvPr id="662535" name="Object 7"/>
          <p:cNvGraphicFramePr>
            <a:graphicFrameLocks noChangeAspect="1"/>
          </p:cNvGraphicFramePr>
          <p:nvPr/>
        </p:nvGraphicFramePr>
        <p:xfrm>
          <a:off x="6019800" y="1965325"/>
          <a:ext cx="1809750" cy="1762125"/>
        </p:xfrm>
        <a:graphic>
          <a:graphicData uri="http://schemas.openxmlformats.org/presentationml/2006/ole">
            <mc:AlternateContent xmlns:mc="http://schemas.openxmlformats.org/markup-compatibility/2006">
              <mc:Choice xmlns:v="urn:schemas-microsoft-com:vml" Requires="v">
                <p:oleObj spid="_x0000_s3078" name="Photo Editor-foto" r:id="rId4" imgW="5447619" imgH="5304762" progId="MSPhotoEd.3">
                  <p:embed/>
                </p:oleObj>
              </mc:Choice>
              <mc:Fallback>
                <p:oleObj name="Photo Editor-foto" r:id="rId4" imgW="5447619" imgH="5304762"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1965325"/>
                        <a:ext cx="1809750" cy="17621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2536" name="Object 8"/>
          <p:cNvGraphicFramePr>
            <a:graphicFrameLocks noChangeAspect="1"/>
          </p:cNvGraphicFramePr>
          <p:nvPr/>
        </p:nvGraphicFramePr>
        <p:xfrm>
          <a:off x="3505200" y="1905000"/>
          <a:ext cx="1905000" cy="1819275"/>
        </p:xfrm>
        <a:graphic>
          <a:graphicData uri="http://schemas.openxmlformats.org/presentationml/2006/ole">
            <mc:AlternateContent xmlns:mc="http://schemas.openxmlformats.org/markup-compatibility/2006">
              <mc:Choice xmlns:v="urn:schemas-microsoft-com:vml" Requires="v">
                <p:oleObj spid="_x0000_s3079" name="Photo Editor-foto" r:id="rId6" imgW="6428571" imgH="6133333" progId="MSPhotoEd.3">
                  <p:embed/>
                </p:oleObj>
              </mc:Choice>
              <mc:Fallback>
                <p:oleObj name="Photo Editor-foto" r:id="rId6" imgW="6428571" imgH="6133333"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1905000"/>
                        <a:ext cx="1905000" cy="18192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2537" name="Object 9"/>
          <p:cNvGraphicFramePr>
            <a:graphicFrameLocks noChangeAspect="1"/>
          </p:cNvGraphicFramePr>
          <p:nvPr/>
        </p:nvGraphicFramePr>
        <p:xfrm>
          <a:off x="3505200" y="4267200"/>
          <a:ext cx="1905000" cy="1784350"/>
        </p:xfrm>
        <a:graphic>
          <a:graphicData uri="http://schemas.openxmlformats.org/presentationml/2006/ole">
            <mc:AlternateContent xmlns:mc="http://schemas.openxmlformats.org/markup-compatibility/2006">
              <mc:Choice xmlns:v="urn:schemas-microsoft-com:vml" Requires="v">
                <p:oleObj spid="_x0000_s3080" name="Photo Editor-foto" r:id="rId8" imgW="1352381" imgH="1267002" progId="MSPhotoEd.3">
                  <p:embed/>
                </p:oleObj>
              </mc:Choice>
              <mc:Fallback>
                <p:oleObj name="Photo Editor-foto" r:id="rId8" imgW="1352381" imgH="1267002"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4267200"/>
                        <a:ext cx="1905000" cy="17843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2538" name="Object 10"/>
          <p:cNvGraphicFramePr>
            <a:graphicFrameLocks noChangeAspect="1"/>
          </p:cNvGraphicFramePr>
          <p:nvPr/>
        </p:nvGraphicFramePr>
        <p:xfrm>
          <a:off x="6248400" y="4267200"/>
          <a:ext cx="1905000" cy="1822450"/>
        </p:xfrm>
        <a:graphic>
          <a:graphicData uri="http://schemas.openxmlformats.org/presentationml/2006/ole">
            <mc:AlternateContent xmlns:mc="http://schemas.openxmlformats.org/markup-compatibility/2006">
              <mc:Choice xmlns:v="urn:schemas-microsoft-com:vml" Requires="v">
                <p:oleObj spid="_x0000_s3081" name="Photo Editor-foto" r:id="rId10" imgW="1324160" imgH="1267002" progId="MSPhotoEd.3">
                  <p:embed/>
                </p:oleObj>
              </mc:Choice>
              <mc:Fallback>
                <p:oleObj name="Photo Editor-foto" r:id="rId10" imgW="1324160" imgH="1267002" progId="MSPhotoEd.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8400" y="4267200"/>
                        <a:ext cx="1905000" cy="18224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2539" name="Text Box 11"/>
          <p:cNvSpPr txBox="1">
            <a:spLocks noChangeArrowheads="1"/>
          </p:cNvSpPr>
          <p:nvPr/>
        </p:nvSpPr>
        <p:spPr bwMode="auto">
          <a:xfrm>
            <a:off x="6400800" y="6127750"/>
            <a:ext cx="1487488" cy="4667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nl-BE" altLang="en-US" sz="2400">
                <a:solidFill>
                  <a:schemeClr val="bg1"/>
                </a:solidFill>
                <a:cs typeface="Times New Roman" panose="02020603050405020304" pitchFamily="18" charset="0"/>
              </a:rPr>
              <a:t>butterfly</a:t>
            </a:r>
            <a:endParaRPr lang="nl-NL" altLang="en-US" sz="2400">
              <a:solidFill>
                <a:schemeClr val="bg1"/>
              </a:solidFill>
              <a:cs typeface="Times New Roman" panose="02020603050405020304" pitchFamily="18" charset="0"/>
            </a:endParaRPr>
          </a:p>
        </p:txBody>
      </p:sp>
      <p:sp>
        <p:nvSpPr>
          <p:cNvPr id="662540" name="Line 12"/>
          <p:cNvSpPr>
            <a:spLocks noChangeShapeType="1"/>
          </p:cNvSpPr>
          <p:nvPr/>
        </p:nvSpPr>
        <p:spPr bwMode="auto">
          <a:xfrm>
            <a:off x="3124200" y="3962400"/>
            <a:ext cx="5638800" cy="0"/>
          </a:xfrm>
          <a:prstGeom prst="line">
            <a:avLst/>
          </a:prstGeom>
          <a:noFill/>
          <a:ln w="762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2541" name="Text Box 13"/>
          <p:cNvSpPr txBox="1">
            <a:spLocks noChangeArrowheads="1"/>
          </p:cNvSpPr>
          <p:nvPr/>
        </p:nvSpPr>
        <p:spPr bwMode="auto">
          <a:xfrm>
            <a:off x="8305800" y="3079750"/>
            <a:ext cx="354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nl-BE" altLang="en-US" sz="4000">
                <a:solidFill>
                  <a:schemeClr val="bg1"/>
                </a:solidFill>
                <a:cs typeface="Times New Roman" panose="02020603050405020304" pitchFamily="18" charset="0"/>
              </a:rPr>
              <a:t>t</a:t>
            </a:r>
            <a:endParaRPr lang="nl-NL" altLang="en-US" sz="4000">
              <a:solidFill>
                <a:schemeClr val="bg1"/>
              </a:solidFill>
              <a:cs typeface="Times New Roman" panose="02020603050405020304" pitchFamily="18" charset="0"/>
            </a:endParaRPr>
          </a:p>
        </p:txBody>
      </p:sp>
      <p:sp>
        <p:nvSpPr>
          <p:cNvPr id="662542" name="Text Box 14"/>
          <p:cNvSpPr txBox="1">
            <a:spLocks noChangeArrowheads="1"/>
          </p:cNvSpPr>
          <p:nvPr/>
        </p:nvSpPr>
        <p:spPr bwMode="auto">
          <a:xfrm>
            <a:off x="1981200" y="2133600"/>
            <a:ext cx="1074738" cy="4667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nl-BE" altLang="en-US" sz="2400">
                <a:solidFill>
                  <a:schemeClr val="bg1"/>
                </a:solidFill>
                <a:cs typeface="Times New Roman" panose="02020603050405020304" pitchFamily="18" charset="0"/>
              </a:rPr>
              <a:t>person</a:t>
            </a:r>
            <a:endParaRPr lang="nl-NL" altLang="en-US" sz="2400">
              <a:solidFill>
                <a:schemeClr val="bg1"/>
              </a:solidFill>
              <a:cs typeface="Times New Roman" panose="02020603050405020304" pitchFamily="18" charset="0"/>
            </a:endParaRPr>
          </a:p>
        </p:txBody>
      </p:sp>
      <p:sp>
        <p:nvSpPr>
          <p:cNvPr id="662543" name="Text Box 15"/>
          <p:cNvSpPr txBox="1">
            <a:spLocks noChangeArrowheads="1"/>
          </p:cNvSpPr>
          <p:nvPr/>
        </p:nvSpPr>
        <p:spPr bwMode="auto">
          <a:xfrm>
            <a:off x="1981200" y="4876800"/>
            <a:ext cx="1090613" cy="46672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nl-BE" altLang="en-US" sz="2400">
                <a:solidFill>
                  <a:schemeClr val="bg1"/>
                </a:solidFill>
                <a:cs typeface="Times New Roman" panose="02020603050405020304" pitchFamily="18" charset="0"/>
              </a:rPr>
              <a:t>animal</a:t>
            </a:r>
            <a:endParaRPr lang="nl-NL" altLang="en-US" sz="2400">
              <a:solidFill>
                <a:schemeClr val="bg1"/>
              </a:solidFill>
              <a:cs typeface="Times New Roman" panose="02020603050405020304" pitchFamily="18" charset="0"/>
            </a:endParaRPr>
          </a:p>
        </p:txBody>
      </p:sp>
      <p:sp>
        <p:nvSpPr>
          <p:cNvPr id="662544" name="Text Box 16"/>
          <p:cNvSpPr txBox="1">
            <a:spLocks noChangeArrowheads="1"/>
          </p:cNvSpPr>
          <p:nvPr/>
        </p:nvSpPr>
        <p:spPr bwMode="auto">
          <a:xfrm>
            <a:off x="909638" y="3505200"/>
            <a:ext cx="1292225" cy="8318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BE" altLang="en-US" sz="2400">
                <a:solidFill>
                  <a:schemeClr val="bg1"/>
                </a:solidFill>
                <a:cs typeface="Times New Roman" panose="02020603050405020304" pitchFamily="18" charset="0"/>
              </a:rPr>
              <a:t>Living</a:t>
            </a:r>
          </a:p>
          <a:p>
            <a:r>
              <a:rPr lang="nl-BE" altLang="en-US" sz="2400">
                <a:solidFill>
                  <a:schemeClr val="bg1"/>
                </a:solidFill>
                <a:cs typeface="Times New Roman" panose="02020603050405020304" pitchFamily="18" charset="0"/>
              </a:rPr>
              <a:t>creature</a:t>
            </a:r>
            <a:endParaRPr lang="nl-NL" altLang="en-US" sz="2400">
              <a:solidFill>
                <a:schemeClr val="bg1"/>
              </a:solidFill>
              <a:cs typeface="Times New Roman" panose="02020603050405020304" pitchFamily="18" charset="0"/>
            </a:endParaRPr>
          </a:p>
        </p:txBody>
      </p:sp>
    </p:spTree>
    <p:extLst>
      <p:ext uri="{BB962C8B-B14F-4D97-AF65-F5344CB8AC3E}">
        <p14:creationId xmlns:p14="http://schemas.microsoft.com/office/powerpoint/2010/main" val="16576545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668874"/>
            <a:ext cx="8686800" cy="4985925"/>
          </a:xfrm>
          <a:prstGeom prst="rect">
            <a:avLst/>
          </a:prstGeom>
        </p:spPr>
      </p:pic>
      <p:sp>
        <p:nvSpPr>
          <p:cNvPr id="2" name="Title 1"/>
          <p:cNvSpPr>
            <a:spLocks noGrp="1"/>
          </p:cNvSpPr>
          <p:nvPr>
            <p:ph type="title"/>
          </p:nvPr>
        </p:nvSpPr>
        <p:spPr>
          <a:xfrm>
            <a:off x="0" y="762000"/>
            <a:ext cx="9144000" cy="762000"/>
          </a:xfrm>
        </p:spPr>
        <p:txBody>
          <a:bodyPr/>
          <a:lstStyle/>
          <a:p>
            <a:r>
              <a:rPr lang="en-US" dirty="0" smtClean="0"/>
              <a:t>Type assignment in a temperature assay (1)</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07" y="3930049"/>
            <a:ext cx="4092973" cy="2724751"/>
          </a:xfrm>
          <a:prstGeom prst="rect">
            <a:avLst/>
          </a:prstGeom>
        </p:spPr>
      </p:pic>
      <p:pic>
        <p:nvPicPr>
          <p:cNvPr id="6" name="Picture 5"/>
          <p:cNvPicPr>
            <a:picLocks noChangeAspect="1"/>
          </p:cNvPicPr>
          <p:nvPr/>
        </p:nvPicPr>
        <p:blipFill>
          <a:blip r:embed="rId4"/>
          <a:stretch>
            <a:fillRect/>
          </a:stretch>
        </p:blipFill>
        <p:spPr>
          <a:xfrm>
            <a:off x="4321573" y="4286612"/>
            <a:ext cx="1338905" cy="2368188"/>
          </a:xfrm>
          <a:prstGeom prst="rect">
            <a:avLst/>
          </a:prstGeom>
        </p:spPr>
      </p:pic>
      <p:sp>
        <p:nvSpPr>
          <p:cNvPr id="8" name="TextBox 7"/>
          <p:cNvSpPr txBox="1"/>
          <p:nvPr/>
        </p:nvSpPr>
        <p:spPr>
          <a:xfrm>
            <a:off x="1881174" y="5715000"/>
            <a:ext cx="441146" cy="400110"/>
          </a:xfrm>
          <a:prstGeom prst="rect">
            <a:avLst/>
          </a:prstGeom>
          <a:solidFill>
            <a:srgbClr val="FF0000"/>
          </a:solidFill>
        </p:spPr>
        <p:txBody>
          <a:bodyPr wrap="none" rtlCol="0">
            <a:spAutoFit/>
          </a:bodyPr>
          <a:lstStyle/>
          <a:p>
            <a:r>
              <a:rPr lang="en-US" sz="2000" dirty="0" smtClean="0"/>
              <a:t>#1</a:t>
            </a:r>
            <a:endParaRPr lang="en-US" sz="2000" dirty="0"/>
          </a:p>
        </p:txBody>
      </p:sp>
      <p:sp>
        <p:nvSpPr>
          <p:cNvPr id="9" name="TextBox 8"/>
          <p:cNvSpPr txBox="1"/>
          <p:nvPr/>
        </p:nvSpPr>
        <p:spPr>
          <a:xfrm>
            <a:off x="3290604" y="5177655"/>
            <a:ext cx="441146" cy="400110"/>
          </a:xfrm>
          <a:prstGeom prst="rect">
            <a:avLst/>
          </a:prstGeom>
          <a:solidFill>
            <a:srgbClr val="FF0000"/>
          </a:solidFill>
        </p:spPr>
        <p:txBody>
          <a:bodyPr wrap="none" rtlCol="0">
            <a:spAutoFit/>
          </a:bodyPr>
          <a:lstStyle/>
          <a:p>
            <a:r>
              <a:rPr lang="en-US" sz="2000" dirty="0" smtClean="0"/>
              <a:t>#2</a:t>
            </a:r>
            <a:endParaRPr lang="en-US" sz="2000" dirty="0"/>
          </a:p>
        </p:txBody>
      </p:sp>
      <p:sp>
        <p:nvSpPr>
          <p:cNvPr id="10" name="TextBox 9"/>
          <p:cNvSpPr txBox="1"/>
          <p:nvPr/>
        </p:nvSpPr>
        <p:spPr>
          <a:xfrm>
            <a:off x="443289" y="3200400"/>
            <a:ext cx="441146" cy="400110"/>
          </a:xfrm>
          <a:prstGeom prst="rect">
            <a:avLst/>
          </a:prstGeom>
          <a:solidFill>
            <a:srgbClr val="FF0000"/>
          </a:solidFill>
        </p:spPr>
        <p:txBody>
          <a:bodyPr wrap="none" rtlCol="0">
            <a:spAutoFit/>
          </a:bodyPr>
          <a:lstStyle/>
          <a:p>
            <a:r>
              <a:rPr lang="en-US" sz="2000" dirty="0" smtClean="0"/>
              <a:t>#3</a:t>
            </a:r>
            <a:endParaRPr lang="en-US" sz="2000" dirty="0"/>
          </a:p>
        </p:txBody>
      </p:sp>
      <p:sp>
        <p:nvSpPr>
          <p:cNvPr id="11" name="TextBox 10"/>
          <p:cNvSpPr txBox="1"/>
          <p:nvPr/>
        </p:nvSpPr>
        <p:spPr>
          <a:xfrm>
            <a:off x="5958909" y="3525386"/>
            <a:ext cx="441146" cy="400110"/>
          </a:xfrm>
          <a:prstGeom prst="rect">
            <a:avLst/>
          </a:prstGeom>
          <a:solidFill>
            <a:srgbClr val="FF0000"/>
          </a:solidFill>
        </p:spPr>
        <p:txBody>
          <a:bodyPr wrap="none" rtlCol="0">
            <a:spAutoFit/>
          </a:bodyPr>
          <a:lstStyle/>
          <a:p>
            <a:r>
              <a:rPr lang="en-US" sz="2000" dirty="0" smtClean="0"/>
              <a:t>#4</a:t>
            </a:r>
            <a:endParaRPr lang="en-US" sz="2000"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3719" y="3308951"/>
            <a:ext cx="1204004" cy="801210"/>
          </a:xfrm>
          <a:prstGeom prst="rect">
            <a:avLst/>
          </a:prstGeom>
        </p:spPr>
      </p:pic>
      <p:sp>
        <p:nvSpPr>
          <p:cNvPr id="14" name="TextBox 13"/>
          <p:cNvSpPr txBox="1"/>
          <p:nvPr/>
        </p:nvSpPr>
        <p:spPr>
          <a:xfrm>
            <a:off x="2431912" y="3365170"/>
            <a:ext cx="555216" cy="400110"/>
          </a:xfrm>
          <a:prstGeom prst="rect">
            <a:avLst/>
          </a:prstGeom>
          <a:solidFill>
            <a:srgbClr val="FF0000"/>
          </a:solidFill>
        </p:spPr>
        <p:txBody>
          <a:bodyPr wrap="none" rtlCol="0">
            <a:spAutoFit/>
          </a:bodyPr>
          <a:lstStyle/>
          <a:p>
            <a:r>
              <a:rPr lang="en-US" sz="2000" dirty="0" smtClean="0"/>
              <a:t>#11</a:t>
            </a:r>
            <a:endParaRPr lang="en-US" sz="2000" dirty="0"/>
          </a:p>
        </p:txBody>
      </p:sp>
      <p:pic>
        <p:nvPicPr>
          <p:cNvPr id="5" name="Picture 4"/>
          <p:cNvPicPr>
            <a:picLocks noChangeAspect="1"/>
          </p:cNvPicPr>
          <p:nvPr/>
        </p:nvPicPr>
        <p:blipFill>
          <a:blip r:embed="rId6"/>
          <a:stretch>
            <a:fillRect/>
          </a:stretch>
        </p:blipFill>
        <p:spPr>
          <a:xfrm>
            <a:off x="3731750" y="3641769"/>
            <a:ext cx="710876" cy="1391012"/>
          </a:xfrm>
          <a:prstGeom prst="rect">
            <a:avLst/>
          </a:prstGeom>
        </p:spPr>
      </p:pic>
      <p:sp>
        <p:nvSpPr>
          <p:cNvPr id="16" name="TextBox 15"/>
          <p:cNvSpPr txBox="1"/>
          <p:nvPr/>
        </p:nvSpPr>
        <p:spPr>
          <a:xfrm>
            <a:off x="4996402" y="6032229"/>
            <a:ext cx="441146" cy="400110"/>
          </a:xfrm>
          <a:prstGeom prst="rect">
            <a:avLst/>
          </a:prstGeom>
          <a:solidFill>
            <a:srgbClr val="FF0000"/>
          </a:solidFill>
        </p:spPr>
        <p:txBody>
          <a:bodyPr wrap="none" rtlCol="0">
            <a:spAutoFit/>
          </a:bodyPr>
          <a:lstStyle/>
          <a:p>
            <a:r>
              <a:rPr lang="en-US" sz="2000" dirty="0" smtClean="0"/>
              <a:t>#6</a:t>
            </a:r>
            <a:endParaRPr lang="en-US" sz="2000" dirty="0"/>
          </a:p>
        </p:txBody>
      </p:sp>
      <p:sp>
        <p:nvSpPr>
          <p:cNvPr id="17" name="TextBox 16"/>
          <p:cNvSpPr txBox="1"/>
          <p:nvPr/>
        </p:nvSpPr>
        <p:spPr>
          <a:xfrm>
            <a:off x="4327768" y="3764268"/>
            <a:ext cx="441146" cy="400110"/>
          </a:xfrm>
          <a:prstGeom prst="rect">
            <a:avLst/>
          </a:prstGeom>
          <a:solidFill>
            <a:srgbClr val="FF0000"/>
          </a:solidFill>
        </p:spPr>
        <p:txBody>
          <a:bodyPr wrap="none" rtlCol="0">
            <a:spAutoFit/>
          </a:bodyPr>
          <a:lstStyle/>
          <a:p>
            <a:r>
              <a:rPr lang="en-US" sz="2000" dirty="0" smtClean="0"/>
              <a:t>#9</a:t>
            </a:r>
            <a:endParaRPr lang="en-US" sz="2000" dirty="0"/>
          </a:p>
        </p:txBody>
      </p:sp>
      <p:sp>
        <p:nvSpPr>
          <p:cNvPr id="18" name="Rounded Rectangle 17"/>
          <p:cNvSpPr/>
          <p:nvPr/>
        </p:nvSpPr>
        <p:spPr bwMode="auto">
          <a:xfrm>
            <a:off x="533400" y="1882620"/>
            <a:ext cx="533400" cy="374571"/>
          </a:xfrm>
          <a:prstGeom prst="round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600" dirty="0" smtClean="0">
                <a:solidFill>
                  <a:schemeClr val="bg1"/>
                </a:solidFill>
                <a:latin typeface="Times" pitchFamily="122" charset="0"/>
              </a:rPr>
              <a:t>site</a:t>
            </a:r>
            <a:endParaRPr kumimoji="0" lang="en-US" sz="1600" i="0" u="none" strike="noStrike" cap="none" normalizeH="0" baseline="0" dirty="0">
              <a:ln>
                <a:noFill/>
              </a:ln>
              <a:solidFill>
                <a:schemeClr val="bg1"/>
              </a:solidFill>
              <a:effectLst/>
              <a:latin typeface="Times" pitchFamily="122" charset="0"/>
            </a:endParaRPr>
          </a:p>
        </p:txBody>
      </p:sp>
      <p:sp>
        <p:nvSpPr>
          <p:cNvPr id="20" name="Rounded Rectangle 19"/>
          <p:cNvSpPr/>
          <p:nvPr/>
        </p:nvSpPr>
        <p:spPr bwMode="auto">
          <a:xfrm>
            <a:off x="1371599" y="1898005"/>
            <a:ext cx="948505" cy="646986"/>
          </a:xfrm>
          <a:prstGeom prst="round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600" dirty="0" smtClean="0">
                <a:solidFill>
                  <a:schemeClr val="bg1"/>
                </a:solidFill>
                <a:latin typeface="Times" pitchFamily="122" charset="0"/>
              </a:rPr>
              <a:t>Subject</a:t>
            </a:r>
          </a:p>
          <a:p>
            <a:pPr marL="0" marR="0" indent="0" defTabSz="914400" rtl="0" eaLnBrk="0" fontAlgn="base" latinLnBrk="0" hangingPunct="0">
              <a:lnSpc>
                <a:spcPct val="100000"/>
              </a:lnSpc>
              <a:spcBef>
                <a:spcPct val="0"/>
              </a:spcBef>
              <a:spcAft>
                <a:spcPct val="0"/>
              </a:spcAft>
              <a:buClrTx/>
              <a:buSzTx/>
              <a:buFontTx/>
              <a:buNone/>
              <a:tabLst/>
            </a:pPr>
            <a:r>
              <a:rPr lang="en-US" sz="1600" dirty="0">
                <a:solidFill>
                  <a:schemeClr val="bg1"/>
                </a:solidFill>
                <a:latin typeface="Times" pitchFamily="122" charset="0"/>
              </a:rPr>
              <a:t>o</a:t>
            </a:r>
            <a:r>
              <a:rPr kumimoji="0" lang="en-US" sz="1600" i="0" u="none" strike="noStrike" cap="none" normalizeH="0" baseline="0" dirty="0" smtClean="0">
                <a:ln>
                  <a:noFill/>
                </a:ln>
                <a:solidFill>
                  <a:schemeClr val="bg1"/>
                </a:solidFill>
                <a:effectLst/>
                <a:latin typeface="Times" pitchFamily="122" charset="0"/>
              </a:rPr>
              <a:t>f care</a:t>
            </a:r>
            <a:endParaRPr kumimoji="0" lang="en-US" sz="1600" i="0" u="none" strike="noStrike" cap="none" normalizeH="0" baseline="0" dirty="0">
              <a:ln>
                <a:noFill/>
              </a:ln>
              <a:solidFill>
                <a:schemeClr val="bg1"/>
              </a:solidFill>
              <a:effectLst/>
              <a:latin typeface="Times" pitchFamily="122" charset="0"/>
            </a:endParaRPr>
          </a:p>
        </p:txBody>
      </p:sp>
      <p:sp>
        <p:nvSpPr>
          <p:cNvPr id="21" name="Rounded Rectangle 20"/>
          <p:cNvSpPr/>
          <p:nvPr/>
        </p:nvSpPr>
        <p:spPr bwMode="auto">
          <a:xfrm>
            <a:off x="2560130" y="1909809"/>
            <a:ext cx="1249870" cy="646986"/>
          </a:xfrm>
          <a:prstGeom prst="round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600" dirty="0" smtClean="0">
                <a:solidFill>
                  <a:schemeClr val="bg1"/>
                </a:solidFill>
                <a:latin typeface="Times" pitchFamily="122" charset="0"/>
              </a:rPr>
              <a:t>Bodily component</a:t>
            </a:r>
            <a:endParaRPr kumimoji="0" lang="en-US" sz="1600" i="0" u="none" strike="noStrike" cap="none" normalizeH="0" baseline="0" dirty="0">
              <a:ln>
                <a:noFill/>
              </a:ln>
              <a:solidFill>
                <a:schemeClr val="bg1"/>
              </a:solidFill>
              <a:effectLst/>
              <a:latin typeface="Times" pitchFamily="122" charset="0"/>
            </a:endParaRPr>
          </a:p>
        </p:txBody>
      </p:sp>
      <p:sp>
        <p:nvSpPr>
          <p:cNvPr id="22" name="Rounded Rectangle 21"/>
          <p:cNvSpPr/>
          <p:nvPr/>
        </p:nvSpPr>
        <p:spPr bwMode="auto">
          <a:xfrm>
            <a:off x="3138204" y="2815430"/>
            <a:ext cx="824196" cy="374571"/>
          </a:xfrm>
          <a:prstGeom prst="round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600" dirty="0" smtClean="0">
                <a:solidFill>
                  <a:schemeClr val="bg1"/>
                </a:solidFill>
                <a:latin typeface="Times" pitchFamily="122" charset="0"/>
              </a:rPr>
              <a:t>device</a:t>
            </a:r>
            <a:endParaRPr kumimoji="0" lang="en-US" sz="1600" i="0" u="none" strike="noStrike" cap="none" normalizeH="0" baseline="0" dirty="0">
              <a:ln>
                <a:noFill/>
              </a:ln>
              <a:solidFill>
                <a:schemeClr val="bg1"/>
              </a:solidFill>
              <a:effectLst/>
              <a:latin typeface="Times" pitchFamily="122" charset="0"/>
            </a:endParaRPr>
          </a:p>
        </p:txBody>
      </p:sp>
      <p:sp>
        <p:nvSpPr>
          <p:cNvPr id="23" name="Rounded Rectangle 22"/>
          <p:cNvSpPr/>
          <p:nvPr/>
        </p:nvSpPr>
        <p:spPr bwMode="auto">
          <a:xfrm>
            <a:off x="4333410" y="1909809"/>
            <a:ext cx="824196" cy="646986"/>
          </a:xfrm>
          <a:prstGeom prst="round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600" dirty="0" err="1" smtClean="0">
                <a:solidFill>
                  <a:schemeClr val="bg1"/>
                </a:solidFill>
                <a:latin typeface="Times" pitchFamily="122" charset="0"/>
              </a:rPr>
              <a:t>sensordevice</a:t>
            </a:r>
            <a:endParaRPr kumimoji="0" lang="en-US" sz="1600" i="0" u="none" strike="noStrike" cap="none" normalizeH="0" baseline="0" dirty="0">
              <a:ln>
                <a:noFill/>
              </a:ln>
              <a:solidFill>
                <a:schemeClr val="bg1"/>
              </a:solidFill>
              <a:effectLst/>
              <a:latin typeface="Times" pitchFamily="122" charset="0"/>
            </a:endParaRPr>
          </a:p>
        </p:txBody>
      </p:sp>
      <p:sp>
        <p:nvSpPr>
          <p:cNvPr id="24" name="Rounded Rectangle 23"/>
          <p:cNvSpPr/>
          <p:nvPr/>
        </p:nvSpPr>
        <p:spPr bwMode="auto">
          <a:xfrm>
            <a:off x="4862125" y="2999423"/>
            <a:ext cx="1096784" cy="374571"/>
          </a:xfrm>
          <a:prstGeom prst="roundRect">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600" dirty="0" smtClean="0">
                <a:solidFill>
                  <a:schemeClr val="bg1"/>
                </a:solidFill>
                <a:latin typeface="Times" pitchFamily="122" charset="0"/>
              </a:rPr>
              <a:t>caregiver</a:t>
            </a:r>
            <a:endParaRPr kumimoji="0" lang="en-US" sz="1600" i="0" u="none" strike="noStrike" cap="none" normalizeH="0" baseline="0" dirty="0">
              <a:ln>
                <a:noFill/>
              </a:ln>
              <a:solidFill>
                <a:schemeClr val="bg1"/>
              </a:solidFill>
              <a:effectLst/>
              <a:latin typeface="Times" pitchFamily="122" charset="0"/>
            </a:endParaRPr>
          </a:p>
        </p:txBody>
      </p:sp>
      <p:cxnSp>
        <p:nvCxnSpPr>
          <p:cNvPr id="26" name="Straight Arrow Connector 25"/>
          <p:cNvCxnSpPr>
            <a:stCxn id="10" idx="0"/>
            <a:endCxn id="18" idx="2"/>
          </p:cNvCxnSpPr>
          <p:nvPr/>
        </p:nvCxnSpPr>
        <p:spPr bwMode="auto">
          <a:xfrm flipV="1">
            <a:off x="663862" y="2257191"/>
            <a:ext cx="136238" cy="943209"/>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27" name="Straight Arrow Connector 26"/>
          <p:cNvCxnSpPr>
            <a:stCxn id="8" idx="0"/>
            <a:endCxn id="20" idx="2"/>
          </p:cNvCxnSpPr>
          <p:nvPr/>
        </p:nvCxnSpPr>
        <p:spPr bwMode="auto">
          <a:xfrm flipH="1" flipV="1">
            <a:off x="1845852" y="2544991"/>
            <a:ext cx="255895" cy="3170009"/>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30" name="Straight Arrow Connector 29"/>
          <p:cNvCxnSpPr>
            <a:stCxn id="12" idx="0"/>
            <a:endCxn id="21" idx="2"/>
          </p:cNvCxnSpPr>
          <p:nvPr/>
        </p:nvCxnSpPr>
        <p:spPr bwMode="auto">
          <a:xfrm flipV="1">
            <a:off x="2195721" y="2556795"/>
            <a:ext cx="989344" cy="752156"/>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33" name="Straight Arrow Connector 32"/>
          <p:cNvCxnSpPr>
            <a:stCxn id="9" idx="0"/>
            <a:endCxn id="22" idx="2"/>
          </p:cNvCxnSpPr>
          <p:nvPr/>
        </p:nvCxnSpPr>
        <p:spPr bwMode="auto">
          <a:xfrm flipV="1">
            <a:off x="3511177" y="3190001"/>
            <a:ext cx="39125" cy="1987654"/>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37" name="Straight Arrow Connector 36"/>
          <p:cNvCxnSpPr>
            <a:stCxn id="17" idx="0"/>
            <a:endCxn id="23" idx="2"/>
          </p:cNvCxnSpPr>
          <p:nvPr/>
        </p:nvCxnSpPr>
        <p:spPr bwMode="auto">
          <a:xfrm flipV="1">
            <a:off x="4548341" y="2556795"/>
            <a:ext cx="197167" cy="1207473"/>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40" name="Straight Arrow Connector 39"/>
          <p:cNvCxnSpPr/>
          <p:nvPr/>
        </p:nvCxnSpPr>
        <p:spPr bwMode="auto">
          <a:xfrm flipH="1" flipV="1">
            <a:off x="5178005" y="2168844"/>
            <a:ext cx="1070395" cy="1472925"/>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42" name="Straight Arrow Connector 41"/>
          <p:cNvCxnSpPr>
            <a:stCxn id="16" idx="0"/>
            <a:endCxn id="24" idx="2"/>
          </p:cNvCxnSpPr>
          <p:nvPr/>
        </p:nvCxnSpPr>
        <p:spPr bwMode="auto">
          <a:xfrm flipV="1">
            <a:off x="5216975" y="3373994"/>
            <a:ext cx="193542" cy="2658235"/>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
        <p:nvSpPr>
          <p:cNvPr id="47" name="TextBox 46"/>
          <p:cNvSpPr txBox="1"/>
          <p:nvPr/>
        </p:nvSpPr>
        <p:spPr>
          <a:xfrm>
            <a:off x="7137375" y="2362200"/>
            <a:ext cx="1749197" cy="369332"/>
          </a:xfrm>
          <a:prstGeom prst="rect">
            <a:avLst/>
          </a:prstGeom>
          <a:solidFill>
            <a:schemeClr val="bg1"/>
          </a:solidFill>
        </p:spPr>
        <p:txBody>
          <a:bodyPr wrap="none" rtlCol="0">
            <a:spAutoFit/>
          </a:bodyPr>
          <a:lstStyle/>
          <a:p>
            <a:r>
              <a:rPr lang="en-US" sz="1800" dirty="0" err="1" smtClean="0">
                <a:solidFill>
                  <a:srgbClr val="FF0000"/>
                </a:solidFill>
              </a:rPr>
              <a:t>instanceOf</a:t>
            </a:r>
            <a:r>
              <a:rPr lang="en-US" sz="1800" dirty="0" smtClean="0">
                <a:solidFill>
                  <a:srgbClr val="FF0000"/>
                </a:solidFill>
              </a:rPr>
              <a:t> at </a:t>
            </a:r>
            <a:r>
              <a:rPr lang="en-US" sz="1800" dirty="0" err="1" smtClean="0">
                <a:solidFill>
                  <a:srgbClr val="FF0000"/>
                </a:solidFill>
              </a:rPr>
              <a:t>t</a:t>
            </a:r>
            <a:r>
              <a:rPr lang="en-US" sz="1800" baseline="-25000" dirty="0" err="1" smtClean="0">
                <a:solidFill>
                  <a:srgbClr val="FF0000"/>
                </a:solidFill>
              </a:rPr>
              <a:t>x</a:t>
            </a:r>
            <a:endParaRPr lang="en-US" sz="1800" baseline="-25000" dirty="0">
              <a:solidFill>
                <a:srgbClr val="FF0000"/>
              </a:solidFill>
            </a:endParaRPr>
          </a:p>
        </p:txBody>
      </p:sp>
      <p:cxnSp>
        <p:nvCxnSpPr>
          <p:cNvPr id="45" name="Straight Arrow Connector 44"/>
          <p:cNvCxnSpPr/>
          <p:nvPr/>
        </p:nvCxnSpPr>
        <p:spPr bwMode="auto">
          <a:xfrm flipH="1" flipV="1">
            <a:off x="7108547" y="1909809"/>
            <a:ext cx="28828" cy="1089615"/>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6883266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668874"/>
            <a:ext cx="8686800" cy="4985925"/>
          </a:xfrm>
          <a:prstGeom prst="rect">
            <a:avLst/>
          </a:prstGeom>
        </p:spPr>
      </p:pic>
      <p:sp>
        <p:nvSpPr>
          <p:cNvPr id="2" name="Title 1"/>
          <p:cNvSpPr>
            <a:spLocks noGrp="1"/>
          </p:cNvSpPr>
          <p:nvPr>
            <p:ph type="title"/>
          </p:nvPr>
        </p:nvSpPr>
        <p:spPr>
          <a:xfrm>
            <a:off x="0" y="762000"/>
            <a:ext cx="9144000" cy="762000"/>
          </a:xfrm>
        </p:spPr>
        <p:txBody>
          <a:bodyPr/>
          <a:lstStyle/>
          <a:p>
            <a:r>
              <a:rPr lang="en-US" dirty="0" smtClean="0"/>
              <a:t>Type </a:t>
            </a:r>
            <a:r>
              <a:rPr lang="en-US" dirty="0"/>
              <a:t>assignment in a temperature assay </a:t>
            </a:r>
            <a:r>
              <a:rPr lang="en-US" dirty="0" smtClean="0"/>
              <a:t>(2)</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107" y="3930049"/>
            <a:ext cx="4092973" cy="2724751"/>
          </a:xfrm>
          <a:prstGeom prst="rect">
            <a:avLst/>
          </a:prstGeom>
        </p:spPr>
      </p:pic>
      <p:pic>
        <p:nvPicPr>
          <p:cNvPr id="6" name="Picture 5"/>
          <p:cNvPicPr>
            <a:picLocks noChangeAspect="1"/>
          </p:cNvPicPr>
          <p:nvPr/>
        </p:nvPicPr>
        <p:blipFill>
          <a:blip r:embed="rId4"/>
          <a:stretch>
            <a:fillRect/>
          </a:stretch>
        </p:blipFill>
        <p:spPr>
          <a:xfrm>
            <a:off x="4321573" y="4286612"/>
            <a:ext cx="1338905" cy="2368188"/>
          </a:xfrm>
          <a:prstGeom prst="rect">
            <a:avLst/>
          </a:prstGeom>
        </p:spPr>
      </p:pic>
      <p:sp>
        <p:nvSpPr>
          <p:cNvPr id="8" name="TextBox 7"/>
          <p:cNvSpPr txBox="1"/>
          <p:nvPr/>
        </p:nvSpPr>
        <p:spPr>
          <a:xfrm>
            <a:off x="1881174" y="5715000"/>
            <a:ext cx="441146" cy="400110"/>
          </a:xfrm>
          <a:prstGeom prst="rect">
            <a:avLst/>
          </a:prstGeom>
          <a:solidFill>
            <a:srgbClr val="FF0000"/>
          </a:solidFill>
        </p:spPr>
        <p:txBody>
          <a:bodyPr wrap="none" rtlCol="0">
            <a:spAutoFit/>
          </a:bodyPr>
          <a:lstStyle/>
          <a:p>
            <a:r>
              <a:rPr lang="en-US" sz="2000" dirty="0" smtClean="0"/>
              <a:t>#1</a:t>
            </a:r>
            <a:endParaRPr lang="en-US" sz="2000" dirty="0"/>
          </a:p>
        </p:txBody>
      </p:sp>
      <p:pic>
        <p:nvPicPr>
          <p:cNvPr id="5" name="Picture 4"/>
          <p:cNvPicPr>
            <a:picLocks noChangeAspect="1"/>
          </p:cNvPicPr>
          <p:nvPr/>
        </p:nvPicPr>
        <p:blipFill>
          <a:blip r:embed="rId5"/>
          <a:stretch>
            <a:fillRect/>
          </a:stretch>
        </p:blipFill>
        <p:spPr>
          <a:xfrm>
            <a:off x="3731750" y="3641769"/>
            <a:ext cx="710876" cy="1391012"/>
          </a:xfrm>
          <a:prstGeom prst="rect">
            <a:avLst/>
          </a:prstGeom>
        </p:spPr>
      </p:pic>
      <p:sp>
        <p:nvSpPr>
          <p:cNvPr id="16" name="TextBox 15"/>
          <p:cNvSpPr txBox="1"/>
          <p:nvPr/>
        </p:nvSpPr>
        <p:spPr>
          <a:xfrm>
            <a:off x="4989310" y="4210125"/>
            <a:ext cx="441146" cy="400110"/>
          </a:xfrm>
          <a:prstGeom prst="rect">
            <a:avLst/>
          </a:prstGeom>
          <a:solidFill>
            <a:srgbClr val="FF0000"/>
          </a:solidFill>
        </p:spPr>
        <p:txBody>
          <a:bodyPr wrap="none" rtlCol="0">
            <a:spAutoFit/>
          </a:bodyPr>
          <a:lstStyle/>
          <a:p>
            <a:r>
              <a:rPr lang="en-US" sz="2000" dirty="0" smtClean="0"/>
              <a:t>#6</a:t>
            </a:r>
            <a:endParaRPr lang="en-US" sz="2000" dirty="0"/>
          </a:p>
        </p:txBody>
      </p:sp>
      <p:sp>
        <p:nvSpPr>
          <p:cNvPr id="17" name="TextBox 16"/>
          <p:cNvSpPr txBox="1"/>
          <p:nvPr/>
        </p:nvSpPr>
        <p:spPr>
          <a:xfrm>
            <a:off x="3483863" y="4057220"/>
            <a:ext cx="441146" cy="400110"/>
          </a:xfrm>
          <a:prstGeom prst="rect">
            <a:avLst/>
          </a:prstGeom>
          <a:solidFill>
            <a:srgbClr val="FF0000"/>
          </a:solidFill>
        </p:spPr>
        <p:txBody>
          <a:bodyPr wrap="none" rtlCol="0">
            <a:spAutoFit/>
          </a:bodyPr>
          <a:lstStyle/>
          <a:p>
            <a:r>
              <a:rPr lang="en-US" sz="2000" dirty="0" smtClean="0"/>
              <a:t>#9</a:t>
            </a:r>
            <a:endParaRPr lang="en-US" sz="2000" dirty="0"/>
          </a:p>
        </p:txBody>
      </p:sp>
      <p:sp>
        <p:nvSpPr>
          <p:cNvPr id="21" name="Rounded Rectangle 20"/>
          <p:cNvSpPr/>
          <p:nvPr/>
        </p:nvSpPr>
        <p:spPr bwMode="auto">
          <a:xfrm>
            <a:off x="2560130" y="1909809"/>
            <a:ext cx="1249870" cy="374571"/>
          </a:xfrm>
          <a:prstGeom prst="round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lang="en-US" sz="1600" b="0" dirty="0" smtClean="0">
                <a:solidFill>
                  <a:schemeClr val="tx1"/>
                </a:solidFill>
                <a:latin typeface="Times" pitchFamily="122" charset="0"/>
              </a:rPr>
              <a:t>assay</a:t>
            </a:r>
            <a:endParaRPr kumimoji="0" lang="en-US" sz="1600" b="0" i="0" u="none" strike="noStrike" cap="none" normalizeH="0" baseline="0" dirty="0">
              <a:ln>
                <a:noFill/>
              </a:ln>
              <a:solidFill>
                <a:schemeClr val="tx1"/>
              </a:solidFill>
              <a:effectLst/>
              <a:latin typeface="Times" pitchFamily="122" charset="0"/>
            </a:endParaRPr>
          </a:p>
        </p:txBody>
      </p:sp>
      <p:cxnSp>
        <p:nvCxnSpPr>
          <p:cNvPr id="37" name="Straight Arrow Connector 36"/>
          <p:cNvCxnSpPr>
            <a:stCxn id="31" idx="2"/>
            <a:endCxn id="17" idx="0"/>
          </p:cNvCxnSpPr>
          <p:nvPr/>
        </p:nvCxnSpPr>
        <p:spPr bwMode="auto">
          <a:xfrm>
            <a:off x="3185066" y="3105361"/>
            <a:ext cx="519370" cy="951859"/>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40" name="Straight Arrow Connector 39"/>
          <p:cNvCxnSpPr>
            <a:stCxn id="31" idx="0"/>
          </p:cNvCxnSpPr>
          <p:nvPr/>
        </p:nvCxnSpPr>
        <p:spPr bwMode="auto">
          <a:xfrm flipH="1" flipV="1">
            <a:off x="3185065" y="2284381"/>
            <a:ext cx="1" cy="420870"/>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1" name="TextBox 30"/>
          <p:cNvSpPr txBox="1"/>
          <p:nvPr/>
        </p:nvSpPr>
        <p:spPr>
          <a:xfrm>
            <a:off x="2964492" y="2705251"/>
            <a:ext cx="441147" cy="400110"/>
          </a:xfrm>
          <a:prstGeom prst="rect">
            <a:avLst/>
          </a:prstGeom>
          <a:solidFill>
            <a:srgbClr val="FFFF00"/>
          </a:solidFill>
        </p:spPr>
        <p:txBody>
          <a:bodyPr wrap="none" rtlCol="0">
            <a:spAutoFit/>
          </a:bodyPr>
          <a:lstStyle/>
          <a:p>
            <a:r>
              <a:rPr lang="en-US" sz="2000" dirty="0" smtClean="0"/>
              <a:t>#7</a:t>
            </a:r>
            <a:endParaRPr lang="en-US" sz="2000" dirty="0"/>
          </a:p>
        </p:txBody>
      </p:sp>
      <p:cxnSp>
        <p:nvCxnSpPr>
          <p:cNvPr id="34" name="Straight Arrow Connector 33"/>
          <p:cNvCxnSpPr>
            <a:stCxn id="31" idx="2"/>
            <a:endCxn id="8" idx="0"/>
          </p:cNvCxnSpPr>
          <p:nvPr/>
        </p:nvCxnSpPr>
        <p:spPr bwMode="auto">
          <a:xfrm flipH="1">
            <a:off x="2101747" y="3105361"/>
            <a:ext cx="1083319" cy="2609639"/>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38" name="Straight Arrow Connector 37"/>
          <p:cNvCxnSpPr>
            <a:stCxn id="31" idx="3"/>
            <a:endCxn id="6" idx="0"/>
          </p:cNvCxnSpPr>
          <p:nvPr/>
        </p:nvCxnSpPr>
        <p:spPr bwMode="auto">
          <a:xfrm>
            <a:off x="3405639" y="2905306"/>
            <a:ext cx="1585387" cy="1381306"/>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41" name="TextBox 40"/>
          <p:cNvSpPr txBox="1"/>
          <p:nvPr/>
        </p:nvSpPr>
        <p:spPr>
          <a:xfrm>
            <a:off x="3273847" y="2275804"/>
            <a:ext cx="1364476" cy="400110"/>
          </a:xfrm>
          <a:prstGeom prst="rect">
            <a:avLst/>
          </a:prstGeom>
          <a:noFill/>
        </p:spPr>
        <p:txBody>
          <a:bodyPr wrap="none" rtlCol="0">
            <a:spAutoFit/>
          </a:bodyPr>
          <a:lstStyle/>
          <a:p>
            <a:r>
              <a:rPr lang="en-US" sz="2000" dirty="0" err="1" smtClean="0">
                <a:solidFill>
                  <a:srgbClr val="FFFF00"/>
                </a:solidFill>
              </a:rPr>
              <a:t>instanceOf</a:t>
            </a:r>
            <a:endParaRPr lang="en-US" sz="2000" dirty="0">
              <a:solidFill>
                <a:srgbClr val="FFFF00"/>
              </a:solidFill>
            </a:endParaRPr>
          </a:p>
        </p:txBody>
      </p:sp>
    </p:spTree>
    <p:extLst>
      <p:ext uri="{BB962C8B-B14F-4D97-AF65-F5344CB8AC3E}">
        <p14:creationId xmlns:p14="http://schemas.microsoft.com/office/powerpoint/2010/main" val="32690706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Representation of relation with time intervals</a:t>
            </a:r>
            <a:endParaRPr lang="en-US" dirty="0"/>
          </a:p>
        </p:txBody>
      </p:sp>
      <p:pic>
        <p:nvPicPr>
          <p:cNvPr id="103426" name="Picture 2"/>
          <p:cNvPicPr>
            <a:picLocks noChangeAspect="1" noChangeArrowheads="1"/>
          </p:cNvPicPr>
          <p:nvPr/>
        </p:nvPicPr>
        <p:blipFill>
          <a:blip r:embed="rId2" cstate="print"/>
          <a:srcRect/>
          <a:stretch>
            <a:fillRect/>
          </a:stretch>
        </p:blipFill>
        <p:spPr bwMode="auto">
          <a:xfrm>
            <a:off x="914400" y="1981200"/>
            <a:ext cx="7315200" cy="4588626"/>
          </a:xfrm>
          <a:prstGeom prst="rect">
            <a:avLst/>
          </a:prstGeom>
          <a:noFill/>
          <a:ln w="9525" cap="flat" cmpd="sng">
            <a:noFill/>
            <a:prstDash val="solid"/>
            <a:miter lim="800000"/>
            <a:headEnd type="none" w="med" len="med"/>
            <a:tailEnd type="none" w="med" len="med"/>
          </a:ln>
        </p:spPr>
      </p:pic>
    </p:spTree>
    <p:extLst>
      <p:ext uri="{BB962C8B-B14F-4D97-AF65-F5344CB8AC3E}">
        <p14:creationId xmlns:p14="http://schemas.microsoft.com/office/powerpoint/2010/main" val="127238404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274" name="AutoShape 2"/>
          <p:cNvSpPr>
            <a:spLocks noGrp="1" noChangeArrowheads="1"/>
          </p:cNvSpPr>
          <p:nvPr>
            <p:ph type="title"/>
          </p:nvPr>
        </p:nvSpPr>
        <p:spPr>
          <a:prstGeom prst="roundRect">
            <a:avLst>
              <a:gd name="adj" fmla="val 16667"/>
            </a:avLst>
          </a:prstGeom>
        </p:spPr>
        <p:txBody>
          <a:bodyPr/>
          <a:lstStyle/>
          <a:p>
            <a:r>
              <a:rPr lang="en-US" altLang="en-US"/>
              <a:t>Representing particular adverse event cases</a:t>
            </a:r>
          </a:p>
        </p:txBody>
      </p:sp>
      <p:sp>
        <p:nvSpPr>
          <p:cNvPr id="1206275" name="Rectangle 3"/>
          <p:cNvSpPr>
            <a:spLocks noGrp="1" noChangeArrowheads="1"/>
          </p:cNvSpPr>
          <p:nvPr>
            <p:ph idx="1"/>
          </p:nvPr>
        </p:nvSpPr>
        <p:spPr>
          <a:xfrm>
            <a:off x="228600" y="2362200"/>
            <a:ext cx="8686800" cy="4267200"/>
          </a:xfrm>
          <a:prstGeom prst="rect">
            <a:avLst/>
          </a:prstGeom>
        </p:spPr>
        <p:txBody>
          <a:bodyPr/>
          <a:lstStyle/>
          <a:p>
            <a:r>
              <a:rPr lang="en-US" altLang="en-US" dirty="0"/>
              <a:t>Is the generic representation of the portion of reality adequate enough for the description of particular cases?</a:t>
            </a:r>
          </a:p>
          <a:p>
            <a:r>
              <a:rPr lang="en-US" altLang="en-US" dirty="0"/>
              <a:t>Example: </a:t>
            </a:r>
            <a:r>
              <a:rPr lang="en-GB" altLang="ja-JP" dirty="0">
                <a:ea typeface="MS PGothic" panose="020B0600070205080204" pitchFamily="34" charset="-128"/>
              </a:rPr>
              <a:t>a patient </a:t>
            </a:r>
          </a:p>
          <a:p>
            <a:pPr lvl="1"/>
            <a:r>
              <a:rPr lang="en-GB" altLang="ja-JP" dirty="0">
                <a:ea typeface="MS PGothic" panose="020B0600070205080204" pitchFamily="34" charset="-128"/>
              </a:rPr>
              <a:t>born at time t</a:t>
            </a:r>
            <a:r>
              <a:rPr lang="en-GB" altLang="ja-JP" baseline="-25000" dirty="0">
                <a:ea typeface="MS PGothic" panose="020B0600070205080204" pitchFamily="34" charset="-128"/>
              </a:rPr>
              <a:t>0</a:t>
            </a:r>
            <a:r>
              <a:rPr lang="en-GB" altLang="ja-JP" dirty="0">
                <a:ea typeface="MS PGothic" panose="020B0600070205080204" pitchFamily="34" charset="-128"/>
              </a:rPr>
              <a:t> </a:t>
            </a:r>
          </a:p>
          <a:p>
            <a:pPr lvl="1"/>
            <a:r>
              <a:rPr lang="en-GB" altLang="ja-JP" dirty="0">
                <a:ea typeface="MS PGothic" panose="020B0600070205080204" pitchFamily="34" charset="-128"/>
              </a:rPr>
              <a:t>undergoing anti-inflammatory treatment and physiotherapy since t</a:t>
            </a:r>
            <a:r>
              <a:rPr lang="en-GB" altLang="ja-JP" baseline="-25000" dirty="0">
                <a:ea typeface="MS PGothic" panose="020B0600070205080204" pitchFamily="34" charset="-128"/>
              </a:rPr>
              <a:t>2</a:t>
            </a:r>
            <a:r>
              <a:rPr lang="en-GB" altLang="ja-JP" dirty="0">
                <a:ea typeface="MS PGothic" panose="020B0600070205080204" pitchFamily="34" charset="-128"/>
              </a:rPr>
              <a:t> </a:t>
            </a:r>
          </a:p>
          <a:p>
            <a:pPr lvl="1"/>
            <a:r>
              <a:rPr lang="en-GB" altLang="ja-JP" dirty="0">
                <a:ea typeface="MS PGothic" panose="020B0600070205080204" pitchFamily="34" charset="-128"/>
              </a:rPr>
              <a:t>for an arthrosis present since t</a:t>
            </a:r>
            <a:r>
              <a:rPr lang="en-GB" altLang="ja-JP" baseline="-25000" dirty="0">
                <a:ea typeface="MS PGothic" panose="020B0600070205080204" pitchFamily="34" charset="-128"/>
              </a:rPr>
              <a:t>1</a:t>
            </a:r>
          </a:p>
          <a:p>
            <a:pPr lvl="1"/>
            <a:r>
              <a:rPr lang="en-GB" altLang="ja-JP" dirty="0">
                <a:ea typeface="MS PGothic" panose="020B0600070205080204" pitchFamily="34" charset="-128"/>
              </a:rPr>
              <a:t>develops a stomach ulcer at t</a:t>
            </a:r>
            <a:r>
              <a:rPr lang="en-GB" altLang="ja-JP" baseline="-25000" dirty="0">
                <a:ea typeface="MS PGothic" panose="020B0600070205080204" pitchFamily="34" charset="-128"/>
              </a:rPr>
              <a:t>3</a:t>
            </a:r>
            <a:r>
              <a:rPr lang="en-GB" altLang="ja-JP" dirty="0">
                <a:ea typeface="MS PGothic" panose="020B0600070205080204" pitchFamily="34" charset="-128"/>
              </a:rPr>
              <a:t>. </a:t>
            </a:r>
            <a:endParaRPr lang="en-US" altLang="en-US" dirty="0"/>
          </a:p>
        </p:txBody>
      </p:sp>
    </p:spTree>
    <p:extLst>
      <p:ext uri="{BB962C8B-B14F-4D97-AF65-F5344CB8AC3E}">
        <p14:creationId xmlns:p14="http://schemas.microsoft.com/office/powerpoint/2010/main" val="20496157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258763" y="1317625"/>
            <a:ext cx="8626475" cy="565150"/>
          </a:xfrm>
        </p:spPr>
        <p:txBody>
          <a:bodyPr/>
          <a:lstStyle/>
          <a:p>
            <a:pPr algn="ctr" eaLnBrk="1" hangingPunct="1"/>
            <a:r>
              <a:rPr lang="en-US" altLang="en-US" sz="2800" dirty="0" smtClean="0"/>
              <a:t>Adverse </a:t>
            </a:r>
            <a:r>
              <a:rPr lang="en-US" altLang="en-US" sz="2800" dirty="0" smtClean="0"/>
              <a:t>event domain </a:t>
            </a:r>
            <a:r>
              <a:rPr lang="en-US" altLang="en-US" sz="2800" dirty="0" smtClean="0"/>
              <a:t>definitions</a:t>
            </a:r>
            <a:endParaRPr lang="en-US" altLang="en-US" sz="2800" dirty="0" smtClean="0"/>
          </a:p>
        </p:txBody>
      </p:sp>
      <p:graphicFrame>
        <p:nvGraphicFramePr>
          <p:cNvPr id="102111" name="Group 735"/>
          <p:cNvGraphicFramePr>
            <a:graphicFrameLocks noGrp="1"/>
          </p:cNvGraphicFramePr>
          <p:nvPr>
            <p:ph idx="1"/>
          </p:nvPr>
        </p:nvGraphicFramePr>
        <p:xfrm>
          <a:off x="152400" y="1981200"/>
          <a:ext cx="8850312" cy="4881562"/>
        </p:xfrm>
        <a:graphic>
          <a:graphicData uri="http://schemas.openxmlformats.org/drawingml/2006/table">
            <a:tbl>
              <a:tblPr/>
              <a:tblGrid>
                <a:gridCol w="457233"/>
                <a:gridCol w="1219288"/>
                <a:gridCol w="116848"/>
                <a:gridCol w="655684"/>
                <a:gridCol w="141933"/>
                <a:gridCol w="1077354"/>
                <a:gridCol w="294344"/>
                <a:gridCol w="4887628"/>
              </a:tblGrid>
              <a:tr h="2743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1200" b="1" i="0" u="none" strike="noStrike" cap="none" normalizeH="0" baseline="0" smtClean="0">
                          <a:ln>
                            <a:noFill/>
                          </a:ln>
                          <a:solidFill>
                            <a:srgbClr val="FFFF00"/>
                          </a:solidFill>
                          <a:effectLst/>
                          <a:latin typeface="Times New Roman" pitchFamily="18" charset="0"/>
                          <a:ea typeface="ＭＳ 明朝" pitchFamily="49" charset="-128"/>
                          <a:cs typeface="Times New Roman" pitchFamily="18" charset="0"/>
                        </a:rPr>
                        <a:t>Denotation</a:t>
                      </a:r>
                      <a:endParaRPr kumimoji="0" lang="en-GB" altLang="ja-JP" sz="1200" b="0" i="0" u="none" strike="noStrike" cap="none" normalizeH="0" baseline="0" smtClean="0">
                        <a:ln>
                          <a:noFill/>
                        </a:ln>
                        <a:solidFill>
                          <a:srgbClr val="FFFF00"/>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1200" b="1"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Class Type</a:t>
                      </a:r>
                      <a:endParaRPr kumimoji="0" lang="en-GB" altLang="ja-JP" sz="1200" b="0" i="0" u="none" strike="noStrike" cap="none" normalizeH="0" baseline="0" smtClean="0">
                        <a:ln>
                          <a:noFill/>
                        </a:ln>
                        <a:solidFill>
                          <a:schemeClr val="bg1"/>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GB" altLang="ja-JP" sz="1200" b="0" i="0" u="none" strike="noStrike" cap="none" normalizeH="0" baseline="0" smtClean="0">
                        <a:ln>
                          <a:noFill/>
                        </a:ln>
                        <a:solidFill>
                          <a:schemeClr val="bg1"/>
                        </a:solidFill>
                        <a:effectLst/>
                        <a:latin typeface="Arial" pitchFamily="34" charset="0"/>
                        <a:ea typeface="ＭＳ 明朝" pitchFamily="49" charset="-128"/>
                        <a:cs typeface="Times New Roman"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1200" b="1"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Particular Type</a:t>
                      </a:r>
                      <a:endParaRPr kumimoji="0" lang="en-GB" altLang="ja-JP" sz="1200" b="0" i="0" u="none" strike="noStrike" cap="none" normalizeH="0" baseline="0" smtClean="0">
                        <a:ln>
                          <a:noFill/>
                        </a:ln>
                        <a:solidFill>
                          <a:schemeClr val="bg1"/>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1200" b="1"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Description (role in adverse event scenario)</a:t>
                      </a:r>
                      <a:endParaRPr kumimoji="0" lang="en-GB" altLang="ja-JP" sz="1200" b="0" i="0" u="none" strike="noStrike" cap="none" normalizeH="0" baseline="0" smtClean="0">
                        <a:ln>
                          <a:noFill/>
                        </a:ln>
                        <a:solidFill>
                          <a:schemeClr val="bg1"/>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74356">
                <a:tc gridSpan="8">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1200" b="1" i="0" u="none" strike="noStrike" cap="none" normalizeH="0" baseline="0" dirty="0" smtClean="0">
                          <a:ln>
                            <a:noFill/>
                          </a:ln>
                          <a:solidFill>
                            <a:schemeClr val="bg1"/>
                          </a:solidFill>
                          <a:effectLst/>
                          <a:latin typeface="Times New Roman" pitchFamily="18" charset="0"/>
                          <a:ea typeface="ＭＳ 明朝" pitchFamily="49" charset="-128"/>
                          <a:cs typeface="Times New Roman" pitchFamily="18" charset="0"/>
                        </a:rPr>
                        <a:t>Level 1 (PORTION OF REALITY AS IT IS PRIOR TO PERCEPTION)</a:t>
                      </a:r>
                      <a:endParaRPr kumimoji="0" lang="en-GB" altLang="ja-JP" sz="1200" b="0" i="0" u="none" strike="noStrike" cap="none" normalizeH="0" baseline="0" dirty="0" smtClean="0">
                        <a:ln>
                          <a:noFill/>
                        </a:ln>
                        <a:solidFill>
                          <a:schemeClr val="bg1"/>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725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 C1 </a:t>
                      </a:r>
                      <a:endParaRPr kumimoji="0" lang="en-GB" altLang="ja-JP" sz="1200" b="0" i="0" u="none" strike="noStrike" cap="none" normalizeH="0" baseline="0" smtClean="0">
                        <a:ln>
                          <a:noFill/>
                        </a:ln>
                        <a:solidFill>
                          <a:schemeClr val="bg1"/>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dirty="0" smtClean="0">
                          <a:ln>
                            <a:noFill/>
                          </a:ln>
                          <a:solidFill>
                            <a:srgbClr val="FFFF00"/>
                          </a:solidFill>
                          <a:effectLst/>
                          <a:latin typeface="Times New Roman" pitchFamily="18" charset="0"/>
                          <a:ea typeface="ＭＳ 明朝" pitchFamily="49" charset="-128"/>
                          <a:cs typeface="Times New Roman" pitchFamily="18" charset="0"/>
                        </a:rPr>
                        <a:t>subject of care</a:t>
                      </a:r>
                      <a:endParaRPr kumimoji="0" lang="en-GB" altLang="ja-JP" sz="1200" b="0" i="0" u="none" strike="noStrike" cap="none" normalizeH="0" baseline="0" dirty="0" smtClean="0">
                        <a:ln>
                          <a:noFill/>
                        </a:ln>
                        <a:solidFill>
                          <a:srgbClr val="FFFF00"/>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DC</a:t>
                      </a:r>
                      <a:endParaRPr kumimoji="0" lang="en-GB" altLang="ja-JP" sz="1200" b="0" i="0" u="none" strike="noStrike" cap="none" normalizeH="0" baseline="0" smtClean="0">
                        <a:ln>
                          <a:noFill/>
                        </a:ln>
                        <a:solidFill>
                          <a:schemeClr val="bg1"/>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independent continuant</a:t>
                      </a:r>
                      <a:endParaRPr kumimoji="0" lang="en-GB" altLang="ja-JP" sz="1200" b="0" i="0" u="none" strike="noStrike" cap="none" normalizeH="0" baseline="0" smtClean="0">
                        <a:ln>
                          <a:noFill/>
                        </a:ln>
                        <a:solidFill>
                          <a:schemeClr val="bg1"/>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rgbClr val="FFFF00"/>
                          </a:solidFill>
                          <a:effectLst/>
                          <a:latin typeface="Times New Roman" pitchFamily="18" charset="0"/>
                          <a:ea typeface="ＭＳ 明朝" pitchFamily="49" charset="-128"/>
                          <a:cs typeface="Times New Roman" pitchFamily="18" charset="0"/>
                        </a:rPr>
                        <a:t>person</a:t>
                      </a: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 to whom </a:t>
                      </a:r>
                      <a:r>
                        <a:rPr kumimoji="0" lang="en-GB" altLang="ja-JP" sz="1200" b="1" i="1" u="none" strike="noStrike" cap="none" normalizeH="0" baseline="0" smtClean="0">
                          <a:ln>
                            <a:noFill/>
                          </a:ln>
                          <a:solidFill>
                            <a:srgbClr val="FFFF00"/>
                          </a:solidFill>
                          <a:effectLst/>
                          <a:latin typeface="Times New Roman" pitchFamily="18" charset="0"/>
                          <a:ea typeface="ＭＳ 明朝" pitchFamily="49" charset="-128"/>
                          <a:cs typeface="Times New Roman" pitchFamily="18" charset="0"/>
                        </a:rPr>
                        <a:t>harm</a:t>
                      </a:r>
                      <a:r>
                        <a:rPr kumimoji="0" lang="en-GB" altLang="ja-JP" sz="1200" b="1" i="1"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 </a:t>
                      </a: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might have been done through an</a:t>
                      </a:r>
                      <a:r>
                        <a:rPr kumimoji="0" lang="en-GB" altLang="ja-JP" sz="1200" b="1" i="1"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 </a:t>
                      </a:r>
                      <a:r>
                        <a:rPr kumimoji="0" lang="en-GB" altLang="ja-JP" sz="1200" b="1" i="1" u="none" strike="noStrike" cap="none" normalizeH="0" baseline="0" smtClean="0">
                          <a:ln>
                            <a:noFill/>
                          </a:ln>
                          <a:solidFill>
                            <a:srgbClr val="FFFF00"/>
                          </a:solidFill>
                          <a:effectLst/>
                          <a:latin typeface="Times New Roman" pitchFamily="18" charset="0"/>
                          <a:ea typeface="ＭＳ 明朝" pitchFamily="49" charset="-128"/>
                          <a:cs typeface="Times New Roman" pitchFamily="18" charset="0"/>
                        </a:rPr>
                        <a:t>act under scrutiny</a:t>
                      </a:r>
                      <a:endParaRPr kumimoji="0" lang="en-GB" altLang="ja-JP" sz="1200" b="0" i="0" u="none" strike="noStrike" cap="none" normalizeH="0" baseline="0" smtClean="0">
                        <a:ln>
                          <a:noFill/>
                        </a:ln>
                        <a:solidFill>
                          <a:srgbClr val="FFFF00"/>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r>
              <a:tr h="36993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 C2 </a:t>
                      </a:r>
                      <a:endParaRPr kumimoji="0" lang="en-GB" altLang="ja-JP" sz="1200" b="0" i="0" u="none" strike="noStrike" cap="none" normalizeH="0" baseline="0" smtClean="0">
                        <a:ln>
                          <a:noFill/>
                        </a:ln>
                        <a:solidFill>
                          <a:schemeClr val="bg1"/>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dirty="0" smtClean="0">
                          <a:ln>
                            <a:noFill/>
                          </a:ln>
                          <a:solidFill>
                            <a:srgbClr val="FFFF00"/>
                          </a:solidFill>
                          <a:effectLst/>
                          <a:latin typeface="Times New Roman" pitchFamily="18" charset="0"/>
                          <a:ea typeface="ＭＳ 明朝" pitchFamily="49" charset="-128"/>
                          <a:cs typeface="Times New Roman" pitchFamily="18" charset="0"/>
                        </a:rPr>
                        <a:t>act under scrutiny</a:t>
                      </a:r>
                      <a:endParaRPr kumimoji="0" lang="en-GB" altLang="ja-JP" sz="1200" b="0" i="0" u="none" strike="noStrike" cap="none" normalizeH="0" baseline="0" dirty="0" smtClean="0">
                        <a:ln>
                          <a:noFill/>
                        </a:ln>
                        <a:solidFill>
                          <a:srgbClr val="FFFF00"/>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DC</a:t>
                      </a:r>
                      <a:endParaRPr kumimoji="0" lang="en-GB" altLang="ja-JP" sz="1200" b="0" i="0" u="none" strike="noStrike" cap="none" normalizeH="0" baseline="0" smtClean="0">
                        <a:ln>
                          <a:noFill/>
                        </a:ln>
                        <a:solidFill>
                          <a:schemeClr val="bg1"/>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act of care</a:t>
                      </a:r>
                      <a:endParaRPr kumimoji="0" lang="en-GB" altLang="ja-JP" sz="1200" b="0" i="0" u="none" strike="noStrike" cap="none" normalizeH="0" baseline="0" smtClean="0">
                        <a:ln>
                          <a:noFill/>
                        </a:ln>
                        <a:solidFill>
                          <a:schemeClr val="bg1"/>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200" b="1" i="1" u="none" strike="noStrike" cap="none" normalizeH="0" baseline="0" dirty="0" smtClean="0">
                          <a:ln>
                            <a:noFill/>
                          </a:ln>
                          <a:solidFill>
                            <a:srgbClr val="FFFF00"/>
                          </a:solidFill>
                          <a:effectLst/>
                          <a:latin typeface="Times New Roman" pitchFamily="18" charset="0"/>
                          <a:ea typeface="ＭＳ 明朝" pitchFamily="49" charset="-128"/>
                          <a:cs typeface="Times New Roman" pitchFamily="18" charset="0"/>
                        </a:rPr>
                        <a:t>act of care</a:t>
                      </a:r>
                      <a:r>
                        <a:rPr kumimoji="0" lang="en-GB" altLang="ja-JP" sz="1200" b="1" i="1" u="none" strike="noStrike" cap="none" normalizeH="0" baseline="0" dirty="0" smtClean="0">
                          <a:ln>
                            <a:noFill/>
                          </a:ln>
                          <a:solidFill>
                            <a:schemeClr val="bg1"/>
                          </a:solidFill>
                          <a:effectLst/>
                          <a:latin typeface="Times New Roman" pitchFamily="18" charset="0"/>
                          <a:ea typeface="ＭＳ 明朝" pitchFamily="49" charset="-128"/>
                          <a:cs typeface="Times New Roman" pitchFamily="18" charset="0"/>
                        </a:rPr>
                        <a:t> </a:t>
                      </a:r>
                      <a:r>
                        <a:rPr kumimoji="0" lang="en-GB" altLang="ja-JP" sz="1200" b="0" i="0" u="none" strike="noStrike" cap="none" normalizeH="0" baseline="0" dirty="0" smtClean="0">
                          <a:ln>
                            <a:noFill/>
                          </a:ln>
                          <a:solidFill>
                            <a:schemeClr val="bg1"/>
                          </a:solidFill>
                          <a:effectLst/>
                          <a:latin typeface="Times New Roman" pitchFamily="18" charset="0"/>
                          <a:ea typeface="ＭＳ 明朝" pitchFamily="49" charset="-128"/>
                          <a:cs typeface="Times New Roman" pitchFamily="18" charset="0"/>
                        </a:rPr>
                        <a:t>that might have caused</a:t>
                      </a:r>
                      <a:r>
                        <a:rPr kumimoji="0" lang="en-GB" altLang="ja-JP" sz="1200" b="1" i="1" u="none" strike="noStrike" cap="none" normalizeH="0" baseline="0" dirty="0" smtClean="0">
                          <a:ln>
                            <a:noFill/>
                          </a:ln>
                          <a:solidFill>
                            <a:schemeClr val="bg1"/>
                          </a:solidFill>
                          <a:effectLst/>
                          <a:latin typeface="Times New Roman" pitchFamily="18" charset="0"/>
                          <a:ea typeface="ＭＳ 明朝" pitchFamily="49" charset="-128"/>
                          <a:cs typeface="Times New Roman" pitchFamily="18" charset="0"/>
                        </a:rPr>
                        <a:t> </a:t>
                      </a:r>
                      <a:r>
                        <a:rPr kumimoji="0" lang="en-GB" altLang="ja-JP" sz="1200" b="1" i="1" u="none" strike="noStrike" cap="none" normalizeH="0" baseline="0" dirty="0" smtClean="0">
                          <a:ln>
                            <a:noFill/>
                          </a:ln>
                          <a:solidFill>
                            <a:srgbClr val="FFFF00"/>
                          </a:solidFill>
                          <a:effectLst/>
                          <a:latin typeface="Times New Roman" pitchFamily="18" charset="0"/>
                          <a:ea typeface="ＭＳ 明朝" pitchFamily="49" charset="-128"/>
                          <a:cs typeface="Times New Roman" pitchFamily="18" charset="0"/>
                        </a:rPr>
                        <a:t>harm</a:t>
                      </a:r>
                      <a:r>
                        <a:rPr kumimoji="0" lang="en-GB" altLang="ja-JP" sz="1200" b="1" i="1" u="none" strike="noStrike" cap="none" normalizeH="0" baseline="0" dirty="0" smtClean="0">
                          <a:ln>
                            <a:noFill/>
                          </a:ln>
                          <a:solidFill>
                            <a:schemeClr val="bg1"/>
                          </a:solidFill>
                          <a:effectLst/>
                          <a:latin typeface="Times New Roman" pitchFamily="18" charset="0"/>
                          <a:ea typeface="ＭＳ 明朝" pitchFamily="49" charset="-128"/>
                          <a:cs typeface="Times New Roman" pitchFamily="18" charset="0"/>
                        </a:rPr>
                        <a:t> </a:t>
                      </a:r>
                      <a:r>
                        <a:rPr kumimoji="0" lang="en-GB" altLang="ja-JP" sz="1200" b="0" i="0" u="none" strike="noStrike" cap="none" normalizeH="0" baseline="0" dirty="0" smtClean="0">
                          <a:ln>
                            <a:noFill/>
                          </a:ln>
                          <a:solidFill>
                            <a:schemeClr val="bg1"/>
                          </a:solidFill>
                          <a:effectLst/>
                          <a:latin typeface="Times New Roman" pitchFamily="18" charset="0"/>
                          <a:ea typeface="ＭＳ 明朝" pitchFamily="49" charset="-128"/>
                          <a:cs typeface="Times New Roman" pitchFamily="18" charset="0"/>
                        </a:rPr>
                        <a:t>to the</a:t>
                      </a:r>
                      <a:r>
                        <a:rPr kumimoji="0" lang="en-GB" altLang="ja-JP" sz="1200" b="1" i="1" u="none" strike="noStrike" cap="none" normalizeH="0" baseline="0" dirty="0" smtClean="0">
                          <a:ln>
                            <a:noFill/>
                          </a:ln>
                          <a:solidFill>
                            <a:schemeClr val="bg1"/>
                          </a:solidFill>
                          <a:effectLst/>
                          <a:latin typeface="Times New Roman" pitchFamily="18" charset="0"/>
                          <a:ea typeface="ＭＳ 明朝" pitchFamily="49" charset="-128"/>
                          <a:cs typeface="Times New Roman" pitchFamily="18" charset="0"/>
                        </a:rPr>
                        <a:t> </a:t>
                      </a:r>
                      <a:r>
                        <a:rPr kumimoji="0" lang="en-GB" altLang="ja-JP" sz="1200" b="1" i="1" u="none" strike="noStrike" cap="none" normalizeH="0" baseline="0" dirty="0" smtClean="0">
                          <a:ln>
                            <a:noFill/>
                          </a:ln>
                          <a:solidFill>
                            <a:srgbClr val="FFFF00"/>
                          </a:solidFill>
                          <a:effectLst/>
                          <a:latin typeface="Times New Roman" pitchFamily="18" charset="0"/>
                          <a:ea typeface="ＭＳ 明朝" pitchFamily="49" charset="-128"/>
                          <a:cs typeface="Times New Roman" pitchFamily="18" charset="0"/>
                        </a:rPr>
                        <a:t>subject of care</a:t>
                      </a:r>
                      <a:endParaRPr kumimoji="0" lang="en-GB" altLang="ja-JP" sz="1200" b="0" i="0" u="none" strike="noStrike" cap="none" normalizeH="0" baseline="0" dirty="0" smtClean="0">
                        <a:ln>
                          <a:noFill/>
                        </a:ln>
                        <a:solidFill>
                          <a:srgbClr val="FFFF00"/>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r>
              <a:tr h="30484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 C7 </a:t>
                      </a:r>
                      <a:endParaRPr kumimoji="0" lang="en-GB" altLang="ja-JP" sz="1200" b="0" i="0" u="none" strike="noStrike" cap="none" normalizeH="0" baseline="0" smtClean="0">
                        <a:ln>
                          <a:noFill/>
                        </a:ln>
                        <a:solidFill>
                          <a:schemeClr val="bg1"/>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dirty="0" smtClean="0">
                          <a:ln>
                            <a:noFill/>
                          </a:ln>
                          <a:solidFill>
                            <a:srgbClr val="FFFF00"/>
                          </a:solidFill>
                          <a:effectLst/>
                          <a:latin typeface="Times New Roman" pitchFamily="18" charset="0"/>
                          <a:ea typeface="ＭＳ 明朝" pitchFamily="49" charset="-128"/>
                          <a:cs typeface="Times New Roman" pitchFamily="18" charset="0"/>
                        </a:rPr>
                        <a:t>structure change</a:t>
                      </a:r>
                      <a:endParaRPr kumimoji="0" lang="en-GB" altLang="ja-JP" sz="1200" b="0" i="0" u="none" strike="noStrike" cap="none" normalizeH="0" baseline="0" dirty="0" smtClean="0">
                        <a:ln>
                          <a:noFill/>
                        </a:ln>
                        <a:solidFill>
                          <a:srgbClr val="FFFF00"/>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U</a:t>
                      </a:r>
                      <a:endParaRPr kumimoji="0" lang="en-GB" altLang="ja-JP" sz="1200" b="0" i="0" u="none" strike="noStrike" cap="none" normalizeH="0" baseline="0" smtClean="0">
                        <a:ln>
                          <a:noFill/>
                        </a:ln>
                        <a:solidFill>
                          <a:schemeClr val="bg1"/>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process</a:t>
                      </a:r>
                      <a:endParaRPr kumimoji="0" lang="en-GB" altLang="ja-JP" sz="1200" b="0" i="0" u="none" strike="noStrike" cap="none" normalizeH="0" baseline="0" smtClean="0">
                        <a:ln>
                          <a:noFill/>
                        </a:ln>
                        <a:solidFill>
                          <a:schemeClr val="bg1"/>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change in an </a:t>
                      </a:r>
                      <a:r>
                        <a:rPr kumimoji="0" lang="en-GB" altLang="ja-JP" sz="1200" b="0" i="0" u="none" strike="noStrike" cap="none" normalizeH="0" baseline="0" smtClean="0">
                          <a:ln>
                            <a:noFill/>
                          </a:ln>
                          <a:solidFill>
                            <a:srgbClr val="FFFF00"/>
                          </a:solidFill>
                          <a:effectLst/>
                          <a:latin typeface="Times New Roman" pitchFamily="18" charset="0"/>
                          <a:ea typeface="ＭＳ 明朝" pitchFamily="49" charset="-128"/>
                          <a:cs typeface="Times New Roman" pitchFamily="18" charset="0"/>
                        </a:rPr>
                        <a:t>anatomical structure</a:t>
                      </a: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 of a </a:t>
                      </a:r>
                      <a:r>
                        <a:rPr kumimoji="0" lang="en-GB" altLang="ja-JP" sz="1200" b="0" i="0" u="none" strike="noStrike" cap="none" normalizeH="0" baseline="0" smtClean="0">
                          <a:ln>
                            <a:noFill/>
                          </a:ln>
                          <a:solidFill>
                            <a:srgbClr val="FFFF00"/>
                          </a:solidFill>
                          <a:effectLst/>
                          <a:latin typeface="Times New Roman" pitchFamily="18" charset="0"/>
                          <a:ea typeface="ＭＳ 明朝" pitchFamily="49" charset="-128"/>
                          <a:cs typeface="Times New Roman" pitchFamily="18" charset="0"/>
                        </a:rPr>
                        <a:t>person</a:t>
                      </a:r>
                      <a:endParaRPr kumimoji="0" lang="en-GB" altLang="ja-JP" sz="1200" b="0" i="0" u="none" strike="noStrike" cap="none" normalizeH="0" baseline="0" smtClean="0">
                        <a:ln>
                          <a:noFill/>
                        </a:ln>
                        <a:solidFill>
                          <a:srgbClr val="FFFF00"/>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r>
              <a:tr h="640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 C8 </a:t>
                      </a:r>
                      <a:endParaRPr kumimoji="0" lang="en-GB" altLang="ja-JP" sz="1200" b="0" i="0" u="none" strike="noStrike" cap="none" normalizeH="0" baseline="0" smtClean="0">
                        <a:ln>
                          <a:noFill/>
                        </a:ln>
                        <a:solidFill>
                          <a:schemeClr val="bg1"/>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rgbClr val="FFFF00"/>
                          </a:solidFill>
                          <a:effectLst/>
                          <a:latin typeface="Times New Roman" pitchFamily="18" charset="0"/>
                          <a:ea typeface="ＭＳ 明朝" pitchFamily="49" charset="-128"/>
                          <a:cs typeface="Times New Roman" pitchFamily="18" charset="0"/>
                        </a:rPr>
                        <a:t>structure integrity</a:t>
                      </a:r>
                      <a:endParaRPr kumimoji="0" lang="en-GB" altLang="ja-JP" sz="1200" b="0" i="0" u="none" strike="noStrike" cap="none" normalizeH="0" baseline="0" smtClean="0">
                        <a:ln>
                          <a:noFill/>
                        </a:ln>
                        <a:solidFill>
                          <a:srgbClr val="FFFF00"/>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U</a:t>
                      </a:r>
                      <a:endParaRPr kumimoji="0" lang="en-GB" altLang="ja-JP" sz="1200" b="0" i="0" u="none" strike="noStrike" cap="none" normalizeH="0" baseline="0" smtClean="0">
                        <a:ln>
                          <a:noFill/>
                        </a:ln>
                        <a:solidFill>
                          <a:schemeClr val="bg1"/>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dependent continuant</a:t>
                      </a:r>
                      <a:endParaRPr kumimoji="0" lang="en-GB" altLang="ja-JP" sz="1200" b="0" i="0" u="none" strike="noStrike" cap="none" normalizeH="0" baseline="0" smtClean="0">
                        <a:ln>
                          <a:noFill/>
                        </a:ln>
                        <a:solidFill>
                          <a:schemeClr val="bg1"/>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dirty="0" smtClean="0">
                          <a:ln>
                            <a:noFill/>
                          </a:ln>
                          <a:solidFill>
                            <a:schemeClr val="bg1"/>
                          </a:solidFill>
                          <a:effectLst/>
                          <a:latin typeface="Times New Roman" pitchFamily="18" charset="0"/>
                          <a:ea typeface="ＭＳ 明朝" pitchFamily="49" charset="-128"/>
                          <a:cs typeface="Times New Roman" pitchFamily="18" charset="0"/>
                        </a:rPr>
                        <a:t>aspect of an </a:t>
                      </a:r>
                      <a:r>
                        <a:rPr kumimoji="0" lang="en-GB" altLang="ja-JP" sz="1200" b="0" i="0" u="none" strike="noStrike" cap="none" normalizeH="0" baseline="0" dirty="0" smtClean="0">
                          <a:ln>
                            <a:noFill/>
                          </a:ln>
                          <a:solidFill>
                            <a:srgbClr val="FFFF00"/>
                          </a:solidFill>
                          <a:effectLst/>
                          <a:latin typeface="Times New Roman" pitchFamily="18" charset="0"/>
                          <a:ea typeface="ＭＳ 明朝" pitchFamily="49" charset="-128"/>
                          <a:cs typeface="Times New Roman" pitchFamily="18" charset="0"/>
                        </a:rPr>
                        <a:t>anatomical structure</a:t>
                      </a:r>
                      <a:r>
                        <a:rPr kumimoji="0" lang="en-GB" altLang="ja-JP" sz="1200" b="0" i="0" u="none" strike="noStrike" cap="none" normalizeH="0" baseline="0" dirty="0" smtClean="0">
                          <a:ln>
                            <a:noFill/>
                          </a:ln>
                          <a:solidFill>
                            <a:schemeClr val="bg1"/>
                          </a:solidFill>
                          <a:effectLst/>
                          <a:latin typeface="Times New Roman" pitchFamily="18" charset="0"/>
                          <a:ea typeface="ＭＳ 明朝" pitchFamily="49" charset="-128"/>
                          <a:cs typeface="Times New Roman" pitchFamily="18" charset="0"/>
                        </a:rPr>
                        <a:t> deviation which would bring it about that the </a:t>
                      </a:r>
                      <a:r>
                        <a:rPr kumimoji="0" lang="en-GB" altLang="ja-JP" sz="1200" b="0" i="0" u="none" strike="noStrike" cap="none" normalizeH="0" baseline="0" dirty="0" smtClean="0">
                          <a:ln>
                            <a:noFill/>
                          </a:ln>
                          <a:solidFill>
                            <a:srgbClr val="FFFF00"/>
                          </a:solidFill>
                          <a:effectLst/>
                          <a:latin typeface="Times New Roman" pitchFamily="18" charset="0"/>
                          <a:ea typeface="ＭＳ 明朝" pitchFamily="49" charset="-128"/>
                          <a:cs typeface="Times New Roman" pitchFamily="18" charset="0"/>
                        </a:rPr>
                        <a:t>anatomical structure</a:t>
                      </a:r>
                      <a:r>
                        <a:rPr kumimoji="0" lang="en-GB" altLang="ja-JP" sz="1200" b="0" i="0" u="none" strike="noStrike" cap="none" normalizeH="0" baseline="0" dirty="0" smtClean="0">
                          <a:ln>
                            <a:noFill/>
                          </a:ln>
                          <a:solidFill>
                            <a:schemeClr val="bg1"/>
                          </a:solidFill>
                          <a:effectLst/>
                          <a:latin typeface="Times New Roman" pitchFamily="18" charset="0"/>
                          <a:ea typeface="ＭＳ 明朝" pitchFamily="49" charset="-128"/>
                          <a:cs typeface="Times New Roman" pitchFamily="18" charset="0"/>
                        </a:rPr>
                        <a:t> would either (1) itself become dysfunctional or (2) cause dysfunction in another </a:t>
                      </a:r>
                      <a:r>
                        <a:rPr kumimoji="0" lang="en-GB" altLang="ja-JP" sz="1200" b="0" i="0" u="none" strike="noStrike" cap="none" normalizeH="0" baseline="0" dirty="0" smtClean="0">
                          <a:ln>
                            <a:noFill/>
                          </a:ln>
                          <a:solidFill>
                            <a:srgbClr val="FFFF00"/>
                          </a:solidFill>
                          <a:effectLst/>
                          <a:latin typeface="Times New Roman" pitchFamily="18" charset="0"/>
                          <a:ea typeface="ＭＳ 明朝" pitchFamily="49" charset="-128"/>
                          <a:cs typeface="Times New Roman" pitchFamily="18" charset="0"/>
                        </a:rPr>
                        <a:t>anatomical structure</a:t>
                      </a:r>
                      <a:r>
                        <a:rPr kumimoji="0" lang="en-GB" altLang="ja-JP" sz="1200" b="0" i="0" u="none" strike="noStrike" cap="none" normalizeH="0" baseline="0" dirty="0" smtClean="0">
                          <a:ln>
                            <a:noFill/>
                          </a:ln>
                          <a:solidFill>
                            <a:schemeClr val="bg1"/>
                          </a:solidFill>
                          <a:effectLst/>
                          <a:latin typeface="Times New Roman" pitchFamily="18" charset="0"/>
                          <a:ea typeface="ＭＳ 明朝" pitchFamily="49" charset="-128"/>
                          <a:cs typeface="Times New Roman" pitchFamily="18" charset="0"/>
                        </a:rPr>
                        <a:t> </a:t>
                      </a:r>
                      <a:endParaRPr kumimoji="0" lang="en-GB" altLang="ja-JP" sz="1200" b="0" i="0" u="none" strike="noStrike" cap="none" normalizeH="0" baseline="0" dirty="0" smtClean="0">
                        <a:ln>
                          <a:noFill/>
                        </a:ln>
                        <a:solidFill>
                          <a:schemeClr val="bg1"/>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r>
              <a:tr h="45725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C12 </a:t>
                      </a:r>
                      <a:endParaRPr kumimoji="0" lang="en-GB" altLang="ja-JP" sz="1200" b="0" i="0" u="none" strike="noStrike" cap="none" normalizeH="0" baseline="0" smtClean="0">
                        <a:ln>
                          <a:noFill/>
                        </a:ln>
                        <a:solidFill>
                          <a:schemeClr val="bg1"/>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rgbClr val="FFFF00"/>
                          </a:solidFill>
                          <a:effectLst/>
                          <a:latin typeface="Times New Roman" pitchFamily="18" charset="0"/>
                          <a:ea typeface="ＭＳ 明朝" pitchFamily="49" charset="-128"/>
                          <a:cs typeface="Times New Roman" pitchFamily="18" charset="0"/>
                        </a:rPr>
                        <a:t>subject investigation</a:t>
                      </a:r>
                      <a:endParaRPr kumimoji="0" lang="en-GB" altLang="ja-JP" sz="1200" b="0" i="0" u="none" strike="noStrike" cap="none" normalizeH="0" baseline="0" smtClean="0">
                        <a:ln>
                          <a:noFill/>
                        </a:ln>
                        <a:solidFill>
                          <a:srgbClr val="FFFF00"/>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DC</a:t>
                      </a:r>
                      <a:endParaRPr kumimoji="0" lang="en-GB" altLang="ja-JP" sz="1200" b="0" i="0" u="none" strike="noStrike" cap="none" normalizeH="0" baseline="0" smtClean="0">
                        <a:ln>
                          <a:noFill/>
                        </a:ln>
                        <a:solidFill>
                          <a:schemeClr val="bg1"/>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process</a:t>
                      </a:r>
                      <a:endParaRPr kumimoji="0" lang="en-GB" altLang="ja-JP" sz="1200" b="0" i="0" u="none" strike="noStrike" cap="none" normalizeH="0" baseline="0" smtClean="0">
                        <a:ln>
                          <a:noFill/>
                        </a:ln>
                        <a:solidFill>
                          <a:schemeClr val="bg1"/>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dirty="0" smtClean="0">
                          <a:ln>
                            <a:noFill/>
                          </a:ln>
                          <a:solidFill>
                            <a:schemeClr val="bg1"/>
                          </a:solidFill>
                          <a:effectLst/>
                          <a:latin typeface="Times New Roman" pitchFamily="18" charset="0"/>
                          <a:ea typeface="ＭＳ 明朝" pitchFamily="49" charset="-128"/>
                          <a:cs typeface="Times New Roman" pitchFamily="18" charset="0"/>
                        </a:rPr>
                        <a:t>looking for a </a:t>
                      </a:r>
                      <a:r>
                        <a:rPr kumimoji="0" lang="en-GB" altLang="ja-JP" sz="1200" b="1" i="1" u="none" strike="noStrike" cap="none" normalizeH="0" baseline="0" dirty="0" smtClean="0">
                          <a:ln>
                            <a:noFill/>
                          </a:ln>
                          <a:solidFill>
                            <a:srgbClr val="FFFF00"/>
                          </a:solidFill>
                          <a:effectLst/>
                          <a:latin typeface="Times New Roman" pitchFamily="18" charset="0"/>
                          <a:ea typeface="ＭＳ 明朝" pitchFamily="49" charset="-128"/>
                          <a:cs typeface="Times New Roman" pitchFamily="18" charset="0"/>
                        </a:rPr>
                        <a:t>structure change</a:t>
                      </a:r>
                      <a:r>
                        <a:rPr kumimoji="0" lang="en-GB" altLang="ja-JP" sz="1200" b="1" i="1" u="none" strike="noStrike" cap="none" normalizeH="0" baseline="0" dirty="0" smtClean="0">
                          <a:ln>
                            <a:noFill/>
                          </a:ln>
                          <a:solidFill>
                            <a:schemeClr val="bg1"/>
                          </a:solidFill>
                          <a:effectLst/>
                          <a:latin typeface="Times New Roman" pitchFamily="18" charset="0"/>
                          <a:ea typeface="ＭＳ 明朝" pitchFamily="49" charset="-128"/>
                          <a:cs typeface="Times New Roman" pitchFamily="18" charset="0"/>
                        </a:rPr>
                        <a:t> </a:t>
                      </a:r>
                      <a:r>
                        <a:rPr kumimoji="0" lang="en-GB" altLang="ja-JP" sz="1200" b="0" i="0" u="none" strike="noStrike" cap="none" normalizeH="0" baseline="0" dirty="0" smtClean="0">
                          <a:ln>
                            <a:noFill/>
                          </a:ln>
                          <a:solidFill>
                            <a:schemeClr val="bg1"/>
                          </a:solidFill>
                          <a:effectLst/>
                          <a:latin typeface="Times New Roman" pitchFamily="18" charset="0"/>
                          <a:ea typeface="ＭＳ 明朝" pitchFamily="49" charset="-128"/>
                          <a:cs typeface="Times New Roman" pitchFamily="18" charset="0"/>
                        </a:rPr>
                        <a:t>in the</a:t>
                      </a:r>
                      <a:r>
                        <a:rPr kumimoji="0" lang="en-GB" altLang="ja-JP" sz="1200" b="1" i="1" u="none" strike="noStrike" cap="none" normalizeH="0" baseline="0" dirty="0" smtClean="0">
                          <a:ln>
                            <a:noFill/>
                          </a:ln>
                          <a:solidFill>
                            <a:schemeClr val="bg1"/>
                          </a:solidFill>
                          <a:effectLst/>
                          <a:latin typeface="Times New Roman" pitchFamily="18" charset="0"/>
                          <a:ea typeface="ＭＳ 明朝" pitchFamily="49" charset="-128"/>
                          <a:cs typeface="Times New Roman" pitchFamily="18" charset="0"/>
                        </a:rPr>
                        <a:t> </a:t>
                      </a:r>
                      <a:r>
                        <a:rPr kumimoji="0" lang="en-GB" altLang="ja-JP" sz="1200" b="1" i="1" u="none" strike="noStrike" cap="none" normalizeH="0" baseline="0" dirty="0" smtClean="0">
                          <a:ln>
                            <a:noFill/>
                          </a:ln>
                          <a:solidFill>
                            <a:srgbClr val="FFFF00"/>
                          </a:solidFill>
                          <a:effectLst/>
                          <a:latin typeface="Times New Roman" pitchFamily="18" charset="0"/>
                          <a:ea typeface="ＭＳ 明朝" pitchFamily="49" charset="-128"/>
                          <a:cs typeface="Times New Roman" pitchFamily="18" charset="0"/>
                        </a:rPr>
                        <a:t>subject of care</a:t>
                      </a:r>
                      <a:endParaRPr kumimoji="0" lang="en-GB" altLang="ja-JP" sz="1200" b="0" i="0" u="none" strike="noStrike" cap="none" normalizeH="0" baseline="0" dirty="0" smtClean="0">
                        <a:ln>
                          <a:noFill/>
                        </a:ln>
                        <a:solidFill>
                          <a:srgbClr val="FFFF00"/>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r>
              <a:tr h="274356">
                <a:tc gridSpan="8">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1200" b="1" i="0" u="none" strike="noStrike" cap="none" normalizeH="0" baseline="0" dirty="0" smtClean="0">
                          <a:ln>
                            <a:noFill/>
                          </a:ln>
                          <a:solidFill>
                            <a:schemeClr val="tx1"/>
                          </a:solidFill>
                          <a:effectLst/>
                          <a:latin typeface="Times New Roman" pitchFamily="18" charset="0"/>
                          <a:ea typeface="ＭＳ 明朝" pitchFamily="49" charset="-128"/>
                          <a:cs typeface="Times New Roman" pitchFamily="18" charset="0"/>
                        </a:rPr>
                        <a:t>Level 2 (REPRESENTATIONSIN OUR MINDS)</a:t>
                      </a:r>
                      <a:endParaRPr kumimoji="0" lang="en-GB" altLang="ja-JP" sz="1200" b="0" i="0" u="none" strike="noStrike" cap="none" normalizeH="0" baseline="0" dirty="0" smtClean="0">
                        <a:ln>
                          <a:noFill/>
                        </a:ln>
                        <a:solidFill>
                          <a:schemeClr val="tx1"/>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hlink"/>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725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C15 </a:t>
                      </a:r>
                      <a:endParaRPr kumimoji="0" lang="en-GB" altLang="ja-JP" sz="1200" b="0" i="0" u="none" strike="noStrike" cap="none" normalizeH="0" baseline="0" smtClean="0">
                        <a:ln>
                          <a:noFill/>
                        </a:ln>
                        <a:solidFill>
                          <a:schemeClr val="bg1"/>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rgbClr val="FFFF00"/>
                          </a:solidFill>
                          <a:effectLst/>
                          <a:latin typeface="Times New Roman" pitchFamily="18" charset="0"/>
                          <a:ea typeface="ＭＳ 明朝" pitchFamily="49" charset="-128"/>
                          <a:cs typeface="Times New Roman" pitchFamily="18" charset="0"/>
                        </a:rPr>
                        <a:t>observation</a:t>
                      </a:r>
                      <a:endParaRPr kumimoji="0" lang="en-GB" altLang="ja-JP" sz="1200" b="0" i="0" u="none" strike="noStrike" cap="none" normalizeH="0" baseline="0" smtClean="0">
                        <a:ln>
                          <a:noFill/>
                        </a:ln>
                        <a:solidFill>
                          <a:srgbClr val="FFFF00"/>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DC</a:t>
                      </a:r>
                      <a:endParaRPr kumimoji="0" lang="en-GB" altLang="ja-JP" sz="1200" b="0" i="0" u="none" strike="noStrike" cap="none" normalizeH="0" baseline="0" smtClean="0">
                        <a:ln>
                          <a:noFill/>
                        </a:ln>
                        <a:solidFill>
                          <a:schemeClr val="bg1"/>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dependent continuant</a:t>
                      </a:r>
                      <a:endParaRPr kumimoji="0" lang="en-GB" altLang="ja-JP" sz="1200" b="0" i="0" u="none" strike="noStrike" cap="none" normalizeH="0" baseline="0" smtClean="0">
                        <a:ln>
                          <a:noFill/>
                        </a:ln>
                        <a:solidFill>
                          <a:schemeClr val="bg1"/>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cognitive representation of a </a:t>
                      </a:r>
                      <a:r>
                        <a:rPr kumimoji="0" lang="en-GB" altLang="ja-JP" sz="1200" b="1" i="1" u="none" strike="noStrike" cap="none" normalizeH="0" baseline="0" smtClean="0">
                          <a:ln>
                            <a:noFill/>
                          </a:ln>
                          <a:solidFill>
                            <a:srgbClr val="FFFF00"/>
                          </a:solidFill>
                          <a:effectLst/>
                          <a:latin typeface="Times New Roman" pitchFamily="18" charset="0"/>
                          <a:ea typeface="ＭＳ 明朝" pitchFamily="49" charset="-128"/>
                          <a:cs typeface="Times New Roman" pitchFamily="18" charset="0"/>
                        </a:rPr>
                        <a:t>structure change</a:t>
                      </a:r>
                      <a:r>
                        <a:rPr kumimoji="0" lang="en-GB" altLang="ja-JP" sz="1200" b="1" i="1"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 </a:t>
                      </a: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resulting from</a:t>
                      </a:r>
                      <a:r>
                        <a:rPr kumimoji="0" lang="en-GB" altLang="ja-JP" sz="1200" b="1" i="1"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 </a:t>
                      </a:r>
                      <a:r>
                        <a:rPr kumimoji="0" lang="en-GB" altLang="ja-JP" sz="1200" b="1" i="1" u="none" strike="noStrike" cap="none" normalizeH="0" baseline="0" smtClean="0">
                          <a:ln>
                            <a:noFill/>
                          </a:ln>
                          <a:solidFill>
                            <a:srgbClr val="FFFF00"/>
                          </a:solidFill>
                          <a:effectLst/>
                          <a:latin typeface="Times New Roman" pitchFamily="18" charset="0"/>
                          <a:ea typeface="ＭＳ 明朝" pitchFamily="49" charset="-128"/>
                          <a:cs typeface="Times New Roman" pitchFamily="18" charset="0"/>
                        </a:rPr>
                        <a:t>an act of perception</a:t>
                      </a:r>
                      <a:r>
                        <a:rPr kumimoji="0" lang="en-GB" altLang="ja-JP" sz="1200" b="1" i="1"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 </a:t>
                      </a: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within a</a:t>
                      </a:r>
                      <a:r>
                        <a:rPr kumimoji="0" lang="en-GB" altLang="ja-JP" sz="1200" b="1" i="1"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 </a:t>
                      </a: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 </a:t>
                      </a:r>
                      <a:r>
                        <a:rPr kumimoji="0" lang="en-GB" altLang="ja-JP" sz="1200" b="1" i="1" u="none" strike="noStrike" cap="none" normalizeH="0" baseline="0" smtClean="0">
                          <a:ln>
                            <a:noFill/>
                          </a:ln>
                          <a:solidFill>
                            <a:srgbClr val="FFFF00"/>
                          </a:solidFill>
                          <a:effectLst/>
                          <a:latin typeface="Times New Roman" pitchFamily="18" charset="0"/>
                          <a:ea typeface="ＭＳ 明朝" pitchFamily="49" charset="-128"/>
                          <a:cs typeface="Times New Roman" pitchFamily="18" charset="0"/>
                        </a:rPr>
                        <a:t>subject investigation</a:t>
                      </a:r>
                      <a:r>
                        <a:rPr kumimoji="0" lang="en-GB" altLang="ja-JP" sz="1200" b="1" i="1"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 </a:t>
                      </a:r>
                      <a:endParaRPr kumimoji="0" lang="en-GB" altLang="ja-JP" sz="1200" b="0" i="0" u="none" strike="noStrike" cap="none" normalizeH="0" baseline="0" smtClean="0">
                        <a:ln>
                          <a:noFill/>
                        </a:ln>
                        <a:solidFill>
                          <a:schemeClr val="bg1"/>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r>
              <a:tr h="45725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C16 </a:t>
                      </a:r>
                      <a:endParaRPr kumimoji="0" lang="en-GB" altLang="ja-JP" sz="1200" b="0" i="0" u="none" strike="noStrike" cap="none" normalizeH="0" baseline="0" smtClean="0">
                        <a:ln>
                          <a:noFill/>
                        </a:ln>
                        <a:solidFill>
                          <a:schemeClr val="bg1"/>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rgbClr val="FFFF00"/>
                          </a:solidFill>
                          <a:effectLst/>
                          <a:latin typeface="Times New Roman" pitchFamily="18" charset="0"/>
                          <a:ea typeface="ＭＳ 明朝" pitchFamily="49" charset="-128"/>
                          <a:cs typeface="Times New Roman" pitchFamily="18" charset="0"/>
                        </a:rPr>
                        <a:t>harm diagnosis</a:t>
                      </a:r>
                      <a:endParaRPr kumimoji="0" lang="en-GB" altLang="ja-JP" sz="1200" b="0" i="0" u="none" strike="noStrike" cap="none" normalizeH="0" baseline="0" smtClean="0">
                        <a:ln>
                          <a:noFill/>
                        </a:ln>
                        <a:solidFill>
                          <a:srgbClr val="FFFF00"/>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DC</a:t>
                      </a:r>
                      <a:endParaRPr kumimoji="0" lang="en-GB" altLang="ja-JP" sz="1200" b="0" i="0" u="none" strike="noStrike" cap="none" normalizeH="0" baseline="0" smtClean="0">
                        <a:ln>
                          <a:noFill/>
                        </a:ln>
                        <a:solidFill>
                          <a:schemeClr val="bg1"/>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dependent continuant</a:t>
                      </a:r>
                      <a:endParaRPr kumimoji="0" lang="en-GB" altLang="ja-JP" sz="1200" b="0" i="0" u="none" strike="noStrike" cap="none" normalizeH="0" baseline="0" smtClean="0">
                        <a:ln>
                          <a:noFill/>
                        </a:ln>
                        <a:solidFill>
                          <a:schemeClr val="bg1"/>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cognitive representation, resulting from a </a:t>
                      </a:r>
                      <a:r>
                        <a:rPr kumimoji="0" lang="en-GB" altLang="ja-JP" sz="1200" b="1" i="1" u="none" strike="noStrike" cap="none" normalizeH="0" baseline="0" smtClean="0">
                          <a:ln>
                            <a:noFill/>
                          </a:ln>
                          <a:solidFill>
                            <a:srgbClr val="FFFF00"/>
                          </a:solidFill>
                          <a:effectLst/>
                          <a:latin typeface="Times New Roman" pitchFamily="18" charset="0"/>
                          <a:ea typeface="ＭＳ 明朝" pitchFamily="49" charset="-128"/>
                          <a:cs typeface="Times New Roman" pitchFamily="18" charset="0"/>
                        </a:rPr>
                        <a:t>harm assessment</a:t>
                      </a:r>
                      <a:r>
                        <a:rPr kumimoji="0" lang="en-GB" altLang="ja-JP" sz="1200" b="1" i="1"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 </a:t>
                      </a: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and involving an assertion to the effect that a </a:t>
                      </a:r>
                      <a:r>
                        <a:rPr kumimoji="0" lang="en-GB" altLang="ja-JP" sz="1200" b="1" i="1" u="none" strike="noStrike" cap="none" normalizeH="0" baseline="0" smtClean="0">
                          <a:ln>
                            <a:noFill/>
                          </a:ln>
                          <a:solidFill>
                            <a:srgbClr val="FFFF00"/>
                          </a:solidFill>
                          <a:effectLst/>
                          <a:latin typeface="Times New Roman" pitchFamily="18" charset="0"/>
                          <a:ea typeface="ＭＳ 明朝" pitchFamily="49" charset="-128"/>
                          <a:cs typeface="Times New Roman" pitchFamily="18" charset="0"/>
                        </a:rPr>
                        <a:t>structure change</a:t>
                      </a: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 is or is not a </a:t>
                      </a:r>
                      <a:r>
                        <a:rPr kumimoji="0" lang="en-GB" altLang="ja-JP" sz="1200" b="1" i="1" u="none" strike="noStrike" cap="none" normalizeH="0" baseline="0" smtClean="0">
                          <a:ln>
                            <a:noFill/>
                          </a:ln>
                          <a:solidFill>
                            <a:srgbClr val="FFFF00"/>
                          </a:solidFill>
                          <a:effectLst/>
                          <a:latin typeface="Times New Roman" pitchFamily="18" charset="0"/>
                          <a:ea typeface="ＭＳ 明朝" pitchFamily="49" charset="-128"/>
                          <a:cs typeface="Times New Roman" pitchFamily="18" charset="0"/>
                        </a:rPr>
                        <a:t>harm</a:t>
                      </a:r>
                      <a:endParaRPr kumimoji="0" lang="en-GB" altLang="ja-JP" sz="1200" b="1" i="1" u="none" strike="noStrike" cap="none" normalizeH="0" baseline="0" smtClean="0">
                        <a:ln>
                          <a:noFill/>
                        </a:ln>
                        <a:solidFill>
                          <a:srgbClr val="FFFF00"/>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r>
              <a:tr h="274356">
                <a:tc gridSpan="8">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1200" b="1" i="0" u="none" strike="noStrike" cap="none" normalizeH="0" baseline="0" dirty="0" smtClean="0">
                          <a:ln>
                            <a:noFill/>
                          </a:ln>
                          <a:solidFill>
                            <a:schemeClr val="bg1"/>
                          </a:solidFill>
                          <a:effectLst/>
                          <a:latin typeface="Times New Roman" pitchFamily="18" charset="0"/>
                          <a:ea typeface="ＭＳ 明朝" pitchFamily="49" charset="-128"/>
                          <a:cs typeface="Times New Roman" pitchFamily="18" charset="0"/>
                        </a:rPr>
                        <a:t>Level 3 (REPRESENTATIONAL ARTIFACT)</a:t>
                      </a:r>
                      <a:endParaRPr kumimoji="0" lang="en-GB" altLang="ja-JP" sz="1200" b="0" i="0" u="none" strike="noStrike" cap="none" normalizeH="0" baseline="0" dirty="0" smtClean="0">
                        <a:ln>
                          <a:noFill/>
                        </a:ln>
                        <a:solidFill>
                          <a:schemeClr val="bg1"/>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CC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401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smtClean="0">
                          <a:ln>
                            <a:noFill/>
                          </a:ln>
                          <a:solidFill>
                            <a:schemeClr val="bg1"/>
                          </a:solidFill>
                          <a:effectLst/>
                          <a:latin typeface="Times New Roman" pitchFamily="18" charset="0"/>
                          <a:ea typeface="ＭＳ 明朝" pitchFamily="49" charset="-128"/>
                          <a:cs typeface="Times New Roman" pitchFamily="18" charset="0"/>
                        </a:rPr>
                        <a:t>C18 </a:t>
                      </a:r>
                      <a:endParaRPr kumimoji="0" lang="en-GB" altLang="ja-JP" sz="1200" b="0" i="0" u="none" strike="noStrike" cap="none" normalizeH="0" baseline="0" smtClean="0">
                        <a:ln>
                          <a:noFill/>
                        </a:ln>
                        <a:solidFill>
                          <a:schemeClr val="bg1"/>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dirty="0" smtClean="0">
                          <a:ln>
                            <a:noFill/>
                          </a:ln>
                          <a:solidFill>
                            <a:srgbClr val="FFFF00"/>
                          </a:solidFill>
                          <a:effectLst/>
                          <a:latin typeface="Times New Roman" pitchFamily="18" charset="0"/>
                          <a:ea typeface="ＭＳ 明朝" pitchFamily="49" charset="-128"/>
                          <a:cs typeface="Times New Roman" pitchFamily="18" charset="0"/>
                        </a:rPr>
                        <a:t>care reference</a:t>
                      </a:r>
                      <a:endParaRPr kumimoji="0" lang="en-GB" altLang="ja-JP" sz="1200" b="0" i="0" u="none" strike="noStrike" cap="none" normalizeH="0" baseline="0" dirty="0" smtClean="0">
                        <a:ln>
                          <a:noFill/>
                        </a:ln>
                        <a:solidFill>
                          <a:srgbClr val="FFFF00"/>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dirty="0" smtClean="0">
                          <a:ln>
                            <a:noFill/>
                          </a:ln>
                          <a:solidFill>
                            <a:schemeClr val="bg1"/>
                          </a:solidFill>
                          <a:effectLst/>
                          <a:latin typeface="Times New Roman" pitchFamily="18" charset="0"/>
                          <a:ea typeface="ＭＳ 明朝" pitchFamily="49" charset="-128"/>
                          <a:cs typeface="Times New Roman" pitchFamily="18" charset="0"/>
                        </a:rPr>
                        <a:t>DC</a:t>
                      </a:r>
                      <a:endParaRPr kumimoji="0" lang="en-GB" altLang="ja-JP" sz="1200" b="0" i="0" u="none" strike="noStrike" cap="none" normalizeH="0" baseline="0" dirty="0" smtClean="0">
                        <a:ln>
                          <a:noFill/>
                        </a:ln>
                        <a:solidFill>
                          <a:schemeClr val="bg1"/>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dirty="0" smtClean="0">
                          <a:ln>
                            <a:noFill/>
                          </a:ln>
                          <a:solidFill>
                            <a:schemeClr val="bg1"/>
                          </a:solidFill>
                          <a:effectLst/>
                          <a:latin typeface="Times New Roman" pitchFamily="18" charset="0"/>
                          <a:ea typeface="ＭＳ 明朝" pitchFamily="49" charset="-128"/>
                          <a:cs typeface="Times New Roman" pitchFamily="18" charset="0"/>
                        </a:rPr>
                        <a:t>information entity</a:t>
                      </a:r>
                      <a:endParaRPr kumimoji="0" lang="en-GB" altLang="ja-JP" sz="1200" b="0" i="0" u="none" strike="noStrike" cap="none" normalizeH="0" baseline="0" dirty="0" smtClean="0">
                        <a:ln>
                          <a:noFill/>
                        </a:ln>
                        <a:solidFill>
                          <a:schemeClr val="bg1"/>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ja-JP" sz="1200" b="0" i="0" u="none" strike="noStrike" cap="none" normalizeH="0" baseline="0" dirty="0" smtClean="0">
                          <a:ln>
                            <a:noFill/>
                          </a:ln>
                          <a:solidFill>
                            <a:schemeClr val="bg1"/>
                          </a:solidFill>
                          <a:effectLst/>
                          <a:latin typeface="Times New Roman" pitchFamily="18" charset="0"/>
                          <a:ea typeface="ＭＳ 明朝" pitchFamily="49" charset="-128"/>
                          <a:cs typeface="Times New Roman" pitchFamily="18" charset="0"/>
                        </a:rPr>
                        <a:t>concretized (through text, diagram, …) piece of knowledge drawn from state of the art principles that can be used to support the appropriateness of (or correctness with which) processes are performed involving a </a:t>
                      </a:r>
                      <a:r>
                        <a:rPr kumimoji="0" lang="en-GB" altLang="ja-JP" sz="1200" b="1" i="1" u="none" strike="noStrike" cap="none" normalizeH="0" baseline="0" dirty="0" smtClean="0">
                          <a:ln>
                            <a:noFill/>
                          </a:ln>
                          <a:solidFill>
                            <a:srgbClr val="FFFF00"/>
                          </a:solidFill>
                          <a:effectLst/>
                          <a:latin typeface="Times New Roman" pitchFamily="18" charset="0"/>
                          <a:ea typeface="ＭＳ 明朝" pitchFamily="49" charset="-128"/>
                          <a:cs typeface="Times New Roman" pitchFamily="18" charset="0"/>
                        </a:rPr>
                        <a:t>subject of care</a:t>
                      </a:r>
                      <a:endParaRPr kumimoji="0" lang="en-GB" altLang="ja-JP" sz="1200" b="0" i="0" u="none" strike="noStrike" cap="none" normalizeH="0" baseline="0" dirty="0" smtClean="0">
                        <a:ln>
                          <a:noFill/>
                        </a:ln>
                        <a:solidFill>
                          <a:srgbClr val="FFFF00"/>
                        </a:solidFill>
                        <a:effectLst/>
                        <a:latin typeface="Arial" pitchFamily="34" charset="0"/>
                        <a:ea typeface="ＭＳ 明朝" pitchFamily="49" charset="-128"/>
                        <a:cs typeface="Times New Roman" pitchFamily="18" charset="0"/>
                      </a:endParaRPr>
                    </a:p>
                  </a:txBody>
                  <a:tcPr marL="91447" marR="91447" marT="45726" marB="45726"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Tree>
    <p:extLst>
      <p:ext uri="{BB962C8B-B14F-4D97-AF65-F5344CB8AC3E}">
        <p14:creationId xmlns:p14="http://schemas.microsoft.com/office/powerpoint/2010/main" val="18744312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0" name="AutoShape 2"/>
          <p:cNvSpPr>
            <a:spLocks noGrp="1" noChangeArrowheads="1"/>
          </p:cNvSpPr>
          <p:nvPr>
            <p:ph type="title"/>
          </p:nvPr>
        </p:nvSpPr>
        <p:spPr>
          <a:prstGeom prst="roundRect">
            <a:avLst>
              <a:gd name="adj" fmla="val 16667"/>
            </a:avLst>
          </a:prstGeom>
        </p:spPr>
        <p:txBody>
          <a:bodyPr/>
          <a:lstStyle/>
          <a:p>
            <a:r>
              <a:rPr lang="en-US" altLang="en-US" sz="2800"/>
              <a:t>Anti-inflammatory treatment with ulcer development</a:t>
            </a:r>
          </a:p>
        </p:txBody>
      </p:sp>
      <p:graphicFrame>
        <p:nvGraphicFramePr>
          <p:cNvPr id="141315" name="Group 3"/>
          <p:cNvGraphicFramePr>
            <a:graphicFrameLocks noGrp="1"/>
          </p:cNvGraphicFramePr>
          <p:nvPr>
            <p:ph idx="1"/>
          </p:nvPr>
        </p:nvGraphicFramePr>
        <p:xfrm>
          <a:off x="228600" y="1676400"/>
          <a:ext cx="8686799" cy="4816475"/>
        </p:xfrm>
        <a:graphic>
          <a:graphicData uri="http://schemas.openxmlformats.org/drawingml/2006/table">
            <a:tbl>
              <a:tblPr/>
              <a:tblGrid>
                <a:gridCol w="449317"/>
                <a:gridCol w="3070334"/>
                <a:gridCol w="5167148"/>
              </a:tblGrid>
              <a:tr h="261938">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IUI</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Description of particular</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Properties</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63525">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the patient who is treated</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 member_of C1 since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2</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561975">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#2</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#1’s treatment</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#2 instance_of C3	      	#2 has_participant #1 since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2</a:t>
                      </a:r>
                      <a:endPar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#2 has_agent #3 since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2</a:t>
                      </a:r>
                      <a:endParaRPr kumimoji="0" lang="en-GB" altLang="ja-JP" sz="1400" b="0" i="0" u="none" strike="noStrike" cap="none" normalizeH="0" baseline="0" smtClean="0">
                        <a:ln>
                          <a:noFill/>
                        </a:ln>
                        <a:solidFill>
                          <a:schemeClr val="bg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61938">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#3</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the physician responsible for #2</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#3 member_of C4 since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2</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63525">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#4</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#1’s arthrosis</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#4 member_of C5 since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82575">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#5</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#1’s anti-inflammatory treatment </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#5 part_of #2	         	#5 member_of C2 since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3</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63525">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#6</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#1’s physiotherapy</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#6 part_of #2</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61938">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#7</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#1’s stomach</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#7 member_of C6 since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2</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87338">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#8</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#7’s structure integrity</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#8 instance_of C8 since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0                    	</a:t>
                      </a: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#8 inheres_in #7 since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0</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61938">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#9</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#1’s stomach ulcer</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#9 part_of #7 since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3</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63525">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#10</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coming into existence of #9</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#10 has_participant #9 at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3</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561975">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#11</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change brought about by #9</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#11 has_agent #9 since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3                      	</a:t>
                      </a: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#11 has_participant #8 since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3</a:t>
                      </a:r>
                      <a:endPar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#11 instance_of C10 (harm) at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3</a:t>
                      </a:r>
                      <a:endParaRPr kumimoji="0" lang="en-GB" altLang="ja-JP" sz="1400" b="0" i="0" u="none" strike="noStrike" cap="none" normalizeH="0" baseline="0" smtClean="0">
                        <a:ln>
                          <a:noFill/>
                        </a:ln>
                        <a:solidFill>
                          <a:schemeClr val="bg1"/>
                        </a:solidFill>
                        <a:effectLst/>
                        <a:latin typeface="Arial" panose="020B0604020202020204" pitchFamily="34" charset="0"/>
                        <a:ea typeface="MS PGothic" panose="020B0600070205080204" pitchFamily="34"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39725">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#12</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noticing the presence of #9</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#12 has_participant #9 at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3+x	</a:t>
                      </a: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#12 has_agent #3 at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3+x</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61938">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#13</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cognitive representation in #3 about #9</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42900" indent="-342900" algn="l">
                        <a:spcBef>
                          <a:spcPct val="20000"/>
                        </a:spcBef>
                        <a:defRPr sz="2800">
                          <a:solidFill>
                            <a:srgbClr val="EBE6FC"/>
                          </a:solidFill>
                          <a:latin typeface="Times New Roman" panose="02020603050405020304" pitchFamily="18" charset="0"/>
                        </a:defRPr>
                      </a:lvl1pPr>
                      <a:lvl2pPr marL="742950" indent="-285750" algn="l">
                        <a:spcBef>
                          <a:spcPct val="20000"/>
                        </a:spcBef>
                        <a:defRPr sz="2400">
                          <a:solidFill>
                            <a:srgbClr val="EBE6FC"/>
                          </a:solidFill>
                          <a:latin typeface="Times New Roman" panose="02020603050405020304" pitchFamily="18" charset="0"/>
                        </a:defRPr>
                      </a:lvl2pPr>
                      <a:lvl3pPr marL="1143000" indent="-228600" algn="l">
                        <a:spcBef>
                          <a:spcPct val="20000"/>
                        </a:spcBef>
                        <a:defRPr sz="2000">
                          <a:solidFill>
                            <a:srgbClr val="EBE6FC"/>
                          </a:solidFill>
                          <a:latin typeface="Times New Roman" panose="02020603050405020304" pitchFamily="18" charset="0"/>
                        </a:defRPr>
                      </a:lvl3pPr>
                      <a:lvl4pPr marL="1600200" indent="-228600" algn="l">
                        <a:spcBef>
                          <a:spcPct val="20000"/>
                        </a:spcBef>
                        <a:defRPr>
                          <a:solidFill>
                            <a:srgbClr val="EBE6FC"/>
                          </a:solidFill>
                          <a:latin typeface="Times New Roman" panose="02020603050405020304" pitchFamily="18" charset="0"/>
                        </a:defRPr>
                      </a:lvl4pPr>
                      <a:lvl5pPr marL="2057400" indent="-228600" algn="l">
                        <a:spcBef>
                          <a:spcPct val="20000"/>
                        </a:spcBef>
                        <a:defRPr>
                          <a:solidFill>
                            <a:srgbClr val="EBE6FC"/>
                          </a:solidFill>
                          <a:latin typeface="Times New Roman" panose="02020603050405020304" pitchFamily="18" charset="0"/>
                        </a:defRPr>
                      </a:lvl5pPr>
                      <a:lvl6pPr marL="2514600" indent="-228600" fontAlgn="base">
                        <a:spcBef>
                          <a:spcPct val="20000"/>
                        </a:spcBef>
                        <a:spcAft>
                          <a:spcPct val="0"/>
                        </a:spcAft>
                        <a:defRPr>
                          <a:solidFill>
                            <a:srgbClr val="EBE6FC"/>
                          </a:solidFill>
                          <a:latin typeface="Times New Roman" panose="02020603050405020304" pitchFamily="18" charset="0"/>
                        </a:defRPr>
                      </a:lvl6pPr>
                      <a:lvl7pPr marL="2971800" indent="-228600" fontAlgn="base">
                        <a:spcBef>
                          <a:spcPct val="20000"/>
                        </a:spcBef>
                        <a:spcAft>
                          <a:spcPct val="0"/>
                        </a:spcAft>
                        <a:defRPr>
                          <a:solidFill>
                            <a:srgbClr val="EBE6FC"/>
                          </a:solidFill>
                          <a:latin typeface="Times New Roman" panose="02020603050405020304" pitchFamily="18" charset="0"/>
                        </a:defRPr>
                      </a:lvl7pPr>
                      <a:lvl8pPr marL="3429000" indent="-228600" fontAlgn="base">
                        <a:spcBef>
                          <a:spcPct val="20000"/>
                        </a:spcBef>
                        <a:spcAft>
                          <a:spcPct val="0"/>
                        </a:spcAft>
                        <a:defRPr>
                          <a:solidFill>
                            <a:srgbClr val="EBE6FC"/>
                          </a:solidFill>
                          <a:latin typeface="Times New Roman" panose="02020603050405020304" pitchFamily="18" charset="0"/>
                        </a:defRPr>
                      </a:lvl8pPr>
                      <a:lvl9pPr marL="3886200" indent="-228600" fontAlgn="base">
                        <a:spcBef>
                          <a:spcPct val="20000"/>
                        </a:spcBef>
                        <a:spcAft>
                          <a:spcPct val="0"/>
                        </a:spcAft>
                        <a:defRPr>
                          <a:solidFill>
                            <a:srgbClr val="EBE6FC"/>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altLang="ja-JP" sz="1400" b="0" i="0" u="none" strike="noStrike" cap="none" normalizeH="0" baseline="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#13 is_about #9 since t</a:t>
                      </a:r>
                      <a:r>
                        <a:rPr kumimoji="0" lang="en-GB" altLang="ja-JP" sz="1400" b="0" i="0" u="none" strike="noStrike" cap="none" normalizeH="0" baseline="-30000" smtClean="0">
                          <a:ln>
                            <a:noFill/>
                          </a:ln>
                          <a:solidFill>
                            <a:schemeClr val="bg1"/>
                          </a:solidFill>
                          <a:effectLst/>
                          <a:latin typeface="Times New Roman" panose="02020603050405020304" pitchFamily="18" charset="0"/>
                          <a:ea typeface="ＭＳ 明朝" panose="02020609040205080304" pitchFamily="49" charset="-128"/>
                          <a:cs typeface="Times New Roman" panose="02020603050405020304" pitchFamily="18" charset="0"/>
                        </a:rPr>
                        <a:t>3+x</a:t>
                      </a:r>
                      <a:endParaRPr kumimoji="0" lang="en-GB" altLang="ja-JP" sz="1400" b="0" i="0" u="none" strike="noStrike" cap="none" normalizeH="0" baseline="0" smtClean="0">
                        <a:ln>
                          <a:noFill/>
                        </a:ln>
                        <a:solidFill>
                          <a:schemeClr val="bg1"/>
                        </a:solidFill>
                        <a:effectLst/>
                        <a:latin typeface="Arial" panose="020B0604020202020204" pitchFamily="34" charset="0"/>
                        <a:ea typeface="ＭＳ 明朝" panose="02020609040205080304" pitchFamily="49" charset="-128"/>
                        <a:cs typeface="Times New Roman" panose="02020603050405020304" pitchFamily="18" charset="0"/>
                      </a:endParaRPr>
                    </a:p>
                  </a:txBody>
                  <a:tcPr marL="89863" marR="89863"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403763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AutoShape 2"/>
          <p:cNvSpPr>
            <a:spLocks noGrp="1" noChangeArrowheads="1"/>
          </p:cNvSpPr>
          <p:nvPr>
            <p:ph type="title"/>
          </p:nvPr>
        </p:nvSpPr>
        <p:spPr>
          <a:prstGeom prst="roundRect">
            <a:avLst>
              <a:gd name="adj" fmla="val 16667"/>
            </a:avLst>
          </a:prstGeom>
        </p:spPr>
        <p:txBody>
          <a:bodyPr/>
          <a:lstStyle/>
          <a:p>
            <a:r>
              <a:rPr lang="en-US" altLang="en-US"/>
              <a:t>Time line and dependencies (1)</a:t>
            </a:r>
          </a:p>
        </p:txBody>
      </p:sp>
      <p:sp>
        <p:nvSpPr>
          <p:cNvPr id="1212419" name="Rectangle 325"/>
          <p:cNvSpPr>
            <a:spLocks noGrp="1" noChangeArrowheads="1"/>
          </p:cNvSpPr>
          <p:nvPr>
            <p:ph idx="1"/>
          </p:nvPr>
        </p:nvSpPr>
        <p:spPr>
          <a:xfrm>
            <a:off x="4622800" y="3505200"/>
            <a:ext cx="4292600" cy="3124200"/>
          </a:xfrm>
          <a:prstGeom prst="rect">
            <a:avLst/>
          </a:prstGeom>
        </p:spPr>
        <p:txBody>
          <a:bodyPr/>
          <a:lstStyle/>
          <a:p>
            <a:r>
              <a:rPr lang="en-US" altLang="en-US" sz="2000" dirty="0"/>
              <a:t>At t</a:t>
            </a:r>
            <a:r>
              <a:rPr lang="en-US" altLang="en-US" sz="2000" baseline="-25000" dirty="0"/>
              <a:t>0</a:t>
            </a:r>
            <a:r>
              <a:rPr lang="en-US" altLang="en-US" sz="2000" dirty="0"/>
              <a:t>, the patient is born, and since that time, his stomach is part of him and a structure integrity (C8) inheres in it:</a:t>
            </a:r>
          </a:p>
          <a:p>
            <a:pPr lvl="1"/>
            <a:r>
              <a:rPr lang="en-US" altLang="en-US" sz="2000" b="1" dirty="0"/>
              <a:t>#1 instance-of person</a:t>
            </a:r>
            <a:r>
              <a:rPr lang="en-US" altLang="en-US" sz="2000" dirty="0"/>
              <a:t> </a:t>
            </a:r>
            <a:r>
              <a:rPr lang="en-GB" altLang="ja-JP" sz="2000" b="1" dirty="0">
                <a:ea typeface="MS PGothic" panose="020B0600070205080204" pitchFamily="34" charset="-128"/>
              </a:rPr>
              <a:t>since</a:t>
            </a:r>
            <a:r>
              <a:rPr lang="en-GB" altLang="ja-JP" sz="2000" dirty="0">
                <a:ea typeface="MS PGothic" panose="020B0600070205080204" pitchFamily="34" charset="-128"/>
              </a:rPr>
              <a:t> t</a:t>
            </a:r>
            <a:r>
              <a:rPr lang="en-GB" altLang="ja-JP" sz="2000" baseline="-25000" dirty="0">
                <a:ea typeface="MS PGothic" panose="020B0600070205080204" pitchFamily="34" charset="-128"/>
              </a:rPr>
              <a:t>0</a:t>
            </a:r>
            <a:endParaRPr lang="en-US" altLang="en-US" sz="2000" b="1" dirty="0"/>
          </a:p>
          <a:p>
            <a:pPr lvl="1"/>
            <a:r>
              <a:rPr lang="en-US" altLang="en-US" sz="2000" b="1" dirty="0"/>
              <a:t>#7 part-of #1</a:t>
            </a:r>
            <a:r>
              <a:rPr lang="en-US" altLang="en-US" sz="2000" dirty="0"/>
              <a:t> </a:t>
            </a:r>
            <a:r>
              <a:rPr lang="en-GB" altLang="ja-JP" sz="2000" b="1" dirty="0">
                <a:ea typeface="MS PGothic" panose="020B0600070205080204" pitchFamily="34" charset="-128"/>
              </a:rPr>
              <a:t>since</a:t>
            </a:r>
            <a:r>
              <a:rPr lang="en-GB" altLang="ja-JP" sz="2000" dirty="0">
                <a:ea typeface="MS PGothic" panose="020B0600070205080204" pitchFamily="34" charset="-128"/>
              </a:rPr>
              <a:t> t</a:t>
            </a:r>
            <a:r>
              <a:rPr lang="en-GB" altLang="ja-JP" sz="2000" baseline="-25000" dirty="0">
                <a:ea typeface="MS PGothic" panose="020B0600070205080204" pitchFamily="34" charset="-128"/>
              </a:rPr>
              <a:t>0</a:t>
            </a:r>
            <a:endParaRPr lang="en-US" altLang="en-US" sz="2000" dirty="0"/>
          </a:p>
          <a:p>
            <a:pPr lvl="1"/>
            <a:r>
              <a:rPr lang="en-GB" altLang="ja-JP" sz="2000" b="1" i="1" dirty="0">
                <a:ea typeface="MS PGothic" panose="020B0600070205080204" pitchFamily="34" charset="-128"/>
              </a:rPr>
              <a:t>#8 </a:t>
            </a:r>
            <a:r>
              <a:rPr lang="en-GB" altLang="ja-JP" sz="2000" b="1" dirty="0" err="1">
                <a:ea typeface="MS PGothic" panose="020B0600070205080204" pitchFamily="34" charset="-128"/>
              </a:rPr>
              <a:t>instance_of</a:t>
            </a:r>
            <a:r>
              <a:rPr lang="en-GB" altLang="ja-JP" sz="2000" dirty="0">
                <a:ea typeface="MS PGothic" panose="020B0600070205080204" pitchFamily="34" charset="-128"/>
              </a:rPr>
              <a:t> C8 </a:t>
            </a:r>
            <a:r>
              <a:rPr lang="en-GB" altLang="ja-JP" sz="2000" b="1" dirty="0">
                <a:ea typeface="MS PGothic" panose="020B0600070205080204" pitchFamily="34" charset="-128"/>
              </a:rPr>
              <a:t>since</a:t>
            </a:r>
            <a:r>
              <a:rPr lang="en-GB" altLang="ja-JP" sz="2000" dirty="0">
                <a:ea typeface="MS PGothic" panose="020B0600070205080204" pitchFamily="34" charset="-128"/>
              </a:rPr>
              <a:t> t</a:t>
            </a:r>
            <a:r>
              <a:rPr lang="en-GB" altLang="ja-JP" sz="2000" baseline="-25000" dirty="0">
                <a:ea typeface="MS PGothic" panose="020B0600070205080204" pitchFamily="34" charset="-128"/>
              </a:rPr>
              <a:t>0</a:t>
            </a:r>
          </a:p>
          <a:p>
            <a:pPr lvl="1"/>
            <a:r>
              <a:rPr lang="en-GB" altLang="ja-JP" sz="2000" b="1" i="1" dirty="0">
                <a:ea typeface="MS PGothic" panose="020B0600070205080204" pitchFamily="34" charset="-128"/>
              </a:rPr>
              <a:t>#8 </a:t>
            </a:r>
            <a:r>
              <a:rPr lang="en-GB" altLang="ja-JP" sz="2000" b="1" dirty="0" err="1">
                <a:ea typeface="MS PGothic" panose="020B0600070205080204" pitchFamily="34" charset="-128"/>
              </a:rPr>
              <a:t>inheres_in</a:t>
            </a:r>
            <a:r>
              <a:rPr lang="en-GB" altLang="ja-JP" sz="2000" b="1" i="1" dirty="0">
                <a:ea typeface="MS PGothic" panose="020B0600070205080204" pitchFamily="34" charset="-128"/>
              </a:rPr>
              <a:t> #7 </a:t>
            </a:r>
            <a:r>
              <a:rPr lang="en-GB" altLang="ja-JP" sz="2000" b="1" dirty="0">
                <a:ea typeface="MS PGothic" panose="020B0600070205080204" pitchFamily="34" charset="-128"/>
              </a:rPr>
              <a:t>since</a:t>
            </a:r>
            <a:r>
              <a:rPr lang="en-GB" altLang="ja-JP" sz="2000" dirty="0">
                <a:ea typeface="MS PGothic" panose="020B0600070205080204" pitchFamily="34" charset="-128"/>
              </a:rPr>
              <a:t> t</a:t>
            </a:r>
            <a:r>
              <a:rPr lang="en-GB" altLang="ja-JP" sz="2000" baseline="-25000" dirty="0">
                <a:ea typeface="MS PGothic" panose="020B0600070205080204" pitchFamily="34" charset="-128"/>
              </a:rPr>
              <a:t>0</a:t>
            </a:r>
            <a:endParaRPr lang="en-US" altLang="en-US" sz="2000" baseline="-25000" dirty="0"/>
          </a:p>
        </p:txBody>
      </p:sp>
      <p:grpSp>
        <p:nvGrpSpPr>
          <p:cNvPr id="1212420" name="Group 300"/>
          <p:cNvGrpSpPr>
            <a:grpSpLocks/>
          </p:cNvGrpSpPr>
          <p:nvPr/>
        </p:nvGrpSpPr>
        <p:grpSpPr bwMode="auto">
          <a:xfrm>
            <a:off x="152400" y="3062288"/>
            <a:ext cx="8458200" cy="319087"/>
            <a:chOff x="240" y="2592"/>
            <a:chExt cx="5328" cy="201"/>
          </a:xfrm>
        </p:grpSpPr>
        <p:sp>
          <p:nvSpPr>
            <p:cNvPr id="1212421" name="Rectangle 168"/>
            <p:cNvSpPr>
              <a:spLocks noChangeArrowheads="1"/>
            </p:cNvSpPr>
            <p:nvPr/>
          </p:nvSpPr>
          <p:spPr bwMode="auto">
            <a:xfrm>
              <a:off x="432" y="2592"/>
              <a:ext cx="5136" cy="201"/>
            </a:xfrm>
            <a:prstGeom prst="rect">
              <a:avLst/>
            </a:prstGeom>
            <a:solidFill>
              <a:srgbClr val="FF9900"/>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#7’s structure integrity</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2422" name="Rectangle 167"/>
            <p:cNvSpPr>
              <a:spLocks noChangeArrowheads="1"/>
            </p:cNvSpPr>
            <p:nvPr/>
          </p:nvSpPr>
          <p:spPr bwMode="auto">
            <a:xfrm>
              <a:off x="240" y="2592"/>
              <a:ext cx="240" cy="201"/>
            </a:xfrm>
            <a:prstGeom prst="rect">
              <a:avLst/>
            </a:prstGeom>
            <a:solidFill>
              <a:srgbClr val="FF9900"/>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#8</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2423" name="Group 299"/>
          <p:cNvGrpSpPr>
            <a:grpSpLocks/>
          </p:cNvGrpSpPr>
          <p:nvPr/>
        </p:nvGrpSpPr>
        <p:grpSpPr bwMode="auto">
          <a:xfrm>
            <a:off x="152400" y="2684463"/>
            <a:ext cx="8458200" cy="317500"/>
            <a:chOff x="240" y="2400"/>
            <a:chExt cx="5328" cy="200"/>
          </a:xfrm>
        </p:grpSpPr>
        <p:sp>
          <p:nvSpPr>
            <p:cNvPr id="1212424" name="Rectangle 166"/>
            <p:cNvSpPr>
              <a:spLocks noChangeArrowheads="1"/>
            </p:cNvSpPr>
            <p:nvPr/>
          </p:nvSpPr>
          <p:spPr bwMode="auto">
            <a:xfrm>
              <a:off x="432" y="2400"/>
              <a:ext cx="5136" cy="200"/>
            </a:xfrm>
            <a:prstGeom prst="rect">
              <a:avLst/>
            </a:prstGeom>
            <a:solidFill>
              <a:srgbClr val="FF9900"/>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#1’s stomach</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2425" name="Rectangle 165"/>
            <p:cNvSpPr>
              <a:spLocks noChangeArrowheads="1"/>
            </p:cNvSpPr>
            <p:nvPr/>
          </p:nvSpPr>
          <p:spPr bwMode="auto">
            <a:xfrm>
              <a:off x="240" y="2400"/>
              <a:ext cx="240" cy="200"/>
            </a:xfrm>
            <a:prstGeom prst="rect">
              <a:avLst/>
            </a:prstGeom>
            <a:solidFill>
              <a:srgbClr val="FF9900"/>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#7</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2426" name="Group 290"/>
          <p:cNvGrpSpPr>
            <a:grpSpLocks/>
          </p:cNvGrpSpPr>
          <p:nvPr/>
        </p:nvGrpSpPr>
        <p:grpSpPr bwMode="auto">
          <a:xfrm>
            <a:off x="152400" y="2300288"/>
            <a:ext cx="8458200" cy="314325"/>
            <a:chOff x="240" y="3072"/>
            <a:chExt cx="5328" cy="276"/>
          </a:xfrm>
        </p:grpSpPr>
        <p:sp>
          <p:nvSpPr>
            <p:cNvPr id="1212427" name="Rectangle 154"/>
            <p:cNvSpPr>
              <a:spLocks noChangeArrowheads="1"/>
            </p:cNvSpPr>
            <p:nvPr/>
          </p:nvSpPr>
          <p:spPr bwMode="auto">
            <a:xfrm>
              <a:off x="432" y="3072"/>
              <a:ext cx="5136" cy="276"/>
            </a:xfrm>
            <a:prstGeom prst="rect">
              <a:avLst/>
            </a:prstGeom>
            <a:solidFill>
              <a:srgbClr val="FF9900"/>
            </a:solidFill>
            <a:ln w="9525" algn="ctr">
              <a:solidFill>
                <a:schemeClr val="tx1"/>
              </a:solidFill>
              <a:miter lim="800000"/>
              <a:headEnd/>
              <a:tailEnd/>
            </a:ln>
          </p:spPr>
          <p:txBody>
            <a:bodyPr anchor="ctr">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the patient (#1) who is treated</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2428" name="Rectangle 153"/>
            <p:cNvSpPr>
              <a:spLocks noChangeArrowheads="1"/>
            </p:cNvSpPr>
            <p:nvPr/>
          </p:nvSpPr>
          <p:spPr bwMode="auto">
            <a:xfrm>
              <a:off x="240" y="3072"/>
              <a:ext cx="240" cy="276"/>
            </a:xfrm>
            <a:prstGeom prst="rect">
              <a:avLst/>
            </a:prstGeom>
            <a:solidFill>
              <a:srgbClr val="FF9900"/>
            </a:solidFill>
            <a:ln w="9525" algn="ctr">
              <a:solidFill>
                <a:schemeClr val="tx1"/>
              </a:solidFill>
              <a:miter lim="800000"/>
              <a:headEnd/>
              <a:tailEnd/>
            </a:ln>
          </p:spPr>
          <p:txBody>
            <a:bodyPr lIns="45720" rIns="4572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sp>
        <p:nvSpPr>
          <p:cNvPr id="1212429" name="Line 305"/>
          <p:cNvSpPr>
            <a:spLocks noChangeShapeType="1"/>
          </p:cNvSpPr>
          <p:nvPr/>
        </p:nvSpPr>
        <p:spPr bwMode="auto">
          <a:xfrm>
            <a:off x="1752600" y="2300288"/>
            <a:ext cx="0" cy="4419600"/>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2430" name="Line 306"/>
          <p:cNvSpPr>
            <a:spLocks noChangeShapeType="1"/>
          </p:cNvSpPr>
          <p:nvPr/>
        </p:nvSpPr>
        <p:spPr bwMode="auto">
          <a:xfrm>
            <a:off x="152400" y="2300288"/>
            <a:ext cx="0" cy="4419600"/>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2431" name="Line 307"/>
          <p:cNvSpPr>
            <a:spLocks noChangeShapeType="1"/>
          </p:cNvSpPr>
          <p:nvPr/>
        </p:nvSpPr>
        <p:spPr bwMode="auto">
          <a:xfrm>
            <a:off x="2895600" y="2300288"/>
            <a:ext cx="0" cy="4419600"/>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2432" name="Line 308"/>
          <p:cNvSpPr>
            <a:spLocks noChangeShapeType="1"/>
          </p:cNvSpPr>
          <p:nvPr/>
        </p:nvSpPr>
        <p:spPr bwMode="auto">
          <a:xfrm>
            <a:off x="4267200" y="2300288"/>
            <a:ext cx="0" cy="4419600"/>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12433" name="Group 313"/>
          <p:cNvGrpSpPr>
            <a:grpSpLocks/>
          </p:cNvGrpSpPr>
          <p:nvPr/>
        </p:nvGrpSpPr>
        <p:grpSpPr bwMode="auto">
          <a:xfrm>
            <a:off x="0" y="1843088"/>
            <a:ext cx="8915400" cy="407987"/>
            <a:chOff x="0" y="1728"/>
            <a:chExt cx="5616" cy="257"/>
          </a:xfrm>
        </p:grpSpPr>
        <p:sp>
          <p:nvSpPr>
            <p:cNvPr id="1212434" name="Line 4"/>
            <p:cNvSpPr>
              <a:spLocks noChangeShapeType="1"/>
            </p:cNvSpPr>
            <p:nvPr/>
          </p:nvSpPr>
          <p:spPr bwMode="auto">
            <a:xfrm>
              <a:off x="96" y="1985"/>
              <a:ext cx="5520" cy="0"/>
            </a:xfrm>
            <a:prstGeom prst="line">
              <a:avLst/>
            </a:prstGeom>
            <a:noFill/>
            <a:ln w="38100">
              <a:solidFill>
                <a:srgbClr val="FF33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2435" name="Text Box 309"/>
            <p:cNvSpPr txBox="1">
              <a:spLocks noChangeArrowheads="1"/>
            </p:cNvSpPr>
            <p:nvPr/>
          </p:nvSpPr>
          <p:spPr bwMode="auto">
            <a:xfrm>
              <a:off x="0" y="172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0">
                  <a:solidFill>
                    <a:srgbClr val="FF3399"/>
                  </a:solidFill>
                </a:rPr>
                <a:t>t</a:t>
              </a:r>
              <a:r>
                <a:rPr lang="en-US" altLang="en-US" sz="1800" b="0" baseline="-25000">
                  <a:solidFill>
                    <a:srgbClr val="FF3399"/>
                  </a:solidFill>
                </a:rPr>
                <a:t>0</a:t>
              </a:r>
            </a:p>
          </p:txBody>
        </p:sp>
        <p:sp>
          <p:nvSpPr>
            <p:cNvPr id="1212436" name="Text Box 310"/>
            <p:cNvSpPr txBox="1">
              <a:spLocks noChangeArrowheads="1"/>
            </p:cNvSpPr>
            <p:nvPr/>
          </p:nvSpPr>
          <p:spPr bwMode="auto">
            <a:xfrm>
              <a:off x="1008" y="172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0">
                  <a:solidFill>
                    <a:srgbClr val="FF3399"/>
                  </a:solidFill>
                </a:rPr>
                <a:t>t</a:t>
              </a:r>
              <a:r>
                <a:rPr lang="en-US" altLang="en-US" sz="1800" b="0" baseline="-25000">
                  <a:solidFill>
                    <a:srgbClr val="FF3399"/>
                  </a:solidFill>
                </a:rPr>
                <a:t>1</a:t>
              </a:r>
            </a:p>
          </p:txBody>
        </p:sp>
        <p:sp>
          <p:nvSpPr>
            <p:cNvPr id="1212437" name="Text Box 311"/>
            <p:cNvSpPr txBox="1">
              <a:spLocks noChangeArrowheads="1"/>
            </p:cNvSpPr>
            <p:nvPr/>
          </p:nvSpPr>
          <p:spPr bwMode="auto">
            <a:xfrm>
              <a:off x="1728" y="172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0">
                  <a:solidFill>
                    <a:srgbClr val="FF3399"/>
                  </a:solidFill>
                </a:rPr>
                <a:t>t</a:t>
              </a:r>
              <a:r>
                <a:rPr lang="en-US" altLang="en-US" sz="1800" b="0" baseline="-25000">
                  <a:solidFill>
                    <a:srgbClr val="FF3399"/>
                  </a:solidFill>
                </a:rPr>
                <a:t>2</a:t>
              </a:r>
            </a:p>
          </p:txBody>
        </p:sp>
        <p:sp>
          <p:nvSpPr>
            <p:cNvPr id="1212438" name="Text Box 312"/>
            <p:cNvSpPr txBox="1">
              <a:spLocks noChangeArrowheads="1"/>
            </p:cNvSpPr>
            <p:nvPr/>
          </p:nvSpPr>
          <p:spPr bwMode="auto">
            <a:xfrm>
              <a:off x="2592" y="172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0">
                  <a:solidFill>
                    <a:srgbClr val="FF3399"/>
                  </a:solidFill>
                </a:rPr>
                <a:t>t</a:t>
              </a:r>
              <a:r>
                <a:rPr lang="en-US" altLang="en-US" sz="1800" b="0" baseline="-25000">
                  <a:solidFill>
                    <a:srgbClr val="FF3399"/>
                  </a:solidFill>
                </a:rPr>
                <a:t>3</a:t>
              </a:r>
            </a:p>
          </p:txBody>
        </p:sp>
      </p:grpSp>
      <p:grpSp>
        <p:nvGrpSpPr>
          <p:cNvPr id="1212439" name="Group 149"/>
          <p:cNvGrpSpPr>
            <a:grpSpLocks/>
          </p:cNvGrpSpPr>
          <p:nvPr/>
        </p:nvGrpSpPr>
        <p:grpSpPr bwMode="auto">
          <a:xfrm>
            <a:off x="2286000" y="3122613"/>
            <a:ext cx="1955800" cy="273050"/>
            <a:chOff x="144" y="2452"/>
            <a:chExt cx="1232" cy="172"/>
          </a:xfrm>
        </p:grpSpPr>
        <p:sp>
          <p:nvSpPr>
            <p:cNvPr id="1212440" name="Rectangle 41"/>
            <p:cNvSpPr>
              <a:spLocks noChangeArrowheads="1"/>
            </p:cNvSpPr>
            <p:nvPr/>
          </p:nvSpPr>
          <p:spPr bwMode="auto">
            <a:xfrm>
              <a:off x="384" y="2452"/>
              <a:ext cx="99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structure integrity</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2441" name="Rectangle 40"/>
            <p:cNvSpPr>
              <a:spLocks noChangeArrowheads="1"/>
            </p:cNvSpPr>
            <p:nvPr/>
          </p:nvSpPr>
          <p:spPr bwMode="auto">
            <a:xfrm>
              <a:off x="144" y="2452"/>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US" altLang="ja-JP" sz="1400" b="0">
                  <a:solidFill>
                    <a:schemeClr val="bg1"/>
                  </a:solidFill>
                  <a:ea typeface="ＭＳ 明朝" panose="02020609040205080304" pitchFamily="49" charset="-128"/>
                  <a:cs typeface="Times New Roman" panose="02020603050405020304" pitchFamily="18" charset="0"/>
                </a:rPr>
                <a:t> </a:t>
              </a:r>
              <a:r>
                <a:rPr lang="en-GB" altLang="ja-JP" sz="1400" b="0">
                  <a:solidFill>
                    <a:schemeClr val="bg1"/>
                  </a:solidFill>
                  <a:ea typeface="ＭＳ 明朝" panose="02020609040205080304" pitchFamily="49" charset="-128"/>
                  <a:cs typeface="Times New Roman" panose="02020603050405020304" pitchFamily="18" charset="0"/>
                </a:rPr>
                <a:t>C8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sp>
        <p:nvSpPr>
          <p:cNvPr id="1212442" name="Line 318"/>
          <p:cNvSpPr>
            <a:spLocks noChangeShapeType="1"/>
          </p:cNvSpPr>
          <p:nvPr/>
        </p:nvSpPr>
        <p:spPr bwMode="auto">
          <a:xfrm>
            <a:off x="228600" y="3138488"/>
            <a:ext cx="2133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716674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 really ?</a:t>
            </a:r>
            <a:endParaRPr lang="en-US" dirty="0"/>
          </a:p>
        </p:txBody>
      </p:sp>
      <p:pic>
        <p:nvPicPr>
          <p:cNvPr id="4" name="Content Placeholder 3"/>
          <p:cNvPicPr>
            <a:picLocks noGrp="1" noChangeAspect="1"/>
          </p:cNvPicPr>
          <p:nvPr>
            <p:ph idx="1"/>
          </p:nvPr>
        </p:nvPicPr>
        <p:blipFill>
          <a:blip r:embed="rId2"/>
          <a:stretch>
            <a:fillRect/>
          </a:stretch>
        </p:blipFill>
        <p:spPr>
          <a:xfrm>
            <a:off x="228600" y="1752600"/>
            <a:ext cx="8686800" cy="3507431"/>
          </a:xfrm>
          <a:prstGeom prst="rect">
            <a:avLst/>
          </a:prstGeom>
        </p:spPr>
      </p:pic>
      <p:sp>
        <p:nvSpPr>
          <p:cNvPr id="7" name="Rectangle 6"/>
          <p:cNvSpPr/>
          <p:nvPr/>
        </p:nvSpPr>
        <p:spPr>
          <a:xfrm>
            <a:off x="223024" y="5522085"/>
            <a:ext cx="8610600" cy="1015663"/>
          </a:xfrm>
          <a:prstGeom prst="rect">
            <a:avLst/>
          </a:prstGeom>
        </p:spPr>
        <p:txBody>
          <a:bodyPr wrap="square">
            <a:spAutoFit/>
          </a:bodyPr>
          <a:lstStyle/>
          <a:p>
            <a:pPr algn="r"/>
            <a:r>
              <a:rPr lang="en-US" sz="2000" dirty="0" smtClean="0">
                <a:solidFill>
                  <a:schemeClr val="bg1"/>
                </a:solidFill>
              </a:rPr>
              <a:t>Thomas </a:t>
            </a:r>
            <a:r>
              <a:rPr lang="en-US" sz="2000" dirty="0">
                <a:solidFill>
                  <a:schemeClr val="bg1"/>
                </a:solidFill>
              </a:rPr>
              <a:t>C. </a:t>
            </a:r>
            <a:r>
              <a:rPr lang="en-US" sz="2000" dirty="0" smtClean="0">
                <a:solidFill>
                  <a:schemeClr val="bg1"/>
                </a:solidFill>
              </a:rPr>
              <a:t>Redman (</a:t>
            </a:r>
            <a:r>
              <a:rPr lang="en-US" sz="2000" dirty="0" err="1">
                <a:solidFill>
                  <a:schemeClr val="bg1"/>
                </a:solidFill>
              </a:rPr>
              <a:t>Navesink</a:t>
            </a:r>
            <a:r>
              <a:rPr lang="en-US" sz="2000" dirty="0">
                <a:solidFill>
                  <a:schemeClr val="bg1"/>
                </a:solidFill>
              </a:rPr>
              <a:t> Consulting Group, Little Silver, </a:t>
            </a:r>
            <a:r>
              <a:rPr lang="en-US" sz="2000" dirty="0" smtClean="0">
                <a:solidFill>
                  <a:schemeClr val="bg1"/>
                </a:solidFill>
              </a:rPr>
              <a:t>NJ) . </a:t>
            </a:r>
          </a:p>
          <a:p>
            <a:pPr algn="r"/>
            <a:r>
              <a:rPr lang="en-US" sz="2000" dirty="0" smtClean="0">
                <a:solidFill>
                  <a:schemeClr val="bg1"/>
                </a:solidFill>
              </a:rPr>
              <a:t>Data </a:t>
            </a:r>
            <a:r>
              <a:rPr lang="en-US" sz="2000" dirty="0">
                <a:solidFill>
                  <a:schemeClr val="bg1"/>
                </a:solidFill>
              </a:rPr>
              <a:t>quality: the field </a:t>
            </a:r>
            <a:r>
              <a:rPr lang="en-US" sz="2000" dirty="0" smtClean="0">
                <a:solidFill>
                  <a:schemeClr val="bg1"/>
                </a:solidFill>
              </a:rPr>
              <a:t>guide.</a:t>
            </a:r>
          </a:p>
          <a:p>
            <a:pPr algn="r"/>
            <a:r>
              <a:rPr lang="en-US" sz="2000" dirty="0" smtClean="0">
                <a:solidFill>
                  <a:schemeClr val="bg1"/>
                </a:solidFill>
              </a:rPr>
              <a:t>Digital </a:t>
            </a:r>
            <a:r>
              <a:rPr lang="en-US" sz="2000" dirty="0">
                <a:solidFill>
                  <a:schemeClr val="bg1"/>
                </a:solidFill>
              </a:rPr>
              <a:t>Press Newton, MA, USA ©</a:t>
            </a:r>
            <a:r>
              <a:rPr lang="en-US" sz="2000" dirty="0" smtClean="0">
                <a:solidFill>
                  <a:schemeClr val="bg1"/>
                </a:solidFill>
              </a:rPr>
              <a:t>2001, ISBN:1-55558-251-6</a:t>
            </a:r>
            <a:endParaRPr lang="en-US" sz="2000" dirty="0">
              <a:solidFill>
                <a:schemeClr val="bg1"/>
              </a:solidFill>
            </a:endParaRPr>
          </a:p>
        </p:txBody>
      </p:sp>
      <p:sp>
        <p:nvSpPr>
          <p:cNvPr id="5" name="Freeform 4"/>
          <p:cNvSpPr/>
          <p:nvPr/>
        </p:nvSpPr>
        <p:spPr bwMode="auto">
          <a:xfrm>
            <a:off x="412595" y="4248615"/>
            <a:ext cx="8419171" cy="669073"/>
          </a:xfrm>
          <a:custGeom>
            <a:avLst/>
            <a:gdLst>
              <a:gd name="connsiteX0" fmla="*/ 892098 w 8419171"/>
              <a:gd name="connsiteY0" fmla="*/ 0 h 669073"/>
              <a:gd name="connsiteX1" fmla="*/ 8419171 w 8419171"/>
              <a:gd name="connsiteY1" fmla="*/ 33453 h 669073"/>
              <a:gd name="connsiteX2" fmla="*/ 8419171 w 8419171"/>
              <a:gd name="connsiteY2" fmla="*/ 367990 h 669073"/>
              <a:gd name="connsiteX3" fmla="*/ 903249 w 8419171"/>
              <a:gd name="connsiteY3" fmla="*/ 356839 h 669073"/>
              <a:gd name="connsiteX4" fmla="*/ 903249 w 8419171"/>
              <a:gd name="connsiteY4" fmla="*/ 669073 h 669073"/>
              <a:gd name="connsiteX5" fmla="*/ 0 w 8419171"/>
              <a:gd name="connsiteY5" fmla="*/ 657922 h 669073"/>
              <a:gd name="connsiteX6" fmla="*/ 22303 w 8419171"/>
              <a:gd name="connsiteY6" fmla="*/ 345687 h 669073"/>
              <a:gd name="connsiteX7" fmla="*/ 858644 w 8419171"/>
              <a:gd name="connsiteY7" fmla="*/ 356839 h 669073"/>
              <a:gd name="connsiteX8" fmla="*/ 892098 w 8419171"/>
              <a:gd name="connsiteY8" fmla="*/ 0 h 66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9171" h="669073">
                <a:moveTo>
                  <a:pt x="892098" y="0"/>
                </a:moveTo>
                <a:lnTo>
                  <a:pt x="8419171" y="33453"/>
                </a:lnTo>
                <a:lnTo>
                  <a:pt x="8419171" y="367990"/>
                </a:lnTo>
                <a:lnTo>
                  <a:pt x="903249" y="356839"/>
                </a:lnTo>
                <a:lnTo>
                  <a:pt x="903249" y="669073"/>
                </a:lnTo>
                <a:lnTo>
                  <a:pt x="0" y="657922"/>
                </a:lnTo>
                <a:lnTo>
                  <a:pt x="22303" y="345687"/>
                </a:lnTo>
                <a:lnTo>
                  <a:pt x="858644" y="356839"/>
                </a:lnTo>
                <a:lnTo>
                  <a:pt x="892098" y="0"/>
                </a:lnTo>
                <a:close/>
              </a:path>
            </a:pathLst>
          </a:custGeom>
          <a:solidFill>
            <a:srgbClr val="FF0000">
              <a:alpha val="50196"/>
            </a:srgbClr>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67975464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466" name="AutoShape 2"/>
          <p:cNvSpPr>
            <a:spLocks noGrp="1" noChangeArrowheads="1"/>
          </p:cNvSpPr>
          <p:nvPr>
            <p:ph type="title"/>
          </p:nvPr>
        </p:nvSpPr>
        <p:spPr>
          <a:prstGeom prst="roundRect">
            <a:avLst>
              <a:gd name="adj" fmla="val 16667"/>
            </a:avLst>
          </a:prstGeom>
        </p:spPr>
        <p:txBody>
          <a:bodyPr/>
          <a:lstStyle/>
          <a:p>
            <a:r>
              <a:rPr lang="en-US" altLang="en-US"/>
              <a:t>Time line and dependencies (2)</a:t>
            </a:r>
          </a:p>
        </p:txBody>
      </p:sp>
      <p:grpSp>
        <p:nvGrpSpPr>
          <p:cNvPr id="1214467" name="Group 15"/>
          <p:cNvGrpSpPr>
            <a:grpSpLocks/>
          </p:cNvGrpSpPr>
          <p:nvPr/>
        </p:nvGrpSpPr>
        <p:grpSpPr bwMode="auto">
          <a:xfrm>
            <a:off x="152400" y="3062288"/>
            <a:ext cx="8458200" cy="319087"/>
            <a:chOff x="240" y="2592"/>
            <a:chExt cx="5328" cy="201"/>
          </a:xfrm>
        </p:grpSpPr>
        <p:sp>
          <p:nvSpPr>
            <p:cNvPr id="1214468" name="Rectangle 16"/>
            <p:cNvSpPr>
              <a:spLocks noChangeArrowheads="1"/>
            </p:cNvSpPr>
            <p:nvPr/>
          </p:nvSpPr>
          <p:spPr bwMode="auto">
            <a:xfrm>
              <a:off x="432" y="2592"/>
              <a:ext cx="5136" cy="201"/>
            </a:xfrm>
            <a:prstGeom prst="rect">
              <a:avLst/>
            </a:prstGeom>
            <a:solidFill>
              <a:srgbClr val="FF9900"/>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#7’s structure integrity</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4469" name="Rectangle 17"/>
            <p:cNvSpPr>
              <a:spLocks noChangeArrowheads="1"/>
            </p:cNvSpPr>
            <p:nvPr/>
          </p:nvSpPr>
          <p:spPr bwMode="auto">
            <a:xfrm>
              <a:off x="240" y="2592"/>
              <a:ext cx="240" cy="201"/>
            </a:xfrm>
            <a:prstGeom prst="rect">
              <a:avLst/>
            </a:prstGeom>
            <a:solidFill>
              <a:srgbClr val="FF9900"/>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#8</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4470" name="Group 18"/>
          <p:cNvGrpSpPr>
            <a:grpSpLocks/>
          </p:cNvGrpSpPr>
          <p:nvPr/>
        </p:nvGrpSpPr>
        <p:grpSpPr bwMode="auto">
          <a:xfrm>
            <a:off x="152400" y="2684463"/>
            <a:ext cx="8458200" cy="317500"/>
            <a:chOff x="240" y="2400"/>
            <a:chExt cx="5328" cy="200"/>
          </a:xfrm>
        </p:grpSpPr>
        <p:sp>
          <p:nvSpPr>
            <p:cNvPr id="1214471" name="Rectangle 19"/>
            <p:cNvSpPr>
              <a:spLocks noChangeArrowheads="1"/>
            </p:cNvSpPr>
            <p:nvPr/>
          </p:nvSpPr>
          <p:spPr bwMode="auto">
            <a:xfrm>
              <a:off x="432" y="2400"/>
              <a:ext cx="5136" cy="200"/>
            </a:xfrm>
            <a:prstGeom prst="rect">
              <a:avLst/>
            </a:prstGeom>
            <a:solidFill>
              <a:srgbClr val="FF9900"/>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#1’s stomach</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4472" name="Rectangle 20"/>
            <p:cNvSpPr>
              <a:spLocks noChangeArrowheads="1"/>
            </p:cNvSpPr>
            <p:nvPr/>
          </p:nvSpPr>
          <p:spPr bwMode="auto">
            <a:xfrm>
              <a:off x="240" y="2400"/>
              <a:ext cx="240" cy="200"/>
            </a:xfrm>
            <a:prstGeom prst="rect">
              <a:avLst/>
            </a:prstGeom>
            <a:solidFill>
              <a:srgbClr val="FF9900"/>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#7</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4473" name="Group 21"/>
          <p:cNvGrpSpPr>
            <a:grpSpLocks/>
          </p:cNvGrpSpPr>
          <p:nvPr/>
        </p:nvGrpSpPr>
        <p:grpSpPr bwMode="auto">
          <a:xfrm>
            <a:off x="1752600" y="3432175"/>
            <a:ext cx="6553200" cy="319088"/>
            <a:chOff x="1488" y="3552"/>
            <a:chExt cx="4128" cy="201"/>
          </a:xfrm>
        </p:grpSpPr>
        <p:sp>
          <p:nvSpPr>
            <p:cNvPr id="1214474" name="Rectangle 22"/>
            <p:cNvSpPr>
              <a:spLocks noChangeArrowheads="1"/>
            </p:cNvSpPr>
            <p:nvPr/>
          </p:nvSpPr>
          <p:spPr bwMode="auto">
            <a:xfrm>
              <a:off x="1680" y="3552"/>
              <a:ext cx="3936" cy="201"/>
            </a:xfrm>
            <a:prstGeom prst="rect">
              <a:avLst/>
            </a:prstGeom>
            <a:solidFill>
              <a:srgbClr val="FF9900"/>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#1’s arthrosis</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4475" name="Rectangle 23"/>
            <p:cNvSpPr>
              <a:spLocks noChangeArrowheads="1"/>
            </p:cNvSpPr>
            <p:nvPr/>
          </p:nvSpPr>
          <p:spPr bwMode="auto">
            <a:xfrm>
              <a:off x="1488" y="3552"/>
              <a:ext cx="240" cy="201"/>
            </a:xfrm>
            <a:prstGeom prst="rect">
              <a:avLst/>
            </a:prstGeom>
            <a:solidFill>
              <a:srgbClr val="FF9900"/>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#4</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4476" name="Group 36"/>
          <p:cNvGrpSpPr>
            <a:grpSpLocks/>
          </p:cNvGrpSpPr>
          <p:nvPr/>
        </p:nvGrpSpPr>
        <p:grpSpPr bwMode="auto">
          <a:xfrm>
            <a:off x="152400" y="2300288"/>
            <a:ext cx="8458200" cy="314325"/>
            <a:chOff x="240" y="3072"/>
            <a:chExt cx="5328" cy="276"/>
          </a:xfrm>
        </p:grpSpPr>
        <p:sp>
          <p:nvSpPr>
            <p:cNvPr id="1214477" name="Rectangle 37"/>
            <p:cNvSpPr>
              <a:spLocks noChangeArrowheads="1"/>
            </p:cNvSpPr>
            <p:nvPr/>
          </p:nvSpPr>
          <p:spPr bwMode="auto">
            <a:xfrm>
              <a:off x="432" y="3072"/>
              <a:ext cx="5136" cy="276"/>
            </a:xfrm>
            <a:prstGeom prst="rect">
              <a:avLst/>
            </a:prstGeom>
            <a:solidFill>
              <a:srgbClr val="FF9900"/>
            </a:solidFill>
            <a:ln w="9525" algn="ctr">
              <a:solidFill>
                <a:schemeClr val="tx1"/>
              </a:solidFill>
              <a:miter lim="800000"/>
              <a:headEnd/>
              <a:tailEnd/>
            </a:ln>
          </p:spPr>
          <p:txBody>
            <a:bodyPr anchor="ctr">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the patient who is treated</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4478" name="Rectangle 38"/>
            <p:cNvSpPr>
              <a:spLocks noChangeArrowheads="1"/>
            </p:cNvSpPr>
            <p:nvPr/>
          </p:nvSpPr>
          <p:spPr bwMode="auto">
            <a:xfrm>
              <a:off x="240" y="3072"/>
              <a:ext cx="240" cy="276"/>
            </a:xfrm>
            <a:prstGeom prst="rect">
              <a:avLst/>
            </a:prstGeom>
            <a:solidFill>
              <a:srgbClr val="FF9900"/>
            </a:solidFill>
            <a:ln w="9525" algn="ctr">
              <a:solidFill>
                <a:schemeClr val="tx1"/>
              </a:solidFill>
              <a:miter lim="800000"/>
              <a:headEnd/>
              <a:tailEnd/>
            </a:ln>
          </p:spPr>
          <p:txBody>
            <a:bodyPr lIns="45720" rIns="4572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sp>
        <p:nvSpPr>
          <p:cNvPr id="1214479" name="Line 39"/>
          <p:cNvSpPr>
            <a:spLocks noChangeShapeType="1"/>
          </p:cNvSpPr>
          <p:nvPr/>
        </p:nvSpPr>
        <p:spPr bwMode="auto">
          <a:xfrm>
            <a:off x="1752600" y="2300288"/>
            <a:ext cx="0" cy="4419600"/>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4480" name="Line 40"/>
          <p:cNvSpPr>
            <a:spLocks noChangeShapeType="1"/>
          </p:cNvSpPr>
          <p:nvPr/>
        </p:nvSpPr>
        <p:spPr bwMode="auto">
          <a:xfrm>
            <a:off x="152400" y="2300288"/>
            <a:ext cx="0" cy="4419600"/>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4481" name="Line 41"/>
          <p:cNvSpPr>
            <a:spLocks noChangeShapeType="1"/>
          </p:cNvSpPr>
          <p:nvPr/>
        </p:nvSpPr>
        <p:spPr bwMode="auto">
          <a:xfrm>
            <a:off x="2895600" y="2300288"/>
            <a:ext cx="0" cy="4419600"/>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4482" name="Line 42"/>
          <p:cNvSpPr>
            <a:spLocks noChangeShapeType="1"/>
          </p:cNvSpPr>
          <p:nvPr/>
        </p:nvSpPr>
        <p:spPr bwMode="auto">
          <a:xfrm>
            <a:off x="4267200" y="2300288"/>
            <a:ext cx="0" cy="4419600"/>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14483" name="Group 43"/>
          <p:cNvGrpSpPr>
            <a:grpSpLocks/>
          </p:cNvGrpSpPr>
          <p:nvPr/>
        </p:nvGrpSpPr>
        <p:grpSpPr bwMode="auto">
          <a:xfrm>
            <a:off x="0" y="1843088"/>
            <a:ext cx="8915400" cy="407987"/>
            <a:chOff x="0" y="1728"/>
            <a:chExt cx="5616" cy="257"/>
          </a:xfrm>
        </p:grpSpPr>
        <p:sp>
          <p:nvSpPr>
            <p:cNvPr id="1214484" name="Line 44"/>
            <p:cNvSpPr>
              <a:spLocks noChangeShapeType="1"/>
            </p:cNvSpPr>
            <p:nvPr/>
          </p:nvSpPr>
          <p:spPr bwMode="auto">
            <a:xfrm>
              <a:off x="96" y="1985"/>
              <a:ext cx="5520" cy="0"/>
            </a:xfrm>
            <a:prstGeom prst="line">
              <a:avLst/>
            </a:prstGeom>
            <a:noFill/>
            <a:ln w="38100">
              <a:solidFill>
                <a:srgbClr val="FF33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4485" name="Text Box 45"/>
            <p:cNvSpPr txBox="1">
              <a:spLocks noChangeArrowheads="1"/>
            </p:cNvSpPr>
            <p:nvPr/>
          </p:nvSpPr>
          <p:spPr bwMode="auto">
            <a:xfrm>
              <a:off x="0" y="172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0">
                  <a:solidFill>
                    <a:srgbClr val="FF3399"/>
                  </a:solidFill>
                </a:rPr>
                <a:t>t</a:t>
              </a:r>
              <a:r>
                <a:rPr lang="en-US" altLang="en-US" sz="1800" b="0" baseline="-25000">
                  <a:solidFill>
                    <a:srgbClr val="FF3399"/>
                  </a:solidFill>
                </a:rPr>
                <a:t>0</a:t>
              </a:r>
            </a:p>
          </p:txBody>
        </p:sp>
        <p:sp>
          <p:nvSpPr>
            <p:cNvPr id="1214486" name="Text Box 46"/>
            <p:cNvSpPr txBox="1">
              <a:spLocks noChangeArrowheads="1"/>
            </p:cNvSpPr>
            <p:nvPr/>
          </p:nvSpPr>
          <p:spPr bwMode="auto">
            <a:xfrm>
              <a:off x="1008" y="172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0">
                  <a:solidFill>
                    <a:srgbClr val="FF3399"/>
                  </a:solidFill>
                </a:rPr>
                <a:t>t</a:t>
              </a:r>
              <a:r>
                <a:rPr lang="en-US" altLang="en-US" sz="1800" b="0" baseline="-25000">
                  <a:solidFill>
                    <a:srgbClr val="FF3399"/>
                  </a:solidFill>
                </a:rPr>
                <a:t>1</a:t>
              </a:r>
            </a:p>
          </p:txBody>
        </p:sp>
        <p:sp>
          <p:nvSpPr>
            <p:cNvPr id="1214487" name="Text Box 47"/>
            <p:cNvSpPr txBox="1">
              <a:spLocks noChangeArrowheads="1"/>
            </p:cNvSpPr>
            <p:nvPr/>
          </p:nvSpPr>
          <p:spPr bwMode="auto">
            <a:xfrm>
              <a:off x="1728" y="172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0">
                  <a:solidFill>
                    <a:srgbClr val="FF3399"/>
                  </a:solidFill>
                </a:rPr>
                <a:t>t</a:t>
              </a:r>
              <a:r>
                <a:rPr lang="en-US" altLang="en-US" sz="1800" b="0" baseline="-25000">
                  <a:solidFill>
                    <a:srgbClr val="FF3399"/>
                  </a:solidFill>
                </a:rPr>
                <a:t>2</a:t>
              </a:r>
            </a:p>
          </p:txBody>
        </p:sp>
        <p:sp>
          <p:nvSpPr>
            <p:cNvPr id="1214488" name="Text Box 48"/>
            <p:cNvSpPr txBox="1">
              <a:spLocks noChangeArrowheads="1"/>
            </p:cNvSpPr>
            <p:nvPr/>
          </p:nvSpPr>
          <p:spPr bwMode="auto">
            <a:xfrm>
              <a:off x="2592" y="172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0">
                  <a:solidFill>
                    <a:srgbClr val="FF3399"/>
                  </a:solidFill>
                </a:rPr>
                <a:t>t</a:t>
              </a:r>
              <a:r>
                <a:rPr lang="en-US" altLang="en-US" sz="1800" b="0" baseline="-25000">
                  <a:solidFill>
                    <a:srgbClr val="FF3399"/>
                  </a:solidFill>
                </a:rPr>
                <a:t>3</a:t>
              </a:r>
            </a:p>
          </p:txBody>
        </p:sp>
      </p:grpSp>
      <p:grpSp>
        <p:nvGrpSpPr>
          <p:cNvPr id="1214489" name="Group 68"/>
          <p:cNvGrpSpPr>
            <a:grpSpLocks/>
          </p:cNvGrpSpPr>
          <p:nvPr/>
        </p:nvGrpSpPr>
        <p:grpSpPr bwMode="auto">
          <a:xfrm>
            <a:off x="2286000" y="3122613"/>
            <a:ext cx="1955800" cy="273050"/>
            <a:chOff x="144" y="2452"/>
            <a:chExt cx="1232" cy="172"/>
          </a:xfrm>
        </p:grpSpPr>
        <p:sp>
          <p:nvSpPr>
            <p:cNvPr id="1214490" name="Rectangle 69"/>
            <p:cNvSpPr>
              <a:spLocks noChangeArrowheads="1"/>
            </p:cNvSpPr>
            <p:nvPr/>
          </p:nvSpPr>
          <p:spPr bwMode="auto">
            <a:xfrm>
              <a:off x="384" y="2452"/>
              <a:ext cx="99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structure integrity</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4491" name="Rectangle 70"/>
            <p:cNvSpPr>
              <a:spLocks noChangeArrowheads="1"/>
            </p:cNvSpPr>
            <p:nvPr/>
          </p:nvSpPr>
          <p:spPr bwMode="auto">
            <a:xfrm>
              <a:off x="144" y="2452"/>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US" altLang="ja-JP" sz="1400" b="0">
                  <a:solidFill>
                    <a:schemeClr val="bg1"/>
                  </a:solidFill>
                  <a:ea typeface="ＭＳ 明朝" panose="02020609040205080304" pitchFamily="49" charset="-128"/>
                  <a:cs typeface="Times New Roman" panose="02020603050405020304" pitchFamily="18" charset="0"/>
                </a:rPr>
                <a:t> </a:t>
              </a:r>
              <a:r>
                <a:rPr lang="en-GB" altLang="ja-JP" sz="1400" b="0">
                  <a:solidFill>
                    <a:schemeClr val="bg1"/>
                  </a:solidFill>
                  <a:ea typeface="ＭＳ 明朝" panose="02020609040205080304" pitchFamily="49" charset="-128"/>
                  <a:cs typeface="Times New Roman" panose="02020603050405020304" pitchFamily="18" charset="0"/>
                </a:rPr>
                <a:t>C8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sp>
        <p:nvSpPr>
          <p:cNvPr id="1214492" name="Line 71"/>
          <p:cNvSpPr>
            <a:spLocks noChangeShapeType="1"/>
          </p:cNvSpPr>
          <p:nvPr/>
        </p:nvSpPr>
        <p:spPr bwMode="auto">
          <a:xfrm>
            <a:off x="228600" y="3138488"/>
            <a:ext cx="2133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4493" name="Rectangle 79"/>
          <p:cNvSpPr>
            <a:spLocks noChangeArrowheads="1"/>
          </p:cNvSpPr>
          <p:nvPr/>
        </p:nvSpPr>
        <p:spPr bwMode="auto">
          <a:xfrm>
            <a:off x="4648200" y="3886200"/>
            <a:ext cx="4343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FontTx/>
              <a:buChar char="•"/>
            </a:pPr>
            <a:r>
              <a:rPr lang="en-US" altLang="en-US" b="0">
                <a:solidFill>
                  <a:srgbClr val="EBE6FC"/>
                </a:solidFill>
              </a:rPr>
              <a:t>At t</a:t>
            </a:r>
            <a:r>
              <a:rPr lang="en-US" altLang="en-US" b="0" baseline="-25000">
                <a:solidFill>
                  <a:srgbClr val="EBE6FC"/>
                </a:solidFill>
              </a:rPr>
              <a:t>1</a:t>
            </a:r>
            <a:r>
              <a:rPr lang="en-US" altLang="en-US" b="0">
                <a:solidFill>
                  <a:srgbClr val="EBE6FC"/>
                </a:solidFill>
              </a:rPr>
              <a:t>, the patient acquires arthrosis:</a:t>
            </a:r>
          </a:p>
          <a:p>
            <a:pPr lvl="1">
              <a:spcBef>
                <a:spcPct val="20000"/>
              </a:spcBef>
              <a:buFontTx/>
              <a:buChar char="–"/>
            </a:pPr>
            <a:r>
              <a:rPr lang="en-GB" altLang="ja-JP" sz="2000" i="1">
                <a:solidFill>
                  <a:srgbClr val="EBE6FC"/>
                </a:solidFill>
                <a:ea typeface="MS PGothic" panose="020B0600070205080204" pitchFamily="34" charset="-128"/>
              </a:rPr>
              <a:t>#4 </a:t>
            </a:r>
            <a:r>
              <a:rPr lang="en-GB" altLang="ja-JP" sz="2000">
                <a:solidFill>
                  <a:srgbClr val="EBE6FC"/>
                </a:solidFill>
                <a:ea typeface="MS PGothic" panose="020B0600070205080204" pitchFamily="34" charset="-128"/>
              </a:rPr>
              <a:t>member_of</a:t>
            </a:r>
            <a:r>
              <a:rPr lang="en-GB" altLang="ja-JP" sz="2000" b="0">
                <a:solidFill>
                  <a:srgbClr val="EBE6FC"/>
                </a:solidFill>
                <a:ea typeface="MS PGothic" panose="020B0600070205080204" pitchFamily="34" charset="-128"/>
              </a:rPr>
              <a:t> C5 </a:t>
            </a:r>
            <a:r>
              <a:rPr lang="en-GB" altLang="ja-JP" sz="2000">
                <a:solidFill>
                  <a:srgbClr val="EBE6FC"/>
                </a:solidFill>
                <a:ea typeface="MS PGothic" panose="020B0600070205080204" pitchFamily="34" charset="-128"/>
              </a:rPr>
              <a:t>since</a:t>
            </a:r>
            <a:r>
              <a:rPr lang="en-GB" altLang="ja-JP" sz="2000" b="0">
                <a:solidFill>
                  <a:srgbClr val="EBE6FC"/>
                </a:solidFill>
                <a:ea typeface="MS PGothic" panose="020B0600070205080204" pitchFamily="34" charset="-128"/>
              </a:rPr>
              <a:t> t</a:t>
            </a:r>
            <a:r>
              <a:rPr lang="en-GB" altLang="ja-JP" sz="2000" b="0" baseline="-25000">
                <a:solidFill>
                  <a:srgbClr val="EBE6FC"/>
                </a:solidFill>
                <a:ea typeface="MS PGothic" panose="020B0600070205080204" pitchFamily="34" charset="-128"/>
              </a:rPr>
              <a:t>1</a:t>
            </a:r>
          </a:p>
          <a:p>
            <a:pPr lvl="1">
              <a:spcBef>
                <a:spcPct val="20000"/>
              </a:spcBef>
              <a:buFontTx/>
              <a:buChar char="–"/>
            </a:pPr>
            <a:r>
              <a:rPr lang="en-GB" altLang="ja-JP" sz="2000" i="1">
                <a:solidFill>
                  <a:srgbClr val="EBE6FC"/>
                </a:solidFill>
                <a:ea typeface="MS PGothic" panose="020B0600070205080204" pitchFamily="34" charset="-128"/>
              </a:rPr>
              <a:t>#4 </a:t>
            </a:r>
            <a:r>
              <a:rPr lang="en-GB" altLang="ja-JP" sz="2000">
                <a:solidFill>
                  <a:srgbClr val="EBE6FC"/>
                </a:solidFill>
                <a:ea typeface="MS PGothic" panose="020B0600070205080204" pitchFamily="34" charset="-128"/>
              </a:rPr>
              <a:t>inheres_in</a:t>
            </a:r>
            <a:r>
              <a:rPr lang="en-GB" altLang="ja-JP" sz="2000" i="1">
                <a:solidFill>
                  <a:srgbClr val="EBE6FC"/>
                </a:solidFill>
                <a:ea typeface="MS PGothic" panose="020B0600070205080204" pitchFamily="34" charset="-128"/>
              </a:rPr>
              <a:t> #1 </a:t>
            </a:r>
            <a:r>
              <a:rPr lang="en-GB" altLang="ja-JP" sz="2000">
                <a:solidFill>
                  <a:srgbClr val="EBE6FC"/>
                </a:solidFill>
                <a:ea typeface="MS PGothic" panose="020B0600070205080204" pitchFamily="34" charset="-128"/>
              </a:rPr>
              <a:t>since</a:t>
            </a:r>
            <a:r>
              <a:rPr lang="en-GB" altLang="ja-JP" sz="2000" b="0">
                <a:solidFill>
                  <a:srgbClr val="EBE6FC"/>
                </a:solidFill>
                <a:ea typeface="MS PGothic" panose="020B0600070205080204" pitchFamily="34" charset="-128"/>
              </a:rPr>
              <a:t> t</a:t>
            </a:r>
            <a:r>
              <a:rPr lang="en-GB" altLang="ja-JP" sz="2000" b="0" baseline="-25000">
                <a:solidFill>
                  <a:srgbClr val="EBE6FC"/>
                </a:solidFill>
                <a:ea typeface="MS PGothic" panose="020B0600070205080204" pitchFamily="34" charset="-128"/>
              </a:rPr>
              <a:t>1</a:t>
            </a:r>
            <a:endParaRPr lang="en-US" altLang="en-US" sz="2000" b="0" baseline="-25000">
              <a:solidFill>
                <a:srgbClr val="EBE6FC"/>
              </a:solidFill>
            </a:endParaRPr>
          </a:p>
        </p:txBody>
      </p:sp>
      <p:grpSp>
        <p:nvGrpSpPr>
          <p:cNvPr id="1214494" name="Group 80"/>
          <p:cNvGrpSpPr>
            <a:grpSpLocks/>
          </p:cNvGrpSpPr>
          <p:nvPr/>
        </p:nvGrpSpPr>
        <p:grpSpPr bwMode="auto">
          <a:xfrm>
            <a:off x="3225800" y="3468688"/>
            <a:ext cx="1955800" cy="273050"/>
            <a:chOff x="144" y="1936"/>
            <a:chExt cx="1232" cy="172"/>
          </a:xfrm>
        </p:grpSpPr>
        <p:sp>
          <p:nvSpPr>
            <p:cNvPr id="1214495" name="Rectangle 81"/>
            <p:cNvSpPr>
              <a:spLocks noChangeArrowheads="1"/>
            </p:cNvSpPr>
            <p:nvPr/>
          </p:nvSpPr>
          <p:spPr bwMode="auto">
            <a:xfrm>
              <a:off x="384" y="1936"/>
              <a:ext cx="99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underlying disease</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4496" name="Rectangle 82"/>
            <p:cNvSpPr>
              <a:spLocks noChangeArrowheads="1"/>
            </p:cNvSpPr>
            <p:nvPr/>
          </p:nvSpPr>
          <p:spPr bwMode="auto">
            <a:xfrm>
              <a:off x="144" y="1936"/>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US" altLang="ja-JP" sz="1400" b="0">
                  <a:solidFill>
                    <a:schemeClr val="bg1"/>
                  </a:solidFill>
                  <a:ea typeface="ＭＳ 明朝" panose="02020609040205080304" pitchFamily="49" charset="-128"/>
                  <a:cs typeface="Times New Roman" panose="02020603050405020304" pitchFamily="18" charset="0"/>
                </a:rPr>
                <a:t> </a:t>
              </a:r>
              <a:r>
                <a:rPr lang="en-GB" altLang="ja-JP" sz="1400" b="0">
                  <a:solidFill>
                    <a:schemeClr val="bg1"/>
                  </a:solidFill>
                  <a:ea typeface="ＭＳ 明朝" panose="02020609040205080304" pitchFamily="49" charset="-128"/>
                  <a:cs typeface="Times New Roman" panose="02020603050405020304" pitchFamily="18" charset="0"/>
                </a:rPr>
                <a:t>C5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sp>
        <p:nvSpPr>
          <p:cNvPr id="1214497" name="Line 83"/>
          <p:cNvSpPr>
            <a:spLocks noChangeShapeType="1"/>
          </p:cNvSpPr>
          <p:nvPr/>
        </p:nvSpPr>
        <p:spPr bwMode="auto">
          <a:xfrm>
            <a:off x="1778000" y="3484563"/>
            <a:ext cx="1600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0672873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AutoShape 2"/>
          <p:cNvSpPr>
            <a:spLocks noGrp="1" noChangeArrowheads="1"/>
          </p:cNvSpPr>
          <p:nvPr>
            <p:ph type="title"/>
          </p:nvPr>
        </p:nvSpPr>
        <p:spPr>
          <a:prstGeom prst="roundRect">
            <a:avLst>
              <a:gd name="adj" fmla="val 16667"/>
            </a:avLst>
          </a:prstGeom>
        </p:spPr>
        <p:txBody>
          <a:bodyPr/>
          <a:lstStyle/>
          <a:p>
            <a:r>
              <a:rPr lang="en-US" altLang="en-US"/>
              <a:t>Time line and dependencies (3)</a:t>
            </a:r>
          </a:p>
        </p:txBody>
      </p:sp>
      <p:grpSp>
        <p:nvGrpSpPr>
          <p:cNvPr id="1216515" name="Group 15"/>
          <p:cNvGrpSpPr>
            <a:grpSpLocks/>
          </p:cNvGrpSpPr>
          <p:nvPr/>
        </p:nvGrpSpPr>
        <p:grpSpPr bwMode="auto">
          <a:xfrm>
            <a:off x="152400" y="3062288"/>
            <a:ext cx="8458200" cy="319087"/>
            <a:chOff x="240" y="2592"/>
            <a:chExt cx="5328" cy="201"/>
          </a:xfrm>
        </p:grpSpPr>
        <p:sp>
          <p:nvSpPr>
            <p:cNvPr id="1216516" name="Rectangle 16"/>
            <p:cNvSpPr>
              <a:spLocks noChangeArrowheads="1"/>
            </p:cNvSpPr>
            <p:nvPr/>
          </p:nvSpPr>
          <p:spPr bwMode="auto">
            <a:xfrm>
              <a:off x="432" y="2592"/>
              <a:ext cx="5136" cy="201"/>
            </a:xfrm>
            <a:prstGeom prst="rect">
              <a:avLst/>
            </a:prstGeom>
            <a:solidFill>
              <a:srgbClr val="FF9900"/>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#7’s structure integrity</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6517" name="Rectangle 17"/>
            <p:cNvSpPr>
              <a:spLocks noChangeArrowheads="1"/>
            </p:cNvSpPr>
            <p:nvPr/>
          </p:nvSpPr>
          <p:spPr bwMode="auto">
            <a:xfrm>
              <a:off x="240" y="2592"/>
              <a:ext cx="240" cy="201"/>
            </a:xfrm>
            <a:prstGeom prst="rect">
              <a:avLst/>
            </a:prstGeom>
            <a:solidFill>
              <a:srgbClr val="FF9900"/>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#8</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6518" name="Group 18"/>
          <p:cNvGrpSpPr>
            <a:grpSpLocks/>
          </p:cNvGrpSpPr>
          <p:nvPr/>
        </p:nvGrpSpPr>
        <p:grpSpPr bwMode="auto">
          <a:xfrm>
            <a:off x="152400" y="2684463"/>
            <a:ext cx="8458200" cy="317500"/>
            <a:chOff x="240" y="2400"/>
            <a:chExt cx="5328" cy="200"/>
          </a:xfrm>
        </p:grpSpPr>
        <p:sp>
          <p:nvSpPr>
            <p:cNvPr id="1216519" name="Rectangle 19"/>
            <p:cNvSpPr>
              <a:spLocks noChangeArrowheads="1"/>
            </p:cNvSpPr>
            <p:nvPr/>
          </p:nvSpPr>
          <p:spPr bwMode="auto">
            <a:xfrm>
              <a:off x="432" y="2400"/>
              <a:ext cx="5136" cy="200"/>
            </a:xfrm>
            <a:prstGeom prst="rect">
              <a:avLst/>
            </a:prstGeom>
            <a:solidFill>
              <a:srgbClr val="FF9900"/>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#1’s stomach</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6520" name="Rectangle 20"/>
            <p:cNvSpPr>
              <a:spLocks noChangeArrowheads="1"/>
            </p:cNvSpPr>
            <p:nvPr/>
          </p:nvSpPr>
          <p:spPr bwMode="auto">
            <a:xfrm>
              <a:off x="240" y="2400"/>
              <a:ext cx="240" cy="200"/>
            </a:xfrm>
            <a:prstGeom prst="rect">
              <a:avLst/>
            </a:prstGeom>
            <a:solidFill>
              <a:srgbClr val="FF9900"/>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#7</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6521" name="Group 21"/>
          <p:cNvGrpSpPr>
            <a:grpSpLocks/>
          </p:cNvGrpSpPr>
          <p:nvPr/>
        </p:nvGrpSpPr>
        <p:grpSpPr bwMode="auto">
          <a:xfrm>
            <a:off x="1752600" y="3432175"/>
            <a:ext cx="6553200" cy="319088"/>
            <a:chOff x="1488" y="3552"/>
            <a:chExt cx="4128" cy="201"/>
          </a:xfrm>
        </p:grpSpPr>
        <p:sp>
          <p:nvSpPr>
            <p:cNvPr id="1216522" name="Rectangle 22"/>
            <p:cNvSpPr>
              <a:spLocks noChangeArrowheads="1"/>
            </p:cNvSpPr>
            <p:nvPr/>
          </p:nvSpPr>
          <p:spPr bwMode="auto">
            <a:xfrm>
              <a:off x="1680" y="3552"/>
              <a:ext cx="3936" cy="201"/>
            </a:xfrm>
            <a:prstGeom prst="rect">
              <a:avLst/>
            </a:prstGeom>
            <a:solidFill>
              <a:srgbClr val="FF9900"/>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#1’s arthrosis</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6523" name="Rectangle 23"/>
            <p:cNvSpPr>
              <a:spLocks noChangeArrowheads="1"/>
            </p:cNvSpPr>
            <p:nvPr/>
          </p:nvSpPr>
          <p:spPr bwMode="auto">
            <a:xfrm>
              <a:off x="1488" y="3552"/>
              <a:ext cx="240" cy="201"/>
            </a:xfrm>
            <a:prstGeom prst="rect">
              <a:avLst/>
            </a:prstGeom>
            <a:solidFill>
              <a:srgbClr val="FF9900"/>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#4</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6524" name="Group 24"/>
          <p:cNvGrpSpPr>
            <a:grpSpLocks/>
          </p:cNvGrpSpPr>
          <p:nvPr/>
        </p:nvGrpSpPr>
        <p:grpSpPr bwMode="auto">
          <a:xfrm>
            <a:off x="1227138" y="6402388"/>
            <a:ext cx="7696200" cy="317500"/>
            <a:chOff x="720" y="3312"/>
            <a:chExt cx="4848" cy="200"/>
          </a:xfrm>
        </p:grpSpPr>
        <p:sp>
          <p:nvSpPr>
            <p:cNvPr id="1216525" name="Rectangle 25"/>
            <p:cNvSpPr>
              <a:spLocks noChangeArrowheads="1"/>
            </p:cNvSpPr>
            <p:nvPr/>
          </p:nvSpPr>
          <p:spPr bwMode="auto">
            <a:xfrm>
              <a:off x="912" y="3312"/>
              <a:ext cx="4656" cy="200"/>
            </a:xfrm>
            <a:prstGeom prst="rect">
              <a:avLst/>
            </a:prstGeom>
            <a:solidFill>
              <a:srgbClr val="FF9900"/>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the physician responsible for #2</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6526" name="Rectangle 26"/>
            <p:cNvSpPr>
              <a:spLocks noChangeArrowheads="1"/>
            </p:cNvSpPr>
            <p:nvPr/>
          </p:nvSpPr>
          <p:spPr bwMode="auto">
            <a:xfrm>
              <a:off x="720" y="3312"/>
              <a:ext cx="240" cy="200"/>
            </a:xfrm>
            <a:prstGeom prst="rect">
              <a:avLst/>
            </a:prstGeom>
            <a:solidFill>
              <a:srgbClr val="FF9900"/>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#3</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6527" name="Group 27"/>
          <p:cNvGrpSpPr>
            <a:grpSpLocks/>
          </p:cNvGrpSpPr>
          <p:nvPr/>
        </p:nvGrpSpPr>
        <p:grpSpPr bwMode="auto">
          <a:xfrm>
            <a:off x="2895600" y="4205288"/>
            <a:ext cx="3276600" cy="319087"/>
            <a:chOff x="1776" y="3408"/>
            <a:chExt cx="2064" cy="201"/>
          </a:xfrm>
        </p:grpSpPr>
        <p:sp>
          <p:nvSpPr>
            <p:cNvPr id="1216528" name="Rectangle 28"/>
            <p:cNvSpPr>
              <a:spLocks noChangeArrowheads="1"/>
            </p:cNvSpPr>
            <p:nvPr/>
          </p:nvSpPr>
          <p:spPr bwMode="auto">
            <a:xfrm>
              <a:off x="1968" y="3408"/>
              <a:ext cx="1872" cy="201"/>
            </a:xfrm>
            <a:prstGeom prst="rect">
              <a:avLst/>
            </a:prstGeom>
            <a:solidFill>
              <a:srgbClr val="00CC99"/>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#1’s physiotherapy</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6529" name="Rectangle 29"/>
            <p:cNvSpPr>
              <a:spLocks noChangeArrowheads="1"/>
            </p:cNvSpPr>
            <p:nvPr/>
          </p:nvSpPr>
          <p:spPr bwMode="auto">
            <a:xfrm>
              <a:off x="1776" y="3408"/>
              <a:ext cx="240" cy="201"/>
            </a:xfrm>
            <a:prstGeom prst="rect">
              <a:avLst/>
            </a:prstGeom>
            <a:solidFill>
              <a:srgbClr val="00CC99"/>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#6</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6530" name="Group 30"/>
          <p:cNvGrpSpPr>
            <a:grpSpLocks/>
          </p:cNvGrpSpPr>
          <p:nvPr/>
        </p:nvGrpSpPr>
        <p:grpSpPr bwMode="auto">
          <a:xfrm>
            <a:off x="2895600" y="4554538"/>
            <a:ext cx="2895600" cy="319087"/>
            <a:chOff x="1776" y="3216"/>
            <a:chExt cx="1824" cy="201"/>
          </a:xfrm>
        </p:grpSpPr>
        <p:sp>
          <p:nvSpPr>
            <p:cNvPr id="1216531" name="Rectangle 31"/>
            <p:cNvSpPr>
              <a:spLocks noChangeArrowheads="1"/>
            </p:cNvSpPr>
            <p:nvPr/>
          </p:nvSpPr>
          <p:spPr bwMode="auto">
            <a:xfrm>
              <a:off x="1968" y="3216"/>
              <a:ext cx="1632" cy="201"/>
            </a:xfrm>
            <a:prstGeom prst="rect">
              <a:avLst/>
            </a:prstGeom>
            <a:solidFill>
              <a:srgbClr val="00CC99"/>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#1’s anti-inflammatory treatment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6532" name="Rectangle 32"/>
            <p:cNvSpPr>
              <a:spLocks noChangeArrowheads="1"/>
            </p:cNvSpPr>
            <p:nvPr/>
          </p:nvSpPr>
          <p:spPr bwMode="auto">
            <a:xfrm>
              <a:off x="1776" y="3216"/>
              <a:ext cx="240" cy="201"/>
            </a:xfrm>
            <a:prstGeom prst="rect">
              <a:avLst/>
            </a:prstGeom>
            <a:solidFill>
              <a:srgbClr val="00CC99"/>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#5</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6533" name="Group 33"/>
          <p:cNvGrpSpPr>
            <a:grpSpLocks/>
          </p:cNvGrpSpPr>
          <p:nvPr/>
        </p:nvGrpSpPr>
        <p:grpSpPr bwMode="auto">
          <a:xfrm>
            <a:off x="2895600" y="3803650"/>
            <a:ext cx="3276600" cy="366713"/>
            <a:chOff x="1776" y="2976"/>
            <a:chExt cx="2064" cy="231"/>
          </a:xfrm>
        </p:grpSpPr>
        <p:sp>
          <p:nvSpPr>
            <p:cNvPr id="1216534" name="Rectangle 34"/>
            <p:cNvSpPr>
              <a:spLocks noChangeArrowheads="1"/>
            </p:cNvSpPr>
            <p:nvPr/>
          </p:nvSpPr>
          <p:spPr bwMode="auto">
            <a:xfrm>
              <a:off x="1968" y="2976"/>
              <a:ext cx="1872" cy="231"/>
            </a:xfrm>
            <a:prstGeom prst="rect">
              <a:avLst/>
            </a:prstGeom>
            <a:solidFill>
              <a:srgbClr val="00CC99"/>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#1’s treatment</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6535" name="Rectangle 35"/>
            <p:cNvSpPr>
              <a:spLocks noChangeArrowheads="1"/>
            </p:cNvSpPr>
            <p:nvPr/>
          </p:nvSpPr>
          <p:spPr bwMode="auto">
            <a:xfrm>
              <a:off x="1776" y="2976"/>
              <a:ext cx="240" cy="231"/>
            </a:xfrm>
            <a:prstGeom prst="rect">
              <a:avLst/>
            </a:prstGeom>
            <a:solidFill>
              <a:srgbClr val="00CC99"/>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#2</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6536" name="Group 36"/>
          <p:cNvGrpSpPr>
            <a:grpSpLocks/>
          </p:cNvGrpSpPr>
          <p:nvPr/>
        </p:nvGrpSpPr>
        <p:grpSpPr bwMode="auto">
          <a:xfrm>
            <a:off x="152400" y="2300288"/>
            <a:ext cx="8458200" cy="314325"/>
            <a:chOff x="240" y="3072"/>
            <a:chExt cx="5328" cy="276"/>
          </a:xfrm>
        </p:grpSpPr>
        <p:sp>
          <p:nvSpPr>
            <p:cNvPr id="1216537" name="Rectangle 37"/>
            <p:cNvSpPr>
              <a:spLocks noChangeArrowheads="1"/>
            </p:cNvSpPr>
            <p:nvPr/>
          </p:nvSpPr>
          <p:spPr bwMode="auto">
            <a:xfrm>
              <a:off x="432" y="3072"/>
              <a:ext cx="5136" cy="276"/>
            </a:xfrm>
            <a:prstGeom prst="rect">
              <a:avLst/>
            </a:prstGeom>
            <a:solidFill>
              <a:srgbClr val="FF9900"/>
            </a:solidFill>
            <a:ln w="9525" algn="ctr">
              <a:solidFill>
                <a:schemeClr val="tx1"/>
              </a:solidFill>
              <a:miter lim="800000"/>
              <a:headEnd/>
              <a:tailEnd/>
            </a:ln>
          </p:spPr>
          <p:txBody>
            <a:bodyPr anchor="ctr">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the patient who is treated</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6538" name="Rectangle 38"/>
            <p:cNvSpPr>
              <a:spLocks noChangeArrowheads="1"/>
            </p:cNvSpPr>
            <p:nvPr/>
          </p:nvSpPr>
          <p:spPr bwMode="auto">
            <a:xfrm>
              <a:off x="240" y="3072"/>
              <a:ext cx="240" cy="276"/>
            </a:xfrm>
            <a:prstGeom prst="rect">
              <a:avLst/>
            </a:prstGeom>
            <a:solidFill>
              <a:srgbClr val="FF9900"/>
            </a:solidFill>
            <a:ln w="9525" algn="ctr">
              <a:solidFill>
                <a:schemeClr val="tx1"/>
              </a:solidFill>
              <a:miter lim="800000"/>
              <a:headEnd/>
              <a:tailEnd/>
            </a:ln>
          </p:spPr>
          <p:txBody>
            <a:bodyPr lIns="45720" rIns="4572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sp>
        <p:nvSpPr>
          <p:cNvPr id="1216539" name="Line 39"/>
          <p:cNvSpPr>
            <a:spLocks noChangeShapeType="1"/>
          </p:cNvSpPr>
          <p:nvPr/>
        </p:nvSpPr>
        <p:spPr bwMode="auto">
          <a:xfrm>
            <a:off x="1752600" y="2300288"/>
            <a:ext cx="0" cy="4419600"/>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6540" name="Line 40"/>
          <p:cNvSpPr>
            <a:spLocks noChangeShapeType="1"/>
          </p:cNvSpPr>
          <p:nvPr/>
        </p:nvSpPr>
        <p:spPr bwMode="auto">
          <a:xfrm>
            <a:off x="152400" y="2300288"/>
            <a:ext cx="0" cy="4419600"/>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6541" name="Line 41"/>
          <p:cNvSpPr>
            <a:spLocks noChangeShapeType="1"/>
          </p:cNvSpPr>
          <p:nvPr/>
        </p:nvSpPr>
        <p:spPr bwMode="auto">
          <a:xfrm>
            <a:off x="2895600" y="2300288"/>
            <a:ext cx="0" cy="4419600"/>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6542" name="Line 42"/>
          <p:cNvSpPr>
            <a:spLocks noChangeShapeType="1"/>
          </p:cNvSpPr>
          <p:nvPr/>
        </p:nvSpPr>
        <p:spPr bwMode="auto">
          <a:xfrm>
            <a:off x="4267200" y="2300288"/>
            <a:ext cx="0" cy="4419600"/>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16543" name="Group 43"/>
          <p:cNvGrpSpPr>
            <a:grpSpLocks/>
          </p:cNvGrpSpPr>
          <p:nvPr/>
        </p:nvGrpSpPr>
        <p:grpSpPr bwMode="auto">
          <a:xfrm>
            <a:off x="0" y="1843088"/>
            <a:ext cx="8915400" cy="407987"/>
            <a:chOff x="0" y="1728"/>
            <a:chExt cx="5616" cy="257"/>
          </a:xfrm>
        </p:grpSpPr>
        <p:sp>
          <p:nvSpPr>
            <p:cNvPr id="1216544" name="Line 44"/>
            <p:cNvSpPr>
              <a:spLocks noChangeShapeType="1"/>
            </p:cNvSpPr>
            <p:nvPr/>
          </p:nvSpPr>
          <p:spPr bwMode="auto">
            <a:xfrm>
              <a:off x="96" y="1985"/>
              <a:ext cx="5520" cy="0"/>
            </a:xfrm>
            <a:prstGeom prst="line">
              <a:avLst/>
            </a:prstGeom>
            <a:noFill/>
            <a:ln w="38100">
              <a:solidFill>
                <a:srgbClr val="FF33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6545" name="Text Box 45"/>
            <p:cNvSpPr txBox="1">
              <a:spLocks noChangeArrowheads="1"/>
            </p:cNvSpPr>
            <p:nvPr/>
          </p:nvSpPr>
          <p:spPr bwMode="auto">
            <a:xfrm>
              <a:off x="0" y="172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0">
                  <a:solidFill>
                    <a:srgbClr val="FF3399"/>
                  </a:solidFill>
                </a:rPr>
                <a:t>t</a:t>
              </a:r>
              <a:r>
                <a:rPr lang="en-US" altLang="en-US" sz="1800" b="0" baseline="-25000">
                  <a:solidFill>
                    <a:srgbClr val="FF3399"/>
                  </a:solidFill>
                </a:rPr>
                <a:t>0</a:t>
              </a:r>
            </a:p>
          </p:txBody>
        </p:sp>
        <p:sp>
          <p:nvSpPr>
            <p:cNvPr id="1216546" name="Text Box 46"/>
            <p:cNvSpPr txBox="1">
              <a:spLocks noChangeArrowheads="1"/>
            </p:cNvSpPr>
            <p:nvPr/>
          </p:nvSpPr>
          <p:spPr bwMode="auto">
            <a:xfrm>
              <a:off x="1008" y="172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0">
                  <a:solidFill>
                    <a:srgbClr val="FF3399"/>
                  </a:solidFill>
                </a:rPr>
                <a:t>t</a:t>
              </a:r>
              <a:r>
                <a:rPr lang="en-US" altLang="en-US" sz="1800" b="0" baseline="-25000">
                  <a:solidFill>
                    <a:srgbClr val="FF3399"/>
                  </a:solidFill>
                </a:rPr>
                <a:t>1</a:t>
              </a:r>
            </a:p>
          </p:txBody>
        </p:sp>
        <p:sp>
          <p:nvSpPr>
            <p:cNvPr id="1216547" name="Text Box 47"/>
            <p:cNvSpPr txBox="1">
              <a:spLocks noChangeArrowheads="1"/>
            </p:cNvSpPr>
            <p:nvPr/>
          </p:nvSpPr>
          <p:spPr bwMode="auto">
            <a:xfrm>
              <a:off x="1728" y="172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0">
                  <a:solidFill>
                    <a:srgbClr val="FF3399"/>
                  </a:solidFill>
                </a:rPr>
                <a:t>t</a:t>
              </a:r>
              <a:r>
                <a:rPr lang="en-US" altLang="en-US" sz="1800" b="0" baseline="-25000">
                  <a:solidFill>
                    <a:srgbClr val="FF3399"/>
                  </a:solidFill>
                </a:rPr>
                <a:t>2</a:t>
              </a:r>
            </a:p>
          </p:txBody>
        </p:sp>
        <p:sp>
          <p:nvSpPr>
            <p:cNvPr id="1216548" name="Text Box 48"/>
            <p:cNvSpPr txBox="1">
              <a:spLocks noChangeArrowheads="1"/>
            </p:cNvSpPr>
            <p:nvPr/>
          </p:nvSpPr>
          <p:spPr bwMode="auto">
            <a:xfrm>
              <a:off x="2592" y="172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0">
                  <a:solidFill>
                    <a:srgbClr val="FF3399"/>
                  </a:solidFill>
                </a:rPr>
                <a:t>t</a:t>
              </a:r>
              <a:r>
                <a:rPr lang="en-US" altLang="en-US" sz="1800" b="0" baseline="-25000">
                  <a:solidFill>
                    <a:srgbClr val="FF3399"/>
                  </a:solidFill>
                </a:rPr>
                <a:t>3</a:t>
              </a:r>
            </a:p>
          </p:txBody>
        </p:sp>
      </p:grpSp>
      <p:grpSp>
        <p:nvGrpSpPr>
          <p:cNvPr id="1216549" name="Group 49"/>
          <p:cNvGrpSpPr>
            <a:grpSpLocks/>
          </p:cNvGrpSpPr>
          <p:nvPr/>
        </p:nvGrpSpPr>
        <p:grpSpPr bwMode="auto">
          <a:xfrm>
            <a:off x="2895600" y="2376488"/>
            <a:ext cx="1955800" cy="273050"/>
            <a:chOff x="144" y="1248"/>
            <a:chExt cx="1232" cy="172"/>
          </a:xfrm>
        </p:grpSpPr>
        <p:sp>
          <p:nvSpPr>
            <p:cNvPr id="1216550" name="Rectangle 50"/>
            <p:cNvSpPr>
              <a:spLocks noChangeArrowheads="1"/>
            </p:cNvSpPr>
            <p:nvPr/>
          </p:nvSpPr>
          <p:spPr bwMode="auto">
            <a:xfrm>
              <a:off x="384" y="1248"/>
              <a:ext cx="99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subject of care</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6551" name="Rectangle 51"/>
            <p:cNvSpPr>
              <a:spLocks noChangeArrowheads="1"/>
            </p:cNvSpPr>
            <p:nvPr/>
          </p:nvSpPr>
          <p:spPr bwMode="auto">
            <a:xfrm>
              <a:off x="144" y="1248"/>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 C1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6552" name="Group 52"/>
          <p:cNvGrpSpPr>
            <a:grpSpLocks/>
          </p:cNvGrpSpPr>
          <p:nvPr/>
        </p:nvGrpSpPr>
        <p:grpSpPr bwMode="auto">
          <a:xfrm>
            <a:off x="2895600" y="2760663"/>
            <a:ext cx="3352800" cy="273050"/>
            <a:chOff x="144" y="2108"/>
            <a:chExt cx="1232" cy="172"/>
          </a:xfrm>
        </p:grpSpPr>
        <p:sp>
          <p:nvSpPr>
            <p:cNvPr id="1216553" name="Rectangle 53"/>
            <p:cNvSpPr>
              <a:spLocks noChangeArrowheads="1"/>
            </p:cNvSpPr>
            <p:nvPr/>
          </p:nvSpPr>
          <p:spPr bwMode="auto">
            <a:xfrm>
              <a:off x="384" y="2108"/>
              <a:ext cx="99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 involved structure</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6554" name="Rectangle 54"/>
            <p:cNvSpPr>
              <a:spLocks noChangeArrowheads="1"/>
            </p:cNvSpPr>
            <p:nvPr/>
          </p:nvSpPr>
          <p:spPr bwMode="auto">
            <a:xfrm>
              <a:off x="144" y="2108"/>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US" altLang="ja-JP" sz="1400" b="0">
                  <a:solidFill>
                    <a:schemeClr val="bg1"/>
                  </a:solidFill>
                  <a:ea typeface="ＭＳ 明朝" panose="02020609040205080304" pitchFamily="49" charset="-128"/>
                  <a:cs typeface="Times New Roman" panose="02020603050405020304" pitchFamily="18" charset="0"/>
                </a:rPr>
                <a:t> </a:t>
              </a:r>
              <a:r>
                <a:rPr lang="en-GB" altLang="ja-JP" sz="1400" b="0">
                  <a:solidFill>
                    <a:schemeClr val="bg1"/>
                  </a:solidFill>
                  <a:ea typeface="ＭＳ 明朝" panose="02020609040205080304" pitchFamily="49" charset="-128"/>
                  <a:cs typeface="Times New Roman" panose="02020603050405020304" pitchFamily="18" charset="0"/>
                </a:rPr>
                <a:t>C6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6555" name="Group 55"/>
          <p:cNvGrpSpPr>
            <a:grpSpLocks/>
          </p:cNvGrpSpPr>
          <p:nvPr/>
        </p:nvGrpSpPr>
        <p:grpSpPr bwMode="auto">
          <a:xfrm>
            <a:off x="4038600" y="6446838"/>
            <a:ext cx="1955800" cy="273050"/>
            <a:chOff x="144" y="1764"/>
            <a:chExt cx="1232" cy="172"/>
          </a:xfrm>
        </p:grpSpPr>
        <p:sp>
          <p:nvSpPr>
            <p:cNvPr id="1216556" name="Rectangle 56"/>
            <p:cNvSpPr>
              <a:spLocks noChangeArrowheads="1"/>
            </p:cNvSpPr>
            <p:nvPr/>
          </p:nvSpPr>
          <p:spPr bwMode="auto">
            <a:xfrm>
              <a:off x="384" y="1764"/>
              <a:ext cx="99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care giver</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6557" name="Rectangle 57"/>
            <p:cNvSpPr>
              <a:spLocks noChangeArrowheads="1"/>
            </p:cNvSpPr>
            <p:nvPr/>
          </p:nvSpPr>
          <p:spPr bwMode="auto">
            <a:xfrm>
              <a:off x="144" y="1764"/>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US" altLang="ja-JP" sz="1400" b="0">
                  <a:solidFill>
                    <a:schemeClr val="bg1"/>
                  </a:solidFill>
                  <a:ea typeface="ＭＳ 明朝" panose="02020609040205080304" pitchFamily="49" charset="-128"/>
                  <a:cs typeface="Times New Roman" panose="02020603050405020304" pitchFamily="18" charset="0"/>
                </a:rPr>
                <a:t> </a:t>
              </a:r>
              <a:r>
                <a:rPr lang="en-GB" altLang="ja-JP" sz="1400" b="0">
                  <a:solidFill>
                    <a:schemeClr val="bg1"/>
                  </a:solidFill>
                  <a:ea typeface="ＭＳ 明朝" panose="02020609040205080304" pitchFamily="49" charset="-128"/>
                  <a:cs typeface="Times New Roman" panose="02020603050405020304" pitchFamily="18" charset="0"/>
                </a:rPr>
                <a:t>C4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sp>
        <p:nvSpPr>
          <p:cNvPr id="1216558" name="Line 58"/>
          <p:cNvSpPr>
            <a:spLocks noChangeShapeType="1"/>
          </p:cNvSpPr>
          <p:nvPr/>
        </p:nvSpPr>
        <p:spPr bwMode="auto">
          <a:xfrm>
            <a:off x="2895600" y="6467475"/>
            <a:ext cx="1143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16559" name="Group 59"/>
          <p:cNvGrpSpPr>
            <a:grpSpLocks/>
          </p:cNvGrpSpPr>
          <p:nvPr/>
        </p:nvGrpSpPr>
        <p:grpSpPr bwMode="auto">
          <a:xfrm>
            <a:off x="4419600" y="3851275"/>
            <a:ext cx="1955800" cy="273050"/>
            <a:chOff x="144" y="1592"/>
            <a:chExt cx="1232" cy="172"/>
          </a:xfrm>
        </p:grpSpPr>
        <p:sp>
          <p:nvSpPr>
            <p:cNvPr id="1216560" name="Rectangle 60"/>
            <p:cNvSpPr>
              <a:spLocks noChangeArrowheads="1"/>
            </p:cNvSpPr>
            <p:nvPr/>
          </p:nvSpPr>
          <p:spPr bwMode="auto">
            <a:xfrm>
              <a:off x="384" y="1592"/>
              <a:ext cx="99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act of care</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6561" name="Rectangle 61"/>
            <p:cNvSpPr>
              <a:spLocks noChangeArrowheads="1"/>
            </p:cNvSpPr>
            <p:nvPr/>
          </p:nvSpPr>
          <p:spPr bwMode="auto">
            <a:xfrm>
              <a:off x="144" y="1592"/>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US" altLang="ja-JP" sz="1400" b="0">
                  <a:solidFill>
                    <a:schemeClr val="bg1"/>
                  </a:solidFill>
                  <a:ea typeface="ＭＳ 明朝" panose="02020609040205080304" pitchFamily="49" charset="-128"/>
                  <a:cs typeface="Times New Roman" panose="02020603050405020304" pitchFamily="18" charset="0"/>
                </a:rPr>
                <a:t> </a:t>
              </a:r>
              <a:r>
                <a:rPr lang="en-GB" altLang="ja-JP" sz="1400" b="0">
                  <a:solidFill>
                    <a:schemeClr val="bg1"/>
                  </a:solidFill>
                  <a:ea typeface="ＭＳ 明朝" panose="02020609040205080304" pitchFamily="49" charset="-128"/>
                  <a:cs typeface="Times New Roman" panose="02020603050405020304" pitchFamily="18" charset="0"/>
                </a:rPr>
                <a:t>C3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sp>
        <p:nvSpPr>
          <p:cNvPr id="1216562" name="Line 62"/>
          <p:cNvSpPr>
            <a:spLocks noChangeShapeType="1"/>
          </p:cNvSpPr>
          <p:nvPr/>
        </p:nvSpPr>
        <p:spPr bwMode="auto">
          <a:xfrm>
            <a:off x="2895600" y="3867150"/>
            <a:ext cx="1600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16563" name="Group 64"/>
          <p:cNvGrpSpPr>
            <a:grpSpLocks/>
          </p:cNvGrpSpPr>
          <p:nvPr/>
        </p:nvGrpSpPr>
        <p:grpSpPr bwMode="auto">
          <a:xfrm>
            <a:off x="3200400" y="3482975"/>
            <a:ext cx="1955800" cy="273050"/>
            <a:chOff x="144" y="1936"/>
            <a:chExt cx="1232" cy="172"/>
          </a:xfrm>
        </p:grpSpPr>
        <p:sp>
          <p:nvSpPr>
            <p:cNvPr id="1216564" name="Rectangle 65"/>
            <p:cNvSpPr>
              <a:spLocks noChangeArrowheads="1"/>
            </p:cNvSpPr>
            <p:nvPr/>
          </p:nvSpPr>
          <p:spPr bwMode="auto">
            <a:xfrm>
              <a:off x="384" y="1936"/>
              <a:ext cx="99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underlying disease</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6565" name="Rectangle 66"/>
            <p:cNvSpPr>
              <a:spLocks noChangeArrowheads="1"/>
            </p:cNvSpPr>
            <p:nvPr/>
          </p:nvSpPr>
          <p:spPr bwMode="auto">
            <a:xfrm>
              <a:off x="144" y="1936"/>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US" altLang="ja-JP" sz="1400" b="0">
                  <a:solidFill>
                    <a:schemeClr val="bg1"/>
                  </a:solidFill>
                  <a:ea typeface="ＭＳ 明朝" panose="02020609040205080304" pitchFamily="49" charset="-128"/>
                  <a:cs typeface="Times New Roman" panose="02020603050405020304" pitchFamily="18" charset="0"/>
                </a:rPr>
                <a:t> </a:t>
              </a:r>
              <a:r>
                <a:rPr lang="en-GB" altLang="ja-JP" sz="1400" b="0">
                  <a:solidFill>
                    <a:schemeClr val="bg1"/>
                  </a:solidFill>
                  <a:ea typeface="ＭＳ 明朝" panose="02020609040205080304" pitchFamily="49" charset="-128"/>
                  <a:cs typeface="Times New Roman" panose="02020603050405020304" pitchFamily="18" charset="0"/>
                </a:rPr>
                <a:t>C5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sp>
        <p:nvSpPr>
          <p:cNvPr id="1216566" name="Line 67"/>
          <p:cNvSpPr>
            <a:spLocks noChangeShapeType="1"/>
          </p:cNvSpPr>
          <p:nvPr/>
        </p:nvSpPr>
        <p:spPr bwMode="auto">
          <a:xfrm>
            <a:off x="1752600" y="3498850"/>
            <a:ext cx="1600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16567" name="Group 68"/>
          <p:cNvGrpSpPr>
            <a:grpSpLocks/>
          </p:cNvGrpSpPr>
          <p:nvPr/>
        </p:nvGrpSpPr>
        <p:grpSpPr bwMode="auto">
          <a:xfrm>
            <a:off x="2286000" y="3122613"/>
            <a:ext cx="1955800" cy="273050"/>
            <a:chOff x="144" y="2452"/>
            <a:chExt cx="1232" cy="172"/>
          </a:xfrm>
        </p:grpSpPr>
        <p:sp>
          <p:nvSpPr>
            <p:cNvPr id="1216568" name="Rectangle 69"/>
            <p:cNvSpPr>
              <a:spLocks noChangeArrowheads="1"/>
            </p:cNvSpPr>
            <p:nvPr/>
          </p:nvSpPr>
          <p:spPr bwMode="auto">
            <a:xfrm>
              <a:off x="384" y="2452"/>
              <a:ext cx="99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structure integrity</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6569" name="Rectangle 70"/>
            <p:cNvSpPr>
              <a:spLocks noChangeArrowheads="1"/>
            </p:cNvSpPr>
            <p:nvPr/>
          </p:nvSpPr>
          <p:spPr bwMode="auto">
            <a:xfrm>
              <a:off x="144" y="2452"/>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US" altLang="ja-JP" sz="1400" b="0">
                  <a:solidFill>
                    <a:schemeClr val="bg1"/>
                  </a:solidFill>
                  <a:ea typeface="ＭＳ 明朝" panose="02020609040205080304" pitchFamily="49" charset="-128"/>
                  <a:cs typeface="Times New Roman" panose="02020603050405020304" pitchFamily="18" charset="0"/>
                </a:rPr>
                <a:t> </a:t>
              </a:r>
              <a:r>
                <a:rPr lang="en-GB" altLang="ja-JP" sz="1400" b="0">
                  <a:solidFill>
                    <a:schemeClr val="bg1"/>
                  </a:solidFill>
                  <a:ea typeface="ＭＳ 明朝" panose="02020609040205080304" pitchFamily="49" charset="-128"/>
                  <a:cs typeface="Times New Roman" panose="02020603050405020304" pitchFamily="18" charset="0"/>
                </a:rPr>
                <a:t>C8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sp>
        <p:nvSpPr>
          <p:cNvPr id="1216570" name="Line 71"/>
          <p:cNvSpPr>
            <a:spLocks noChangeShapeType="1"/>
          </p:cNvSpPr>
          <p:nvPr/>
        </p:nvSpPr>
        <p:spPr bwMode="auto">
          <a:xfrm>
            <a:off x="228600" y="3138488"/>
            <a:ext cx="2133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6571" name="Rectangle 79"/>
          <p:cNvSpPr>
            <a:spLocks noChangeArrowheads="1"/>
          </p:cNvSpPr>
          <p:nvPr/>
        </p:nvSpPr>
        <p:spPr bwMode="auto">
          <a:xfrm>
            <a:off x="609600" y="4953000"/>
            <a:ext cx="8382000" cy="1371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spcBef>
                <a:spcPct val="20000"/>
              </a:spcBef>
              <a:buFontTx/>
              <a:buChar char="•"/>
            </a:pPr>
            <a:r>
              <a:rPr lang="en-US" altLang="en-US" b="0">
                <a:solidFill>
                  <a:srgbClr val="EBE6FC"/>
                </a:solidFill>
              </a:rPr>
              <a:t>At t</a:t>
            </a:r>
            <a:r>
              <a:rPr lang="en-US" altLang="en-US" b="0" baseline="-25000">
                <a:solidFill>
                  <a:srgbClr val="EBE6FC"/>
                </a:solidFill>
              </a:rPr>
              <a:t>2</a:t>
            </a:r>
            <a:r>
              <a:rPr lang="en-US" altLang="en-US" b="0">
                <a:solidFill>
                  <a:srgbClr val="EBE6FC"/>
                </a:solidFill>
              </a:rPr>
              <a:t>, the patient consults #3 who starts treatment. It is then that the patient becomes a member of the class </a:t>
            </a:r>
            <a:r>
              <a:rPr lang="en-US" altLang="en-US" i="1">
                <a:solidFill>
                  <a:srgbClr val="EBE6FC"/>
                </a:solidFill>
              </a:rPr>
              <a:t>subject of care</a:t>
            </a:r>
            <a:r>
              <a:rPr lang="en-US" altLang="en-US" b="0">
                <a:solidFill>
                  <a:srgbClr val="EBE6FC"/>
                </a:solidFill>
              </a:rPr>
              <a:t> (C1) and his stomach a member of the class </a:t>
            </a:r>
            <a:r>
              <a:rPr lang="en-US" altLang="en-US" i="1">
                <a:solidFill>
                  <a:srgbClr val="EBE6FC"/>
                </a:solidFill>
              </a:rPr>
              <a:t>involved structure (C6)</a:t>
            </a:r>
            <a:endParaRPr lang="en-US" altLang="en-US" i="1" baseline="-25000">
              <a:solidFill>
                <a:srgbClr val="EBE6FC"/>
              </a:solidFill>
            </a:endParaRPr>
          </a:p>
        </p:txBody>
      </p:sp>
    </p:spTree>
    <p:extLst>
      <p:ext uri="{BB962C8B-B14F-4D97-AF65-F5344CB8AC3E}">
        <p14:creationId xmlns:p14="http://schemas.microsoft.com/office/powerpoint/2010/main" val="407178056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AutoShape 2"/>
          <p:cNvSpPr>
            <a:spLocks noGrp="1" noChangeArrowheads="1"/>
          </p:cNvSpPr>
          <p:nvPr>
            <p:ph type="title"/>
          </p:nvPr>
        </p:nvSpPr>
        <p:spPr>
          <a:prstGeom prst="roundRect">
            <a:avLst>
              <a:gd name="adj" fmla="val 16667"/>
            </a:avLst>
          </a:prstGeom>
        </p:spPr>
        <p:txBody>
          <a:bodyPr/>
          <a:lstStyle/>
          <a:p>
            <a:r>
              <a:rPr lang="en-US" altLang="en-US"/>
              <a:t>Time line and dependencies …</a:t>
            </a:r>
          </a:p>
        </p:txBody>
      </p:sp>
      <p:grpSp>
        <p:nvGrpSpPr>
          <p:cNvPr id="1218563" name="Group 3"/>
          <p:cNvGrpSpPr>
            <a:grpSpLocks/>
          </p:cNvGrpSpPr>
          <p:nvPr/>
        </p:nvGrpSpPr>
        <p:grpSpPr bwMode="auto">
          <a:xfrm>
            <a:off x="5715000" y="4618038"/>
            <a:ext cx="1955800" cy="273050"/>
            <a:chOff x="144" y="1420"/>
            <a:chExt cx="1232" cy="172"/>
          </a:xfrm>
        </p:grpSpPr>
        <p:sp>
          <p:nvSpPr>
            <p:cNvPr id="1218564" name="Rectangle 4"/>
            <p:cNvSpPr>
              <a:spLocks noChangeArrowheads="1"/>
            </p:cNvSpPr>
            <p:nvPr/>
          </p:nvSpPr>
          <p:spPr bwMode="auto">
            <a:xfrm>
              <a:off x="384" y="1420"/>
              <a:ext cx="99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act under scrutiny</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565" name="Rectangle 5"/>
            <p:cNvSpPr>
              <a:spLocks noChangeArrowheads="1"/>
            </p:cNvSpPr>
            <p:nvPr/>
          </p:nvSpPr>
          <p:spPr bwMode="auto">
            <a:xfrm>
              <a:off x="144" y="1420"/>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US" altLang="ja-JP" sz="1400" b="0">
                  <a:solidFill>
                    <a:schemeClr val="bg1"/>
                  </a:solidFill>
                  <a:ea typeface="ＭＳ 明朝" panose="02020609040205080304" pitchFamily="49" charset="-128"/>
                  <a:cs typeface="Times New Roman" panose="02020603050405020304" pitchFamily="18" charset="0"/>
                </a:rPr>
                <a:t> </a:t>
              </a:r>
              <a:r>
                <a:rPr lang="en-GB" altLang="ja-JP" sz="1400" b="0">
                  <a:solidFill>
                    <a:schemeClr val="bg1"/>
                  </a:solidFill>
                  <a:ea typeface="ＭＳ 明朝" panose="02020609040205080304" pitchFamily="49" charset="-128"/>
                  <a:cs typeface="Times New Roman" panose="02020603050405020304" pitchFamily="18" charset="0"/>
                </a:rPr>
                <a:t>C2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8566" name="Group 6"/>
          <p:cNvGrpSpPr>
            <a:grpSpLocks/>
          </p:cNvGrpSpPr>
          <p:nvPr/>
        </p:nvGrpSpPr>
        <p:grpSpPr bwMode="auto">
          <a:xfrm>
            <a:off x="5562600" y="6034088"/>
            <a:ext cx="3352800" cy="319087"/>
            <a:chOff x="3024" y="1344"/>
            <a:chExt cx="2112" cy="201"/>
          </a:xfrm>
        </p:grpSpPr>
        <p:sp>
          <p:nvSpPr>
            <p:cNvPr id="1218567" name="Rectangle 7"/>
            <p:cNvSpPr>
              <a:spLocks noChangeArrowheads="1"/>
            </p:cNvSpPr>
            <p:nvPr/>
          </p:nvSpPr>
          <p:spPr bwMode="auto">
            <a:xfrm>
              <a:off x="3216" y="1344"/>
              <a:ext cx="1920" cy="201"/>
            </a:xfrm>
            <a:prstGeom prst="rect">
              <a:avLst/>
            </a:prstGeom>
            <a:solidFill>
              <a:srgbClr val="00CC99"/>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cognitive representation in #3 about #9</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568" name="Rectangle 8"/>
            <p:cNvSpPr>
              <a:spLocks noChangeArrowheads="1"/>
            </p:cNvSpPr>
            <p:nvPr/>
          </p:nvSpPr>
          <p:spPr bwMode="auto">
            <a:xfrm>
              <a:off x="3024" y="1344"/>
              <a:ext cx="240" cy="201"/>
            </a:xfrm>
            <a:prstGeom prst="rect">
              <a:avLst/>
            </a:prstGeom>
            <a:solidFill>
              <a:srgbClr val="00CC99"/>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#13</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8569" name="Group 9"/>
          <p:cNvGrpSpPr>
            <a:grpSpLocks/>
          </p:cNvGrpSpPr>
          <p:nvPr/>
        </p:nvGrpSpPr>
        <p:grpSpPr bwMode="auto">
          <a:xfrm>
            <a:off x="5410200" y="5648325"/>
            <a:ext cx="1371600" cy="357188"/>
            <a:chOff x="2976" y="1423"/>
            <a:chExt cx="864" cy="225"/>
          </a:xfrm>
        </p:grpSpPr>
        <p:sp>
          <p:nvSpPr>
            <p:cNvPr id="1218570" name="Rectangle 10"/>
            <p:cNvSpPr>
              <a:spLocks noChangeArrowheads="1"/>
            </p:cNvSpPr>
            <p:nvPr/>
          </p:nvSpPr>
          <p:spPr bwMode="auto">
            <a:xfrm>
              <a:off x="3168" y="1423"/>
              <a:ext cx="672" cy="225"/>
            </a:xfrm>
            <a:prstGeom prst="rect">
              <a:avLst/>
            </a:prstGeom>
            <a:solidFill>
              <a:srgbClr val="00CC99"/>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noticing #9</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571" name="Rectangle 11"/>
            <p:cNvSpPr>
              <a:spLocks noChangeArrowheads="1"/>
            </p:cNvSpPr>
            <p:nvPr/>
          </p:nvSpPr>
          <p:spPr bwMode="auto">
            <a:xfrm>
              <a:off x="2976" y="1423"/>
              <a:ext cx="240" cy="225"/>
            </a:xfrm>
            <a:prstGeom prst="rect">
              <a:avLst/>
            </a:prstGeom>
            <a:solidFill>
              <a:srgbClr val="00CC99"/>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#12</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8572" name="Group 12"/>
          <p:cNvGrpSpPr>
            <a:grpSpLocks/>
          </p:cNvGrpSpPr>
          <p:nvPr/>
        </p:nvGrpSpPr>
        <p:grpSpPr bwMode="auto">
          <a:xfrm>
            <a:off x="4267200" y="4921250"/>
            <a:ext cx="3276600" cy="319088"/>
            <a:chOff x="2832" y="3600"/>
            <a:chExt cx="2064" cy="201"/>
          </a:xfrm>
        </p:grpSpPr>
        <p:sp>
          <p:nvSpPr>
            <p:cNvPr id="1218573" name="Rectangle 13"/>
            <p:cNvSpPr>
              <a:spLocks noChangeArrowheads="1"/>
            </p:cNvSpPr>
            <p:nvPr/>
          </p:nvSpPr>
          <p:spPr bwMode="auto">
            <a:xfrm>
              <a:off x="3024" y="3600"/>
              <a:ext cx="1872" cy="201"/>
            </a:xfrm>
            <a:prstGeom prst="rect">
              <a:avLst/>
            </a:prstGeom>
            <a:solidFill>
              <a:srgbClr val="FF9900"/>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#1’s stomach ulcer</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574" name="Rectangle 14"/>
            <p:cNvSpPr>
              <a:spLocks noChangeArrowheads="1"/>
            </p:cNvSpPr>
            <p:nvPr/>
          </p:nvSpPr>
          <p:spPr bwMode="auto">
            <a:xfrm>
              <a:off x="2832" y="3600"/>
              <a:ext cx="240" cy="201"/>
            </a:xfrm>
            <a:prstGeom prst="rect">
              <a:avLst/>
            </a:prstGeom>
            <a:solidFill>
              <a:srgbClr val="FF9900"/>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#9</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8575" name="Group 15"/>
          <p:cNvGrpSpPr>
            <a:grpSpLocks/>
          </p:cNvGrpSpPr>
          <p:nvPr/>
        </p:nvGrpSpPr>
        <p:grpSpPr bwMode="auto">
          <a:xfrm>
            <a:off x="152400" y="3062288"/>
            <a:ext cx="8458200" cy="319087"/>
            <a:chOff x="240" y="2592"/>
            <a:chExt cx="5328" cy="201"/>
          </a:xfrm>
        </p:grpSpPr>
        <p:sp>
          <p:nvSpPr>
            <p:cNvPr id="1218576" name="Rectangle 16"/>
            <p:cNvSpPr>
              <a:spLocks noChangeArrowheads="1"/>
            </p:cNvSpPr>
            <p:nvPr/>
          </p:nvSpPr>
          <p:spPr bwMode="auto">
            <a:xfrm>
              <a:off x="432" y="2592"/>
              <a:ext cx="5136" cy="201"/>
            </a:xfrm>
            <a:prstGeom prst="rect">
              <a:avLst/>
            </a:prstGeom>
            <a:solidFill>
              <a:srgbClr val="FF9900"/>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#7’s structure integrity</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577" name="Rectangle 17"/>
            <p:cNvSpPr>
              <a:spLocks noChangeArrowheads="1"/>
            </p:cNvSpPr>
            <p:nvPr/>
          </p:nvSpPr>
          <p:spPr bwMode="auto">
            <a:xfrm>
              <a:off x="240" y="2592"/>
              <a:ext cx="240" cy="201"/>
            </a:xfrm>
            <a:prstGeom prst="rect">
              <a:avLst/>
            </a:prstGeom>
            <a:solidFill>
              <a:srgbClr val="FF9900"/>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#8</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8578" name="Group 18"/>
          <p:cNvGrpSpPr>
            <a:grpSpLocks/>
          </p:cNvGrpSpPr>
          <p:nvPr/>
        </p:nvGrpSpPr>
        <p:grpSpPr bwMode="auto">
          <a:xfrm>
            <a:off x="152400" y="2684463"/>
            <a:ext cx="8458200" cy="317500"/>
            <a:chOff x="240" y="2400"/>
            <a:chExt cx="5328" cy="200"/>
          </a:xfrm>
        </p:grpSpPr>
        <p:sp>
          <p:nvSpPr>
            <p:cNvPr id="1218579" name="Rectangle 19"/>
            <p:cNvSpPr>
              <a:spLocks noChangeArrowheads="1"/>
            </p:cNvSpPr>
            <p:nvPr/>
          </p:nvSpPr>
          <p:spPr bwMode="auto">
            <a:xfrm>
              <a:off x="432" y="2400"/>
              <a:ext cx="5136" cy="200"/>
            </a:xfrm>
            <a:prstGeom prst="rect">
              <a:avLst/>
            </a:prstGeom>
            <a:solidFill>
              <a:srgbClr val="FF9900"/>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#1’s stomach</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580" name="Rectangle 20"/>
            <p:cNvSpPr>
              <a:spLocks noChangeArrowheads="1"/>
            </p:cNvSpPr>
            <p:nvPr/>
          </p:nvSpPr>
          <p:spPr bwMode="auto">
            <a:xfrm>
              <a:off x="240" y="2400"/>
              <a:ext cx="240" cy="200"/>
            </a:xfrm>
            <a:prstGeom prst="rect">
              <a:avLst/>
            </a:prstGeom>
            <a:solidFill>
              <a:srgbClr val="FF9900"/>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#7</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8581" name="Group 21"/>
          <p:cNvGrpSpPr>
            <a:grpSpLocks/>
          </p:cNvGrpSpPr>
          <p:nvPr/>
        </p:nvGrpSpPr>
        <p:grpSpPr bwMode="auto">
          <a:xfrm>
            <a:off x="1752600" y="3432175"/>
            <a:ext cx="6553200" cy="319088"/>
            <a:chOff x="1488" y="3552"/>
            <a:chExt cx="4128" cy="201"/>
          </a:xfrm>
        </p:grpSpPr>
        <p:sp>
          <p:nvSpPr>
            <p:cNvPr id="1218582" name="Rectangle 22"/>
            <p:cNvSpPr>
              <a:spLocks noChangeArrowheads="1"/>
            </p:cNvSpPr>
            <p:nvPr/>
          </p:nvSpPr>
          <p:spPr bwMode="auto">
            <a:xfrm>
              <a:off x="1680" y="3552"/>
              <a:ext cx="3936" cy="201"/>
            </a:xfrm>
            <a:prstGeom prst="rect">
              <a:avLst/>
            </a:prstGeom>
            <a:solidFill>
              <a:srgbClr val="FF9900"/>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#1’s arthrosis</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583" name="Rectangle 23"/>
            <p:cNvSpPr>
              <a:spLocks noChangeArrowheads="1"/>
            </p:cNvSpPr>
            <p:nvPr/>
          </p:nvSpPr>
          <p:spPr bwMode="auto">
            <a:xfrm>
              <a:off x="1488" y="3552"/>
              <a:ext cx="240" cy="201"/>
            </a:xfrm>
            <a:prstGeom prst="rect">
              <a:avLst/>
            </a:prstGeom>
            <a:solidFill>
              <a:srgbClr val="FF9900"/>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#4</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8584" name="Group 24"/>
          <p:cNvGrpSpPr>
            <a:grpSpLocks/>
          </p:cNvGrpSpPr>
          <p:nvPr/>
        </p:nvGrpSpPr>
        <p:grpSpPr bwMode="auto">
          <a:xfrm>
            <a:off x="1227138" y="6402388"/>
            <a:ext cx="7696200" cy="317500"/>
            <a:chOff x="720" y="3312"/>
            <a:chExt cx="4848" cy="200"/>
          </a:xfrm>
        </p:grpSpPr>
        <p:sp>
          <p:nvSpPr>
            <p:cNvPr id="1218585" name="Rectangle 25"/>
            <p:cNvSpPr>
              <a:spLocks noChangeArrowheads="1"/>
            </p:cNvSpPr>
            <p:nvPr/>
          </p:nvSpPr>
          <p:spPr bwMode="auto">
            <a:xfrm>
              <a:off x="912" y="3312"/>
              <a:ext cx="4656" cy="200"/>
            </a:xfrm>
            <a:prstGeom prst="rect">
              <a:avLst/>
            </a:prstGeom>
            <a:solidFill>
              <a:srgbClr val="FF9900"/>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the physician responsible for #2</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586" name="Rectangle 26"/>
            <p:cNvSpPr>
              <a:spLocks noChangeArrowheads="1"/>
            </p:cNvSpPr>
            <p:nvPr/>
          </p:nvSpPr>
          <p:spPr bwMode="auto">
            <a:xfrm>
              <a:off x="720" y="3312"/>
              <a:ext cx="240" cy="200"/>
            </a:xfrm>
            <a:prstGeom prst="rect">
              <a:avLst/>
            </a:prstGeom>
            <a:solidFill>
              <a:srgbClr val="FF9900"/>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#3</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8587" name="Group 27"/>
          <p:cNvGrpSpPr>
            <a:grpSpLocks/>
          </p:cNvGrpSpPr>
          <p:nvPr/>
        </p:nvGrpSpPr>
        <p:grpSpPr bwMode="auto">
          <a:xfrm>
            <a:off x="2895600" y="4205288"/>
            <a:ext cx="3276600" cy="319087"/>
            <a:chOff x="1776" y="3408"/>
            <a:chExt cx="2064" cy="201"/>
          </a:xfrm>
        </p:grpSpPr>
        <p:sp>
          <p:nvSpPr>
            <p:cNvPr id="1218588" name="Rectangle 28"/>
            <p:cNvSpPr>
              <a:spLocks noChangeArrowheads="1"/>
            </p:cNvSpPr>
            <p:nvPr/>
          </p:nvSpPr>
          <p:spPr bwMode="auto">
            <a:xfrm>
              <a:off x="1968" y="3408"/>
              <a:ext cx="1872" cy="201"/>
            </a:xfrm>
            <a:prstGeom prst="rect">
              <a:avLst/>
            </a:prstGeom>
            <a:solidFill>
              <a:srgbClr val="00CC99"/>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#1’s physiotherapy</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589" name="Rectangle 29"/>
            <p:cNvSpPr>
              <a:spLocks noChangeArrowheads="1"/>
            </p:cNvSpPr>
            <p:nvPr/>
          </p:nvSpPr>
          <p:spPr bwMode="auto">
            <a:xfrm>
              <a:off x="1776" y="3408"/>
              <a:ext cx="240" cy="201"/>
            </a:xfrm>
            <a:prstGeom prst="rect">
              <a:avLst/>
            </a:prstGeom>
            <a:solidFill>
              <a:srgbClr val="00CC99"/>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#6</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8590" name="Group 30"/>
          <p:cNvGrpSpPr>
            <a:grpSpLocks/>
          </p:cNvGrpSpPr>
          <p:nvPr/>
        </p:nvGrpSpPr>
        <p:grpSpPr bwMode="auto">
          <a:xfrm>
            <a:off x="2895600" y="4554538"/>
            <a:ext cx="2895600" cy="319087"/>
            <a:chOff x="1776" y="3216"/>
            <a:chExt cx="1824" cy="201"/>
          </a:xfrm>
        </p:grpSpPr>
        <p:sp>
          <p:nvSpPr>
            <p:cNvPr id="1218591" name="Rectangle 31"/>
            <p:cNvSpPr>
              <a:spLocks noChangeArrowheads="1"/>
            </p:cNvSpPr>
            <p:nvPr/>
          </p:nvSpPr>
          <p:spPr bwMode="auto">
            <a:xfrm>
              <a:off x="1968" y="3216"/>
              <a:ext cx="1632" cy="201"/>
            </a:xfrm>
            <a:prstGeom prst="rect">
              <a:avLst/>
            </a:prstGeom>
            <a:solidFill>
              <a:srgbClr val="00CC99"/>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#1’s anti-inflammatory treatment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592" name="Rectangle 32"/>
            <p:cNvSpPr>
              <a:spLocks noChangeArrowheads="1"/>
            </p:cNvSpPr>
            <p:nvPr/>
          </p:nvSpPr>
          <p:spPr bwMode="auto">
            <a:xfrm>
              <a:off x="1776" y="3216"/>
              <a:ext cx="240" cy="201"/>
            </a:xfrm>
            <a:prstGeom prst="rect">
              <a:avLst/>
            </a:prstGeom>
            <a:solidFill>
              <a:srgbClr val="00CC99"/>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#5</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8593" name="Group 33"/>
          <p:cNvGrpSpPr>
            <a:grpSpLocks/>
          </p:cNvGrpSpPr>
          <p:nvPr/>
        </p:nvGrpSpPr>
        <p:grpSpPr bwMode="auto">
          <a:xfrm>
            <a:off x="2895600" y="3803650"/>
            <a:ext cx="3276600" cy="366713"/>
            <a:chOff x="1776" y="2976"/>
            <a:chExt cx="2064" cy="231"/>
          </a:xfrm>
        </p:grpSpPr>
        <p:sp>
          <p:nvSpPr>
            <p:cNvPr id="1218594" name="Rectangle 34"/>
            <p:cNvSpPr>
              <a:spLocks noChangeArrowheads="1"/>
            </p:cNvSpPr>
            <p:nvPr/>
          </p:nvSpPr>
          <p:spPr bwMode="auto">
            <a:xfrm>
              <a:off x="1968" y="2976"/>
              <a:ext cx="1872" cy="231"/>
            </a:xfrm>
            <a:prstGeom prst="rect">
              <a:avLst/>
            </a:prstGeom>
            <a:solidFill>
              <a:srgbClr val="00CC99"/>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#1’s treatment</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595" name="Rectangle 35"/>
            <p:cNvSpPr>
              <a:spLocks noChangeArrowheads="1"/>
            </p:cNvSpPr>
            <p:nvPr/>
          </p:nvSpPr>
          <p:spPr bwMode="auto">
            <a:xfrm>
              <a:off x="1776" y="2976"/>
              <a:ext cx="240" cy="231"/>
            </a:xfrm>
            <a:prstGeom prst="rect">
              <a:avLst/>
            </a:prstGeom>
            <a:solidFill>
              <a:srgbClr val="00CC99"/>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#2</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8596" name="Group 36"/>
          <p:cNvGrpSpPr>
            <a:grpSpLocks/>
          </p:cNvGrpSpPr>
          <p:nvPr/>
        </p:nvGrpSpPr>
        <p:grpSpPr bwMode="auto">
          <a:xfrm>
            <a:off x="152400" y="2300288"/>
            <a:ext cx="8458200" cy="314325"/>
            <a:chOff x="240" y="3072"/>
            <a:chExt cx="5328" cy="276"/>
          </a:xfrm>
        </p:grpSpPr>
        <p:sp>
          <p:nvSpPr>
            <p:cNvPr id="1218597" name="Rectangle 37"/>
            <p:cNvSpPr>
              <a:spLocks noChangeArrowheads="1"/>
            </p:cNvSpPr>
            <p:nvPr/>
          </p:nvSpPr>
          <p:spPr bwMode="auto">
            <a:xfrm>
              <a:off x="432" y="3072"/>
              <a:ext cx="5136" cy="276"/>
            </a:xfrm>
            <a:prstGeom prst="rect">
              <a:avLst/>
            </a:prstGeom>
            <a:solidFill>
              <a:srgbClr val="FF9900"/>
            </a:solidFill>
            <a:ln w="9525" algn="ctr">
              <a:solidFill>
                <a:schemeClr val="tx1"/>
              </a:solidFill>
              <a:miter lim="800000"/>
              <a:headEnd/>
              <a:tailEnd/>
            </a:ln>
          </p:spPr>
          <p:txBody>
            <a:bodyPr anchor="ctr">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the patient who is treated</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598" name="Rectangle 38"/>
            <p:cNvSpPr>
              <a:spLocks noChangeArrowheads="1"/>
            </p:cNvSpPr>
            <p:nvPr/>
          </p:nvSpPr>
          <p:spPr bwMode="auto">
            <a:xfrm>
              <a:off x="240" y="3072"/>
              <a:ext cx="240" cy="276"/>
            </a:xfrm>
            <a:prstGeom prst="rect">
              <a:avLst/>
            </a:prstGeom>
            <a:solidFill>
              <a:srgbClr val="FF9900"/>
            </a:solidFill>
            <a:ln w="9525" algn="ctr">
              <a:solidFill>
                <a:schemeClr val="tx1"/>
              </a:solidFill>
              <a:miter lim="800000"/>
              <a:headEnd/>
              <a:tailEnd/>
            </a:ln>
          </p:spPr>
          <p:txBody>
            <a:bodyPr lIns="45720" rIns="45720">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sp>
        <p:nvSpPr>
          <p:cNvPr id="1218599" name="Line 39"/>
          <p:cNvSpPr>
            <a:spLocks noChangeShapeType="1"/>
          </p:cNvSpPr>
          <p:nvPr/>
        </p:nvSpPr>
        <p:spPr bwMode="auto">
          <a:xfrm>
            <a:off x="1752600" y="2300288"/>
            <a:ext cx="0" cy="4419600"/>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600" name="Line 40"/>
          <p:cNvSpPr>
            <a:spLocks noChangeShapeType="1"/>
          </p:cNvSpPr>
          <p:nvPr/>
        </p:nvSpPr>
        <p:spPr bwMode="auto">
          <a:xfrm>
            <a:off x="152400" y="2300288"/>
            <a:ext cx="0" cy="4419600"/>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601" name="Line 41"/>
          <p:cNvSpPr>
            <a:spLocks noChangeShapeType="1"/>
          </p:cNvSpPr>
          <p:nvPr/>
        </p:nvSpPr>
        <p:spPr bwMode="auto">
          <a:xfrm>
            <a:off x="2895600" y="2300288"/>
            <a:ext cx="0" cy="4419600"/>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602" name="Line 42"/>
          <p:cNvSpPr>
            <a:spLocks noChangeShapeType="1"/>
          </p:cNvSpPr>
          <p:nvPr/>
        </p:nvSpPr>
        <p:spPr bwMode="auto">
          <a:xfrm>
            <a:off x="4267200" y="2300288"/>
            <a:ext cx="0" cy="4419600"/>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18603" name="Group 43"/>
          <p:cNvGrpSpPr>
            <a:grpSpLocks/>
          </p:cNvGrpSpPr>
          <p:nvPr/>
        </p:nvGrpSpPr>
        <p:grpSpPr bwMode="auto">
          <a:xfrm>
            <a:off x="0" y="1843088"/>
            <a:ext cx="8915400" cy="407987"/>
            <a:chOff x="0" y="1728"/>
            <a:chExt cx="5616" cy="257"/>
          </a:xfrm>
        </p:grpSpPr>
        <p:sp>
          <p:nvSpPr>
            <p:cNvPr id="1218604" name="Line 44"/>
            <p:cNvSpPr>
              <a:spLocks noChangeShapeType="1"/>
            </p:cNvSpPr>
            <p:nvPr/>
          </p:nvSpPr>
          <p:spPr bwMode="auto">
            <a:xfrm>
              <a:off x="96" y="1985"/>
              <a:ext cx="5520" cy="0"/>
            </a:xfrm>
            <a:prstGeom prst="line">
              <a:avLst/>
            </a:prstGeom>
            <a:noFill/>
            <a:ln w="38100">
              <a:solidFill>
                <a:srgbClr val="FF33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8605" name="Text Box 45"/>
            <p:cNvSpPr txBox="1">
              <a:spLocks noChangeArrowheads="1"/>
            </p:cNvSpPr>
            <p:nvPr/>
          </p:nvSpPr>
          <p:spPr bwMode="auto">
            <a:xfrm>
              <a:off x="0" y="172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0">
                  <a:solidFill>
                    <a:srgbClr val="FF3399"/>
                  </a:solidFill>
                </a:rPr>
                <a:t>t</a:t>
              </a:r>
              <a:r>
                <a:rPr lang="en-US" altLang="en-US" sz="1800" b="0" baseline="-25000">
                  <a:solidFill>
                    <a:srgbClr val="FF3399"/>
                  </a:solidFill>
                </a:rPr>
                <a:t>0</a:t>
              </a:r>
            </a:p>
          </p:txBody>
        </p:sp>
        <p:sp>
          <p:nvSpPr>
            <p:cNvPr id="1218606" name="Text Box 46"/>
            <p:cNvSpPr txBox="1">
              <a:spLocks noChangeArrowheads="1"/>
            </p:cNvSpPr>
            <p:nvPr/>
          </p:nvSpPr>
          <p:spPr bwMode="auto">
            <a:xfrm>
              <a:off x="1008" y="172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0">
                  <a:solidFill>
                    <a:srgbClr val="FF3399"/>
                  </a:solidFill>
                </a:rPr>
                <a:t>t</a:t>
              </a:r>
              <a:r>
                <a:rPr lang="en-US" altLang="en-US" sz="1800" b="0" baseline="-25000">
                  <a:solidFill>
                    <a:srgbClr val="FF3399"/>
                  </a:solidFill>
                </a:rPr>
                <a:t>1</a:t>
              </a:r>
            </a:p>
          </p:txBody>
        </p:sp>
        <p:sp>
          <p:nvSpPr>
            <p:cNvPr id="1218607" name="Text Box 47"/>
            <p:cNvSpPr txBox="1">
              <a:spLocks noChangeArrowheads="1"/>
            </p:cNvSpPr>
            <p:nvPr/>
          </p:nvSpPr>
          <p:spPr bwMode="auto">
            <a:xfrm>
              <a:off x="1728" y="172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0">
                  <a:solidFill>
                    <a:srgbClr val="FF3399"/>
                  </a:solidFill>
                </a:rPr>
                <a:t>t</a:t>
              </a:r>
              <a:r>
                <a:rPr lang="en-US" altLang="en-US" sz="1800" b="0" baseline="-25000">
                  <a:solidFill>
                    <a:srgbClr val="FF3399"/>
                  </a:solidFill>
                </a:rPr>
                <a:t>2</a:t>
              </a:r>
            </a:p>
          </p:txBody>
        </p:sp>
        <p:sp>
          <p:nvSpPr>
            <p:cNvPr id="1218608" name="Text Box 48"/>
            <p:cNvSpPr txBox="1">
              <a:spLocks noChangeArrowheads="1"/>
            </p:cNvSpPr>
            <p:nvPr/>
          </p:nvSpPr>
          <p:spPr bwMode="auto">
            <a:xfrm>
              <a:off x="2592" y="1728"/>
              <a:ext cx="2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800" b="0">
                  <a:solidFill>
                    <a:srgbClr val="FF3399"/>
                  </a:solidFill>
                </a:rPr>
                <a:t>t</a:t>
              </a:r>
              <a:r>
                <a:rPr lang="en-US" altLang="en-US" sz="1800" b="0" baseline="-25000">
                  <a:solidFill>
                    <a:srgbClr val="FF3399"/>
                  </a:solidFill>
                </a:rPr>
                <a:t>3</a:t>
              </a:r>
            </a:p>
          </p:txBody>
        </p:sp>
      </p:grpSp>
      <p:grpSp>
        <p:nvGrpSpPr>
          <p:cNvPr id="1218609" name="Group 49"/>
          <p:cNvGrpSpPr>
            <a:grpSpLocks/>
          </p:cNvGrpSpPr>
          <p:nvPr/>
        </p:nvGrpSpPr>
        <p:grpSpPr bwMode="auto">
          <a:xfrm>
            <a:off x="2895600" y="2376488"/>
            <a:ext cx="1955800" cy="273050"/>
            <a:chOff x="144" y="1248"/>
            <a:chExt cx="1232" cy="172"/>
          </a:xfrm>
        </p:grpSpPr>
        <p:sp>
          <p:nvSpPr>
            <p:cNvPr id="1218610" name="Rectangle 50"/>
            <p:cNvSpPr>
              <a:spLocks noChangeArrowheads="1"/>
            </p:cNvSpPr>
            <p:nvPr/>
          </p:nvSpPr>
          <p:spPr bwMode="auto">
            <a:xfrm>
              <a:off x="384" y="1248"/>
              <a:ext cx="99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subject of care</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611" name="Rectangle 51"/>
            <p:cNvSpPr>
              <a:spLocks noChangeArrowheads="1"/>
            </p:cNvSpPr>
            <p:nvPr/>
          </p:nvSpPr>
          <p:spPr bwMode="auto">
            <a:xfrm>
              <a:off x="144" y="1248"/>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 C1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8612" name="Group 52"/>
          <p:cNvGrpSpPr>
            <a:grpSpLocks/>
          </p:cNvGrpSpPr>
          <p:nvPr/>
        </p:nvGrpSpPr>
        <p:grpSpPr bwMode="auto">
          <a:xfrm>
            <a:off x="2895600" y="2760663"/>
            <a:ext cx="3352800" cy="273050"/>
            <a:chOff x="144" y="2108"/>
            <a:chExt cx="1232" cy="172"/>
          </a:xfrm>
        </p:grpSpPr>
        <p:sp>
          <p:nvSpPr>
            <p:cNvPr id="1218613" name="Rectangle 53"/>
            <p:cNvSpPr>
              <a:spLocks noChangeArrowheads="1"/>
            </p:cNvSpPr>
            <p:nvPr/>
          </p:nvSpPr>
          <p:spPr bwMode="auto">
            <a:xfrm>
              <a:off x="384" y="2108"/>
              <a:ext cx="99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 involved structure</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614" name="Rectangle 54"/>
            <p:cNvSpPr>
              <a:spLocks noChangeArrowheads="1"/>
            </p:cNvSpPr>
            <p:nvPr/>
          </p:nvSpPr>
          <p:spPr bwMode="auto">
            <a:xfrm>
              <a:off x="144" y="2108"/>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US" altLang="ja-JP" sz="1400" b="0">
                  <a:solidFill>
                    <a:schemeClr val="bg1"/>
                  </a:solidFill>
                  <a:ea typeface="ＭＳ 明朝" panose="02020609040205080304" pitchFamily="49" charset="-128"/>
                  <a:cs typeface="Times New Roman" panose="02020603050405020304" pitchFamily="18" charset="0"/>
                </a:rPr>
                <a:t> </a:t>
              </a:r>
              <a:r>
                <a:rPr lang="en-GB" altLang="ja-JP" sz="1400" b="0">
                  <a:solidFill>
                    <a:schemeClr val="bg1"/>
                  </a:solidFill>
                  <a:ea typeface="ＭＳ 明朝" panose="02020609040205080304" pitchFamily="49" charset="-128"/>
                  <a:cs typeface="Times New Roman" panose="02020603050405020304" pitchFamily="18" charset="0"/>
                </a:rPr>
                <a:t>C6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8615" name="Group 55"/>
          <p:cNvGrpSpPr>
            <a:grpSpLocks/>
          </p:cNvGrpSpPr>
          <p:nvPr/>
        </p:nvGrpSpPr>
        <p:grpSpPr bwMode="auto">
          <a:xfrm>
            <a:off x="4038600" y="6446838"/>
            <a:ext cx="1955800" cy="273050"/>
            <a:chOff x="144" y="1764"/>
            <a:chExt cx="1232" cy="172"/>
          </a:xfrm>
        </p:grpSpPr>
        <p:sp>
          <p:nvSpPr>
            <p:cNvPr id="1218616" name="Rectangle 56"/>
            <p:cNvSpPr>
              <a:spLocks noChangeArrowheads="1"/>
            </p:cNvSpPr>
            <p:nvPr/>
          </p:nvSpPr>
          <p:spPr bwMode="auto">
            <a:xfrm>
              <a:off x="384" y="1764"/>
              <a:ext cx="99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care giver</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617" name="Rectangle 57"/>
            <p:cNvSpPr>
              <a:spLocks noChangeArrowheads="1"/>
            </p:cNvSpPr>
            <p:nvPr/>
          </p:nvSpPr>
          <p:spPr bwMode="auto">
            <a:xfrm>
              <a:off x="144" y="1764"/>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US" altLang="ja-JP" sz="1400" b="0">
                  <a:solidFill>
                    <a:schemeClr val="bg1"/>
                  </a:solidFill>
                  <a:ea typeface="ＭＳ 明朝" panose="02020609040205080304" pitchFamily="49" charset="-128"/>
                  <a:cs typeface="Times New Roman" panose="02020603050405020304" pitchFamily="18" charset="0"/>
                </a:rPr>
                <a:t> </a:t>
              </a:r>
              <a:r>
                <a:rPr lang="en-GB" altLang="ja-JP" sz="1400" b="0">
                  <a:solidFill>
                    <a:schemeClr val="bg1"/>
                  </a:solidFill>
                  <a:ea typeface="ＭＳ 明朝" panose="02020609040205080304" pitchFamily="49" charset="-128"/>
                  <a:cs typeface="Times New Roman" panose="02020603050405020304" pitchFamily="18" charset="0"/>
                </a:rPr>
                <a:t>C4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sp>
        <p:nvSpPr>
          <p:cNvPr id="1218618" name="Line 58"/>
          <p:cNvSpPr>
            <a:spLocks noChangeShapeType="1"/>
          </p:cNvSpPr>
          <p:nvPr/>
        </p:nvSpPr>
        <p:spPr bwMode="auto">
          <a:xfrm>
            <a:off x="2895600" y="6467475"/>
            <a:ext cx="1143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18619" name="Group 59"/>
          <p:cNvGrpSpPr>
            <a:grpSpLocks/>
          </p:cNvGrpSpPr>
          <p:nvPr/>
        </p:nvGrpSpPr>
        <p:grpSpPr bwMode="auto">
          <a:xfrm>
            <a:off x="4419600" y="3851275"/>
            <a:ext cx="1955800" cy="273050"/>
            <a:chOff x="144" y="1592"/>
            <a:chExt cx="1232" cy="172"/>
          </a:xfrm>
        </p:grpSpPr>
        <p:sp>
          <p:nvSpPr>
            <p:cNvPr id="1218620" name="Rectangle 60"/>
            <p:cNvSpPr>
              <a:spLocks noChangeArrowheads="1"/>
            </p:cNvSpPr>
            <p:nvPr/>
          </p:nvSpPr>
          <p:spPr bwMode="auto">
            <a:xfrm>
              <a:off x="384" y="1592"/>
              <a:ext cx="99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act of care</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621" name="Rectangle 61"/>
            <p:cNvSpPr>
              <a:spLocks noChangeArrowheads="1"/>
            </p:cNvSpPr>
            <p:nvPr/>
          </p:nvSpPr>
          <p:spPr bwMode="auto">
            <a:xfrm>
              <a:off x="144" y="1592"/>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US" altLang="ja-JP" sz="1400" b="0">
                  <a:solidFill>
                    <a:schemeClr val="bg1"/>
                  </a:solidFill>
                  <a:ea typeface="ＭＳ 明朝" panose="02020609040205080304" pitchFamily="49" charset="-128"/>
                  <a:cs typeface="Times New Roman" panose="02020603050405020304" pitchFamily="18" charset="0"/>
                </a:rPr>
                <a:t> </a:t>
              </a:r>
              <a:r>
                <a:rPr lang="en-GB" altLang="ja-JP" sz="1400" b="0">
                  <a:solidFill>
                    <a:schemeClr val="bg1"/>
                  </a:solidFill>
                  <a:ea typeface="ＭＳ 明朝" panose="02020609040205080304" pitchFamily="49" charset="-128"/>
                  <a:cs typeface="Times New Roman" panose="02020603050405020304" pitchFamily="18" charset="0"/>
                </a:rPr>
                <a:t>C3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sp>
        <p:nvSpPr>
          <p:cNvPr id="1218622" name="Line 62"/>
          <p:cNvSpPr>
            <a:spLocks noChangeShapeType="1"/>
          </p:cNvSpPr>
          <p:nvPr/>
        </p:nvSpPr>
        <p:spPr bwMode="auto">
          <a:xfrm>
            <a:off x="2895600" y="3867150"/>
            <a:ext cx="1600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18623" name="Line 63"/>
          <p:cNvSpPr>
            <a:spLocks noChangeShapeType="1"/>
          </p:cNvSpPr>
          <p:nvPr/>
        </p:nvSpPr>
        <p:spPr bwMode="auto">
          <a:xfrm>
            <a:off x="4267200" y="4633913"/>
            <a:ext cx="1600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18624" name="Group 64"/>
          <p:cNvGrpSpPr>
            <a:grpSpLocks/>
          </p:cNvGrpSpPr>
          <p:nvPr/>
        </p:nvGrpSpPr>
        <p:grpSpPr bwMode="auto">
          <a:xfrm>
            <a:off x="3200400" y="3482975"/>
            <a:ext cx="1955800" cy="273050"/>
            <a:chOff x="144" y="1936"/>
            <a:chExt cx="1232" cy="172"/>
          </a:xfrm>
        </p:grpSpPr>
        <p:sp>
          <p:nvSpPr>
            <p:cNvPr id="1218625" name="Rectangle 65"/>
            <p:cNvSpPr>
              <a:spLocks noChangeArrowheads="1"/>
            </p:cNvSpPr>
            <p:nvPr/>
          </p:nvSpPr>
          <p:spPr bwMode="auto">
            <a:xfrm>
              <a:off x="384" y="1936"/>
              <a:ext cx="99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underlying disease</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626" name="Rectangle 66"/>
            <p:cNvSpPr>
              <a:spLocks noChangeArrowheads="1"/>
            </p:cNvSpPr>
            <p:nvPr/>
          </p:nvSpPr>
          <p:spPr bwMode="auto">
            <a:xfrm>
              <a:off x="144" y="1936"/>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US" altLang="ja-JP" sz="1400" b="0">
                  <a:solidFill>
                    <a:schemeClr val="bg1"/>
                  </a:solidFill>
                  <a:ea typeface="ＭＳ 明朝" panose="02020609040205080304" pitchFamily="49" charset="-128"/>
                  <a:cs typeface="Times New Roman" panose="02020603050405020304" pitchFamily="18" charset="0"/>
                </a:rPr>
                <a:t> </a:t>
              </a:r>
              <a:r>
                <a:rPr lang="en-GB" altLang="ja-JP" sz="1400" b="0">
                  <a:solidFill>
                    <a:schemeClr val="bg1"/>
                  </a:solidFill>
                  <a:ea typeface="ＭＳ 明朝" panose="02020609040205080304" pitchFamily="49" charset="-128"/>
                  <a:cs typeface="Times New Roman" panose="02020603050405020304" pitchFamily="18" charset="0"/>
                </a:rPr>
                <a:t>C5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sp>
        <p:nvSpPr>
          <p:cNvPr id="1218627" name="Line 67"/>
          <p:cNvSpPr>
            <a:spLocks noChangeShapeType="1"/>
          </p:cNvSpPr>
          <p:nvPr/>
        </p:nvSpPr>
        <p:spPr bwMode="auto">
          <a:xfrm>
            <a:off x="1752600" y="3498850"/>
            <a:ext cx="1600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18628" name="Group 68"/>
          <p:cNvGrpSpPr>
            <a:grpSpLocks/>
          </p:cNvGrpSpPr>
          <p:nvPr/>
        </p:nvGrpSpPr>
        <p:grpSpPr bwMode="auto">
          <a:xfrm>
            <a:off x="2286000" y="3122613"/>
            <a:ext cx="1955800" cy="273050"/>
            <a:chOff x="144" y="2452"/>
            <a:chExt cx="1232" cy="172"/>
          </a:xfrm>
        </p:grpSpPr>
        <p:sp>
          <p:nvSpPr>
            <p:cNvPr id="1218629" name="Rectangle 69"/>
            <p:cNvSpPr>
              <a:spLocks noChangeArrowheads="1"/>
            </p:cNvSpPr>
            <p:nvPr/>
          </p:nvSpPr>
          <p:spPr bwMode="auto">
            <a:xfrm>
              <a:off x="384" y="2452"/>
              <a:ext cx="99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structure integrity</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630" name="Rectangle 70"/>
            <p:cNvSpPr>
              <a:spLocks noChangeArrowheads="1"/>
            </p:cNvSpPr>
            <p:nvPr/>
          </p:nvSpPr>
          <p:spPr bwMode="auto">
            <a:xfrm>
              <a:off x="144" y="2452"/>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US" altLang="ja-JP" sz="1400" b="0">
                  <a:solidFill>
                    <a:schemeClr val="bg1"/>
                  </a:solidFill>
                  <a:ea typeface="ＭＳ 明朝" panose="02020609040205080304" pitchFamily="49" charset="-128"/>
                  <a:cs typeface="Times New Roman" panose="02020603050405020304" pitchFamily="18" charset="0"/>
                </a:rPr>
                <a:t> </a:t>
              </a:r>
              <a:r>
                <a:rPr lang="en-GB" altLang="ja-JP" sz="1400" b="0">
                  <a:solidFill>
                    <a:schemeClr val="bg1"/>
                  </a:solidFill>
                  <a:ea typeface="ＭＳ 明朝" panose="02020609040205080304" pitchFamily="49" charset="-128"/>
                  <a:cs typeface="Times New Roman" panose="02020603050405020304" pitchFamily="18" charset="0"/>
                </a:rPr>
                <a:t>C8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sp>
        <p:nvSpPr>
          <p:cNvPr id="1218631" name="Line 71"/>
          <p:cNvSpPr>
            <a:spLocks noChangeShapeType="1"/>
          </p:cNvSpPr>
          <p:nvPr/>
        </p:nvSpPr>
        <p:spPr bwMode="auto">
          <a:xfrm>
            <a:off x="228600" y="3138488"/>
            <a:ext cx="2133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218632" name="Group 72"/>
          <p:cNvGrpSpPr>
            <a:grpSpLocks/>
          </p:cNvGrpSpPr>
          <p:nvPr/>
        </p:nvGrpSpPr>
        <p:grpSpPr bwMode="auto">
          <a:xfrm>
            <a:off x="4267200" y="5272088"/>
            <a:ext cx="3352800" cy="319087"/>
            <a:chOff x="3024" y="1344"/>
            <a:chExt cx="2112" cy="201"/>
          </a:xfrm>
        </p:grpSpPr>
        <p:sp>
          <p:nvSpPr>
            <p:cNvPr id="1218633" name="Rectangle 73"/>
            <p:cNvSpPr>
              <a:spLocks noChangeArrowheads="1"/>
            </p:cNvSpPr>
            <p:nvPr/>
          </p:nvSpPr>
          <p:spPr bwMode="auto">
            <a:xfrm>
              <a:off x="3216" y="1344"/>
              <a:ext cx="1920" cy="201"/>
            </a:xfrm>
            <a:prstGeom prst="rect">
              <a:avLst/>
            </a:prstGeom>
            <a:solidFill>
              <a:srgbClr val="00CC99"/>
            </a:solidFill>
            <a:ln w="9525" algn="ctr">
              <a:solidFill>
                <a:schemeClr val="tx1"/>
              </a:solidFill>
              <a:miter lim="800000"/>
              <a:headEnd/>
              <a:tailEnd/>
            </a:ln>
          </p:spPr>
          <p:txBody>
            <a:bodyPr/>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change brought about by #9</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634" name="Rectangle 74"/>
            <p:cNvSpPr>
              <a:spLocks noChangeArrowheads="1"/>
            </p:cNvSpPr>
            <p:nvPr/>
          </p:nvSpPr>
          <p:spPr bwMode="auto">
            <a:xfrm>
              <a:off x="3024" y="1344"/>
              <a:ext cx="240" cy="201"/>
            </a:xfrm>
            <a:prstGeom prst="rect">
              <a:avLst/>
            </a:prstGeom>
            <a:solidFill>
              <a:srgbClr val="00CC99"/>
            </a:solidFill>
            <a:ln w="9525" algn="ctr">
              <a:solidFill>
                <a:schemeClr val="tx1"/>
              </a:solidFill>
              <a:miter lim="800000"/>
              <a:headEnd/>
              <a:tailEnd/>
            </a:ln>
          </p:spPr>
          <p:txBody>
            <a:bodyPr lIns="45720" rIns="45720"/>
            <a:lstStyle>
              <a:lvl1pPr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#11</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grpSp>
        <p:nvGrpSpPr>
          <p:cNvPr id="1218635" name="Group 75"/>
          <p:cNvGrpSpPr>
            <a:grpSpLocks/>
          </p:cNvGrpSpPr>
          <p:nvPr/>
        </p:nvGrpSpPr>
        <p:grpSpPr bwMode="auto">
          <a:xfrm>
            <a:off x="7086600" y="5305425"/>
            <a:ext cx="1066800" cy="273050"/>
            <a:chOff x="4464" y="3456"/>
            <a:chExt cx="672" cy="172"/>
          </a:xfrm>
        </p:grpSpPr>
        <p:sp>
          <p:nvSpPr>
            <p:cNvPr id="1218636" name="Rectangle 76"/>
            <p:cNvSpPr>
              <a:spLocks noChangeArrowheads="1"/>
            </p:cNvSpPr>
            <p:nvPr/>
          </p:nvSpPr>
          <p:spPr bwMode="auto">
            <a:xfrm>
              <a:off x="4704" y="3456"/>
              <a:ext cx="432"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harm</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sp>
          <p:nvSpPr>
            <p:cNvPr id="1218637" name="Rectangle 77"/>
            <p:cNvSpPr>
              <a:spLocks noChangeArrowheads="1"/>
            </p:cNvSpPr>
            <p:nvPr/>
          </p:nvSpPr>
          <p:spPr bwMode="auto">
            <a:xfrm>
              <a:off x="4464" y="3456"/>
              <a:ext cx="288" cy="172"/>
            </a:xfrm>
            <a:prstGeom prst="rect">
              <a:avLst/>
            </a:prstGeom>
            <a:solidFill>
              <a:srgbClr val="FF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r>
                <a:rPr lang="en-GB" altLang="ja-JP" sz="1400" b="0">
                  <a:solidFill>
                    <a:schemeClr val="bg1"/>
                  </a:solidFill>
                  <a:ea typeface="ＭＳ 明朝" panose="02020609040205080304" pitchFamily="49" charset="-128"/>
                  <a:cs typeface="Times New Roman" panose="02020603050405020304" pitchFamily="18" charset="0"/>
                </a:rPr>
                <a:t>C10 </a:t>
              </a:r>
              <a:endParaRPr lang="en-GB" altLang="ja-JP" sz="1400" b="0">
                <a:solidFill>
                  <a:schemeClr val="bg1"/>
                </a:solidFill>
                <a:latin typeface="Arial" panose="020B0604020202020204" pitchFamily="34" charset="0"/>
                <a:ea typeface="ＭＳ 明朝" panose="02020609040205080304" pitchFamily="49" charset="-128"/>
                <a:cs typeface="Times New Roman" panose="02020603050405020304" pitchFamily="18" charset="0"/>
              </a:endParaRPr>
            </a:p>
          </p:txBody>
        </p:sp>
      </p:grpSp>
      <p:sp>
        <p:nvSpPr>
          <p:cNvPr id="1218638" name="Line 78"/>
          <p:cNvSpPr>
            <a:spLocks noChangeShapeType="1"/>
          </p:cNvSpPr>
          <p:nvPr/>
        </p:nvSpPr>
        <p:spPr bwMode="auto">
          <a:xfrm>
            <a:off x="4267200" y="5324475"/>
            <a:ext cx="2819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91885320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2130425"/>
            <a:ext cx="8153400" cy="1470025"/>
          </a:xfrm>
        </p:spPr>
        <p:txBody>
          <a:bodyPr/>
          <a:lstStyle/>
          <a:p>
            <a:r>
              <a:rPr lang="en-US" dirty="0"/>
              <a:t>Referent Tracking</a:t>
            </a:r>
            <a:r>
              <a:rPr lang="en-US" dirty="0" smtClean="0"/>
              <a:t>:</a:t>
            </a:r>
            <a:br>
              <a:rPr lang="en-US" dirty="0" smtClean="0"/>
            </a:br>
            <a:r>
              <a:rPr lang="en-US" dirty="0"/>
              <a:t/>
            </a:r>
            <a:br>
              <a:rPr lang="en-US" dirty="0"/>
            </a:br>
            <a:r>
              <a:rPr lang="en-US" dirty="0" smtClean="0"/>
              <a:t>An application in dataset disambiguation</a:t>
            </a:r>
            <a:r>
              <a:rPr lang="en-US" dirty="0"/>
              <a:t/>
            </a:r>
            <a:br>
              <a:rPr lang="en-US" dirty="0"/>
            </a:br>
            <a:endParaRPr lang="en-US" dirty="0"/>
          </a:p>
        </p:txBody>
      </p:sp>
    </p:spTree>
    <p:extLst>
      <p:ext uri="{BB962C8B-B14F-4D97-AF65-F5344CB8AC3E}">
        <p14:creationId xmlns:p14="http://schemas.microsoft.com/office/powerpoint/2010/main" val="150974665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smtClean="0"/>
              <a:t>A colleague shares his research data set</a:t>
            </a:r>
          </a:p>
        </p:txBody>
      </p:sp>
      <p:pic>
        <p:nvPicPr>
          <p:cNvPr id="747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8" y="2006600"/>
            <a:ext cx="8126412"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35077958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smtClean="0"/>
              <a:t>Step 1: ‘meaning’ of values in data collections</a:t>
            </a:r>
          </a:p>
        </p:txBody>
      </p:sp>
      <p:pic>
        <p:nvPicPr>
          <p:cNvPr id="768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775" y="4090988"/>
            <a:ext cx="72771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68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1995488"/>
            <a:ext cx="3098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21"/>
          <p:cNvGrpSpPr>
            <a:grpSpLocks/>
          </p:cNvGrpSpPr>
          <p:nvPr/>
        </p:nvGrpSpPr>
        <p:grpSpPr bwMode="auto">
          <a:xfrm>
            <a:off x="295275" y="2012950"/>
            <a:ext cx="8743950" cy="3959225"/>
            <a:chOff x="295275" y="2012496"/>
            <a:chExt cx="8743950" cy="3959679"/>
          </a:xfrm>
        </p:grpSpPr>
        <p:sp>
          <p:nvSpPr>
            <p:cNvPr id="76808" name="TextBox 12"/>
            <p:cNvSpPr txBox="1">
              <a:spLocks noChangeArrowheads="1"/>
            </p:cNvSpPr>
            <p:nvPr/>
          </p:nvSpPr>
          <p:spPr bwMode="auto">
            <a:xfrm>
              <a:off x="3571875" y="2012496"/>
              <a:ext cx="5467350" cy="200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2200" b="0">
                  <a:solidFill>
                    <a:schemeClr val="bg1"/>
                  </a:solidFill>
                </a:rPr>
                <a:t>‘</a:t>
              </a:r>
              <a:r>
                <a:rPr lang="en-US" altLang="en-US" sz="2200" b="0" i="1">
                  <a:solidFill>
                    <a:schemeClr val="bg1"/>
                  </a:solidFill>
                </a:rPr>
                <a:t>The patient with patient identifier ‘PtID4’ is stated to have had a panoramic X-ray of the mouth which is interpreted to show subcortical sclerosis of that patient’s condylar head of the right temporomandibular joint</a:t>
              </a:r>
              <a:r>
                <a:rPr lang="en-US" altLang="en-US" sz="2200" b="0">
                  <a:solidFill>
                    <a:schemeClr val="bg1"/>
                  </a:solidFill>
                </a:rPr>
                <a:t>’</a:t>
              </a:r>
            </a:p>
          </p:txBody>
        </p:sp>
        <p:grpSp>
          <p:nvGrpSpPr>
            <p:cNvPr id="76809" name="Group 20"/>
            <p:cNvGrpSpPr>
              <a:grpSpLocks/>
            </p:cNvGrpSpPr>
            <p:nvPr/>
          </p:nvGrpSpPr>
          <p:grpSpPr bwMode="auto">
            <a:xfrm>
              <a:off x="295275" y="2047875"/>
              <a:ext cx="8696325" cy="3924300"/>
              <a:chOff x="295275" y="2047875"/>
              <a:chExt cx="8696325" cy="3924300"/>
            </a:xfrm>
          </p:grpSpPr>
          <p:sp>
            <p:nvSpPr>
              <p:cNvPr id="76810" name="Rectangle 13"/>
              <p:cNvSpPr>
                <a:spLocks noChangeArrowheads="1"/>
              </p:cNvSpPr>
              <p:nvPr/>
            </p:nvSpPr>
            <p:spPr bwMode="auto">
              <a:xfrm>
                <a:off x="4933950" y="5810250"/>
                <a:ext cx="152400" cy="161925"/>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100">
                    <a:solidFill>
                      <a:schemeClr val="bg1"/>
                    </a:solidFill>
                  </a:rPr>
                  <a:t>1</a:t>
                </a:r>
              </a:p>
            </p:txBody>
          </p:sp>
          <p:sp>
            <p:nvSpPr>
              <p:cNvPr id="76811" name="Rectangle 14"/>
              <p:cNvSpPr>
                <a:spLocks noChangeArrowheads="1"/>
              </p:cNvSpPr>
              <p:nvPr/>
            </p:nvSpPr>
            <p:spPr bwMode="auto">
              <a:xfrm>
                <a:off x="4467225" y="5048250"/>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2" name="Rectangle 15"/>
              <p:cNvSpPr>
                <a:spLocks noChangeArrowheads="1"/>
              </p:cNvSpPr>
              <p:nvPr/>
            </p:nvSpPr>
            <p:spPr bwMode="auto">
              <a:xfrm>
                <a:off x="2028825" y="5810250"/>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3" name="Rectangle 16"/>
              <p:cNvSpPr>
                <a:spLocks noChangeArrowheads="1"/>
              </p:cNvSpPr>
              <p:nvPr/>
            </p:nvSpPr>
            <p:spPr bwMode="auto">
              <a:xfrm>
                <a:off x="295275" y="2886075"/>
                <a:ext cx="3028950" cy="16192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4" name="Rectangle 17"/>
              <p:cNvSpPr>
                <a:spLocks noChangeArrowheads="1"/>
              </p:cNvSpPr>
              <p:nvPr/>
            </p:nvSpPr>
            <p:spPr bwMode="auto">
              <a:xfrm>
                <a:off x="2419350" y="2124075"/>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5" name="Rectangle 18"/>
              <p:cNvSpPr>
                <a:spLocks noChangeArrowheads="1"/>
              </p:cNvSpPr>
              <p:nvPr/>
            </p:nvSpPr>
            <p:spPr bwMode="auto">
              <a:xfrm>
                <a:off x="3571875" y="2047875"/>
                <a:ext cx="5419725" cy="19050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6" name="Rectangle 19"/>
              <p:cNvSpPr>
                <a:spLocks noChangeArrowheads="1"/>
              </p:cNvSpPr>
              <p:nvPr/>
            </p:nvSpPr>
            <p:spPr bwMode="auto">
              <a:xfrm>
                <a:off x="895350" y="2276475"/>
                <a:ext cx="619125" cy="152400"/>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grpSp>
      <p:sp>
        <p:nvSpPr>
          <p:cNvPr id="16" name="Arc 15"/>
          <p:cNvSpPr/>
          <p:nvPr/>
        </p:nvSpPr>
        <p:spPr bwMode="auto">
          <a:xfrm rot="1339683">
            <a:off x="5029200" y="3914775"/>
            <a:ext cx="1079500" cy="2093913"/>
          </a:xfrm>
          <a:prstGeom prst="arc">
            <a:avLst>
              <a:gd name="adj1" fmla="val 16200000"/>
              <a:gd name="adj2" fmla="val 5532768"/>
            </a:avLst>
          </a:prstGeom>
          <a:noFill/>
          <a:ln w="38100" cap="flat" cmpd="sng" algn="ctr">
            <a:solidFill>
              <a:srgbClr val="FF0000"/>
            </a:solidFill>
            <a:prstDash val="solid"/>
            <a:round/>
            <a:headEnd type="triangle" w="med" len="med"/>
            <a:tailEnd type="none" w="med" len="med"/>
          </a:ln>
          <a:effectLst/>
        </p:spPr>
        <p:txBody>
          <a:bodyPr wrap="none" anchor="ctr"/>
          <a:lstStyle/>
          <a:p>
            <a:pPr>
              <a:defRPr/>
            </a:pPr>
            <a:endParaRPr lang="en-US"/>
          </a:p>
        </p:txBody>
      </p:sp>
      <p:sp>
        <p:nvSpPr>
          <p:cNvPr id="17" name="TextBox 16"/>
          <p:cNvSpPr txBox="1">
            <a:spLocks noChangeArrowheads="1"/>
          </p:cNvSpPr>
          <p:nvPr/>
        </p:nvSpPr>
        <p:spPr bwMode="auto">
          <a:xfrm>
            <a:off x="6210300" y="3956050"/>
            <a:ext cx="1312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meaning</a:t>
            </a:r>
          </a:p>
        </p:txBody>
      </p:sp>
    </p:spTree>
    <p:extLst>
      <p:ext uri="{BB962C8B-B14F-4D97-AF65-F5344CB8AC3E}">
        <p14:creationId xmlns:p14="http://schemas.microsoft.com/office/powerpoint/2010/main" val="3842279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smtClean="0"/>
              <a:t>Step 2 (1): list the entities denoted</a:t>
            </a:r>
          </a:p>
        </p:txBody>
      </p:sp>
      <p:sp>
        <p:nvSpPr>
          <p:cNvPr id="77827" name="Content Placeholder 2"/>
          <p:cNvSpPr>
            <a:spLocks noGrp="1"/>
          </p:cNvSpPr>
          <p:nvPr>
            <p:ph idx="1"/>
          </p:nvPr>
        </p:nvSpPr>
        <p:spPr>
          <a:xfrm>
            <a:off x="228600" y="1676400"/>
            <a:ext cx="4572000" cy="4953000"/>
          </a:xfrm>
        </p:spPr>
        <p:txBody>
          <a:bodyPr/>
          <a:lstStyle/>
          <a:p>
            <a:r>
              <a:rPr lang="en-US" altLang="en-US" i="1" dirty="0" smtClean="0">
                <a:solidFill>
                  <a:srgbClr val="00CC99"/>
                </a:solidFill>
              </a:rPr>
              <a:t>1(</a:t>
            </a:r>
            <a:r>
              <a:rPr lang="en-US" altLang="en-US" i="1" dirty="0" smtClean="0">
                <a:solidFill>
                  <a:schemeClr val="bg1"/>
                </a:solidFill>
              </a:rPr>
              <a:t>The patient</a:t>
            </a:r>
            <a:r>
              <a:rPr lang="en-US" altLang="en-US" i="1" dirty="0" smtClean="0">
                <a:solidFill>
                  <a:srgbClr val="00CC99"/>
                </a:solidFill>
              </a:rPr>
              <a:t>)</a:t>
            </a:r>
            <a:r>
              <a:rPr lang="en-US" altLang="en-US" i="1" dirty="0" smtClean="0">
                <a:solidFill>
                  <a:schemeClr val="bg1"/>
                </a:solidFill>
              </a:rPr>
              <a:t> with </a:t>
            </a:r>
            <a:r>
              <a:rPr lang="en-US" altLang="en-US" i="1" dirty="0" smtClean="0">
                <a:solidFill>
                  <a:srgbClr val="C00000"/>
                </a:solidFill>
              </a:rPr>
              <a:t>2(</a:t>
            </a:r>
            <a:r>
              <a:rPr lang="en-US" altLang="en-US" i="1" dirty="0" smtClean="0">
                <a:solidFill>
                  <a:schemeClr val="bg1"/>
                </a:solidFill>
              </a:rPr>
              <a:t>patient identifier ‘PtID4’</a:t>
            </a:r>
            <a:r>
              <a:rPr lang="en-US" altLang="en-US" i="1" dirty="0" smtClean="0">
                <a:solidFill>
                  <a:srgbClr val="C00000"/>
                </a:solidFill>
              </a:rPr>
              <a:t>)</a:t>
            </a:r>
            <a:r>
              <a:rPr lang="en-US" altLang="en-US" i="1" dirty="0" smtClean="0">
                <a:solidFill>
                  <a:schemeClr val="bg1"/>
                </a:solidFill>
              </a:rPr>
              <a:t> </a:t>
            </a:r>
            <a:r>
              <a:rPr lang="en-US" altLang="en-US" i="1" dirty="0" smtClean="0">
                <a:solidFill>
                  <a:srgbClr val="FFC000"/>
                </a:solidFill>
              </a:rPr>
              <a:t>3(</a:t>
            </a:r>
            <a:r>
              <a:rPr lang="en-US" altLang="en-US" i="1" dirty="0" smtClean="0">
                <a:solidFill>
                  <a:schemeClr val="bg1"/>
                </a:solidFill>
              </a:rPr>
              <a:t>is stated</a:t>
            </a:r>
            <a:r>
              <a:rPr lang="en-US" altLang="en-US" i="1" dirty="0" smtClean="0">
                <a:solidFill>
                  <a:srgbClr val="FFC000"/>
                </a:solidFill>
              </a:rPr>
              <a:t>)</a:t>
            </a:r>
            <a:r>
              <a:rPr lang="en-US" altLang="en-US" i="1" dirty="0" smtClean="0">
                <a:solidFill>
                  <a:schemeClr val="bg1"/>
                </a:solidFill>
              </a:rPr>
              <a:t> </a:t>
            </a:r>
            <a:r>
              <a:rPr lang="en-US" altLang="en-US" i="1" dirty="0" smtClean="0">
                <a:solidFill>
                  <a:srgbClr val="7030A0"/>
                </a:solidFill>
              </a:rPr>
              <a:t>4(</a:t>
            </a:r>
            <a:r>
              <a:rPr lang="en-US" altLang="en-US" i="1" dirty="0" smtClean="0">
                <a:solidFill>
                  <a:schemeClr val="bg1"/>
                </a:solidFill>
              </a:rPr>
              <a:t>to have had</a:t>
            </a:r>
            <a:r>
              <a:rPr lang="en-US" altLang="en-US" i="1" dirty="0" smtClean="0">
                <a:solidFill>
                  <a:srgbClr val="7030A0"/>
                </a:solidFill>
              </a:rPr>
              <a:t>)</a:t>
            </a:r>
            <a:r>
              <a:rPr lang="en-US" altLang="en-US" i="1" dirty="0" smtClean="0">
                <a:solidFill>
                  <a:schemeClr val="bg1"/>
                </a:solidFill>
              </a:rPr>
              <a:t> a </a:t>
            </a:r>
            <a:r>
              <a:rPr lang="en-US" altLang="en-US" i="1" dirty="0" smtClean="0">
                <a:solidFill>
                  <a:srgbClr val="96B3C6"/>
                </a:solidFill>
              </a:rPr>
              <a:t>5(</a:t>
            </a:r>
            <a:r>
              <a:rPr lang="en-US" altLang="en-US" i="1" dirty="0" smtClean="0">
                <a:solidFill>
                  <a:schemeClr val="bg1"/>
                </a:solidFill>
              </a:rPr>
              <a:t>panoramic X-ray</a:t>
            </a:r>
            <a:r>
              <a:rPr lang="en-US" altLang="en-US" i="1" dirty="0" smtClean="0">
                <a:solidFill>
                  <a:srgbClr val="96B3C6"/>
                </a:solidFill>
              </a:rPr>
              <a:t>)</a:t>
            </a:r>
            <a:r>
              <a:rPr lang="en-US" altLang="en-US" i="1" dirty="0" smtClean="0">
                <a:solidFill>
                  <a:schemeClr val="bg1"/>
                </a:solidFill>
              </a:rPr>
              <a:t> of </a:t>
            </a:r>
            <a:r>
              <a:rPr lang="en-US" altLang="en-US" i="1" dirty="0" smtClean="0">
                <a:solidFill>
                  <a:srgbClr val="00FF00"/>
                </a:solidFill>
              </a:rPr>
              <a:t>6(</a:t>
            </a:r>
            <a:r>
              <a:rPr lang="en-US" altLang="en-US" i="1" dirty="0" smtClean="0">
                <a:solidFill>
                  <a:schemeClr val="bg1"/>
                </a:solidFill>
              </a:rPr>
              <a:t>the mouth</a:t>
            </a:r>
            <a:r>
              <a:rPr lang="en-US" altLang="en-US" i="1" dirty="0" smtClean="0">
                <a:solidFill>
                  <a:srgbClr val="00FF00"/>
                </a:solidFill>
              </a:rPr>
              <a:t>)</a:t>
            </a:r>
            <a:r>
              <a:rPr lang="en-US" altLang="en-US" i="1" dirty="0" smtClean="0">
                <a:solidFill>
                  <a:schemeClr val="bg1"/>
                </a:solidFill>
              </a:rPr>
              <a:t> which </a:t>
            </a:r>
            <a:r>
              <a:rPr lang="en-US" altLang="en-US" i="1" dirty="0" smtClean="0">
                <a:solidFill>
                  <a:srgbClr val="FF0000"/>
                </a:solidFill>
              </a:rPr>
              <a:t>7(</a:t>
            </a:r>
            <a:r>
              <a:rPr lang="en-US" altLang="en-US" i="1" dirty="0" smtClean="0">
                <a:solidFill>
                  <a:schemeClr val="bg1"/>
                </a:solidFill>
              </a:rPr>
              <a:t>is interpreted</a:t>
            </a:r>
            <a:r>
              <a:rPr lang="en-US" altLang="en-US" i="1" dirty="0" smtClean="0">
                <a:solidFill>
                  <a:srgbClr val="FF0000"/>
                </a:solidFill>
              </a:rPr>
              <a:t>)</a:t>
            </a:r>
            <a:r>
              <a:rPr lang="en-US" altLang="en-US" i="1" dirty="0" smtClean="0">
                <a:solidFill>
                  <a:schemeClr val="bg1"/>
                </a:solidFill>
              </a:rPr>
              <a:t> to </a:t>
            </a:r>
            <a:r>
              <a:rPr lang="en-US" altLang="en-US" i="1" dirty="0" smtClean="0">
                <a:solidFill>
                  <a:srgbClr val="FFFF00"/>
                </a:solidFill>
              </a:rPr>
              <a:t>8(</a:t>
            </a:r>
            <a:r>
              <a:rPr lang="en-US" altLang="en-US" i="1" dirty="0" smtClean="0">
                <a:solidFill>
                  <a:schemeClr val="bg1"/>
                </a:solidFill>
              </a:rPr>
              <a:t>show</a:t>
            </a:r>
            <a:r>
              <a:rPr lang="en-US" altLang="en-US" i="1" dirty="0" smtClean="0">
                <a:solidFill>
                  <a:srgbClr val="FFFF00"/>
                </a:solidFill>
              </a:rPr>
              <a:t>)</a:t>
            </a:r>
            <a:r>
              <a:rPr lang="en-US" altLang="en-US" i="1" dirty="0" smtClean="0">
                <a:solidFill>
                  <a:schemeClr val="bg1"/>
                </a:solidFill>
              </a:rPr>
              <a:t> </a:t>
            </a:r>
            <a:r>
              <a:rPr lang="en-US" altLang="en-US" i="1" dirty="0" smtClean="0">
                <a:solidFill>
                  <a:srgbClr val="7030A0"/>
                </a:solidFill>
              </a:rPr>
              <a:t>9(</a:t>
            </a:r>
            <a:r>
              <a:rPr lang="en-US" altLang="en-US" i="1" dirty="0" smtClean="0">
                <a:solidFill>
                  <a:schemeClr val="bg1"/>
                </a:solidFill>
              </a:rPr>
              <a:t>subcortical sclerosis of </a:t>
            </a:r>
            <a:r>
              <a:rPr lang="en-US" altLang="en-US" i="1" dirty="0" smtClean="0">
                <a:solidFill>
                  <a:srgbClr val="00B0F0"/>
                </a:solidFill>
              </a:rPr>
              <a:t>10(</a:t>
            </a:r>
            <a:r>
              <a:rPr lang="en-US" altLang="en-US" i="1" dirty="0" smtClean="0">
                <a:solidFill>
                  <a:schemeClr val="bg1"/>
                </a:solidFill>
              </a:rPr>
              <a:t>that patient’s condylar head of the </a:t>
            </a:r>
            <a:r>
              <a:rPr lang="en-US" altLang="en-US" i="1" dirty="0" smtClean="0">
                <a:solidFill>
                  <a:srgbClr val="FFFF00"/>
                </a:solidFill>
              </a:rPr>
              <a:t>11(</a:t>
            </a:r>
            <a:r>
              <a:rPr lang="en-US" altLang="en-US" i="1" dirty="0" smtClean="0">
                <a:solidFill>
                  <a:schemeClr val="bg1"/>
                </a:solidFill>
              </a:rPr>
              <a:t>right temporomandibular joint</a:t>
            </a:r>
            <a:r>
              <a:rPr lang="en-US" altLang="en-US" i="1" dirty="0" smtClean="0">
                <a:solidFill>
                  <a:srgbClr val="FFFF00"/>
                </a:solidFill>
              </a:rPr>
              <a:t>)</a:t>
            </a:r>
            <a:r>
              <a:rPr lang="en-US" altLang="en-US" i="1" dirty="0" smtClean="0">
                <a:solidFill>
                  <a:srgbClr val="00B0F0"/>
                </a:solidFill>
              </a:rPr>
              <a:t>)</a:t>
            </a:r>
            <a:r>
              <a:rPr lang="en-US" altLang="en-US" i="1" dirty="0" smtClean="0">
                <a:solidFill>
                  <a:srgbClr val="7030A0"/>
                </a:solidFill>
              </a:rPr>
              <a:t>)</a:t>
            </a:r>
            <a:r>
              <a:rPr lang="en-US" altLang="en-US" dirty="0" smtClean="0">
                <a:solidFill>
                  <a:schemeClr val="bg1"/>
                </a:solidFill>
              </a:rPr>
              <a:t>’</a:t>
            </a:r>
            <a:endParaRPr lang="en-US" altLang="en-US" dirty="0" smtClean="0"/>
          </a:p>
        </p:txBody>
      </p:sp>
      <p:graphicFrame>
        <p:nvGraphicFramePr>
          <p:cNvPr id="5" name="Table 4"/>
          <p:cNvGraphicFramePr>
            <a:graphicFrameLocks noGrp="1"/>
          </p:cNvGraphicFramePr>
          <p:nvPr>
            <p:extLst/>
          </p:nvPr>
        </p:nvGraphicFramePr>
        <p:xfrm>
          <a:off x="5048250" y="1752600"/>
          <a:ext cx="3582988" cy="3555048"/>
        </p:xfrm>
        <a:graphic>
          <a:graphicData uri="http://schemas.openxmlformats.org/drawingml/2006/table">
            <a:tbl>
              <a:tblPr/>
              <a:tblGrid>
                <a:gridCol w="2705380"/>
                <a:gridCol w="877608"/>
              </a:tblGrid>
              <a:tr h="435875">
                <a:tc>
                  <a:txBody>
                    <a:bodyPr/>
                    <a:lstStyle/>
                    <a:p>
                      <a:pPr algn="ctr" fontAlgn="b"/>
                      <a:r>
                        <a:rPr lang="en-US" sz="1400" b="0" i="0" u="none" strike="noStrike" dirty="0">
                          <a:solidFill>
                            <a:schemeClr val="bg1"/>
                          </a:solidFill>
                          <a:latin typeface="Calibri"/>
                        </a:rPr>
                        <a:t>CLASS</a:t>
                      </a:r>
                    </a:p>
                  </a:txBody>
                  <a:tcPr marL="9234" marR="9234" marT="9234" marB="0">
                    <a:lnL>
                      <a:noFill/>
                    </a:lnL>
                    <a:lnR>
                      <a:noFill/>
                    </a:lnR>
                    <a:lnT>
                      <a:noFill/>
                    </a:lnT>
                    <a:lnB>
                      <a:noFill/>
                    </a:lnB>
                  </a:tcPr>
                </a:tc>
                <a:tc>
                  <a:txBody>
                    <a:bodyPr/>
                    <a:lstStyle/>
                    <a:p>
                      <a:pPr algn="ctr" fontAlgn="b"/>
                      <a:r>
                        <a:rPr lang="en-US" sz="1400" b="0" i="0" u="none" strike="noStrike" dirty="0">
                          <a:solidFill>
                            <a:schemeClr val="bg1"/>
                          </a:solidFill>
                          <a:latin typeface="Calibri"/>
                        </a:rPr>
                        <a:t>INSTANCE IDENTIFIER</a:t>
                      </a:r>
                    </a:p>
                  </a:txBody>
                  <a:tcPr marL="9234" marR="9234" marT="9234" marB="0">
                    <a:lnL>
                      <a:noFill/>
                    </a:lnL>
                    <a:lnR>
                      <a:noFill/>
                    </a:lnR>
                    <a:lnT>
                      <a:noFill/>
                    </a:lnT>
                    <a:lnB>
                      <a:noFill/>
                    </a:lnB>
                  </a:tcPr>
                </a:tc>
              </a:tr>
              <a:tr h="283503">
                <a:tc>
                  <a:txBody>
                    <a:bodyPr/>
                    <a:lstStyle/>
                    <a:p>
                      <a:pPr algn="l" fontAlgn="t"/>
                      <a:r>
                        <a:rPr lang="en-US" sz="1800" b="0" i="0" u="none" strike="noStrike" dirty="0">
                          <a:solidFill>
                            <a:srgbClr val="006100"/>
                          </a:solidFill>
                          <a:latin typeface="Calibri"/>
                        </a:rPr>
                        <a:t>person</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006100"/>
                          </a:solidFill>
                          <a:latin typeface="Calibri"/>
                        </a:rPr>
                        <a:t>IUI-1</a:t>
                      </a:r>
                    </a:p>
                  </a:txBody>
                  <a:tcPr marL="9234" marR="9234" marT="9234" marB="0">
                    <a:lnL>
                      <a:noFill/>
                    </a:lnL>
                    <a:lnR>
                      <a:noFill/>
                    </a:lnR>
                    <a:lnT>
                      <a:noFill/>
                    </a:lnT>
                    <a:lnB>
                      <a:noFill/>
                    </a:lnB>
                    <a:noFill/>
                  </a:tcPr>
                </a:tc>
              </a:tr>
              <a:tr h="283503">
                <a:tc>
                  <a:txBody>
                    <a:bodyPr/>
                    <a:lstStyle/>
                    <a:p>
                      <a:pPr algn="l" fontAlgn="t"/>
                      <a:r>
                        <a:rPr lang="en-US" sz="1800" b="0" i="0" u="none" strike="noStrike" dirty="0">
                          <a:solidFill>
                            <a:srgbClr val="C00000"/>
                          </a:solidFill>
                          <a:latin typeface="Calibri"/>
                        </a:rPr>
                        <a:t>patient identifier</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C00000"/>
                          </a:solidFill>
                          <a:latin typeface="Calibri"/>
                        </a:rPr>
                        <a:t>IUI-2</a:t>
                      </a:r>
                    </a:p>
                  </a:txBody>
                  <a:tcPr marL="9234" marR="9234" marT="9234" marB="0">
                    <a:lnL>
                      <a:noFill/>
                    </a:lnL>
                    <a:lnR>
                      <a:noFill/>
                    </a:lnR>
                    <a:lnT>
                      <a:noFill/>
                    </a:lnT>
                    <a:lnB>
                      <a:noFill/>
                    </a:lnB>
                    <a:noFill/>
                  </a:tcPr>
                </a:tc>
              </a:tr>
              <a:tr h="283503">
                <a:tc>
                  <a:txBody>
                    <a:bodyPr/>
                    <a:lstStyle/>
                    <a:p>
                      <a:pPr algn="l" fontAlgn="t"/>
                      <a:r>
                        <a:rPr lang="en-US" sz="1800" b="0" i="0" u="none" strike="noStrike" dirty="0" smtClean="0">
                          <a:solidFill>
                            <a:srgbClr val="FFC000"/>
                          </a:solidFill>
                          <a:latin typeface="Calibri"/>
                        </a:rPr>
                        <a:t>assertion</a:t>
                      </a:r>
                      <a:endParaRPr lang="en-US" sz="1800" b="0" i="0" u="none" strike="noStrike" dirty="0">
                        <a:solidFill>
                          <a:srgbClr val="FFC000"/>
                        </a:solidFill>
                        <a:latin typeface="Calibri"/>
                      </a:endParaRPr>
                    </a:p>
                  </a:txBody>
                  <a:tcPr marL="9234" marR="9234" marT="9234" marB="0">
                    <a:lnL>
                      <a:noFill/>
                    </a:lnL>
                    <a:lnR>
                      <a:noFill/>
                    </a:lnR>
                    <a:lnT>
                      <a:noFill/>
                    </a:lnT>
                    <a:lnB>
                      <a:noFill/>
                    </a:lnB>
                    <a:noFill/>
                  </a:tcPr>
                </a:tc>
                <a:tc>
                  <a:txBody>
                    <a:bodyPr/>
                    <a:lstStyle/>
                    <a:p>
                      <a:pPr algn="l" fontAlgn="t"/>
                      <a:r>
                        <a:rPr lang="en-US" sz="1800" b="0" i="0" u="none" strike="noStrike" dirty="0">
                          <a:solidFill>
                            <a:srgbClr val="FFC000"/>
                          </a:solidFill>
                          <a:latin typeface="Calibri"/>
                        </a:rPr>
                        <a:t>IUI-3</a:t>
                      </a:r>
                    </a:p>
                  </a:txBody>
                  <a:tcPr marL="9234" marR="9234" marT="9234" marB="0">
                    <a:lnL>
                      <a:noFill/>
                    </a:lnL>
                    <a:lnR>
                      <a:noFill/>
                    </a:lnR>
                    <a:lnT>
                      <a:noFill/>
                    </a:lnT>
                    <a:lnB>
                      <a:noFill/>
                    </a:lnB>
                    <a:noFill/>
                  </a:tcPr>
                </a:tc>
              </a:tr>
              <a:tr h="283503">
                <a:tc>
                  <a:txBody>
                    <a:bodyPr/>
                    <a:lstStyle/>
                    <a:p>
                      <a:pPr algn="l" fontAlgn="t"/>
                      <a:r>
                        <a:rPr lang="en-US" sz="1800" b="0" i="0" u="none" strike="noStrike" dirty="0">
                          <a:solidFill>
                            <a:srgbClr val="7030A0"/>
                          </a:solidFill>
                          <a:latin typeface="Calibri"/>
                        </a:rPr>
                        <a:t>technically investigating</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7030A0"/>
                          </a:solidFill>
                          <a:latin typeface="Calibri"/>
                        </a:rPr>
                        <a:t>IUI-4</a:t>
                      </a:r>
                    </a:p>
                  </a:txBody>
                  <a:tcPr marL="9234" marR="9234" marT="9234" marB="0">
                    <a:lnL>
                      <a:noFill/>
                    </a:lnL>
                    <a:lnR>
                      <a:noFill/>
                    </a:lnR>
                    <a:lnT>
                      <a:noFill/>
                    </a:lnT>
                    <a:lnB>
                      <a:noFill/>
                    </a:lnB>
                    <a:noFill/>
                  </a:tcPr>
                </a:tc>
              </a:tr>
              <a:tr h="283503">
                <a:tc>
                  <a:txBody>
                    <a:bodyPr/>
                    <a:lstStyle/>
                    <a:p>
                      <a:pPr algn="l" fontAlgn="t"/>
                      <a:r>
                        <a:rPr lang="en-US" sz="1800" b="0" i="0" u="none" strike="noStrike" dirty="0">
                          <a:solidFill>
                            <a:srgbClr val="96B3C6"/>
                          </a:solidFill>
                          <a:latin typeface="Calibri"/>
                        </a:rPr>
                        <a:t>panoramic X-ray</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96B3C6"/>
                          </a:solidFill>
                          <a:latin typeface="Calibri"/>
                        </a:rPr>
                        <a:t>IUI-5</a:t>
                      </a:r>
                    </a:p>
                  </a:txBody>
                  <a:tcPr marL="9234" marR="9234" marT="9234" marB="0">
                    <a:lnL>
                      <a:noFill/>
                    </a:lnL>
                    <a:lnR>
                      <a:noFill/>
                    </a:lnR>
                    <a:lnT>
                      <a:noFill/>
                    </a:lnT>
                    <a:lnB>
                      <a:noFill/>
                    </a:lnB>
                    <a:noFill/>
                  </a:tcPr>
                </a:tc>
              </a:tr>
              <a:tr h="283503">
                <a:tc>
                  <a:txBody>
                    <a:bodyPr/>
                    <a:lstStyle/>
                    <a:p>
                      <a:pPr algn="l" fontAlgn="t"/>
                      <a:r>
                        <a:rPr lang="en-US" sz="1800" b="0" i="0" u="none" strike="noStrike" dirty="0" smtClean="0">
                          <a:solidFill>
                            <a:srgbClr val="00FF00"/>
                          </a:solidFill>
                          <a:latin typeface="Calibri"/>
                        </a:rPr>
                        <a:t>mouth</a:t>
                      </a:r>
                      <a:endParaRPr lang="en-US" sz="1800" b="0" i="0" u="none" strike="noStrike" dirty="0">
                        <a:solidFill>
                          <a:srgbClr val="00FF00"/>
                        </a:solidFill>
                        <a:latin typeface="Calibri"/>
                      </a:endParaRPr>
                    </a:p>
                  </a:txBody>
                  <a:tcPr marL="9234" marR="9234" marT="9234" marB="0">
                    <a:lnL>
                      <a:noFill/>
                    </a:lnL>
                    <a:lnR>
                      <a:noFill/>
                    </a:lnR>
                    <a:lnT>
                      <a:noFill/>
                    </a:lnT>
                    <a:lnB>
                      <a:noFill/>
                    </a:lnB>
                    <a:noFill/>
                  </a:tcPr>
                </a:tc>
                <a:tc>
                  <a:txBody>
                    <a:bodyPr/>
                    <a:lstStyle/>
                    <a:p>
                      <a:pPr algn="l" fontAlgn="t"/>
                      <a:r>
                        <a:rPr lang="en-US" sz="1800" b="0" i="0" u="none" strike="noStrike" dirty="0">
                          <a:solidFill>
                            <a:srgbClr val="00FF00"/>
                          </a:solidFill>
                          <a:latin typeface="Calibri"/>
                        </a:rPr>
                        <a:t>IUI-6</a:t>
                      </a:r>
                    </a:p>
                  </a:txBody>
                  <a:tcPr marL="9234" marR="9234" marT="9234" marB="0">
                    <a:lnL>
                      <a:noFill/>
                    </a:lnL>
                    <a:lnR>
                      <a:noFill/>
                    </a:lnR>
                    <a:lnT>
                      <a:noFill/>
                    </a:lnT>
                    <a:lnB>
                      <a:noFill/>
                    </a:lnB>
                    <a:noFill/>
                  </a:tcPr>
                </a:tc>
              </a:tr>
              <a:tr h="283503">
                <a:tc>
                  <a:txBody>
                    <a:bodyPr/>
                    <a:lstStyle/>
                    <a:p>
                      <a:pPr algn="l" fontAlgn="t"/>
                      <a:r>
                        <a:rPr lang="en-US" sz="1800" b="0" i="0" u="none" strike="noStrike" dirty="0">
                          <a:solidFill>
                            <a:srgbClr val="FF0000"/>
                          </a:solidFill>
                          <a:latin typeface="Calibri"/>
                        </a:rPr>
                        <a:t>interpreting</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FF0000"/>
                          </a:solidFill>
                          <a:latin typeface="Calibri"/>
                        </a:rPr>
                        <a:t>IUI-7</a:t>
                      </a:r>
                    </a:p>
                  </a:txBody>
                  <a:tcPr marL="9234" marR="9234" marT="9234" marB="0">
                    <a:lnL>
                      <a:noFill/>
                    </a:lnL>
                    <a:lnR>
                      <a:noFill/>
                    </a:lnR>
                    <a:lnT>
                      <a:noFill/>
                    </a:lnT>
                    <a:lnB>
                      <a:noFill/>
                    </a:lnB>
                    <a:noFill/>
                  </a:tcPr>
                </a:tc>
              </a:tr>
              <a:tr h="283503">
                <a:tc>
                  <a:txBody>
                    <a:bodyPr/>
                    <a:lstStyle/>
                    <a:p>
                      <a:pPr algn="l" fontAlgn="t"/>
                      <a:r>
                        <a:rPr lang="en-US" sz="1800" b="0" i="0" u="none" strike="noStrike" dirty="0">
                          <a:solidFill>
                            <a:srgbClr val="FFFF00"/>
                          </a:solidFill>
                          <a:latin typeface="Calibri"/>
                        </a:rPr>
                        <a:t>seeing</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FFFF00"/>
                          </a:solidFill>
                          <a:latin typeface="Calibri"/>
                        </a:rPr>
                        <a:t>IUI-8</a:t>
                      </a:r>
                    </a:p>
                  </a:txBody>
                  <a:tcPr marL="9234" marR="9234" marT="9234" marB="0">
                    <a:lnL>
                      <a:noFill/>
                    </a:lnL>
                    <a:lnR>
                      <a:noFill/>
                    </a:lnR>
                    <a:lnT>
                      <a:noFill/>
                    </a:lnT>
                    <a:lnB>
                      <a:noFill/>
                    </a:lnB>
                    <a:noFill/>
                  </a:tcPr>
                </a:tc>
              </a:tr>
              <a:tr h="283503">
                <a:tc>
                  <a:txBody>
                    <a:bodyPr/>
                    <a:lstStyle/>
                    <a:p>
                      <a:pPr algn="l" fontAlgn="t"/>
                      <a:r>
                        <a:rPr lang="en-US" sz="1800" b="0" i="0" u="none" strike="noStrike" dirty="0">
                          <a:solidFill>
                            <a:srgbClr val="7030A0"/>
                          </a:solidFill>
                          <a:latin typeface="Calibri"/>
                        </a:rPr>
                        <a:t>diagnosis</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7030A0"/>
                          </a:solidFill>
                          <a:latin typeface="Calibri"/>
                        </a:rPr>
                        <a:t>IUI-9</a:t>
                      </a:r>
                    </a:p>
                  </a:txBody>
                  <a:tcPr marL="9234" marR="9234" marT="9234" marB="0">
                    <a:lnL>
                      <a:noFill/>
                    </a:lnL>
                    <a:lnR>
                      <a:noFill/>
                    </a:lnR>
                    <a:lnT>
                      <a:noFill/>
                    </a:lnT>
                    <a:lnB>
                      <a:noFill/>
                    </a:lnB>
                    <a:noFill/>
                  </a:tcPr>
                </a:tc>
              </a:tr>
              <a:tr h="283503">
                <a:tc>
                  <a:txBody>
                    <a:bodyPr/>
                    <a:lstStyle/>
                    <a:p>
                      <a:pPr algn="l" fontAlgn="t"/>
                      <a:r>
                        <a:rPr lang="en-US" sz="1800" b="0" i="0" u="none" strike="noStrike">
                          <a:solidFill>
                            <a:srgbClr val="00B0F0"/>
                          </a:solidFill>
                          <a:latin typeface="Calibri"/>
                        </a:rPr>
                        <a:t>condylar head of right TMJ</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00B0F0"/>
                          </a:solidFill>
                          <a:latin typeface="Calibri"/>
                        </a:rPr>
                        <a:t>IUI-10</a:t>
                      </a:r>
                    </a:p>
                  </a:txBody>
                  <a:tcPr marL="9234" marR="9234" marT="9234" marB="0">
                    <a:lnL>
                      <a:noFill/>
                    </a:lnL>
                    <a:lnR>
                      <a:noFill/>
                    </a:lnR>
                    <a:lnT>
                      <a:noFill/>
                    </a:lnT>
                    <a:lnB>
                      <a:noFill/>
                    </a:lnB>
                    <a:noFill/>
                  </a:tcPr>
                </a:tc>
              </a:tr>
              <a:tr h="283503">
                <a:tc>
                  <a:txBody>
                    <a:bodyPr/>
                    <a:lstStyle/>
                    <a:p>
                      <a:pPr algn="l" fontAlgn="t"/>
                      <a:r>
                        <a:rPr lang="en-US" sz="1800" b="0" i="0" u="none" strike="noStrike" dirty="0">
                          <a:solidFill>
                            <a:srgbClr val="FFFF00"/>
                          </a:solidFill>
                          <a:latin typeface="Calibri"/>
                        </a:rPr>
                        <a:t>right TMJ</a:t>
                      </a:r>
                    </a:p>
                  </a:txBody>
                  <a:tcPr marL="9234" marR="9234" marT="9234" marB="0">
                    <a:lnL>
                      <a:noFill/>
                    </a:lnL>
                    <a:lnR>
                      <a:noFill/>
                    </a:lnR>
                    <a:lnT>
                      <a:noFill/>
                    </a:lnT>
                    <a:lnB>
                      <a:noFill/>
                    </a:lnB>
                    <a:noFill/>
                  </a:tcPr>
                </a:tc>
                <a:tc>
                  <a:txBody>
                    <a:bodyPr/>
                    <a:lstStyle/>
                    <a:p>
                      <a:pPr algn="l" fontAlgn="t"/>
                      <a:r>
                        <a:rPr lang="en-US" sz="1800" b="0" i="0" u="none" strike="noStrike" dirty="0">
                          <a:solidFill>
                            <a:srgbClr val="FFFF00"/>
                          </a:solidFill>
                          <a:latin typeface="Calibri"/>
                        </a:rPr>
                        <a:t>IUI-11</a:t>
                      </a:r>
                    </a:p>
                  </a:txBody>
                  <a:tcPr marL="9234" marR="9234" marT="9234" marB="0">
                    <a:lnL>
                      <a:noFill/>
                    </a:lnL>
                    <a:lnR>
                      <a:noFill/>
                    </a:lnR>
                    <a:lnT>
                      <a:noFill/>
                    </a:lnT>
                    <a:lnB>
                      <a:noFill/>
                    </a:lnB>
                    <a:noFill/>
                  </a:tcPr>
                </a:tc>
              </a:tr>
            </a:tbl>
          </a:graphicData>
        </a:graphic>
      </p:graphicFrame>
      <p:sp>
        <p:nvSpPr>
          <p:cNvPr id="77853" name="TextBox 5"/>
          <p:cNvSpPr txBox="1">
            <a:spLocks noChangeArrowheads="1"/>
          </p:cNvSpPr>
          <p:nvPr/>
        </p:nvSpPr>
        <p:spPr bwMode="auto">
          <a:xfrm>
            <a:off x="219075" y="6294438"/>
            <a:ext cx="8588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1400" b="0">
                <a:solidFill>
                  <a:schemeClr val="bg1"/>
                </a:solidFill>
              </a:rPr>
              <a:t>notes: 	colors have no meaning here, just provide  easy reference,</a:t>
            </a:r>
          </a:p>
          <a:p>
            <a:pPr algn="l" eaLnBrk="1" hangingPunct="1"/>
            <a:r>
              <a:rPr lang="en-US" altLang="en-US" sz="1400" b="0">
                <a:solidFill>
                  <a:schemeClr val="bg1"/>
                </a:solidFill>
              </a:rPr>
              <a:t>	this first list can be different, any such differences being resolved in step 3</a:t>
            </a:r>
          </a:p>
        </p:txBody>
      </p:sp>
    </p:spTree>
    <p:extLst>
      <p:ext uri="{BB962C8B-B14F-4D97-AF65-F5344CB8AC3E}">
        <p14:creationId xmlns:p14="http://schemas.microsoft.com/office/powerpoint/2010/main" val="150869580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z="3000" smtClean="0"/>
              <a:t>Step 2 (2): provide </a:t>
            </a:r>
            <a:r>
              <a:rPr lang="en-US" altLang="en-US" sz="3000" i="1" smtClean="0"/>
              <a:t>directly referential </a:t>
            </a:r>
            <a:r>
              <a:rPr lang="en-US" altLang="en-US" sz="3000" smtClean="0"/>
              <a:t>descriptions</a:t>
            </a:r>
          </a:p>
        </p:txBody>
      </p:sp>
      <p:graphicFrame>
        <p:nvGraphicFramePr>
          <p:cNvPr id="8" name="Table 7"/>
          <p:cNvGraphicFramePr>
            <a:graphicFrameLocks noGrp="1"/>
          </p:cNvGraphicFramePr>
          <p:nvPr/>
        </p:nvGraphicFramePr>
        <p:xfrm>
          <a:off x="301625" y="2003425"/>
          <a:ext cx="8609013" cy="4547308"/>
        </p:xfrm>
        <a:graphic>
          <a:graphicData uri="http://schemas.openxmlformats.org/drawingml/2006/table">
            <a:tbl>
              <a:tblPr/>
              <a:tblGrid>
                <a:gridCol w="2786734"/>
                <a:gridCol w="1343603"/>
                <a:gridCol w="4478676"/>
              </a:tblGrid>
              <a:tr h="555633">
                <a:tc>
                  <a:txBody>
                    <a:bodyPr/>
                    <a:lstStyle/>
                    <a:p>
                      <a:pPr algn="ctr" fontAlgn="b"/>
                      <a:r>
                        <a:rPr lang="en-US" sz="1800" b="0" i="0" u="none" strike="noStrike" dirty="0">
                          <a:solidFill>
                            <a:schemeClr val="bg1"/>
                          </a:solidFill>
                          <a:latin typeface="Calibri"/>
                        </a:rPr>
                        <a:t>CLASS</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a:solidFill>
                            <a:schemeClr val="bg1"/>
                          </a:solidFill>
                          <a:latin typeface="Calibri"/>
                        </a:rPr>
                        <a:t>INSTANCE IDENTIFIER</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chemeClr val="bg1"/>
                          </a:solidFill>
                          <a:latin typeface="Calibri"/>
                        </a:rPr>
                        <a:t>DIRECTLY</a:t>
                      </a:r>
                      <a:r>
                        <a:rPr lang="en-US" sz="1800" b="0" i="0" u="none" strike="noStrike" baseline="0" dirty="0" smtClean="0">
                          <a:solidFill>
                            <a:schemeClr val="bg1"/>
                          </a:solidFill>
                          <a:latin typeface="Calibri"/>
                        </a:rPr>
                        <a:t> REFERENTIAL DESCRIPTIONS</a:t>
                      </a:r>
                      <a:endParaRPr lang="en-US" sz="1800" b="0" i="0" u="none" strike="noStrike" dirty="0">
                        <a:solidFill>
                          <a:schemeClr val="bg1"/>
                        </a:solidFill>
                        <a:latin typeface="Calibri"/>
                      </a:endParaRP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360">
                <a:tc>
                  <a:txBody>
                    <a:bodyPr/>
                    <a:lstStyle/>
                    <a:p>
                      <a:pPr algn="l" fontAlgn="t"/>
                      <a:r>
                        <a:rPr lang="en-US" sz="1800" b="0" i="0" u="none" strike="noStrike" dirty="0">
                          <a:solidFill>
                            <a:schemeClr val="bg1"/>
                          </a:solidFill>
                          <a:latin typeface="Calibri"/>
                        </a:rPr>
                        <a:t>person</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b"/>
                      <a:r>
                        <a:rPr lang="en-US" sz="1800" b="0" i="0" u="none" strike="noStrike">
                          <a:solidFill>
                            <a:schemeClr val="bg1"/>
                          </a:solidFill>
                          <a:latin typeface="Calibri"/>
                        </a:rPr>
                        <a:t>the person to whom IUI-2 is assigned</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dirty="0">
                          <a:solidFill>
                            <a:schemeClr val="bg1"/>
                          </a:solidFill>
                          <a:latin typeface="Calibri"/>
                        </a:rPr>
                        <a:t>patient identifier</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IUI-2</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b"/>
                      <a:r>
                        <a:rPr lang="en-US" sz="1800" b="0" i="0" u="none" strike="noStrike">
                          <a:solidFill>
                            <a:schemeClr val="bg1"/>
                          </a:solidFill>
                          <a:latin typeface="Calibri"/>
                        </a:rPr>
                        <a:t>the patient identifier of IUI-1</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1104179">
                <a:tc>
                  <a:txBody>
                    <a:bodyPr/>
                    <a:lstStyle/>
                    <a:p>
                      <a:pPr algn="l" fontAlgn="t"/>
                      <a:r>
                        <a:rPr lang="en-US" sz="1800" b="0" i="0" u="none" strike="noStrike" dirty="0">
                          <a:solidFill>
                            <a:schemeClr val="bg1"/>
                          </a:solidFill>
                          <a:latin typeface="Calibri"/>
                        </a:rPr>
                        <a:t>assertion</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IUI-3</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b"/>
                      <a:r>
                        <a:rPr lang="en-US" sz="1800" b="0" i="0" u="none" strike="noStrike" dirty="0">
                          <a:solidFill>
                            <a:schemeClr val="bg1"/>
                          </a:solidFill>
                          <a:latin typeface="Calibri"/>
                        </a:rPr>
                        <a:t> 'the patient with patient identifier PtID4 has had a panoramic X-ray of the mouth which is interpreted to show </a:t>
                      </a:r>
                      <a:r>
                        <a:rPr lang="en-US" sz="1800" b="0" i="0" u="none" strike="noStrike" dirty="0" err="1">
                          <a:solidFill>
                            <a:schemeClr val="bg1"/>
                          </a:solidFill>
                          <a:latin typeface="Calibri"/>
                        </a:rPr>
                        <a:t>subcortical</a:t>
                      </a:r>
                      <a:r>
                        <a:rPr lang="en-US" sz="1800" b="0" i="0" u="none" strike="noStrike" dirty="0">
                          <a:solidFill>
                            <a:schemeClr val="bg1"/>
                          </a:solidFill>
                          <a:latin typeface="Calibri"/>
                        </a:rPr>
                        <a:t> sclerosis of that patient’s right </a:t>
                      </a:r>
                      <a:r>
                        <a:rPr lang="en-US" sz="1800" b="0" i="0" u="none" strike="noStrike" dirty="0" err="1">
                          <a:solidFill>
                            <a:schemeClr val="bg1"/>
                          </a:solidFill>
                          <a:latin typeface="Calibri"/>
                        </a:rPr>
                        <a:t>temporomandibular</a:t>
                      </a:r>
                      <a:r>
                        <a:rPr lang="en-US" sz="1800" b="0" i="0" u="none" strike="noStrike" dirty="0">
                          <a:solidFill>
                            <a:schemeClr val="bg1"/>
                          </a:solidFill>
                          <a:latin typeface="Calibri"/>
                        </a:rPr>
                        <a:t> joint'</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354551">
                <a:tc>
                  <a:txBody>
                    <a:bodyPr/>
                    <a:lstStyle/>
                    <a:p>
                      <a:pPr algn="l" fontAlgn="t"/>
                      <a:r>
                        <a:rPr lang="en-US" sz="1800" b="0" i="0" u="none" strike="noStrike">
                          <a:solidFill>
                            <a:schemeClr val="bg1"/>
                          </a:solidFill>
                          <a:latin typeface="Calibri"/>
                        </a:rPr>
                        <a:t>technically investigating</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IUI-4</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technically investigating of IUI-6</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panoramic X-ray</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IUI-5</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panoramic X-ray that resulted from IUI-4</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mouth</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IUI-6</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mouth of 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interpreting</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IUI-7</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interpreting of the signs exhibited by IUI-5</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seeing</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IUI-8</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seeing of IUI-5 which led to IUI-7</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diagnosis</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IUI-9</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diagnosis expressed by means of IUI-3</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condylar head of right TMJ</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IUI-10</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a:t>
                      </a:r>
                      <a:r>
                        <a:rPr lang="en-US" sz="1800" b="0" i="0" u="none" strike="noStrike" dirty="0" err="1">
                          <a:solidFill>
                            <a:schemeClr val="bg1"/>
                          </a:solidFill>
                          <a:latin typeface="Calibri"/>
                        </a:rPr>
                        <a:t>condylar</a:t>
                      </a:r>
                      <a:r>
                        <a:rPr lang="en-US" sz="1800" b="0" i="0" u="none" strike="noStrike" dirty="0">
                          <a:solidFill>
                            <a:schemeClr val="bg1"/>
                          </a:solidFill>
                          <a:latin typeface="Calibri"/>
                        </a:rPr>
                        <a:t> head of the right TMJ of 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right TMJ</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IUI-11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right TMJ of 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151527402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z="2800" smtClean="0"/>
              <a:t>Step 3: identify further entities that ontologically must exist for each entity under scrutiny to exist.</a:t>
            </a:r>
          </a:p>
        </p:txBody>
      </p:sp>
      <p:graphicFrame>
        <p:nvGraphicFramePr>
          <p:cNvPr id="5" name="Table 4"/>
          <p:cNvGraphicFramePr>
            <a:graphicFrameLocks noGrp="1"/>
          </p:cNvGraphicFramePr>
          <p:nvPr>
            <p:extLst/>
          </p:nvPr>
        </p:nvGraphicFramePr>
        <p:xfrm>
          <a:off x="273050" y="1981200"/>
          <a:ext cx="8655050" cy="4361124"/>
        </p:xfrm>
        <a:graphic>
          <a:graphicData uri="http://schemas.openxmlformats.org/drawingml/2006/table">
            <a:tbl>
              <a:tblPr/>
              <a:tblGrid>
                <a:gridCol w="1788233"/>
                <a:gridCol w="783713"/>
                <a:gridCol w="6083104"/>
              </a:tblGrid>
              <a:tr h="334219">
                <a:tc>
                  <a:txBody>
                    <a:bodyPr/>
                    <a:lstStyle/>
                    <a:p>
                      <a:pPr algn="l" fontAlgn="t"/>
                      <a:r>
                        <a:rPr lang="en-US" sz="1800" b="0" i="0" u="none" strike="noStrike" dirty="0">
                          <a:solidFill>
                            <a:srgbClr val="9C0006"/>
                          </a:solidFill>
                          <a:latin typeface="Calibri"/>
                        </a:rPr>
                        <a:t>assigner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IUI-12</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the assigner role played by the entity while it performed IUI-21</a:t>
                      </a:r>
                    </a:p>
                  </a:txBody>
                  <a:tcPr marL="7087" marR="7087" marT="7087" marB="0">
                    <a:lnL>
                      <a:noFill/>
                    </a:lnL>
                    <a:lnR>
                      <a:noFill/>
                    </a:lnR>
                    <a:lnT>
                      <a:noFill/>
                    </a:lnT>
                    <a:lnB>
                      <a:noFill/>
                    </a:lnB>
                    <a:solidFill>
                      <a:srgbClr val="FFC7CE"/>
                    </a:solidFill>
                  </a:tcPr>
                </a:tc>
              </a:tr>
              <a:tr h="298532">
                <a:tc>
                  <a:txBody>
                    <a:bodyPr/>
                    <a:lstStyle/>
                    <a:p>
                      <a:pPr algn="l" fontAlgn="t"/>
                      <a:r>
                        <a:rPr lang="en-US" sz="1800" b="0" i="0" u="none" strike="noStrike">
                          <a:solidFill>
                            <a:srgbClr val="9C0006"/>
                          </a:solidFill>
                          <a:latin typeface="Calibri"/>
                        </a:rPr>
                        <a:t>assigning</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IUI-21</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the  assigning of IUI-2 to IUI-1 by the entity with role IUI-12</a:t>
                      </a:r>
                    </a:p>
                  </a:txBody>
                  <a:tcPr marL="7087" marR="7087" marT="7087" marB="0">
                    <a:lnL>
                      <a:noFill/>
                    </a:lnL>
                    <a:lnR>
                      <a:noFill/>
                    </a:lnR>
                    <a:lnT>
                      <a:noFill/>
                    </a:lnT>
                    <a:lnB>
                      <a:noFill/>
                    </a:lnB>
                    <a:solidFill>
                      <a:srgbClr val="FFC7CE"/>
                    </a:solidFill>
                  </a:tcPr>
                </a:tc>
              </a:tr>
              <a:tr h="307861">
                <a:tc>
                  <a:txBody>
                    <a:bodyPr/>
                    <a:lstStyle/>
                    <a:p>
                      <a:pPr algn="l" fontAlgn="t"/>
                      <a:r>
                        <a:rPr lang="en-US" sz="1800" b="0" i="0" u="none" strike="noStrike">
                          <a:solidFill>
                            <a:srgbClr val="9C0006"/>
                          </a:solidFill>
                          <a:latin typeface="Calibri"/>
                        </a:rPr>
                        <a:t>asserting</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IUI-20</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the asserting of IUI-3 by the entity with asserter role IUI-13</a:t>
                      </a:r>
                    </a:p>
                  </a:txBody>
                  <a:tcPr marL="7087" marR="7087" marT="7087" marB="0">
                    <a:lnL>
                      <a:noFill/>
                    </a:lnL>
                    <a:lnR>
                      <a:noFill/>
                    </a:lnR>
                    <a:lnT>
                      <a:noFill/>
                    </a:lnT>
                    <a:lnB>
                      <a:noFill/>
                    </a:lnB>
                    <a:solidFill>
                      <a:srgbClr val="FFC7CE"/>
                    </a:solidFill>
                  </a:tcPr>
                </a:tc>
              </a:tr>
              <a:tr h="326519">
                <a:tc>
                  <a:txBody>
                    <a:bodyPr/>
                    <a:lstStyle/>
                    <a:p>
                      <a:pPr algn="l" fontAlgn="t"/>
                      <a:r>
                        <a:rPr lang="en-US" sz="1800" b="0" i="0" u="none" strike="noStrike">
                          <a:solidFill>
                            <a:srgbClr val="9C0006"/>
                          </a:solidFill>
                          <a:latin typeface="Calibri"/>
                        </a:rPr>
                        <a:t>asserter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IUI-13</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the asserter role played by the entity while it performed IUI-20</a:t>
                      </a:r>
                    </a:p>
                  </a:txBody>
                  <a:tcPr marL="7087" marR="7087" marT="7087" marB="0">
                    <a:lnL>
                      <a:noFill/>
                    </a:lnL>
                    <a:lnR>
                      <a:noFill/>
                    </a:lnR>
                    <a:lnT>
                      <a:noFill/>
                    </a:lnT>
                    <a:lnB>
                      <a:noFill/>
                    </a:lnB>
                    <a:solidFill>
                      <a:srgbClr val="FFC7CE"/>
                    </a:solidFill>
                  </a:tcPr>
                </a:tc>
              </a:tr>
              <a:tr h="356703">
                <a:tc>
                  <a:txBody>
                    <a:bodyPr/>
                    <a:lstStyle/>
                    <a:p>
                      <a:pPr algn="l" fontAlgn="t"/>
                      <a:r>
                        <a:rPr lang="en-US" sz="1800" b="0" i="0" u="none" strike="noStrike">
                          <a:solidFill>
                            <a:srgbClr val="9C0006"/>
                          </a:solidFill>
                          <a:latin typeface="Calibri"/>
                        </a:rPr>
                        <a:t>investigator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IUI-14</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investigator role played by the entity while it performed IUI-4</a:t>
                      </a:r>
                    </a:p>
                  </a:txBody>
                  <a:tcPr marL="7087" marR="7087" marT="7087" marB="0">
                    <a:lnL>
                      <a:noFill/>
                    </a:lnL>
                    <a:lnR>
                      <a:noFill/>
                    </a:lnR>
                    <a:lnT>
                      <a:noFill/>
                    </a:lnT>
                    <a:lnB>
                      <a:noFill/>
                    </a:lnB>
                    <a:solidFill>
                      <a:srgbClr val="FFC7CE"/>
                    </a:solidFill>
                  </a:tcPr>
                </a:tc>
              </a:tr>
              <a:tr h="555640">
                <a:tc>
                  <a:txBody>
                    <a:bodyPr/>
                    <a:lstStyle/>
                    <a:p>
                      <a:pPr algn="l" fontAlgn="t"/>
                      <a:r>
                        <a:rPr lang="en-US" sz="1800" b="0" i="0" u="none" strike="noStrike">
                          <a:solidFill>
                            <a:srgbClr val="9C0006"/>
                          </a:solidFill>
                          <a:latin typeface="Calibri"/>
                        </a:rPr>
                        <a:t>panoramic X-ray machine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IUI-15</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panoramic X-ray machine used for performing IUI-4</a:t>
                      </a:r>
                    </a:p>
                  </a:txBody>
                  <a:tcPr marL="7087" marR="7087" marT="7087" marB="0">
                    <a:lnL>
                      <a:noFill/>
                    </a:lnL>
                    <a:lnR>
                      <a:noFill/>
                    </a:lnR>
                    <a:lnT>
                      <a:noFill/>
                    </a:lnT>
                    <a:lnB>
                      <a:noFill/>
                    </a:lnB>
                    <a:solidFill>
                      <a:srgbClr val="FFC7CE"/>
                    </a:solidFill>
                  </a:tcPr>
                </a:tc>
              </a:tr>
              <a:tr h="555640">
                <a:tc>
                  <a:txBody>
                    <a:bodyPr/>
                    <a:lstStyle/>
                    <a:p>
                      <a:pPr algn="l" fontAlgn="t"/>
                      <a:r>
                        <a:rPr lang="en-US" sz="1800" b="0" i="0" u="none" strike="noStrike">
                          <a:solidFill>
                            <a:srgbClr val="9C0006"/>
                          </a:solidFill>
                          <a:latin typeface="Calibri"/>
                        </a:rPr>
                        <a:t>image bearer</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IUI-16</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image bearer in which IUI-5 is concretized and that participated in IUI-8</a:t>
                      </a:r>
                    </a:p>
                  </a:txBody>
                  <a:tcPr marL="7087" marR="7087" marT="7087" marB="0">
                    <a:lnL>
                      <a:noFill/>
                    </a:lnL>
                    <a:lnR>
                      <a:noFill/>
                    </a:lnR>
                    <a:lnT>
                      <a:noFill/>
                    </a:lnT>
                    <a:lnB>
                      <a:noFill/>
                    </a:lnB>
                    <a:solidFill>
                      <a:srgbClr val="FFC7CE"/>
                    </a:solidFill>
                  </a:tcPr>
                </a:tc>
              </a:tr>
              <a:tr h="356703">
                <a:tc>
                  <a:txBody>
                    <a:bodyPr/>
                    <a:lstStyle/>
                    <a:p>
                      <a:pPr algn="l" fontAlgn="t"/>
                      <a:r>
                        <a:rPr lang="en-US" sz="1800" b="0" i="0" u="none" strike="noStrike">
                          <a:solidFill>
                            <a:srgbClr val="9C0006"/>
                          </a:solidFill>
                          <a:latin typeface="Calibri"/>
                        </a:rPr>
                        <a:t>interpreter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IUI-17</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interpreter role played by the entity while it performed IUI-7</a:t>
                      </a:r>
                    </a:p>
                  </a:txBody>
                  <a:tcPr marL="7087" marR="7087" marT="7087" marB="0">
                    <a:lnL>
                      <a:noFill/>
                    </a:lnL>
                    <a:lnR>
                      <a:noFill/>
                    </a:lnR>
                    <a:lnT>
                      <a:noFill/>
                    </a:lnT>
                    <a:lnB>
                      <a:noFill/>
                    </a:lnB>
                    <a:solidFill>
                      <a:srgbClr val="FFC7CE"/>
                    </a:solidFill>
                  </a:tcPr>
                </a:tc>
              </a:tr>
              <a:tr h="356703">
                <a:tc>
                  <a:txBody>
                    <a:bodyPr/>
                    <a:lstStyle/>
                    <a:p>
                      <a:pPr algn="l" fontAlgn="t"/>
                      <a:r>
                        <a:rPr lang="en-US" sz="1800" b="0" i="0" u="none" strike="noStrike">
                          <a:solidFill>
                            <a:srgbClr val="9C0006"/>
                          </a:solidFill>
                          <a:latin typeface="Calibri"/>
                        </a:rPr>
                        <a:t>perceptor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IUI-18</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perceptor role played by the entity while it performed IUI-8</a:t>
                      </a:r>
                    </a:p>
                  </a:txBody>
                  <a:tcPr marL="7087" marR="7087" marT="7087" marB="0">
                    <a:lnL>
                      <a:noFill/>
                    </a:lnL>
                    <a:lnR>
                      <a:noFill/>
                    </a:lnR>
                    <a:lnT>
                      <a:noFill/>
                    </a:lnT>
                    <a:lnB>
                      <a:noFill/>
                    </a:lnB>
                    <a:solidFill>
                      <a:srgbClr val="FFC7CE"/>
                    </a:solidFill>
                  </a:tcPr>
                </a:tc>
              </a:tr>
              <a:tr h="555640">
                <a:tc>
                  <a:txBody>
                    <a:bodyPr/>
                    <a:lstStyle/>
                    <a:p>
                      <a:pPr algn="l" fontAlgn="t"/>
                      <a:r>
                        <a:rPr lang="en-US" sz="1800" b="0" i="0" u="none" strike="noStrike" dirty="0">
                          <a:solidFill>
                            <a:srgbClr val="9C0006"/>
                          </a:solidFill>
                          <a:latin typeface="Calibri"/>
                        </a:rPr>
                        <a:t>diagnostic criteria</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IUI-19</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the diagnostic criteria used by the entity that performed IUI-7 to come to IUI-9</a:t>
                      </a:r>
                    </a:p>
                  </a:txBody>
                  <a:tcPr marL="7087" marR="7087" marT="7087" marB="0">
                    <a:lnL>
                      <a:noFill/>
                    </a:lnL>
                    <a:lnR>
                      <a:noFill/>
                    </a:lnR>
                    <a:lnT>
                      <a:noFill/>
                    </a:lnT>
                    <a:lnB>
                      <a:noFill/>
                    </a:lnB>
                    <a:solidFill>
                      <a:srgbClr val="FFC7CE"/>
                    </a:solidFill>
                  </a:tcPr>
                </a:tc>
              </a:tr>
              <a:tr h="356703">
                <a:tc>
                  <a:txBody>
                    <a:bodyPr/>
                    <a:lstStyle/>
                    <a:p>
                      <a:pPr algn="l" fontAlgn="t"/>
                      <a:r>
                        <a:rPr lang="en-US" sz="1800" b="0" i="0" u="none" strike="noStrike" dirty="0" smtClean="0">
                          <a:solidFill>
                            <a:srgbClr val="9C0006"/>
                          </a:solidFill>
                          <a:latin typeface="Calibri"/>
                        </a:rPr>
                        <a:t>study subject role</a:t>
                      </a:r>
                      <a:endParaRPr lang="en-US" sz="1800" b="0" i="0" u="none" strike="noStrike" dirty="0">
                        <a:solidFill>
                          <a:srgbClr val="9C0006"/>
                        </a:solidFill>
                        <a:latin typeface="Calibri"/>
                      </a:endParaRP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smtClean="0">
                          <a:solidFill>
                            <a:srgbClr val="9C0006"/>
                          </a:solidFill>
                          <a:latin typeface="Calibri"/>
                        </a:rPr>
                        <a:t>IUI-22</a:t>
                      </a:r>
                      <a:endParaRPr lang="en-US" sz="1800" b="0" i="0" u="none" strike="noStrike" dirty="0">
                        <a:solidFill>
                          <a:srgbClr val="9C0006"/>
                        </a:solidFill>
                        <a:latin typeface="Calibri"/>
                      </a:endParaRP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smtClean="0">
                          <a:solidFill>
                            <a:srgbClr val="9C0006"/>
                          </a:solidFill>
                          <a:latin typeface="Calibri"/>
                        </a:rPr>
                        <a:t>the study subject role which inheres in IUI-1</a:t>
                      </a:r>
                      <a:endParaRPr lang="en-US" sz="1800" b="0" i="0" u="none" strike="noStrike" dirty="0">
                        <a:solidFill>
                          <a:srgbClr val="9C0006"/>
                        </a:solidFill>
                        <a:latin typeface="Calibri"/>
                      </a:endParaRPr>
                    </a:p>
                  </a:txBody>
                  <a:tcPr marL="7087" marR="7087" marT="7087" marB="0">
                    <a:lnL>
                      <a:noFill/>
                    </a:lnL>
                    <a:lnR>
                      <a:noFill/>
                    </a:lnR>
                    <a:lnT>
                      <a:noFill/>
                    </a:lnT>
                    <a:lnB>
                      <a:noFill/>
                    </a:lnB>
                    <a:solidFill>
                      <a:srgbClr val="FFC7CE"/>
                    </a:solidFill>
                  </a:tcPr>
                </a:tc>
              </a:tr>
            </a:tbl>
          </a:graphicData>
        </a:graphic>
      </p:graphicFrame>
    </p:spTree>
    <p:extLst>
      <p:ext uri="{BB962C8B-B14F-4D97-AF65-F5344CB8AC3E}">
        <p14:creationId xmlns:p14="http://schemas.microsoft.com/office/powerpoint/2010/main" val="277844914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smtClean="0"/>
              <a:t>Step 3: some remarks</a:t>
            </a:r>
          </a:p>
        </p:txBody>
      </p:sp>
      <p:sp>
        <p:nvSpPr>
          <p:cNvPr id="80899" name="Content Placeholder 2"/>
          <p:cNvSpPr>
            <a:spLocks noGrp="1"/>
          </p:cNvSpPr>
          <p:nvPr>
            <p:ph idx="1"/>
          </p:nvPr>
        </p:nvSpPr>
        <p:spPr/>
        <p:txBody>
          <a:bodyPr/>
          <a:lstStyle/>
          <a:p>
            <a:r>
              <a:rPr lang="en-US" altLang="en-US" smtClean="0"/>
              <a:t>interpreter role, perceptor role, …</a:t>
            </a:r>
          </a:p>
          <a:p>
            <a:pPr lvl="1"/>
            <a:r>
              <a:rPr lang="en-US" altLang="en-US" smtClean="0"/>
              <a:t>reference to roles rather than the entity in which the roles inhere because it may be the same entity and one should not assign several IUIs to the same entity</a:t>
            </a:r>
          </a:p>
          <a:p>
            <a:r>
              <a:rPr lang="en-US" altLang="en-US" smtClean="0"/>
              <a:t>each description follows similar principles as Aristotelian definitions but is about particulars rather than universals</a:t>
            </a:r>
          </a:p>
        </p:txBody>
      </p:sp>
    </p:spTree>
    <p:extLst>
      <p:ext uri="{BB962C8B-B14F-4D97-AF65-F5344CB8AC3E}">
        <p14:creationId xmlns:p14="http://schemas.microsoft.com/office/powerpoint/2010/main" val="486961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 reality!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smtClean="0">
                <a:latin typeface="Trebuchet MS" panose="020B0603020202020204" pitchFamily="34" charset="0"/>
              </a:rPr>
              <a:t>Almost there:</a:t>
            </a:r>
          </a:p>
          <a:p>
            <a:pPr lvl="1">
              <a:buFont typeface="Arial" panose="020B0604020202020204" pitchFamily="34" charset="0"/>
              <a:buChar char="•"/>
            </a:pPr>
            <a:r>
              <a:rPr lang="en-US" i="1" dirty="0" smtClean="0">
                <a:latin typeface="Trebuchet MS" panose="020B0603020202020204" pitchFamily="34" charset="0"/>
              </a:rPr>
              <a:t>the </a:t>
            </a:r>
            <a:r>
              <a:rPr lang="en-US" i="1" dirty="0">
                <a:latin typeface="Trebuchet MS" panose="020B0603020202020204" pitchFamily="34" charset="0"/>
              </a:rPr>
              <a:t>data are deemed of high </a:t>
            </a:r>
            <a:r>
              <a:rPr lang="en-US" i="1" dirty="0" smtClean="0">
                <a:latin typeface="Trebuchet MS" panose="020B0603020202020204" pitchFamily="34" charset="0"/>
              </a:rPr>
              <a:t>quality if </a:t>
            </a:r>
            <a:r>
              <a:rPr lang="en-US" i="1" dirty="0">
                <a:latin typeface="Trebuchet MS" panose="020B0603020202020204" pitchFamily="34" charset="0"/>
              </a:rPr>
              <a:t>they correctly represent </a:t>
            </a:r>
            <a:r>
              <a:rPr lang="en-US" i="1" dirty="0" smtClean="0">
                <a:latin typeface="Trebuchet MS" panose="020B0603020202020204" pitchFamily="34" charset="0"/>
              </a:rPr>
              <a:t>the </a:t>
            </a:r>
            <a:r>
              <a:rPr lang="en-US" i="1" dirty="0">
                <a:latin typeface="Trebuchet MS" panose="020B0603020202020204" pitchFamily="34" charset="0"/>
              </a:rPr>
              <a:t>real-world construct to which they refer</a:t>
            </a:r>
            <a:r>
              <a:rPr lang="en-US" i="1" dirty="0" smtClean="0">
                <a:latin typeface="Trebuchet MS" panose="020B0603020202020204" pitchFamily="34" charset="0"/>
              </a:rPr>
              <a:t>.</a:t>
            </a:r>
          </a:p>
          <a:p>
            <a:pPr lvl="2">
              <a:buFont typeface="Arial" panose="020B0604020202020204" pitchFamily="34" charset="0"/>
              <a:buChar char="•"/>
            </a:pPr>
            <a:r>
              <a:rPr lang="en-US" sz="1400" dirty="0" smtClean="0">
                <a:latin typeface="Trebuchet MS" panose="020B0603020202020204" pitchFamily="34" charset="0"/>
              </a:rPr>
              <a:t>Elisa </a:t>
            </a:r>
            <a:r>
              <a:rPr lang="en-US" sz="1400" dirty="0" err="1">
                <a:latin typeface="Trebuchet MS" panose="020B0603020202020204" pitchFamily="34" charset="0"/>
              </a:rPr>
              <a:t>Bertino</a:t>
            </a:r>
            <a:r>
              <a:rPr lang="en-US" sz="1400" dirty="0">
                <a:latin typeface="Trebuchet MS" panose="020B0603020202020204" pitchFamily="34" charset="0"/>
              </a:rPr>
              <a:t>, </a:t>
            </a:r>
            <a:r>
              <a:rPr lang="en-US" sz="1400" dirty="0" err="1" smtClean="0">
                <a:latin typeface="Trebuchet MS" panose="020B0603020202020204" pitchFamily="34" charset="0"/>
              </a:rPr>
              <a:t>Chenyun</a:t>
            </a:r>
            <a:r>
              <a:rPr lang="en-US" sz="1400" dirty="0" smtClean="0">
                <a:latin typeface="Trebuchet MS" panose="020B0603020202020204" pitchFamily="34" charset="0"/>
              </a:rPr>
              <a:t> Dai, .Murat </a:t>
            </a:r>
            <a:r>
              <a:rPr lang="en-US" sz="1400" dirty="0" err="1" smtClean="0">
                <a:latin typeface="Trebuchet MS" panose="020B0603020202020204" pitchFamily="34" charset="0"/>
              </a:rPr>
              <a:t>Kantarcioglu</a:t>
            </a:r>
            <a:r>
              <a:rPr lang="en-US" sz="1400" dirty="0" smtClean="0">
                <a:latin typeface="Trebuchet MS" panose="020B0603020202020204" pitchFamily="34" charset="0"/>
              </a:rPr>
              <a:t>.</a:t>
            </a:r>
            <a:r>
              <a:rPr lang="en-US" sz="1400" dirty="0">
                <a:latin typeface="Trebuchet MS" panose="020B0603020202020204" pitchFamily="34" charset="0"/>
              </a:rPr>
              <a:t> The Challenge of Assuring Data Trustworthiness, Database Systems for Advanced </a:t>
            </a:r>
            <a:r>
              <a:rPr lang="en-US" sz="1400" dirty="0" smtClean="0">
                <a:latin typeface="Trebuchet MS" panose="020B0603020202020204" pitchFamily="34" charset="0"/>
              </a:rPr>
              <a:t>Applications, </a:t>
            </a:r>
            <a:r>
              <a:rPr lang="en-US" sz="1400" dirty="0">
                <a:latin typeface="Trebuchet MS" panose="020B0603020202020204" pitchFamily="34" charset="0"/>
              </a:rPr>
              <a:t>Lecture Notes in Computer Science, 2009, Volume 5463/2009, </a:t>
            </a:r>
            <a:r>
              <a:rPr lang="en-US" sz="1400" dirty="0" smtClean="0">
                <a:latin typeface="Trebuchet MS" panose="020B0603020202020204" pitchFamily="34" charset="0"/>
              </a:rPr>
              <a:t>22-33.</a:t>
            </a:r>
          </a:p>
          <a:p>
            <a:pPr lvl="1">
              <a:buFont typeface="Arial" panose="020B0604020202020204" pitchFamily="34" charset="0"/>
              <a:buChar char="•"/>
            </a:pPr>
            <a:r>
              <a:rPr lang="en-US" i="1" dirty="0" smtClean="0">
                <a:latin typeface="Trebuchet MS" panose="020B0603020202020204" pitchFamily="34" charset="0"/>
              </a:rPr>
              <a:t>An information </a:t>
            </a:r>
            <a:r>
              <a:rPr lang="en-US" i="1" dirty="0">
                <a:latin typeface="Trebuchet MS" panose="020B0603020202020204" pitchFamily="34" charset="0"/>
              </a:rPr>
              <a:t>system is to provide a representation of </a:t>
            </a:r>
            <a:r>
              <a:rPr lang="en-US" i="1" dirty="0" smtClean="0">
                <a:latin typeface="Trebuchet MS" panose="020B0603020202020204" pitchFamily="34" charset="0"/>
              </a:rPr>
              <a:t>an application </a:t>
            </a:r>
            <a:r>
              <a:rPr lang="en-US" i="1" dirty="0">
                <a:latin typeface="Trebuchet MS" panose="020B0603020202020204" pitchFamily="34" charset="0"/>
              </a:rPr>
              <a:t>domain (also termed the real-world system</a:t>
            </a:r>
            <a:r>
              <a:rPr lang="en-US" i="1" dirty="0" smtClean="0">
                <a:latin typeface="Trebuchet MS" panose="020B0603020202020204" pitchFamily="34" charset="0"/>
              </a:rPr>
              <a:t>) as </a:t>
            </a:r>
            <a:r>
              <a:rPr lang="en-US" i="1" dirty="0">
                <a:latin typeface="Trebuchet MS" panose="020B0603020202020204" pitchFamily="34" charset="0"/>
              </a:rPr>
              <a:t>perceived by the user</a:t>
            </a:r>
            <a:r>
              <a:rPr lang="en-US" i="1" dirty="0" smtClean="0">
                <a:latin typeface="Trebuchet MS" panose="020B0603020202020204" pitchFamily="34" charset="0"/>
              </a:rPr>
              <a:t>.</a:t>
            </a:r>
          </a:p>
          <a:p>
            <a:pPr lvl="2">
              <a:buFont typeface="Arial" panose="020B0604020202020204" pitchFamily="34" charset="0"/>
              <a:buChar char="•"/>
            </a:pPr>
            <a:r>
              <a:rPr lang="en-US" sz="1400" dirty="0" smtClean="0">
                <a:latin typeface="Trebuchet MS" panose="020B0603020202020204" pitchFamily="34" charset="0"/>
              </a:rPr>
              <a:t>Anchoring Data Quality Dimensions in Ontological  Foundations </a:t>
            </a:r>
            <a:r>
              <a:rPr lang="pt-BR" sz="1400" b="1" dirty="0" smtClean="0">
                <a:latin typeface="Trebuchet MS" panose="020B0603020202020204" pitchFamily="34" charset="0"/>
              </a:rPr>
              <a:t>Y Wand and RY</a:t>
            </a:r>
            <a:r>
              <a:rPr lang="pt-BR" sz="1400" b="1" dirty="0">
                <a:latin typeface="Trebuchet MS" panose="020B0603020202020204" pitchFamily="34" charset="0"/>
              </a:rPr>
              <a:t>. </a:t>
            </a:r>
            <a:r>
              <a:rPr lang="pt-BR" sz="1400" b="1" dirty="0" smtClean="0">
                <a:latin typeface="Trebuchet MS" panose="020B0603020202020204" pitchFamily="34" charset="0"/>
              </a:rPr>
              <a:t>Wang. </a:t>
            </a:r>
            <a:r>
              <a:rPr lang="en-US" sz="1400" dirty="0" smtClean="0">
                <a:latin typeface="Trebuchet MS" panose="020B0603020202020204" pitchFamily="34" charset="0"/>
              </a:rPr>
              <a:t>November </a:t>
            </a:r>
            <a:r>
              <a:rPr lang="en-US" sz="1400" dirty="0">
                <a:latin typeface="Trebuchet MS" panose="020B0603020202020204" pitchFamily="34" charset="0"/>
              </a:rPr>
              <a:t>1996/Vol. 39, No. 11 COMMUNICATIONS OF THE ACM</a:t>
            </a:r>
            <a:endParaRPr lang="en-US" sz="1400" i="1" dirty="0" smtClean="0">
              <a:latin typeface="Trebuchet MS" panose="020B0603020202020204" pitchFamily="34" charset="0"/>
            </a:endParaRPr>
          </a:p>
          <a:p>
            <a:pPr>
              <a:buFont typeface="Arial" panose="020B0604020202020204" pitchFamily="34" charset="0"/>
              <a:buChar char="•"/>
            </a:pPr>
            <a:endParaRPr lang="en-US" dirty="0">
              <a:latin typeface="Trebuchet MS" panose="020B0603020202020204" pitchFamily="34" charset="0"/>
            </a:endParaRPr>
          </a:p>
        </p:txBody>
      </p:sp>
    </p:spTree>
    <p:extLst>
      <p:ext uri="{BB962C8B-B14F-4D97-AF65-F5344CB8AC3E}">
        <p14:creationId xmlns:p14="http://schemas.microsoft.com/office/powerpoint/2010/main" val="70044795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sz="2400" smtClean="0"/>
              <a:t>Step 4: classify all entities in terms of realism-based ontologies  </a:t>
            </a:r>
          </a:p>
        </p:txBody>
      </p:sp>
      <p:sp>
        <p:nvSpPr>
          <p:cNvPr id="81923" name="Content Placeholder 5"/>
          <p:cNvSpPr>
            <a:spLocks noGrp="1"/>
          </p:cNvSpPr>
          <p:nvPr>
            <p:ph idx="1"/>
          </p:nvPr>
        </p:nvSpPr>
        <p:spPr>
          <a:xfrm>
            <a:off x="6096000" y="1752600"/>
            <a:ext cx="2819400" cy="4876800"/>
          </a:xfrm>
        </p:spPr>
        <p:txBody>
          <a:bodyPr/>
          <a:lstStyle/>
          <a:p>
            <a:r>
              <a:rPr lang="en-US" altLang="en-US" dirty="0" smtClean="0"/>
              <a:t>requires more ontological and philosophical skills than domain expertise or expertise with Protégé,</a:t>
            </a:r>
          </a:p>
          <a:p>
            <a:r>
              <a:rPr lang="en-US" altLang="en-US" dirty="0" smtClean="0"/>
              <a:t>not just term matching</a:t>
            </a:r>
          </a:p>
        </p:txBody>
      </p:sp>
      <p:graphicFrame>
        <p:nvGraphicFramePr>
          <p:cNvPr id="5" name="Table 4"/>
          <p:cNvGraphicFramePr>
            <a:graphicFrameLocks noGrp="1"/>
          </p:cNvGraphicFramePr>
          <p:nvPr/>
        </p:nvGraphicFramePr>
        <p:xfrm>
          <a:off x="214313" y="1873250"/>
          <a:ext cx="5756275" cy="4819653"/>
        </p:xfrm>
        <a:graphic>
          <a:graphicData uri="http://schemas.openxmlformats.org/drawingml/2006/table">
            <a:tbl>
              <a:tblPr/>
              <a:tblGrid>
                <a:gridCol w="1758168"/>
                <a:gridCol w="3998107"/>
              </a:tblGrid>
              <a:tr h="282259">
                <a:tc>
                  <a:txBody>
                    <a:bodyPr/>
                    <a:lstStyle/>
                    <a:p>
                      <a:pPr algn="ctr" fontAlgn="b"/>
                      <a:r>
                        <a:rPr lang="en-US" sz="1800" b="0" i="0" u="none" strike="noStrike" dirty="0">
                          <a:solidFill>
                            <a:schemeClr val="bg1"/>
                          </a:solidFill>
                          <a:latin typeface="Calibri"/>
                        </a:rPr>
                        <a:t>CLASS</a:t>
                      </a:r>
                    </a:p>
                  </a:txBody>
                  <a:tcPr marL="7930" marR="7930" marT="7931" marB="0" anchor="b">
                    <a:lnL>
                      <a:noFill/>
                    </a:lnL>
                    <a:lnR>
                      <a:noFill/>
                    </a:lnR>
                    <a:lnT>
                      <a:noFill/>
                    </a:lnT>
                    <a:lnB>
                      <a:noFill/>
                    </a:lnB>
                  </a:tcPr>
                </a:tc>
                <a:tc>
                  <a:txBody>
                    <a:bodyPr/>
                    <a:lstStyle/>
                    <a:p>
                      <a:pPr algn="ctr" fontAlgn="b"/>
                      <a:r>
                        <a:rPr lang="en-US" sz="1800" b="0" i="0" u="none" strike="noStrike" dirty="0">
                          <a:solidFill>
                            <a:schemeClr val="bg1"/>
                          </a:solidFill>
                          <a:latin typeface="Calibri"/>
                        </a:rPr>
                        <a:t>HIGHER CLASS</a:t>
                      </a:r>
                    </a:p>
                  </a:txBody>
                  <a:tcPr marL="7930" marR="7930" marT="7931" marB="0" anchor="b">
                    <a:lnL>
                      <a:noFill/>
                    </a:lnL>
                    <a:lnR>
                      <a:noFill/>
                    </a:lnR>
                    <a:lnT>
                      <a:noFill/>
                    </a:lnT>
                    <a:lnB>
                      <a:noFill/>
                    </a:lnB>
                  </a:tcPr>
                </a:tc>
              </a:tr>
              <a:tr h="282259">
                <a:tc>
                  <a:txBody>
                    <a:bodyPr/>
                    <a:lstStyle/>
                    <a:p>
                      <a:pPr algn="l" fontAlgn="t"/>
                      <a:r>
                        <a:rPr lang="en-US" sz="1800" b="0" i="0" u="none" strike="noStrike">
                          <a:solidFill>
                            <a:srgbClr val="006100"/>
                          </a:solidFill>
                          <a:latin typeface="Calibri"/>
                        </a:rPr>
                        <a:t>person</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BFO</a:t>
                      </a:r>
                      <a:r>
                        <a:rPr lang="en-US" sz="1800" b="0" i="0" u="none" strike="noStrike" dirty="0" smtClean="0">
                          <a:solidFill>
                            <a:srgbClr val="006100"/>
                          </a:solidFill>
                          <a:latin typeface="Calibri"/>
                        </a:rPr>
                        <a:t>:  Object</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patient identifier</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IAO</a:t>
                      </a:r>
                      <a:r>
                        <a:rPr lang="en-US" sz="1800" b="0" i="0" u="none" strike="noStrike" dirty="0" smtClean="0">
                          <a:solidFill>
                            <a:srgbClr val="006100"/>
                          </a:solidFill>
                          <a:latin typeface="Calibri"/>
                        </a:rPr>
                        <a:t>:  Information </a:t>
                      </a:r>
                      <a:r>
                        <a:rPr lang="en-US" sz="1800" b="0" i="0" u="none" strike="noStrike" dirty="0">
                          <a:solidFill>
                            <a:srgbClr val="006100"/>
                          </a:solidFill>
                          <a:latin typeface="Calibri"/>
                        </a:rPr>
                        <a:t>Content Entity</a:t>
                      </a:r>
                    </a:p>
                  </a:txBody>
                  <a:tcPr marL="7930" marR="7930" marT="7931" marB="0">
                    <a:lnL>
                      <a:noFill/>
                    </a:lnL>
                    <a:lnR>
                      <a:noFill/>
                    </a:lnR>
                    <a:lnT>
                      <a:noFill/>
                    </a:lnT>
                    <a:lnB>
                      <a:noFill/>
                    </a:lnB>
                    <a:solidFill>
                      <a:srgbClr val="C6EFCE"/>
                    </a:solidFill>
                  </a:tcPr>
                </a:tc>
              </a:tr>
              <a:tr h="303511">
                <a:tc>
                  <a:txBody>
                    <a:bodyPr/>
                    <a:lstStyle/>
                    <a:p>
                      <a:pPr algn="l" fontAlgn="t"/>
                      <a:r>
                        <a:rPr lang="en-US" sz="1800" b="0" i="0" u="none" strike="noStrike">
                          <a:solidFill>
                            <a:srgbClr val="006100"/>
                          </a:solidFill>
                          <a:latin typeface="Calibri"/>
                        </a:rPr>
                        <a:t>assertion</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IAO</a:t>
                      </a:r>
                      <a:r>
                        <a:rPr lang="en-US" sz="1800" b="0" i="0" u="none" strike="noStrike" dirty="0" smtClean="0">
                          <a:solidFill>
                            <a:srgbClr val="006100"/>
                          </a:solidFill>
                          <a:latin typeface="Calibri"/>
                        </a:rPr>
                        <a:t>:  Information </a:t>
                      </a:r>
                      <a:r>
                        <a:rPr lang="en-US" sz="1800" b="0" i="0" u="none" strike="noStrike" dirty="0">
                          <a:solidFill>
                            <a:srgbClr val="006100"/>
                          </a:solidFill>
                          <a:latin typeface="Calibri"/>
                        </a:rPr>
                        <a:t>Content Entity</a:t>
                      </a:r>
                    </a:p>
                  </a:txBody>
                  <a:tcPr marL="7930" marR="7930" marT="7931" marB="0">
                    <a:lnL>
                      <a:noFill/>
                    </a:lnL>
                    <a:lnR>
                      <a:noFill/>
                    </a:lnR>
                    <a:lnT>
                      <a:noFill/>
                    </a:lnT>
                    <a:lnB>
                      <a:noFill/>
                    </a:lnB>
                    <a:solidFill>
                      <a:srgbClr val="C6EFCE"/>
                    </a:solidFill>
                  </a:tcPr>
                </a:tc>
              </a:tr>
              <a:tr h="556586">
                <a:tc>
                  <a:txBody>
                    <a:bodyPr/>
                    <a:lstStyle/>
                    <a:p>
                      <a:pPr algn="l" fontAlgn="t"/>
                      <a:r>
                        <a:rPr lang="en-US" sz="1800" b="0" i="0" u="none" strike="noStrike">
                          <a:solidFill>
                            <a:srgbClr val="006100"/>
                          </a:solidFill>
                          <a:latin typeface="Calibri"/>
                        </a:rPr>
                        <a:t>technically investigating</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OBI</a:t>
                      </a:r>
                      <a:r>
                        <a:rPr lang="en-US" sz="1800" b="0" i="0" u="none" strike="noStrike" dirty="0" smtClean="0">
                          <a:solidFill>
                            <a:srgbClr val="006100"/>
                          </a:solidFill>
                          <a:latin typeface="Calibri"/>
                        </a:rPr>
                        <a:t>:  Assay</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panoramic X-ray</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IAO</a:t>
                      </a:r>
                      <a:r>
                        <a:rPr lang="en-US" sz="1800" b="0" i="0" u="none" strike="noStrike" dirty="0" smtClean="0">
                          <a:solidFill>
                            <a:srgbClr val="006100"/>
                          </a:solidFill>
                          <a:latin typeface="Calibri"/>
                        </a:rPr>
                        <a:t>:  Image</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mouth</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FMA</a:t>
                      </a:r>
                      <a:r>
                        <a:rPr lang="en-US" sz="1800" b="0" i="0" u="none" strike="noStrike" dirty="0" smtClean="0">
                          <a:solidFill>
                            <a:srgbClr val="006100"/>
                          </a:solidFill>
                          <a:latin typeface="Calibri"/>
                        </a:rPr>
                        <a:t>: Mouth</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interpreting</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MFO</a:t>
                      </a:r>
                      <a:r>
                        <a:rPr lang="en-US" sz="1800" b="0" i="0" u="none" strike="noStrike" dirty="0" smtClean="0">
                          <a:solidFill>
                            <a:srgbClr val="006100"/>
                          </a:solidFill>
                          <a:latin typeface="Calibri"/>
                        </a:rPr>
                        <a:t>: Assessing</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seeing</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BFO</a:t>
                      </a:r>
                      <a:r>
                        <a:rPr lang="en-US" sz="1800" b="0" i="0" u="none" strike="noStrike" dirty="0" smtClean="0">
                          <a:solidFill>
                            <a:srgbClr val="006100"/>
                          </a:solidFill>
                          <a:latin typeface="Calibri"/>
                        </a:rPr>
                        <a:t>:  Process</a:t>
                      </a:r>
                      <a:endParaRPr lang="en-US" sz="18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006100"/>
                          </a:solidFill>
                          <a:latin typeface="Calibri"/>
                        </a:rPr>
                        <a:t>diagnosis</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IAO</a:t>
                      </a:r>
                      <a:r>
                        <a:rPr lang="en-US" sz="1800" b="0" i="0" u="none" strike="noStrike" dirty="0" smtClean="0">
                          <a:solidFill>
                            <a:srgbClr val="006100"/>
                          </a:solidFill>
                          <a:latin typeface="Calibri"/>
                        </a:rPr>
                        <a:t>:   Information </a:t>
                      </a:r>
                      <a:r>
                        <a:rPr lang="en-US" sz="1800" b="0" i="0" u="none" strike="noStrike" dirty="0">
                          <a:solidFill>
                            <a:srgbClr val="006100"/>
                          </a:solidFill>
                          <a:latin typeface="Calibri"/>
                        </a:rPr>
                        <a:t>Content Entity</a:t>
                      </a:r>
                    </a:p>
                  </a:txBody>
                  <a:tcPr marL="7930" marR="7930" marT="7931" marB="0">
                    <a:lnL>
                      <a:noFill/>
                    </a:lnL>
                    <a:lnR>
                      <a:noFill/>
                    </a:lnR>
                    <a:lnT>
                      <a:noFill/>
                    </a:lnT>
                    <a:lnB>
                      <a:noFill/>
                    </a:lnB>
                    <a:solidFill>
                      <a:srgbClr val="C6EFCE"/>
                    </a:solidFill>
                  </a:tcPr>
                </a:tc>
              </a:tr>
              <a:tr h="556586">
                <a:tc>
                  <a:txBody>
                    <a:bodyPr/>
                    <a:lstStyle/>
                    <a:p>
                      <a:pPr algn="l" fontAlgn="t"/>
                      <a:r>
                        <a:rPr lang="en-US" sz="1800" b="0" i="0" u="none" strike="noStrike">
                          <a:solidFill>
                            <a:srgbClr val="006100"/>
                          </a:solidFill>
                          <a:latin typeface="Calibri"/>
                        </a:rPr>
                        <a:t>condylar head of right TMJ</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FMA</a:t>
                      </a:r>
                      <a:r>
                        <a:rPr lang="en-US" sz="1800" b="0" i="0" u="none" strike="noStrike" dirty="0" smtClean="0">
                          <a:solidFill>
                            <a:srgbClr val="006100"/>
                          </a:solidFill>
                          <a:latin typeface="Calibri"/>
                        </a:rPr>
                        <a:t>: Right </a:t>
                      </a:r>
                      <a:r>
                        <a:rPr lang="en-US" sz="1800" b="0" i="0" u="none" strike="noStrike" dirty="0" err="1">
                          <a:solidFill>
                            <a:srgbClr val="006100"/>
                          </a:solidFill>
                          <a:latin typeface="Calibri"/>
                        </a:rPr>
                        <a:t>condylar</a:t>
                      </a:r>
                      <a:r>
                        <a:rPr lang="en-US" sz="1800" b="0" i="0" u="none" strike="noStrike" dirty="0">
                          <a:solidFill>
                            <a:srgbClr val="006100"/>
                          </a:solidFill>
                          <a:latin typeface="Calibri"/>
                        </a:rPr>
                        <a:t> process of mandible</a:t>
                      </a:r>
                    </a:p>
                  </a:txBody>
                  <a:tcPr marL="7930" marR="7930" marT="7931" marB="0">
                    <a:lnL>
                      <a:noFill/>
                    </a:lnL>
                    <a:lnR>
                      <a:noFill/>
                    </a:lnR>
                    <a:lnT>
                      <a:noFill/>
                    </a:lnT>
                    <a:lnB>
                      <a:noFill/>
                    </a:lnB>
                    <a:solidFill>
                      <a:srgbClr val="C6EFCE"/>
                    </a:solidFill>
                  </a:tcPr>
                </a:tc>
              </a:tr>
              <a:tr h="287121">
                <a:tc>
                  <a:txBody>
                    <a:bodyPr/>
                    <a:lstStyle/>
                    <a:p>
                      <a:pPr algn="l" fontAlgn="t"/>
                      <a:r>
                        <a:rPr lang="en-US" sz="1800" b="0" i="0" u="none" strike="noStrike">
                          <a:solidFill>
                            <a:srgbClr val="006100"/>
                          </a:solidFill>
                          <a:latin typeface="Calibri"/>
                        </a:rPr>
                        <a:t>right TMJ</a:t>
                      </a:r>
                    </a:p>
                  </a:txBody>
                  <a:tcPr marL="7930" marR="7930" marT="7931" marB="0">
                    <a:lnL>
                      <a:noFill/>
                    </a:lnL>
                    <a:lnR>
                      <a:noFill/>
                    </a:lnR>
                    <a:lnT>
                      <a:noFill/>
                    </a:lnT>
                    <a:lnB>
                      <a:noFill/>
                    </a:lnB>
                    <a:solidFill>
                      <a:srgbClr val="C6EFCE"/>
                    </a:solidFill>
                  </a:tcPr>
                </a:tc>
                <a:tc>
                  <a:txBody>
                    <a:bodyPr/>
                    <a:lstStyle/>
                    <a:p>
                      <a:pPr algn="l" fontAlgn="t"/>
                      <a:r>
                        <a:rPr lang="en-US" sz="1800" b="0" i="0" u="none" strike="noStrike" dirty="0">
                          <a:solidFill>
                            <a:srgbClr val="006100"/>
                          </a:solidFill>
                          <a:latin typeface="Calibri"/>
                        </a:rPr>
                        <a:t>FMA</a:t>
                      </a:r>
                      <a:r>
                        <a:rPr lang="en-US" sz="1800" b="0" i="0" u="none" strike="noStrike" dirty="0" smtClean="0">
                          <a:solidFill>
                            <a:srgbClr val="006100"/>
                          </a:solidFill>
                          <a:latin typeface="Calibri"/>
                        </a:rPr>
                        <a:t>: Right </a:t>
                      </a:r>
                      <a:r>
                        <a:rPr lang="en-US" sz="1800" b="0" i="0" u="none" strike="noStrike" dirty="0" err="1">
                          <a:solidFill>
                            <a:srgbClr val="006100"/>
                          </a:solidFill>
                          <a:latin typeface="Calibri"/>
                        </a:rPr>
                        <a:t>temporomandibular</a:t>
                      </a:r>
                      <a:r>
                        <a:rPr lang="en-US" sz="1800" b="0" i="0" u="none" strike="noStrike" dirty="0">
                          <a:solidFill>
                            <a:srgbClr val="006100"/>
                          </a:solidFill>
                          <a:latin typeface="Calibri"/>
                        </a:rPr>
                        <a:t> joint</a:t>
                      </a:r>
                    </a:p>
                  </a:txBody>
                  <a:tcPr marL="7930" marR="7930" marT="7931" marB="0">
                    <a:lnL>
                      <a:noFill/>
                    </a:lnL>
                    <a:lnR>
                      <a:noFill/>
                    </a:lnR>
                    <a:lnT>
                      <a:noFill/>
                    </a:lnT>
                    <a:lnB>
                      <a:noFill/>
                    </a:lnB>
                    <a:solidFill>
                      <a:srgbClr val="C6EFCE"/>
                    </a:solidFill>
                  </a:tcPr>
                </a:tc>
              </a:tr>
              <a:tr h="282259">
                <a:tc>
                  <a:txBody>
                    <a:bodyPr/>
                    <a:lstStyle/>
                    <a:p>
                      <a:pPr algn="l" fontAlgn="t"/>
                      <a:r>
                        <a:rPr lang="en-US" sz="1800" b="0" i="0" u="none" strike="noStrike">
                          <a:solidFill>
                            <a:srgbClr val="9C0006"/>
                          </a:solidFill>
                          <a:latin typeface="Calibri"/>
                        </a:rPr>
                        <a:t>assigner role</a:t>
                      </a:r>
                    </a:p>
                  </a:txBody>
                  <a:tcPr marL="7930" marR="7930" marT="7931"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BFO</a:t>
                      </a:r>
                      <a:r>
                        <a:rPr lang="en-US" sz="1800" b="0" i="0" u="none" strike="noStrike" dirty="0" smtClean="0">
                          <a:solidFill>
                            <a:srgbClr val="9C0006"/>
                          </a:solidFill>
                          <a:latin typeface="Calibri"/>
                        </a:rPr>
                        <a:t>:  Role</a:t>
                      </a:r>
                      <a:endParaRPr lang="en-US" sz="18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r>
              <a:tr h="293259">
                <a:tc>
                  <a:txBody>
                    <a:bodyPr/>
                    <a:lstStyle/>
                    <a:p>
                      <a:pPr algn="l" fontAlgn="t"/>
                      <a:r>
                        <a:rPr lang="en-US" sz="1800" b="0" i="0" u="none" strike="noStrike" dirty="0">
                          <a:solidFill>
                            <a:srgbClr val="9C0006"/>
                          </a:solidFill>
                          <a:latin typeface="Calibri"/>
                        </a:rPr>
                        <a:t>assigning</a:t>
                      </a:r>
                    </a:p>
                  </a:txBody>
                  <a:tcPr marL="7930" marR="7930" marT="7931"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BFO</a:t>
                      </a:r>
                      <a:r>
                        <a:rPr lang="en-US" sz="1800" b="0" i="0" u="none" strike="noStrike" dirty="0" smtClean="0">
                          <a:solidFill>
                            <a:srgbClr val="9C0006"/>
                          </a:solidFill>
                          <a:latin typeface="Calibri"/>
                        </a:rPr>
                        <a:t>:  Process</a:t>
                      </a:r>
                      <a:endParaRPr lang="en-US" sz="18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r>
              <a:tr h="282259">
                <a:tc>
                  <a:txBody>
                    <a:bodyPr/>
                    <a:lstStyle/>
                    <a:p>
                      <a:pPr algn="l" fontAlgn="t"/>
                      <a:r>
                        <a:rPr lang="en-US" sz="1800" b="0" i="0" u="none" strike="noStrike" dirty="0" smtClean="0">
                          <a:solidFill>
                            <a:srgbClr val="9C0006"/>
                          </a:solidFill>
                          <a:latin typeface="Calibri"/>
                        </a:rPr>
                        <a:t>study</a:t>
                      </a:r>
                      <a:r>
                        <a:rPr lang="en-US" sz="1800" b="0" i="0" u="none" strike="noStrike" baseline="0" dirty="0" smtClean="0">
                          <a:solidFill>
                            <a:srgbClr val="9C0006"/>
                          </a:solidFill>
                          <a:latin typeface="Calibri"/>
                        </a:rPr>
                        <a:t> subject role</a:t>
                      </a:r>
                      <a:endParaRPr lang="en-US" sz="18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c>
                  <a:txBody>
                    <a:bodyPr/>
                    <a:lstStyle/>
                    <a:p>
                      <a:pPr algn="l" fontAlgn="t"/>
                      <a:r>
                        <a:rPr lang="en-US" sz="1800" b="0" i="0" u="none" strike="noStrike" dirty="0" smtClean="0">
                          <a:solidFill>
                            <a:srgbClr val="9C0006"/>
                          </a:solidFill>
                          <a:latin typeface="Calibri"/>
                        </a:rPr>
                        <a:t>OBI:  Study subject role</a:t>
                      </a:r>
                      <a:endParaRPr lang="en-US" sz="18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r>
            </a:tbl>
          </a:graphicData>
        </a:graphic>
      </p:graphicFrame>
    </p:spTree>
    <p:extLst>
      <p:ext uri="{BB962C8B-B14F-4D97-AF65-F5344CB8AC3E}">
        <p14:creationId xmlns:p14="http://schemas.microsoft.com/office/powerpoint/2010/main" val="324011233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z="3000" smtClean="0"/>
              <a:t>Step 5: specify relationships between these entities</a:t>
            </a:r>
          </a:p>
        </p:txBody>
      </p:sp>
      <p:sp>
        <p:nvSpPr>
          <p:cNvPr id="82947" name="Content Placeholder 2"/>
          <p:cNvSpPr>
            <a:spLocks noGrp="1"/>
          </p:cNvSpPr>
          <p:nvPr>
            <p:ph idx="1"/>
          </p:nvPr>
        </p:nvSpPr>
        <p:spPr/>
        <p:txBody>
          <a:bodyPr/>
          <a:lstStyle/>
          <a:p>
            <a:r>
              <a:rPr lang="en-US" altLang="en-US" smtClean="0"/>
              <a:t>For instance: </a:t>
            </a:r>
          </a:p>
          <a:p>
            <a:pPr lvl="1"/>
            <a:r>
              <a:rPr lang="en-US" altLang="en-US" smtClean="0"/>
              <a:t>at least during the taking of the X-ray the study subject role inheres in the patient being investigated:</a:t>
            </a:r>
          </a:p>
          <a:p>
            <a:pPr lvl="2"/>
            <a:r>
              <a:rPr lang="en-US" altLang="en-US" smtClean="0"/>
              <a:t>IUI-23 </a:t>
            </a:r>
            <a:r>
              <a:rPr lang="en-US" altLang="en-US" b="1" i="1" smtClean="0"/>
              <a:t>inheres-in</a:t>
            </a:r>
            <a:r>
              <a:rPr lang="en-US" altLang="en-US" smtClean="0"/>
              <a:t> IUI-1 </a:t>
            </a:r>
            <a:r>
              <a:rPr lang="en-US" altLang="en-US" b="1" i="1" smtClean="0"/>
              <a:t>during</a:t>
            </a:r>
            <a:r>
              <a:rPr lang="en-US" altLang="en-US" smtClean="0"/>
              <a:t> t1</a:t>
            </a:r>
          </a:p>
          <a:p>
            <a:pPr lvl="1"/>
            <a:r>
              <a:rPr lang="en-US" altLang="en-US" smtClean="0"/>
              <a:t>the patient participates at that time in the investigation</a:t>
            </a:r>
          </a:p>
          <a:p>
            <a:pPr lvl="2"/>
            <a:r>
              <a:rPr lang="en-US" altLang="en-US" smtClean="0"/>
              <a:t>IUI-4 </a:t>
            </a:r>
            <a:r>
              <a:rPr lang="en-US" altLang="en-US" b="1" i="1" smtClean="0"/>
              <a:t>has-participant</a:t>
            </a:r>
            <a:r>
              <a:rPr lang="en-US" altLang="en-US" smtClean="0"/>
              <a:t> IUI-1 </a:t>
            </a:r>
            <a:r>
              <a:rPr lang="en-US" altLang="en-US" b="1" i="1" smtClean="0"/>
              <a:t>during</a:t>
            </a:r>
            <a:r>
              <a:rPr lang="en-US" altLang="en-US" smtClean="0"/>
              <a:t> t1</a:t>
            </a:r>
          </a:p>
          <a:p>
            <a:r>
              <a:rPr lang="en-US" altLang="en-US" smtClean="0"/>
              <a:t>These relations need to follow the principles of the Relation Ontology.</a:t>
            </a:r>
          </a:p>
        </p:txBody>
      </p:sp>
      <p:sp>
        <p:nvSpPr>
          <p:cNvPr id="82948" name="Rectangle 4"/>
          <p:cNvSpPr>
            <a:spLocks noChangeArrowheads="1"/>
          </p:cNvSpPr>
          <p:nvPr/>
        </p:nvSpPr>
        <p:spPr bwMode="auto">
          <a:xfrm>
            <a:off x="447675" y="6211888"/>
            <a:ext cx="86963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400">
                <a:solidFill>
                  <a:schemeClr val="bg1"/>
                </a:solidFill>
              </a:rPr>
              <a:t>Smith B, Ceusters W, Klagges B, Koehler J, Kumar A, Lomax J, Mungall C, Neuhaus F, Rector A, Rosse C. </a:t>
            </a:r>
            <a:r>
              <a:rPr lang="en-US" altLang="en-US" sz="1400">
                <a:solidFill>
                  <a:schemeClr val="bg1"/>
                </a:solidFill>
                <a:hlinkClick r:id="rId2"/>
              </a:rPr>
              <a:t>Relations in biomedical ontologies</a:t>
            </a:r>
            <a:r>
              <a:rPr lang="en-US" altLang="en-US" sz="1400">
                <a:solidFill>
                  <a:schemeClr val="bg1"/>
                </a:solidFill>
              </a:rPr>
              <a:t>, Genome Biology 2005, 6:R46.</a:t>
            </a:r>
          </a:p>
        </p:txBody>
      </p:sp>
    </p:spTree>
    <p:extLst>
      <p:ext uri="{BB962C8B-B14F-4D97-AF65-F5344CB8AC3E}">
        <p14:creationId xmlns:p14="http://schemas.microsoft.com/office/powerpoint/2010/main" val="312200839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sz="2400" smtClean="0"/>
              <a:t>Step 6: outline all possible configurations of such entities for the sentence to be true </a:t>
            </a:r>
            <a:r>
              <a:rPr lang="en-US" altLang="en-US" sz="1400" smtClean="0"/>
              <a:t>(a one semester course on its own)</a:t>
            </a:r>
          </a:p>
        </p:txBody>
      </p:sp>
      <p:sp>
        <p:nvSpPr>
          <p:cNvPr id="3" name="Content Placeholder 2"/>
          <p:cNvSpPr>
            <a:spLocks noGrp="1"/>
          </p:cNvSpPr>
          <p:nvPr>
            <p:ph idx="1"/>
          </p:nvPr>
        </p:nvSpPr>
        <p:spPr>
          <a:xfrm>
            <a:off x="228600" y="1981200"/>
            <a:ext cx="8686800" cy="4648200"/>
          </a:xfrm>
        </p:spPr>
        <p:txBody>
          <a:bodyPr>
            <a:normAutofit/>
          </a:bodyPr>
          <a:lstStyle/>
          <a:p>
            <a:pPr>
              <a:defRPr/>
            </a:pPr>
            <a:r>
              <a:rPr lang="en-US" dirty="0" smtClean="0"/>
              <a:t>Such outlines are collections of relational expressions of the sort just described,</a:t>
            </a:r>
          </a:p>
          <a:p>
            <a:pPr>
              <a:defRPr/>
            </a:pPr>
            <a:r>
              <a:rPr lang="en-US" dirty="0" smtClean="0"/>
              <a:t>Variant configurations for the example:</a:t>
            </a:r>
          </a:p>
          <a:p>
            <a:pPr lvl="1">
              <a:defRPr/>
            </a:pPr>
            <a:r>
              <a:rPr lang="en-US" dirty="0" err="1" smtClean="0"/>
              <a:t>perceptor</a:t>
            </a:r>
            <a:r>
              <a:rPr lang="en-US" dirty="0" smtClean="0"/>
              <a:t> and interpreter are the same or distinct human beings,</a:t>
            </a:r>
          </a:p>
          <a:p>
            <a:pPr lvl="1">
              <a:defRPr/>
            </a:pPr>
            <a:r>
              <a:rPr lang="en-US" dirty="0" smtClean="0"/>
              <a:t>the X-ray machine is unreliable and produced artifacts which the interpreter thought to be signs motivating his diagnosis, while the patient has indeed the disorder specified by the diagnosis (the clinician was lucky)</a:t>
            </a:r>
          </a:p>
          <a:p>
            <a:pPr lvl="1">
              <a:defRPr/>
            </a:pPr>
            <a:r>
              <a:rPr lang="en-US" dirty="0" smtClean="0"/>
              <a:t>…</a:t>
            </a:r>
            <a:endParaRPr lang="en-US" dirty="0"/>
          </a:p>
        </p:txBody>
      </p:sp>
    </p:spTree>
    <p:extLst>
      <p:ext uri="{BB962C8B-B14F-4D97-AF65-F5344CB8AC3E}">
        <p14:creationId xmlns:p14="http://schemas.microsoft.com/office/powerpoint/2010/main" val="390418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18098</TotalTime>
  <Words>5792</Words>
  <Application>Microsoft Office PowerPoint</Application>
  <PresentationFormat>On-screen Show (4:3)</PresentationFormat>
  <Paragraphs>1095</Paragraphs>
  <Slides>92</Slides>
  <Notes>30</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92</vt:i4>
      </vt:variant>
    </vt:vector>
  </HeadingPairs>
  <TitlesOfParts>
    <vt:vector size="109" baseType="lpstr">
      <vt:lpstr>Arial Unicode MS</vt:lpstr>
      <vt:lpstr>Batang</vt:lpstr>
      <vt:lpstr>ＭＳ 明朝</vt:lpstr>
      <vt:lpstr>MS PGothic</vt:lpstr>
      <vt:lpstr>MS PGothic</vt:lpstr>
      <vt:lpstr>Arial</vt:lpstr>
      <vt:lpstr>Arial Black</vt:lpstr>
      <vt:lpstr>Calibri</vt:lpstr>
      <vt:lpstr>Georgia</vt:lpstr>
      <vt:lpstr>Times</vt:lpstr>
      <vt:lpstr>Times New Roman</vt:lpstr>
      <vt:lpstr>Trebuchet MS</vt:lpstr>
      <vt:lpstr>Verdana</vt:lpstr>
      <vt:lpstr>Wingdings</vt:lpstr>
      <vt:lpstr>Office Theme</vt:lpstr>
      <vt:lpstr>Photo Editor-foto</vt:lpstr>
      <vt:lpstr>Microsoft Photo Editor 3.0-foto</vt:lpstr>
      <vt:lpstr>Structure of research data files; how to do it right and wrong?  CTSI Core Competency Lectures in Biomedical Informatics part 2 – lecture 1 – September 5, 2017</vt:lpstr>
      <vt:lpstr>Beings, happenings and descriptions</vt:lpstr>
      <vt:lpstr>PowerPoint Presentation</vt:lpstr>
      <vt:lpstr>Characteristics and limitations</vt:lpstr>
      <vt:lpstr>Characteristics and limitations</vt:lpstr>
      <vt:lpstr>A wide range of data quality perspectives</vt:lpstr>
      <vt:lpstr>Data quality … really ?</vt:lpstr>
      <vt:lpstr>Data quality … really ?</vt:lpstr>
      <vt:lpstr>Data quality … reality!</vt:lpstr>
      <vt:lpstr>Data quality … reality!</vt:lpstr>
      <vt:lpstr>Data quality … reality!</vt:lpstr>
      <vt:lpstr>William Kent in ‘Data and Reality’</vt:lpstr>
      <vt:lpstr>Some Data Quality Dimensions</vt:lpstr>
      <vt:lpstr>Some Data Quality Dimensions</vt:lpstr>
      <vt:lpstr>ISO 25012:2008(E) Data quality</vt:lpstr>
      <vt:lpstr>ISO 25012:2008(E) Data quality</vt:lpstr>
      <vt:lpstr>An ideal dataset from an ontological perspective</vt:lpstr>
      <vt:lpstr>Some characteristics of an optimal research dataset</vt:lpstr>
      <vt:lpstr>Single particulars?</vt:lpstr>
      <vt:lpstr>Some characteristics of an optimal research dataset</vt:lpstr>
      <vt:lpstr>Exchangeability and comparability are key!</vt:lpstr>
      <vt:lpstr>Linked data quality dimensions</vt:lpstr>
      <vt:lpstr>Data models</vt:lpstr>
      <vt:lpstr>OMOP Common Data Model</vt:lpstr>
      <vt:lpstr>Common Data Models for Secondary Use</vt:lpstr>
      <vt:lpstr>Experiences with CDMs</vt:lpstr>
      <vt:lpstr>Results of a PhD student project on OMOP</vt:lpstr>
      <vt:lpstr>PERSON table</vt:lpstr>
      <vt:lpstr>Person versus Provider</vt:lpstr>
      <vt:lpstr>Condition-occurrences versus eras</vt:lpstr>
      <vt:lpstr>Conventions</vt:lpstr>
      <vt:lpstr>Conventions</vt:lpstr>
      <vt:lpstr>An erroneous example</vt:lpstr>
      <vt:lpstr>PowerPoint Presentation</vt:lpstr>
      <vt:lpstr>PowerPoint Presentation</vt:lpstr>
      <vt:lpstr>Definitions</vt:lpstr>
      <vt:lpstr>Three purposes for definitions</vt:lpstr>
      <vt:lpstr>Use Aristotelian definitions.</vt:lpstr>
      <vt:lpstr>Maintain a strict subsumption hierarchy</vt:lpstr>
      <vt:lpstr>Let definitions reflect what is in the taxonomy</vt:lpstr>
      <vt:lpstr>Do not use names with a precise meaning in general language to designate entities which are of a more specific or totally different type in the context of a specific application  Animal (BRIDG logical model p526) </vt:lpstr>
      <vt:lpstr>Similar problem here</vt:lpstr>
      <vt:lpstr>Similar problem here</vt:lpstr>
      <vt:lpstr>Clinical criteria do not replace Aristotelian definitions</vt:lpstr>
      <vt:lpstr>‘Chronic pain’ in ICD-11</vt:lpstr>
      <vt:lpstr>Foundational Model of Anatomy Old definition of Anatomical Structure </vt:lpstr>
      <vt:lpstr>Avoid circularity in definitions  Ingredient (BRIDG logical model p507) </vt:lpstr>
      <vt:lpstr>Make it clear whether assertions are about particulars or types</vt:lpstr>
      <vt:lpstr>PowerPoint Presentation</vt:lpstr>
      <vt:lpstr>Separate knowledge from what it is about.</vt:lpstr>
      <vt:lpstr>A similar problem here</vt:lpstr>
      <vt:lpstr>A similar problem here</vt:lpstr>
      <vt:lpstr>Same problem here</vt:lpstr>
      <vt:lpstr>Same problem here</vt:lpstr>
      <vt:lpstr>Class descriptions should be consistent with class labels</vt:lpstr>
      <vt:lpstr>Don’t confuse the act of observing with what the observation is directed at</vt:lpstr>
      <vt:lpstr>Referent Tracking Model</vt:lpstr>
      <vt:lpstr>Basic Formal Ontology: what is out there … (… we want/need to deal with)?</vt:lpstr>
      <vt:lpstr>A faithful representation of reality through BFO</vt:lpstr>
      <vt:lpstr>Representing specific entities</vt:lpstr>
      <vt:lpstr>Method: IUI assignment</vt:lpstr>
      <vt:lpstr>IUI assignment in a temperature assay (1)</vt:lpstr>
      <vt:lpstr>IUI assignment in a temperature assay (2)</vt:lpstr>
      <vt:lpstr>Criteria for IUI assignment (1)</vt:lpstr>
      <vt:lpstr>Criteria for IUI assignment (2)</vt:lpstr>
      <vt:lpstr>The shift envisioned</vt:lpstr>
      <vt:lpstr>The shift envisioned</vt:lpstr>
      <vt:lpstr>The shift envisioned</vt:lpstr>
      <vt:lpstr>Relations</vt:lpstr>
      <vt:lpstr>The shift envisioned</vt:lpstr>
      <vt:lpstr>The shift envisioned</vt:lpstr>
      <vt:lpstr>Identity &amp; instantiation</vt:lpstr>
      <vt:lpstr>Type assignment in a temperature assay (1)</vt:lpstr>
      <vt:lpstr>Type assignment in a temperature assay (2)</vt:lpstr>
      <vt:lpstr>Representation of relation with time intervals</vt:lpstr>
      <vt:lpstr>Representing particular adverse event cases</vt:lpstr>
      <vt:lpstr>Adverse event domain definitions</vt:lpstr>
      <vt:lpstr>Anti-inflammatory treatment with ulcer development</vt:lpstr>
      <vt:lpstr>Time line and dependencies (1)</vt:lpstr>
      <vt:lpstr>Time line and dependencies (2)</vt:lpstr>
      <vt:lpstr>Time line and dependencies (3)</vt:lpstr>
      <vt:lpstr>Time line and dependencies …</vt:lpstr>
      <vt:lpstr>Referent Tracking:  An application in dataset disambiguation </vt:lpstr>
      <vt:lpstr>A colleague shares his research data set</vt:lpstr>
      <vt:lpstr>Step 1: ‘meaning’ of values in data collections</vt:lpstr>
      <vt:lpstr>Step 2 (1): list the entities denoted</vt:lpstr>
      <vt:lpstr>Step 2 (2): provide directly referential descriptions</vt:lpstr>
      <vt:lpstr>Step 3: identify further entities that ontologically must exist for each entity under scrutiny to exist.</vt:lpstr>
      <vt:lpstr>Step 3: some remarks</vt:lpstr>
      <vt:lpstr>Step 4: classify all entities in terms of realism-based ontologies  </vt:lpstr>
      <vt:lpstr>Step 5: specify relationships between these entities</vt:lpstr>
      <vt:lpstr>Step 6: outline all possible configurations of such entities for the sentence to be true (a one semester course on its own)</vt:lpstr>
    </vt:vector>
  </TitlesOfParts>
  <Company>SUNY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Werner Ceusters</cp:lastModifiedBy>
  <cp:revision>534</cp:revision>
  <dcterms:created xsi:type="dcterms:W3CDTF">2011-06-07T20:07:59Z</dcterms:created>
  <dcterms:modified xsi:type="dcterms:W3CDTF">2017-09-05T19:46:06Z</dcterms:modified>
</cp:coreProperties>
</file>