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6" r:id="rId1"/>
  </p:sldMasterIdLst>
  <p:notesMasterIdLst>
    <p:notesMasterId r:id="rId146"/>
  </p:notesMasterIdLst>
  <p:sldIdLst>
    <p:sldId id="1251" r:id="rId2"/>
    <p:sldId id="1345" r:id="rId3"/>
    <p:sldId id="1449" r:id="rId4"/>
    <p:sldId id="1450" r:id="rId5"/>
    <p:sldId id="1451" r:id="rId6"/>
    <p:sldId id="1452" r:id="rId7"/>
    <p:sldId id="1461" r:id="rId8"/>
    <p:sldId id="1484" r:id="rId9"/>
    <p:sldId id="1463" r:id="rId10"/>
    <p:sldId id="1464" r:id="rId11"/>
    <p:sldId id="1465" r:id="rId12"/>
    <p:sldId id="1466" r:id="rId13"/>
    <p:sldId id="1467" r:id="rId14"/>
    <p:sldId id="1468" r:id="rId15"/>
    <p:sldId id="1469" r:id="rId16"/>
    <p:sldId id="1470" r:id="rId17"/>
    <p:sldId id="1485" r:id="rId18"/>
    <p:sldId id="1486" r:id="rId19"/>
    <p:sldId id="1487" r:id="rId20"/>
    <p:sldId id="1488" r:id="rId21"/>
    <p:sldId id="1471" r:id="rId22"/>
    <p:sldId id="1489" r:id="rId23"/>
    <p:sldId id="1274" r:id="rId24"/>
    <p:sldId id="1416" r:id="rId25"/>
    <p:sldId id="1348" r:id="rId26"/>
    <p:sldId id="1338" r:id="rId27"/>
    <p:sldId id="1351" r:id="rId28"/>
    <p:sldId id="1352" r:id="rId29"/>
    <p:sldId id="1353" r:id="rId30"/>
    <p:sldId id="1417" r:id="rId31"/>
    <p:sldId id="1356" r:id="rId32"/>
    <p:sldId id="1357" r:id="rId33"/>
    <p:sldId id="1361" r:id="rId34"/>
    <p:sldId id="1363" r:id="rId35"/>
    <p:sldId id="1364" r:id="rId36"/>
    <p:sldId id="1401" r:id="rId37"/>
    <p:sldId id="1404" r:id="rId38"/>
    <p:sldId id="1403" r:id="rId39"/>
    <p:sldId id="1418" r:id="rId40"/>
    <p:sldId id="1419" r:id="rId41"/>
    <p:sldId id="1386" r:id="rId42"/>
    <p:sldId id="1490" r:id="rId43"/>
    <p:sldId id="1491" r:id="rId44"/>
    <p:sldId id="1492" r:id="rId45"/>
    <p:sldId id="1493" r:id="rId46"/>
    <p:sldId id="1494" r:id="rId47"/>
    <p:sldId id="1495" r:id="rId48"/>
    <p:sldId id="1496" r:id="rId49"/>
    <p:sldId id="1414" r:id="rId50"/>
    <p:sldId id="1497" r:id="rId51"/>
    <p:sldId id="1498" r:id="rId52"/>
    <p:sldId id="1499" r:id="rId53"/>
    <p:sldId id="1500" r:id="rId54"/>
    <p:sldId id="1501" r:id="rId55"/>
    <p:sldId id="1502" r:id="rId56"/>
    <p:sldId id="1503" r:id="rId57"/>
    <p:sldId id="1506" r:id="rId58"/>
    <p:sldId id="1388" r:id="rId59"/>
    <p:sldId id="1389" r:id="rId60"/>
    <p:sldId id="1421" r:id="rId61"/>
    <p:sldId id="1422" r:id="rId62"/>
    <p:sldId id="1423" r:id="rId63"/>
    <p:sldId id="1424" r:id="rId64"/>
    <p:sldId id="1425" r:id="rId65"/>
    <p:sldId id="1426" r:id="rId66"/>
    <p:sldId id="1427" r:id="rId67"/>
    <p:sldId id="1428" r:id="rId68"/>
    <p:sldId id="1509" r:id="rId69"/>
    <p:sldId id="1510" r:id="rId70"/>
    <p:sldId id="1511" r:id="rId71"/>
    <p:sldId id="1514" r:id="rId72"/>
    <p:sldId id="1515" r:id="rId73"/>
    <p:sldId id="1516" r:id="rId74"/>
    <p:sldId id="1517" r:id="rId75"/>
    <p:sldId id="1518" r:id="rId76"/>
    <p:sldId id="1519" r:id="rId77"/>
    <p:sldId id="1520" r:id="rId78"/>
    <p:sldId id="1521" r:id="rId79"/>
    <p:sldId id="1522" r:id="rId80"/>
    <p:sldId id="1523" r:id="rId81"/>
    <p:sldId id="1524" r:id="rId82"/>
    <p:sldId id="1525" r:id="rId83"/>
    <p:sldId id="1526" r:id="rId84"/>
    <p:sldId id="1527" r:id="rId85"/>
    <p:sldId id="1528" r:id="rId86"/>
    <p:sldId id="1529" r:id="rId87"/>
    <p:sldId id="1530" r:id="rId88"/>
    <p:sldId id="1531" r:id="rId89"/>
    <p:sldId id="1532" r:id="rId90"/>
    <p:sldId id="1533" r:id="rId91"/>
    <p:sldId id="1534" r:id="rId92"/>
    <p:sldId id="1535" r:id="rId93"/>
    <p:sldId id="1536" r:id="rId94"/>
    <p:sldId id="1537" r:id="rId95"/>
    <p:sldId id="1538" r:id="rId96"/>
    <p:sldId id="1539" r:id="rId97"/>
    <p:sldId id="1447" r:id="rId98"/>
    <p:sldId id="1540" r:id="rId99"/>
    <p:sldId id="1541" r:id="rId100"/>
    <p:sldId id="1542" r:id="rId101"/>
    <p:sldId id="1543" r:id="rId102"/>
    <p:sldId id="1544" r:id="rId103"/>
    <p:sldId id="1545" r:id="rId104"/>
    <p:sldId id="1546" r:id="rId105"/>
    <p:sldId id="1547" r:id="rId106"/>
    <p:sldId id="1548" r:id="rId107"/>
    <p:sldId id="1549" r:id="rId108"/>
    <p:sldId id="1550" r:id="rId109"/>
    <p:sldId id="1551" r:id="rId110"/>
    <p:sldId id="1552" r:id="rId111"/>
    <p:sldId id="1553" r:id="rId112"/>
    <p:sldId id="1554" r:id="rId113"/>
    <p:sldId id="1565" r:id="rId114"/>
    <p:sldId id="1566" r:id="rId115"/>
    <p:sldId id="1555" r:id="rId116"/>
    <p:sldId id="1556" r:id="rId117"/>
    <p:sldId id="1557" r:id="rId118"/>
    <p:sldId id="1581" r:id="rId119"/>
    <p:sldId id="1558" r:id="rId120"/>
    <p:sldId id="1559" r:id="rId121"/>
    <p:sldId id="1560" r:id="rId122"/>
    <p:sldId id="1561" r:id="rId123"/>
    <p:sldId id="1562" r:id="rId124"/>
    <p:sldId id="1429" r:id="rId125"/>
    <p:sldId id="1430" r:id="rId126"/>
    <p:sldId id="1431" r:id="rId127"/>
    <p:sldId id="1432" r:id="rId128"/>
    <p:sldId id="1439" r:id="rId129"/>
    <p:sldId id="1440" r:id="rId130"/>
    <p:sldId id="1441" r:id="rId131"/>
    <p:sldId id="1442" r:id="rId132"/>
    <p:sldId id="1443" r:id="rId133"/>
    <p:sldId id="1444" r:id="rId134"/>
    <p:sldId id="1445" r:id="rId135"/>
    <p:sldId id="1446" r:id="rId136"/>
    <p:sldId id="1580" r:id="rId137"/>
    <p:sldId id="1567" r:id="rId138"/>
    <p:sldId id="1568" r:id="rId139"/>
    <p:sldId id="1571" r:id="rId140"/>
    <p:sldId id="1572" r:id="rId141"/>
    <p:sldId id="1577" r:id="rId142"/>
    <p:sldId id="1578" r:id="rId143"/>
    <p:sldId id="1579" r:id="rId144"/>
    <p:sldId id="1563" r:id="rId14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E115"/>
    <a:srgbClr val="003399"/>
    <a:srgbClr val="FF0000"/>
    <a:srgbClr val="AAE600"/>
    <a:srgbClr val="A2CCE8"/>
    <a:srgbClr val="000000"/>
    <a:srgbClr val="16165D"/>
    <a:srgbClr val="FF66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2" autoAdjust="0"/>
    <p:restoredTop sz="85952" autoAdjust="0"/>
  </p:normalViewPr>
  <p:slideViewPr>
    <p:cSldViewPr>
      <p:cViewPr varScale="1">
        <p:scale>
          <a:sx n="89" d="100"/>
          <a:sy n="89" d="100"/>
        </p:scale>
        <p:origin x="14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-23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4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DE52691-C7FE-45C9-A721-70C64DF9BB03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880726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70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79529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CBDBE20-6134-456F-9DFA-C93DAA059862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4270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85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09961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86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73954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87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223590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88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805388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89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47457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90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89262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91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44396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3002B73C-CAFB-4028-8C60-29A95FD096E0}" type="slidenum">
              <a:rPr lang="nl-NL" altLang="en-US" sz="1200"/>
              <a:pPr eaLnBrk="1" hangingPunct="1"/>
              <a:t>92</a:t>
            </a:fld>
            <a:endParaRPr lang="nl-NL" alt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45151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06935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2074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804133-091A-4437-A5DF-A0ECC9AE1AB8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94177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95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367327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100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04085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06886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116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48719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117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93980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E9B13-4D1B-4874-A161-E9EF14710D5D}" type="slidenum">
              <a:rPr lang="en-US" altLang="en-US"/>
              <a:pPr/>
              <a:t>125</a:t>
            </a:fld>
            <a:endParaRPr lang="en-US" alt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4607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E9B13-4D1B-4874-A161-E9EF14710D5D}" type="slidenum">
              <a:rPr lang="en-US" altLang="en-US"/>
              <a:pPr/>
              <a:t>127</a:t>
            </a:fld>
            <a:endParaRPr lang="en-US" altLang="en-US"/>
          </a:p>
        </p:txBody>
      </p:sp>
      <p:sp>
        <p:nvSpPr>
          <p:cNvPr id="95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6338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909AEE-003D-465C-9625-D7B02C92A9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FC38E4-E927-4227-A4E5-D4066341DF1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2018" name="Rectangle 2">
            <a:extLst>
              <a:ext uri="{FF2B5EF4-FFF2-40B4-BE49-F238E27FC236}">
                <a16:creationId xmlns:a16="http://schemas.microsoft.com/office/drawing/2014/main" id="{54AB8501-B235-4DAB-B770-3FAE600033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19" name="Rectangle 3">
            <a:extLst>
              <a:ext uri="{FF2B5EF4-FFF2-40B4-BE49-F238E27FC236}">
                <a16:creationId xmlns:a16="http://schemas.microsoft.com/office/drawing/2014/main" id="{6DD97C9E-1D27-412E-BB08-CDE4214DE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Problem example: ‘chromosome’ in Sequence Ontology and in Cell Component Ontology means different things</a:t>
            </a:r>
          </a:p>
          <a:p>
            <a:r>
              <a:rPr lang="en-US" altLang="en-US"/>
              <a:t>Current solution: two distinct terms involved (qualified by respective namespace)</a:t>
            </a:r>
          </a:p>
        </p:txBody>
      </p:sp>
    </p:spTree>
    <p:extLst>
      <p:ext uri="{BB962C8B-B14F-4D97-AF65-F5344CB8AC3E}">
        <p14:creationId xmlns:p14="http://schemas.microsoft.com/office/powerpoint/2010/main" val="1117546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22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9396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31224F7-4DEF-4C57-9F1B-15D8606420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343C1B-2AC4-411D-B1CA-547D32309A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6114" name="Rectangle 2">
            <a:extLst>
              <a:ext uri="{FF2B5EF4-FFF2-40B4-BE49-F238E27FC236}">
                <a16:creationId xmlns:a16="http://schemas.microsoft.com/office/drawing/2014/main" id="{2CE6F5B4-AA8A-426F-A781-3E49FFC224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5" name="Rectangle 3">
            <a:extLst>
              <a:ext uri="{FF2B5EF4-FFF2-40B4-BE49-F238E27FC236}">
                <a16:creationId xmlns:a16="http://schemas.microsoft.com/office/drawing/2014/main" id="{AB10D4F1-806A-4FC6-8F2A-F817376BB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There is no species called ‘non-rabbit’</a:t>
            </a:r>
          </a:p>
        </p:txBody>
      </p:sp>
    </p:spTree>
    <p:extLst>
      <p:ext uri="{BB962C8B-B14F-4D97-AF65-F5344CB8AC3E}">
        <p14:creationId xmlns:p14="http://schemas.microsoft.com/office/powerpoint/2010/main" val="10328752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91A703-C7BC-437A-99AC-A9C9026E3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6D1F2-A580-493D-95B9-9AEDC77A419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62" name="Rectangle 2">
            <a:extLst>
              <a:ext uri="{FF2B5EF4-FFF2-40B4-BE49-F238E27FC236}">
                <a16:creationId xmlns:a16="http://schemas.microsoft.com/office/drawing/2014/main" id="{D324D01A-70B5-4678-BAB7-AD3E3CBAA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>
            <a:extLst>
              <a:ext uri="{FF2B5EF4-FFF2-40B4-BE49-F238E27FC236}">
                <a16:creationId xmlns:a16="http://schemas.microsoft.com/office/drawing/2014/main" id="{4EAAF054-CC2A-48FD-B224-DA187F6B51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There is no biological species: unknown rabbit. See discussion below.</a:t>
            </a:r>
          </a:p>
        </p:txBody>
      </p:sp>
    </p:spTree>
    <p:extLst>
      <p:ext uri="{BB962C8B-B14F-4D97-AF65-F5344CB8AC3E}">
        <p14:creationId xmlns:p14="http://schemas.microsoft.com/office/powerpoint/2010/main" val="26249679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09BFD5-A37D-48E0-9B89-C08D7FC58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50549-6572-4424-9EDC-79011B125B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0210" name="Rectangle 2">
            <a:extLst>
              <a:ext uri="{FF2B5EF4-FFF2-40B4-BE49-F238E27FC236}">
                <a16:creationId xmlns:a16="http://schemas.microsoft.com/office/drawing/2014/main" id="{53E2CED5-5FC2-4E91-86EE-97850EF855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A822B57B-B165-4FD4-980B-0B8B42078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68094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91305A-165F-4CB6-A78B-723AA8E9EE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4CA23-314F-40E0-B26D-49C3CFB83BF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2498" name="Rectangle 2">
            <a:extLst>
              <a:ext uri="{FF2B5EF4-FFF2-40B4-BE49-F238E27FC236}">
                <a16:creationId xmlns:a16="http://schemas.microsoft.com/office/drawing/2014/main" id="{8ECB6CD7-498E-4F0B-921B-D7DAE2D809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43692DE0-0349-4DD5-A996-D6806B55BD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5372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7FDEF4-E937-4A3B-A044-9BE89A1A3F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5F17F1-C1D7-42A6-B95C-96B2334374D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8882" name="Rectangle 2">
            <a:extLst>
              <a:ext uri="{FF2B5EF4-FFF2-40B4-BE49-F238E27FC236}">
                <a16:creationId xmlns:a16="http://schemas.microsoft.com/office/drawing/2014/main" id="{A25A943C-CF86-4F14-B88F-B66D6A1913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>
            <a:extLst>
              <a:ext uri="{FF2B5EF4-FFF2-40B4-BE49-F238E27FC236}">
                <a16:creationId xmlns:a16="http://schemas.microsoft.com/office/drawing/2014/main" id="{6DAC47B7-C129-41BE-BB8F-E9A134FACF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705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06743D-27C5-48BE-ADAD-E6F8D1953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A4AC65-0A63-4731-9715-04C4C642050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B57C3FCF-8E11-465A-BC4D-A36633F526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5F5579FB-0498-4CBE-84C3-BCA039AE1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31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101FC1B-8C43-4A8C-8055-1C40F99A4577}" type="slidenum">
              <a:rPr lang="en-US" altLang="en-US"/>
              <a:pPr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48878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26464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5018EC8-5EC4-4F6C-BA29-7C37F5503103}" type="slidenum">
              <a:rPr lang="en-US" altLang="en-US" sz="1200" b="0"/>
              <a:pPr eaLnBrk="1" hangingPunct="1"/>
              <a:t>51</a:t>
            </a:fld>
            <a:endParaRPr lang="en-US" altLang="en-US" sz="1200" b="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9045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57BDE75-5194-4EF3-915D-27607D9C0FBD}" type="slidenum">
              <a:rPr lang="en-US" altLang="en-US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7798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B43CB3-0153-4DEE-A44F-D124207E3381}" type="slidenum">
              <a:rPr lang="en-US" altLang="en-US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67509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0D39F32-5C15-4A14-AEFC-ABA7FE7E8A03}" type="slidenum">
              <a:rPr lang="en-US" altLang="en-US" sz="1200" b="0"/>
              <a:pPr eaLnBrk="1" hangingPunct="1"/>
              <a:t>59</a:t>
            </a:fld>
            <a:endParaRPr lang="en-US" altLang="en-US" sz="1200" b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892860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12551" y="6553200"/>
            <a:ext cx="469751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39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82" y="6491456"/>
            <a:ext cx="452718" cy="365125"/>
          </a:xfrm>
        </p:spPr>
        <p:txBody>
          <a:bodyPr/>
          <a:lstStyle/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82" y="6491456"/>
            <a:ext cx="452718" cy="365125"/>
          </a:xfrm>
        </p:spPr>
        <p:txBody>
          <a:bodyPr/>
          <a:lstStyle/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82" y="6491456"/>
            <a:ext cx="452718" cy="365125"/>
          </a:xfrm>
        </p:spPr>
        <p:txBody>
          <a:bodyPr/>
          <a:lstStyle/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482" y="6491456"/>
            <a:ext cx="452718" cy="365125"/>
          </a:xfrm>
        </p:spPr>
        <p:txBody>
          <a:bodyPr/>
          <a:lstStyle/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80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81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" name="Slide Number Placeholder 3"/>
          <p:cNvSpPr txBox="1">
            <a:spLocks/>
          </p:cNvSpPr>
          <p:nvPr userDrawn="1"/>
        </p:nvSpPr>
        <p:spPr>
          <a:xfrm>
            <a:off x="4482" y="6491456"/>
            <a:ext cx="452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b="1" kern="1200">
                <a:solidFill>
                  <a:srgbClr val="000066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482" y="6491456"/>
            <a:ext cx="4527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70F0956-5B8E-40B4-A8DD-F75AA1D260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64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63.jpeg"/><Relationship Id="rId4" Type="http://schemas.openxmlformats.org/officeDocument/2006/relationships/image" Target="../media/image60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64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63.jpeg"/><Relationship Id="rId4" Type="http://schemas.openxmlformats.org/officeDocument/2006/relationships/image" Target="../media/image60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73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gi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math.sfu.ca/histmath/Europe/Euclid300BC/HIPPOCRATES.JPG&amp;imgrefurl=http://www.math.sfu.ca/histmath/Europe/Euclid300BC/&amp;h=326&amp;w=268&amp;sz=11&amp;tbnid=ETy_g3qaEY0J:&amp;tbnh=113&amp;tbnw=93&amp;start=4&amp;prev=/images?q%3Dhippocrates%26hl%3Dnl%26lr%3D" TargetMode="External"/><Relationship Id="rId13" Type="http://schemas.openxmlformats.org/officeDocument/2006/relationships/image" Target="../media/image12.png"/><Relationship Id="rId18" Type="http://schemas.openxmlformats.org/officeDocument/2006/relationships/image" Target="../media/image15.jpeg"/><Relationship Id="rId26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21" Type="http://schemas.openxmlformats.org/officeDocument/2006/relationships/hyperlink" Target="http://images.google.be/imgres?imgurl=http://www.guido.be/imagegallery/Onderwijs/rug.jpg&amp;imgrefurl=http://www.guido.be/desktopmodules/articledetail.aspx?mid%3D361%26itemid%3D768%26tabid%3D69%26pageid%3D100&amp;h=180&amp;w=180&amp;sz=8&amp;hl=nl&amp;start=11&amp;tbnid=p1yWKTqCineCgM:&amp;tbnh=101&amp;tbnw=101&amp;prev=/images?q%3Drug%2Bgent%26svnum%3D10%26hl%3Dnl%26lr%3D%26rls%3DGGLJ,GGLJ:2006-09,GGLJ:en%26sa%3DN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17" Type="http://schemas.openxmlformats.org/officeDocument/2006/relationships/image" Target="../media/image3.png"/><Relationship Id="rId25" Type="http://schemas.openxmlformats.org/officeDocument/2006/relationships/hyperlink" Target="http://nl.prorec.be/index.cfm" TargetMode="External"/><Relationship Id="rId2" Type="http://schemas.openxmlformats.org/officeDocument/2006/relationships/slideLayout" Target="../slideLayouts/slideLayout10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16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11" Type="http://schemas.openxmlformats.org/officeDocument/2006/relationships/image" Target="../media/image10.jpeg"/><Relationship Id="rId24" Type="http://schemas.openxmlformats.org/officeDocument/2006/relationships/image" Target="../media/image19.png"/><Relationship Id="rId5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openxmlformats.org/officeDocument/2006/relationships/hyperlink" Target="http://www.ifomis.org/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Relationship Id="rId22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240PGCMwV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greatcourses.com/professors/jeffrey-l-kasser/" TargetMode="External"/><Relationship Id="rId2" Type="http://schemas.openxmlformats.org/officeDocument/2006/relationships/hyperlink" Target="http://undsci.berkeley.edu/article/philosophy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NM-zWTU7X-k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BFGH55fjBvI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://upload.wikimedia.org/wikipedia/commons/0/09/Eroica_Beethoven_title.jpg" TargetMode="Externa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2" y="609600"/>
            <a:ext cx="9139518" cy="1470025"/>
          </a:xfrm>
        </p:spPr>
        <p:txBody>
          <a:bodyPr/>
          <a:lstStyle/>
          <a:p>
            <a:r>
              <a:rPr lang="en-US" sz="3200" dirty="0" smtClean="0"/>
              <a:t>Bioinformatics and </a:t>
            </a:r>
            <a:br>
              <a:rPr lang="en-US" sz="3200" dirty="0" smtClean="0"/>
            </a:br>
            <a:r>
              <a:rPr lang="en-US" sz="3200" dirty="0" smtClean="0"/>
              <a:t>Data </a:t>
            </a:r>
            <a:r>
              <a:rPr lang="en-US" sz="3200" dirty="0"/>
              <a:t>S</a:t>
            </a:r>
            <a:r>
              <a:rPr lang="en-US" sz="3200" dirty="0" smtClean="0"/>
              <a:t>cience </a:t>
            </a:r>
            <a:r>
              <a:rPr lang="en-US" sz="3200" dirty="0"/>
              <a:t>S</a:t>
            </a:r>
            <a:r>
              <a:rPr lang="en-US" sz="3200" dirty="0" smtClean="0"/>
              <a:t>kills </a:t>
            </a:r>
            <a:r>
              <a:rPr lang="en-US" sz="3200" dirty="0"/>
              <a:t>C</a:t>
            </a:r>
            <a:r>
              <a:rPr lang="en-US" sz="3200" dirty="0" smtClean="0"/>
              <a:t>ourse </a:t>
            </a: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28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2400" dirty="0" smtClean="0"/>
              <a:t>CLIMB UBIDS – Summer </a:t>
            </a:r>
            <a:r>
              <a:rPr lang="en-US" sz="2400" dirty="0" smtClean="0"/>
              <a:t>2019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3841" y="3100854"/>
            <a:ext cx="6400800" cy="1752600"/>
          </a:xfrm>
        </p:spPr>
        <p:txBody>
          <a:bodyPr/>
          <a:lstStyle/>
          <a:p>
            <a:r>
              <a:rPr lang="en-US" dirty="0" smtClean="0"/>
              <a:t>Class </a:t>
            </a:r>
            <a:r>
              <a:rPr lang="en-US" dirty="0" smtClean="0"/>
              <a:t>7 </a:t>
            </a:r>
            <a:r>
              <a:rPr lang="en-US" dirty="0" smtClean="0"/>
              <a:t>– </a:t>
            </a:r>
            <a:r>
              <a:rPr lang="en-US" dirty="0" smtClean="0"/>
              <a:t>July 17, </a:t>
            </a:r>
            <a:r>
              <a:rPr lang="en-US" dirty="0" smtClean="0"/>
              <a:t>2019</a:t>
            </a:r>
          </a:p>
          <a:p>
            <a:r>
              <a:rPr lang="en-US" sz="4000" dirty="0"/>
              <a:t>Theoretical Aspects of</a:t>
            </a:r>
            <a:br>
              <a:rPr lang="en-US" sz="4000" dirty="0"/>
            </a:br>
            <a:r>
              <a:rPr lang="en-US" sz="4000" dirty="0"/>
              <a:t>Biomedical </a:t>
            </a:r>
            <a:r>
              <a:rPr lang="en-US" sz="4000" dirty="0" smtClean="0"/>
              <a:t>Ontology</a:t>
            </a:r>
          </a:p>
          <a:p>
            <a:endParaRPr lang="en-US" sz="3600" dirty="0" smtClean="0"/>
          </a:p>
          <a:p>
            <a:r>
              <a:rPr lang="en-US" dirty="0" smtClean="0"/>
              <a:t>Werner CEUSTERS, MD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15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Arial" charset="0"/>
                <a:cs typeface="Arial" charset="0"/>
              </a:rPr>
              <a:t>Interdisciplinary Nature of Biomedical Informatics:</a:t>
            </a:r>
            <a:br>
              <a:rPr lang="en-US" dirty="0" smtClean="0">
                <a:latin typeface="Arial" charset="0"/>
                <a:cs typeface="Arial" charset="0"/>
              </a:rPr>
            </a:br>
            <a:r>
              <a:rPr lang="en-US" dirty="0">
                <a:latin typeface="Arial" charset="0"/>
                <a:cs typeface="Arial" charset="0"/>
              </a:rPr>
              <a:t>the </a:t>
            </a:r>
            <a:r>
              <a:rPr lang="en-US" dirty="0" smtClean="0">
                <a:latin typeface="Arial" charset="0"/>
                <a:cs typeface="Arial" charset="0"/>
              </a:rPr>
              <a:t>mainstream </a:t>
            </a:r>
            <a:r>
              <a:rPr lang="en-US" dirty="0">
                <a:latin typeface="Arial" charset="0"/>
                <a:cs typeface="Arial" charset="0"/>
              </a:rPr>
              <a:t>view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885387" y="3811020"/>
            <a:ext cx="1562929" cy="705321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16165D"/>
                </a:solidFill>
              </a:rPr>
              <a:t>Informatics</a:t>
            </a:r>
          </a:p>
        </p:txBody>
      </p:sp>
      <p:sp>
        <p:nvSpPr>
          <p:cNvPr id="24610" name="Rectangle 7"/>
          <p:cNvSpPr>
            <a:spLocks noChangeArrowheads="1"/>
          </p:cNvSpPr>
          <p:nvPr/>
        </p:nvSpPr>
        <p:spPr bwMode="auto">
          <a:xfrm>
            <a:off x="203812" y="3303967"/>
            <a:ext cx="223458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Cognitive Science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&amp; Decision Making</a:t>
            </a:r>
          </a:p>
        </p:txBody>
      </p:sp>
      <p:sp>
        <p:nvSpPr>
          <p:cNvPr id="24607" name="Rectangle 11"/>
          <p:cNvSpPr>
            <a:spLocks noChangeArrowheads="1"/>
          </p:cNvSpPr>
          <p:nvPr/>
        </p:nvSpPr>
        <p:spPr bwMode="auto">
          <a:xfrm>
            <a:off x="845013" y="4495800"/>
            <a:ext cx="159338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Management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4" name="Rectangle 15"/>
          <p:cNvSpPr>
            <a:spLocks noChangeArrowheads="1"/>
          </p:cNvSpPr>
          <p:nvPr/>
        </p:nvSpPr>
        <p:spPr bwMode="auto">
          <a:xfrm>
            <a:off x="6976509" y="5750874"/>
            <a:ext cx="1183018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Clinical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601" name="Rectangle 19"/>
          <p:cNvSpPr>
            <a:spLocks noChangeArrowheads="1"/>
          </p:cNvSpPr>
          <p:nvPr/>
        </p:nvSpPr>
        <p:spPr bwMode="auto">
          <a:xfrm>
            <a:off x="380691" y="5752020"/>
            <a:ext cx="2093523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Basic Biomedical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Sciences</a:t>
            </a:r>
          </a:p>
        </p:txBody>
      </p:sp>
      <p:sp>
        <p:nvSpPr>
          <p:cNvPr id="24598" name="Rectangle 23"/>
          <p:cNvSpPr>
            <a:spLocks noChangeArrowheads="1"/>
          </p:cNvSpPr>
          <p:nvPr/>
        </p:nvSpPr>
        <p:spPr bwMode="auto">
          <a:xfrm>
            <a:off x="6976509" y="4495800"/>
            <a:ext cx="1721627" cy="64376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Epidemiology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And Statistics</a:t>
            </a:r>
          </a:p>
        </p:txBody>
      </p:sp>
      <p:sp>
        <p:nvSpPr>
          <p:cNvPr id="24595" name="Rectangle 27"/>
          <p:cNvSpPr>
            <a:spLocks noChangeArrowheads="1"/>
          </p:cNvSpPr>
          <p:nvPr/>
        </p:nvSpPr>
        <p:spPr bwMode="auto">
          <a:xfrm>
            <a:off x="6976509" y="3442467"/>
            <a:ext cx="1862691" cy="366767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wrap="none"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Bioengineering</a:t>
            </a:r>
          </a:p>
        </p:txBody>
      </p:sp>
      <p:sp>
        <p:nvSpPr>
          <p:cNvPr id="24591" name="Rectangle 33"/>
          <p:cNvSpPr>
            <a:spLocks noChangeArrowheads="1"/>
          </p:cNvSpPr>
          <p:nvPr/>
        </p:nvSpPr>
        <p:spPr bwMode="auto">
          <a:xfrm>
            <a:off x="6976509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(software)</a:t>
            </a:r>
          </a:p>
        </p:txBody>
      </p:sp>
      <p:sp>
        <p:nvSpPr>
          <p:cNvPr id="37" name="Rectangle 33"/>
          <p:cNvSpPr>
            <a:spLocks noChangeArrowheads="1"/>
          </p:cNvSpPr>
          <p:nvPr/>
        </p:nvSpPr>
        <p:spPr bwMode="auto">
          <a:xfrm>
            <a:off x="812800" y="1836412"/>
            <a:ext cx="1625600" cy="92076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h="114300"/>
          </a:sp3d>
        </p:spPr>
        <p:txBody>
          <a:bodyPr lIns="90488" tIns="44450" rIns="90488" bIns="44450" anchor="ctr" anchorCtr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Computer Science </a:t>
            </a:r>
            <a:r>
              <a:rPr lang="en-US" altLang="en-US" sz="1800" dirty="0" smtClean="0"/>
              <a:t>(hardware</a:t>
            </a:r>
            <a:r>
              <a:rPr lang="en-US" altLang="en-US" sz="1800" dirty="0"/>
              <a:t>)</a:t>
            </a:r>
          </a:p>
        </p:txBody>
      </p:sp>
      <p:cxnSp>
        <p:nvCxnSpPr>
          <p:cNvPr id="42" name="Straight Arrow Connector 41"/>
          <p:cNvCxnSpPr>
            <a:stCxn id="24591" idx="1"/>
            <a:endCxn id="24580" idx="0"/>
          </p:cNvCxnSpPr>
          <p:nvPr/>
        </p:nvCxnSpPr>
        <p:spPr bwMode="auto">
          <a:xfrm flipH="1">
            <a:off x="4666852" y="2296795"/>
            <a:ext cx="2309657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/>
          <p:cNvCxnSpPr>
            <a:stCxn id="24595" idx="1"/>
            <a:endCxn id="24580" idx="3"/>
          </p:cNvCxnSpPr>
          <p:nvPr/>
        </p:nvCxnSpPr>
        <p:spPr bwMode="auto">
          <a:xfrm flipH="1">
            <a:off x="5448316" y="3625851"/>
            <a:ext cx="1528193" cy="5378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/>
          <p:cNvCxnSpPr>
            <a:stCxn id="24598" idx="1"/>
            <a:endCxn id="24580" idx="3"/>
          </p:cNvCxnSpPr>
          <p:nvPr/>
        </p:nvCxnSpPr>
        <p:spPr bwMode="auto">
          <a:xfrm flipH="1" flipV="1">
            <a:off x="5448316" y="4163681"/>
            <a:ext cx="1528193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/>
          <p:cNvCxnSpPr>
            <a:stCxn id="24601" idx="3"/>
            <a:endCxn id="24580" idx="2"/>
          </p:cNvCxnSpPr>
          <p:nvPr/>
        </p:nvCxnSpPr>
        <p:spPr bwMode="auto">
          <a:xfrm flipV="1">
            <a:off x="2474214" y="4516341"/>
            <a:ext cx="2192638" cy="15575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Straight Arrow Connector 70"/>
          <p:cNvCxnSpPr>
            <a:stCxn id="24604" idx="1"/>
            <a:endCxn id="24580" idx="2"/>
          </p:cNvCxnSpPr>
          <p:nvPr/>
        </p:nvCxnSpPr>
        <p:spPr bwMode="auto">
          <a:xfrm flipH="1" flipV="1">
            <a:off x="4666852" y="4516341"/>
            <a:ext cx="2309657" cy="15564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5" name="Straight Arrow Connector 74"/>
          <p:cNvCxnSpPr>
            <a:stCxn id="24607" idx="3"/>
            <a:endCxn id="24580" idx="1"/>
          </p:cNvCxnSpPr>
          <p:nvPr/>
        </p:nvCxnSpPr>
        <p:spPr bwMode="auto">
          <a:xfrm flipV="1">
            <a:off x="2438400" y="4163681"/>
            <a:ext cx="1446987" cy="6540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9" name="Straight Arrow Connector 78"/>
          <p:cNvCxnSpPr>
            <a:stCxn id="24610" idx="3"/>
            <a:endCxn id="24580" idx="1"/>
          </p:cNvCxnSpPr>
          <p:nvPr/>
        </p:nvCxnSpPr>
        <p:spPr bwMode="auto">
          <a:xfrm>
            <a:off x="2438400" y="3625850"/>
            <a:ext cx="1446987" cy="5378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Straight Arrow Connector 81"/>
          <p:cNvCxnSpPr>
            <a:stCxn id="37" idx="3"/>
            <a:endCxn id="24580" idx="0"/>
          </p:cNvCxnSpPr>
          <p:nvPr/>
        </p:nvCxnSpPr>
        <p:spPr bwMode="auto">
          <a:xfrm>
            <a:off x="2438400" y="2296795"/>
            <a:ext cx="2228452" cy="15142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54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 smtClean="0"/>
          </a:p>
        </p:txBody>
      </p:sp>
      <p:sp>
        <p:nvSpPr>
          <p:cNvPr id="7577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D1ED6DE-7037-4ADB-82B3-159CF3002468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</a:t>
            </a:r>
            <a:r>
              <a:rPr lang="en-US" altLang="en-US" dirty="0" smtClean="0">
                <a:solidFill>
                  <a:srgbClr val="000066"/>
                </a:solidFill>
              </a:rPr>
              <a:t>type</a:t>
            </a:r>
            <a:endParaRPr lang="en-US" altLang="en-US" dirty="0">
              <a:solidFill>
                <a:srgbClr val="000066"/>
              </a:solidFill>
            </a:endParaRP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</p:spTree>
    <p:extLst>
      <p:ext uri="{BB962C8B-B14F-4D97-AF65-F5344CB8AC3E}">
        <p14:creationId xmlns:p14="http://schemas.microsoft.com/office/powerpoint/2010/main" val="400707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versus particulars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versus particulars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Photograph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6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Instances are the objects of classification …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Vertebrate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Organism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9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Instances are the objects of classification …</a:t>
            </a:r>
            <a:endParaRPr lang="en-US" dirty="0"/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Human being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particulars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Mammal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Vertebrate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Organism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instance of at t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Conceptualism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Ontological Realism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1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 smtClean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70366" y="1771650"/>
            <a:ext cx="7743322" cy="4933950"/>
            <a:chOff x="70366" y="2133600"/>
            <a:chExt cx="7743349" cy="493395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33600"/>
              <a:ext cx="6480329" cy="2362200"/>
              <a:chOff x="1333386" y="213360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  <a:stCxn id="37922" idx="0"/>
                <a:endCxn id="37918" idx="0"/>
              </p:cNvCxnSpPr>
              <p:nvPr/>
            </p:nvCxnSpPr>
            <p:spPr bwMode="auto">
              <a:xfrm>
                <a:off x="1333386" y="213360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  <a:stCxn id="37918" idx="0"/>
                <a:endCxn id="37920" idx="0"/>
              </p:cNvCxnSpPr>
              <p:nvPr/>
            </p:nvCxnSpPr>
            <p:spPr bwMode="auto">
              <a:xfrm flipV="1">
                <a:off x="2798460" y="213360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  <a:stCxn id="37918" idx="0"/>
                <a:endCxn id="37914" idx="0"/>
              </p:cNvCxnSpPr>
              <p:nvPr/>
            </p:nvCxnSpPr>
            <p:spPr bwMode="auto">
              <a:xfrm>
                <a:off x="2798460" y="449580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  <a:stCxn id="37920" idx="0"/>
                <a:endCxn id="37916" idx="0"/>
              </p:cNvCxnSpPr>
              <p:nvPr/>
            </p:nvCxnSpPr>
            <p:spPr bwMode="auto">
              <a:xfrm>
                <a:off x="4533916" y="213360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  <a:stCxn id="37914" idx="0"/>
                <a:endCxn id="37916" idx="0"/>
              </p:cNvCxnSpPr>
              <p:nvPr/>
            </p:nvCxnSpPr>
            <p:spPr bwMode="auto">
              <a:xfrm flipV="1">
                <a:off x="5884993" y="297180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70366" y="635966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How </a:t>
              </a:r>
              <a:r>
                <a:rPr lang="en-US" sz="2000" dirty="0" smtClean="0">
                  <a:solidFill>
                    <a:srgbClr val="FF0000"/>
                  </a:solidFill>
                </a:rPr>
                <a:t>beliefs are </a:t>
              </a:r>
              <a:r>
                <a:rPr lang="en-US" sz="2000" dirty="0">
                  <a:solidFill>
                    <a:srgbClr val="FF0000"/>
                  </a:solidFill>
                </a:rPr>
                <a:t>/ can </a:t>
              </a:r>
            </a:p>
            <a:p>
              <a:pPr algn="l" eaLnBrk="1" hangingPunct="1"/>
              <a:r>
                <a:rPr lang="en-US" sz="2000" dirty="0">
                  <a:solidFill>
                    <a:srgbClr val="FF0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</a:t>
              </a:r>
              <a:r>
                <a:rPr lang="en-US" sz="2000" dirty="0" smtClean="0">
                  <a:solidFill>
                    <a:srgbClr val="1FE115"/>
                  </a:solidFill>
                </a:rPr>
                <a:t>(in</a:t>
              </a:r>
            </a:p>
            <a:p>
              <a:pPr eaLnBrk="1" hangingPunct="1"/>
              <a:r>
                <a:rPr lang="en-US" sz="2000" dirty="0" smtClean="0">
                  <a:solidFill>
                    <a:srgbClr val="1FE115"/>
                  </a:solidFill>
                </a:rPr>
                <a:t>reality) are </a:t>
              </a:r>
              <a:r>
                <a:rPr lang="en-US" sz="2000" dirty="0">
                  <a:solidFill>
                    <a:srgbClr val="1FE115"/>
                  </a:solidFill>
                </a:rPr>
                <a:t>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0"/>
            <a:ext cx="6477000" cy="3295650"/>
            <a:chOff x="152400" y="3505200"/>
            <a:chExt cx="6477000" cy="3295710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3068917" y="6400800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8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04792" y="5648131"/>
            <a:ext cx="5320008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8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Continuants </a:t>
            </a:r>
            <a:r>
              <a:rPr lang="en-US" dirty="0" smtClean="0">
                <a:sym typeface="Wingdings" panose="05000000000000000000" pitchFamily="2" charset="2"/>
              </a:rPr>
              <a:t> </a:t>
            </a:r>
            <a:r>
              <a:rPr lang="en-US" dirty="0" err="1" smtClean="0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 smtClean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 smtClean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84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ontological square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Teeth grinding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grinding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0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429000"/>
            <a:ext cx="8305800" cy="838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9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 smtClean="0">
                          <a:solidFill>
                            <a:schemeClr val="bg1"/>
                          </a:solidFill>
                        </a:rPr>
                        <a:t>Teeth grinding</a:t>
                      </a:r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grinding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i="1" u="sng" dirty="0" smtClean="0">
                <a:solidFill>
                  <a:schemeClr val="bg1"/>
                </a:solidFill>
              </a:rPr>
              <a:t>at t</a:t>
            </a:r>
            <a:endParaRPr lang="en-US" i="1" u="sng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of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70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Simple, yet seemingly hard to grasp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0" y="1524000"/>
            <a:ext cx="9144000" cy="1943273"/>
            <a:chOff x="0" y="2933527"/>
            <a:chExt cx="9144000" cy="1943273"/>
          </a:xfrm>
        </p:grpSpPr>
        <p:sp>
          <p:nvSpPr>
            <p:cNvPr id="11" name="Rectangle 10"/>
            <p:cNvSpPr/>
            <p:nvPr/>
          </p:nvSpPr>
          <p:spPr bwMode="auto">
            <a:xfrm>
              <a:off x="0" y="2933527"/>
              <a:ext cx="9144000" cy="194327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0" y="2933527"/>
              <a:ext cx="9144000" cy="1857548"/>
              <a:chOff x="0" y="2933527"/>
              <a:chExt cx="9144000" cy="185754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2933527"/>
                <a:ext cx="9144000" cy="990946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2525" y="3502561"/>
                <a:ext cx="2595562" cy="383639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800" y="3924300"/>
                <a:ext cx="7048500" cy="335211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31556" y="3929150"/>
                <a:ext cx="1431443" cy="29897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4800" y="4257675"/>
                <a:ext cx="6086475" cy="53340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228065" y="2959298"/>
                <a:ext cx="27831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b="0" dirty="0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Methods </a:t>
                </a:r>
                <a:r>
                  <a:rPr lang="en-US" sz="1300" b="0" dirty="0" err="1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Inf</a:t>
                </a:r>
                <a:r>
                  <a:rPr lang="en-US" sz="1300" b="0" dirty="0" smtClean="0">
                    <a:solidFill>
                      <a:schemeClr val="tx1"/>
                    </a:solidFill>
                    <a:latin typeface="AVGmdBU" panose="02000600000000000000" pitchFamily="2" charset="-128"/>
                    <a:ea typeface="AVGmdBU" panose="02000600000000000000" pitchFamily="2" charset="-128"/>
                  </a:rPr>
                  <a:t> Med 2011; 50: 203-216</a:t>
                </a:r>
                <a:endParaRPr lang="en-US" sz="1300" b="0" dirty="0">
                  <a:solidFill>
                    <a:schemeClr val="tx1"/>
                  </a:solidFill>
                  <a:latin typeface="AVGmdBU" panose="02000600000000000000" pitchFamily="2" charset="-128"/>
                  <a:ea typeface="AVGmdBU" panose="02000600000000000000" pitchFamily="2" charset="-128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60938"/>
            <a:ext cx="9191632" cy="3375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3460938"/>
            <a:ext cx="1981200" cy="6486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213" y="3471319"/>
            <a:ext cx="1841787" cy="529896"/>
            <a:chOff x="63213" y="3604669"/>
            <a:chExt cx="1841787" cy="529896"/>
          </a:xfrm>
        </p:grpSpPr>
        <p:sp>
          <p:nvSpPr>
            <p:cNvPr id="14" name="TextBox 13"/>
            <p:cNvSpPr txBox="1"/>
            <p:nvPr/>
          </p:nvSpPr>
          <p:spPr>
            <a:xfrm>
              <a:off x="63213" y="3604669"/>
              <a:ext cx="13548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Page 205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>
              <a:off x="152400" y="4023890"/>
              <a:ext cx="1752600" cy="110675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could the distinction account for it ?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771774" y="1752600"/>
          <a:ext cx="6296025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9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771774" y="2362200"/>
            <a:ext cx="628586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771774" y="1752600"/>
            <a:ext cx="1" cy="6096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ounded Rectangle 20"/>
          <p:cNvSpPr/>
          <p:nvPr/>
        </p:nvSpPr>
        <p:spPr bwMode="auto">
          <a:xfrm>
            <a:off x="6498748" y="4953000"/>
            <a:ext cx="2097088" cy="119252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Reversible Process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6400800" y="2748973"/>
            <a:ext cx="2195036" cy="1230629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Irreversible Process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198" y="2748973"/>
            <a:ext cx="51662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‘the 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distinction between</a:t>
            </a:r>
          </a:p>
          <a:p>
            <a:pPr algn="l"/>
            <a:r>
              <a:rPr lang="en-US" b="0" i="1" dirty="0">
                <a:solidFill>
                  <a:schemeClr val="bg1"/>
                </a:solidFill>
                <a:latin typeface="Minion-Regular"/>
              </a:rPr>
              <a:t>continuants and </a:t>
            </a:r>
            <a:r>
              <a:rPr lang="en-US" b="0" i="1" dirty="0" err="1">
                <a:solidFill>
                  <a:schemeClr val="bg1"/>
                </a:solidFill>
                <a:latin typeface="Minion-Regular"/>
              </a:rPr>
              <a:t>occurrents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 does </a:t>
            </a:r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not account </a:t>
            </a:r>
            <a:r>
              <a:rPr lang="en-US" b="0" i="1" dirty="0">
                <a:solidFill>
                  <a:schemeClr val="bg1"/>
                </a:solidFill>
                <a:latin typeface="Minion-Regular"/>
              </a:rPr>
              <a:t>for the contrast between reversible</a:t>
            </a:r>
          </a:p>
          <a:p>
            <a:pPr algn="l"/>
            <a:r>
              <a:rPr lang="en-US" b="0" i="1" dirty="0">
                <a:solidFill>
                  <a:schemeClr val="bg1"/>
                </a:solidFill>
                <a:latin typeface="Minion-Regular"/>
              </a:rPr>
              <a:t>and irreversible </a:t>
            </a:r>
            <a:r>
              <a:rPr lang="en-US" b="0" i="1" dirty="0" smtClean="0">
                <a:solidFill>
                  <a:schemeClr val="bg1"/>
                </a:solidFill>
                <a:latin typeface="Minion-Regular"/>
              </a:rPr>
              <a:t>processes’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5422106"/>
            <a:ext cx="5410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Maojo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V, Crespo J, Garcia-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Remesal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M, de la 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Iglesia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D, Pérez-Rey D, </a:t>
            </a:r>
            <a:r>
              <a:rPr lang="en-US" sz="1400" dirty="0" err="1">
                <a:solidFill>
                  <a:schemeClr val="bg1"/>
                </a:solidFill>
                <a:ea typeface="Times New Roman" panose="02020603050405020304" pitchFamily="18" charset="0"/>
              </a:rPr>
              <a:t>Kulikowski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 C. </a:t>
            </a:r>
            <a:endParaRPr lang="en-US" sz="14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r"/>
            <a:r>
              <a:rPr lang="en-US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Biomedical </a:t>
            </a:r>
            <a:r>
              <a:rPr lang="en-US" sz="1400" dirty="0">
                <a:solidFill>
                  <a:schemeClr val="bg1"/>
                </a:solidFill>
                <a:ea typeface="Times New Roman" panose="02020603050405020304" pitchFamily="18" charset="0"/>
              </a:rPr>
              <a:t>Ontologies: Toward scientific debate. </a:t>
            </a:r>
            <a:endParaRPr lang="en-US" sz="14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r"/>
            <a:r>
              <a:rPr lang="de-DE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Methods </a:t>
            </a:r>
            <a:r>
              <a:rPr lang="de-DE" sz="1400" dirty="0">
                <a:solidFill>
                  <a:schemeClr val="bg1"/>
                </a:solidFill>
                <a:ea typeface="Times New Roman" panose="02020603050405020304" pitchFamily="18" charset="0"/>
              </a:rPr>
              <a:t>Inf Med 2011; 50 (3</a:t>
            </a:r>
            <a:r>
              <a:rPr lang="de-DE" sz="14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):203-216.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39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fundamental distinction between these two definitions 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Science is….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3124200"/>
            <a:ext cx="4267200" cy="289560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FFFF00"/>
                </a:solidFill>
              </a:rPr>
              <a:t>knowledge</a:t>
            </a:r>
            <a:r>
              <a:rPr lang="en-US" i="1" dirty="0" smtClean="0"/>
              <a:t> </a:t>
            </a:r>
            <a:r>
              <a:rPr lang="en-US" i="1" dirty="0"/>
              <a:t>or a system of knowledge covering general </a:t>
            </a:r>
            <a:r>
              <a:rPr lang="en-US" i="1" dirty="0">
                <a:solidFill>
                  <a:srgbClr val="FFFF00"/>
                </a:solidFill>
              </a:rPr>
              <a:t>truths</a:t>
            </a:r>
            <a:r>
              <a:rPr lang="en-US" i="1" dirty="0"/>
              <a:t> or the operation of general </a:t>
            </a:r>
            <a:r>
              <a:rPr lang="en-US" i="1" dirty="0">
                <a:solidFill>
                  <a:srgbClr val="FFFF00"/>
                </a:solidFill>
              </a:rPr>
              <a:t>laws</a:t>
            </a:r>
            <a:r>
              <a:rPr lang="en-US" i="1" dirty="0"/>
              <a:t> especially as obtained and tested through </a:t>
            </a:r>
            <a:r>
              <a:rPr lang="en-US" i="1" dirty="0">
                <a:solidFill>
                  <a:srgbClr val="FFFF00"/>
                </a:solidFill>
              </a:rPr>
              <a:t>scientific</a:t>
            </a:r>
            <a:r>
              <a:rPr lang="en-US" i="1" dirty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method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3124200"/>
            <a:ext cx="4267200" cy="28956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i="1" kern="0" dirty="0" smtClean="0"/>
              <a:t>a </a:t>
            </a:r>
            <a:r>
              <a:rPr lang="en-US" i="1" kern="0" dirty="0" smtClean="0">
                <a:solidFill>
                  <a:srgbClr val="FFFF00"/>
                </a:solidFill>
              </a:rPr>
              <a:t>systematic</a:t>
            </a:r>
            <a:r>
              <a:rPr lang="en-US" i="1" kern="0" dirty="0" smtClean="0"/>
              <a:t> search for knowledge whose </a:t>
            </a:r>
            <a:r>
              <a:rPr lang="en-US" i="1" kern="0" dirty="0" smtClean="0">
                <a:solidFill>
                  <a:srgbClr val="FFFF00"/>
                </a:solidFill>
              </a:rPr>
              <a:t>validity</a:t>
            </a:r>
            <a:r>
              <a:rPr lang="en-US" i="1" kern="0" dirty="0" smtClean="0"/>
              <a:t> does not depend on the particular individual but is open for anyone to check or </a:t>
            </a:r>
            <a:r>
              <a:rPr lang="en-US" i="1" kern="0" dirty="0" smtClean="0">
                <a:solidFill>
                  <a:srgbClr val="FFFF00"/>
                </a:solidFill>
              </a:rPr>
              <a:t>rediscover</a:t>
            </a:r>
            <a:r>
              <a:rPr lang="en-US" i="1" kern="0" dirty="0" smtClean="0"/>
              <a:t>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6370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fundamental distinction between these two definitions 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Science is….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3124200"/>
            <a:ext cx="4267200" cy="289560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FFFF00"/>
                </a:solidFill>
              </a:rPr>
              <a:t>knowledge</a:t>
            </a:r>
            <a:r>
              <a:rPr lang="en-US" i="1" dirty="0" smtClean="0"/>
              <a:t> </a:t>
            </a:r>
            <a:r>
              <a:rPr lang="en-US" i="1" dirty="0"/>
              <a:t>or a system of knowledge covering general </a:t>
            </a:r>
            <a:r>
              <a:rPr lang="en-US" i="1" dirty="0">
                <a:solidFill>
                  <a:srgbClr val="FFFF00"/>
                </a:solidFill>
              </a:rPr>
              <a:t>truths</a:t>
            </a:r>
            <a:r>
              <a:rPr lang="en-US" i="1" dirty="0"/>
              <a:t> or the operation of general </a:t>
            </a:r>
            <a:r>
              <a:rPr lang="en-US" i="1" dirty="0">
                <a:solidFill>
                  <a:srgbClr val="FFFF00"/>
                </a:solidFill>
              </a:rPr>
              <a:t>laws</a:t>
            </a:r>
            <a:r>
              <a:rPr lang="en-US" i="1" dirty="0"/>
              <a:t> especially as obtained and tested through </a:t>
            </a:r>
            <a:r>
              <a:rPr lang="en-US" i="1" dirty="0">
                <a:solidFill>
                  <a:srgbClr val="FFFF00"/>
                </a:solidFill>
              </a:rPr>
              <a:t>scientific</a:t>
            </a:r>
            <a:r>
              <a:rPr lang="en-US" i="1" dirty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method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3124200"/>
            <a:ext cx="4267200" cy="28956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i="1" kern="0" dirty="0" smtClean="0"/>
              <a:t>a </a:t>
            </a:r>
            <a:r>
              <a:rPr lang="en-US" i="1" kern="0" dirty="0" smtClean="0">
                <a:solidFill>
                  <a:srgbClr val="FFFF00"/>
                </a:solidFill>
              </a:rPr>
              <a:t>systematic</a:t>
            </a:r>
            <a:r>
              <a:rPr lang="en-US" i="1" kern="0" dirty="0" smtClean="0"/>
              <a:t> search for knowledge whose </a:t>
            </a:r>
            <a:r>
              <a:rPr lang="en-US" i="1" kern="0" dirty="0" smtClean="0">
                <a:solidFill>
                  <a:srgbClr val="FFFF00"/>
                </a:solidFill>
              </a:rPr>
              <a:t>validity</a:t>
            </a:r>
            <a:r>
              <a:rPr lang="en-US" i="1" kern="0" dirty="0" smtClean="0"/>
              <a:t> does not depend on the particular individual but is open for anyone to check or </a:t>
            </a:r>
            <a:r>
              <a:rPr lang="en-US" i="1" kern="0" dirty="0" smtClean="0">
                <a:solidFill>
                  <a:srgbClr val="FFFF00"/>
                </a:solidFill>
              </a:rPr>
              <a:t>rediscover</a:t>
            </a:r>
            <a:r>
              <a:rPr lang="en-US" i="1" kern="0" dirty="0" smtClean="0"/>
              <a:t>.</a:t>
            </a:r>
            <a:endParaRPr lang="en-US" kern="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830099"/>
              </p:ext>
            </p:extLst>
          </p:nvPr>
        </p:nvGraphicFramePr>
        <p:xfrm>
          <a:off x="1267164" y="6019800"/>
          <a:ext cx="6781800" cy="48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1358">
                  <a:extLst>
                    <a:ext uri="{9D8B030D-6E8A-4147-A177-3AD203B41FA5}">
                      <a16:colId xmlns:a16="http://schemas.microsoft.com/office/drawing/2014/main" val="396077914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166344745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Continuant</a:t>
                      </a:r>
                      <a:endParaRPr lang="en-US" sz="3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Occurrent</a:t>
                      </a:r>
                      <a:endParaRPr lang="en-US" sz="3200" dirty="0"/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616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17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115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733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importance of temporal indexing</a:t>
            </a:r>
          </a:p>
        </p:txBody>
      </p:sp>
      <p:sp>
        <p:nvSpPr>
          <p:cNvPr id="7987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55BD212-9BAB-4A1C-A7B0-274D4E897E43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116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chemeClr val="tx1"/>
                </a:solidFill>
              </a:rPr>
              <a:t>this-5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0202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B3EF8E-780E-43CC-BA9C-B026BE40A1E6}" type="slidenum">
              <a:rPr lang="en-US" altLang="en-US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117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494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84001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495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8399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 smtClean="0"/>
              <a:t>Continuants preserve identity while changing</a:t>
            </a:r>
            <a:endParaRPr lang="nl-NL" altLang="en-US" smtClean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496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83997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0497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83995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39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Basic Formal Ontology (BFO)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118</a:t>
            </a:fld>
            <a:endParaRPr lang="en-US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176"/>
            <a:ext cx="9144000" cy="537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07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5363" name="Title 4"/>
          <p:cNvSpPr>
            <a:spLocks noGrp="1"/>
          </p:cNvSpPr>
          <p:nvPr>
            <p:ph type="ctrTitle"/>
          </p:nvPr>
        </p:nvSpPr>
        <p:spPr>
          <a:xfrm>
            <a:off x="723900" y="2201863"/>
            <a:ext cx="7696200" cy="1328737"/>
          </a:xfrm>
        </p:spPr>
        <p:txBody>
          <a:bodyPr/>
          <a:lstStyle/>
          <a:p>
            <a:r>
              <a:rPr lang="en-US" altLang="en-US" dirty="0" smtClean="0"/>
              <a:t>What happens if you don’t pay attention to these distinctions?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4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it tried to solve first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" y="1620932"/>
            <a:ext cx="9138684" cy="523706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21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Shopping for ‘chicken’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1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076"/>
            <a:ext cx="9144000" cy="623592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5257800" y="990600"/>
            <a:ext cx="2057400" cy="16002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3" y="2011680"/>
            <a:ext cx="5174818" cy="477578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" y="487680"/>
            <a:ext cx="9138141" cy="637212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600200" y="5029200"/>
            <a:ext cx="2286000" cy="1676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52400"/>
            <a:ext cx="6009834" cy="48768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Ontology design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2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use of ontology as discipline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257800"/>
          </a:xfrm>
        </p:spPr>
        <p:txBody>
          <a:bodyPr/>
          <a:lstStyle/>
          <a:p>
            <a:r>
              <a:rPr lang="en-US" b="1" u="sng" dirty="0" smtClean="0"/>
              <a:t>Creation of ontologies</a:t>
            </a:r>
            <a:r>
              <a:rPr lang="en-US" b="1" dirty="0" smtClean="0"/>
              <a:t> </a:t>
            </a:r>
            <a:r>
              <a:rPr lang="en-US" dirty="0" smtClean="0"/>
              <a:t>throughout their entire life cycle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28601" y="3817786"/>
            <a:ext cx="8686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sz="4000" kern="0" smtClean="0"/>
              <a:t>An ontology’s </a:t>
            </a:r>
            <a:br>
              <a:rPr lang="en-US" sz="4000" kern="0" smtClean="0"/>
            </a:br>
            <a:r>
              <a:rPr lang="en-US" sz="4000" kern="0" smtClean="0"/>
              <a:t>ideal lifecycle</a:t>
            </a:r>
            <a:endParaRPr lang="en-US" sz="40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1981200"/>
            <a:ext cx="8915402" cy="4648200"/>
            <a:chOff x="2047070" y="1676812"/>
            <a:chExt cx="5049859" cy="4952174"/>
          </a:xfrm>
        </p:grpSpPr>
        <p:sp>
          <p:nvSpPr>
            <p:cNvPr id="6" name="Freeform 5"/>
            <p:cNvSpPr/>
            <p:nvPr/>
          </p:nvSpPr>
          <p:spPr>
            <a:xfrm>
              <a:off x="3995142" y="1676812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Principles</a:t>
              </a:r>
            </a:p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>
                  <a:solidFill>
                    <a:schemeClr val="tx1"/>
                  </a:solidFill>
                </a:rPr>
                <a:t>base</a:t>
              </a:r>
              <a:r>
                <a:rPr lang="en-US" sz="2000" b="0" i="0" kern="1200" dirty="0" smtClean="0">
                  <a:solidFill>
                    <a:schemeClr val="tx1"/>
                  </a:solidFill>
                </a:rPr>
                <a:t>d design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542857">
              <a:off x="5191513" y="2431370"/>
              <a:ext cx="307522" cy="389379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876" rIns="92256" bIns="7787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557374" y="2429144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Development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4628571">
              <a:off x="6144622" y="3753890"/>
              <a:ext cx="307522" cy="196160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875" rIns="92256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845254" y="4119617"/>
              <a:ext cx="125167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Implementation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rot="18514286">
              <a:off x="5825742" y="5298520"/>
              <a:ext cx="307523" cy="213041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307522" y="311503"/>
                  </a:moveTo>
                  <a:lnTo>
                    <a:pt x="153761" y="311503"/>
                  </a:lnTo>
                  <a:lnTo>
                    <a:pt x="153761" y="389379"/>
                  </a:lnTo>
                  <a:lnTo>
                    <a:pt x="0" y="194689"/>
                  </a:lnTo>
                  <a:lnTo>
                    <a:pt x="153761" y="0"/>
                  </a:lnTo>
                  <a:lnTo>
                    <a:pt x="153761" y="77876"/>
                  </a:lnTo>
                  <a:lnTo>
                    <a:pt x="307522" y="77876"/>
                  </a:lnTo>
                  <a:lnTo>
                    <a:pt x="307522" y="31150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57" tIns="77875" rIns="0" bIns="77877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62115" y="5475271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Verification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rot="21600000">
              <a:off x="4426942" y="5857438"/>
              <a:ext cx="307523" cy="389380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307522" y="311503"/>
                  </a:moveTo>
                  <a:lnTo>
                    <a:pt x="153761" y="311503"/>
                  </a:lnTo>
                  <a:lnTo>
                    <a:pt x="153761" y="389379"/>
                  </a:lnTo>
                  <a:lnTo>
                    <a:pt x="0" y="194689"/>
                  </a:lnTo>
                  <a:lnTo>
                    <a:pt x="153761" y="0"/>
                  </a:lnTo>
                  <a:lnTo>
                    <a:pt x="153761" y="77876"/>
                  </a:lnTo>
                  <a:lnTo>
                    <a:pt x="307522" y="77876"/>
                  </a:lnTo>
                  <a:lnTo>
                    <a:pt x="307522" y="31150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57" tIns="77877" rIns="1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128168" y="5475271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Validation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3085714">
              <a:off x="3003308" y="5284095"/>
              <a:ext cx="307523" cy="226318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307522" y="311503"/>
                  </a:moveTo>
                  <a:lnTo>
                    <a:pt x="153761" y="311503"/>
                  </a:lnTo>
                  <a:lnTo>
                    <a:pt x="153761" y="389379"/>
                  </a:lnTo>
                  <a:lnTo>
                    <a:pt x="0" y="194689"/>
                  </a:lnTo>
                  <a:lnTo>
                    <a:pt x="153761" y="0"/>
                  </a:lnTo>
                  <a:lnTo>
                    <a:pt x="153761" y="77876"/>
                  </a:lnTo>
                  <a:lnTo>
                    <a:pt x="307522" y="77876"/>
                  </a:lnTo>
                  <a:lnTo>
                    <a:pt x="307522" y="31150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57" tIns="77877" rIns="0" bIns="7787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47070" y="4119617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Use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6971429">
              <a:off x="2689992" y="3735297"/>
              <a:ext cx="307522" cy="210378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7875" rIns="92257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32910" y="2429144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maintenance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20057143">
              <a:off x="3629281" y="2438923"/>
              <a:ext cx="307522" cy="389379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7875" rIns="92257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 rot="16200000">
            <a:off x="4308555" y="3341851"/>
            <a:ext cx="705530" cy="331040"/>
          </a:xfrm>
          <a:custGeom>
            <a:avLst/>
            <a:gdLst>
              <a:gd name="connsiteX0" fmla="*/ 0 w 307522"/>
              <a:gd name="connsiteY0" fmla="*/ 77876 h 389379"/>
              <a:gd name="connsiteX1" fmla="*/ 153761 w 307522"/>
              <a:gd name="connsiteY1" fmla="*/ 77876 h 389379"/>
              <a:gd name="connsiteX2" fmla="*/ 153761 w 307522"/>
              <a:gd name="connsiteY2" fmla="*/ 0 h 389379"/>
              <a:gd name="connsiteX3" fmla="*/ 307522 w 307522"/>
              <a:gd name="connsiteY3" fmla="*/ 194690 h 389379"/>
              <a:gd name="connsiteX4" fmla="*/ 153761 w 307522"/>
              <a:gd name="connsiteY4" fmla="*/ 389379 h 389379"/>
              <a:gd name="connsiteX5" fmla="*/ 153761 w 307522"/>
              <a:gd name="connsiteY5" fmla="*/ 311503 h 389379"/>
              <a:gd name="connsiteX6" fmla="*/ 0 w 307522"/>
              <a:gd name="connsiteY6" fmla="*/ 311503 h 389379"/>
              <a:gd name="connsiteX7" fmla="*/ 0 w 307522"/>
              <a:gd name="connsiteY7" fmla="*/ 77876 h 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522" h="389379">
                <a:moveTo>
                  <a:pt x="0" y="77876"/>
                </a:moveTo>
                <a:lnTo>
                  <a:pt x="153761" y="77876"/>
                </a:lnTo>
                <a:lnTo>
                  <a:pt x="153761" y="0"/>
                </a:lnTo>
                <a:lnTo>
                  <a:pt x="307522" y="194690"/>
                </a:lnTo>
                <a:lnTo>
                  <a:pt x="153761" y="389379"/>
                </a:lnTo>
                <a:lnTo>
                  <a:pt x="153761" y="311503"/>
                </a:lnTo>
                <a:lnTo>
                  <a:pt x="0" y="311503"/>
                </a:lnTo>
                <a:lnTo>
                  <a:pt x="0" y="7787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7875" rIns="92257" bIns="7787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/>
          </a:p>
        </p:txBody>
      </p:sp>
    </p:spTree>
    <p:extLst>
      <p:ext uri="{BB962C8B-B14F-4D97-AF65-F5344CB8AC3E}">
        <p14:creationId xmlns:p14="http://schemas.microsoft.com/office/powerpoint/2010/main" val="11026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n-US" dirty="0" smtClean="0"/>
              <a:t>An </a:t>
            </a:r>
            <a:r>
              <a:rPr lang="nl-BE" altLang="en-US" dirty="0" err="1" smtClean="0"/>
              <a:t>ideal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ontology</a:t>
            </a:r>
            <a:endParaRPr lang="nl-NL" altLang="en-US" dirty="0"/>
          </a:p>
        </p:txBody>
      </p:sp>
      <p:sp>
        <p:nvSpPr>
          <p:cNvPr id="949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4488" indent="-344488"/>
            <a:r>
              <a:rPr lang="en-US" altLang="en-US" sz="2800" dirty="0"/>
              <a:t>A representation of some pre-existing domain of reality (a </a:t>
            </a:r>
            <a:r>
              <a:rPr lang="en-US" altLang="en-US" sz="2800" i="1" dirty="0"/>
              <a:t>portion of reality</a:t>
            </a:r>
            <a:r>
              <a:rPr lang="en-US" altLang="en-US" sz="2800" dirty="0"/>
              <a:t>) which</a:t>
            </a:r>
            <a:br>
              <a:rPr lang="en-US" altLang="en-US" sz="2800" dirty="0"/>
            </a:br>
            <a:endParaRPr lang="en-US" altLang="en-US" sz="1200" dirty="0"/>
          </a:p>
          <a:p>
            <a:pPr marL="1085850" lvl="1" indent="-361950">
              <a:buFontTx/>
              <a:buAutoNum type="arabicPeriod"/>
            </a:pPr>
            <a:r>
              <a:rPr lang="en-US" altLang="en-US" dirty="0"/>
              <a:t>reflects </a:t>
            </a:r>
            <a:r>
              <a:rPr lang="en-US" altLang="en-US" dirty="0" smtClean="0"/>
              <a:t>the </a:t>
            </a:r>
            <a:r>
              <a:rPr lang="en-US" altLang="en-US" dirty="0" smtClean="0">
                <a:solidFill>
                  <a:srgbClr val="FFFF00"/>
                </a:solidFill>
              </a:rPr>
              <a:t>generic entities </a:t>
            </a:r>
            <a:r>
              <a:rPr lang="en-US" altLang="en-US" dirty="0" smtClean="0"/>
              <a:t>within </a:t>
            </a:r>
            <a:r>
              <a:rPr lang="en-US" altLang="en-US" dirty="0"/>
              <a:t>its domain </a:t>
            </a:r>
            <a:r>
              <a:rPr lang="en-US" altLang="en-US" dirty="0" smtClean="0"/>
              <a:t>– and the relations between them – in </a:t>
            </a:r>
            <a:r>
              <a:rPr lang="en-US" altLang="en-US" dirty="0"/>
              <a:t>such a way that there obtains a systematic correlation between reality and the representation itself,</a:t>
            </a:r>
            <a:br>
              <a:rPr lang="en-US" altLang="en-US" dirty="0"/>
            </a:br>
            <a:endParaRPr lang="en-US" altLang="en-US" sz="1200" dirty="0"/>
          </a:p>
          <a:p>
            <a:pPr marL="1085850" lvl="1" indent="-361950">
              <a:buFontTx/>
              <a:buAutoNum type="arabicPeriod"/>
            </a:pPr>
            <a:r>
              <a:rPr lang="en-US" altLang="en-US" dirty="0"/>
              <a:t>is intelligible to a domain </a:t>
            </a:r>
            <a:r>
              <a:rPr lang="en-US" altLang="en-US" dirty="0" smtClean="0"/>
              <a:t>expert,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sz="1200" dirty="0"/>
          </a:p>
          <a:p>
            <a:pPr marL="1085850" lvl="1" indent="-361950">
              <a:buFontTx/>
              <a:buAutoNum type="arabicPeriod"/>
            </a:pPr>
            <a:r>
              <a:rPr lang="en-US" altLang="en-US" dirty="0"/>
              <a:t>is formalized in a way that allows it to support automatic information </a:t>
            </a:r>
            <a:r>
              <a:rPr lang="en-US" altLang="en-US" dirty="0" smtClean="0"/>
              <a:t>processing.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632013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Smith </a:t>
            </a:r>
            <a:r>
              <a:rPr lang="en-US" sz="1200" b="0" dirty="0">
                <a:solidFill>
                  <a:schemeClr val="bg1"/>
                </a:solidFill>
              </a:rPr>
              <a:t>B, </a:t>
            </a:r>
            <a:r>
              <a:rPr lang="en-US" sz="1200" b="0" dirty="0" err="1">
                <a:solidFill>
                  <a:schemeClr val="bg1"/>
                </a:solidFill>
              </a:rPr>
              <a:t>Kusnierczyk</a:t>
            </a:r>
            <a:r>
              <a:rPr lang="en-US" sz="1200" b="0" dirty="0">
                <a:solidFill>
                  <a:schemeClr val="bg1"/>
                </a:solidFill>
              </a:rPr>
              <a:t> W, </a:t>
            </a:r>
            <a:r>
              <a:rPr lang="en-US" sz="1200" b="0" dirty="0" err="1">
                <a:solidFill>
                  <a:schemeClr val="bg1"/>
                </a:solidFill>
              </a:rPr>
              <a:t>Schober</a:t>
            </a:r>
            <a:r>
              <a:rPr lang="en-US" sz="1200" b="0" dirty="0">
                <a:solidFill>
                  <a:schemeClr val="bg1"/>
                </a:solidFill>
              </a:rPr>
              <a:t> D, Ceusters W. Towards a Reference Terminology for Ontology Research and Development in the Biomedical Domain. Proceedings of KR-MED 2006, Biomedical Ontology in Action, November 8, 2006, Baltimore MD, USA </a:t>
            </a:r>
          </a:p>
        </p:txBody>
      </p:sp>
    </p:spTree>
    <p:extLst>
      <p:ext uri="{BB962C8B-B14F-4D97-AF65-F5344CB8AC3E}">
        <p14:creationId xmlns:p14="http://schemas.microsoft.com/office/powerpoint/2010/main" val="296633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251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for scientists and researchers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2578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228601" y="3817786"/>
            <a:ext cx="8686800" cy="762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sz="4000" kern="0" smtClean="0"/>
              <a:t>An ontology’s </a:t>
            </a:r>
            <a:br>
              <a:rPr lang="en-US" sz="4000" kern="0" smtClean="0"/>
            </a:br>
            <a:r>
              <a:rPr lang="en-US" sz="4000" kern="0" smtClean="0"/>
              <a:t>ideal lifecycle</a:t>
            </a:r>
            <a:endParaRPr lang="en-US" sz="4000" kern="0" dirty="0"/>
          </a:p>
        </p:txBody>
      </p:sp>
      <p:grpSp>
        <p:nvGrpSpPr>
          <p:cNvPr id="5" name="Group 4"/>
          <p:cNvGrpSpPr/>
          <p:nvPr/>
        </p:nvGrpSpPr>
        <p:grpSpPr>
          <a:xfrm>
            <a:off x="142782" y="1981200"/>
            <a:ext cx="8925020" cy="4648200"/>
            <a:chOff x="2041622" y="1676812"/>
            <a:chExt cx="5055307" cy="4952174"/>
          </a:xfrm>
        </p:grpSpPr>
        <p:sp>
          <p:nvSpPr>
            <p:cNvPr id="6" name="Freeform 5"/>
            <p:cNvSpPr/>
            <p:nvPr/>
          </p:nvSpPr>
          <p:spPr>
            <a:xfrm>
              <a:off x="3995142" y="1676812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Principles</a:t>
              </a:r>
            </a:p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>
                  <a:solidFill>
                    <a:schemeClr val="tx1"/>
                  </a:solidFill>
                </a:rPr>
                <a:t>base</a:t>
              </a:r>
              <a:r>
                <a:rPr lang="en-US" sz="2000" b="0" i="0" kern="1200" dirty="0" smtClean="0">
                  <a:solidFill>
                    <a:schemeClr val="tx1"/>
                  </a:solidFill>
                </a:rPr>
                <a:t>d design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542857">
              <a:off x="5191513" y="2431370"/>
              <a:ext cx="307522" cy="389379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876" rIns="92256" bIns="7787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5557374" y="2429144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Development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 rot="4628571">
              <a:off x="6144622" y="3753890"/>
              <a:ext cx="307522" cy="196160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7875" rIns="92256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5845254" y="4119617"/>
              <a:ext cx="125167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Implementation</a:t>
              </a:r>
              <a:endParaRPr lang="en-US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 rot="18514286">
              <a:off x="5825742" y="5298520"/>
              <a:ext cx="307523" cy="213041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307522" y="311503"/>
                  </a:moveTo>
                  <a:lnTo>
                    <a:pt x="153761" y="311503"/>
                  </a:lnTo>
                  <a:lnTo>
                    <a:pt x="153761" y="389379"/>
                  </a:lnTo>
                  <a:lnTo>
                    <a:pt x="0" y="194689"/>
                  </a:lnTo>
                  <a:lnTo>
                    <a:pt x="153761" y="0"/>
                  </a:lnTo>
                  <a:lnTo>
                    <a:pt x="153761" y="77876"/>
                  </a:lnTo>
                  <a:lnTo>
                    <a:pt x="307522" y="77876"/>
                  </a:lnTo>
                  <a:lnTo>
                    <a:pt x="307522" y="31150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57" tIns="77875" rIns="0" bIns="77877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862115" y="5475271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Verification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 rot="21600000">
              <a:off x="4426942" y="5857438"/>
              <a:ext cx="307523" cy="389380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307522" y="311503"/>
                  </a:moveTo>
                  <a:lnTo>
                    <a:pt x="153761" y="311503"/>
                  </a:lnTo>
                  <a:lnTo>
                    <a:pt x="153761" y="389379"/>
                  </a:lnTo>
                  <a:lnTo>
                    <a:pt x="0" y="194689"/>
                  </a:lnTo>
                  <a:lnTo>
                    <a:pt x="153761" y="0"/>
                  </a:lnTo>
                  <a:lnTo>
                    <a:pt x="153761" y="77876"/>
                  </a:lnTo>
                  <a:lnTo>
                    <a:pt x="307522" y="77876"/>
                  </a:lnTo>
                  <a:lnTo>
                    <a:pt x="307522" y="31150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57" tIns="77877" rIns="1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128168" y="5475271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Validation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3085714">
              <a:off x="3003308" y="5284095"/>
              <a:ext cx="307523" cy="226318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307522" y="311503"/>
                  </a:moveTo>
                  <a:lnTo>
                    <a:pt x="153761" y="311503"/>
                  </a:lnTo>
                  <a:lnTo>
                    <a:pt x="153761" y="389379"/>
                  </a:lnTo>
                  <a:lnTo>
                    <a:pt x="0" y="194689"/>
                  </a:lnTo>
                  <a:lnTo>
                    <a:pt x="153761" y="0"/>
                  </a:lnTo>
                  <a:lnTo>
                    <a:pt x="153761" y="77876"/>
                  </a:lnTo>
                  <a:lnTo>
                    <a:pt x="307522" y="77876"/>
                  </a:lnTo>
                  <a:lnTo>
                    <a:pt x="307522" y="311503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257" tIns="77877" rIns="0" bIns="77875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41622" y="4109777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Use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 rot="16971429">
              <a:off x="2689992" y="3735297"/>
              <a:ext cx="307522" cy="210378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7875" rIns="92257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432910" y="2429144"/>
              <a:ext cx="1153715" cy="1153715"/>
            </a:xfrm>
            <a:custGeom>
              <a:avLst/>
              <a:gdLst>
                <a:gd name="connsiteX0" fmla="*/ 0 w 1153715"/>
                <a:gd name="connsiteY0" fmla="*/ 576858 h 1153715"/>
                <a:gd name="connsiteX1" fmla="*/ 576858 w 1153715"/>
                <a:gd name="connsiteY1" fmla="*/ 0 h 1153715"/>
                <a:gd name="connsiteX2" fmla="*/ 1153716 w 1153715"/>
                <a:gd name="connsiteY2" fmla="*/ 576858 h 1153715"/>
                <a:gd name="connsiteX3" fmla="*/ 576858 w 1153715"/>
                <a:gd name="connsiteY3" fmla="*/ 1153716 h 1153715"/>
                <a:gd name="connsiteX4" fmla="*/ 0 w 1153715"/>
                <a:gd name="connsiteY4" fmla="*/ 576858 h 115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715" h="1153715">
                  <a:moveTo>
                    <a:pt x="0" y="576858"/>
                  </a:moveTo>
                  <a:cubicBezTo>
                    <a:pt x="0" y="258268"/>
                    <a:pt x="258268" y="0"/>
                    <a:pt x="576858" y="0"/>
                  </a:cubicBezTo>
                  <a:cubicBezTo>
                    <a:pt x="895448" y="0"/>
                    <a:pt x="1153716" y="258268"/>
                    <a:pt x="1153716" y="576858"/>
                  </a:cubicBezTo>
                  <a:cubicBezTo>
                    <a:pt x="1153716" y="895448"/>
                    <a:pt x="895448" y="1153716"/>
                    <a:pt x="576858" y="1153716"/>
                  </a:cubicBezTo>
                  <a:cubicBezTo>
                    <a:pt x="258268" y="1153716"/>
                    <a:pt x="0" y="895448"/>
                    <a:pt x="0" y="576858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9118" tIns="179118" rIns="179118" bIns="179118" numCol="1" spcCol="1270" anchor="ctr" anchorCtr="0">
              <a:noAutofit/>
            </a:bodyPr>
            <a:lstStyle/>
            <a:p>
              <a:pPr lvl="0" algn="ctr" defTabSz="355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i="0" kern="1200" smtClean="0">
                  <a:solidFill>
                    <a:schemeClr val="tx1"/>
                  </a:solidFill>
                </a:rPr>
                <a:t>maintenance</a:t>
              </a:r>
              <a:endParaRPr lang="en-US" sz="2000" kern="1200">
                <a:solidFill>
                  <a:schemeClr val="tx1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 rot="20057143">
              <a:off x="3629281" y="2438923"/>
              <a:ext cx="307522" cy="389379"/>
            </a:xfrm>
            <a:custGeom>
              <a:avLst/>
              <a:gdLst>
                <a:gd name="connsiteX0" fmla="*/ 0 w 307522"/>
                <a:gd name="connsiteY0" fmla="*/ 77876 h 389379"/>
                <a:gd name="connsiteX1" fmla="*/ 153761 w 307522"/>
                <a:gd name="connsiteY1" fmla="*/ 77876 h 389379"/>
                <a:gd name="connsiteX2" fmla="*/ 153761 w 307522"/>
                <a:gd name="connsiteY2" fmla="*/ 0 h 389379"/>
                <a:gd name="connsiteX3" fmla="*/ 307522 w 307522"/>
                <a:gd name="connsiteY3" fmla="*/ 194690 h 389379"/>
                <a:gd name="connsiteX4" fmla="*/ 153761 w 307522"/>
                <a:gd name="connsiteY4" fmla="*/ 389379 h 389379"/>
                <a:gd name="connsiteX5" fmla="*/ 153761 w 307522"/>
                <a:gd name="connsiteY5" fmla="*/ 311503 h 389379"/>
                <a:gd name="connsiteX6" fmla="*/ 0 w 307522"/>
                <a:gd name="connsiteY6" fmla="*/ 311503 h 389379"/>
                <a:gd name="connsiteX7" fmla="*/ 0 w 307522"/>
                <a:gd name="connsiteY7" fmla="*/ 77876 h 389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7522" h="389379">
                  <a:moveTo>
                    <a:pt x="0" y="77876"/>
                  </a:moveTo>
                  <a:lnTo>
                    <a:pt x="153761" y="77876"/>
                  </a:lnTo>
                  <a:lnTo>
                    <a:pt x="153761" y="0"/>
                  </a:lnTo>
                  <a:lnTo>
                    <a:pt x="307522" y="194690"/>
                  </a:lnTo>
                  <a:lnTo>
                    <a:pt x="153761" y="389379"/>
                  </a:lnTo>
                  <a:lnTo>
                    <a:pt x="153761" y="311503"/>
                  </a:lnTo>
                  <a:lnTo>
                    <a:pt x="0" y="311503"/>
                  </a:lnTo>
                  <a:lnTo>
                    <a:pt x="0" y="77876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77875" rIns="92257" bIns="77876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>
                <a:solidFill>
                  <a:schemeClr val="tx1"/>
                </a:solidFill>
              </a:endParaRPr>
            </a:p>
          </p:txBody>
        </p:sp>
      </p:grpSp>
      <p:sp>
        <p:nvSpPr>
          <p:cNvPr id="20" name="Freeform 19"/>
          <p:cNvSpPr/>
          <p:nvPr/>
        </p:nvSpPr>
        <p:spPr>
          <a:xfrm rot="16200000">
            <a:off x="4308555" y="3341851"/>
            <a:ext cx="705530" cy="331040"/>
          </a:xfrm>
          <a:custGeom>
            <a:avLst/>
            <a:gdLst>
              <a:gd name="connsiteX0" fmla="*/ 0 w 307522"/>
              <a:gd name="connsiteY0" fmla="*/ 77876 h 389379"/>
              <a:gd name="connsiteX1" fmla="*/ 153761 w 307522"/>
              <a:gd name="connsiteY1" fmla="*/ 77876 h 389379"/>
              <a:gd name="connsiteX2" fmla="*/ 153761 w 307522"/>
              <a:gd name="connsiteY2" fmla="*/ 0 h 389379"/>
              <a:gd name="connsiteX3" fmla="*/ 307522 w 307522"/>
              <a:gd name="connsiteY3" fmla="*/ 194690 h 389379"/>
              <a:gd name="connsiteX4" fmla="*/ 153761 w 307522"/>
              <a:gd name="connsiteY4" fmla="*/ 389379 h 389379"/>
              <a:gd name="connsiteX5" fmla="*/ 153761 w 307522"/>
              <a:gd name="connsiteY5" fmla="*/ 311503 h 389379"/>
              <a:gd name="connsiteX6" fmla="*/ 0 w 307522"/>
              <a:gd name="connsiteY6" fmla="*/ 311503 h 389379"/>
              <a:gd name="connsiteX7" fmla="*/ 0 w 307522"/>
              <a:gd name="connsiteY7" fmla="*/ 77876 h 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522" h="389379">
                <a:moveTo>
                  <a:pt x="0" y="77876"/>
                </a:moveTo>
                <a:lnTo>
                  <a:pt x="153761" y="77876"/>
                </a:lnTo>
                <a:lnTo>
                  <a:pt x="153761" y="0"/>
                </a:lnTo>
                <a:lnTo>
                  <a:pt x="307522" y="194690"/>
                </a:lnTo>
                <a:lnTo>
                  <a:pt x="153761" y="389379"/>
                </a:lnTo>
                <a:lnTo>
                  <a:pt x="153761" y="311503"/>
                </a:lnTo>
                <a:lnTo>
                  <a:pt x="0" y="311503"/>
                </a:lnTo>
                <a:lnTo>
                  <a:pt x="0" y="7787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77875" rIns="92257" bIns="77876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000" kern="1200"/>
          </a:p>
        </p:txBody>
      </p:sp>
      <p:sp>
        <p:nvSpPr>
          <p:cNvPr id="21" name="Freeform 20"/>
          <p:cNvSpPr/>
          <p:nvPr/>
        </p:nvSpPr>
        <p:spPr>
          <a:xfrm>
            <a:off x="152400" y="4267200"/>
            <a:ext cx="2036855" cy="1082898"/>
          </a:xfrm>
          <a:custGeom>
            <a:avLst/>
            <a:gdLst>
              <a:gd name="connsiteX0" fmla="*/ 0 w 1153715"/>
              <a:gd name="connsiteY0" fmla="*/ 576858 h 1153715"/>
              <a:gd name="connsiteX1" fmla="*/ 576858 w 1153715"/>
              <a:gd name="connsiteY1" fmla="*/ 0 h 1153715"/>
              <a:gd name="connsiteX2" fmla="*/ 1153716 w 1153715"/>
              <a:gd name="connsiteY2" fmla="*/ 576858 h 1153715"/>
              <a:gd name="connsiteX3" fmla="*/ 576858 w 1153715"/>
              <a:gd name="connsiteY3" fmla="*/ 1153716 h 1153715"/>
              <a:gd name="connsiteX4" fmla="*/ 0 w 1153715"/>
              <a:gd name="connsiteY4" fmla="*/ 576858 h 115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715" h="1153715">
                <a:moveTo>
                  <a:pt x="0" y="576858"/>
                </a:moveTo>
                <a:cubicBezTo>
                  <a:pt x="0" y="258268"/>
                  <a:pt x="258268" y="0"/>
                  <a:pt x="576858" y="0"/>
                </a:cubicBezTo>
                <a:cubicBezTo>
                  <a:pt x="895448" y="0"/>
                  <a:pt x="1153716" y="258268"/>
                  <a:pt x="1153716" y="576858"/>
                </a:cubicBezTo>
                <a:cubicBezTo>
                  <a:pt x="1153716" y="895448"/>
                  <a:pt x="895448" y="1153716"/>
                  <a:pt x="576858" y="1153716"/>
                </a:cubicBezTo>
                <a:cubicBezTo>
                  <a:pt x="258268" y="1153716"/>
                  <a:pt x="0" y="895448"/>
                  <a:pt x="0" y="576858"/>
                </a:cubicBez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18" tIns="179118" rIns="179118" bIns="179118" numCol="1" spcCol="1270" anchor="ctr" anchorCtr="0">
            <a:noAutofit/>
          </a:bodyPr>
          <a:lstStyle/>
          <a:p>
            <a:pPr lvl="0" algn="ctr" defTabSz="355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i="0" kern="1200" dirty="0" smtClean="0">
                <a:solidFill>
                  <a:schemeClr val="tx1"/>
                </a:solidFill>
              </a:rPr>
              <a:t>Use</a:t>
            </a:r>
            <a:endParaRPr lang="en-US" sz="4000" b="1" kern="1200" dirty="0">
              <a:solidFill>
                <a:schemeClr val="tx1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581400" y="1981200"/>
            <a:ext cx="2036855" cy="1082898"/>
          </a:xfrm>
          <a:custGeom>
            <a:avLst/>
            <a:gdLst>
              <a:gd name="connsiteX0" fmla="*/ 0 w 1153715"/>
              <a:gd name="connsiteY0" fmla="*/ 576858 h 1153715"/>
              <a:gd name="connsiteX1" fmla="*/ 576858 w 1153715"/>
              <a:gd name="connsiteY1" fmla="*/ 0 h 1153715"/>
              <a:gd name="connsiteX2" fmla="*/ 1153716 w 1153715"/>
              <a:gd name="connsiteY2" fmla="*/ 576858 h 1153715"/>
              <a:gd name="connsiteX3" fmla="*/ 576858 w 1153715"/>
              <a:gd name="connsiteY3" fmla="*/ 1153716 h 1153715"/>
              <a:gd name="connsiteX4" fmla="*/ 0 w 1153715"/>
              <a:gd name="connsiteY4" fmla="*/ 576858 h 115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3715" h="1153715">
                <a:moveTo>
                  <a:pt x="0" y="576858"/>
                </a:moveTo>
                <a:cubicBezTo>
                  <a:pt x="0" y="258268"/>
                  <a:pt x="258268" y="0"/>
                  <a:pt x="576858" y="0"/>
                </a:cubicBezTo>
                <a:cubicBezTo>
                  <a:pt x="895448" y="0"/>
                  <a:pt x="1153716" y="258268"/>
                  <a:pt x="1153716" y="576858"/>
                </a:cubicBezTo>
                <a:cubicBezTo>
                  <a:pt x="1153716" y="895448"/>
                  <a:pt x="895448" y="1153716"/>
                  <a:pt x="576858" y="1153716"/>
                </a:cubicBezTo>
                <a:cubicBezTo>
                  <a:pt x="258268" y="1153716"/>
                  <a:pt x="0" y="895448"/>
                  <a:pt x="0" y="576858"/>
                </a:cubicBezTo>
                <a:close/>
              </a:path>
            </a:pathLst>
          </a:custGeom>
          <a:gradFill>
            <a:gsLst>
              <a:gs pos="0">
                <a:srgbClr val="FFFF00"/>
              </a:gs>
              <a:gs pos="61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18" tIns="179118" rIns="179118" bIns="179118" numCol="1" spcCol="1270" anchor="ctr" anchorCtr="0">
            <a:noAutofit/>
          </a:bodyPr>
          <a:lstStyle/>
          <a:p>
            <a:pPr lvl="0" algn="ctr" defTabSz="355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i="0" kern="1200" dirty="0" smtClean="0">
                <a:solidFill>
                  <a:schemeClr val="tx1"/>
                </a:solidFill>
              </a:rPr>
              <a:t>Principles</a:t>
            </a:r>
          </a:p>
          <a:p>
            <a:pPr lvl="0" algn="ctr" defTabSz="355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0" dirty="0" smtClean="0">
                <a:solidFill>
                  <a:schemeClr val="tx1"/>
                </a:solidFill>
              </a:rPr>
              <a:t>base</a:t>
            </a:r>
            <a:r>
              <a:rPr lang="en-US" sz="2000" b="0" i="0" kern="1200" dirty="0" smtClean="0">
                <a:solidFill>
                  <a:schemeClr val="tx1"/>
                </a:solidFill>
              </a:rPr>
              <a:t>d design</a:t>
            </a:r>
            <a:endParaRPr lang="en-US" sz="20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en-US" dirty="0" smtClean="0"/>
              <a:t>An </a:t>
            </a:r>
            <a:r>
              <a:rPr lang="nl-BE" altLang="en-US" dirty="0" err="1" smtClean="0"/>
              <a:t>ideal</a:t>
            </a:r>
            <a:r>
              <a:rPr lang="nl-BE" altLang="en-US" dirty="0" smtClean="0"/>
              <a:t> dataset</a:t>
            </a:r>
            <a:endParaRPr lang="nl-NL" altLang="en-US" dirty="0"/>
          </a:p>
        </p:txBody>
      </p:sp>
      <p:sp>
        <p:nvSpPr>
          <p:cNvPr id="949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4488" indent="-344488"/>
            <a:r>
              <a:rPr lang="en-US" altLang="en-US" sz="2800" dirty="0"/>
              <a:t>A representation of some pre-existing </a:t>
            </a:r>
            <a:r>
              <a:rPr lang="en-US" altLang="en-US" sz="2800" i="1" dirty="0" smtClean="0"/>
              <a:t>portion </a:t>
            </a:r>
            <a:r>
              <a:rPr lang="en-US" altLang="en-US" sz="2800" i="1" dirty="0"/>
              <a:t>of </a:t>
            </a:r>
            <a:r>
              <a:rPr lang="en-US" altLang="en-US" sz="2800" i="1" dirty="0" smtClean="0"/>
              <a:t>reality</a:t>
            </a:r>
            <a:r>
              <a:rPr lang="en-US" altLang="en-US" sz="2800" dirty="0" smtClean="0"/>
              <a:t> </a:t>
            </a:r>
            <a:r>
              <a:rPr lang="en-US" altLang="en-US" sz="2800" dirty="0"/>
              <a:t>which</a:t>
            </a:r>
            <a:br>
              <a:rPr lang="en-US" altLang="en-US" sz="2800" dirty="0"/>
            </a:br>
            <a:endParaRPr lang="en-US" altLang="en-US" sz="1200" dirty="0"/>
          </a:p>
          <a:p>
            <a:pPr marL="1085850" lvl="1" indent="-361950">
              <a:buFontTx/>
              <a:buAutoNum type="arabicPeriod"/>
            </a:pPr>
            <a:r>
              <a:rPr lang="en-US" altLang="en-US" dirty="0"/>
              <a:t>reflects </a:t>
            </a:r>
            <a:r>
              <a:rPr lang="en-US" altLang="en-US" dirty="0" smtClean="0"/>
              <a:t>the </a:t>
            </a:r>
            <a:r>
              <a:rPr lang="en-US" altLang="en-US" dirty="0" smtClean="0">
                <a:solidFill>
                  <a:srgbClr val="FFFF00"/>
                </a:solidFill>
              </a:rPr>
              <a:t>particulars</a:t>
            </a:r>
            <a:r>
              <a:rPr lang="en-US" altLang="en-US" dirty="0" smtClean="0"/>
              <a:t> within </a:t>
            </a:r>
            <a:r>
              <a:rPr lang="en-US" altLang="en-US" dirty="0"/>
              <a:t>its domain </a:t>
            </a:r>
            <a:r>
              <a:rPr lang="en-US" altLang="en-US" dirty="0" smtClean="0"/>
              <a:t>– and the relations between them – in </a:t>
            </a:r>
            <a:r>
              <a:rPr lang="en-US" altLang="en-US" dirty="0"/>
              <a:t>such a way that there obtains a systematic correlation between reality and the representation itself,</a:t>
            </a:r>
            <a:br>
              <a:rPr lang="en-US" altLang="en-US" dirty="0"/>
            </a:br>
            <a:endParaRPr lang="en-US" altLang="en-US" sz="1200" dirty="0"/>
          </a:p>
          <a:p>
            <a:pPr marL="1085850" lvl="1" indent="-361950">
              <a:buFontTx/>
              <a:buAutoNum type="arabicPeriod"/>
            </a:pPr>
            <a:r>
              <a:rPr lang="en-US" altLang="en-US" dirty="0"/>
              <a:t>is intelligible to a domain </a:t>
            </a:r>
            <a:r>
              <a:rPr lang="en-US" altLang="en-US" dirty="0" smtClean="0"/>
              <a:t>expert,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altLang="en-US" sz="1200" dirty="0"/>
          </a:p>
          <a:p>
            <a:pPr marL="1085850" lvl="1" indent="-361950">
              <a:buFontTx/>
              <a:buAutoNum type="arabicPeriod"/>
            </a:pPr>
            <a:r>
              <a:rPr lang="en-US" altLang="en-US" dirty="0"/>
              <a:t>is formalized in a way that allows it to support automatic information </a:t>
            </a:r>
            <a:r>
              <a:rPr lang="en-US" altLang="en-US" dirty="0" smtClean="0"/>
              <a:t>processing.</a:t>
            </a:r>
            <a:endParaRPr lang="en-U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632013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 smtClean="0">
                <a:solidFill>
                  <a:schemeClr val="bg1"/>
                </a:solidFill>
              </a:rPr>
              <a:t>Smith </a:t>
            </a:r>
            <a:r>
              <a:rPr lang="en-US" sz="1200" b="0" dirty="0">
                <a:solidFill>
                  <a:schemeClr val="bg1"/>
                </a:solidFill>
              </a:rPr>
              <a:t>B, </a:t>
            </a:r>
            <a:r>
              <a:rPr lang="en-US" sz="1200" b="0" dirty="0" err="1">
                <a:solidFill>
                  <a:schemeClr val="bg1"/>
                </a:solidFill>
              </a:rPr>
              <a:t>Kusnierczyk</a:t>
            </a:r>
            <a:r>
              <a:rPr lang="en-US" sz="1200" b="0" dirty="0">
                <a:solidFill>
                  <a:schemeClr val="bg1"/>
                </a:solidFill>
              </a:rPr>
              <a:t> W, </a:t>
            </a:r>
            <a:r>
              <a:rPr lang="en-US" sz="1200" b="0" dirty="0" err="1">
                <a:solidFill>
                  <a:schemeClr val="bg1"/>
                </a:solidFill>
              </a:rPr>
              <a:t>Schober</a:t>
            </a:r>
            <a:r>
              <a:rPr lang="en-US" sz="1200" b="0" dirty="0">
                <a:solidFill>
                  <a:schemeClr val="bg1"/>
                </a:solidFill>
              </a:rPr>
              <a:t> D, Ceusters W. Towards a Reference Terminology for Ontology Research and Development in the Biomedical Domain. Proceedings of KR-MED 2006, Biomedical Ontology in Action, November 8, 2006, Baltimore MD, USA </a:t>
            </a:r>
          </a:p>
        </p:txBody>
      </p:sp>
    </p:spTree>
    <p:extLst>
      <p:ext uri="{BB962C8B-B14F-4D97-AF65-F5344CB8AC3E}">
        <p14:creationId xmlns:p14="http://schemas.microsoft.com/office/powerpoint/2010/main" val="347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 smtClean="0"/>
              <a:t>Adequate taxonomy design and classification</a:t>
            </a:r>
            <a:endParaRPr lang="en-US" sz="3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marL="0" indent="0"/>
            <a:r>
              <a:rPr lang="en-US" sz="2200" b="1" u="sng" dirty="0" smtClean="0"/>
              <a:t>Taxonomy design</a:t>
            </a:r>
            <a:r>
              <a:rPr lang="en-US" sz="22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examples of </a:t>
            </a:r>
            <a:r>
              <a:rPr lang="en-US" sz="2200" dirty="0" smtClean="0">
                <a:solidFill>
                  <a:srgbClr val="FFFF00"/>
                </a:solidFill>
              </a:rPr>
              <a:t>particulars </a:t>
            </a:r>
            <a:r>
              <a:rPr lang="en-US" sz="2200" dirty="0" smtClean="0"/>
              <a:t>(‘</a:t>
            </a:r>
            <a:r>
              <a:rPr lang="en-US" sz="2200" dirty="0"/>
              <a:t>individuals</a:t>
            </a:r>
            <a:r>
              <a:rPr lang="en-US" sz="2200" dirty="0" smtClean="0"/>
              <a:t>’, </a:t>
            </a:r>
            <a:r>
              <a:rPr lang="en-US" sz="2200" dirty="0"/>
              <a:t>‘things’, ‘entities’, </a:t>
            </a:r>
            <a:r>
              <a:rPr lang="en-US" sz="2200" dirty="0" smtClean="0"/>
              <a:t>…) you want to classify;</a:t>
            </a:r>
            <a:endParaRPr lang="en-US" sz="2200" dirty="0"/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the various </a:t>
            </a:r>
            <a:r>
              <a:rPr lang="en-US" sz="2200" dirty="0" smtClean="0">
                <a:solidFill>
                  <a:srgbClr val="FFFF00"/>
                </a:solidFill>
              </a:rPr>
              <a:t>characteristics</a:t>
            </a:r>
            <a:r>
              <a:rPr lang="en-US" sz="2200" dirty="0" smtClean="0"/>
              <a:t> that are possessed by (all or some of) these individual entities;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Identify groups (</a:t>
            </a:r>
            <a:r>
              <a:rPr lang="en-US" sz="2200" dirty="0" smtClean="0">
                <a:solidFill>
                  <a:srgbClr val="FFFF00"/>
                </a:solidFill>
              </a:rPr>
              <a:t>classes</a:t>
            </a:r>
            <a:r>
              <a:rPr lang="en-US" sz="2200" dirty="0" smtClean="0"/>
              <a:t>) on the basis of combinations of characteristics that co-occur;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Organize the groups </a:t>
            </a:r>
            <a:r>
              <a:rPr lang="en-US" sz="2200" dirty="0" smtClean="0">
                <a:solidFill>
                  <a:srgbClr val="FFFF00"/>
                </a:solidFill>
              </a:rPr>
              <a:t>hierarchically</a:t>
            </a:r>
            <a:r>
              <a:rPr lang="en-US" sz="2200" dirty="0" smtClean="0"/>
              <a:t> (‘parent-child’) so that characteristics that apply to a ‘parent’ (‘grandparent’,…) group apply to ALL groups beneath it;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smtClean="0"/>
              <a:t>Name the groups with </a:t>
            </a:r>
            <a:r>
              <a:rPr lang="en-US" sz="2200" dirty="0" smtClean="0">
                <a:solidFill>
                  <a:srgbClr val="FFFF00"/>
                </a:solidFill>
              </a:rPr>
              <a:t>terms that have face value</a:t>
            </a:r>
            <a:r>
              <a:rPr lang="en-US" sz="2200" dirty="0" smtClean="0"/>
              <a:t>.</a:t>
            </a:r>
          </a:p>
          <a:p>
            <a:pPr marL="0" indent="0"/>
            <a:r>
              <a:rPr lang="en-US" sz="2200" b="1" u="sng" dirty="0" smtClean="0"/>
              <a:t>Classification</a:t>
            </a:r>
            <a:r>
              <a:rPr lang="en-US" sz="2200" dirty="0" smtClean="0"/>
              <a:t>:</a:t>
            </a:r>
          </a:p>
          <a:p>
            <a:pPr marL="400050" indent="0"/>
            <a:r>
              <a:rPr lang="en-US" sz="2200" dirty="0" smtClean="0">
                <a:solidFill>
                  <a:srgbClr val="FFFF00"/>
                </a:solidFill>
              </a:rPr>
              <a:t>Assign</a:t>
            </a:r>
            <a:r>
              <a:rPr lang="en-US" sz="2200" dirty="0" smtClean="0"/>
              <a:t> individual entities to the groups that correspond with the combination of characteristics they exhibit.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01795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large collection of individual entities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1524000"/>
            <a:ext cx="6604000" cy="4953000"/>
          </a:xfrm>
        </p:spPr>
      </p:pic>
      <p:sp>
        <p:nvSpPr>
          <p:cNvPr id="5" name="Rectangle 4"/>
          <p:cNvSpPr/>
          <p:nvPr/>
        </p:nvSpPr>
        <p:spPr>
          <a:xfrm>
            <a:off x="1378733" y="6560124"/>
            <a:ext cx="63865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https://clipartfest.com/download/c2bd0a0071663cef17ac2126d73bf9350a9d15e2.html</a:t>
            </a:r>
          </a:p>
        </p:txBody>
      </p:sp>
    </p:spTree>
    <p:extLst>
      <p:ext uri="{BB962C8B-B14F-4D97-AF65-F5344CB8AC3E}">
        <p14:creationId xmlns:p14="http://schemas.microsoft.com/office/powerpoint/2010/main" val="39142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429000" y="609600"/>
            <a:ext cx="5715000" cy="3124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359426" name="Picture 2" descr="Image result for doctor handwriting m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653"/>
            <a:ext cx="5867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762000"/>
            <a:ext cx="5029200" cy="762000"/>
          </a:xfrm>
        </p:spPr>
        <p:txBody>
          <a:bodyPr/>
          <a:lstStyle/>
          <a:p>
            <a:r>
              <a:rPr lang="en-US" dirty="0" smtClean="0">
                <a:solidFill>
                  <a:srgbClr val="16165D"/>
                </a:solidFill>
              </a:rPr>
              <a:t>What it solved next</a:t>
            </a:r>
            <a:endParaRPr lang="en-US" dirty="0">
              <a:solidFill>
                <a:srgbClr val="16165D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611" y="2533428"/>
            <a:ext cx="3379603" cy="4352925"/>
          </a:xfrm>
        </p:spPr>
      </p:pic>
      <p:sp>
        <p:nvSpPr>
          <p:cNvPr id="5" name="Rectangle 4"/>
          <p:cNvSpPr/>
          <p:nvPr/>
        </p:nvSpPr>
        <p:spPr>
          <a:xfrm>
            <a:off x="4267200" y="138811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rgbClr val="16165D"/>
                </a:solidFill>
              </a:rPr>
              <a:t>http://topyaps.com/doctors-handwriting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609600"/>
            <a:ext cx="3619500" cy="32289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6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based on material composition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76400"/>
            <a:ext cx="7467600" cy="49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Groups for glass divided by color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6" y="1905000"/>
            <a:ext cx="8766632" cy="39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1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3886200"/>
            <a:ext cx="333375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3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67" y="3733800"/>
            <a:ext cx="8447666" cy="28956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91" y="762000"/>
            <a:ext cx="6313618" cy="28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97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4371975"/>
            <a:ext cx="1143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9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305337"/>
            <a:ext cx="4876800" cy="25240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09600"/>
            <a:ext cx="7743825" cy="3609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1" y="4371975"/>
            <a:ext cx="114300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Basic rules for</a:t>
            </a:r>
            <a:br>
              <a:rPr lang="en-US" dirty="0" smtClean="0"/>
            </a:br>
            <a:r>
              <a:rPr lang="en-US" dirty="0" smtClean="0"/>
              <a:t>realism-based ontology design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8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>
            <a:extLst>
              <a:ext uri="{FF2B5EF4-FFF2-40B4-BE49-F238E27FC236}">
                <a16:creationId xmlns:a16="http://schemas.microsoft.com/office/drawing/2014/main" id="{1D4C672A-BA3A-4474-BD1D-144DBDB38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First Rule: </a:t>
            </a:r>
            <a:r>
              <a:rPr lang="en-US" altLang="en-US" dirty="0" err="1"/>
              <a:t>Univocity</a:t>
            </a:r>
            <a:r>
              <a:rPr lang="en-US" altLang="en-US" dirty="0"/>
              <a:t> </a:t>
            </a:r>
          </a:p>
        </p:txBody>
      </p:sp>
      <p:sp>
        <p:nvSpPr>
          <p:cNvPr id="340995" name="Rectangle 3">
            <a:extLst>
              <a:ext uri="{FF2B5EF4-FFF2-40B4-BE49-F238E27FC236}">
                <a16:creationId xmlns:a16="http://schemas.microsoft.com/office/drawing/2014/main" id="{E6E628C6-6A2B-4648-B66B-41AC9DE9FB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Terms (including those describing relations) should have the same meanings on every occasion of use</a:t>
            </a:r>
            <a:r>
              <a:rPr lang="en-US" alt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In other words, they should refer to the same universals (the same </a:t>
            </a:r>
            <a:r>
              <a:rPr lang="en-US" altLang="en-US" i="1" dirty="0"/>
              <a:t>kinds </a:t>
            </a:r>
            <a:r>
              <a:rPr lang="en-US" altLang="en-US" dirty="0"/>
              <a:t>of entities in reality) or to the same relations between universals on every occasion of use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1886B6-DB47-489A-ACBC-3862F349D7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20C5896-E886-4A6D-91DF-5DA15D67BC2A}" type="slidenum">
              <a:rPr lang="en-US" altLang="en-US" smtClean="0"/>
              <a:pPr/>
              <a:t>137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9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>
            <a:extLst>
              <a:ext uri="{FF2B5EF4-FFF2-40B4-BE49-F238E27FC236}">
                <a16:creationId xmlns:a16="http://schemas.microsoft.com/office/drawing/2014/main" id="{0488085C-82E5-49C9-A053-5E4A67FF5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 Rule: Positivity</a:t>
            </a:r>
          </a:p>
        </p:txBody>
      </p:sp>
      <p:sp>
        <p:nvSpPr>
          <p:cNvPr id="345091" name="Rectangle 3">
            <a:extLst>
              <a:ext uri="{FF2B5EF4-FFF2-40B4-BE49-F238E27FC236}">
                <a16:creationId xmlns:a16="http://schemas.microsoft.com/office/drawing/2014/main" id="{80D3D697-8CA6-40BB-BC6E-90FDB769A6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Complements of universals are not themselves universals.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Terms such as ‘non-mammal’ or ‘non-membrane’ do not designate genuine universals.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C3585-D1EC-480B-A876-6E9B5DEC8D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20C5896-E886-4A6D-91DF-5DA15D67BC2A}" type="slidenum">
              <a:rPr lang="en-US" altLang="en-US" smtClean="0"/>
              <a:pPr/>
              <a:t>138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>
            <a:extLst>
              <a:ext uri="{FF2B5EF4-FFF2-40B4-BE49-F238E27FC236}">
                <a16:creationId xmlns:a16="http://schemas.microsoft.com/office/drawing/2014/main" id="{96C70DD0-5964-4B37-8E2C-4F3784AF7E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Third Rule: Objectivity</a:t>
            </a:r>
          </a:p>
        </p:txBody>
      </p:sp>
      <p:sp>
        <p:nvSpPr>
          <p:cNvPr id="347139" name="Rectangle 3">
            <a:extLst>
              <a:ext uri="{FF2B5EF4-FFF2-40B4-BE49-F238E27FC236}">
                <a16:creationId xmlns:a16="http://schemas.microsoft.com/office/drawing/2014/main" id="{BBE6EF74-E395-4B66-AED5-73DD1A0F3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Which universals exist is not a function of our biological knowledge.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Terms such as ‘unknown’ or ‘unclassified’ or ‘</a:t>
            </a:r>
            <a:r>
              <a:rPr lang="en-US" altLang="en-US" dirty="0" err="1"/>
              <a:t>unlocalized</a:t>
            </a:r>
            <a:r>
              <a:rPr lang="en-US" altLang="en-US" dirty="0"/>
              <a:t>’ do not designate biological natural kinds.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C53518-6795-4B03-9750-2DA57C3E6CE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20C5896-E886-4A6D-91DF-5DA15D67BC2A}" type="slidenum">
              <a:rPr lang="en-US" altLang="en-US" smtClean="0"/>
              <a:pPr/>
              <a:t>139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881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533400" y="4648200"/>
            <a:ext cx="1295400" cy="46599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57600" y="4258408"/>
            <a:ext cx="4267200" cy="46599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99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>
            <a:extLst>
              <a:ext uri="{FF2B5EF4-FFF2-40B4-BE49-F238E27FC236}">
                <a16:creationId xmlns:a16="http://schemas.microsoft.com/office/drawing/2014/main" id="{2854DE16-22D4-4687-9485-B6F772742E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Fourth Rule: Single Inheritance</a:t>
            </a:r>
          </a:p>
        </p:txBody>
      </p:sp>
      <p:sp>
        <p:nvSpPr>
          <p:cNvPr id="349187" name="Rectangle 3">
            <a:extLst>
              <a:ext uri="{FF2B5EF4-FFF2-40B4-BE49-F238E27FC236}">
                <a16:creationId xmlns:a16="http://schemas.microsoft.com/office/drawing/2014/main" id="{96A12A12-3975-4E44-BB5A-A0C157CE43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828800"/>
            <a:ext cx="8686800" cy="4800600"/>
          </a:xfrm>
        </p:spPr>
        <p:txBody>
          <a:bodyPr/>
          <a:lstStyle/>
          <a:p>
            <a:pPr lvl="1">
              <a:lnSpc>
                <a:spcPct val="90000"/>
              </a:lnSpc>
              <a:buFontTx/>
              <a:buNone/>
            </a:pPr>
            <a:r>
              <a:rPr lang="en-US" altLang="en-US" dirty="0"/>
              <a:t>	</a:t>
            </a:r>
            <a:r>
              <a:rPr lang="en-US" altLang="en-US" sz="3600" dirty="0"/>
              <a:t>No universal in a classificatory hierarchy should have more than one </a:t>
            </a:r>
            <a:r>
              <a:rPr lang="en-US" altLang="en-US" sz="3600" i="1" dirty="0" err="1"/>
              <a:t>is_a</a:t>
            </a:r>
            <a:r>
              <a:rPr lang="en-US" altLang="en-US" sz="3600" i="1" dirty="0"/>
              <a:t> </a:t>
            </a:r>
            <a:r>
              <a:rPr lang="en-US" altLang="en-US" sz="3600" dirty="0"/>
              <a:t>parent on the immediate higher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0EE5CA-9276-4B1E-8FEA-8F5ADB2FA5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C5896-E886-4A6D-91DF-5DA15D67BC2A}" type="slidenum">
              <a:rPr lang="en-US" altLang="en-US" smtClean="0"/>
              <a:pPr/>
              <a:t>140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606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>
            <a:extLst>
              <a:ext uri="{FF2B5EF4-FFF2-40B4-BE49-F238E27FC236}">
                <a16:creationId xmlns:a16="http://schemas.microsoft.com/office/drawing/2014/main" id="{C2B17EF1-341F-4048-95D7-39CE90EDF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Fifth Rule: Intelligibility of Definitions</a:t>
            </a:r>
          </a:p>
        </p:txBody>
      </p:sp>
      <p:sp>
        <p:nvSpPr>
          <p:cNvPr id="361475" name="Rectangle 3">
            <a:extLst>
              <a:ext uri="{FF2B5EF4-FFF2-40B4-BE49-F238E27FC236}">
                <a16:creationId xmlns:a16="http://schemas.microsoft.com/office/drawing/2014/main" id="{039F473B-5AA3-4E9F-98E5-94BD9E35FA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362200"/>
            <a:ext cx="8686800" cy="4267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The terms used in a definition should be simpler (more intelligible) than the term to be defined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otherwise the definition provides no assistance </a:t>
            </a:r>
          </a:p>
          <a:p>
            <a:pPr lvl="1"/>
            <a:r>
              <a:rPr lang="en-US" altLang="en-US" dirty="0"/>
              <a:t>to human understanding</a:t>
            </a:r>
          </a:p>
          <a:p>
            <a:pPr lvl="1"/>
            <a:r>
              <a:rPr lang="en-US" altLang="en-US" dirty="0"/>
              <a:t>for machine processing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4D3FE0-FFD0-475A-9406-993E997A22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20C5896-E886-4A6D-91DF-5DA15D67BC2A}" type="slidenum">
              <a:rPr lang="en-US" altLang="en-US" smtClean="0"/>
              <a:pPr/>
              <a:t>141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02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>
            <a:extLst>
              <a:ext uri="{FF2B5EF4-FFF2-40B4-BE49-F238E27FC236}">
                <a16:creationId xmlns:a16="http://schemas.microsoft.com/office/drawing/2014/main" id="{FF896AEE-52F5-4EAB-BD95-71A40DAF6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Terms and relations should have clear definitions</a:t>
            </a:r>
          </a:p>
        </p:txBody>
      </p:sp>
      <p:sp>
        <p:nvSpPr>
          <p:cNvPr id="377859" name="Rectangle 3">
            <a:extLst>
              <a:ext uri="{FF2B5EF4-FFF2-40B4-BE49-F238E27FC236}">
                <a16:creationId xmlns:a16="http://schemas.microsoft.com/office/drawing/2014/main" id="{8240EB08-6CA2-4F8F-A83A-C78C5632A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2362200"/>
            <a:ext cx="8686800" cy="4267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These tell us how the ontology relates to the world of biological universals, and thereby also to the instances, the actual particulars in reality: </a:t>
            </a:r>
          </a:p>
          <a:p>
            <a:pPr lvl="1"/>
            <a:r>
              <a:rPr lang="en-US" altLang="en-US" dirty="0"/>
              <a:t>actual cells, actual portions of cytoplasm, actual hearts, and so on…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C1FEBB-F813-4578-BEE1-B5AE2DDCDE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20C5896-E886-4A6D-91DF-5DA15D67BC2A}" type="slidenum">
              <a:rPr lang="en-US" altLang="en-US" smtClean="0"/>
              <a:pPr/>
              <a:t>142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55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>
            <a:extLst>
              <a:ext uri="{FF2B5EF4-FFF2-40B4-BE49-F238E27FC236}">
                <a16:creationId xmlns:a16="http://schemas.microsoft.com/office/drawing/2014/main" id="{A4C23A32-6262-4D22-A978-B8C6F39CA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Sixth Rule: Basis in Reality</a:t>
            </a:r>
          </a:p>
        </p:txBody>
      </p:sp>
      <p:sp>
        <p:nvSpPr>
          <p:cNvPr id="379907" name="Rectangle 3">
            <a:extLst>
              <a:ext uri="{FF2B5EF4-FFF2-40B4-BE49-F238E27FC236}">
                <a16:creationId xmlns:a16="http://schemas.microsoft.com/office/drawing/2014/main" id="{B13E4AEE-4146-4890-93A9-337A9334D2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When building or maintaining an ontology, always think carefully about how </a:t>
            </a:r>
            <a:r>
              <a:rPr lang="en-US" altLang="en-US" b="1" dirty="0"/>
              <a:t>universals</a:t>
            </a:r>
            <a:r>
              <a:rPr lang="en-US" altLang="en-US" dirty="0"/>
              <a:t> (types, kinds, species) relate to </a:t>
            </a:r>
            <a:r>
              <a:rPr lang="en-US" altLang="en-US" b="1" dirty="0"/>
              <a:t>instances</a:t>
            </a:r>
            <a:r>
              <a:rPr lang="en-US" altLang="en-US" dirty="0"/>
              <a:t> and to the associated time-indexed facts in reality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F4EB94-D546-46AC-A3F0-7520AA8B88B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320C5896-E886-4A6D-91DF-5DA15D67BC2A}" type="slidenum">
              <a:rPr lang="en-US" altLang="en-US" smtClean="0"/>
              <a:pPr/>
              <a:t>143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11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An ontology of</a:t>
            </a:r>
            <a:br>
              <a:rPr lang="en-US" dirty="0" smtClean="0"/>
            </a:br>
            <a:r>
              <a:rPr lang="en-US" dirty="0" smtClean="0"/>
              <a:t>‘pieces of fruit’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7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9426" name="Picture 2" descr="http://netnebraska.org/sites/default/files/styles/largepopup/public/net-article/day2.jpg?itok=rd-jBqx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3505200" cy="1752600"/>
          </a:xfrm>
        </p:spPr>
      </p:pic>
      <p:pic>
        <p:nvPicPr>
          <p:cNvPr id="359426" name="Picture 2" descr="http://netnebraska.org/sites/default/files/styles/largepopup/public/net-article/day2.jpg?itok=rd-jBq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http://www.opendental.com/images/rxAlertEditMs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6629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686800" cy="4876800"/>
          </a:xfrm>
        </p:spPr>
        <p:txBody>
          <a:bodyPr/>
          <a:lstStyle/>
          <a:p>
            <a:pPr marL="0" indent="0" algn="ctr"/>
            <a:r>
              <a:rPr lang="en-US" sz="4000" dirty="0" smtClean="0"/>
              <a:t>Is</a:t>
            </a:r>
          </a:p>
          <a:p>
            <a:pPr marL="0" indent="0" algn="ctr"/>
            <a:r>
              <a:rPr lang="en-US" sz="4000" dirty="0" smtClean="0"/>
              <a:t>Biomedical Informatics </a:t>
            </a:r>
          </a:p>
          <a:p>
            <a:pPr marL="0" indent="0" algn="ctr"/>
            <a:r>
              <a:rPr lang="en-US" sz="4000" dirty="0" smtClean="0"/>
              <a:t>the Holy Grail </a:t>
            </a:r>
          </a:p>
          <a:p>
            <a:pPr marL="0" indent="0" algn="ctr"/>
            <a:r>
              <a:rPr lang="en-US" sz="4000" dirty="0" smtClean="0"/>
              <a:t>for better healthcare?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6050" name="Picture 2" descr="https://image.slidesharecdn.com/5computerscienceandontology-110917095023-phpapp02/95/computer-science-and-ontology-9-728.jpg?cb=1316253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9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160"/>
            <a:ext cx="9144000" cy="665480"/>
          </a:xfr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r>
              <a:rPr lang="en-US" dirty="0" smtClean="0"/>
              <a:t>Biomedical Informatics to the rescue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5640"/>
            <a:ext cx="5086859" cy="6182360"/>
          </a:xfrm>
          <a:prstGeom prst="rect">
            <a:avLst/>
          </a:prstGeom>
          <a:ln w="38100">
            <a:solidFill>
              <a:srgbClr val="16165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69" y="675640"/>
            <a:ext cx="4041031" cy="6182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Freeform 7"/>
          <p:cNvSpPr/>
          <p:nvPr/>
        </p:nvSpPr>
        <p:spPr bwMode="auto">
          <a:xfrm>
            <a:off x="5273040" y="6024880"/>
            <a:ext cx="3850640" cy="843280"/>
          </a:xfrm>
          <a:custGeom>
            <a:avLst/>
            <a:gdLst>
              <a:gd name="connsiteX0" fmla="*/ 1148080 w 3850640"/>
              <a:gd name="connsiteY0" fmla="*/ 0 h 843280"/>
              <a:gd name="connsiteX1" fmla="*/ 3850640 w 3850640"/>
              <a:gd name="connsiteY1" fmla="*/ 0 h 843280"/>
              <a:gd name="connsiteX2" fmla="*/ 3850640 w 3850640"/>
              <a:gd name="connsiteY2" fmla="*/ 629920 h 843280"/>
              <a:gd name="connsiteX3" fmla="*/ 457200 w 3850640"/>
              <a:gd name="connsiteY3" fmla="*/ 629920 h 843280"/>
              <a:gd name="connsiteX4" fmla="*/ 457200 w 3850640"/>
              <a:gd name="connsiteY4" fmla="*/ 843280 h 843280"/>
              <a:gd name="connsiteX5" fmla="*/ 0 w 3850640"/>
              <a:gd name="connsiteY5" fmla="*/ 843280 h 843280"/>
              <a:gd name="connsiteX6" fmla="*/ 0 w 3850640"/>
              <a:gd name="connsiteY6" fmla="*/ 213360 h 843280"/>
              <a:gd name="connsiteX7" fmla="*/ 1178560 w 3850640"/>
              <a:gd name="connsiteY7" fmla="*/ 213360 h 843280"/>
              <a:gd name="connsiteX8" fmla="*/ 1148080 w 3850640"/>
              <a:gd name="connsiteY8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0640" h="843280">
                <a:moveTo>
                  <a:pt x="1148080" y="0"/>
                </a:moveTo>
                <a:lnTo>
                  <a:pt x="3850640" y="0"/>
                </a:lnTo>
                <a:lnTo>
                  <a:pt x="3850640" y="629920"/>
                </a:lnTo>
                <a:lnTo>
                  <a:pt x="457200" y="629920"/>
                </a:lnTo>
                <a:lnTo>
                  <a:pt x="457200" y="843280"/>
                </a:lnTo>
                <a:lnTo>
                  <a:pt x="0" y="843280"/>
                </a:lnTo>
                <a:lnTo>
                  <a:pt x="0" y="213360"/>
                </a:lnTo>
                <a:lnTo>
                  <a:pt x="1178560" y="213360"/>
                </a:lnTo>
                <a:lnTo>
                  <a:pt x="1148080" y="0"/>
                </a:lnTo>
                <a:close/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27425"/>
            <a:ext cx="1936750" cy="748169"/>
          </a:xfrm>
          <a:prstGeom prst="rect">
            <a:avLst/>
          </a:prstGeom>
        </p:spPr>
      </p:pic>
      <p:pic>
        <p:nvPicPr>
          <p:cNvPr id="8194" name="Picture 3" descr="demo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103822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Smi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76800"/>
            <a:ext cx="12144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6" name="Group 5"/>
          <p:cNvGrpSpPr>
            <a:grpSpLocks/>
          </p:cNvGrpSpPr>
          <p:nvPr/>
        </p:nvGrpSpPr>
        <p:grpSpPr bwMode="auto">
          <a:xfrm>
            <a:off x="304800" y="2057400"/>
            <a:ext cx="996950" cy="1219200"/>
            <a:chOff x="2736" y="1344"/>
            <a:chExt cx="724" cy="941"/>
          </a:xfrm>
          <a:noFill/>
        </p:grpSpPr>
        <p:sp>
          <p:nvSpPr>
            <p:cNvPr id="8226" name="Rectangle 6"/>
            <p:cNvSpPr>
              <a:spLocks noChangeArrowheads="1"/>
            </p:cNvSpPr>
            <p:nvPr/>
          </p:nvSpPr>
          <p:spPr bwMode="auto">
            <a:xfrm>
              <a:off x="2736" y="1344"/>
              <a:ext cx="720" cy="912"/>
            </a:xfrm>
            <a:prstGeom prst="rect">
              <a:avLst/>
            </a:prstGeom>
            <a:grpFill/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pic>
          <p:nvPicPr>
            <p:cNvPr id="8227" name="Picture 7" descr="aristotl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344"/>
              <a:ext cx="724" cy="9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197" name="Picture 8" descr="HIPPOCRATE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trans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560" y="2312988"/>
            <a:ext cx="1806575" cy="754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0" descr="ceuster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938213"/>
            <a:ext cx="1041400" cy="1371600"/>
          </a:xfrm>
          <a:prstGeom prst="rect">
            <a:avLst/>
          </a:prstGeom>
          <a:noFill/>
          <a:ln w="28575">
            <a:solidFill>
              <a:srgbClr val="FF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AutoShape 11"/>
          <p:cNvSpPr>
            <a:spLocks noGrp="1" noChangeArrowheads="1"/>
          </p:cNvSpPr>
          <p:nvPr>
            <p:ph type="title"/>
          </p:nvPr>
        </p:nvSpPr>
        <p:spPr>
          <a:xfrm>
            <a:off x="3048000" y="3124200"/>
            <a:ext cx="2819400" cy="1041400"/>
          </a:xfrm>
        </p:spPr>
        <p:txBody>
          <a:bodyPr/>
          <a:lstStyle/>
          <a:p>
            <a:pPr algn="ctr" eaLnBrk="1" hangingPunct="1"/>
            <a:r>
              <a:rPr lang="nl-BE" altLang="en-US" sz="2800" dirty="0" smtClean="0"/>
              <a:t>Short </a:t>
            </a:r>
            <a:r>
              <a:rPr lang="nl-BE" altLang="en-US" sz="2800" dirty="0" smtClean="0">
                <a:solidFill>
                  <a:schemeClr val="bg1"/>
                </a:solidFill>
              </a:rPr>
              <a:t>professional </a:t>
            </a:r>
            <a:r>
              <a:rPr lang="nl-BE" altLang="en-US" sz="2800" dirty="0" err="1" smtClean="0">
                <a:solidFill>
                  <a:schemeClr val="bg1"/>
                </a:solidFill>
              </a:rPr>
              <a:t>history</a:t>
            </a:r>
            <a:endParaRPr lang="nl-NL" alt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8201" name="Group 12"/>
          <p:cNvGrpSpPr>
            <a:grpSpLocks/>
          </p:cNvGrpSpPr>
          <p:nvPr/>
        </p:nvGrpSpPr>
        <p:grpSpPr bwMode="auto">
          <a:xfrm>
            <a:off x="3203575" y="914400"/>
            <a:ext cx="1903413" cy="1985963"/>
            <a:chOff x="2640" y="720"/>
            <a:chExt cx="1199" cy="1251"/>
          </a:xfrm>
        </p:grpSpPr>
        <p:pic>
          <p:nvPicPr>
            <p:cNvPr id="8224" name="Picture 13" descr="cb-baby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720"/>
              <a:ext cx="652" cy="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5" name="Text Box 14"/>
            <p:cNvSpPr txBox="1">
              <a:spLocks noChangeArrowheads="1"/>
            </p:cNvSpPr>
            <p:nvPr/>
          </p:nvSpPr>
          <p:spPr bwMode="auto">
            <a:xfrm>
              <a:off x="2640" y="1680"/>
              <a:ext cx="1199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 1959</a:t>
              </a:r>
              <a:r>
                <a:rPr lang="nl-BE" altLang="en-US" sz="2400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     </a:t>
              </a:r>
              <a:r>
                <a:rPr lang="nl-BE" altLang="en-US" sz="2400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- </a:t>
              </a:r>
              <a:r>
                <a:rPr lang="nl-BE" altLang="en-US" sz="2400" dirty="0">
                  <a:solidFill>
                    <a:srgbClr val="FF3300"/>
                  </a:solidFill>
                  <a:cs typeface="Times New Roman" panose="02020603050405020304" pitchFamily="18" charset="0"/>
                </a:rPr>
                <a:t>     </a:t>
              </a:r>
              <a:endParaRPr lang="nl-NL" altLang="en-US" sz="2400" dirty="0">
                <a:solidFill>
                  <a:srgbClr val="FF33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8202" name="Picture 15" descr="Bikit (2938 bytes)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667000"/>
            <a:ext cx="14478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6" descr="Rami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38600"/>
            <a:ext cx="14478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7" descr="logosmal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10200"/>
            <a:ext cx="15240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05" name="Object 18"/>
          <p:cNvGraphicFramePr>
            <a:graphicFrameLocks noChangeAspect="1"/>
          </p:cNvGraphicFramePr>
          <p:nvPr>
            <p:extLst/>
          </p:nvPr>
        </p:nvGraphicFramePr>
        <p:xfrm>
          <a:off x="4724400" y="5029200"/>
          <a:ext cx="114300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69" name="Photo Editor-foto" r:id="rId16" imgW="809738" imgH="409632" progId="MSPhotoEd.3">
                  <p:embed/>
                </p:oleObj>
              </mc:Choice>
              <mc:Fallback>
                <p:oleObj name="Photo Editor-foto" r:id="rId16" imgW="809738" imgH="409632" progId="MSPhotoEd.3">
                  <p:embed/>
                  <p:pic>
                    <p:nvPicPr>
                      <p:cNvPr id="8205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5029200"/>
                        <a:ext cx="114300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6" name="Picture 19" descr="ecor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00400"/>
            <a:ext cx="13716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0" descr="IFOMIS logo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15652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Text Box 21"/>
          <p:cNvSpPr txBox="1">
            <a:spLocks noChangeArrowheads="1"/>
          </p:cNvSpPr>
          <p:nvPr/>
        </p:nvSpPr>
        <p:spPr bwMode="auto">
          <a:xfrm>
            <a:off x="1981200" y="20574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1977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209" name="Text Box 22"/>
          <p:cNvSpPr txBox="1">
            <a:spLocks noChangeArrowheads="1"/>
          </p:cNvSpPr>
          <p:nvPr/>
        </p:nvSpPr>
        <p:spPr bwMode="auto">
          <a:xfrm>
            <a:off x="990600" y="3505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1989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210" name="Text Box 23"/>
          <p:cNvSpPr txBox="1">
            <a:spLocks noChangeArrowheads="1"/>
          </p:cNvSpPr>
          <p:nvPr/>
        </p:nvSpPr>
        <p:spPr bwMode="auto">
          <a:xfrm>
            <a:off x="1676400" y="4800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1992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211" name="Text Box 24"/>
          <p:cNvSpPr txBox="1">
            <a:spLocks noChangeArrowheads="1"/>
          </p:cNvSpPr>
          <p:nvPr/>
        </p:nvSpPr>
        <p:spPr bwMode="auto">
          <a:xfrm>
            <a:off x="4800600" y="56388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1998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212" name="Text Box 25"/>
          <p:cNvSpPr txBox="1">
            <a:spLocks noChangeArrowheads="1"/>
          </p:cNvSpPr>
          <p:nvPr/>
        </p:nvSpPr>
        <p:spPr bwMode="auto">
          <a:xfrm>
            <a:off x="6248400" y="5181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2002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213" name="Text Box 26"/>
          <p:cNvSpPr txBox="1">
            <a:spLocks noChangeArrowheads="1"/>
          </p:cNvSpPr>
          <p:nvPr/>
        </p:nvSpPr>
        <p:spPr bwMode="auto">
          <a:xfrm>
            <a:off x="7543800" y="34290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2004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214" name="Picture 27" descr="rug">
            <a:hlinkClick r:id="rId2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5" name="Picture 3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44" y="1743076"/>
            <a:ext cx="16430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6" name="AutoShape 29"/>
          <p:cNvSpPr>
            <a:spLocks noChangeArrowheads="1"/>
          </p:cNvSpPr>
          <p:nvPr/>
        </p:nvSpPr>
        <p:spPr bwMode="auto">
          <a:xfrm flipV="1">
            <a:off x="609600" y="838200"/>
            <a:ext cx="8001000" cy="5486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39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01" y="20661"/>
                </a:moveTo>
                <a:cubicBezTo>
                  <a:pt x="3393" y="19307"/>
                  <a:pt x="463" y="15315"/>
                  <a:pt x="463" y="10800"/>
                </a:cubicBezTo>
                <a:cubicBezTo>
                  <a:pt x="463" y="5091"/>
                  <a:pt x="5091" y="463"/>
                  <a:pt x="10800" y="463"/>
                </a:cubicBezTo>
                <a:cubicBezTo>
                  <a:pt x="16508" y="463"/>
                  <a:pt x="21137" y="5091"/>
                  <a:pt x="21137" y="10800"/>
                </a:cubicBezTo>
                <a:cubicBezTo>
                  <a:pt x="21137" y="15315"/>
                  <a:pt x="18206" y="19307"/>
                  <a:pt x="13898" y="20661"/>
                </a:cubicBezTo>
                <a:lnTo>
                  <a:pt x="14037" y="21103"/>
                </a:lnTo>
                <a:cubicBezTo>
                  <a:pt x="18538" y="19689"/>
                  <a:pt x="21600" y="15517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517"/>
                  <a:pt x="3061" y="19689"/>
                  <a:pt x="7562" y="21103"/>
                </a:cubicBezTo>
                <a:lnTo>
                  <a:pt x="7701" y="20661"/>
                </a:lnTo>
                <a:close/>
              </a:path>
            </a:pathLst>
          </a:custGeom>
          <a:gradFill rotWithShape="0">
            <a:gsLst>
              <a:gs pos="0">
                <a:srgbClr val="66FF33"/>
              </a:gs>
              <a:gs pos="100000">
                <a:srgbClr val="FF00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17" name="AutoShape 30"/>
          <p:cNvSpPr>
            <a:spLocks noChangeArrowheads="1"/>
          </p:cNvSpPr>
          <p:nvPr/>
        </p:nvSpPr>
        <p:spPr bwMode="auto">
          <a:xfrm rot="891021">
            <a:off x="5695950" y="923925"/>
            <a:ext cx="381000" cy="228600"/>
          </a:xfrm>
          <a:prstGeom prst="leftArrow">
            <a:avLst>
              <a:gd name="adj1" fmla="val 50000"/>
              <a:gd name="adj2" fmla="val 41667"/>
            </a:avLst>
          </a:prstGeom>
          <a:gradFill rotWithShape="1">
            <a:gsLst>
              <a:gs pos="0">
                <a:srgbClr val="74DC3A"/>
              </a:gs>
              <a:gs pos="100000">
                <a:srgbClr val="AAE6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8218" name="Text Box 31"/>
          <p:cNvSpPr txBox="1">
            <a:spLocks noChangeArrowheads="1"/>
          </p:cNvSpPr>
          <p:nvPr/>
        </p:nvSpPr>
        <p:spPr bwMode="auto">
          <a:xfrm>
            <a:off x="6082665" y="2733675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2006</a:t>
            </a:r>
            <a:endParaRPr lang="nl-NL" alt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219" name="Picture 32" descr="ub_blu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467" y="2364423"/>
            <a:ext cx="83820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0" name="Text Box 33"/>
          <p:cNvSpPr txBox="1">
            <a:spLocks noChangeArrowheads="1"/>
          </p:cNvSpPr>
          <p:nvPr/>
        </p:nvSpPr>
        <p:spPr bwMode="auto">
          <a:xfrm>
            <a:off x="2057400" y="60198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1993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8221" name="Text Box 34"/>
          <p:cNvSpPr txBox="1">
            <a:spLocks noChangeArrowheads="1"/>
          </p:cNvSpPr>
          <p:nvPr/>
        </p:nvSpPr>
        <p:spPr bwMode="auto">
          <a:xfrm>
            <a:off x="3429000" y="56388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>
                <a:solidFill>
                  <a:schemeClr val="bg1"/>
                </a:solidFill>
                <a:cs typeface="Times New Roman" panose="02020603050405020304" pitchFamily="18" charset="0"/>
              </a:rPr>
              <a:t>1995</a:t>
            </a:r>
            <a:endParaRPr lang="nl-NL" altLang="en-US" sz="240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8222" name="Picture 35" descr="Logo PROREC-BE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9530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7503319" y="1747837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 dirty="0">
                <a:solidFill>
                  <a:schemeClr val="bg1"/>
                </a:solidFill>
                <a:cs typeface="Times New Roman" panose="02020603050405020304" pitchFamily="18" charset="0"/>
              </a:rPr>
              <a:t>2012</a:t>
            </a:r>
            <a:endParaRPr lang="nl-NL" alt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8092344" y="964123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en-US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2014</a:t>
            </a:r>
            <a:endParaRPr lang="nl-NL" altLang="en-US" sz="2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21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all these aspects of </a:t>
            </a:r>
            <a:br>
              <a:rPr lang="en-US" dirty="0" smtClean="0"/>
            </a:br>
            <a:r>
              <a:rPr lang="en-US" dirty="0" smtClean="0"/>
              <a:t>biomedical informatics, </a:t>
            </a:r>
            <a:br>
              <a:rPr lang="en-US" dirty="0" smtClean="0"/>
            </a:br>
            <a:r>
              <a:rPr lang="en-US" dirty="0" smtClean="0"/>
              <a:t>ontology can play a crucial role!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3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143000" y="4267200"/>
            <a:ext cx="2438400" cy="41616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96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Three relevant </a:t>
            </a:r>
            <a:r>
              <a:rPr lang="en-US" dirty="0" smtClean="0"/>
              <a:t>disciplines</a:t>
            </a:r>
            <a:endParaRPr lang="en-US" alt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52804" y="1645196"/>
            <a:ext cx="8738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Data science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an </a:t>
            </a:r>
            <a:r>
              <a:rPr lang="en-US" sz="2400" b="0" i="1" dirty="0">
                <a:solidFill>
                  <a:schemeClr val="bg1"/>
                </a:solidFill>
              </a:rPr>
              <a:t>interdisciplinary field about scientific methods, processes, and systems to extract knowledge or insights from data in various forms, either structured or unstructured, similar to data </a:t>
            </a:r>
            <a:r>
              <a:rPr lang="en-US" sz="2400" b="0" i="1" dirty="0" smtClean="0">
                <a:solidFill>
                  <a:schemeClr val="bg1"/>
                </a:solidFill>
              </a:rPr>
              <a:t>mining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7272" y="3197552"/>
            <a:ext cx="441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https://en.wikipedia.org/wiki/Data_science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343059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 smtClean="0">
                <a:solidFill>
                  <a:schemeClr val="bg1"/>
                </a:solidFill>
              </a:rPr>
              <a:t>Statistics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2400" b="0" dirty="0" smtClean="0">
                <a:solidFill>
                  <a:schemeClr val="bg1"/>
                </a:solidFill>
              </a:rPr>
              <a:t>‘</a:t>
            </a:r>
            <a:r>
              <a:rPr lang="en-US" sz="2400" b="0" i="1" dirty="0" smtClean="0">
                <a:solidFill>
                  <a:schemeClr val="bg1"/>
                </a:solidFill>
              </a:rPr>
              <a:t>a </a:t>
            </a:r>
            <a:r>
              <a:rPr lang="en-US" sz="2400" b="0" i="1" dirty="0">
                <a:solidFill>
                  <a:schemeClr val="bg1"/>
                </a:solidFill>
              </a:rPr>
              <a:t>branch of mathematics dealing with the collection, analysis, interpretation, presentation, and organization of </a:t>
            </a:r>
            <a:r>
              <a:rPr lang="en-US" sz="2400" b="0" i="1" dirty="0" smtClean="0">
                <a:solidFill>
                  <a:schemeClr val="bg1"/>
                </a:solidFill>
              </a:rPr>
              <a:t>data</a:t>
            </a:r>
            <a:r>
              <a:rPr lang="en-US" sz="2400" b="0" dirty="0" smtClean="0">
                <a:solidFill>
                  <a:schemeClr val="bg1"/>
                </a:solidFill>
              </a:rPr>
              <a:t>’.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94150" y="4569656"/>
            <a:ext cx="381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>
                <a:solidFill>
                  <a:schemeClr val="bg1"/>
                </a:solidFill>
              </a:rPr>
              <a:t>https://en.wikipedia.org/wiki/Statistics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2804" y="4933232"/>
            <a:ext cx="4655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u="sng" dirty="0" smtClean="0">
                <a:solidFill>
                  <a:schemeClr val="bg1"/>
                </a:solidFill>
              </a:rPr>
              <a:t>Several branches of philosophy</a:t>
            </a:r>
            <a:r>
              <a:rPr lang="en-US" sz="2400" dirty="0" smtClean="0">
                <a:solidFill>
                  <a:schemeClr val="bg1"/>
                </a:solidFill>
              </a:rPr>
              <a:t>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Philosophy </a:t>
            </a:r>
            <a:r>
              <a:rPr lang="en-US" sz="2400" dirty="0" smtClean="0">
                <a:solidFill>
                  <a:schemeClr val="bg1"/>
                </a:solidFill>
              </a:rPr>
              <a:t>of science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400" dirty="0" smtClean="0">
                <a:solidFill>
                  <a:schemeClr val="bg1"/>
                </a:solidFill>
              </a:rPr>
              <a:t>Ontology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4" name="Right Arrow 3"/>
          <p:cNvSpPr/>
          <p:nvPr/>
        </p:nvSpPr>
        <p:spPr bwMode="auto">
          <a:xfrm flipH="1">
            <a:off x="5486400" y="5533396"/>
            <a:ext cx="1981200" cy="410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5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922929"/>
            <a:ext cx="8686800" cy="762000"/>
          </a:xfrm>
        </p:spPr>
        <p:txBody>
          <a:bodyPr/>
          <a:lstStyle/>
          <a:p>
            <a:r>
              <a:rPr lang="en-US" dirty="0"/>
              <a:t>Philosophy of Science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Basic </a:t>
            </a:r>
            <a:r>
              <a:rPr lang="en-US" dirty="0" smtClean="0"/>
              <a:t>principles of science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Right Arrow 4"/>
          <p:cNvSpPr/>
          <p:nvPr/>
        </p:nvSpPr>
        <p:spPr bwMode="auto">
          <a:xfrm rot="5400000">
            <a:off x="4152900" y="3086100"/>
            <a:ext cx="1066800" cy="533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2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principle of science</a:t>
            </a:r>
            <a:endParaRPr lang="en-US" dirty="0"/>
          </a:p>
        </p:txBody>
      </p:sp>
      <p:pic>
        <p:nvPicPr>
          <p:cNvPr id="7" name="b240PGCMwV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6266" y="1575715"/>
            <a:ext cx="8771467" cy="49339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85999" y="650966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https://www.youtube.com/watch?v=OL6-x0modwY</a:t>
            </a:r>
          </a:p>
        </p:txBody>
      </p:sp>
    </p:spTree>
    <p:extLst>
      <p:ext uri="{BB962C8B-B14F-4D97-AF65-F5344CB8AC3E}">
        <p14:creationId xmlns:p14="http://schemas.microsoft.com/office/powerpoint/2010/main" val="29076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Philosophy of </a:t>
            </a:r>
            <a:r>
              <a:rPr lang="en-US" dirty="0" smtClean="0"/>
              <a:t>Science (</a:t>
            </a:r>
            <a:r>
              <a:rPr lang="en-US" dirty="0" err="1" smtClean="0"/>
              <a:t>PhyS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a </a:t>
            </a:r>
            <a:r>
              <a:rPr lang="en-US" sz="2200" dirty="0">
                <a:solidFill>
                  <a:srgbClr val="FFFF00"/>
                </a:solidFill>
              </a:rPr>
              <a:t>rigorous</a:t>
            </a:r>
            <a:r>
              <a:rPr lang="en-US" sz="2200" dirty="0"/>
              <a:t> academic </a:t>
            </a:r>
            <a:r>
              <a:rPr lang="en-US" sz="2200" dirty="0">
                <a:solidFill>
                  <a:srgbClr val="FFFF00"/>
                </a:solidFill>
              </a:rPr>
              <a:t>study</a:t>
            </a:r>
            <a:r>
              <a:rPr lang="en-US" sz="2200" dirty="0"/>
              <a:t> that deals specifically with what </a:t>
            </a:r>
            <a:r>
              <a:rPr lang="en-US" sz="2200" dirty="0">
                <a:solidFill>
                  <a:srgbClr val="FFFF00"/>
                </a:solidFill>
              </a:rPr>
              <a:t>science</a:t>
            </a:r>
            <a:r>
              <a:rPr lang="en-US" sz="2200" dirty="0"/>
              <a:t> is, how it works, and the </a:t>
            </a:r>
            <a:r>
              <a:rPr lang="en-US" sz="2200" dirty="0">
                <a:solidFill>
                  <a:srgbClr val="FFFF00"/>
                </a:solidFill>
              </a:rPr>
              <a:t>logic</a:t>
            </a:r>
            <a:r>
              <a:rPr lang="en-US" sz="2200" dirty="0"/>
              <a:t> through which we build </a:t>
            </a:r>
            <a:r>
              <a:rPr lang="en-US" sz="2200" dirty="0">
                <a:solidFill>
                  <a:srgbClr val="FFFF00"/>
                </a:solidFill>
              </a:rPr>
              <a:t>scientific knowledge</a:t>
            </a:r>
            <a:r>
              <a:rPr lang="en-US" sz="22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undsci.berkeley.edu/article/philosophy</a:t>
            </a:r>
            <a:endParaRPr lang="en-US" sz="1400" dirty="0" smtClean="0"/>
          </a:p>
          <a:p>
            <a:pPr lvl="2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a </a:t>
            </a:r>
            <a:r>
              <a:rPr lang="en-US" sz="2200" dirty="0"/>
              <a:t>general philosophy of science seeks to describe </a:t>
            </a:r>
            <a:r>
              <a:rPr lang="en-US" sz="2200" dirty="0" smtClean="0"/>
              <a:t>and </a:t>
            </a:r>
            <a:r>
              <a:rPr lang="en-US" sz="2200" dirty="0" smtClean="0">
                <a:solidFill>
                  <a:srgbClr val="FFFF00"/>
                </a:solidFill>
              </a:rPr>
              <a:t>understand</a:t>
            </a:r>
            <a:r>
              <a:rPr lang="en-US" sz="2200" dirty="0" smtClean="0"/>
              <a:t> </a:t>
            </a:r>
            <a:r>
              <a:rPr lang="en-US" sz="2200" dirty="0"/>
              <a:t>how science works within a wide range of sciences</a:t>
            </a:r>
            <a:r>
              <a:rPr lang="en-US" sz="22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/>
              <a:t>Malcolm </a:t>
            </a:r>
            <a:r>
              <a:rPr lang="en-US" sz="1400" dirty="0" smtClean="0"/>
              <a:t>Forster. An </a:t>
            </a:r>
            <a:r>
              <a:rPr lang="en-US" sz="1400" dirty="0"/>
              <a:t>Introduction to Philosophy of </a:t>
            </a:r>
            <a:r>
              <a:rPr lang="en-US" sz="1400" dirty="0" smtClean="0"/>
              <a:t>Science, </a:t>
            </a:r>
            <a:r>
              <a:rPr lang="en-US" sz="1400" dirty="0"/>
              <a:t>2004</a:t>
            </a:r>
            <a:r>
              <a:rPr lang="en-US" sz="14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philosophy </a:t>
            </a:r>
            <a:r>
              <a:rPr lang="en-US" sz="2200" dirty="0"/>
              <a:t>of science should help us look at claims made within science, and </a:t>
            </a:r>
            <a:r>
              <a:rPr lang="en-US" sz="2200" dirty="0">
                <a:solidFill>
                  <a:srgbClr val="FFFF00"/>
                </a:solidFill>
              </a:rPr>
              <a:t>claims</a:t>
            </a:r>
            <a:r>
              <a:rPr lang="en-US" sz="2200" dirty="0"/>
              <a:t> made about science, and </a:t>
            </a:r>
            <a:r>
              <a:rPr lang="en-US" sz="2200" dirty="0" smtClean="0"/>
              <a:t>should help </a:t>
            </a:r>
            <a:r>
              <a:rPr lang="en-US" sz="2200" dirty="0"/>
              <a:t>us make informed </a:t>
            </a:r>
            <a:r>
              <a:rPr lang="en-US" sz="2200" dirty="0">
                <a:solidFill>
                  <a:srgbClr val="FFFF00"/>
                </a:solidFill>
              </a:rPr>
              <a:t>judgments</a:t>
            </a:r>
            <a:r>
              <a:rPr lang="en-US" sz="2200" dirty="0"/>
              <a:t> about how and what </a:t>
            </a:r>
            <a:r>
              <a:rPr lang="en-US" sz="2200" dirty="0" smtClean="0"/>
              <a:t>we are </a:t>
            </a:r>
            <a:r>
              <a:rPr lang="en-US" sz="2200" dirty="0"/>
              <a:t>to think about each case</a:t>
            </a:r>
            <a:r>
              <a:rPr lang="en-US" sz="22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>
                <a:hlinkClick r:id="rId3"/>
              </a:rPr>
              <a:t>http://www.thegreatcourses.com/professors/jeffrey-l-kasser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  <a:p>
            <a:pPr lvl="2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lvl="2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Philosophy </a:t>
            </a:r>
            <a:r>
              <a:rPr lang="en-US" dirty="0"/>
              <a:t>of </a:t>
            </a:r>
            <a:r>
              <a:rPr lang="en-US" dirty="0" smtClean="0"/>
              <a:t>science: use(</a:t>
            </a:r>
            <a:r>
              <a:rPr lang="en-US" dirty="0" err="1" smtClean="0"/>
              <a:t>ful</a:t>
            </a:r>
            <a:r>
              <a:rPr lang="en-US" dirty="0" smtClean="0"/>
              <a:t>/less)?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799" y="1600200"/>
            <a:ext cx="6837505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i="1" dirty="0" smtClean="0"/>
              <a:t>‘Philosophy </a:t>
            </a:r>
            <a:r>
              <a:rPr lang="en-US" sz="2800" i="1" dirty="0"/>
              <a:t>of science is </a:t>
            </a:r>
            <a:r>
              <a:rPr lang="en-US" sz="2800" i="1" dirty="0" smtClean="0"/>
              <a:t>about as </a:t>
            </a:r>
            <a:r>
              <a:rPr lang="en-US" sz="2800" i="1" dirty="0"/>
              <a:t>useful to scientists as ornithology is to </a:t>
            </a:r>
            <a:r>
              <a:rPr lang="en-US" sz="2800" i="1" dirty="0" smtClean="0"/>
              <a:t>birds’</a:t>
            </a:r>
            <a:r>
              <a:rPr lang="en-US" sz="2800" dirty="0" smtClean="0"/>
              <a:t>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400" dirty="0" smtClean="0"/>
              <a:t>Attributed </a:t>
            </a:r>
            <a:r>
              <a:rPr lang="en-US" sz="1400" dirty="0"/>
              <a:t>to Richard Feynman in Donald E. </a:t>
            </a:r>
            <a:r>
              <a:rPr lang="en-US" sz="1400" dirty="0" err="1"/>
              <a:t>Simanek</a:t>
            </a:r>
            <a:r>
              <a:rPr lang="en-US" sz="1400" dirty="0"/>
              <a:t> and John C. Holden, Science Askew: A Light-Hearted Look at the Scientific World (Philadelphia: Institute of Physics Publishing, 2002) , 215.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2" y="1686560"/>
            <a:ext cx="1681655" cy="2438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36226" y="3692425"/>
            <a:ext cx="1673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Feynman photo © Richard </a:t>
            </a:r>
            <a:r>
              <a:rPr lang="en-US" sz="1000" dirty="0" err="1">
                <a:solidFill>
                  <a:schemeClr val="bg1"/>
                </a:solidFill>
              </a:rPr>
              <a:t>Hartt</a:t>
            </a:r>
            <a:r>
              <a:rPr lang="en-US" sz="1000" dirty="0">
                <a:solidFill>
                  <a:schemeClr val="bg1"/>
                </a:solidFill>
              </a:rPr>
              <a:t>/Caltech archives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1247" y="4343400"/>
            <a:ext cx="7975528" cy="2037100"/>
            <a:chOff x="391247" y="4343400"/>
            <a:chExt cx="7975528" cy="2037100"/>
          </a:xfrm>
        </p:grpSpPr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91247" y="4343400"/>
              <a:ext cx="6009554" cy="2011700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400" b="0" i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80000"/>
                <a:buFont typeface="Times" charset="0"/>
                <a:buChar char="•"/>
                <a:defRPr lang="en-US" sz="2400" b="0" i="0" dirty="0" smtClean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Char char="•"/>
                <a:defRPr sz="2000" b="0" i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95000"/>
                <a:buFont typeface="Times" charset="0"/>
                <a:buChar char="•"/>
                <a:defRPr sz="2000" b="0" i="0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 b="0" i="1">
                  <a:solidFill>
                    <a:schemeClr val="bg1"/>
                  </a:solidFill>
                  <a:latin typeface="Trebuchet MS"/>
                  <a:ea typeface="ＭＳ Ｐゴシック" pitchFamily="122" charset="-128"/>
                  <a:cs typeface="Trebuchet M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defRPr sz="2000">
                  <a:solidFill>
                    <a:schemeClr val="bg1"/>
                  </a:solidFill>
                  <a:latin typeface="+mn-lt"/>
                  <a:ea typeface="ＭＳ Ｐゴシック" pitchFamily="122" charset="-128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en-US" sz="2800" i="1" kern="0" dirty="0"/>
                <a:t>‘Science can't be free of philosophy any more than baseball can be free of physics’</a:t>
              </a:r>
              <a:r>
                <a:rPr lang="en-US" sz="2800" kern="0" dirty="0" smtClean="0"/>
                <a:t>.</a:t>
              </a:r>
            </a:p>
            <a:p>
              <a:pPr lvl="2">
                <a:buFont typeface="Arial" panose="020B0604020202020204" pitchFamily="34" charset="0"/>
                <a:buChar char="•"/>
              </a:pPr>
              <a:r>
                <a:rPr lang="en-US" sz="1400" kern="0" dirty="0"/>
                <a:t>Jeffrey L. </a:t>
              </a:r>
              <a:r>
                <a:rPr lang="en-US" sz="1400" kern="0" dirty="0" err="1"/>
                <a:t>Kasser</a:t>
              </a:r>
              <a:r>
                <a:rPr lang="en-US" sz="1400" kern="0" dirty="0"/>
                <a:t>, Ph.D. http://www.thegreatcourses.com/courses/philosophy-of-science.html#BVRRWidgetID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0" y="4368800"/>
              <a:ext cx="1508775" cy="2011700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2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addressed in </a:t>
            </a:r>
            <a:r>
              <a:rPr lang="en-US" dirty="0" err="1" smtClean="0"/>
              <a:t>PhyS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•	What exactly is science?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www.hu.mtu.edu/~tlockha/h3700qst.doc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 of ‘</a:t>
            </a:r>
            <a:r>
              <a:rPr lang="en-US" dirty="0"/>
              <a:t>science</a:t>
            </a:r>
            <a:r>
              <a:rPr lang="en-US" dirty="0" smtClean="0"/>
              <a:t>’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657600"/>
          </a:xfrm>
        </p:spPr>
        <p:txBody>
          <a:bodyPr/>
          <a:lstStyle/>
          <a:p>
            <a:pPr marL="0" indent="0"/>
            <a:r>
              <a:rPr lang="en-US" sz="2800" i="1" dirty="0" smtClean="0"/>
              <a:t>3a </a:t>
            </a:r>
            <a:r>
              <a:rPr lang="en-US" sz="2800" i="1" dirty="0"/>
              <a:t>:  </a:t>
            </a:r>
            <a:r>
              <a:rPr lang="en-US" sz="2800" i="1" dirty="0">
                <a:solidFill>
                  <a:srgbClr val="FFFF00"/>
                </a:solidFill>
              </a:rPr>
              <a:t>knowledge</a:t>
            </a:r>
            <a:r>
              <a:rPr lang="en-US" sz="2800" i="1" dirty="0"/>
              <a:t> or a system of knowledge covering general </a:t>
            </a:r>
            <a:r>
              <a:rPr lang="en-US" sz="2800" i="1" dirty="0">
                <a:solidFill>
                  <a:srgbClr val="FFFF00"/>
                </a:solidFill>
              </a:rPr>
              <a:t>truths</a:t>
            </a:r>
            <a:r>
              <a:rPr lang="en-US" sz="2800" i="1" dirty="0"/>
              <a:t> or the operation of general </a:t>
            </a:r>
            <a:r>
              <a:rPr lang="en-US" sz="2800" i="1" dirty="0">
                <a:solidFill>
                  <a:srgbClr val="FFFF00"/>
                </a:solidFill>
              </a:rPr>
              <a:t>laws</a:t>
            </a:r>
            <a:r>
              <a:rPr lang="en-US" sz="2800" i="1" dirty="0"/>
              <a:t> especially as obtained and tested through </a:t>
            </a:r>
            <a:r>
              <a:rPr lang="en-US" sz="2800" i="1" dirty="0">
                <a:solidFill>
                  <a:srgbClr val="FFFF00"/>
                </a:solidFill>
              </a:rPr>
              <a:t>scientific</a:t>
            </a:r>
            <a:r>
              <a:rPr lang="en-US" sz="2800" i="1" dirty="0"/>
              <a:t> </a:t>
            </a:r>
            <a:r>
              <a:rPr lang="en-US" sz="2800" i="1" dirty="0" smtClean="0">
                <a:solidFill>
                  <a:srgbClr val="FFFF00"/>
                </a:solidFill>
              </a:rPr>
              <a:t>method</a:t>
            </a:r>
          </a:p>
          <a:p>
            <a:pPr marL="0" indent="0"/>
            <a:r>
              <a:rPr lang="en-US" sz="2800" i="1" dirty="0"/>
              <a:t>	</a:t>
            </a:r>
            <a:endParaRPr lang="en-US" sz="2800" i="1" dirty="0" smtClean="0"/>
          </a:p>
          <a:p>
            <a:pPr marL="0" indent="0"/>
            <a:r>
              <a:rPr lang="en-US" sz="2800" i="1" dirty="0" smtClean="0"/>
              <a:t>3b </a:t>
            </a:r>
            <a:r>
              <a:rPr lang="en-US" sz="2800" i="1" dirty="0"/>
              <a:t>:  such knowledge or such a system of knowledge concerned with the physical world and its </a:t>
            </a:r>
            <a:r>
              <a:rPr lang="en-US" sz="2800" i="1" dirty="0" smtClean="0"/>
              <a:t>phenomena:</a:t>
            </a:r>
            <a:r>
              <a:rPr lang="en-US" sz="2800" i="1" dirty="0"/>
              <a:t>  natural science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2800" y="6335464"/>
            <a:ext cx="571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http://www.merriam-webster.com/dictionary/science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‘science’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Science is a </a:t>
            </a:r>
            <a:r>
              <a:rPr lang="en-US" i="1" dirty="0">
                <a:solidFill>
                  <a:srgbClr val="FFFF00"/>
                </a:solidFill>
              </a:rPr>
              <a:t>systematic</a:t>
            </a:r>
            <a:r>
              <a:rPr lang="en-US" i="1" dirty="0"/>
              <a:t> search for knowledge whose </a:t>
            </a:r>
            <a:r>
              <a:rPr lang="en-US" i="1" dirty="0">
                <a:solidFill>
                  <a:srgbClr val="FFFF00"/>
                </a:solidFill>
              </a:rPr>
              <a:t>validity</a:t>
            </a:r>
            <a:r>
              <a:rPr lang="en-US" i="1" dirty="0"/>
              <a:t> does not depend on the particular individual but is open for anyone to check or </a:t>
            </a:r>
            <a:r>
              <a:rPr lang="en-US" i="1" dirty="0">
                <a:solidFill>
                  <a:srgbClr val="FFFF00"/>
                </a:solidFill>
              </a:rPr>
              <a:t>rediscover</a:t>
            </a:r>
            <a:r>
              <a:rPr lang="en-US" i="1" dirty="0"/>
              <a:t>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199" y="3048000"/>
            <a:ext cx="74460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Hansson, Sven Ove, "Science and Pseudo-Science", </a:t>
            </a:r>
            <a:r>
              <a:rPr lang="en-US" sz="1400" b="0" i="1" dirty="0">
                <a:solidFill>
                  <a:schemeClr val="bg1"/>
                </a:solidFill>
              </a:rPr>
              <a:t>The Stanford Encyclopedia of Philosophy </a:t>
            </a:r>
            <a:r>
              <a:rPr lang="en-US" sz="1400" b="0" dirty="0">
                <a:solidFill>
                  <a:schemeClr val="bg1"/>
                </a:solidFill>
              </a:rPr>
              <a:t>(Spring 2015 Edition), Edward N. </a:t>
            </a:r>
            <a:r>
              <a:rPr lang="en-US" sz="1400" b="0" dirty="0" err="1">
                <a:solidFill>
                  <a:schemeClr val="bg1"/>
                </a:solidFill>
              </a:rPr>
              <a:t>Zalta</a:t>
            </a:r>
            <a:r>
              <a:rPr lang="en-US" sz="1400" b="0" dirty="0">
                <a:solidFill>
                  <a:schemeClr val="bg1"/>
                </a:solidFill>
              </a:rPr>
              <a:t> (ed</a:t>
            </a:r>
            <a:r>
              <a:rPr lang="en-US" sz="1400" b="0" dirty="0" smtClean="0">
                <a:solidFill>
                  <a:schemeClr val="bg1"/>
                </a:solidFill>
              </a:rPr>
              <a:t>.). https</a:t>
            </a:r>
            <a:r>
              <a:rPr lang="en-US" sz="1400" b="0" dirty="0">
                <a:solidFill>
                  <a:schemeClr val="bg1"/>
                </a:solidFill>
              </a:rPr>
              <a:t>://plato.stanford.edu/archives/spr2015/entries/pseudo-science</a:t>
            </a:r>
            <a:r>
              <a:rPr lang="en-US" sz="1400" b="0" dirty="0" smtClean="0">
                <a:solidFill>
                  <a:schemeClr val="bg1"/>
                </a:solidFill>
              </a:rPr>
              <a:t>/. </a:t>
            </a:r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4648200"/>
            <a:ext cx="86868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 dirty="0" smtClean="0"/>
              <a:t>Science is the pursuit and application of </a:t>
            </a:r>
            <a:r>
              <a:rPr lang="en-US" kern="0" dirty="0" smtClean="0">
                <a:solidFill>
                  <a:srgbClr val="FFFF00"/>
                </a:solidFill>
              </a:rPr>
              <a:t>knowledge</a:t>
            </a:r>
            <a:r>
              <a:rPr lang="en-US" kern="0" dirty="0" smtClean="0"/>
              <a:t> and </a:t>
            </a:r>
            <a:r>
              <a:rPr lang="en-US" kern="0" dirty="0" smtClean="0">
                <a:solidFill>
                  <a:srgbClr val="FFFF00"/>
                </a:solidFill>
              </a:rPr>
              <a:t>understanding</a:t>
            </a:r>
            <a:r>
              <a:rPr lang="en-US" kern="0" dirty="0" smtClean="0"/>
              <a:t> of the natural and social world following a </a:t>
            </a:r>
            <a:r>
              <a:rPr lang="en-US" kern="0" dirty="0" smtClean="0">
                <a:solidFill>
                  <a:srgbClr val="FFFF00"/>
                </a:solidFill>
              </a:rPr>
              <a:t>systematic</a:t>
            </a:r>
            <a:r>
              <a:rPr lang="en-US" kern="0" dirty="0" smtClean="0"/>
              <a:t> </a:t>
            </a:r>
            <a:r>
              <a:rPr lang="en-US" kern="0" dirty="0" smtClean="0">
                <a:solidFill>
                  <a:srgbClr val="FFFF00"/>
                </a:solidFill>
              </a:rPr>
              <a:t>methodology</a:t>
            </a:r>
            <a:r>
              <a:rPr lang="en-US" kern="0" dirty="0" smtClean="0"/>
              <a:t> based on </a:t>
            </a:r>
            <a:r>
              <a:rPr lang="en-US" kern="0" dirty="0" smtClean="0">
                <a:solidFill>
                  <a:srgbClr val="FFFF00"/>
                </a:solidFill>
              </a:rPr>
              <a:t>evidence</a:t>
            </a:r>
            <a:r>
              <a:rPr lang="en-US" kern="0" dirty="0" smtClean="0"/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800" kern="0" dirty="0"/>
          </a:p>
        </p:txBody>
      </p:sp>
      <p:sp>
        <p:nvSpPr>
          <p:cNvPr id="7" name="Rectangle 6"/>
          <p:cNvSpPr/>
          <p:nvPr/>
        </p:nvSpPr>
        <p:spPr>
          <a:xfrm>
            <a:off x="4343400" y="5943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http://sciencecouncil.org/about-us/our-definition-of-science/</a:t>
            </a:r>
          </a:p>
        </p:txBody>
      </p:sp>
    </p:spTree>
    <p:extLst>
      <p:ext uri="{BB962C8B-B14F-4D97-AF65-F5344CB8AC3E}">
        <p14:creationId xmlns:p14="http://schemas.microsoft.com/office/powerpoint/2010/main" val="387345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Context of this lecture</a:t>
            </a:r>
          </a:p>
        </p:txBody>
      </p:sp>
      <p:sp>
        <p:nvSpPr>
          <p:cNvPr id="7171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 defTabSz="1431925"/>
            <a:r>
              <a:rPr lang="en-US" altLang="en-US" sz="2800" b="1" u="sng" dirty="0" smtClean="0"/>
              <a:t>Thesis</a:t>
            </a:r>
            <a:r>
              <a:rPr lang="en-US" altLang="en-US" sz="2800" dirty="0" smtClean="0"/>
              <a:t>: mainstream ontology design approaches fail in achieving their objectives: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various sorts of mistakes in ontologies,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inability to use ontologies adequately in information systems,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failure to integrate data repositories even if these ontologies are appropriately designed. </a:t>
            </a:r>
          </a:p>
          <a:p>
            <a:pPr defTabSz="1431925"/>
            <a:r>
              <a:rPr lang="en-US" altLang="en-US" sz="2800" b="1" u="sng" dirty="0" smtClean="0"/>
              <a:t>Root causes</a:t>
            </a:r>
            <a:r>
              <a:rPr lang="en-US" altLang="en-US" sz="2800" dirty="0" smtClean="0"/>
              <a:t>: </a:t>
            </a:r>
          </a:p>
          <a:p>
            <a:pPr lvl="1" defTabSz="1431925"/>
            <a:r>
              <a:rPr lang="en-US" altLang="en-US" sz="2000" dirty="0" smtClean="0"/>
              <a:t>inadequacy of their conceptual semantic foundations, </a:t>
            </a:r>
          </a:p>
          <a:p>
            <a:pPr lvl="1" defTabSz="1431925"/>
            <a:r>
              <a:rPr lang="en-US" altLang="en-US" sz="2000" dirty="0" smtClean="0"/>
              <a:t>lack of knowledge about ontology as a philosophical discipline. </a:t>
            </a:r>
          </a:p>
          <a:p>
            <a:pPr defTabSz="1431925"/>
            <a:r>
              <a:rPr lang="en-US" altLang="en-US" sz="2800" b="1" u="sng" dirty="0" smtClean="0"/>
              <a:t>Proposed solution</a:t>
            </a:r>
            <a:r>
              <a:rPr lang="en-US" altLang="en-US" sz="2800" dirty="0" smtClean="0"/>
              <a:t>: </a:t>
            </a:r>
          </a:p>
          <a:p>
            <a:pPr lvl="1" defTabSz="1431925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Better use of ontology (the philosophical discipline) to design ontologies (specific sorts of representational artifacts) and integrate them in information systems.</a:t>
            </a:r>
          </a:p>
          <a:p>
            <a:pPr defTabSz="1431925"/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5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fundamental distinction between these two definitions 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Science is….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3124200"/>
            <a:ext cx="4267200" cy="2895600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rgbClr val="FFFF00"/>
                </a:solidFill>
              </a:rPr>
              <a:t>knowledge</a:t>
            </a:r>
            <a:r>
              <a:rPr lang="en-US" i="1" dirty="0" smtClean="0"/>
              <a:t> </a:t>
            </a:r>
            <a:r>
              <a:rPr lang="en-US" i="1" dirty="0"/>
              <a:t>or a system of knowledge covering general </a:t>
            </a:r>
            <a:r>
              <a:rPr lang="en-US" i="1" dirty="0">
                <a:solidFill>
                  <a:srgbClr val="FFFF00"/>
                </a:solidFill>
              </a:rPr>
              <a:t>truths</a:t>
            </a:r>
            <a:r>
              <a:rPr lang="en-US" i="1" dirty="0"/>
              <a:t> or the operation of general </a:t>
            </a:r>
            <a:r>
              <a:rPr lang="en-US" i="1" dirty="0">
                <a:solidFill>
                  <a:srgbClr val="FFFF00"/>
                </a:solidFill>
              </a:rPr>
              <a:t>laws</a:t>
            </a:r>
            <a:r>
              <a:rPr lang="en-US" i="1" dirty="0"/>
              <a:t> especially as obtained and tested through </a:t>
            </a:r>
            <a:r>
              <a:rPr lang="en-US" i="1" dirty="0">
                <a:solidFill>
                  <a:srgbClr val="FFFF00"/>
                </a:solidFill>
              </a:rPr>
              <a:t>scientific</a:t>
            </a:r>
            <a:r>
              <a:rPr lang="en-US" i="1" dirty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method</a:t>
            </a:r>
            <a:endParaRPr lang="en-US" i="1" dirty="0" smtClean="0">
              <a:solidFill>
                <a:srgbClr val="FFFF0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0" y="3124200"/>
            <a:ext cx="4267200" cy="28956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i="1" kern="0" dirty="0" smtClean="0"/>
              <a:t>a </a:t>
            </a:r>
            <a:r>
              <a:rPr lang="en-US" i="1" kern="0" dirty="0" smtClean="0">
                <a:solidFill>
                  <a:srgbClr val="FFFF00"/>
                </a:solidFill>
              </a:rPr>
              <a:t>systematic</a:t>
            </a:r>
            <a:r>
              <a:rPr lang="en-US" i="1" kern="0" dirty="0" smtClean="0"/>
              <a:t> search for knowledge whose </a:t>
            </a:r>
            <a:r>
              <a:rPr lang="en-US" i="1" kern="0" dirty="0" smtClean="0">
                <a:solidFill>
                  <a:srgbClr val="FFFF00"/>
                </a:solidFill>
              </a:rPr>
              <a:t>validity</a:t>
            </a:r>
            <a:r>
              <a:rPr lang="en-US" i="1" kern="0" dirty="0" smtClean="0"/>
              <a:t> does not depend on the particular individual but is open for anyone to check or </a:t>
            </a:r>
            <a:r>
              <a:rPr lang="en-US" i="1" kern="0" dirty="0" smtClean="0">
                <a:solidFill>
                  <a:srgbClr val="FFFF00"/>
                </a:solidFill>
              </a:rPr>
              <a:t>rediscover</a:t>
            </a:r>
            <a:r>
              <a:rPr lang="en-US" i="1" kern="0" dirty="0" smtClean="0"/>
              <a:t>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1419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addressed in </a:t>
            </a:r>
            <a:r>
              <a:rPr lang="en-US" dirty="0" err="1" smtClean="0"/>
              <a:t>PhyS</a:t>
            </a:r>
            <a:r>
              <a:rPr lang="en-US" dirty="0" smtClean="0"/>
              <a:t>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•	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What exactly is science? </a:t>
            </a:r>
            <a:r>
              <a:rPr lang="en-US" sz="2000" dirty="0" smtClean="0"/>
              <a:t>How to differentiate from pseudo-science?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www.hu.mtu.edu/~tlockha/h3700qst.doc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3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key principles in how to do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 smtClean="0"/>
              <a:t>Objective </a:t>
            </a:r>
            <a:r>
              <a:rPr lang="en-US" u="sng" dirty="0"/>
              <a:t>observation</a:t>
            </a:r>
            <a:r>
              <a:rPr lang="en-US" dirty="0"/>
              <a:t>: </a:t>
            </a:r>
            <a:r>
              <a:rPr lang="en-US" dirty="0" smtClean="0"/>
              <a:t>measurement </a:t>
            </a:r>
            <a:r>
              <a:rPr lang="en-US" dirty="0"/>
              <a:t>and data (possibly although not necessarily using mathematics as a tool</a:t>
            </a:r>
            <a:r>
              <a:rPr lang="en-US" dirty="0" smtClean="0"/>
              <a:t>),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 smtClean="0"/>
              <a:t>Evidence</a:t>
            </a:r>
            <a:r>
              <a:rPr lang="en-US" dirty="0" smtClean="0"/>
              <a:t>,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Experiment and/or observation</a:t>
            </a:r>
            <a:r>
              <a:rPr lang="en-US" dirty="0"/>
              <a:t> as benchmarks for testing </a:t>
            </a:r>
            <a:r>
              <a:rPr lang="en-US" dirty="0" smtClean="0"/>
              <a:t>hypotheses,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Induction</a:t>
            </a:r>
            <a:r>
              <a:rPr lang="en-US" dirty="0"/>
              <a:t>: reasoning to establish general rules or conclusions drawn from facts or </a:t>
            </a:r>
            <a:r>
              <a:rPr lang="en-US" dirty="0" smtClean="0"/>
              <a:t>examples,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 smtClean="0"/>
              <a:t>Repetition</a:t>
            </a:r>
            <a:r>
              <a:rPr lang="en-US" dirty="0" smtClean="0"/>
              <a:t>,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Critical </a:t>
            </a:r>
            <a:r>
              <a:rPr lang="en-US" u="sng" dirty="0" smtClean="0"/>
              <a:t>analysis</a:t>
            </a:r>
            <a:r>
              <a:rPr lang="en-US" dirty="0" smtClean="0"/>
              <a:t>,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/>
              <a:t>Verification and testing</a:t>
            </a:r>
            <a:r>
              <a:rPr lang="en-US" dirty="0"/>
              <a:t>: critical exposure to scrutiny, peer review and </a:t>
            </a:r>
            <a:r>
              <a:rPr lang="en-US" dirty="0" smtClean="0"/>
              <a:t>assessment.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45720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http://sciencecouncil.org/about-us/our-definition-of-science/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1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addressed in </a:t>
            </a:r>
            <a:r>
              <a:rPr lang="en-US" dirty="0" err="1" smtClean="0"/>
              <a:t>PhyS</a:t>
            </a:r>
            <a:r>
              <a:rPr lang="en-US" dirty="0" smtClean="0"/>
              <a:t> (3)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•	</a:t>
            </a:r>
            <a:r>
              <a:rPr lang="en-US" sz="2000" dirty="0">
                <a:solidFill>
                  <a:srgbClr val="0070C0"/>
                </a:solidFill>
              </a:rPr>
              <a:t>What exactly is science? </a:t>
            </a:r>
            <a:r>
              <a:rPr lang="en-US" sz="2000" dirty="0" smtClean="0">
                <a:solidFill>
                  <a:srgbClr val="0070C0"/>
                </a:solidFill>
              </a:rPr>
              <a:t>How to differentiate from pseudo-science?</a:t>
            </a:r>
          </a:p>
          <a:p>
            <a:r>
              <a:rPr lang="en-US" sz="2000" dirty="0" smtClean="0"/>
              <a:t>•</a:t>
            </a:r>
            <a:r>
              <a:rPr lang="en-US" sz="2000" dirty="0"/>
              <a:t>	</a:t>
            </a:r>
            <a:r>
              <a:rPr lang="en-US" sz="2000" dirty="0" smtClean="0"/>
              <a:t>Is </a:t>
            </a:r>
            <a:r>
              <a:rPr lang="en-US" sz="2000" dirty="0"/>
              <a:t>there a single basic method of </a:t>
            </a:r>
            <a:r>
              <a:rPr lang="en-US" sz="2000" dirty="0" smtClean="0"/>
              <a:t>science? If </a:t>
            </a:r>
            <a:r>
              <a:rPr lang="en-US" sz="2000" dirty="0"/>
              <a:t>there are </a:t>
            </a:r>
            <a:r>
              <a:rPr lang="en-US" sz="2000" dirty="0" smtClean="0"/>
              <a:t>several, </a:t>
            </a:r>
            <a:r>
              <a:rPr lang="en-US" sz="2000" dirty="0"/>
              <a:t>what makes them all "scientific"?</a:t>
            </a:r>
          </a:p>
          <a:p>
            <a:r>
              <a:rPr lang="en-US" sz="2000" dirty="0"/>
              <a:t>•	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www.hu.mtu.edu/~tlockha/h3700qst.doc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philosophies of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" y="1632380"/>
            <a:ext cx="9147975" cy="46160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0" y="6477000"/>
            <a:ext cx="609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https://plato.stanford.edu/search/search?query=%22Philosophy+of+Science%22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addressed in </a:t>
            </a:r>
            <a:r>
              <a:rPr lang="en-US" dirty="0" err="1" smtClean="0"/>
              <a:t>PhyS</a:t>
            </a:r>
            <a:r>
              <a:rPr lang="en-US" dirty="0" smtClean="0"/>
              <a:t> (4)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•	</a:t>
            </a:r>
            <a:r>
              <a:rPr lang="en-US" sz="2000" dirty="0">
                <a:solidFill>
                  <a:srgbClr val="0070C0"/>
                </a:solidFill>
              </a:rPr>
              <a:t>What exactly is science? </a:t>
            </a:r>
            <a:r>
              <a:rPr lang="en-US" sz="2000" dirty="0" smtClean="0">
                <a:solidFill>
                  <a:srgbClr val="0070C0"/>
                </a:solidFill>
              </a:rPr>
              <a:t>How to differentiate from pseudo-science?</a:t>
            </a:r>
          </a:p>
          <a:p>
            <a:r>
              <a:rPr lang="en-US" sz="2000" dirty="0" smtClean="0"/>
              <a:t>•</a:t>
            </a:r>
            <a:r>
              <a:rPr lang="en-US" sz="2000" dirty="0"/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Is </a:t>
            </a:r>
            <a:r>
              <a:rPr lang="en-US" sz="2000" dirty="0">
                <a:solidFill>
                  <a:srgbClr val="0070C0"/>
                </a:solidFill>
              </a:rPr>
              <a:t>there a single basic method of </a:t>
            </a:r>
            <a:r>
              <a:rPr lang="en-US" sz="2000" dirty="0" smtClean="0">
                <a:solidFill>
                  <a:srgbClr val="0070C0"/>
                </a:solidFill>
              </a:rPr>
              <a:t>science? If </a:t>
            </a:r>
            <a:r>
              <a:rPr lang="en-US" sz="2000" dirty="0">
                <a:solidFill>
                  <a:srgbClr val="0070C0"/>
                </a:solidFill>
              </a:rPr>
              <a:t>there are </a:t>
            </a:r>
            <a:r>
              <a:rPr lang="en-US" sz="2000" dirty="0" smtClean="0">
                <a:solidFill>
                  <a:srgbClr val="0070C0"/>
                </a:solidFill>
              </a:rPr>
              <a:t>several, </a:t>
            </a:r>
            <a:r>
              <a:rPr lang="en-US" sz="2000" dirty="0">
                <a:solidFill>
                  <a:srgbClr val="0070C0"/>
                </a:solidFill>
              </a:rPr>
              <a:t>what makes them all "scientific"?</a:t>
            </a:r>
          </a:p>
          <a:p>
            <a:r>
              <a:rPr lang="en-US" sz="2000" dirty="0"/>
              <a:t>•	Is science the best way to know about the world? </a:t>
            </a:r>
          </a:p>
          <a:p>
            <a:r>
              <a:rPr lang="en-US" sz="2000" dirty="0"/>
              <a:t>•	Is science compatible with religion, or do they conflict? If they conflict, which one should we believe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www.hu.mtu.edu/~tlockha/h3700qst.doc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37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609599"/>
            <a:ext cx="9124950" cy="6230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059" y="990600"/>
            <a:ext cx="3713579" cy="56253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723038"/>
            <a:ext cx="148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718074"/>
            <a:ext cx="1117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Faith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86032" y="6504801"/>
            <a:ext cx="4281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92lrdexkxeqpuxoo"/>
              </a:rPr>
              <a:t>https://rationalwiki.org/wiki/Scientific_method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873190" y="800567"/>
            <a:ext cx="153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Argument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668860" y="805926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Opinion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06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addressed in </a:t>
            </a:r>
            <a:r>
              <a:rPr lang="en-US" dirty="0" err="1"/>
              <a:t>PhyS</a:t>
            </a:r>
            <a:r>
              <a:rPr lang="en-US" dirty="0"/>
              <a:t> </a:t>
            </a:r>
            <a:r>
              <a:rPr lang="en-US" dirty="0" smtClean="0"/>
              <a:t>(6)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495800"/>
          </a:xfrm>
        </p:spPr>
        <p:txBody>
          <a:bodyPr/>
          <a:lstStyle/>
          <a:p>
            <a:r>
              <a:rPr lang="en-US" sz="2000" dirty="0">
                <a:solidFill>
                  <a:srgbClr val="0070C0"/>
                </a:solidFill>
              </a:rPr>
              <a:t>•	What exactly is science? </a:t>
            </a:r>
            <a:r>
              <a:rPr lang="en-US" sz="2000" dirty="0" smtClean="0">
                <a:solidFill>
                  <a:srgbClr val="0070C0"/>
                </a:solidFill>
              </a:rPr>
              <a:t>How to differentiate from pseudo-science?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•</a:t>
            </a:r>
            <a:r>
              <a:rPr lang="en-US" sz="2000" dirty="0">
                <a:solidFill>
                  <a:srgbClr val="0070C0"/>
                </a:solidFill>
              </a:rPr>
              <a:t>	</a:t>
            </a:r>
            <a:r>
              <a:rPr lang="en-US" sz="2000" dirty="0" smtClean="0">
                <a:solidFill>
                  <a:srgbClr val="0070C0"/>
                </a:solidFill>
              </a:rPr>
              <a:t>Is </a:t>
            </a:r>
            <a:r>
              <a:rPr lang="en-US" sz="2000" dirty="0">
                <a:solidFill>
                  <a:srgbClr val="0070C0"/>
                </a:solidFill>
              </a:rPr>
              <a:t>there a single basic method of </a:t>
            </a:r>
            <a:r>
              <a:rPr lang="en-US" sz="2000" dirty="0" smtClean="0">
                <a:solidFill>
                  <a:srgbClr val="0070C0"/>
                </a:solidFill>
              </a:rPr>
              <a:t>science? If </a:t>
            </a:r>
            <a:r>
              <a:rPr lang="en-US" sz="2000" dirty="0">
                <a:solidFill>
                  <a:srgbClr val="0070C0"/>
                </a:solidFill>
              </a:rPr>
              <a:t>there are </a:t>
            </a:r>
            <a:r>
              <a:rPr lang="en-US" sz="2000" dirty="0" smtClean="0">
                <a:solidFill>
                  <a:srgbClr val="0070C0"/>
                </a:solidFill>
              </a:rPr>
              <a:t>several, </a:t>
            </a:r>
            <a:r>
              <a:rPr lang="en-US" sz="2000" dirty="0">
                <a:solidFill>
                  <a:srgbClr val="0070C0"/>
                </a:solidFill>
              </a:rPr>
              <a:t>what makes them all "scientific"?</a:t>
            </a:r>
          </a:p>
          <a:p>
            <a:r>
              <a:rPr lang="en-US" sz="2000" dirty="0">
                <a:solidFill>
                  <a:srgbClr val="0070C0"/>
                </a:solidFill>
              </a:rPr>
              <a:t>•	Is science the best way to know about the world?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•	Is science compatible with religion, or do they conflict? If they conflict, which one should we believe?</a:t>
            </a:r>
          </a:p>
          <a:p>
            <a:r>
              <a:rPr lang="en-US" sz="2000" dirty="0"/>
              <a:t>•	What is a scientific theory? How should scientists decide which among competing theories to accept?</a:t>
            </a:r>
          </a:p>
          <a:p>
            <a:r>
              <a:rPr lang="en-US" sz="2000" dirty="0"/>
              <a:t>•	Why do scientists sometimes disagree with each other, even when they have the same data? Could fully rational scientists have such disagreements?</a:t>
            </a:r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95800" y="64740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www.hu.mtu.edu/~tlockha/h3700qst.doc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0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6092238"/>
            <a:ext cx="8686800" cy="762000"/>
          </a:xfrm>
        </p:spPr>
        <p:txBody>
          <a:bodyPr/>
          <a:lstStyle/>
          <a:p>
            <a:r>
              <a:rPr lang="en-US" dirty="0" smtClean="0"/>
              <a:t>Feynman’s answer</a:t>
            </a:r>
            <a:endParaRPr lang="en-US" dirty="0"/>
          </a:p>
        </p:txBody>
      </p:sp>
      <p:pic>
        <p:nvPicPr>
          <p:cNvPr id="4" name="NM-zWTU7X-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0" y="990600"/>
            <a:ext cx="6874565" cy="47434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9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Did you notice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Feynman said: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 </a:t>
            </a:r>
            <a:r>
              <a:rPr lang="en-US" i="1" dirty="0" smtClean="0"/>
              <a:t>… a lot of ideas, say </a:t>
            </a:r>
            <a:r>
              <a:rPr lang="en-US" i="1" dirty="0" err="1" smtClean="0"/>
              <a:t>euh</a:t>
            </a:r>
            <a:r>
              <a:rPr lang="en-US" i="1" dirty="0" smtClean="0"/>
              <a:t>, I believe there are there is a space-time … </a:t>
            </a:r>
            <a:r>
              <a:rPr lang="en-US" dirty="0" smtClean="0"/>
              <a:t>’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 … </a:t>
            </a:r>
            <a:r>
              <a:rPr lang="en-US" i="1" dirty="0" smtClean="0"/>
              <a:t>six or seven different representations for the same physics</a:t>
            </a:r>
            <a:r>
              <a:rPr lang="en-US" dirty="0" smtClean="0"/>
              <a:t> … 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61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should NEVER FORGET !!!</a:t>
            </a:r>
            <a:br>
              <a:rPr lang="en-US" dirty="0" smtClean="0"/>
            </a:br>
            <a:r>
              <a:rPr lang="en-US" dirty="0" smtClean="0"/>
              <a:t>(major take home message)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algn="ctr"/>
            <a:r>
              <a:rPr lang="en-US" sz="2800" dirty="0" smtClean="0"/>
              <a:t>Crucial distinctions made in Ontological Realism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/>
              <a:t>ontology </a:t>
            </a:r>
            <a:r>
              <a:rPr lang="en-US" sz="4800" dirty="0" smtClean="0">
                <a:sym typeface="Wingdings" panose="05000000000000000000" pitchFamily="2" charset="2"/>
              </a:rPr>
              <a:t> ontologies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r</a:t>
            </a:r>
            <a:r>
              <a:rPr lang="en-US" sz="4800" dirty="0" smtClean="0">
                <a:sym typeface="Wingdings" panose="05000000000000000000" pitchFamily="2" charset="2"/>
              </a:rPr>
              <a:t>eality  representation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>
                <a:sym typeface="Wingdings" panose="05000000000000000000" pitchFamily="2" charset="2"/>
              </a:rPr>
              <a:t>p</a:t>
            </a:r>
            <a:r>
              <a:rPr lang="en-US" sz="4800" dirty="0" smtClean="0">
                <a:sym typeface="Wingdings" panose="05000000000000000000" pitchFamily="2" charset="2"/>
              </a:rPr>
              <a:t>articulars  types</a:t>
            </a:r>
          </a:p>
          <a:p>
            <a:pPr marL="688975" indent="-688975">
              <a:buFont typeface="+mj-lt"/>
              <a:buAutoNum type="arabicPeriod"/>
            </a:pPr>
            <a:r>
              <a:rPr lang="en-US" sz="4800" dirty="0" smtClean="0">
                <a:sym typeface="Wingdings" panose="05000000000000000000" pitchFamily="2" charset="2"/>
              </a:rPr>
              <a:t>continuants  </a:t>
            </a:r>
            <a:r>
              <a:rPr lang="en-US" sz="4800" dirty="0" err="1" smtClean="0">
                <a:sym typeface="Wingdings" panose="05000000000000000000" pitchFamily="2" charset="2"/>
              </a:rPr>
              <a:t>occurrents</a:t>
            </a:r>
            <a:endParaRPr lang="en-US" sz="48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3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utmost importance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Feynman said: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 </a:t>
            </a:r>
            <a:r>
              <a:rPr lang="en-US" i="1" dirty="0" smtClean="0"/>
              <a:t>… a lot of </a:t>
            </a:r>
            <a:r>
              <a:rPr lang="en-US" i="1" dirty="0" smtClean="0">
                <a:solidFill>
                  <a:srgbClr val="FFFF00"/>
                </a:solidFill>
              </a:rPr>
              <a:t>ideas</a:t>
            </a:r>
            <a:r>
              <a:rPr lang="en-US" i="1" dirty="0" smtClean="0"/>
              <a:t>, say </a:t>
            </a:r>
            <a:r>
              <a:rPr lang="en-US" i="1" dirty="0" err="1" smtClean="0"/>
              <a:t>euh</a:t>
            </a:r>
            <a:r>
              <a:rPr lang="en-US" i="1" dirty="0" smtClean="0"/>
              <a:t>, I </a:t>
            </a:r>
            <a:r>
              <a:rPr lang="en-US" i="1" dirty="0" smtClean="0">
                <a:solidFill>
                  <a:srgbClr val="FFFF00"/>
                </a:solidFill>
              </a:rPr>
              <a:t>believe</a:t>
            </a:r>
            <a:r>
              <a:rPr lang="en-US" i="1" dirty="0" smtClean="0"/>
              <a:t> there are </a:t>
            </a:r>
            <a:r>
              <a:rPr lang="en-US" i="1" dirty="0" smtClean="0">
                <a:solidFill>
                  <a:srgbClr val="1FE115"/>
                </a:solidFill>
              </a:rPr>
              <a:t>there is </a:t>
            </a:r>
            <a:r>
              <a:rPr lang="en-US" i="1" dirty="0" smtClean="0"/>
              <a:t>a space-time … </a:t>
            </a:r>
            <a:r>
              <a:rPr lang="en-US" dirty="0" smtClean="0"/>
              <a:t>’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 … </a:t>
            </a:r>
            <a:r>
              <a:rPr lang="en-US" i="1" dirty="0" smtClean="0"/>
              <a:t>six or seven different </a:t>
            </a:r>
            <a:r>
              <a:rPr lang="en-US" i="1" dirty="0" smtClean="0">
                <a:solidFill>
                  <a:srgbClr val="FFC000"/>
                </a:solidFill>
              </a:rPr>
              <a:t>representations</a:t>
            </a:r>
            <a:r>
              <a:rPr lang="en-US" i="1" dirty="0" smtClean="0"/>
              <a:t> for the same </a:t>
            </a:r>
            <a:r>
              <a:rPr lang="en-US" i="1" dirty="0" smtClean="0">
                <a:solidFill>
                  <a:srgbClr val="1FE115"/>
                </a:solidFill>
              </a:rPr>
              <a:t>physics</a:t>
            </a:r>
            <a:r>
              <a:rPr lang="en-US" dirty="0" smtClean="0"/>
              <a:t> … 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4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 smtClean="0"/>
              <a:t>‘Ontology’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Helps scientists to determine and describe what sorts of entities their research is intended to be directed 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8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Goals of Biomedical Ontology in</a:t>
            </a:r>
            <a:br>
              <a:rPr lang="en-US" dirty="0" smtClean="0"/>
            </a:br>
            <a:r>
              <a:rPr lang="en-US" dirty="0" smtClean="0"/>
              <a:t>Healthcare Information Technology </a:t>
            </a:r>
            <a:r>
              <a:rPr lang="en-US" sz="2800" dirty="0" smtClean="0"/>
              <a:t>(HIT)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solving the </a:t>
            </a:r>
            <a:r>
              <a:rPr lang="en-US" dirty="0" smtClean="0">
                <a:solidFill>
                  <a:srgbClr val="FFFF00"/>
                </a:solidFill>
              </a:rPr>
              <a:t>semantic interoperability </a:t>
            </a:r>
            <a:r>
              <a:rPr lang="en-US" dirty="0" smtClean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improving biomedical </a:t>
            </a:r>
            <a:r>
              <a:rPr lang="en-US" dirty="0" smtClean="0">
                <a:solidFill>
                  <a:srgbClr val="FFFF00"/>
                </a:solidFill>
              </a:rPr>
              <a:t>decision support </a:t>
            </a:r>
            <a:r>
              <a:rPr lang="en-US" dirty="0" smtClean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1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all these aspects of </a:t>
            </a:r>
            <a:br>
              <a:rPr lang="en-US" dirty="0" smtClean="0"/>
            </a:br>
            <a:r>
              <a:rPr lang="en-US" dirty="0" smtClean="0"/>
              <a:t>biomedical informatics, </a:t>
            </a:r>
            <a:br>
              <a:rPr lang="en-US" dirty="0" smtClean="0"/>
            </a:br>
            <a:r>
              <a:rPr lang="en-US" dirty="0" smtClean="0"/>
              <a:t>ontology </a:t>
            </a:r>
            <a:r>
              <a:rPr lang="en-US" b="1" i="1" u="sng" dirty="0" smtClean="0"/>
              <a:t>can</a:t>
            </a:r>
            <a:r>
              <a:rPr lang="en-US" dirty="0" smtClean="0"/>
              <a:t> play a crucial role.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85800" y="3940175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/>
                <a:ea typeface="ＭＳ Ｐゴシック" pitchFamily="122" charset="-128"/>
                <a:cs typeface="ＭＳ Ｐゴシック" pitchFamily="12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b="0" kern="0" dirty="0" smtClean="0"/>
              <a:t>Only </a:t>
            </a:r>
            <a:r>
              <a:rPr lang="en-US" i="1" u="sng" kern="0" dirty="0" smtClean="0"/>
              <a:t>realism-based ontology </a:t>
            </a:r>
            <a:r>
              <a:rPr lang="en-US" b="0" kern="0" dirty="0" smtClean="0"/>
              <a:t>will do so adequately!</a:t>
            </a:r>
            <a:endParaRPr lang="en-US" b="0" kern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 smtClean="0"/>
              <a:t>Additional Goals of </a:t>
            </a:r>
            <a:r>
              <a:rPr lang="en-US" b="1" u="sng" dirty="0" smtClean="0">
                <a:solidFill>
                  <a:srgbClr val="92D050"/>
                </a:solidFill>
              </a:rPr>
              <a:t>Realism-based</a:t>
            </a:r>
            <a:r>
              <a:rPr lang="en-US" dirty="0" smtClean="0"/>
              <a:t> Biomedical Ontology in HIT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8915400" cy="4572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identification of what sorts of </a:t>
            </a:r>
            <a:r>
              <a:rPr lang="en-US" dirty="0" smtClean="0">
                <a:solidFill>
                  <a:srgbClr val="FFFF00"/>
                </a:solidFill>
              </a:rPr>
              <a:t>biomedical entities</a:t>
            </a:r>
            <a:r>
              <a:rPr lang="en-US" dirty="0" smtClean="0"/>
              <a:t> exist, how they relate to each other and how they are best represented.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and use of adequate biomedical </a:t>
            </a:r>
            <a:r>
              <a:rPr lang="en-US" dirty="0" smtClean="0">
                <a:solidFill>
                  <a:srgbClr val="FFFF00"/>
                </a:solidFill>
              </a:rPr>
              <a:t>terminology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supporting the creation of adequate coding and </a:t>
            </a:r>
            <a:r>
              <a:rPr lang="en-US" dirty="0" smtClean="0">
                <a:solidFill>
                  <a:srgbClr val="FFFF00"/>
                </a:solidFill>
              </a:rPr>
              <a:t>classification systems</a:t>
            </a:r>
            <a:r>
              <a:rPr lang="en-US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solving the </a:t>
            </a:r>
            <a:r>
              <a:rPr lang="en-US" dirty="0" smtClean="0">
                <a:solidFill>
                  <a:srgbClr val="FFFF00"/>
                </a:solidFill>
              </a:rPr>
              <a:t>semantic interoperability </a:t>
            </a:r>
            <a:r>
              <a:rPr lang="en-US" dirty="0" smtClean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improving biomedical </a:t>
            </a:r>
            <a:r>
              <a:rPr lang="en-US" dirty="0" smtClean="0">
                <a:solidFill>
                  <a:srgbClr val="FFFF00"/>
                </a:solidFill>
              </a:rPr>
              <a:t>decision support </a:t>
            </a:r>
            <a:r>
              <a:rPr lang="en-US" dirty="0" smtClean="0"/>
              <a:t>applications.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assisting in the </a:t>
            </a:r>
            <a:r>
              <a:rPr lang="en-US" dirty="0" smtClean="0">
                <a:solidFill>
                  <a:srgbClr val="FFFF00"/>
                </a:solidFill>
              </a:rPr>
              <a:t>education</a:t>
            </a:r>
            <a:r>
              <a:rPr lang="en-US" dirty="0" smtClean="0"/>
              <a:t> of healthcare workers.</a:t>
            </a: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228600" y="1905000"/>
            <a:ext cx="8763000" cy="11430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28600" y="5943599"/>
            <a:ext cx="8763000" cy="550985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45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9027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9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47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0069" y="4172338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7" name="BFGH55fjBv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75" y="609600"/>
            <a:ext cx="9139518" cy="624698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82" y="762000"/>
            <a:ext cx="9139518" cy="762000"/>
          </a:xfrm>
        </p:spPr>
        <p:txBody>
          <a:bodyPr/>
          <a:lstStyle/>
          <a:p>
            <a:r>
              <a:rPr lang="en-US" sz="2700" dirty="0" smtClean="0"/>
              <a:t>Borat’s study of what there is in an American grocery store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49736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Keeping this in mind, you will be able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o justice to the differences between general truths and individual facts: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/>
              <a:t>e.g. </a:t>
            </a:r>
            <a:r>
              <a:rPr lang="en-US" dirty="0" smtClean="0">
                <a:solidFill>
                  <a:srgbClr val="FFFF00"/>
                </a:solidFill>
              </a:rPr>
              <a:t>tumors are disorders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1FE115"/>
                </a:solidFill>
              </a:rPr>
              <a:t>this person has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d</a:t>
            </a:r>
            <a:r>
              <a:rPr lang="en-US" sz="2200" dirty="0" smtClean="0"/>
              <a:t>o justice to the differences between representations and what they are about: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‘</a:t>
            </a:r>
            <a:r>
              <a:rPr lang="en-US" i="1" dirty="0" smtClean="0">
                <a:solidFill>
                  <a:srgbClr val="FFC000"/>
                </a:solidFill>
              </a:rPr>
              <a:t>tumors are disorders</a:t>
            </a:r>
            <a:r>
              <a:rPr lang="en-US" dirty="0" smtClean="0">
                <a:solidFill>
                  <a:srgbClr val="FFC000"/>
                </a:solidFill>
              </a:rPr>
              <a:t>’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FFFF00"/>
                </a:solidFill>
              </a:rPr>
              <a:t>tumors being disorders</a:t>
            </a:r>
            <a:r>
              <a:rPr lang="en-US" dirty="0" smtClean="0"/>
              <a:t>,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C000"/>
                </a:solidFill>
              </a:rPr>
              <a:t>‘</a:t>
            </a:r>
            <a:r>
              <a:rPr lang="en-US" i="1" dirty="0" smtClean="0">
                <a:solidFill>
                  <a:srgbClr val="FFC000"/>
                </a:solidFill>
              </a:rPr>
              <a:t>this person has now a tumor</a:t>
            </a:r>
            <a:r>
              <a:rPr lang="en-US" dirty="0" smtClean="0">
                <a:solidFill>
                  <a:srgbClr val="FFC000"/>
                </a:solidFill>
              </a:rPr>
              <a:t>’ </a:t>
            </a:r>
            <a:r>
              <a:rPr lang="en-US" dirty="0" smtClean="0"/>
              <a:t>versus </a:t>
            </a:r>
            <a:r>
              <a:rPr lang="en-US" dirty="0" smtClean="0">
                <a:solidFill>
                  <a:srgbClr val="1FE115"/>
                </a:solidFill>
              </a:rPr>
              <a:t>this person having now a tumor</a:t>
            </a:r>
            <a:r>
              <a:rPr lang="en-US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create ontologies that contain only representations of general truths,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create information systems that contain representations of individual facts (perhaps in combination with general truths</a:t>
            </a:r>
            <a:r>
              <a:rPr lang="en-US" sz="2200" dirty="0" smtClean="0"/>
              <a:t>),</a:t>
            </a:r>
            <a:endParaRPr lang="en-US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see that representations are not always faithful to </a:t>
            </a:r>
            <a:r>
              <a:rPr lang="en-US" sz="2200" dirty="0" smtClean="0"/>
              <a:t>reality,</a:t>
            </a:r>
            <a:endParaRPr lang="en-US" sz="2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u</a:t>
            </a:r>
            <a:r>
              <a:rPr lang="en-US" sz="2200" dirty="0" smtClean="0"/>
              <a:t>se Ontological Realism as a tool to create faithful representations.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2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‘</a:t>
            </a:r>
            <a:r>
              <a:rPr lang="en-US" altLang="en-US" i="1" smtClean="0"/>
              <a:t>Ontology</a:t>
            </a:r>
            <a:r>
              <a:rPr lang="en-US" altLang="en-US" smtClean="0"/>
              <a:t>’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by some philosophers taken to be synonymous with </a:t>
            </a:r>
            <a:r>
              <a:rPr lang="en-US" altLang="en-US" sz="2400" smtClean="0"/>
              <a:t>‘</a:t>
            </a:r>
            <a:r>
              <a:rPr lang="en-US" altLang="en-US" sz="2400" b="1" i="1" u="sng" smtClean="0">
                <a:solidFill>
                  <a:srgbClr val="00B050"/>
                </a:solidFill>
              </a:rPr>
              <a:t>metaphysics</a:t>
            </a:r>
            <a:r>
              <a:rPr lang="en-US" altLang="en-US" sz="2400" smtClean="0"/>
              <a:t>’ </a:t>
            </a:r>
            <a:r>
              <a:rPr lang="en-US" altLang="en-US" sz="2000" smtClean="0"/>
              <a:t>while others draw distinctions in many distinct ways</a:t>
            </a:r>
            <a:r>
              <a:rPr lang="en-US" altLang="en-US" sz="2400" smtClean="0"/>
              <a:t> </a:t>
            </a:r>
            <a:r>
              <a:rPr lang="en-US" altLang="en-US" sz="1200" smtClean="0"/>
              <a:t>(the distinctions being irrelevant for this talk)</a:t>
            </a:r>
            <a:r>
              <a:rPr lang="en-US" altLang="en-US" sz="2400" smtClean="0"/>
              <a:t>, </a:t>
            </a:r>
            <a:r>
              <a:rPr lang="en-US" altLang="en-US" sz="200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FFFF00"/>
                </a:solidFill>
              </a:rPr>
              <a:t>ontology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B050"/>
                </a:solidFill>
              </a:rPr>
              <a:t>epistemology</a:t>
            </a:r>
            <a:r>
              <a:rPr lang="en-US" altLang="en-US" sz="200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smtClean="0"/>
              <a:t>distinct from ‘</a:t>
            </a:r>
            <a:r>
              <a:rPr lang="en-US" altLang="en-US" sz="2000" b="1" i="1" u="sng" smtClean="0">
                <a:solidFill>
                  <a:srgbClr val="00CC99"/>
                </a:solidFill>
              </a:rPr>
              <a:t>terminology</a:t>
            </a:r>
            <a:r>
              <a:rPr lang="en-US" altLang="en-US" sz="2000" smtClean="0"/>
              <a:t>’ which is the study of what terms mean and how to name things.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The Terminology / Ontology divide</a:t>
            </a:r>
          </a:p>
        </p:txBody>
      </p:sp>
      <p:sp>
        <p:nvSpPr>
          <p:cNvPr id="1806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 dirty="0" smtClean="0"/>
              <a:t>Terminology: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 smtClean="0"/>
              <a:t>solves certain issues related to </a:t>
            </a:r>
            <a:r>
              <a:rPr lang="en-US" altLang="en-US" sz="2400" i="1" u="sng" dirty="0" smtClean="0"/>
              <a:t>language use</a:t>
            </a:r>
            <a:r>
              <a:rPr lang="en-US" altLang="en-US" sz="2400" dirty="0" smtClean="0"/>
              <a:t>, i.e. with respect to </a:t>
            </a:r>
            <a:r>
              <a:rPr lang="en-US" altLang="en-US" sz="2400" i="1" u="sng" dirty="0" smtClean="0"/>
              <a:t>how</a:t>
            </a:r>
            <a:r>
              <a:rPr lang="en-US" altLang="en-US" sz="2400" dirty="0" smtClean="0"/>
              <a:t> we talk about entities in reality (if any);</a:t>
            </a:r>
          </a:p>
          <a:p>
            <a:pPr lvl="2" eaLnBrk="1" hangingPunct="1"/>
            <a:r>
              <a:rPr lang="en-US" altLang="en-US" sz="2000" i="1" dirty="0" smtClean="0"/>
              <a:t>Relations between terms / ‘concepts’</a:t>
            </a:r>
          </a:p>
          <a:p>
            <a:pPr lvl="1" eaLnBrk="1" hangingPunct="1"/>
            <a:r>
              <a:rPr lang="en-US" altLang="en-US" sz="2400" dirty="0" smtClean="0"/>
              <a:t>does not provide an adequate means to represent independent of use </a:t>
            </a:r>
            <a:r>
              <a:rPr lang="en-US" altLang="en-US" sz="2400" i="1" u="sng" dirty="0" smtClean="0"/>
              <a:t>what</a:t>
            </a:r>
            <a:r>
              <a:rPr lang="en-US" altLang="en-US" sz="2400" dirty="0" smtClean="0"/>
              <a:t> we talk about, i.e. how reality is structured;</a:t>
            </a:r>
          </a:p>
          <a:p>
            <a:pPr lvl="2" eaLnBrk="1" hangingPunct="1"/>
            <a:r>
              <a:rPr lang="en-US" altLang="en-US" sz="2000" dirty="0" smtClean="0"/>
              <a:t>Women, Fire and Dangerous Things (</a:t>
            </a:r>
            <a:r>
              <a:rPr lang="en-US" altLang="en-US" sz="2000" dirty="0" err="1" smtClean="0"/>
              <a:t>Lakoff</a:t>
            </a:r>
            <a:r>
              <a:rPr lang="en-US" altLang="en-US" sz="2000" dirty="0" smtClean="0"/>
              <a:t>).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en-US" sz="2800" b="1" dirty="0" smtClean="0"/>
              <a:t>Ontology </a:t>
            </a:r>
            <a:r>
              <a:rPr lang="en-US" altLang="en-US" sz="1600" b="1" dirty="0" smtClean="0"/>
              <a:t>(of the right sort)</a:t>
            </a:r>
            <a:r>
              <a:rPr lang="en-US" altLang="en-US" sz="2800" b="1" dirty="0" smtClean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 smtClean="0"/>
              <a:t>Language and perception neutral view on reality.</a:t>
            </a:r>
          </a:p>
          <a:p>
            <a:pPr lvl="2" eaLnBrk="1" hangingPunct="1"/>
            <a:r>
              <a:rPr lang="en-US" altLang="en-US" sz="2000" i="1" dirty="0" smtClean="0"/>
              <a:t>Relations between entities in first-order reality</a:t>
            </a:r>
          </a:p>
        </p:txBody>
      </p:sp>
      <p:sp>
        <p:nvSpPr>
          <p:cNvPr id="696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553200"/>
            <a:ext cx="614363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06B0339-1E54-40A0-AF46-F600D4B26BBB}" type="slidenum">
              <a:rPr lang="en-US" altLang="en-US" sz="1400" b="0">
                <a:solidFill>
                  <a:schemeClr val="bg1"/>
                </a:solidFill>
              </a:rPr>
              <a:pPr eaLnBrk="1" hangingPunct="1"/>
              <a:t>51</a:t>
            </a:fld>
            <a:endParaRPr lang="en-US" altLang="en-US" sz="1400" b="0">
              <a:solidFill>
                <a:schemeClr val="bg1"/>
              </a:solidFill>
            </a:endParaRPr>
          </a:p>
        </p:txBody>
      </p:sp>
      <p:sp>
        <p:nvSpPr>
          <p:cNvPr id="1806340" name="Rectangle 4"/>
          <p:cNvSpPr>
            <a:spLocks noChangeArrowheads="1"/>
          </p:cNvSpPr>
          <p:nvPr/>
        </p:nvSpPr>
        <p:spPr bwMode="auto">
          <a:xfrm>
            <a:off x="914400" y="6172200"/>
            <a:ext cx="72056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</a:rPr>
              <a:t>This is the ‘</a:t>
            </a:r>
            <a:r>
              <a:rPr lang="en-US" altLang="en-US" sz="3200" i="1">
                <a:solidFill>
                  <a:schemeClr val="bg1"/>
                </a:solidFill>
              </a:rPr>
              <a:t>terminology / ontology divide</a:t>
            </a:r>
            <a:r>
              <a:rPr lang="en-US" altLang="en-US" sz="3200">
                <a:solidFill>
                  <a:schemeClr val="bg1"/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228191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6339" grpId="0" build="p"/>
      <p:bldP spid="180634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Take a good look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dirty="0" smtClean="0">
                <a:solidFill>
                  <a:srgbClr val="FFFF00"/>
                </a:solidFill>
              </a:rPr>
              <a:t>Ontology</a:t>
            </a:r>
            <a:r>
              <a:rPr lang="en-US" altLang="en-US" sz="2400" dirty="0" smtClean="0"/>
              <a:t> </a:t>
            </a:r>
            <a:r>
              <a:rPr lang="en-US" altLang="en-US" sz="1600" dirty="0" smtClean="0"/>
              <a:t>(no plural)</a:t>
            </a:r>
            <a:r>
              <a:rPr lang="en-US" altLang="en-US" sz="2400" dirty="0" smtClean="0"/>
              <a:t> is the study of what entities exist and how they relate to each other;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by some philosophers taken to be synonymous with </a:t>
            </a:r>
            <a:r>
              <a:rPr lang="en-US" altLang="en-US" sz="2400" dirty="0" smtClean="0"/>
              <a:t>‘</a:t>
            </a:r>
            <a:r>
              <a:rPr lang="en-US" altLang="en-US" sz="2400" b="1" i="1" u="sng" dirty="0" smtClean="0">
                <a:solidFill>
                  <a:srgbClr val="00B050"/>
                </a:solidFill>
              </a:rPr>
              <a:t>metaphysics</a:t>
            </a:r>
            <a:r>
              <a:rPr lang="en-US" altLang="en-US" sz="2400" dirty="0" smtClean="0"/>
              <a:t>’ </a:t>
            </a:r>
            <a:r>
              <a:rPr lang="en-US" altLang="en-US" sz="2000" dirty="0" smtClean="0"/>
              <a:t>while others draw distinctions in many distinct ways</a:t>
            </a:r>
            <a:r>
              <a:rPr lang="en-US" altLang="en-US" sz="2400" dirty="0" smtClean="0"/>
              <a:t> </a:t>
            </a:r>
            <a:r>
              <a:rPr lang="en-US" altLang="en-US" sz="1200" dirty="0" smtClean="0"/>
              <a:t>(the distinctions being irrelevant for this talk)</a:t>
            </a:r>
            <a:r>
              <a:rPr lang="en-US" altLang="en-US" sz="2400" dirty="0" smtClean="0"/>
              <a:t>, </a:t>
            </a:r>
            <a:r>
              <a:rPr lang="en-US" altLang="en-US" sz="2000" dirty="0" smtClean="0"/>
              <a:t>but almost agreeing on the following classification: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 dirty="0" smtClean="0">
                <a:solidFill>
                  <a:srgbClr val="00B050"/>
                </a:solidFill>
              </a:rPr>
              <a:t>metaphysics 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sz="2000" i="1" dirty="0" smtClean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sz="20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general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4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FFFF00"/>
                </a:solidFill>
              </a:rPr>
              <a:t>ontology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3" eaLnBrk="1" hangingPunct="1">
              <a:lnSpc>
                <a:spcPct val="90000"/>
              </a:lnSpc>
            </a:pPr>
            <a:r>
              <a:rPr lang="en-US" altLang="en-US" sz="1600" dirty="0" smtClean="0">
                <a:solidFill>
                  <a:srgbClr val="00B050"/>
                </a:solidFill>
              </a:rPr>
              <a:t>special metaphysics </a:t>
            </a:r>
            <a:r>
              <a:rPr lang="en-US" altLang="en-US" sz="1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dirty="0" smtClean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B050"/>
                </a:solidFill>
              </a:rPr>
              <a:t>epistemology</a:t>
            </a:r>
            <a:r>
              <a:rPr lang="en-US" altLang="en-US" sz="2000" dirty="0" smtClean="0"/>
              <a:t>’ which is the study of how we can come to know about what exists.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000" dirty="0" smtClean="0"/>
              <a:t>distinct from ‘</a:t>
            </a:r>
            <a:r>
              <a:rPr lang="en-US" altLang="en-US" sz="2000" b="1" i="1" u="sng" dirty="0" smtClean="0">
                <a:solidFill>
                  <a:srgbClr val="00CC99"/>
                </a:solidFill>
              </a:rPr>
              <a:t>terminology</a:t>
            </a:r>
            <a:r>
              <a:rPr lang="en-US" altLang="en-US" sz="2000" dirty="0" smtClean="0"/>
              <a:t>’ which is the study of what terms mean and how to name things.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Distinct questions. What type are they of?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Terminological: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does ‘pain’ mean 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Metaphysical: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have all pains in common in virtue of which they are pains?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 type of entity is pain?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Onto-terminological: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what, if anything at all, does ‘pain’ denote?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Epistemological: </a:t>
            </a:r>
          </a:p>
          <a:p>
            <a:pPr lvl="1">
              <a:defRPr/>
            </a:pPr>
            <a:r>
              <a:rPr lang="en-US" i="1" dirty="0" smtClean="0">
                <a:solidFill>
                  <a:schemeClr val="bg1"/>
                </a:solidFill>
              </a:rPr>
              <a:t>how can we find out whether something is pain?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9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Unfortunately, ‘</a:t>
            </a:r>
            <a:r>
              <a:rPr lang="en-US" altLang="en-US" i="1" smtClean="0"/>
              <a:t>ontology</a:t>
            </a:r>
            <a:r>
              <a:rPr lang="en-US" altLang="en-US" smtClean="0"/>
              <a:t>’ denotes ambiguously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philosophy: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rgbClr val="FFFF00"/>
                </a:solidFill>
              </a:rPr>
              <a:t>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(no plural)</a:t>
            </a:r>
            <a:r>
              <a:rPr lang="en-US" altLang="en-US" sz="2400" smtClean="0"/>
              <a:t> is the study of what entities exist and how they relate to each other;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/>
              <a:t>In computer science and many biomedical informatics applications: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 i="1" u="sng" smtClean="0">
                <a:solidFill>
                  <a:schemeClr val="accent1"/>
                </a:solidFill>
              </a:rPr>
              <a:t>An ontology</a:t>
            </a:r>
            <a:r>
              <a:rPr lang="en-US" altLang="en-US" sz="2400" smtClean="0"/>
              <a:t> </a:t>
            </a:r>
            <a:r>
              <a:rPr lang="en-US" altLang="en-US" sz="1600" smtClean="0"/>
              <a:t>(plural: </a:t>
            </a:r>
            <a:r>
              <a:rPr lang="en-US" altLang="en-US" sz="1600" i="1" smtClean="0"/>
              <a:t>ontologies</a:t>
            </a:r>
            <a:r>
              <a:rPr lang="en-US" altLang="en-US" sz="1600" smtClean="0"/>
              <a:t>)</a:t>
            </a:r>
            <a:r>
              <a:rPr lang="en-US" altLang="en-US" sz="2400" smtClean="0"/>
              <a:t> is a shared and agreed upon </a:t>
            </a:r>
            <a:r>
              <a:rPr lang="en-US" altLang="en-US" sz="2400" b="1" i="1" smtClean="0">
                <a:solidFill>
                  <a:srgbClr val="FF0000"/>
                </a:solidFill>
              </a:rPr>
              <a:t>conceptualization</a:t>
            </a:r>
            <a:r>
              <a:rPr lang="en-US" altLang="en-US" sz="2400" smtClean="0"/>
              <a:t> of a domain;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5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0000"/>
                </a:solidFill>
              </a:rPr>
              <a:t>does not guarantee </a:t>
            </a:r>
            <a:r>
              <a:rPr lang="en-US" sz="1800" b="0" dirty="0">
                <a:solidFill>
                  <a:srgbClr val="FF0000"/>
                </a:solidFill>
              </a:rPr>
              <a:t>the faithfulness of the representation.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2205038"/>
            <a:ext cx="78105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6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01378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11945 -0.0652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2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733800"/>
          </a:xfrm>
        </p:spPr>
        <p:txBody>
          <a:bodyPr/>
          <a:lstStyle/>
          <a:p>
            <a:r>
              <a:rPr lang="en-US" b="1" dirty="0"/>
              <a:t>Generic </a:t>
            </a:r>
            <a:r>
              <a:rPr lang="en-US" b="1" dirty="0" smtClean="0"/>
              <a:t>Realism (on some subject matter)</a:t>
            </a:r>
            <a:r>
              <a:rPr lang="en-US" dirty="0" smtClean="0"/>
              <a:t>: 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a</a:t>
            </a:r>
            <a:r>
              <a:rPr lang="en-US" dirty="0"/>
              <a:t>, </a:t>
            </a:r>
            <a:r>
              <a:rPr lang="en-US" i="1" dirty="0"/>
              <a:t>b</a:t>
            </a:r>
            <a:r>
              <a:rPr lang="en-US" dirty="0"/>
              <a:t>, and </a:t>
            </a:r>
            <a:r>
              <a:rPr lang="en-US" i="1" dirty="0"/>
              <a:t>c</a:t>
            </a:r>
            <a:r>
              <a:rPr lang="en-US" dirty="0"/>
              <a:t> and so on exist,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and </a:t>
            </a:r>
            <a:r>
              <a:rPr lang="en-US" dirty="0"/>
              <a:t>the fact that they exist and have properties such as </a:t>
            </a:r>
            <a:r>
              <a:rPr lang="en-US" i="1" dirty="0"/>
              <a:t>F-ness</a:t>
            </a:r>
            <a:r>
              <a:rPr lang="en-US" dirty="0"/>
              <a:t>, </a:t>
            </a:r>
            <a:r>
              <a:rPr lang="en-US" i="1" dirty="0"/>
              <a:t>G-ness</a:t>
            </a:r>
            <a:r>
              <a:rPr lang="en-US" dirty="0"/>
              <a:t>, and </a:t>
            </a:r>
            <a:r>
              <a:rPr lang="en-US" i="1" dirty="0"/>
              <a:t>H-ness</a:t>
            </a:r>
            <a:r>
              <a:rPr lang="en-US" dirty="0"/>
              <a:t> is (apart from mundane empirical dependencies of the sort sometimes encountered in everyday life) </a:t>
            </a:r>
            <a:r>
              <a:rPr lang="en-US" dirty="0">
                <a:solidFill>
                  <a:srgbClr val="AAE600"/>
                </a:solidFill>
              </a:rPr>
              <a:t>independent of anyone's beliefs, linguistic practices, conceptual schemes, and so on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62484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http://plato.stanford.edu/entries/realism/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UDF-777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basis of Ontological Realism (O.R.)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676400"/>
            <a:ext cx="5791200" cy="4953000"/>
          </a:xfrm>
          <a:solidFill>
            <a:srgbClr val="000000">
              <a:alpha val="50195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There is an external reality which is ‘objectively’ the way it is;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That reality is accessible to us;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build in our brains cognitive representations of  reality; </a:t>
            </a:r>
          </a:p>
          <a:p>
            <a:pPr marL="533400" indent="-533400">
              <a:buFontTx/>
              <a:buAutoNum type="arabicPeriod"/>
            </a:pPr>
            <a:r>
              <a:rPr lang="en-US" altLang="en-US" sz="2800" dirty="0" smtClean="0"/>
              <a:t>We communicate with others about what is there, and what we believe there is there.</a:t>
            </a:r>
          </a:p>
        </p:txBody>
      </p:sp>
      <p:pic>
        <p:nvPicPr>
          <p:cNvPr id="23556" name="Picture 4" descr="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4384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88938" y="6400800"/>
            <a:ext cx="8755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200" b="0">
                <a:solidFill>
                  <a:schemeClr val="bg1"/>
                </a:solidFill>
              </a:rPr>
              <a:t>Smith B, Kusnierczyk W, Schober D, Ceusters W. Towards a Reference Terminology for Ontology Research and Development in the Biomedical Domain. Proceedings of KR-MED 2006, Biomedical Ontology in Action, November 8, 2006, Baltimore MD, USA</a:t>
            </a:r>
            <a:r>
              <a:rPr lang="en-US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Highlighting </a:t>
            </a:r>
            <a:r>
              <a:rPr lang="en-US" dirty="0" smtClean="0"/>
              <a:t>the activities in biomedical informatics that require good insight in ontology;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Contributions of philosophy to science and research relevant for biomedical </a:t>
            </a:r>
            <a:r>
              <a:rPr lang="en-US" dirty="0" err="1" smtClean="0"/>
              <a:t>informaticists</a:t>
            </a:r>
            <a:r>
              <a:rPr lang="en-US" dirty="0" smtClean="0"/>
              <a:t>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is ‘ontology’ and what are ‘ontologies’;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Principles of high quality ontology design and examples of violations thereof in heavily used systems;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Ontological Realism as an example of a discipline based on these principles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6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44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6627" name="Picture 2" descr="http://3.bp.blogspot.com/_2cxvSmlPoaM/Ss-JdUAcxwI/AAAAAAAADM4/fOmasxsNiCg/s800/rembrand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28"/>
          <p:cNvSpPr>
            <a:spLocks noChangeArrowheads="1"/>
          </p:cNvSpPr>
          <p:nvPr/>
        </p:nvSpPr>
        <p:spPr bwMode="auto">
          <a:xfrm>
            <a:off x="0" y="4724400"/>
            <a:ext cx="91440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26629" name="Group 2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-1" y="0"/>
            <a:chExt cx="9144001" cy="1143000"/>
          </a:xfrm>
        </p:grpSpPr>
        <p:pic>
          <p:nvPicPr>
            <p:cNvPr id="266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9144001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0" name="Rectangle 21"/>
            <p:cNvSpPr>
              <a:spLocks noChangeArrowheads="1"/>
            </p:cNvSpPr>
            <p:nvPr/>
          </p:nvSpPr>
          <p:spPr bwMode="auto">
            <a:xfrm>
              <a:off x="0" y="990600"/>
              <a:ext cx="91440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6630" name="TextBox 24"/>
          <p:cNvSpPr txBox="1">
            <a:spLocks noChangeArrowheads="1"/>
          </p:cNvSpPr>
          <p:nvPr/>
        </p:nvSpPr>
        <p:spPr bwMode="auto">
          <a:xfrm>
            <a:off x="106363" y="6096000"/>
            <a:ext cx="755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L1</a:t>
            </a:r>
            <a:r>
              <a:rPr lang="en-US" altLang="en-US" baseline="3000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26631" name="TextBox 25"/>
          <p:cNvSpPr txBox="1">
            <a:spLocks noChangeArrowheads="1"/>
          </p:cNvSpPr>
          <p:nvPr/>
        </p:nvSpPr>
        <p:spPr bwMode="auto">
          <a:xfrm>
            <a:off x="152400" y="1371600"/>
            <a:ext cx="663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L2</a:t>
            </a:r>
          </a:p>
        </p:txBody>
      </p:sp>
      <p:sp>
        <p:nvSpPr>
          <p:cNvPr id="26632" name="TextBox 27"/>
          <p:cNvSpPr txBox="1">
            <a:spLocks noChangeArrowheads="1"/>
          </p:cNvSpPr>
          <p:nvPr/>
        </p:nvSpPr>
        <p:spPr bwMode="auto">
          <a:xfrm>
            <a:off x="152400" y="152400"/>
            <a:ext cx="66357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L3</a:t>
            </a: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914400" y="152400"/>
            <a:ext cx="8229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/>
              <a:t>Linguistic representations </a:t>
            </a:r>
            <a:r>
              <a:rPr lang="en-US" altLang="en-US" i="1"/>
              <a:t>about</a:t>
            </a:r>
            <a:r>
              <a:rPr lang="en-US" altLang="en-US"/>
              <a:t> (L1</a:t>
            </a:r>
            <a:r>
              <a:rPr lang="en-US" altLang="en-US" baseline="30000"/>
              <a:t>-</a:t>
            </a:r>
            <a:r>
              <a:rPr lang="en-US" altLang="en-US"/>
              <a:t>), (L2) or (L3) </a:t>
            </a:r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914400" y="1371600"/>
            <a:ext cx="502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</a:rPr>
              <a:t>Beliefs </a:t>
            </a:r>
            <a:r>
              <a:rPr lang="en-US" altLang="en-US" i="1">
                <a:solidFill>
                  <a:srgbClr val="FFFFFF"/>
                </a:solidFill>
              </a:rPr>
              <a:t>about</a:t>
            </a:r>
            <a:r>
              <a:rPr lang="en-US" altLang="en-US">
                <a:solidFill>
                  <a:srgbClr val="FFFFFF"/>
                </a:solidFill>
              </a:rPr>
              <a:t> (1) </a:t>
            </a:r>
            <a:endParaRPr lang="en-US" altLang="en-US"/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1066800" y="5562600"/>
            <a:ext cx="8077200" cy="1077913"/>
          </a:xfrm>
          <a:prstGeom prst="rect">
            <a:avLst/>
          </a:prstGeom>
          <a:solidFill>
            <a:srgbClr val="00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rgbClr val="FFFFFF"/>
                </a:solidFill>
              </a:rPr>
              <a:t>Entities (particular or generic) with objective existence which are </a:t>
            </a:r>
            <a:r>
              <a:rPr lang="en-US" altLang="en-US" i="1">
                <a:solidFill>
                  <a:srgbClr val="FFFFFF"/>
                </a:solidFill>
              </a:rPr>
              <a:t>not about anything</a:t>
            </a:r>
            <a:endParaRPr lang="en-US" altLang="en-US"/>
          </a:p>
        </p:txBody>
      </p:sp>
      <p:sp>
        <p:nvSpPr>
          <p:cNvPr id="26637" name="Text Box 4"/>
          <p:cNvSpPr txBox="1">
            <a:spLocks noChangeArrowheads="1"/>
          </p:cNvSpPr>
          <p:nvPr/>
        </p:nvSpPr>
        <p:spPr bwMode="auto">
          <a:xfrm rot="2140383">
            <a:off x="5680075" y="1354138"/>
            <a:ext cx="300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CC99"/>
                </a:solidFill>
              </a:rPr>
              <a:t>Representations</a:t>
            </a:r>
          </a:p>
        </p:txBody>
      </p:sp>
      <p:sp>
        <p:nvSpPr>
          <p:cNvPr id="26638" name="Text Box 5"/>
          <p:cNvSpPr txBox="1">
            <a:spLocks noChangeArrowheads="1"/>
          </p:cNvSpPr>
          <p:nvPr/>
        </p:nvSpPr>
        <p:spPr bwMode="auto">
          <a:xfrm>
            <a:off x="5486400" y="4953000"/>
            <a:ext cx="35480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CC99"/>
                </a:solidFill>
              </a:rPr>
              <a:t>First Order Reality</a:t>
            </a:r>
          </a:p>
        </p:txBody>
      </p:sp>
    </p:spTree>
    <p:extLst>
      <p:ext uri="{BB962C8B-B14F-4D97-AF65-F5344CB8AC3E}">
        <p14:creationId xmlns:p14="http://schemas.microsoft.com/office/powerpoint/2010/main" val="39062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Objectivity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Faithfulness to </a:t>
            </a:r>
            <a:r>
              <a:rPr lang="en-US" dirty="0" smtClean="0"/>
              <a:t>Facts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Absence of Normative Commitments and the Value-Free </a:t>
            </a:r>
            <a:r>
              <a:rPr lang="en-US" dirty="0" smtClean="0"/>
              <a:t>Ideal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Objectivity </a:t>
            </a:r>
            <a:r>
              <a:rPr lang="en-US" dirty="0"/>
              <a:t>as Freedom from Personal Biases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Measurement </a:t>
            </a:r>
            <a:r>
              <a:rPr lang="en-US" dirty="0"/>
              <a:t>and Quantification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Inductive </a:t>
            </a:r>
            <a:r>
              <a:rPr lang="en-US" dirty="0"/>
              <a:t>and Statistical Inference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13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Objectivity </a:t>
            </a:r>
            <a:r>
              <a:rPr lang="en-US" dirty="0" smtClean="0"/>
              <a:t>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572000"/>
          </a:xfrm>
        </p:spPr>
        <p:txBody>
          <a:bodyPr/>
          <a:lstStyle/>
          <a:p>
            <a:pPr marL="0" indent="0"/>
            <a:r>
              <a:rPr lang="en-US" dirty="0"/>
              <a:t>S</a:t>
            </a:r>
            <a:r>
              <a:rPr lang="en-US" dirty="0" smtClean="0"/>
              <a:t>cience </a:t>
            </a:r>
            <a:r>
              <a:rPr lang="en-US" dirty="0"/>
              <a:t>is objective in that, or to the extent </a:t>
            </a:r>
            <a:r>
              <a:rPr lang="en-US" dirty="0" smtClean="0"/>
              <a:t>that: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its </a:t>
            </a:r>
            <a:r>
              <a:rPr lang="en-US" dirty="0"/>
              <a:t>products—theories, laws, experimental results and observations—constitute accurate representations of the external world. The products of science are not tainted by human desires, goals, capabilities or experience. 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à"/>
            </a:pPr>
            <a:r>
              <a:rPr lang="en-US" b="1" dirty="0" smtClean="0"/>
              <a:t>product objectivity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processes and methods that characterize it neither depend on contingent social and ethical values, nor on the individual bias of a </a:t>
            </a:r>
            <a:r>
              <a:rPr lang="en-US" dirty="0" smtClean="0"/>
              <a:t>scientist</a:t>
            </a:r>
          </a:p>
          <a:p>
            <a:pPr marL="400050" lvl="1" indent="0">
              <a:buNone/>
            </a:pP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/>
              <a:t>process </a:t>
            </a:r>
            <a:r>
              <a:rPr lang="en-US" b="1" dirty="0"/>
              <a:t>objectivity</a:t>
            </a:r>
            <a:r>
              <a:rPr lang="en-US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6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view from nowhere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1752600"/>
          </a:xfrm>
        </p:spPr>
        <p:txBody>
          <a:bodyPr/>
          <a:lstStyle/>
          <a:p>
            <a:r>
              <a:rPr lang="en-US" dirty="0"/>
              <a:t>There </a:t>
            </a:r>
            <a:r>
              <a:rPr lang="en-US" dirty="0" smtClean="0"/>
              <a:t>are </a:t>
            </a:r>
            <a:r>
              <a:rPr lang="en-US" dirty="0"/>
              <a:t>two kinds of qualities: ones that vary with the perspective one has or takes, and ones that remain constant through changes of perspective. The latter are the objective properties. </a:t>
            </a:r>
            <a:endParaRPr lang="en-US" dirty="0" smtClean="0"/>
          </a:p>
        </p:txBody>
      </p:sp>
      <p:sp>
        <p:nvSpPr>
          <p:cNvPr id="5" name="AutoShape 2" descr="Image result for different perspectives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562927"/>
            <a:ext cx="4953000" cy="2493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6324600"/>
            <a:ext cx="7696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http://</a:t>
            </a:r>
            <a:r>
              <a:rPr lang="en-US" sz="1600" dirty="0" smtClean="0">
                <a:solidFill>
                  <a:schemeClr val="bg1"/>
                </a:solidFill>
              </a:rPr>
              <a:t>plato.stanford.edu/entries/scientific-objectivity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scientific objectivity here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2" name="Freeform 1"/>
          <p:cNvSpPr/>
          <p:nvPr/>
        </p:nvSpPr>
        <p:spPr bwMode="auto">
          <a:xfrm>
            <a:off x="2925691" y="5663901"/>
            <a:ext cx="3087834" cy="852427"/>
          </a:xfrm>
          <a:custGeom>
            <a:avLst/>
            <a:gdLst>
              <a:gd name="connsiteX0" fmla="*/ 688878 w 3087834"/>
              <a:gd name="connsiteY0" fmla="*/ 26894 h 852427"/>
              <a:gd name="connsiteX1" fmla="*/ 721151 w 3087834"/>
              <a:gd name="connsiteY1" fmla="*/ 32273 h 852427"/>
              <a:gd name="connsiteX2" fmla="*/ 737288 w 3087834"/>
              <a:gd name="connsiteY2" fmla="*/ 26894 h 852427"/>
              <a:gd name="connsiteX3" fmla="*/ 834107 w 3087834"/>
              <a:gd name="connsiteY3" fmla="*/ 37652 h 852427"/>
              <a:gd name="connsiteX4" fmla="*/ 877137 w 3087834"/>
              <a:gd name="connsiteY4" fmla="*/ 48410 h 852427"/>
              <a:gd name="connsiteX5" fmla="*/ 925547 w 3087834"/>
              <a:gd name="connsiteY5" fmla="*/ 59167 h 852427"/>
              <a:gd name="connsiteX6" fmla="*/ 947062 w 3087834"/>
              <a:gd name="connsiteY6" fmla="*/ 64546 h 852427"/>
              <a:gd name="connsiteX7" fmla="*/ 1000850 w 3087834"/>
              <a:gd name="connsiteY7" fmla="*/ 69925 h 852427"/>
              <a:gd name="connsiteX8" fmla="*/ 1119184 w 3087834"/>
              <a:gd name="connsiteY8" fmla="*/ 64546 h 852427"/>
              <a:gd name="connsiteX9" fmla="*/ 1194488 w 3087834"/>
              <a:gd name="connsiteY9" fmla="*/ 64546 h 852427"/>
              <a:gd name="connsiteX10" fmla="*/ 1221382 w 3087834"/>
              <a:gd name="connsiteY10" fmla="*/ 69925 h 852427"/>
              <a:gd name="connsiteX11" fmla="*/ 1242897 w 3087834"/>
              <a:gd name="connsiteY11" fmla="*/ 75304 h 852427"/>
              <a:gd name="connsiteX12" fmla="*/ 1269791 w 3087834"/>
              <a:gd name="connsiteY12" fmla="*/ 69925 h 852427"/>
              <a:gd name="connsiteX13" fmla="*/ 1323580 w 3087834"/>
              <a:gd name="connsiteY13" fmla="*/ 64546 h 852427"/>
              <a:gd name="connsiteX14" fmla="*/ 1452671 w 3087834"/>
              <a:gd name="connsiteY14" fmla="*/ 59167 h 852427"/>
              <a:gd name="connsiteX15" fmla="*/ 1506460 w 3087834"/>
              <a:gd name="connsiteY15" fmla="*/ 43031 h 852427"/>
              <a:gd name="connsiteX16" fmla="*/ 1554869 w 3087834"/>
              <a:gd name="connsiteY16" fmla="*/ 37652 h 852427"/>
              <a:gd name="connsiteX17" fmla="*/ 1614036 w 3087834"/>
              <a:gd name="connsiteY17" fmla="*/ 26894 h 852427"/>
              <a:gd name="connsiteX18" fmla="*/ 1662445 w 3087834"/>
              <a:gd name="connsiteY18" fmla="*/ 32273 h 852427"/>
              <a:gd name="connsiteX19" fmla="*/ 1694718 w 3087834"/>
              <a:gd name="connsiteY19" fmla="*/ 32273 h 852427"/>
              <a:gd name="connsiteX20" fmla="*/ 1716234 w 3087834"/>
              <a:gd name="connsiteY20" fmla="*/ 26894 h 852427"/>
              <a:gd name="connsiteX21" fmla="*/ 1753885 w 3087834"/>
              <a:gd name="connsiteY21" fmla="*/ 32273 h 852427"/>
              <a:gd name="connsiteX22" fmla="*/ 1780780 w 3087834"/>
              <a:gd name="connsiteY22" fmla="*/ 37652 h 852427"/>
              <a:gd name="connsiteX23" fmla="*/ 1813053 w 3087834"/>
              <a:gd name="connsiteY23" fmla="*/ 32273 h 852427"/>
              <a:gd name="connsiteX24" fmla="*/ 1877598 w 3087834"/>
              <a:gd name="connsiteY24" fmla="*/ 21515 h 852427"/>
              <a:gd name="connsiteX25" fmla="*/ 1909871 w 3087834"/>
              <a:gd name="connsiteY25" fmla="*/ 10758 h 852427"/>
              <a:gd name="connsiteX26" fmla="*/ 1926008 w 3087834"/>
              <a:gd name="connsiteY26" fmla="*/ 5379 h 852427"/>
              <a:gd name="connsiteX27" fmla="*/ 2006690 w 3087834"/>
              <a:gd name="connsiteY27" fmla="*/ 0 h 852427"/>
              <a:gd name="connsiteX28" fmla="*/ 2087373 w 3087834"/>
              <a:gd name="connsiteY28" fmla="*/ 5379 h 852427"/>
              <a:gd name="connsiteX29" fmla="*/ 2125024 w 3087834"/>
              <a:gd name="connsiteY29" fmla="*/ 5379 h 852427"/>
              <a:gd name="connsiteX30" fmla="*/ 2146540 w 3087834"/>
              <a:gd name="connsiteY30" fmla="*/ 10758 h 852427"/>
              <a:gd name="connsiteX31" fmla="*/ 2237980 w 3087834"/>
              <a:gd name="connsiteY31" fmla="*/ 21515 h 852427"/>
              <a:gd name="connsiteX32" fmla="*/ 2254116 w 3087834"/>
              <a:gd name="connsiteY32" fmla="*/ 32273 h 852427"/>
              <a:gd name="connsiteX33" fmla="*/ 2291768 w 3087834"/>
              <a:gd name="connsiteY33" fmla="*/ 43031 h 852427"/>
              <a:gd name="connsiteX34" fmla="*/ 2356314 w 3087834"/>
              <a:gd name="connsiteY34" fmla="*/ 59167 h 852427"/>
              <a:gd name="connsiteX35" fmla="*/ 2410102 w 3087834"/>
              <a:gd name="connsiteY35" fmla="*/ 75304 h 852427"/>
              <a:gd name="connsiteX36" fmla="*/ 2458511 w 3087834"/>
              <a:gd name="connsiteY36" fmla="*/ 80683 h 852427"/>
              <a:gd name="connsiteX37" fmla="*/ 2528436 w 3087834"/>
              <a:gd name="connsiteY37" fmla="*/ 96819 h 852427"/>
              <a:gd name="connsiteX38" fmla="*/ 2549951 w 3087834"/>
              <a:gd name="connsiteY38" fmla="*/ 102198 h 852427"/>
              <a:gd name="connsiteX39" fmla="*/ 2566088 w 3087834"/>
              <a:gd name="connsiteY39" fmla="*/ 107577 h 852427"/>
              <a:gd name="connsiteX40" fmla="*/ 2695180 w 3087834"/>
              <a:gd name="connsiteY40" fmla="*/ 123713 h 852427"/>
              <a:gd name="connsiteX41" fmla="*/ 2754347 w 3087834"/>
              <a:gd name="connsiteY41" fmla="*/ 139850 h 852427"/>
              <a:gd name="connsiteX42" fmla="*/ 2770483 w 3087834"/>
              <a:gd name="connsiteY42" fmla="*/ 145228 h 852427"/>
              <a:gd name="connsiteX43" fmla="*/ 2797377 w 3087834"/>
              <a:gd name="connsiteY43" fmla="*/ 150607 h 852427"/>
              <a:gd name="connsiteX44" fmla="*/ 2818893 w 3087834"/>
              <a:gd name="connsiteY44" fmla="*/ 155986 h 852427"/>
              <a:gd name="connsiteX45" fmla="*/ 2840408 w 3087834"/>
              <a:gd name="connsiteY45" fmla="*/ 166744 h 852427"/>
              <a:gd name="connsiteX46" fmla="*/ 2878060 w 3087834"/>
              <a:gd name="connsiteY46" fmla="*/ 188259 h 852427"/>
              <a:gd name="connsiteX47" fmla="*/ 2899575 w 3087834"/>
              <a:gd name="connsiteY47" fmla="*/ 193638 h 852427"/>
              <a:gd name="connsiteX48" fmla="*/ 2942605 w 3087834"/>
              <a:gd name="connsiteY48" fmla="*/ 209774 h 852427"/>
              <a:gd name="connsiteX49" fmla="*/ 2964121 w 3087834"/>
              <a:gd name="connsiteY49" fmla="*/ 231290 h 852427"/>
              <a:gd name="connsiteX50" fmla="*/ 3023288 w 3087834"/>
              <a:gd name="connsiteY50" fmla="*/ 258184 h 852427"/>
              <a:gd name="connsiteX51" fmla="*/ 3039424 w 3087834"/>
              <a:gd name="connsiteY51" fmla="*/ 268941 h 852427"/>
              <a:gd name="connsiteX52" fmla="*/ 3066318 w 3087834"/>
              <a:gd name="connsiteY52" fmla="*/ 360381 h 852427"/>
              <a:gd name="connsiteX53" fmla="*/ 3087834 w 3087834"/>
              <a:gd name="connsiteY53" fmla="*/ 408791 h 852427"/>
              <a:gd name="connsiteX54" fmla="*/ 3087834 w 3087834"/>
              <a:gd name="connsiteY54" fmla="*/ 446443 h 852427"/>
              <a:gd name="connsiteX55" fmla="*/ 3082455 w 3087834"/>
              <a:gd name="connsiteY55" fmla="*/ 473337 h 852427"/>
              <a:gd name="connsiteX56" fmla="*/ 3066318 w 3087834"/>
              <a:gd name="connsiteY56" fmla="*/ 527125 h 852427"/>
              <a:gd name="connsiteX57" fmla="*/ 3060940 w 3087834"/>
              <a:gd name="connsiteY57" fmla="*/ 543261 h 852427"/>
              <a:gd name="connsiteX58" fmla="*/ 3055561 w 3087834"/>
              <a:gd name="connsiteY58" fmla="*/ 564777 h 852427"/>
              <a:gd name="connsiteX59" fmla="*/ 3044803 w 3087834"/>
              <a:gd name="connsiteY59" fmla="*/ 640080 h 852427"/>
              <a:gd name="connsiteX60" fmla="*/ 3034045 w 3087834"/>
              <a:gd name="connsiteY60" fmla="*/ 656217 h 852427"/>
              <a:gd name="connsiteX61" fmla="*/ 3012530 w 3087834"/>
              <a:gd name="connsiteY61" fmla="*/ 672353 h 852427"/>
              <a:gd name="connsiteX62" fmla="*/ 2985636 w 3087834"/>
              <a:gd name="connsiteY62" fmla="*/ 699247 h 852427"/>
              <a:gd name="connsiteX63" fmla="*/ 2937227 w 3087834"/>
              <a:gd name="connsiteY63" fmla="*/ 736899 h 852427"/>
              <a:gd name="connsiteX64" fmla="*/ 2921090 w 3087834"/>
              <a:gd name="connsiteY64" fmla="*/ 742278 h 852427"/>
              <a:gd name="connsiteX65" fmla="*/ 2888817 w 3087834"/>
              <a:gd name="connsiteY65" fmla="*/ 763793 h 852427"/>
              <a:gd name="connsiteX66" fmla="*/ 2856544 w 3087834"/>
              <a:gd name="connsiteY66" fmla="*/ 779930 h 852427"/>
              <a:gd name="connsiteX67" fmla="*/ 2840408 w 3087834"/>
              <a:gd name="connsiteY67" fmla="*/ 785308 h 852427"/>
              <a:gd name="connsiteX68" fmla="*/ 2802756 w 3087834"/>
              <a:gd name="connsiteY68" fmla="*/ 801445 h 852427"/>
              <a:gd name="connsiteX69" fmla="*/ 2770483 w 3087834"/>
              <a:gd name="connsiteY69" fmla="*/ 817581 h 852427"/>
              <a:gd name="connsiteX70" fmla="*/ 2754347 w 3087834"/>
              <a:gd name="connsiteY70" fmla="*/ 812203 h 852427"/>
              <a:gd name="connsiteX71" fmla="*/ 2738210 w 3087834"/>
              <a:gd name="connsiteY71" fmla="*/ 817581 h 852427"/>
              <a:gd name="connsiteX72" fmla="*/ 2662907 w 3087834"/>
              <a:gd name="connsiteY72" fmla="*/ 828339 h 852427"/>
              <a:gd name="connsiteX73" fmla="*/ 2625255 w 3087834"/>
              <a:gd name="connsiteY73" fmla="*/ 828339 h 852427"/>
              <a:gd name="connsiteX74" fmla="*/ 2523057 w 3087834"/>
              <a:gd name="connsiteY74" fmla="*/ 833718 h 852427"/>
              <a:gd name="connsiteX75" fmla="*/ 2496163 w 3087834"/>
              <a:gd name="connsiteY75" fmla="*/ 839097 h 852427"/>
              <a:gd name="connsiteX76" fmla="*/ 2480027 w 3087834"/>
              <a:gd name="connsiteY76" fmla="*/ 844475 h 852427"/>
              <a:gd name="connsiteX77" fmla="*/ 2388587 w 3087834"/>
              <a:gd name="connsiteY77" fmla="*/ 849854 h 852427"/>
              <a:gd name="connsiteX78" fmla="*/ 1581763 w 3087834"/>
              <a:gd name="connsiteY78" fmla="*/ 839097 h 852427"/>
              <a:gd name="connsiteX79" fmla="*/ 1393504 w 3087834"/>
              <a:gd name="connsiteY79" fmla="*/ 828339 h 852427"/>
              <a:gd name="connsiteX80" fmla="*/ 1334337 w 3087834"/>
              <a:gd name="connsiteY80" fmla="*/ 817581 h 852427"/>
              <a:gd name="connsiteX81" fmla="*/ 1307443 w 3087834"/>
              <a:gd name="connsiteY81" fmla="*/ 822960 h 852427"/>
              <a:gd name="connsiteX82" fmla="*/ 1210624 w 3087834"/>
              <a:gd name="connsiteY82" fmla="*/ 812203 h 852427"/>
              <a:gd name="connsiteX83" fmla="*/ 1016987 w 3087834"/>
              <a:gd name="connsiteY83" fmla="*/ 801445 h 852427"/>
              <a:gd name="connsiteX84" fmla="*/ 973956 w 3087834"/>
              <a:gd name="connsiteY84" fmla="*/ 790687 h 852427"/>
              <a:gd name="connsiteX85" fmla="*/ 855622 w 3087834"/>
              <a:gd name="connsiteY85" fmla="*/ 779930 h 852427"/>
              <a:gd name="connsiteX86" fmla="*/ 791076 w 3087834"/>
              <a:gd name="connsiteY86" fmla="*/ 769172 h 852427"/>
              <a:gd name="connsiteX87" fmla="*/ 774940 w 3087834"/>
              <a:gd name="connsiteY87" fmla="*/ 763793 h 852427"/>
              <a:gd name="connsiteX88" fmla="*/ 726530 w 3087834"/>
              <a:gd name="connsiteY88" fmla="*/ 758414 h 852427"/>
              <a:gd name="connsiteX89" fmla="*/ 688878 w 3087834"/>
              <a:gd name="connsiteY89" fmla="*/ 747657 h 852427"/>
              <a:gd name="connsiteX90" fmla="*/ 640469 w 3087834"/>
              <a:gd name="connsiteY90" fmla="*/ 720763 h 852427"/>
              <a:gd name="connsiteX91" fmla="*/ 624333 w 3087834"/>
              <a:gd name="connsiteY91" fmla="*/ 710005 h 852427"/>
              <a:gd name="connsiteX92" fmla="*/ 586681 w 3087834"/>
              <a:gd name="connsiteY92" fmla="*/ 699247 h 852427"/>
              <a:gd name="connsiteX93" fmla="*/ 549029 w 3087834"/>
              <a:gd name="connsiteY93" fmla="*/ 683111 h 852427"/>
              <a:gd name="connsiteX94" fmla="*/ 473725 w 3087834"/>
              <a:gd name="connsiteY94" fmla="*/ 683111 h 852427"/>
              <a:gd name="connsiteX95" fmla="*/ 403801 w 3087834"/>
              <a:gd name="connsiteY95" fmla="*/ 672353 h 852427"/>
              <a:gd name="connsiteX96" fmla="*/ 355391 w 3087834"/>
              <a:gd name="connsiteY96" fmla="*/ 656217 h 852427"/>
              <a:gd name="connsiteX97" fmla="*/ 301603 w 3087834"/>
              <a:gd name="connsiteY97" fmla="*/ 629323 h 852427"/>
              <a:gd name="connsiteX98" fmla="*/ 285467 w 3087834"/>
              <a:gd name="connsiteY98" fmla="*/ 623944 h 852427"/>
              <a:gd name="connsiteX99" fmla="*/ 231678 w 3087834"/>
              <a:gd name="connsiteY99" fmla="*/ 597050 h 852427"/>
              <a:gd name="connsiteX100" fmla="*/ 156375 w 3087834"/>
              <a:gd name="connsiteY100" fmla="*/ 554019 h 852427"/>
              <a:gd name="connsiteX101" fmla="*/ 118723 w 3087834"/>
              <a:gd name="connsiteY101" fmla="*/ 521746 h 852427"/>
              <a:gd name="connsiteX102" fmla="*/ 102587 w 3087834"/>
              <a:gd name="connsiteY102" fmla="*/ 510988 h 852427"/>
              <a:gd name="connsiteX103" fmla="*/ 86450 w 3087834"/>
              <a:gd name="connsiteY103" fmla="*/ 494852 h 852427"/>
              <a:gd name="connsiteX104" fmla="*/ 54177 w 3087834"/>
              <a:gd name="connsiteY104" fmla="*/ 473337 h 852427"/>
              <a:gd name="connsiteX105" fmla="*/ 27283 w 3087834"/>
              <a:gd name="connsiteY105" fmla="*/ 441064 h 852427"/>
              <a:gd name="connsiteX106" fmla="*/ 11147 w 3087834"/>
              <a:gd name="connsiteY106" fmla="*/ 419548 h 852427"/>
              <a:gd name="connsiteX107" fmla="*/ 389 w 3087834"/>
              <a:gd name="connsiteY107" fmla="*/ 376518 h 852427"/>
              <a:gd name="connsiteX108" fmla="*/ 11147 w 3087834"/>
              <a:gd name="connsiteY108" fmla="*/ 317351 h 852427"/>
              <a:gd name="connsiteX109" fmla="*/ 21904 w 3087834"/>
              <a:gd name="connsiteY109" fmla="*/ 290457 h 852427"/>
              <a:gd name="connsiteX110" fmla="*/ 27283 w 3087834"/>
              <a:gd name="connsiteY110" fmla="*/ 268941 h 852427"/>
              <a:gd name="connsiteX111" fmla="*/ 43420 w 3087834"/>
              <a:gd name="connsiteY111" fmla="*/ 225911 h 852427"/>
              <a:gd name="connsiteX112" fmla="*/ 48798 w 3087834"/>
              <a:gd name="connsiteY112" fmla="*/ 199017 h 852427"/>
              <a:gd name="connsiteX113" fmla="*/ 64935 w 3087834"/>
              <a:gd name="connsiteY113" fmla="*/ 188259 h 852427"/>
              <a:gd name="connsiteX114" fmla="*/ 81071 w 3087834"/>
              <a:gd name="connsiteY114" fmla="*/ 172123 h 852427"/>
              <a:gd name="connsiteX115" fmla="*/ 113344 w 3087834"/>
              <a:gd name="connsiteY115" fmla="*/ 129092 h 852427"/>
              <a:gd name="connsiteX116" fmla="*/ 140238 w 3087834"/>
              <a:gd name="connsiteY116" fmla="*/ 107577 h 852427"/>
              <a:gd name="connsiteX117" fmla="*/ 188648 w 3087834"/>
              <a:gd name="connsiteY117" fmla="*/ 59167 h 852427"/>
              <a:gd name="connsiteX118" fmla="*/ 263951 w 3087834"/>
              <a:gd name="connsiteY118" fmla="*/ 16137 h 852427"/>
              <a:gd name="connsiteX119" fmla="*/ 296224 w 3087834"/>
              <a:gd name="connsiteY119" fmla="*/ 5379 h 852427"/>
              <a:gd name="connsiteX120" fmla="*/ 355391 w 3087834"/>
              <a:gd name="connsiteY120" fmla="*/ 10758 h 852427"/>
              <a:gd name="connsiteX121" fmla="*/ 489862 w 3087834"/>
              <a:gd name="connsiteY121" fmla="*/ 16137 h 852427"/>
              <a:gd name="connsiteX122" fmla="*/ 511377 w 3087834"/>
              <a:gd name="connsiteY122" fmla="*/ 21515 h 852427"/>
              <a:gd name="connsiteX123" fmla="*/ 554408 w 3087834"/>
              <a:gd name="connsiteY123" fmla="*/ 26894 h 852427"/>
              <a:gd name="connsiteX124" fmla="*/ 570544 w 3087834"/>
              <a:gd name="connsiteY124" fmla="*/ 21515 h 852427"/>
              <a:gd name="connsiteX125" fmla="*/ 688878 w 3087834"/>
              <a:gd name="connsiteY125" fmla="*/ 26894 h 85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087834" h="852427">
                <a:moveTo>
                  <a:pt x="688878" y="26894"/>
                </a:moveTo>
                <a:cubicBezTo>
                  <a:pt x="713979" y="28687"/>
                  <a:pt x="710245" y="32273"/>
                  <a:pt x="721151" y="32273"/>
                </a:cubicBezTo>
                <a:cubicBezTo>
                  <a:pt x="726821" y="32273"/>
                  <a:pt x="731618" y="26894"/>
                  <a:pt x="737288" y="26894"/>
                </a:cubicBezTo>
                <a:cubicBezTo>
                  <a:pt x="757144" y="26894"/>
                  <a:pt x="810100" y="33651"/>
                  <a:pt x="834107" y="37652"/>
                </a:cubicBezTo>
                <a:cubicBezTo>
                  <a:pt x="873489" y="44216"/>
                  <a:pt x="848031" y="40095"/>
                  <a:pt x="877137" y="48410"/>
                </a:cubicBezTo>
                <a:cubicBezTo>
                  <a:pt x="900078" y="54964"/>
                  <a:pt x="900610" y="53625"/>
                  <a:pt x="925547" y="59167"/>
                </a:cubicBezTo>
                <a:cubicBezTo>
                  <a:pt x="932763" y="60771"/>
                  <a:pt x="939744" y="63501"/>
                  <a:pt x="947062" y="64546"/>
                </a:cubicBezTo>
                <a:cubicBezTo>
                  <a:pt x="964900" y="67094"/>
                  <a:pt x="982921" y="68132"/>
                  <a:pt x="1000850" y="69925"/>
                </a:cubicBezTo>
                <a:cubicBezTo>
                  <a:pt x="1040295" y="68132"/>
                  <a:pt x="1079699" y="64546"/>
                  <a:pt x="1119184" y="64546"/>
                </a:cubicBezTo>
                <a:cubicBezTo>
                  <a:pt x="1204786" y="64546"/>
                  <a:pt x="1145458" y="76804"/>
                  <a:pt x="1194488" y="64546"/>
                </a:cubicBezTo>
                <a:cubicBezTo>
                  <a:pt x="1203453" y="66339"/>
                  <a:pt x="1212458" y="67942"/>
                  <a:pt x="1221382" y="69925"/>
                </a:cubicBezTo>
                <a:cubicBezTo>
                  <a:pt x="1228598" y="71529"/>
                  <a:pt x="1235505" y="75304"/>
                  <a:pt x="1242897" y="75304"/>
                </a:cubicBezTo>
                <a:cubicBezTo>
                  <a:pt x="1252039" y="75304"/>
                  <a:pt x="1260729" y="71133"/>
                  <a:pt x="1269791" y="69925"/>
                </a:cubicBezTo>
                <a:cubicBezTo>
                  <a:pt x="1287652" y="67543"/>
                  <a:pt x="1305592" y="65604"/>
                  <a:pt x="1323580" y="64546"/>
                </a:cubicBezTo>
                <a:cubicBezTo>
                  <a:pt x="1366573" y="62017"/>
                  <a:pt x="1409641" y="60960"/>
                  <a:pt x="1452671" y="59167"/>
                </a:cubicBezTo>
                <a:cubicBezTo>
                  <a:pt x="1465235" y="54979"/>
                  <a:pt x="1491364" y="45353"/>
                  <a:pt x="1506460" y="43031"/>
                </a:cubicBezTo>
                <a:cubicBezTo>
                  <a:pt x="1522507" y="40562"/>
                  <a:pt x="1538733" y="39445"/>
                  <a:pt x="1554869" y="37652"/>
                </a:cubicBezTo>
                <a:cubicBezTo>
                  <a:pt x="1577562" y="30087"/>
                  <a:pt x="1583625" y="26894"/>
                  <a:pt x="1614036" y="26894"/>
                </a:cubicBezTo>
                <a:cubicBezTo>
                  <a:pt x="1630272" y="26894"/>
                  <a:pt x="1646309" y="30480"/>
                  <a:pt x="1662445" y="32273"/>
                </a:cubicBezTo>
                <a:cubicBezTo>
                  <a:pt x="1705478" y="17929"/>
                  <a:pt x="1651687" y="32273"/>
                  <a:pt x="1694718" y="32273"/>
                </a:cubicBezTo>
                <a:cubicBezTo>
                  <a:pt x="1702111" y="32273"/>
                  <a:pt x="1709062" y="28687"/>
                  <a:pt x="1716234" y="26894"/>
                </a:cubicBezTo>
                <a:cubicBezTo>
                  <a:pt x="1728784" y="28687"/>
                  <a:pt x="1741380" y="30189"/>
                  <a:pt x="1753885" y="32273"/>
                </a:cubicBezTo>
                <a:cubicBezTo>
                  <a:pt x="1762903" y="33776"/>
                  <a:pt x="1771637" y="37652"/>
                  <a:pt x="1780780" y="37652"/>
                </a:cubicBezTo>
                <a:cubicBezTo>
                  <a:pt x="1791686" y="37652"/>
                  <a:pt x="1802274" y="33931"/>
                  <a:pt x="1813053" y="32273"/>
                </a:cubicBezTo>
                <a:cubicBezTo>
                  <a:pt x="1830712" y="29556"/>
                  <a:pt x="1859215" y="26528"/>
                  <a:pt x="1877598" y="21515"/>
                </a:cubicBezTo>
                <a:cubicBezTo>
                  <a:pt x="1888538" y="18531"/>
                  <a:pt x="1899113" y="14344"/>
                  <a:pt x="1909871" y="10758"/>
                </a:cubicBezTo>
                <a:cubicBezTo>
                  <a:pt x="1915250" y="8965"/>
                  <a:pt x="1920351" y="5756"/>
                  <a:pt x="1926008" y="5379"/>
                </a:cubicBezTo>
                <a:lnTo>
                  <a:pt x="2006690" y="0"/>
                </a:lnTo>
                <a:cubicBezTo>
                  <a:pt x="2033584" y="1793"/>
                  <a:pt x="2060567" y="2557"/>
                  <a:pt x="2087373" y="5379"/>
                </a:cubicBezTo>
                <a:cubicBezTo>
                  <a:pt x="2123303" y="9161"/>
                  <a:pt x="2095037" y="15375"/>
                  <a:pt x="2125024" y="5379"/>
                </a:cubicBezTo>
                <a:cubicBezTo>
                  <a:pt x="2132196" y="7172"/>
                  <a:pt x="2139198" y="9894"/>
                  <a:pt x="2146540" y="10758"/>
                </a:cubicBezTo>
                <a:cubicBezTo>
                  <a:pt x="2247627" y="22651"/>
                  <a:pt x="2186261" y="8588"/>
                  <a:pt x="2237980" y="21515"/>
                </a:cubicBezTo>
                <a:cubicBezTo>
                  <a:pt x="2243359" y="25101"/>
                  <a:pt x="2248334" y="29382"/>
                  <a:pt x="2254116" y="32273"/>
                </a:cubicBezTo>
                <a:cubicBezTo>
                  <a:pt x="2263152" y="36791"/>
                  <a:pt x="2283153" y="40447"/>
                  <a:pt x="2291768" y="43031"/>
                </a:cubicBezTo>
                <a:cubicBezTo>
                  <a:pt x="2345039" y="59012"/>
                  <a:pt x="2302611" y="50216"/>
                  <a:pt x="2356314" y="59167"/>
                </a:cubicBezTo>
                <a:cubicBezTo>
                  <a:pt x="2372225" y="64471"/>
                  <a:pt x="2396025" y="72664"/>
                  <a:pt x="2410102" y="75304"/>
                </a:cubicBezTo>
                <a:cubicBezTo>
                  <a:pt x="2426060" y="78296"/>
                  <a:pt x="2442375" y="78890"/>
                  <a:pt x="2458511" y="80683"/>
                </a:cubicBezTo>
                <a:cubicBezTo>
                  <a:pt x="2514056" y="99197"/>
                  <a:pt x="2466987" y="85646"/>
                  <a:pt x="2528436" y="96819"/>
                </a:cubicBezTo>
                <a:cubicBezTo>
                  <a:pt x="2535709" y="98141"/>
                  <a:pt x="2542843" y="100167"/>
                  <a:pt x="2549951" y="102198"/>
                </a:cubicBezTo>
                <a:cubicBezTo>
                  <a:pt x="2555403" y="103756"/>
                  <a:pt x="2560479" y="106746"/>
                  <a:pt x="2566088" y="107577"/>
                </a:cubicBezTo>
                <a:cubicBezTo>
                  <a:pt x="2608985" y="113932"/>
                  <a:pt x="2652149" y="118334"/>
                  <a:pt x="2695180" y="123713"/>
                </a:cubicBezTo>
                <a:cubicBezTo>
                  <a:pt x="2722120" y="130448"/>
                  <a:pt x="2722367" y="130256"/>
                  <a:pt x="2754347" y="139850"/>
                </a:cubicBezTo>
                <a:cubicBezTo>
                  <a:pt x="2759777" y="141479"/>
                  <a:pt x="2764983" y="143853"/>
                  <a:pt x="2770483" y="145228"/>
                </a:cubicBezTo>
                <a:cubicBezTo>
                  <a:pt x="2779352" y="147445"/>
                  <a:pt x="2788452" y="148624"/>
                  <a:pt x="2797377" y="150607"/>
                </a:cubicBezTo>
                <a:cubicBezTo>
                  <a:pt x="2804594" y="152211"/>
                  <a:pt x="2811721" y="154193"/>
                  <a:pt x="2818893" y="155986"/>
                </a:cubicBezTo>
                <a:cubicBezTo>
                  <a:pt x="2826065" y="159572"/>
                  <a:pt x="2833369" y="162904"/>
                  <a:pt x="2840408" y="166744"/>
                </a:cubicBezTo>
                <a:cubicBezTo>
                  <a:pt x="2853098" y="173666"/>
                  <a:pt x="2864900" y="182277"/>
                  <a:pt x="2878060" y="188259"/>
                </a:cubicBezTo>
                <a:cubicBezTo>
                  <a:pt x="2884790" y="191318"/>
                  <a:pt x="2892653" y="191042"/>
                  <a:pt x="2899575" y="193638"/>
                </a:cubicBezTo>
                <a:cubicBezTo>
                  <a:pt x="2955829" y="214733"/>
                  <a:pt x="2887379" y="195967"/>
                  <a:pt x="2942605" y="209774"/>
                </a:cubicBezTo>
                <a:cubicBezTo>
                  <a:pt x="2949777" y="216946"/>
                  <a:pt x="2955682" y="225664"/>
                  <a:pt x="2964121" y="231290"/>
                </a:cubicBezTo>
                <a:cubicBezTo>
                  <a:pt x="3052774" y="290393"/>
                  <a:pt x="2977600" y="235341"/>
                  <a:pt x="3023288" y="258184"/>
                </a:cubicBezTo>
                <a:cubicBezTo>
                  <a:pt x="3029070" y="261075"/>
                  <a:pt x="3034045" y="265355"/>
                  <a:pt x="3039424" y="268941"/>
                </a:cubicBezTo>
                <a:cubicBezTo>
                  <a:pt x="3055361" y="340658"/>
                  <a:pt x="3042658" y="294132"/>
                  <a:pt x="3066318" y="360381"/>
                </a:cubicBezTo>
                <a:cubicBezTo>
                  <a:pt x="3081089" y="401740"/>
                  <a:pt x="3069664" y="381535"/>
                  <a:pt x="3087834" y="408791"/>
                </a:cubicBezTo>
                <a:cubicBezTo>
                  <a:pt x="3071019" y="476048"/>
                  <a:pt x="3087834" y="392428"/>
                  <a:pt x="3087834" y="446443"/>
                </a:cubicBezTo>
                <a:cubicBezTo>
                  <a:pt x="3087834" y="455585"/>
                  <a:pt x="3084438" y="464413"/>
                  <a:pt x="3082455" y="473337"/>
                </a:cubicBezTo>
                <a:cubicBezTo>
                  <a:pt x="3077035" y="497726"/>
                  <a:pt x="3075258" y="500305"/>
                  <a:pt x="3066318" y="527125"/>
                </a:cubicBezTo>
                <a:cubicBezTo>
                  <a:pt x="3064525" y="532504"/>
                  <a:pt x="3062315" y="537761"/>
                  <a:pt x="3060940" y="543261"/>
                </a:cubicBezTo>
                <a:lnTo>
                  <a:pt x="3055561" y="564777"/>
                </a:lnTo>
                <a:cubicBezTo>
                  <a:pt x="3054186" y="579896"/>
                  <a:pt x="3055151" y="619384"/>
                  <a:pt x="3044803" y="640080"/>
                </a:cubicBezTo>
                <a:cubicBezTo>
                  <a:pt x="3041912" y="645862"/>
                  <a:pt x="3038616" y="651646"/>
                  <a:pt x="3034045" y="656217"/>
                </a:cubicBezTo>
                <a:cubicBezTo>
                  <a:pt x="3027706" y="662556"/>
                  <a:pt x="3019702" y="666974"/>
                  <a:pt x="3012530" y="672353"/>
                </a:cubicBezTo>
                <a:cubicBezTo>
                  <a:pt x="2992808" y="701939"/>
                  <a:pt x="3012532" y="676834"/>
                  <a:pt x="2985636" y="699247"/>
                </a:cubicBezTo>
                <a:cubicBezTo>
                  <a:pt x="2967069" y="714719"/>
                  <a:pt x="2964422" y="727834"/>
                  <a:pt x="2937227" y="736899"/>
                </a:cubicBezTo>
                <a:cubicBezTo>
                  <a:pt x="2931848" y="738692"/>
                  <a:pt x="2926046" y="739524"/>
                  <a:pt x="2921090" y="742278"/>
                </a:cubicBezTo>
                <a:cubicBezTo>
                  <a:pt x="2909788" y="748557"/>
                  <a:pt x="2901082" y="759704"/>
                  <a:pt x="2888817" y="763793"/>
                </a:cubicBezTo>
                <a:cubicBezTo>
                  <a:pt x="2848253" y="777315"/>
                  <a:pt x="2898259" y="759073"/>
                  <a:pt x="2856544" y="779930"/>
                </a:cubicBezTo>
                <a:cubicBezTo>
                  <a:pt x="2851473" y="782465"/>
                  <a:pt x="2845619" y="783075"/>
                  <a:pt x="2840408" y="785308"/>
                </a:cubicBezTo>
                <a:cubicBezTo>
                  <a:pt x="2793874" y="805251"/>
                  <a:pt x="2840606" y="788828"/>
                  <a:pt x="2802756" y="801445"/>
                </a:cubicBezTo>
                <a:cubicBezTo>
                  <a:pt x="2794595" y="806886"/>
                  <a:pt x="2781621" y="817581"/>
                  <a:pt x="2770483" y="817581"/>
                </a:cubicBezTo>
                <a:cubicBezTo>
                  <a:pt x="2764813" y="817581"/>
                  <a:pt x="2759726" y="813996"/>
                  <a:pt x="2754347" y="812203"/>
                </a:cubicBezTo>
                <a:cubicBezTo>
                  <a:pt x="2748968" y="813996"/>
                  <a:pt x="2743794" y="816596"/>
                  <a:pt x="2738210" y="817581"/>
                </a:cubicBezTo>
                <a:cubicBezTo>
                  <a:pt x="2713240" y="821987"/>
                  <a:pt x="2662907" y="828339"/>
                  <a:pt x="2662907" y="828339"/>
                </a:cubicBezTo>
                <a:cubicBezTo>
                  <a:pt x="2614425" y="816218"/>
                  <a:pt x="2664867" y="824738"/>
                  <a:pt x="2625255" y="828339"/>
                </a:cubicBezTo>
                <a:cubicBezTo>
                  <a:pt x="2591282" y="831428"/>
                  <a:pt x="2557123" y="831925"/>
                  <a:pt x="2523057" y="833718"/>
                </a:cubicBezTo>
                <a:cubicBezTo>
                  <a:pt x="2514092" y="835511"/>
                  <a:pt x="2505032" y="836880"/>
                  <a:pt x="2496163" y="839097"/>
                </a:cubicBezTo>
                <a:cubicBezTo>
                  <a:pt x="2490663" y="840472"/>
                  <a:pt x="2485668" y="843911"/>
                  <a:pt x="2480027" y="844475"/>
                </a:cubicBezTo>
                <a:cubicBezTo>
                  <a:pt x="2449646" y="847513"/>
                  <a:pt x="2419067" y="848061"/>
                  <a:pt x="2388587" y="849854"/>
                </a:cubicBezTo>
                <a:cubicBezTo>
                  <a:pt x="2119646" y="846268"/>
                  <a:pt x="1849624" y="863449"/>
                  <a:pt x="1581763" y="839097"/>
                </a:cubicBezTo>
                <a:cubicBezTo>
                  <a:pt x="1479705" y="829819"/>
                  <a:pt x="1542382" y="834542"/>
                  <a:pt x="1393504" y="828339"/>
                </a:cubicBezTo>
                <a:cubicBezTo>
                  <a:pt x="1374673" y="823631"/>
                  <a:pt x="1353610" y="817581"/>
                  <a:pt x="1334337" y="817581"/>
                </a:cubicBezTo>
                <a:cubicBezTo>
                  <a:pt x="1325195" y="817581"/>
                  <a:pt x="1316408" y="821167"/>
                  <a:pt x="1307443" y="822960"/>
                </a:cubicBezTo>
                <a:cubicBezTo>
                  <a:pt x="1262974" y="811842"/>
                  <a:pt x="1288333" y="816865"/>
                  <a:pt x="1210624" y="812203"/>
                </a:cubicBezTo>
                <a:lnTo>
                  <a:pt x="1016987" y="801445"/>
                </a:lnTo>
                <a:cubicBezTo>
                  <a:pt x="1002643" y="797859"/>
                  <a:pt x="988651" y="792320"/>
                  <a:pt x="973956" y="790687"/>
                </a:cubicBezTo>
                <a:cubicBezTo>
                  <a:pt x="902313" y="782726"/>
                  <a:pt x="941735" y="786553"/>
                  <a:pt x="855622" y="779930"/>
                </a:cubicBezTo>
                <a:cubicBezTo>
                  <a:pt x="798619" y="765679"/>
                  <a:pt x="883413" y="785961"/>
                  <a:pt x="791076" y="769172"/>
                </a:cubicBezTo>
                <a:cubicBezTo>
                  <a:pt x="785498" y="768158"/>
                  <a:pt x="780533" y="764725"/>
                  <a:pt x="774940" y="763793"/>
                </a:cubicBezTo>
                <a:cubicBezTo>
                  <a:pt x="758925" y="761124"/>
                  <a:pt x="742667" y="760207"/>
                  <a:pt x="726530" y="758414"/>
                </a:cubicBezTo>
                <a:cubicBezTo>
                  <a:pt x="721473" y="757150"/>
                  <a:pt x="695187" y="751162"/>
                  <a:pt x="688878" y="747657"/>
                </a:cubicBezTo>
                <a:cubicBezTo>
                  <a:pt x="633390" y="716831"/>
                  <a:pt x="676982" y="732933"/>
                  <a:pt x="640469" y="720763"/>
                </a:cubicBezTo>
                <a:cubicBezTo>
                  <a:pt x="635090" y="717177"/>
                  <a:pt x="630275" y="712552"/>
                  <a:pt x="624333" y="710005"/>
                </a:cubicBezTo>
                <a:cubicBezTo>
                  <a:pt x="600188" y="699657"/>
                  <a:pt x="607628" y="709720"/>
                  <a:pt x="586681" y="699247"/>
                </a:cubicBezTo>
                <a:cubicBezTo>
                  <a:pt x="549537" y="680675"/>
                  <a:pt x="593804" y="694305"/>
                  <a:pt x="549029" y="683111"/>
                </a:cubicBezTo>
                <a:cubicBezTo>
                  <a:pt x="510805" y="692667"/>
                  <a:pt x="532988" y="689696"/>
                  <a:pt x="473725" y="683111"/>
                </a:cubicBezTo>
                <a:cubicBezTo>
                  <a:pt x="459832" y="681567"/>
                  <a:pt x="420704" y="677424"/>
                  <a:pt x="403801" y="672353"/>
                </a:cubicBezTo>
                <a:cubicBezTo>
                  <a:pt x="302603" y="641992"/>
                  <a:pt x="437910" y="676843"/>
                  <a:pt x="355391" y="656217"/>
                </a:cubicBezTo>
                <a:cubicBezTo>
                  <a:pt x="337462" y="647252"/>
                  <a:pt x="320620" y="635662"/>
                  <a:pt x="301603" y="629323"/>
                </a:cubicBezTo>
                <a:cubicBezTo>
                  <a:pt x="296224" y="627530"/>
                  <a:pt x="290423" y="626698"/>
                  <a:pt x="285467" y="623944"/>
                </a:cubicBezTo>
                <a:cubicBezTo>
                  <a:pt x="233074" y="594836"/>
                  <a:pt x="273724" y="607560"/>
                  <a:pt x="231678" y="597050"/>
                </a:cubicBezTo>
                <a:cubicBezTo>
                  <a:pt x="210072" y="586247"/>
                  <a:pt x="168507" y="566151"/>
                  <a:pt x="156375" y="554019"/>
                </a:cubicBezTo>
                <a:cubicBezTo>
                  <a:pt x="136827" y="534472"/>
                  <a:pt x="142872" y="538996"/>
                  <a:pt x="118723" y="521746"/>
                </a:cubicBezTo>
                <a:cubicBezTo>
                  <a:pt x="113463" y="517988"/>
                  <a:pt x="107553" y="515126"/>
                  <a:pt x="102587" y="510988"/>
                </a:cubicBezTo>
                <a:cubicBezTo>
                  <a:pt x="96743" y="506118"/>
                  <a:pt x="92455" y="499522"/>
                  <a:pt x="86450" y="494852"/>
                </a:cubicBezTo>
                <a:cubicBezTo>
                  <a:pt x="76244" y="486914"/>
                  <a:pt x="54177" y="473337"/>
                  <a:pt x="54177" y="473337"/>
                </a:cubicBezTo>
                <a:cubicBezTo>
                  <a:pt x="30401" y="437670"/>
                  <a:pt x="58345" y="477304"/>
                  <a:pt x="27283" y="441064"/>
                </a:cubicBezTo>
                <a:cubicBezTo>
                  <a:pt x="21449" y="434257"/>
                  <a:pt x="16526" y="426720"/>
                  <a:pt x="11147" y="419548"/>
                </a:cubicBezTo>
                <a:cubicBezTo>
                  <a:pt x="7561" y="405205"/>
                  <a:pt x="-2042" y="391102"/>
                  <a:pt x="389" y="376518"/>
                </a:cubicBezTo>
                <a:cubicBezTo>
                  <a:pt x="1666" y="368856"/>
                  <a:pt x="8327" y="326750"/>
                  <a:pt x="11147" y="317351"/>
                </a:cubicBezTo>
                <a:cubicBezTo>
                  <a:pt x="13921" y="308103"/>
                  <a:pt x="18851" y="299617"/>
                  <a:pt x="21904" y="290457"/>
                </a:cubicBezTo>
                <a:cubicBezTo>
                  <a:pt x="24242" y="283444"/>
                  <a:pt x="25252" y="276049"/>
                  <a:pt x="27283" y="268941"/>
                </a:cubicBezTo>
                <a:cubicBezTo>
                  <a:pt x="31498" y="254187"/>
                  <a:pt x="37738" y="240116"/>
                  <a:pt x="43420" y="225911"/>
                </a:cubicBezTo>
                <a:cubicBezTo>
                  <a:pt x="45213" y="216946"/>
                  <a:pt x="44262" y="206955"/>
                  <a:pt x="48798" y="199017"/>
                </a:cubicBezTo>
                <a:cubicBezTo>
                  <a:pt x="52005" y="193404"/>
                  <a:pt x="59969" y="192398"/>
                  <a:pt x="64935" y="188259"/>
                </a:cubicBezTo>
                <a:cubicBezTo>
                  <a:pt x="70779" y="183389"/>
                  <a:pt x="76254" y="178010"/>
                  <a:pt x="81071" y="172123"/>
                </a:cubicBezTo>
                <a:cubicBezTo>
                  <a:pt x="92425" y="158246"/>
                  <a:pt x="99343" y="140292"/>
                  <a:pt x="113344" y="129092"/>
                </a:cubicBezTo>
                <a:cubicBezTo>
                  <a:pt x="122309" y="121920"/>
                  <a:pt x="131825" y="115389"/>
                  <a:pt x="140238" y="107577"/>
                </a:cubicBezTo>
                <a:cubicBezTo>
                  <a:pt x="156961" y="92049"/>
                  <a:pt x="169660" y="71826"/>
                  <a:pt x="188648" y="59167"/>
                </a:cubicBezTo>
                <a:cubicBezTo>
                  <a:pt x="212256" y="43428"/>
                  <a:pt x="236654" y="25236"/>
                  <a:pt x="263951" y="16137"/>
                </a:cubicBezTo>
                <a:lnTo>
                  <a:pt x="296224" y="5379"/>
                </a:lnTo>
                <a:cubicBezTo>
                  <a:pt x="315946" y="7172"/>
                  <a:pt x="335618" y="9659"/>
                  <a:pt x="355391" y="10758"/>
                </a:cubicBezTo>
                <a:cubicBezTo>
                  <a:pt x="400181" y="13246"/>
                  <a:pt x="445109" y="13051"/>
                  <a:pt x="489862" y="16137"/>
                </a:cubicBezTo>
                <a:cubicBezTo>
                  <a:pt x="497237" y="16646"/>
                  <a:pt x="504085" y="20300"/>
                  <a:pt x="511377" y="21515"/>
                </a:cubicBezTo>
                <a:cubicBezTo>
                  <a:pt x="525636" y="23891"/>
                  <a:pt x="540064" y="25101"/>
                  <a:pt x="554408" y="26894"/>
                </a:cubicBezTo>
                <a:cubicBezTo>
                  <a:pt x="559787" y="25101"/>
                  <a:pt x="564874" y="21515"/>
                  <a:pt x="570544" y="21515"/>
                </a:cubicBezTo>
                <a:cubicBezTo>
                  <a:pt x="606448" y="21515"/>
                  <a:pt x="663777" y="25101"/>
                  <a:pt x="688878" y="26894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29369" y="2483834"/>
            <a:ext cx="2372780" cy="857536"/>
            <a:chOff x="3429369" y="2483834"/>
            <a:chExt cx="2372780" cy="857536"/>
          </a:xfrm>
        </p:grpSpPr>
        <p:sp>
          <p:nvSpPr>
            <p:cNvPr id="8" name="Freeform 7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29369" y="2483834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65674" y="2592680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12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scientific objectivity here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sp>
        <p:nvSpPr>
          <p:cNvPr id="7" name="Freeform 6"/>
          <p:cNvSpPr/>
          <p:nvPr/>
        </p:nvSpPr>
        <p:spPr bwMode="auto">
          <a:xfrm>
            <a:off x="2946183" y="4886960"/>
            <a:ext cx="3119337" cy="863600"/>
          </a:xfrm>
          <a:custGeom>
            <a:avLst/>
            <a:gdLst>
              <a:gd name="connsiteX0" fmla="*/ 325337 w 3119337"/>
              <a:gd name="connsiteY0" fmla="*/ 81280 h 863600"/>
              <a:gd name="connsiteX1" fmla="*/ 376137 w 3119337"/>
              <a:gd name="connsiteY1" fmla="*/ 71120 h 863600"/>
              <a:gd name="connsiteX2" fmla="*/ 406617 w 3119337"/>
              <a:gd name="connsiteY2" fmla="*/ 50800 h 863600"/>
              <a:gd name="connsiteX3" fmla="*/ 437097 w 3119337"/>
              <a:gd name="connsiteY3" fmla="*/ 40640 h 863600"/>
              <a:gd name="connsiteX4" fmla="*/ 467577 w 3119337"/>
              <a:gd name="connsiteY4" fmla="*/ 20320 h 863600"/>
              <a:gd name="connsiteX5" fmla="*/ 508217 w 3119337"/>
              <a:gd name="connsiteY5" fmla="*/ 10160 h 863600"/>
              <a:gd name="connsiteX6" fmla="*/ 538697 w 3119337"/>
              <a:gd name="connsiteY6" fmla="*/ 0 h 863600"/>
              <a:gd name="connsiteX7" fmla="*/ 691097 w 3119337"/>
              <a:gd name="connsiteY7" fmla="*/ 10160 h 863600"/>
              <a:gd name="connsiteX8" fmla="*/ 721577 w 3119337"/>
              <a:gd name="connsiteY8" fmla="*/ 20320 h 863600"/>
              <a:gd name="connsiteX9" fmla="*/ 752057 w 3119337"/>
              <a:gd name="connsiteY9" fmla="*/ 10160 h 863600"/>
              <a:gd name="connsiteX10" fmla="*/ 823177 w 3119337"/>
              <a:gd name="connsiteY10" fmla="*/ 0 h 863600"/>
              <a:gd name="connsiteX11" fmla="*/ 1087337 w 3119337"/>
              <a:gd name="connsiteY11" fmla="*/ 10160 h 863600"/>
              <a:gd name="connsiteX12" fmla="*/ 1168617 w 3119337"/>
              <a:gd name="connsiteY12" fmla="*/ 20320 h 863600"/>
              <a:gd name="connsiteX13" fmla="*/ 1524217 w 3119337"/>
              <a:gd name="connsiteY13" fmla="*/ 30480 h 863600"/>
              <a:gd name="connsiteX14" fmla="*/ 1646137 w 3119337"/>
              <a:gd name="connsiteY14" fmla="*/ 20320 h 863600"/>
              <a:gd name="connsiteX15" fmla="*/ 1686777 w 3119337"/>
              <a:gd name="connsiteY15" fmla="*/ 30480 h 863600"/>
              <a:gd name="connsiteX16" fmla="*/ 1869657 w 3119337"/>
              <a:gd name="connsiteY16" fmla="*/ 40640 h 863600"/>
              <a:gd name="connsiteX17" fmla="*/ 2022057 w 3119337"/>
              <a:gd name="connsiteY17" fmla="*/ 60960 h 863600"/>
              <a:gd name="connsiteX18" fmla="*/ 2062697 w 3119337"/>
              <a:gd name="connsiteY18" fmla="*/ 71120 h 863600"/>
              <a:gd name="connsiteX19" fmla="*/ 2397977 w 3119337"/>
              <a:gd name="connsiteY19" fmla="*/ 81280 h 863600"/>
              <a:gd name="connsiteX20" fmla="*/ 2530057 w 3119337"/>
              <a:gd name="connsiteY20" fmla="*/ 172720 h 863600"/>
              <a:gd name="connsiteX21" fmla="*/ 2570697 w 3119337"/>
              <a:gd name="connsiteY21" fmla="*/ 182880 h 863600"/>
              <a:gd name="connsiteX22" fmla="*/ 2601177 w 3119337"/>
              <a:gd name="connsiteY22" fmla="*/ 203200 h 863600"/>
              <a:gd name="connsiteX23" fmla="*/ 2631657 w 3119337"/>
              <a:gd name="connsiteY23" fmla="*/ 213360 h 863600"/>
              <a:gd name="connsiteX24" fmla="*/ 2855177 w 3119337"/>
              <a:gd name="connsiteY24" fmla="*/ 233680 h 863600"/>
              <a:gd name="connsiteX25" fmla="*/ 2895817 w 3119337"/>
              <a:gd name="connsiteY25" fmla="*/ 254000 h 863600"/>
              <a:gd name="connsiteX26" fmla="*/ 2946617 w 3119337"/>
              <a:gd name="connsiteY26" fmla="*/ 284480 h 863600"/>
              <a:gd name="connsiteX27" fmla="*/ 2997417 w 3119337"/>
              <a:gd name="connsiteY27" fmla="*/ 304800 h 863600"/>
              <a:gd name="connsiteX28" fmla="*/ 3027897 w 3119337"/>
              <a:gd name="connsiteY28" fmla="*/ 314960 h 863600"/>
              <a:gd name="connsiteX29" fmla="*/ 3058377 w 3119337"/>
              <a:gd name="connsiteY29" fmla="*/ 335280 h 863600"/>
              <a:gd name="connsiteX30" fmla="*/ 3099017 w 3119337"/>
              <a:gd name="connsiteY30" fmla="*/ 396240 h 863600"/>
              <a:gd name="connsiteX31" fmla="*/ 3119337 w 3119337"/>
              <a:gd name="connsiteY31" fmla="*/ 457200 h 863600"/>
              <a:gd name="connsiteX32" fmla="*/ 3099017 w 3119337"/>
              <a:gd name="connsiteY32" fmla="*/ 518160 h 863600"/>
              <a:gd name="connsiteX33" fmla="*/ 3068537 w 3119337"/>
              <a:gd name="connsiteY33" fmla="*/ 640080 h 863600"/>
              <a:gd name="connsiteX34" fmla="*/ 3048217 w 3119337"/>
              <a:gd name="connsiteY34" fmla="*/ 670560 h 863600"/>
              <a:gd name="connsiteX35" fmla="*/ 3038057 w 3119337"/>
              <a:gd name="connsiteY35" fmla="*/ 701040 h 863600"/>
              <a:gd name="connsiteX36" fmla="*/ 2977097 w 3119337"/>
              <a:gd name="connsiteY36" fmla="*/ 721360 h 863600"/>
              <a:gd name="connsiteX37" fmla="*/ 2956777 w 3119337"/>
              <a:gd name="connsiteY37" fmla="*/ 751840 h 863600"/>
              <a:gd name="connsiteX38" fmla="*/ 2895817 w 3119337"/>
              <a:gd name="connsiteY38" fmla="*/ 782320 h 863600"/>
              <a:gd name="connsiteX39" fmla="*/ 2865337 w 3119337"/>
              <a:gd name="connsiteY39" fmla="*/ 802640 h 863600"/>
              <a:gd name="connsiteX40" fmla="*/ 2804377 w 3119337"/>
              <a:gd name="connsiteY40" fmla="*/ 822960 h 863600"/>
              <a:gd name="connsiteX41" fmla="*/ 2773897 w 3119337"/>
              <a:gd name="connsiteY41" fmla="*/ 833120 h 863600"/>
              <a:gd name="connsiteX42" fmla="*/ 2641817 w 3119337"/>
              <a:gd name="connsiteY42" fmla="*/ 822960 h 863600"/>
              <a:gd name="connsiteX43" fmla="*/ 2611337 w 3119337"/>
              <a:gd name="connsiteY43" fmla="*/ 833120 h 863600"/>
              <a:gd name="connsiteX44" fmla="*/ 2570697 w 3119337"/>
              <a:gd name="connsiteY44" fmla="*/ 843280 h 863600"/>
              <a:gd name="connsiteX45" fmla="*/ 2448777 w 3119337"/>
              <a:gd name="connsiteY45" fmla="*/ 833120 h 863600"/>
              <a:gd name="connsiteX46" fmla="*/ 2408137 w 3119337"/>
              <a:gd name="connsiteY46" fmla="*/ 822960 h 863600"/>
              <a:gd name="connsiteX47" fmla="*/ 2347177 w 3119337"/>
              <a:gd name="connsiteY47" fmla="*/ 812800 h 863600"/>
              <a:gd name="connsiteX48" fmla="*/ 2245577 w 3119337"/>
              <a:gd name="connsiteY48" fmla="*/ 822960 h 863600"/>
              <a:gd name="connsiteX49" fmla="*/ 2174457 w 3119337"/>
              <a:gd name="connsiteY49" fmla="*/ 822960 h 863600"/>
              <a:gd name="connsiteX50" fmla="*/ 2093177 w 3119337"/>
              <a:gd name="connsiteY50" fmla="*/ 812800 h 863600"/>
              <a:gd name="connsiteX51" fmla="*/ 2032217 w 3119337"/>
              <a:gd name="connsiteY51" fmla="*/ 772160 h 863600"/>
              <a:gd name="connsiteX52" fmla="*/ 1950937 w 3119337"/>
              <a:gd name="connsiteY52" fmla="*/ 741680 h 863600"/>
              <a:gd name="connsiteX53" fmla="*/ 1879817 w 3119337"/>
              <a:gd name="connsiteY53" fmla="*/ 751840 h 863600"/>
              <a:gd name="connsiteX54" fmla="*/ 1818857 w 3119337"/>
              <a:gd name="connsiteY54" fmla="*/ 772160 h 863600"/>
              <a:gd name="connsiteX55" fmla="*/ 1666457 w 3119337"/>
              <a:gd name="connsiteY55" fmla="*/ 792480 h 863600"/>
              <a:gd name="connsiteX56" fmla="*/ 1595337 w 3119337"/>
              <a:gd name="connsiteY56" fmla="*/ 802640 h 863600"/>
              <a:gd name="connsiteX57" fmla="*/ 1554697 w 3119337"/>
              <a:gd name="connsiteY57" fmla="*/ 812800 h 863600"/>
              <a:gd name="connsiteX58" fmla="*/ 1412457 w 3119337"/>
              <a:gd name="connsiteY58" fmla="*/ 833120 h 863600"/>
              <a:gd name="connsiteX59" fmla="*/ 1381977 w 3119337"/>
              <a:gd name="connsiteY59" fmla="*/ 822960 h 863600"/>
              <a:gd name="connsiteX60" fmla="*/ 1310857 w 3119337"/>
              <a:gd name="connsiteY60" fmla="*/ 843280 h 863600"/>
              <a:gd name="connsiteX61" fmla="*/ 1260057 w 3119337"/>
              <a:gd name="connsiteY61" fmla="*/ 853440 h 863600"/>
              <a:gd name="connsiteX62" fmla="*/ 1219417 w 3119337"/>
              <a:gd name="connsiteY62" fmla="*/ 863600 h 863600"/>
              <a:gd name="connsiteX63" fmla="*/ 1056857 w 3119337"/>
              <a:gd name="connsiteY63" fmla="*/ 853440 h 863600"/>
              <a:gd name="connsiteX64" fmla="*/ 985737 w 3119337"/>
              <a:gd name="connsiteY64" fmla="*/ 843280 h 863600"/>
              <a:gd name="connsiteX65" fmla="*/ 772377 w 3119337"/>
              <a:gd name="connsiteY65" fmla="*/ 822960 h 863600"/>
              <a:gd name="connsiteX66" fmla="*/ 640297 w 3119337"/>
              <a:gd name="connsiteY66" fmla="*/ 802640 h 863600"/>
              <a:gd name="connsiteX67" fmla="*/ 579337 w 3119337"/>
              <a:gd name="connsiteY67" fmla="*/ 792480 h 863600"/>
              <a:gd name="connsiteX68" fmla="*/ 508217 w 3119337"/>
              <a:gd name="connsiteY68" fmla="*/ 762000 h 863600"/>
              <a:gd name="connsiteX69" fmla="*/ 477737 w 3119337"/>
              <a:gd name="connsiteY69" fmla="*/ 751840 h 863600"/>
              <a:gd name="connsiteX70" fmla="*/ 437097 w 3119337"/>
              <a:gd name="connsiteY70" fmla="*/ 741680 h 863600"/>
              <a:gd name="connsiteX71" fmla="*/ 406617 w 3119337"/>
              <a:gd name="connsiteY71" fmla="*/ 731520 h 863600"/>
              <a:gd name="connsiteX72" fmla="*/ 355817 w 3119337"/>
              <a:gd name="connsiteY72" fmla="*/ 721360 h 863600"/>
              <a:gd name="connsiteX73" fmla="*/ 274537 w 3119337"/>
              <a:gd name="connsiteY73" fmla="*/ 690880 h 863600"/>
              <a:gd name="connsiteX74" fmla="*/ 213577 w 3119337"/>
              <a:gd name="connsiteY74" fmla="*/ 680720 h 863600"/>
              <a:gd name="connsiteX75" fmla="*/ 142457 w 3119337"/>
              <a:gd name="connsiteY75" fmla="*/ 640080 h 863600"/>
              <a:gd name="connsiteX76" fmla="*/ 40857 w 3119337"/>
              <a:gd name="connsiteY76" fmla="*/ 579120 h 863600"/>
              <a:gd name="connsiteX77" fmla="*/ 20537 w 3119337"/>
              <a:gd name="connsiteY77" fmla="*/ 538480 h 863600"/>
              <a:gd name="connsiteX78" fmla="*/ 217 w 3119337"/>
              <a:gd name="connsiteY78" fmla="*/ 467360 h 863600"/>
              <a:gd name="connsiteX79" fmla="*/ 10377 w 3119337"/>
              <a:gd name="connsiteY79" fmla="*/ 436880 h 863600"/>
              <a:gd name="connsiteX80" fmla="*/ 217 w 3119337"/>
              <a:gd name="connsiteY80" fmla="*/ 396240 h 863600"/>
              <a:gd name="connsiteX81" fmla="*/ 20537 w 3119337"/>
              <a:gd name="connsiteY81" fmla="*/ 365760 h 863600"/>
              <a:gd name="connsiteX82" fmla="*/ 30697 w 3119337"/>
              <a:gd name="connsiteY82" fmla="*/ 335280 h 863600"/>
              <a:gd name="connsiteX83" fmla="*/ 20537 w 3119337"/>
              <a:gd name="connsiteY83" fmla="*/ 304800 h 863600"/>
              <a:gd name="connsiteX84" fmla="*/ 61177 w 3119337"/>
              <a:gd name="connsiteY84" fmla="*/ 254000 h 863600"/>
              <a:gd name="connsiteX85" fmla="*/ 91657 w 3119337"/>
              <a:gd name="connsiteY85" fmla="*/ 223520 h 863600"/>
              <a:gd name="connsiteX86" fmla="*/ 111977 w 3119337"/>
              <a:gd name="connsiteY86" fmla="*/ 193040 h 863600"/>
              <a:gd name="connsiteX87" fmla="*/ 203417 w 3119337"/>
              <a:gd name="connsiteY87" fmla="*/ 142240 h 863600"/>
              <a:gd name="connsiteX88" fmla="*/ 233897 w 3119337"/>
              <a:gd name="connsiteY88" fmla="*/ 121920 h 863600"/>
              <a:gd name="connsiteX89" fmla="*/ 305017 w 3119337"/>
              <a:gd name="connsiteY89" fmla="*/ 101600 h 863600"/>
              <a:gd name="connsiteX90" fmla="*/ 325337 w 3119337"/>
              <a:gd name="connsiteY90" fmla="*/ 8128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119337" h="863600">
                <a:moveTo>
                  <a:pt x="325337" y="81280"/>
                </a:moveTo>
                <a:cubicBezTo>
                  <a:pt x="337190" y="76200"/>
                  <a:pt x="359968" y="77183"/>
                  <a:pt x="376137" y="71120"/>
                </a:cubicBezTo>
                <a:cubicBezTo>
                  <a:pt x="387570" y="66833"/>
                  <a:pt x="395695" y="56261"/>
                  <a:pt x="406617" y="50800"/>
                </a:cubicBezTo>
                <a:cubicBezTo>
                  <a:pt x="416196" y="46011"/>
                  <a:pt x="427518" y="45429"/>
                  <a:pt x="437097" y="40640"/>
                </a:cubicBezTo>
                <a:cubicBezTo>
                  <a:pt x="448019" y="35179"/>
                  <a:pt x="456354" y="25130"/>
                  <a:pt x="467577" y="20320"/>
                </a:cubicBezTo>
                <a:cubicBezTo>
                  <a:pt x="480412" y="14819"/>
                  <a:pt x="494791" y="13996"/>
                  <a:pt x="508217" y="10160"/>
                </a:cubicBezTo>
                <a:cubicBezTo>
                  <a:pt x="518515" y="7218"/>
                  <a:pt x="528537" y="3387"/>
                  <a:pt x="538697" y="0"/>
                </a:cubicBezTo>
                <a:cubicBezTo>
                  <a:pt x="589497" y="3387"/>
                  <a:pt x="640496" y="4538"/>
                  <a:pt x="691097" y="10160"/>
                </a:cubicBezTo>
                <a:cubicBezTo>
                  <a:pt x="701741" y="11343"/>
                  <a:pt x="710867" y="20320"/>
                  <a:pt x="721577" y="20320"/>
                </a:cubicBezTo>
                <a:cubicBezTo>
                  <a:pt x="732287" y="20320"/>
                  <a:pt x="741555" y="12260"/>
                  <a:pt x="752057" y="10160"/>
                </a:cubicBezTo>
                <a:cubicBezTo>
                  <a:pt x="775539" y="5464"/>
                  <a:pt x="799470" y="3387"/>
                  <a:pt x="823177" y="0"/>
                </a:cubicBezTo>
                <a:cubicBezTo>
                  <a:pt x="911230" y="3387"/>
                  <a:pt x="999371" y="4986"/>
                  <a:pt x="1087337" y="10160"/>
                </a:cubicBezTo>
                <a:cubicBezTo>
                  <a:pt x="1114594" y="11763"/>
                  <a:pt x="1141342" y="19051"/>
                  <a:pt x="1168617" y="20320"/>
                </a:cubicBezTo>
                <a:cubicBezTo>
                  <a:pt x="1287071" y="25829"/>
                  <a:pt x="1405684" y="27093"/>
                  <a:pt x="1524217" y="30480"/>
                </a:cubicBezTo>
                <a:cubicBezTo>
                  <a:pt x="1564857" y="27093"/>
                  <a:pt x="1605356" y="20320"/>
                  <a:pt x="1646137" y="20320"/>
                </a:cubicBezTo>
                <a:cubicBezTo>
                  <a:pt x="1660101" y="20320"/>
                  <a:pt x="1672871" y="29216"/>
                  <a:pt x="1686777" y="30480"/>
                </a:cubicBezTo>
                <a:cubicBezTo>
                  <a:pt x="1747580" y="36008"/>
                  <a:pt x="1808697" y="37253"/>
                  <a:pt x="1869657" y="40640"/>
                </a:cubicBezTo>
                <a:cubicBezTo>
                  <a:pt x="1999032" y="66515"/>
                  <a:pt x="1814187" y="31264"/>
                  <a:pt x="2022057" y="60960"/>
                </a:cubicBezTo>
                <a:cubicBezTo>
                  <a:pt x="2035880" y="62935"/>
                  <a:pt x="2048754" y="70366"/>
                  <a:pt x="2062697" y="71120"/>
                </a:cubicBezTo>
                <a:cubicBezTo>
                  <a:pt x="2174345" y="77155"/>
                  <a:pt x="2286217" y="77893"/>
                  <a:pt x="2397977" y="81280"/>
                </a:cubicBezTo>
                <a:cubicBezTo>
                  <a:pt x="2441890" y="115434"/>
                  <a:pt x="2478211" y="153278"/>
                  <a:pt x="2530057" y="172720"/>
                </a:cubicBezTo>
                <a:cubicBezTo>
                  <a:pt x="2543132" y="177623"/>
                  <a:pt x="2557150" y="179493"/>
                  <a:pt x="2570697" y="182880"/>
                </a:cubicBezTo>
                <a:cubicBezTo>
                  <a:pt x="2580857" y="189653"/>
                  <a:pt x="2590255" y="197739"/>
                  <a:pt x="2601177" y="203200"/>
                </a:cubicBezTo>
                <a:cubicBezTo>
                  <a:pt x="2610756" y="207989"/>
                  <a:pt x="2621024" y="212084"/>
                  <a:pt x="2631657" y="213360"/>
                </a:cubicBezTo>
                <a:cubicBezTo>
                  <a:pt x="2705938" y="222274"/>
                  <a:pt x="2780670" y="226907"/>
                  <a:pt x="2855177" y="233680"/>
                </a:cubicBezTo>
                <a:cubicBezTo>
                  <a:pt x="2868724" y="240453"/>
                  <a:pt x="2882577" y="246645"/>
                  <a:pt x="2895817" y="254000"/>
                </a:cubicBezTo>
                <a:cubicBezTo>
                  <a:pt x="2913079" y="263590"/>
                  <a:pt x="2928954" y="275649"/>
                  <a:pt x="2946617" y="284480"/>
                </a:cubicBezTo>
                <a:cubicBezTo>
                  <a:pt x="2962929" y="292636"/>
                  <a:pt x="2980340" y="298396"/>
                  <a:pt x="2997417" y="304800"/>
                </a:cubicBezTo>
                <a:cubicBezTo>
                  <a:pt x="3007445" y="308560"/>
                  <a:pt x="3018318" y="310171"/>
                  <a:pt x="3027897" y="314960"/>
                </a:cubicBezTo>
                <a:cubicBezTo>
                  <a:pt x="3038819" y="320421"/>
                  <a:pt x="3048217" y="328507"/>
                  <a:pt x="3058377" y="335280"/>
                </a:cubicBezTo>
                <a:cubicBezTo>
                  <a:pt x="3071924" y="355600"/>
                  <a:pt x="3091294" y="373072"/>
                  <a:pt x="3099017" y="396240"/>
                </a:cubicBezTo>
                <a:lnTo>
                  <a:pt x="3119337" y="457200"/>
                </a:lnTo>
                <a:cubicBezTo>
                  <a:pt x="3112564" y="477520"/>
                  <a:pt x="3102538" y="497032"/>
                  <a:pt x="3099017" y="518160"/>
                </a:cubicBezTo>
                <a:cubicBezTo>
                  <a:pt x="3093939" y="548631"/>
                  <a:pt x="3086427" y="613246"/>
                  <a:pt x="3068537" y="640080"/>
                </a:cubicBezTo>
                <a:cubicBezTo>
                  <a:pt x="3061764" y="650240"/>
                  <a:pt x="3053678" y="659638"/>
                  <a:pt x="3048217" y="670560"/>
                </a:cubicBezTo>
                <a:cubicBezTo>
                  <a:pt x="3043428" y="680139"/>
                  <a:pt x="3046772" y="694815"/>
                  <a:pt x="3038057" y="701040"/>
                </a:cubicBezTo>
                <a:cubicBezTo>
                  <a:pt x="3020628" y="713490"/>
                  <a:pt x="2977097" y="721360"/>
                  <a:pt x="2977097" y="721360"/>
                </a:cubicBezTo>
                <a:cubicBezTo>
                  <a:pt x="2970324" y="731520"/>
                  <a:pt x="2965411" y="743206"/>
                  <a:pt x="2956777" y="751840"/>
                </a:cubicBezTo>
                <a:cubicBezTo>
                  <a:pt x="2927660" y="780957"/>
                  <a:pt x="2928871" y="765793"/>
                  <a:pt x="2895817" y="782320"/>
                </a:cubicBezTo>
                <a:cubicBezTo>
                  <a:pt x="2884895" y="787781"/>
                  <a:pt x="2876495" y="797681"/>
                  <a:pt x="2865337" y="802640"/>
                </a:cubicBezTo>
                <a:cubicBezTo>
                  <a:pt x="2845764" y="811339"/>
                  <a:pt x="2824697" y="816187"/>
                  <a:pt x="2804377" y="822960"/>
                </a:cubicBezTo>
                <a:lnTo>
                  <a:pt x="2773897" y="833120"/>
                </a:lnTo>
                <a:cubicBezTo>
                  <a:pt x="2729870" y="829733"/>
                  <a:pt x="2685974" y="822960"/>
                  <a:pt x="2641817" y="822960"/>
                </a:cubicBezTo>
                <a:cubicBezTo>
                  <a:pt x="2631107" y="822960"/>
                  <a:pt x="2621635" y="830178"/>
                  <a:pt x="2611337" y="833120"/>
                </a:cubicBezTo>
                <a:cubicBezTo>
                  <a:pt x="2597911" y="836956"/>
                  <a:pt x="2584244" y="839893"/>
                  <a:pt x="2570697" y="843280"/>
                </a:cubicBezTo>
                <a:cubicBezTo>
                  <a:pt x="2530057" y="839893"/>
                  <a:pt x="2489243" y="838178"/>
                  <a:pt x="2448777" y="833120"/>
                </a:cubicBezTo>
                <a:cubicBezTo>
                  <a:pt x="2434921" y="831388"/>
                  <a:pt x="2421829" y="825698"/>
                  <a:pt x="2408137" y="822960"/>
                </a:cubicBezTo>
                <a:cubicBezTo>
                  <a:pt x="2387937" y="818920"/>
                  <a:pt x="2367497" y="816187"/>
                  <a:pt x="2347177" y="812800"/>
                </a:cubicBezTo>
                <a:cubicBezTo>
                  <a:pt x="2313310" y="816187"/>
                  <a:pt x="2279613" y="822960"/>
                  <a:pt x="2245577" y="822960"/>
                </a:cubicBezTo>
                <a:cubicBezTo>
                  <a:pt x="2156275" y="822960"/>
                  <a:pt x="2247538" y="798600"/>
                  <a:pt x="2174457" y="822960"/>
                </a:cubicBezTo>
                <a:cubicBezTo>
                  <a:pt x="2147364" y="819573"/>
                  <a:pt x="2118890" y="821983"/>
                  <a:pt x="2093177" y="812800"/>
                </a:cubicBezTo>
                <a:cubicBezTo>
                  <a:pt x="2070178" y="804586"/>
                  <a:pt x="2055385" y="779883"/>
                  <a:pt x="2032217" y="772160"/>
                </a:cubicBezTo>
                <a:cubicBezTo>
                  <a:pt x="1984435" y="756233"/>
                  <a:pt x="2011681" y="765977"/>
                  <a:pt x="1950937" y="741680"/>
                </a:cubicBezTo>
                <a:cubicBezTo>
                  <a:pt x="1927230" y="745067"/>
                  <a:pt x="1903151" y="746455"/>
                  <a:pt x="1879817" y="751840"/>
                </a:cubicBezTo>
                <a:cubicBezTo>
                  <a:pt x="1858946" y="756656"/>
                  <a:pt x="1840145" y="769795"/>
                  <a:pt x="1818857" y="772160"/>
                </a:cubicBezTo>
                <a:cubicBezTo>
                  <a:pt x="1666207" y="789121"/>
                  <a:pt x="1785030" y="774238"/>
                  <a:pt x="1666457" y="792480"/>
                </a:cubicBezTo>
                <a:cubicBezTo>
                  <a:pt x="1642788" y="796121"/>
                  <a:pt x="1618898" y="798356"/>
                  <a:pt x="1595337" y="802640"/>
                </a:cubicBezTo>
                <a:cubicBezTo>
                  <a:pt x="1581599" y="805138"/>
                  <a:pt x="1568471" y="810504"/>
                  <a:pt x="1554697" y="812800"/>
                </a:cubicBezTo>
                <a:cubicBezTo>
                  <a:pt x="1507454" y="820674"/>
                  <a:pt x="1412457" y="833120"/>
                  <a:pt x="1412457" y="833120"/>
                </a:cubicBezTo>
                <a:cubicBezTo>
                  <a:pt x="1402297" y="829733"/>
                  <a:pt x="1392687" y="822960"/>
                  <a:pt x="1381977" y="822960"/>
                </a:cubicBezTo>
                <a:cubicBezTo>
                  <a:pt x="1362973" y="822960"/>
                  <a:pt x="1330022" y="838489"/>
                  <a:pt x="1310857" y="843280"/>
                </a:cubicBezTo>
                <a:cubicBezTo>
                  <a:pt x="1294104" y="847468"/>
                  <a:pt x="1276914" y="849694"/>
                  <a:pt x="1260057" y="853440"/>
                </a:cubicBezTo>
                <a:cubicBezTo>
                  <a:pt x="1246426" y="856469"/>
                  <a:pt x="1232964" y="860213"/>
                  <a:pt x="1219417" y="863600"/>
                </a:cubicBezTo>
                <a:cubicBezTo>
                  <a:pt x="1165230" y="860213"/>
                  <a:pt x="1110945" y="858143"/>
                  <a:pt x="1056857" y="853440"/>
                </a:cubicBezTo>
                <a:cubicBezTo>
                  <a:pt x="1033000" y="851365"/>
                  <a:pt x="1009576" y="845550"/>
                  <a:pt x="985737" y="843280"/>
                </a:cubicBezTo>
                <a:cubicBezTo>
                  <a:pt x="736547" y="819548"/>
                  <a:pt x="932400" y="845820"/>
                  <a:pt x="772377" y="822960"/>
                </a:cubicBezTo>
                <a:cubicBezTo>
                  <a:pt x="705369" y="800624"/>
                  <a:pt x="766024" y="818356"/>
                  <a:pt x="640297" y="802640"/>
                </a:cubicBezTo>
                <a:cubicBezTo>
                  <a:pt x="619856" y="800085"/>
                  <a:pt x="599657" y="795867"/>
                  <a:pt x="579337" y="792480"/>
                </a:cubicBezTo>
                <a:cubicBezTo>
                  <a:pt x="532936" y="761546"/>
                  <a:pt x="565624" y="778402"/>
                  <a:pt x="508217" y="762000"/>
                </a:cubicBezTo>
                <a:cubicBezTo>
                  <a:pt x="497919" y="759058"/>
                  <a:pt x="488035" y="754782"/>
                  <a:pt x="477737" y="751840"/>
                </a:cubicBezTo>
                <a:cubicBezTo>
                  <a:pt x="464311" y="748004"/>
                  <a:pt x="450523" y="745516"/>
                  <a:pt x="437097" y="741680"/>
                </a:cubicBezTo>
                <a:cubicBezTo>
                  <a:pt x="426799" y="738738"/>
                  <a:pt x="417007" y="734117"/>
                  <a:pt x="406617" y="731520"/>
                </a:cubicBezTo>
                <a:cubicBezTo>
                  <a:pt x="389864" y="727332"/>
                  <a:pt x="372570" y="725548"/>
                  <a:pt x="355817" y="721360"/>
                </a:cubicBezTo>
                <a:cubicBezTo>
                  <a:pt x="283484" y="703277"/>
                  <a:pt x="377090" y="718849"/>
                  <a:pt x="274537" y="690880"/>
                </a:cubicBezTo>
                <a:cubicBezTo>
                  <a:pt x="254663" y="685460"/>
                  <a:pt x="233897" y="684107"/>
                  <a:pt x="213577" y="680720"/>
                </a:cubicBezTo>
                <a:cubicBezTo>
                  <a:pt x="108140" y="610428"/>
                  <a:pt x="271361" y="717423"/>
                  <a:pt x="142457" y="640080"/>
                </a:cubicBezTo>
                <a:cubicBezTo>
                  <a:pt x="19854" y="566518"/>
                  <a:pt x="133754" y="625569"/>
                  <a:pt x="40857" y="579120"/>
                </a:cubicBezTo>
                <a:cubicBezTo>
                  <a:pt x="34084" y="565573"/>
                  <a:pt x="26503" y="552401"/>
                  <a:pt x="20537" y="538480"/>
                </a:cubicBezTo>
                <a:cubicBezTo>
                  <a:pt x="11792" y="518074"/>
                  <a:pt x="5373" y="487983"/>
                  <a:pt x="217" y="467360"/>
                </a:cubicBezTo>
                <a:cubicBezTo>
                  <a:pt x="3604" y="457200"/>
                  <a:pt x="10377" y="447590"/>
                  <a:pt x="10377" y="436880"/>
                </a:cubicBezTo>
                <a:cubicBezTo>
                  <a:pt x="10377" y="422916"/>
                  <a:pt x="-1758" y="410063"/>
                  <a:pt x="217" y="396240"/>
                </a:cubicBezTo>
                <a:cubicBezTo>
                  <a:pt x="1944" y="384152"/>
                  <a:pt x="15076" y="376682"/>
                  <a:pt x="20537" y="365760"/>
                </a:cubicBezTo>
                <a:cubicBezTo>
                  <a:pt x="25326" y="356181"/>
                  <a:pt x="27310" y="345440"/>
                  <a:pt x="30697" y="335280"/>
                </a:cubicBezTo>
                <a:cubicBezTo>
                  <a:pt x="27310" y="325120"/>
                  <a:pt x="20537" y="315510"/>
                  <a:pt x="20537" y="304800"/>
                </a:cubicBezTo>
                <a:cubicBezTo>
                  <a:pt x="20537" y="268662"/>
                  <a:pt x="37773" y="273503"/>
                  <a:pt x="61177" y="254000"/>
                </a:cubicBezTo>
                <a:cubicBezTo>
                  <a:pt x="72215" y="244802"/>
                  <a:pt x="82459" y="234558"/>
                  <a:pt x="91657" y="223520"/>
                </a:cubicBezTo>
                <a:cubicBezTo>
                  <a:pt x="99474" y="214139"/>
                  <a:pt x="102787" y="201081"/>
                  <a:pt x="111977" y="193040"/>
                </a:cubicBezTo>
                <a:cubicBezTo>
                  <a:pt x="197403" y="118292"/>
                  <a:pt x="142947" y="172475"/>
                  <a:pt x="203417" y="142240"/>
                </a:cubicBezTo>
                <a:cubicBezTo>
                  <a:pt x="214339" y="136779"/>
                  <a:pt x="222674" y="126730"/>
                  <a:pt x="233897" y="121920"/>
                </a:cubicBezTo>
                <a:cubicBezTo>
                  <a:pt x="279471" y="102388"/>
                  <a:pt x="265474" y="121371"/>
                  <a:pt x="305017" y="101600"/>
                </a:cubicBezTo>
                <a:cubicBezTo>
                  <a:pt x="309301" y="99458"/>
                  <a:pt x="313484" y="86360"/>
                  <a:pt x="325337" y="81280"/>
                </a:cubicBez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286296" y="2502955"/>
            <a:ext cx="2438940" cy="820275"/>
            <a:chOff x="3286296" y="2502955"/>
            <a:chExt cx="2438940" cy="820275"/>
          </a:xfrm>
        </p:grpSpPr>
        <p:sp>
          <p:nvSpPr>
            <p:cNvPr id="8" name="Freeform 7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50458" y="2595993"/>
              <a:ext cx="66396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six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6296" y="2502955"/>
              <a:ext cx="9364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/>
                  </a:solidFill>
                </a:rPr>
                <a:t>nine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240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there scientific objectivity here?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72" y="1676400"/>
            <a:ext cx="6229255" cy="4953000"/>
          </a:xfrm>
        </p:spPr>
      </p:pic>
      <p:grpSp>
        <p:nvGrpSpPr>
          <p:cNvPr id="3" name="Group 2"/>
          <p:cNvGrpSpPr/>
          <p:nvPr/>
        </p:nvGrpSpPr>
        <p:grpSpPr>
          <a:xfrm>
            <a:off x="3361380" y="2342345"/>
            <a:ext cx="2393327" cy="1039744"/>
            <a:chOff x="3361380" y="2342345"/>
            <a:chExt cx="2393327" cy="1039744"/>
          </a:xfrm>
        </p:grpSpPr>
        <p:sp>
          <p:nvSpPr>
            <p:cNvPr id="7" name="Freeform 6"/>
            <p:cNvSpPr/>
            <p:nvPr/>
          </p:nvSpPr>
          <p:spPr bwMode="auto">
            <a:xfrm>
              <a:off x="373982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4812030" y="2670355"/>
              <a:ext cx="490296" cy="67101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3442648" y="2537077"/>
              <a:ext cx="330958" cy="622380"/>
            </a:xfrm>
            <a:custGeom>
              <a:avLst/>
              <a:gdLst>
                <a:gd name="connsiteX0" fmla="*/ 259307 w 330958"/>
                <a:gd name="connsiteY0" fmla="*/ 4819 h 622380"/>
                <a:gd name="connsiteX1" fmla="*/ 276367 w 330958"/>
                <a:gd name="connsiteY1" fmla="*/ 15054 h 622380"/>
                <a:gd name="connsiteX2" fmla="*/ 283191 w 330958"/>
                <a:gd name="connsiteY2" fmla="*/ 28702 h 622380"/>
                <a:gd name="connsiteX3" fmla="*/ 300251 w 330958"/>
                <a:gd name="connsiteY3" fmla="*/ 49174 h 622380"/>
                <a:gd name="connsiteX4" fmla="*/ 303662 w 330958"/>
                <a:gd name="connsiteY4" fmla="*/ 66233 h 622380"/>
                <a:gd name="connsiteX5" fmla="*/ 310486 w 330958"/>
                <a:gd name="connsiteY5" fmla="*/ 107177 h 622380"/>
                <a:gd name="connsiteX6" fmla="*/ 317310 w 330958"/>
                <a:gd name="connsiteY6" fmla="*/ 131060 h 622380"/>
                <a:gd name="connsiteX7" fmla="*/ 307074 w 330958"/>
                <a:gd name="connsiteY7" fmla="*/ 134472 h 622380"/>
                <a:gd name="connsiteX8" fmla="*/ 317310 w 330958"/>
                <a:gd name="connsiteY8" fmla="*/ 137884 h 622380"/>
                <a:gd name="connsiteX9" fmla="*/ 307074 w 330958"/>
                <a:gd name="connsiteY9" fmla="*/ 134472 h 622380"/>
                <a:gd name="connsiteX10" fmla="*/ 313898 w 330958"/>
                <a:gd name="connsiteY10" fmla="*/ 144708 h 622380"/>
                <a:gd name="connsiteX11" fmla="*/ 313898 w 330958"/>
                <a:gd name="connsiteY11" fmla="*/ 216359 h 622380"/>
                <a:gd name="connsiteX12" fmla="*/ 310486 w 330958"/>
                <a:gd name="connsiteY12" fmla="*/ 233419 h 622380"/>
                <a:gd name="connsiteX13" fmla="*/ 307074 w 330958"/>
                <a:gd name="connsiteY13" fmla="*/ 243654 h 622380"/>
                <a:gd name="connsiteX14" fmla="*/ 317310 w 330958"/>
                <a:gd name="connsiteY14" fmla="*/ 267538 h 622380"/>
                <a:gd name="connsiteX15" fmla="*/ 320722 w 330958"/>
                <a:gd name="connsiteY15" fmla="*/ 291422 h 622380"/>
                <a:gd name="connsiteX16" fmla="*/ 324134 w 330958"/>
                <a:gd name="connsiteY16" fmla="*/ 322129 h 622380"/>
                <a:gd name="connsiteX17" fmla="*/ 330958 w 330958"/>
                <a:gd name="connsiteY17" fmla="*/ 346013 h 622380"/>
                <a:gd name="connsiteX18" fmla="*/ 324134 w 330958"/>
                <a:gd name="connsiteY18" fmla="*/ 414251 h 622380"/>
                <a:gd name="connsiteX19" fmla="*/ 317310 w 330958"/>
                <a:gd name="connsiteY19" fmla="*/ 434723 h 622380"/>
                <a:gd name="connsiteX20" fmla="*/ 303662 w 330958"/>
                <a:gd name="connsiteY20" fmla="*/ 458607 h 622380"/>
                <a:gd name="connsiteX21" fmla="*/ 296839 w 330958"/>
                <a:gd name="connsiteY21" fmla="*/ 482490 h 622380"/>
                <a:gd name="connsiteX22" fmla="*/ 290015 w 330958"/>
                <a:gd name="connsiteY22" fmla="*/ 496138 h 622380"/>
                <a:gd name="connsiteX23" fmla="*/ 283191 w 330958"/>
                <a:gd name="connsiteY23" fmla="*/ 516610 h 622380"/>
                <a:gd name="connsiteX24" fmla="*/ 269543 w 330958"/>
                <a:gd name="connsiteY24" fmla="*/ 537081 h 622380"/>
                <a:gd name="connsiteX25" fmla="*/ 262719 w 330958"/>
                <a:gd name="connsiteY25" fmla="*/ 547317 h 622380"/>
                <a:gd name="connsiteX26" fmla="*/ 252483 w 330958"/>
                <a:gd name="connsiteY26" fmla="*/ 557553 h 622380"/>
                <a:gd name="connsiteX27" fmla="*/ 245659 w 330958"/>
                <a:gd name="connsiteY27" fmla="*/ 567789 h 622380"/>
                <a:gd name="connsiteX28" fmla="*/ 225188 w 330958"/>
                <a:gd name="connsiteY28" fmla="*/ 588260 h 622380"/>
                <a:gd name="connsiteX29" fmla="*/ 214952 w 330958"/>
                <a:gd name="connsiteY29" fmla="*/ 598496 h 622380"/>
                <a:gd name="connsiteX30" fmla="*/ 194480 w 330958"/>
                <a:gd name="connsiteY30" fmla="*/ 615556 h 622380"/>
                <a:gd name="connsiteX31" fmla="*/ 174009 w 330958"/>
                <a:gd name="connsiteY31" fmla="*/ 622380 h 622380"/>
                <a:gd name="connsiteX32" fmla="*/ 153537 w 330958"/>
                <a:gd name="connsiteY32" fmla="*/ 618968 h 622380"/>
                <a:gd name="connsiteX33" fmla="*/ 119418 w 330958"/>
                <a:gd name="connsiteY33" fmla="*/ 608732 h 622380"/>
                <a:gd name="connsiteX34" fmla="*/ 109182 w 330958"/>
                <a:gd name="connsiteY34" fmla="*/ 605320 h 622380"/>
                <a:gd name="connsiteX35" fmla="*/ 98946 w 330958"/>
                <a:gd name="connsiteY35" fmla="*/ 598496 h 622380"/>
                <a:gd name="connsiteX36" fmla="*/ 88710 w 330958"/>
                <a:gd name="connsiteY36" fmla="*/ 595084 h 622380"/>
                <a:gd name="connsiteX37" fmla="*/ 78474 w 330958"/>
                <a:gd name="connsiteY37" fmla="*/ 588260 h 622380"/>
                <a:gd name="connsiteX38" fmla="*/ 58003 w 330958"/>
                <a:gd name="connsiteY38" fmla="*/ 581436 h 622380"/>
                <a:gd name="connsiteX39" fmla="*/ 51179 w 330958"/>
                <a:gd name="connsiteY39" fmla="*/ 571201 h 622380"/>
                <a:gd name="connsiteX40" fmla="*/ 44355 w 330958"/>
                <a:gd name="connsiteY40" fmla="*/ 550729 h 622380"/>
                <a:gd name="connsiteX41" fmla="*/ 34119 w 330958"/>
                <a:gd name="connsiteY41" fmla="*/ 537081 h 622380"/>
                <a:gd name="connsiteX42" fmla="*/ 23883 w 330958"/>
                <a:gd name="connsiteY42" fmla="*/ 513198 h 622380"/>
                <a:gd name="connsiteX43" fmla="*/ 10236 w 330958"/>
                <a:gd name="connsiteY43" fmla="*/ 479078 h 622380"/>
                <a:gd name="connsiteX44" fmla="*/ 6824 w 330958"/>
                <a:gd name="connsiteY44" fmla="*/ 468842 h 622380"/>
                <a:gd name="connsiteX45" fmla="*/ 6824 w 330958"/>
                <a:gd name="connsiteY45" fmla="*/ 434723 h 622380"/>
                <a:gd name="connsiteX46" fmla="*/ 0 w 330958"/>
                <a:gd name="connsiteY46" fmla="*/ 328953 h 622380"/>
                <a:gd name="connsiteX47" fmla="*/ 3412 w 330958"/>
                <a:gd name="connsiteY47" fmla="*/ 308481 h 622380"/>
                <a:gd name="connsiteX48" fmla="*/ 6824 w 330958"/>
                <a:gd name="connsiteY48" fmla="*/ 298245 h 622380"/>
                <a:gd name="connsiteX49" fmla="*/ 10236 w 330958"/>
                <a:gd name="connsiteY49" fmla="*/ 277774 h 622380"/>
                <a:gd name="connsiteX50" fmla="*/ 17059 w 330958"/>
                <a:gd name="connsiteY50" fmla="*/ 240242 h 622380"/>
                <a:gd name="connsiteX51" fmla="*/ 23883 w 330958"/>
                <a:gd name="connsiteY51" fmla="*/ 226595 h 622380"/>
                <a:gd name="connsiteX52" fmla="*/ 30707 w 330958"/>
                <a:gd name="connsiteY52" fmla="*/ 216359 h 622380"/>
                <a:gd name="connsiteX53" fmla="*/ 37531 w 330958"/>
                <a:gd name="connsiteY53" fmla="*/ 195887 h 622380"/>
                <a:gd name="connsiteX54" fmla="*/ 40943 w 330958"/>
                <a:gd name="connsiteY54" fmla="*/ 185651 h 622380"/>
                <a:gd name="connsiteX55" fmla="*/ 51179 w 330958"/>
                <a:gd name="connsiteY55" fmla="*/ 172004 h 622380"/>
                <a:gd name="connsiteX56" fmla="*/ 54591 w 330958"/>
                <a:gd name="connsiteY56" fmla="*/ 161768 h 622380"/>
                <a:gd name="connsiteX57" fmla="*/ 68239 w 330958"/>
                <a:gd name="connsiteY57" fmla="*/ 141296 h 622380"/>
                <a:gd name="connsiteX58" fmla="*/ 71651 w 330958"/>
                <a:gd name="connsiteY58" fmla="*/ 127648 h 622380"/>
                <a:gd name="connsiteX59" fmla="*/ 92122 w 330958"/>
                <a:gd name="connsiteY59" fmla="*/ 93529 h 622380"/>
                <a:gd name="connsiteX60" fmla="*/ 98946 w 330958"/>
                <a:gd name="connsiteY60" fmla="*/ 83293 h 622380"/>
                <a:gd name="connsiteX61" fmla="*/ 105770 w 330958"/>
                <a:gd name="connsiteY61" fmla="*/ 73057 h 622380"/>
                <a:gd name="connsiteX62" fmla="*/ 126242 w 330958"/>
                <a:gd name="connsiteY62" fmla="*/ 59410 h 622380"/>
                <a:gd name="connsiteX63" fmla="*/ 136477 w 330958"/>
                <a:gd name="connsiteY63" fmla="*/ 52586 h 622380"/>
                <a:gd name="connsiteX64" fmla="*/ 150125 w 330958"/>
                <a:gd name="connsiteY64" fmla="*/ 42350 h 622380"/>
                <a:gd name="connsiteX65" fmla="*/ 180833 w 330958"/>
                <a:gd name="connsiteY65" fmla="*/ 21878 h 622380"/>
                <a:gd name="connsiteX66" fmla="*/ 191068 w 330958"/>
                <a:gd name="connsiteY66" fmla="*/ 15054 h 622380"/>
                <a:gd name="connsiteX67" fmla="*/ 201304 w 330958"/>
                <a:gd name="connsiteY67" fmla="*/ 11642 h 622380"/>
                <a:gd name="connsiteX68" fmla="*/ 221776 w 330958"/>
                <a:gd name="connsiteY68" fmla="*/ 1407 h 622380"/>
                <a:gd name="connsiteX69" fmla="*/ 259307 w 330958"/>
                <a:gd name="connsiteY69" fmla="*/ 4819 h 62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330958" h="622380">
                  <a:moveTo>
                    <a:pt x="259307" y="4819"/>
                  </a:moveTo>
                  <a:cubicBezTo>
                    <a:pt x="268406" y="7094"/>
                    <a:pt x="271678" y="10365"/>
                    <a:pt x="276367" y="15054"/>
                  </a:cubicBezTo>
                  <a:cubicBezTo>
                    <a:pt x="279964" y="18650"/>
                    <a:pt x="280667" y="24286"/>
                    <a:pt x="283191" y="28702"/>
                  </a:cubicBezTo>
                  <a:cubicBezTo>
                    <a:pt x="289525" y="39786"/>
                    <a:pt x="290842" y="39765"/>
                    <a:pt x="300251" y="49174"/>
                  </a:cubicBezTo>
                  <a:cubicBezTo>
                    <a:pt x="301388" y="54860"/>
                    <a:pt x="302654" y="60522"/>
                    <a:pt x="303662" y="66233"/>
                  </a:cubicBezTo>
                  <a:cubicBezTo>
                    <a:pt x="306066" y="79859"/>
                    <a:pt x="307130" y="93754"/>
                    <a:pt x="310486" y="107177"/>
                  </a:cubicBezTo>
                  <a:cubicBezTo>
                    <a:pt x="314770" y="124313"/>
                    <a:pt x="312415" y="116376"/>
                    <a:pt x="317310" y="131060"/>
                  </a:cubicBezTo>
                  <a:cubicBezTo>
                    <a:pt x="313898" y="132197"/>
                    <a:pt x="303662" y="133335"/>
                    <a:pt x="307074" y="134472"/>
                  </a:cubicBezTo>
                  <a:lnTo>
                    <a:pt x="317310" y="137884"/>
                  </a:lnTo>
                  <a:lnTo>
                    <a:pt x="307074" y="134472"/>
                  </a:lnTo>
                  <a:cubicBezTo>
                    <a:pt x="309349" y="137884"/>
                    <a:pt x="313703" y="140612"/>
                    <a:pt x="313898" y="144708"/>
                  </a:cubicBezTo>
                  <a:cubicBezTo>
                    <a:pt x="318111" y="233189"/>
                    <a:pt x="302630" y="182554"/>
                    <a:pt x="313898" y="216359"/>
                  </a:cubicBezTo>
                  <a:cubicBezTo>
                    <a:pt x="312761" y="222046"/>
                    <a:pt x="311893" y="227793"/>
                    <a:pt x="310486" y="233419"/>
                  </a:cubicBezTo>
                  <a:cubicBezTo>
                    <a:pt x="309614" y="236908"/>
                    <a:pt x="307074" y="240058"/>
                    <a:pt x="307074" y="243654"/>
                  </a:cubicBezTo>
                  <a:cubicBezTo>
                    <a:pt x="307074" y="248674"/>
                    <a:pt x="315978" y="264873"/>
                    <a:pt x="317310" y="267538"/>
                  </a:cubicBezTo>
                  <a:cubicBezTo>
                    <a:pt x="318447" y="275499"/>
                    <a:pt x="319724" y="283442"/>
                    <a:pt x="320722" y="291422"/>
                  </a:cubicBezTo>
                  <a:cubicBezTo>
                    <a:pt x="321999" y="301641"/>
                    <a:pt x="322568" y="311950"/>
                    <a:pt x="324134" y="322129"/>
                  </a:cubicBezTo>
                  <a:cubicBezTo>
                    <a:pt x="325358" y="330086"/>
                    <a:pt x="328410" y="338369"/>
                    <a:pt x="330958" y="346013"/>
                  </a:cubicBezTo>
                  <a:cubicBezTo>
                    <a:pt x="320647" y="387255"/>
                    <a:pt x="337469" y="316459"/>
                    <a:pt x="324134" y="414251"/>
                  </a:cubicBezTo>
                  <a:cubicBezTo>
                    <a:pt x="323162" y="421378"/>
                    <a:pt x="320527" y="428289"/>
                    <a:pt x="317310" y="434723"/>
                  </a:cubicBezTo>
                  <a:cubicBezTo>
                    <a:pt x="308652" y="452039"/>
                    <a:pt x="313307" y="444139"/>
                    <a:pt x="303662" y="458607"/>
                  </a:cubicBezTo>
                  <a:cubicBezTo>
                    <a:pt x="301930" y="465536"/>
                    <a:pt x="299777" y="475635"/>
                    <a:pt x="296839" y="482490"/>
                  </a:cubicBezTo>
                  <a:cubicBezTo>
                    <a:pt x="294835" y="487165"/>
                    <a:pt x="291904" y="491415"/>
                    <a:pt x="290015" y="496138"/>
                  </a:cubicBezTo>
                  <a:cubicBezTo>
                    <a:pt x="287344" y="502817"/>
                    <a:pt x="287181" y="510625"/>
                    <a:pt x="283191" y="516610"/>
                  </a:cubicBezTo>
                  <a:lnTo>
                    <a:pt x="269543" y="537081"/>
                  </a:lnTo>
                  <a:cubicBezTo>
                    <a:pt x="267268" y="540493"/>
                    <a:pt x="265619" y="544417"/>
                    <a:pt x="262719" y="547317"/>
                  </a:cubicBezTo>
                  <a:cubicBezTo>
                    <a:pt x="259307" y="550729"/>
                    <a:pt x="255572" y="553846"/>
                    <a:pt x="252483" y="557553"/>
                  </a:cubicBezTo>
                  <a:cubicBezTo>
                    <a:pt x="249858" y="560703"/>
                    <a:pt x="248383" y="564724"/>
                    <a:pt x="245659" y="567789"/>
                  </a:cubicBezTo>
                  <a:cubicBezTo>
                    <a:pt x="239248" y="575002"/>
                    <a:pt x="232012" y="581436"/>
                    <a:pt x="225188" y="588260"/>
                  </a:cubicBezTo>
                  <a:lnTo>
                    <a:pt x="214952" y="598496"/>
                  </a:lnTo>
                  <a:cubicBezTo>
                    <a:pt x="208524" y="604924"/>
                    <a:pt x="203031" y="611756"/>
                    <a:pt x="194480" y="615556"/>
                  </a:cubicBezTo>
                  <a:cubicBezTo>
                    <a:pt x="187907" y="618477"/>
                    <a:pt x="174009" y="622380"/>
                    <a:pt x="174009" y="622380"/>
                  </a:cubicBezTo>
                  <a:cubicBezTo>
                    <a:pt x="167185" y="621243"/>
                    <a:pt x="160321" y="620325"/>
                    <a:pt x="153537" y="618968"/>
                  </a:cubicBezTo>
                  <a:cubicBezTo>
                    <a:pt x="140644" y="616389"/>
                    <a:pt x="132476" y="613085"/>
                    <a:pt x="119418" y="608732"/>
                  </a:cubicBezTo>
                  <a:cubicBezTo>
                    <a:pt x="116006" y="607595"/>
                    <a:pt x="112175" y="607315"/>
                    <a:pt x="109182" y="605320"/>
                  </a:cubicBezTo>
                  <a:cubicBezTo>
                    <a:pt x="105770" y="603045"/>
                    <a:pt x="102614" y="600330"/>
                    <a:pt x="98946" y="598496"/>
                  </a:cubicBezTo>
                  <a:cubicBezTo>
                    <a:pt x="95729" y="596888"/>
                    <a:pt x="91927" y="596692"/>
                    <a:pt x="88710" y="595084"/>
                  </a:cubicBezTo>
                  <a:cubicBezTo>
                    <a:pt x="85042" y="593250"/>
                    <a:pt x="82221" y="589926"/>
                    <a:pt x="78474" y="588260"/>
                  </a:cubicBezTo>
                  <a:cubicBezTo>
                    <a:pt x="71901" y="585339"/>
                    <a:pt x="58003" y="581436"/>
                    <a:pt x="58003" y="581436"/>
                  </a:cubicBezTo>
                  <a:cubicBezTo>
                    <a:pt x="55728" y="578024"/>
                    <a:pt x="52844" y="574948"/>
                    <a:pt x="51179" y="571201"/>
                  </a:cubicBezTo>
                  <a:cubicBezTo>
                    <a:pt x="48258" y="564628"/>
                    <a:pt x="48671" y="556484"/>
                    <a:pt x="44355" y="550729"/>
                  </a:cubicBezTo>
                  <a:cubicBezTo>
                    <a:pt x="40943" y="546180"/>
                    <a:pt x="37133" y="541903"/>
                    <a:pt x="34119" y="537081"/>
                  </a:cubicBezTo>
                  <a:cubicBezTo>
                    <a:pt x="23833" y="520623"/>
                    <a:pt x="30215" y="527971"/>
                    <a:pt x="23883" y="513198"/>
                  </a:cubicBezTo>
                  <a:cubicBezTo>
                    <a:pt x="8825" y="478064"/>
                    <a:pt x="25763" y="525663"/>
                    <a:pt x="10236" y="479078"/>
                  </a:cubicBezTo>
                  <a:lnTo>
                    <a:pt x="6824" y="468842"/>
                  </a:lnTo>
                  <a:cubicBezTo>
                    <a:pt x="14665" y="421798"/>
                    <a:pt x="9434" y="469960"/>
                    <a:pt x="6824" y="434723"/>
                  </a:cubicBezTo>
                  <a:cubicBezTo>
                    <a:pt x="-3567" y="294440"/>
                    <a:pt x="8964" y="400666"/>
                    <a:pt x="0" y="328953"/>
                  </a:cubicBezTo>
                  <a:cubicBezTo>
                    <a:pt x="1137" y="322129"/>
                    <a:pt x="1911" y="315234"/>
                    <a:pt x="3412" y="308481"/>
                  </a:cubicBezTo>
                  <a:cubicBezTo>
                    <a:pt x="4192" y="304970"/>
                    <a:pt x="6044" y="301756"/>
                    <a:pt x="6824" y="298245"/>
                  </a:cubicBezTo>
                  <a:cubicBezTo>
                    <a:pt x="8325" y="291492"/>
                    <a:pt x="9258" y="284622"/>
                    <a:pt x="10236" y="277774"/>
                  </a:cubicBezTo>
                  <a:cubicBezTo>
                    <a:pt x="12620" y="261086"/>
                    <a:pt x="11327" y="253617"/>
                    <a:pt x="17059" y="240242"/>
                  </a:cubicBezTo>
                  <a:cubicBezTo>
                    <a:pt x="19062" y="235567"/>
                    <a:pt x="21360" y="231011"/>
                    <a:pt x="23883" y="226595"/>
                  </a:cubicBezTo>
                  <a:cubicBezTo>
                    <a:pt x="25918" y="223035"/>
                    <a:pt x="29042" y="220106"/>
                    <a:pt x="30707" y="216359"/>
                  </a:cubicBezTo>
                  <a:cubicBezTo>
                    <a:pt x="33628" y="209786"/>
                    <a:pt x="35256" y="202711"/>
                    <a:pt x="37531" y="195887"/>
                  </a:cubicBezTo>
                  <a:cubicBezTo>
                    <a:pt x="38668" y="192475"/>
                    <a:pt x="38785" y="188528"/>
                    <a:pt x="40943" y="185651"/>
                  </a:cubicBezTo>
                  <a:lnTo>
                    <a:pt x="51179" y="172004"/>
                  </a:lnTo>
                  <a:cubicBezTo>
                    <a:pt x="52316" y="168592"/>
                    <a:pt x="52844" y="164912"/>
                    <a:pt x="54591" y="161768"/>
                  </a:cubicBezTo>
                  <a:cubicBezTo>
                    <a:pt x="58574" y="154599"/>
                    <a:pt x="68239" y="141296"/>
                    <a:pt x="68239" y="141296"/>
                  </a:cubicBezTo>
                  <a:cubicBezTo>
                    <a:pt x="69376" y="136747"/>
                    <a:pt x="70005" y="132039"/>
                    <a:pt x="71651" y="127648"/>
                  </a:cubicBezTo>
                  <a:cubicBezTo>
                    <a:pt x="76148" y="115656"/>
                    <a:pt x="85319" y="103734"/>
                    <a:pt x="92122" y="93529"/>
                  </a:cubicBezTo>
                  <a:lnTo>
                    <a:pt x="98946" y="83293"/>
                  </a:lnTo>
                  <a:cubicBezTo>
                    <a:pt x="101221" y="79881"/>
                    <a:pt x="102358" y="75332"/>
                    <a:pt x="105770" y="73057"/>
                  </a:cubicBezTo>
                  <a:lnTo>
                    <a:pt x="126242" y="59410"/>
                  </a:lnTo>
                  <a:cubicBezTo>
                    <a:pt x="129654" y="57136"/>
                    <a:pt x="133197" y="55046"/>
                    <a:pt x="136477" y="52586"/>
                  </a:cubicBezTo>
                  <a:cubicBezTo>
                    <a:pt x="141026" y="49174"/>
                    <a:pt x="145466" y="45611"/>
                    <a:pt x="150125" y="42350"/>
                  </a:cubicBezTo>
                  <a:cubicBezTo>
                    <a:pt x="150135" y="42343"/>
                    <a:pt x="175710" y="25294"/>
                    <a:pt x="180833" y="21878"/>
                  </a:cubicBezTo>
                  <a:cubicBezTo>
                    <a:pt x="184245" y="19603"/>
                    <a:pt x="187178" y="16351"/>
                    <a:pt x="191068" y="15054"/>
                  </a:cubicBezTo>
                  <a:cubicBezTo>
                    <a:pt x="194480" y="13917"/>
                    <a:pt x="198087" y="13250"/>
                    <a:pt x="201304" y="11642"/>
                  </a:cubicBezTo>
                  <a:cubicBezTo>
                    <a:pt x="213791" y="5399"/>
                    <a:pt x="208301" y="3857"/>
                    <a:pt x="221776" y="1407"/>
                  </a:cubicBezTo>
                  <a:cubicBezTo>
                    <a:pt x="242869" y="-2428"/>
                    <a:pt x="250208" y="2544"/>
                    <a:pt x="259307" y="4819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5216857" y="2681785"/>
              <a:ext cx="508379" cy="641445"/>
            </a:xfrm>
            <a:custGeom>
              <a:avLst/>
              <a:gdLst>
                <a:gd name="connsiteX0" fmla="*/ 40943 w 508379"/>
                <a:gd name="connsiteY0" fmla="*/ 303663 h 641445"/>
                <a:gd name="connsiteX1" fmla="*/ 37531 w 508379"/>
                <a:gd name="connsiteY1" fmla="*/ 279779 h 641445"/>
                <a:gd name="connsiteX2" fmla="*/ 30707 w 508379"/>
                <a:gd name="connsiteY2" fmla="*/ 269543 h 641445"/>
                <a:gd name="connsiteX3" fmla="*/ 23883 w 508379"/>
                <a:gd name="connsiteY3" fmla="*/ 245660 h 641445"/>
                <a:gd name="connsiteX4" fmla="*/ 27295 w 508379"/>
                <a:gd name="connsiteY4" fmla="*/ 191069 h 641445"/>
                <a:gd name="connsiteX5" fmla="*/ 37531 w 508379"/>
                <a:gd name="connsiteY5" fmla="*/ 160361 h 641445"/>
                <a:gd name="connsiteX6" fmla="*/ 40943 w 508379"/>
                <a:gd name="connsiteY6" fmla="*/ 150125 h 641445"/>
                <a:gd name="connsiteX7" fmla="*/ 54591 w 508379"/>
                <a:gd name="connsiteY7" fmla="*/ 129654 h 641445"/>
                <a:gd name="connsiteX8" fmla="*/ 68239 w 508379"/>
                <a:gd name="connsiteY8" fmla="*/ 98946 h 641445"/>
                <a:gd name="connsiteX9" fmla="*/ 71650 w 508379"/>
                <a:gd name="connsiteY9" fmla="*/ 88711 h 641445"/>
                <a:gd name="connsiteX10" fmla="*/ 85298 w 508379"/>
                <a:gd name="connsiteY10" fmla="*/ 68239 h 641445"/>
                <a:gd name="connsiteX11" fmla="*/ 88710 w 508379"/>
                <a:gd name="connsiteY11" fmla="*/ 58003 h 641445"/>
                <a:gd name="connsiteX12" fmla="*/ 119418 w 508379"/>
                <a:gd name="connsiteY12" fmla="*/ 34119 h 641445"/>
                <a:gd name="connsiteX13" fmla="*/ 139889 w 508379"/>
                <a:gd name="connsiteY13" fmla="*/ 27296 h 641445"/>
                <a:gd name="connsiteX14" fmla="*/ 160361 w 508379"/>
                <a:gd name="connsiteY14" fmla="*/ 13648 h 641445"/>
                <a:gd name="connsiteX15" fmla="*/ 170597 w 508379"/>
                <a:gd name="connsiteY15" fmla="*/ 6824 h 641445"/>
                <a:gd name="connsiteX16" fmla="*/ 191068 w 508379"/>
                <a:gd name="connsiteY16" fmla="*/ 0 h 641445"/>
                <a:gd name="connsiteX17" fmla="*/ 242247 w 508379"/>
                <a:gd name="connsiteY17" fmla="*/ 6824 h 641445"/>
                <a:gd name="connsiteX18" fmla="*/ 252483 w 508379"/>
                <a:gd name="connsiteY18" fmla="*/ 10236 h 641445"/>
                <a:gd name="connsiteX19" fmla="*/ 266131 w 508379"/>
                <a:gd name="connsiteY19" fmla="*/ 13648 h 641445"/>
                <a:gd name="connsiteX20" fmla="*/ 276367 w 508379"/>
                <a:gd name="connsiteY20" fmla="*/ 20472 h 641445"/>
                <a:gd name="connsiteX21" fmla="*/ 290015 w 508379"/>
                <a:gd name="connsiteY21" fmla="*/ 23884 h 641445"/>
                <a:gd name="connsiteX22" fmla="*/ 300250 w 508379"/>
                <a:gd name="connsiteY22" fmla="*/ 27296 h 641445"/>
                <a:gd name="connsiteX23" fmla="*/ 313898 w 508379"/>
                <a:gd name="connsiteY23" fmla="*/ 34119 h 641445"/>
                <a:gd name="connsiteX24" fmla="*/ 324134 w 508379"/>
                <a:gd name="connsiteY24" fmla="*/ 37531 h 641445"/>
                <a:gd name="connsiteX25" fmla="*/ 334370 w 508379"/>
                <a:gd name="connsiteY25" fmla="*/ 44355 h 641445"/>
                <a:gd name="connsiteX26" fmla="*/ 358253 w 508379"/>
                <a:gd name="connsiteY26" fmla="*/ 54591 h 641445"/>
                <a:gd name="connsiteX27" fmla="*/ 368489 w 508379"/>
                <a:gd name="connsiteY27" fmla="*/ 64827 h 641445"/>
                <a:gd name="connsiteX28" fmla="*/ 406021 w 508379"/>
                <a:gd name="connsiteY28" fmla="*/ 81887 h 641445"/>
                <a:gd name="connsiteX29" fmla="*/ 426492 w 508379"/>
                <a:gd name="connsiteY29" fmla="*/ 95534 h 641445"/>
                <a:gd name="connsiteX30" fmla="*/ 436728 w 508379"/>
                <a:gd name="connsiteY30" fmla="*/ 105770 h 641445"/>
                <a:gd name="connsiteX31" fmla="*/ 446964 w 508379"/>
                <a:gd name="connsiteY31" fmla="*/ 109182 h 641445"/>
                <a:gd name="connsiteX32" fmla="*/ 467436 w 508379"/>
                <a:gd name="connsiteY32" fmla="*/ 119418 h 641445"/>
                <a:gd name="connsiteX33" fmla="*/ 477671 w 508379"/>
                <a:gd name="connsiteY33" fmla="*/ 129654 h 641445"/>
                <a:gd name="connsiteX34" fmla="*/ 487907 w 508379"/>
                <a:gd name="connsiteY34" fmla="*/ 136478 h 641445"/>
                <a:gd name="connsiteX35" fmla="*/ 494731 w 508379"/>
                <a:gd name="connsiteY35" fmla="*/ 156949 h 641445"/>
                <a:gd name="connsiteX36" fmla="*/ 498143 w 508379"/>
                <a:gd name="connsiteY36" fmla="*/ 167185 h 641445"/>
                <a:gd name="connsiteX37" fmla="*/ 501555 w 508379"/>
                <a:gd name="connsiteY37" fmla="*/ 201305 h 641445"/>
                <a:gd name="connsiteX38" fmla="*/ 508379 w 508379"/>
                <a:gd name="connsiteY38" fmla="*/ 235424 h 641445"/>
                <a:gd name="connsiteX39" fmla="*/ 501555 w 508379"/>
                <a:gd name="connsiteY39" fmla="*/ 327546 h 641445"/>
                <a:gd name="connsiteX40" fmla="*/ 484495 w 508379"/>
                <a:gd name="connsiteY40" fmla="*/ 365078 h 641445"/>
                <a:gd name="connsiteX41" fmla="*/ 474259 w 508379"/>
                <a:gd name="connsiteY41" fmla="*/ 399197 h 641445"/>
                <a:gd name="connsiteX42" fmla="*/ 470847 w 508379"/>
                <a:gd name="connsiteY42" fmla="*/ 409433 h 641445"/>
                <a:gd name="connsiteX43" fmla="*/ 467436 w 508379"/>
                <a:gd name="connsiteY43" fmla="*/ 423081 h 641445"/>
                <a:gd name="connsiteX44" fmla="*/ 457200 w 508379"/>
                <a:gd name="connsiteY44" fmla="*/ 440140 h 641445"/>
                <a:gd name="connsiteX45" fmla="*/ 453788 w 508379"/>
                <a:gd name="connsiteY45" fmla="*/ 450376 h 641445"/>
                <a:gd name="connsiteX46" fmla="*/ 446964 w 508379"/>
                <a:gd name="connsiteY46" fmla="*/ 460612 h 641445"/>
                <a:gd name="connsiteX47" fmla="*/ 440140 w 508379"/>
                <a:gd name="connsiteY47" fmla="*/ 474260 h 641445"/>
                <a:gd name="connsiteX48" fmla="*/ 436728 w 508379"/>
                <a:gd name="connsiteY48" fmla="*/ 484496 h 641445"/>
                <a:gd name="connsiteX49" fmla="*/ 423080 w 508379"/>
                <a:gd name="connsiteY49" fmla="*/ 511791 h 641445"/>
                <a:gd name="connsiteX50" fmla="*/ 388961 w 508379"/>
                <a:gd name="connsiteY50" fmla="*/ 542499 h 641445"/>
                <a:gd name="connsiteX51" fmla="*/ 378725 w 508379"/>
                <a:gd name="connsiteY51" fmla="*/ 552734 h 641445"/>
                <a:gd name="connsiteX52" fmla="*/ 348018 w 508379"/>
                <a:gd name="connsiteY52" fmla="*/ 573206 h 641445"/>
                <a:gd name="connsiteX53" fmla="*/ 334370 w 508379"/>
                <a:gd name="connsiteY53" fmla="*/ 583442 h 641445"/>
                <a:gd name="connsiteX54" fmla="*/ 310486 w 508379"/>
                <a:gd name="connsiteY54" fmla="*/ 597090 h 641445"/>
                <a:gd name="connsiteX55" fmla="*/ 300250 w 508379"/>
                <a:gd name="connsiteY55" fmla="*/ 607325 h 641445"/>
                <a:gd name="connsiteX56" fmla="*/ 290015 w 508379"/>
                <a:gd name="connsiteY56" fmla="*/ 610737 h 641445"/>
                <a:gd name="connsiteX57" fmla="*/ 279779 w 508379"/>
                <a:gd name="connsiteY57" fmla="*/ 617561 h 641445"/>
                <a:gd name="connsiteX58" fmla="*/ 269543 w 508379"/>
                <a:gd name="connsiteY58" fmla="*/ 620973 h 641445"/>
                <a:gd name="connsiteX59" fmla="*/ 238836 w 508379"/>
                <a:gd name="connsiteY59" fmla="*/ 634621 h 641445"/>
                <a:gd name="connsiteX60" fmla="*/ 156949 w 508379"/>
                <a:gd name="connsiteY60" fmla="*/ 641445 h 641445"/>
                <a:gd name="connsiteX61" fmla="*/ 95534 w 508379"/>
                <a:gd name="connsiteY61" fmla="*/ 638033 h 641445"/>
                <a:gd name="connsiteX62" fmla="*/ 71650 w 508379"/>
                <a:gd name="connsiteY62" fmla="*/ 631209 h 641445"/>
                <a:gd name="connsiteX63" fmla="*/ 58003 w 508379"/>
                <a:gd name="connsiteY63" fmla="*/ 620973 h 641445"/>
                <a:gd name="connsiteX64" fmla="*/ 44355 w 508379"/>
                <a:gd name="connsiteY64" fmla="*/ 614149 h 641445"/>
                <a:gd name="connsiteX65" fmla="*/ 13647 w 508379"/>
                <a:gd name="connsiteY65" fmla="*/ 593678 h 641445"/>
                <a:gd name="connsiteX66" fmla="*/ 13647 w 508379"/>
                <a:gd name="connsiteY66" fmla="*/ 573206 h 641445"/>
                <a:gd name="connsiteX67" fmla="*/ 6824 w 508379"/>
                <a:gd name="connsiteY67" fmla="*/ 549322 h 641445"/>
                <a:gd name="connsiteX68" fmla="*/ 0 w 508379"/>
                <a:gd name="connsiteY68" fmla="*/ 525439 h 641445"/>
                <a:gd name="connsiteX69" fmla="*/ 3412 w 508379"/>
                <a:gd name="connsiteY69" fmla="*/ 501555 h 641445"/>
                <a:gd name="connsiteX70" fmla="*/ 6824 w 508379"/>
                <a:gd name="connsiteY70" fmla="*/ 481084 h 641445"/>
                <a:gd name="connsiteX71" fmla="*/ 3412 w 508379"/>
                <a:gd name="connsiteY71" fmla="*/ 470848 h 641445"/>
                <a:gd name="connsiteX72" fmla="*/ 13647 w 508379"/>
                <a:gd name="connsiteY72" fmla="*/ 450376 h 641445"/>
                <a:gd name="connsiteX73" fmla="*/ 23883 w 508379"/>
                <a:gd name="connsiteY73" fmla="*/ 446964 h 641445"/>
                <a:gd name="connsiteX74" fmla="*/ 27295 w 508379"/>
                <a:gd name="connsiteY74" fmla="*/ 436728 h 641445"/>
                <a:gd name="connsiteX75" fmla="*/ 30707 w 508379"/>
                <a:gd name="connsiteY75" fmla="*/ 412845 h 641445"/>
                <a:gd name="connsiteX76" fmla="*/ 40943 w 508379"/>
                <a:gd name="connsiteY76" fmla="*/ 406021 h 641445"/>
                <a:gd name="connsiteX77" fmla="*/ 51179 w 508379"/>
                <a:gd name="connsiteY77" fmla="*/ 385549 h 641445"/>
                <a:gd name="connsiteX78" fmla="*/ 58003 w 508379"/>
                <a:gd name="connsiteY78" fmla="*/ 375314 h 641445"/>
                <a:gd name="connsiteX79" fmla="*/ 61415 w 508379"/>
                <a:gd name="connsiteY79" fmla="*/ 365078 h 641445"/>
                <a:gd name="connsiteX80" fmla="*/ 58003 w 508379"/>
                <a:gd name="connsiteY80" fmla="*/ 354842 h 641445"/>
                <a:gd name="connsiteX81" fmla="*/ 54591 w 508379"/>
                <a:gd name="connsiteY81" fmla="*/ 334370 h 641445"/>
                <a:gd name="connsiteX82" fmla="*/ 51179 w 508379"/>
                <a:gd name="connsiteY82" fmla="*/ 320722 h 641445"/>
                <a:gd name="connsiteX83" fmla="*/ 44355 w 508379"/>
                <a:gd name="connsiteY83" fmla="*/ 310487 h 641445"/>
                <a:gd name="connsiteX84" fmla="*/ 40943 w 508379"/>
                <a:gd name="connsiteY84" fmla="*/ 303663 h 641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08379" h="641445">
                  <a:moveTo>
                    <a:pt x="40943" y="303663"/>
                  </a:moveTo>
                  <a:cubicBezTo>
                    <a:pt x="39806" y="298545"/>
                    <a:pt x="39842" y="287482"/>
                    <a:pt x="37531" y="279779"/>
                  </a:cubicBezTo>
                  <a:cubicBezTo>
                    <a:pt x="36353" y="275851"/>
                    <a:pt x="32541" y="273211"/>
                    <a:pt x="30707" y="269543"/>
                  </a:cubicBezTo>
                  <a:cubicBezTo>
                    <a:pt x="28259" y="264647"/>
                    <a:pt x="24977" y="250034"/>
                    <a:pt x="23883" y="245660"/>
                  </a:cubicBezTo>
                  <a:cubicBezTo>
                    <a:pt x="25020" y="227463"/>
                    <a:pt x="24832" y="209134"/>
                    <a:pt x="27295" y="191069"/>
                  </a:cubicBezTo>
                  <a:lnTo>
                    <a:pt x="37531" y="160361"/>
                  </a:lnTo>
                  <a:cubicBezTo>
                    <a:pt x="38668" y="156949"/>
                    <a:pt x="38948" y="153117"/>
                    <a:pt x="40943" y="150125"/>
                  </a:cubicBezTo>
                  <a:cubicBezTo>
                    <a:pt x="45492" y="143301"/>
                    <a:pt x="51998" y="137434"/>
                    <a:pt x="54591" y="129654"/>
                  </a:cubicBezTo>
                  <a:cubicBezTo>
                    <a:pt x="62712" y="105292"/>
                    <a:pt x="57425" y="115167"/>
                    <a:pt x="68239" y="98946"/>
                  </a:cubicBezTo>
                  <a:cubicBezTo>
                    <a:pt x="69376" y="95534"/>
                    <a:pt x="69904" y="91855"/>
                    <a:pt x="71650" y="88711"/>
                  </a:cubicBezTo>
                  <a:cubicBezTo>
                    <a:pt x="75633" y="81542"/>
                    <a:pt x="82704" y="76020"/>
                    <a:pt x="85298" y="68239"/>
                  </a:cubicBezTo>
                  <a:cubicBezTo>
                    <a:pt x="86435" y="64827"/>
                    <a:pt x="86715" y="60996"/>
                    <a:pt x="88710" y="58003"/>
                  </a:cubicBezTo>
                  <a:cubicBezTo>
                    <a:pt x="93757" y="50433"/>
                    <a:pt x="113608" y="36055"/>
                    <a:pt x="119418" y="34119"/>
                  </a:cubicBezTo>
                  <a:cubicBezTo>
                    <a:pt x="126242" y="31845"/>
                    <a:pt x="133904" y="31286"/>
                    <a:pt x="139889" y="27296"/>
                  </a:cubicBezTo>
                  <a:lnTo>
                    <a:pt x="160361" y="13648"/>
                  </a:lnTo>
                  <a:cubicBezTo>
                    <a:pt x="163773" y="11373"/>
                    <a:pt x="166707" y="8121"/>
                    <a:pt x="170597" y="6824"/>
                  </a:cubicBezTo>
                  <a:lnTo>
                    <a:pt x="191068" y="0"/>
                  </a:lnTo>
                  <a:cubicBezTo>
                    <a:pt x="205853" y="1643"/>
                    <a:pt x="226931" y="3420"/>
                    <a:pt x="242247" y="6824"/>
                  </a:cubicBezTo>
                  <a:cubicBezTo>
                    <a:pt x="245758" y="7604"/>
                    <a:pt x="249025" y="9248"/>
                    <a:pt x="252483" y="10236"/>
                  </a:cubicBezTo>
                  <a:cubicBezTo>
                    <a:pt x="256992" y="11524"/>
                    <a:pt x="261582" y="12511"/>
                    <a:pt x="266131" y="13648"/>
                  </a:cubicBezTo>
                  <a:cubicBezTo>
                    <a:pt x="269543" y="15923"/>
                    <a:pt x="272598" y="18857"/>
                    <a:pt x="276367" y="20472"/>
                  </a:cubicBezTo>
                  <a:cubicBezTo>
                    <a:pt x="280677" y="22319"/>
                    <a:pt x="285506" y="22596"/>
                    <a:pt x="290015" y="23884"/>
                  </a:cubicBezTo>
                  <a:cubicBezTo>
                    <a:pt x="293473" y="24872"/>
                    <a:pt x="296944" y="25879"/>
                    <a:pt x="300250" y="27296"/>
                  </a:cubicBezTo>
                  <a:cubicBezTo>
                    <a:pt x="304925" y="29299"/>
                    <a:pt x="309223" y="32116"/>
                    <a:pt x="313898" y="34119"/>
                  </a:cubicBezTo>
                  <a:cubicBezTo>
                    <a:pt x="317204" y="35536"/>
                    <a:pt x="320917" y="35923"/>
                    <a:pt x="324134" y="37531"/>
                  </a:cubicBezTo>
                  <a:cubicBezTo>
                    <a:pt x="327802" y="39365"/>
                    <a:pt x="330810" y="42320"/>
                    <a:pt x="334370" y="44355"/>
                  </a:cubicBezTo>
                  <a:cubicBezTo>
                    <a:pt x="346175" y="51100"/>
                    <a:pt x="346770" y="50763"/>
                    <a:pt x="358253" y="54591"/>
                  </a:cubicBezTo>
                  <a:cubicBezTo>
                    <a:pt x="361665" y="58003"/>
                    <a:pt x="364418" y="62236"/>
                    <a:pt x="368489" y="64827"/>
                  </a:cubicBezTo>
                  <a:cubicBezTo>
                    <a:pt x="385271" y="75507"/>
                    <a:pt x="390989" y="76876"/>
                    <a:pt x="406021" y="81887"/>
                  </a:cubicBezTo>
                  <a:cubicBezTo>
                    <a:pt x="412845" y="86436"/>
                    <a:pt x="420693" y="89735"/>
                    <a:pt x="426492" y="95534"/>
                  </a:cubicBezTo>
                  <a:cubicBezTo>
                    <a:pt x="429904" y="98946"/>
                    <a:pt x="432713" y="103093"/>
                    <a:pt x="436728" y="105770"/>
                  </a:cubicBezTo>
                  <a:cubicBezTo>
                    <a:pt x="439721" y="107765"/>
                    <a:pt x="443747" y="107574"/>
                    <a:pt x="446964" y="109182"/>
                  </a:cubicBezTo>
                  <a:cubicBezTo>
                    <a:pt x="473421" y="122411"/>
                    <a:pt x="441708" y="110842"/>
                    <a:pt x="467436" y="119418"/>
                  </a:cubicBezTo>
                  <a:cubicBezTo>
                    <a:pt x="470848" y="122830"/>
                    <a:pt x="473964" y="126565"/>
                    <a:pt x="477671" y="129654"/>
                  </a:cubicBezTo>
                  <a:cubicBezTo>
                    <a:pt x="480821" y="132279"/>
                    <a:pt x="485734" y="133001"/>
                    <a:pt x="487907" y="136478"/>
                  </a:cubicBezTo>
                  <a:cubicBezTo>
                    <a:pt x="491719" y="142577"/>
                    <a:pt x="492456" y="150125"/>
                    <a:pt x="494731" y="156949"/>
                  </a:cubicBezTo>
                  <a:lnTo>
                    <a:pt x="498143" y="167185"/>
                  </a:lnTo>
                  <a:cubicBezTo>
                    <a:pt x="499280" y="178558"/>
                    <a:pt x="499859" y="190001"/>
                    <a:pt x="501555" y="201305"/>
                  </a:cubicBezTo>
                  <a:cubicBezTo>
                    <a:pt x="503276" y="212775"/>
                    <a:pt x="508379" y="235424"/>
                    <a:pt x="508379" y="235424"/>
                  </a:cubicBezTo>
                  <a:cubicBezTo>
                    <a:pt x="506945" y="265536"/>
                    <a:pt x="508231" y="297507"/>
                    <a:pt x="501555" y="327546"/>
                  </a:cubicBezTo>
                  <a:cubicBezTo>
                    <a:pt x="497959" y="343728"/>
                    <a:pt x="491173" y="345044"/>
                    <a:pt x="484495" y="365078"/>
                  </a:cubicBezTo>
                  <a:cubicBezTo>
                    <a:pt x="468281" y="413718"/>
                    <a:pt x="484571" y="363107"/>
                    <a:pt x="474259" y="399197"/>
                  </a:cubicBezTo>
                  <a:cubicBezTo>
                    <a:pt x="473271" y="402655"/>
                    <a:pt x="471835" y="405975"/>
                    <a:pt x="470847" y="409433"/>
                  </a:cubicBezTo>
                  <a:cubicBezTo>
                    <a:pt x="469559" y="413942"/>
                    <a:pt x="469340" y="418796"/>
                    <a:pt x="467436" y="423081"/>
                  </a:cubicBezTo>
                  <a:cubicBezTo>
                    <a:pt x="464743" y="429141"/>
                    <a:pt x="460166" y="434209"/>
                    <a:pt x="457200" y="440140"/>
                  </a:cubicBezTo>
                  <a:cubicBezTo>
                    <a:pt x="455592" y="443357"/>
                    <a:pt x="455396" y="447159"/>
                    <a:pt x="453788" y="450376"/>
                  </a:cubicBezTo>
                  <a:cubicBezTo>
                    <a:pt x="451954" y="454044"/>
                    <a:pt x="448999" y="457052"/>
                    <a:pt x="446964" y="460612"/>
                  </a:cubicBezTo>
                  <a:cubicBezTo>
                    <a:pt x="444440" y="465028"/>
                    <a:pt x="442144" y="469585"/>
                    <a:pt x="440140" y="474260"/>
                  </a:cubicBezTo>
                  <a:cubicBezTo>
                    <a:pt x="438723" y="477566"/>
                    <a:pt x="437991" y="481128"/>
                    <a:pt x="436728" y="484496"/>
                  </a:cubicBezTo>
                  <a:cubicBezTo>
                    <a:pt x="432057" y="496951"/>
                    <a:pt x="430840" y="502091"/>
                    <a:pt x="423080" y="511791"/>
                  </a:cubicBezTo>
                  <a:cubicBezTo>
                    <a:pt x="384016" y="560623"/>
                    <a:pt x="419401" y="520758"/>
                    <a:pt x="388961" y="542499"/>
                  </a:cubicBezTo>
                  <a:cubicBezTo>
                    <a:pt x="385035" y="545303"/>
                    <a:pt x="382534" y="549772"/>
                    <a:pt x="378725" y="552734"/>
                  </a:cubicBezTo>
                  <a:cubicBezTo>
                    <a:pt x="348061" y="576583"/>
                    <a:pt x="368467" y="557869"/>
                    <a:pt x="348018" y="573206"/>
                  </a:cubicBezTo>
                  <a:cubicBezTo>
                    <a:pt x="343469" y="576618"/>
                    <a:pt x="339192" y="580428"/>
                    <a:pt x="334370" y="583442"/>
                  </a:cubicBezTo>
                  <a:cubicBezTo>
                    <a:pt x="321018" y="591787"/>
                    <a:pt x="321759" y="587697"/>
                    <a:pt x="310486" y="597090"/>
                  </a:cubicBezTo>
                  <a:cubicBezTo>
                    <a:pt x="306779" y="600179"/>
                    <a:pt x="304265" y="604649"/>
                    <a:pt x="300250" y="607325"/>
                  </a:cubicBezTo>
                  <a:cubicBezTo>
                    <a:pt x="297258" y="609320"/>
                    <a:pt x="293232" y="609129"/>
                    <a:pt x="290015" y="610737"/>
                  </a:cubicBezTo>
                  <a:cubicBezTo>
                    <a:pt x="286347" y="612571"/>
                    <a:pt x="283447" y="615727"/>
                    <a:pt x="279779" y="617561"/>
                  </a:cubicBezTo>
                  <a:cubicBezTo>
                    <a:pt x="276562" y="619169"/>
                    <a:pt x="272760" y="619365"/>
                    <a:pt x="269543" y="620973"/>
                  </a:cubicBezTo>
                  <a:cubicBezTo>
                    <a:pt x="252157" y="629666"/>
                    <a:pt x="265241" y="630220"/>
                    <a:pt x="238836" y="634621"/>
                  </a:cubicBezTo>
                  <a:cubicBezTo>
                    <a:pt x="198140" y="641404"/>
                    <a:pt x="225271" y="637649"/>
                    <a:pt x="156949" y="641445"/>
                  </a:cubicBezTo>
                  <a:cubicBezTo>
                    <a:pt x="136477" y="640308"/>
                    <a:pt x="115953" y="639889"/>
                    <a:pt x="95534" y="638033"/>
                  </a:cubicBezTo>
                  <a:cubicBezTo>
                    <a:pt x="89643" y="637497"/>
                    <a:pt x="77709" y="633229"/>
                    <a:pt x="71650" y="631209"/>
                  </a:cubicBezTo>
                  <a:cubicBezTo>
                    <a:pt x="67101" y="627797"/>
                    <a:pt x="62825" y="623987"/>
                    <a:pt x="58003" y="620973"/>
                  </a:cubicBezTo>
                  <a:cubicBezTo>
                    <a:pt x="53690" y="618277"/>
                    <a:pt x="48587" y="616970"/>
                    <a:pt x="44355" y="614149"/>
                  </a:cubicBezTo>
                  <a:cubicBezTo>
                    <a:pt x="6498" y="588912"/>
                    <a:pt x="45560" y="609635"/>
                    <a:pt x="13647" y="593678"/>
                  </a:cubicBezTo>
                  <a:cubicBezTo>
                    <a:pt x="4551" y="566382"/>
                    <a:pt x="13647" y="600502"/>
                    <a:pt x="13647" y="573206"/>
                  </a:cubicBezTo>
                  <a:cubicBezTo>
                    <a:pt x="13647" y="567869"/>
                    <a:pt x="8434" y="554956"/>
                    <a:pt x="6824" y="549322"/>
                  </a:cubicBezTo>
                  <a:cubicBezTo>
                    <a:pt x="-1745" y="519333"/>
                    <a:pt x="8181" y="549982"/>
                    <a:pt x="0" y="525439"/>
                  </a:cubicBezTo>
                  <a:cubicBezTo>
                    <a:pt x="1137" y="517478"/>
                    <a:pt x="2189" y="509504"/>
                    <a:pt x="3412" y="501555"/>
                  </a:cubicBezTo>
                  <a:cubicBezTo>
                    <a:pt x="4464" y="494718"/>
                    <a:pt x="6824" y="488002"/>
                    <a:pt x="6824" y="481084"/>
                  </a:cubicBezTo>
                  <a:cubicBezTo>
                    <a:pt x="6824" y="477487"/>
                    <a:pt x="4549" y="474260"/>
                    <a:pt x="3412" y="470848"/>
                  </a:cubicBezTo>
                  <a:cubicBezTo>
                    <a:pt x="5659" y="464106"/>
                    <a:pt x="7636" y="455185"/>
                    <a:pt x="13647" y="450376"/>
                  </a:cubicBezTo>
                  <a:cubicBezTo>
                    <a:pt x="16455" y="448129"/>
                    <a:pt x="20471" y="448101"/>
                    <a:pt x="23883" y="446964"/>
                  </a:cubicBezTo>
                  <a:cubicBezTo>
                    <a:pt x="25020" y="443552"/>
                    <a:pt x="26590" y="440255"/>
                    <a:pt x="27295" y="436728"/>
                  </a:cubicBezTo>
                  <a:cubicBezTo>
                    <a:pt x="28872" y="428842"/>
                    <a:pt x="27441" y="420194"/>
                    <a:pt x="30707" y="412845"/>
                  </a:cubicBezTo>
                  <a:cubicBezTo>
                    <a:pt x="32373" y="409098"/>
                    <a:pt x="37531" y="408296"/>
                    <a:pt x="40943" y="406021"/>
                  </a:cubicBezTo>
                  <a:cubicBezTo>
                    <a:pt x="60503" y="376681"/>
                    <a:pt x="37050" y="413806"/>
                    <a:pt x="51179" y="385549"/>
                  </a:cubicBezTo>
                  <a:cubicBezTo>
                    <a:pt x="53013" y="381881"/>
                    <a:pt x="55728" y="378726"/>
                    <a:pt x="58003" y="375314"/>
                  </a:cubicBezTo>
                  <a:cubicBezTo>
                    <a:pt x="59140" y="371902"/>
                    <a:pt x="61415" y="368675"/>
                    <a:pt x="61415" y="365078"/>
                  </a:cubicBezTo>
                  <a:cubicBezTo>
                    <a:pt x="61415" y="361481"/>
                    <a:pt x="58783" y="358353"/>
                    <a:pt x="58003" y="354842"/>
                  </a:cubicBezTo>
                  <a:cubicBezTo>
                    <a:pt x="56502" y="348089"/>
                    <a:pt x="55948" y="341154"/>
                    <a:pt x="54591" y="334370"/>
                  </a:cubicBezTo>
                  <a:cubicBezTo>
                    <a:pt x="53671" y="329772"/>
                    <a:pt x="53026" y="325032"/>
                    <a:pt x="51179" y="320722"/>
                  </a:cubicBezTo>
                  <a:cubicBezTo>
                    <a:pt x="49564" y="316953"/>
                    <a:pt x="45652" y="314377"/>
                    <a:pt x="44355" y="310487"/>
                  </a:cubicBezTo>
                  <a:cubicBezTo>
                    <a:pt x="43995" y="309408"/>
                    <a:pt x="42080" y="308781"/>
                    <a:pt x="40943" y="303663"/>
                  </a:cubicBezTo>
                  <a:close/>
                </a:path>
              </a:pathLst>
            </a:cu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57600" y="2537077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4865674" y="2629123"/>
              <a:ext cx="381000" cy="6223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1896" y="2427982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61380" y="2342345"/>
              <a:ext cx="90281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/>
                  </a:solidFill>
                </a:rPr>
                <a:t>s</a:t>
              </a:r>
              <a:r>
                <a:rPr lang="en-US" sz="2800" dirty="0" smtClean="0">
                  <a:solidFill>
                    <a:schemeClr val="tx1"/>
                  </a:solidFill>
                </a:rPr>
                <a:t>ixty</a:t>
              </a:r>
            </a:p>
            <a:p>
              <a:r>
                <a:rPr lang="en-US" sz="2800" dirty="0" smtClean="0">
                  <a:solidFill>
                    <a:schemeClr val="tx1"/>
                  </a:solidFill>
                </a:rPr>
                <a:t>nine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01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68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950034" y="4666867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</a:t>
            </a:r>
            <a:r>
              <a:rPr lang="en-US" dirty="0" smtClean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8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 smtClean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  <a:endParaRPr lang="en-US" sz="2400" dirty="0">
              <a:solidFill>
                <a:srgbClr val="FFFF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  <a:endParaRPr lang="en-US" sz="2400" dirty="0">
              <a:solidFill>
                <a:srgbClr val="FFC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(research) domain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Satellite view</a:t>
            </a:r>
            <a:endParaRPr lang="en-US" dirty="0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overlay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8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</a:t>
            </a:r>
            <a:r>
              <a:rPr lang="en-US" dirty="0" smtClean="0">
                <a:sym typeface="Wingdings" pitchFamily="2" charset="2"/>
              </a:rPr>
              <a:t> Reality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1676400"/>
            <a:ext cx="5943600" cy="4953000"/>
          </a:xfrm>
        </p:spPr>
        <p:txBody>
          <a:bodyPr/>
          <a:lstStyle/>
          <a:p>
            <a:r>
              <a:rPr lang="en-US" dirty="0" smtClean="0"/>
              <a:t>A message to map makers: “</a:t>
            </a:r>
            <a:r>
              <a:rPr lang="en-US" b="1" i="1" dirty="0" smtClean="0"/>
              <a:t>Highways are not painted red, rivers don’t have county lines running down the middle, and you can’t see contour lines on a mountain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W. Kent. Data and Reality. North-Holland, Amsterdam, the Netherlands, 1978.</a:t>
            </a:r>
            <a:endParaRPr 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599"/>
            <a:ext cx="2362200" cy="442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9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</a:t>
            </a:r>
          </a:p>
          <a:p>
            <a:pPr lvl="1"/>
            <a:r>
              <a:rPr lang="en-US" sz="2400" dirty="0" smtClean="0"/>
              <a:t>generalizations are in our ‘minds’. </a:t>
            </a:r>
            <a:r>
              <a:rPr lang="en-US" dirty="0"/>
              <a:t>P</a:t>
            </a:r>
            <a:r>
              <a:rPr lang="en-US" sz="2400" dirty="0" smtClean="0"/>
              <a:t>ersonhood is a concept construed in our ‘mind’ that allows us to reason about </a:t>
            </a:r>
            <a:r>
              <a:rPr lang="en-US" dirty="0"/>
              <a:t>persons without </a:t>
            </a:r>
            <a:r>
              <a:rPr lang="en-US" sz="2400" dirty="0" smtClean="0"/>
              <a:t>any particular person in mind.</a:t>
            </a:r>
          </a:p>
          <a:p>
            <a:r>
              <a:rPr lang="en-US" dirty="0" smtClean="0"/>
              <a:t>Realism:</a:t>
            </a: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6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data </a:t>
            </a:r>
            <a:r>
              <a:rPr lang="en-US" dirty="0" smtClean="0">
                <a:sym typeface="Wingdings" pitchFamily="2" charset="2"/>
              </a:rPr>
              <a:t> reality </a:t>
            </a:r>
            <a:r>
              <a:rPr lang="en-US" dirty="0" smtClean="0"/>
              <a:t>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Nominalism</a:t>
            </a:r>
            <a:r>
              <a:rPr lang="en-US" dirty="0" smtClean="0"/>
              <a:t>:</a:t>
            </a:r>
          </a:p>
          <a:p>
            <a:pPr lvl="1"/>
            <a:r>
              <a:rPr lang="en-US" sz="2400" dirty="0" smtClean="0"/>
              <a:t>there are no generic entities in reality: there is no personhood, there are only individual persons.</a:t>
            </a:r>
          </a:p>
          <a:p>
            <a:r>
              <a:rPr lang="en-US" dirty="0" smtClean="0"/>
              <a:t>Conceptualism:    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 mainstream approach</a:t>
            </a:r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 smtClean="0"/>
              <a:t>Realism:		</a:t>
            </a:r>
            <a:r>
              <a:rPr lang="en-US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 smtClean="0">
                <a:solidFill>
                  <a:srgbClr val="1FE115"/>
                </a:solidFill>
                <a:sym typeface="Wingdings" pitchFamily="2" charset="2"/>
              </a:rPr>
              <a:t> our approach</a:t>
            </a:r>
            <a:endParaRPr lang="en-US" dirty="0" smtClean="0">
              <a:solidFill>
                <a:srgbClr val="1FE115"/>
              </a:solidFill>
            </a:endParaRPr>
          </a:p>
          <a:p>
            <a:pPr lvl="1"/>
            <a:r>
              <a:rPr lang="en-US" sz="2400" dirty="0" smtClean="0"/>
              <a:t>generic entities do exist and are called ‘universals’. Each particular person is an instance of the universal we call ‘person’.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5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semantic/semiotic triangle:</a:t>
            </a:r>
            <a:br>
              <a:rPr lang="en-US" dirty="0" smtClean="0"/>
            </a:br>
            <a:r>
              <a:rPr lang="en-US" sz="2400" dirty="0" smtClean="0"/>
              <a:t>(the sandbox of the conceptualist)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355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356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356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356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pic>
        <p:nvPicPr>
          <p:cNvPr id="244738" name="Picture 2" descr="http://www.kunstderfuge.com/images/beethoven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4419600"/>
            <a:ext cx="135413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708025" y="6096000"/>
            <a:ext cx="2236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</a:t>
            </a:r>
            <a:r>
              <a:rPr lang="en-US" i="1" dirty="0">
                <a:solidFill>
                  <a:schemeClr val="bg1"/>
                </a:solidFill>
              </a:rPr>
              <a:t>Beethoven</a:t>
            </a:r>
            <a:r>
              <a:rPr lang="en-US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0" y="2133600"/>
            <a:ext cx="71176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Ludwig van Beethoven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that great German composer that became deaf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7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1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semantic triangle works sometimes fine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458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458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458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458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400" y="6019800"/>
            <a:ext cx="3444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3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1" name="TextBox 11"/>
          <p:cNvSpPr txBox="1">
            <a:spLocks noChangeArrowheads="1"/>
          </p:cNvSpPr>
          <p:nvPr/>
        </p:nvSpPr>
        <p:spPr bwMode="auto">
          <a:xfrm>
            <a:off x="838200" y="2133600"/>
            <a:ext cx="77597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symphony dedicated to Bonaparte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played after the Munich Olympics massacre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6381750"/>
            <a:ext cx="272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 Opus 55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4583" name="TextBox 12"/>
          <p:cNvSpPr txBox="1">
            <a:spLocks noChangeArrowheads="1"/>
          </p:cNvSpPr>
          <p:nvPr/>
        </p:nvSpPr>
        <p:spPr bwMode="auto">
          <a:xfrm>
            <a:off x="533400" y="5638800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Eroica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pic>
        <p:nvPicPr>
          <p:cNvPr id="24584" name="Picture 2" descr="File:Eroica Beethoven tit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4648200"/>
            <a:ext cx="1714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3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560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5610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5611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5612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5604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5607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5608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609600" y="5079024"/>
            <a:ext cx="6096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6634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6635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6636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6637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11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26629" name="TextBox 11"/>
          <p:cNvSpPr txBox="1">
            <a:spLocks noChangeArrowheads="1"/>
          </p:cNvSpPr>
          <p:nvPr/>
        </p:nvSpPr>
        <p:spPr bwMode="auto">
          <a:xfrm>
            <a:off x="1295400" y="2514600"/>
            <a:ext cx="6213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symphony Beethoven wrote after the tenth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 rot="2700000">
            <a:off x="6886575" y="5286375"/>
            <a:ext cx="1238250" cy="1238250"/>
            <a:chOff x="6477000" y="3352800"/>
            <a:chExt cx="1828800" cy="1828800"/>
          </a:xfrm>
        </p:grpSpPr>
        <p:cxnSp>
          <p:nvCxnSpPr>
            <p:cNvPr id="26632" name="Straight Connector 16"/>
            <p:cNvCxnSpPr>
              <a:cxnSpLocks noChangeShapeType="1"/>
            </p:cNvCxnSpPr>
            <p:nvPr/>
          </p:nvCxnSpPr>
          <p:spPr bwMode="auto">
            <a:xfrm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26633" name="Straight Connector 17"/>
            <p:cNvCxnSpPr>
              <a:cxnSpLocks noChangeShapeType="1"/>
            </p:cNvCxnSpPr>
            <p:nvPr/>
          </p:nvCxnSpPr>
          <p:spPr bwMode="auto">
            <a:xfrm rot="5400000">
              <a:off x="6477000" y="4267200"/>
              <a:ext cx="1828800" cy="0"/>
            </a:xfrm>
            <a:prstGeom prst="line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/>
          <p:nvPr/>
        </p:nvSpPr>
        <p:spPr>
          <a:xfrm>
            <a:off x="228600" y="3657600"/>
            <a:ext cx="24971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some hold this term has meaning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8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Sometimes the semantic triangle fails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7655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7656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7657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7658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7652" name="TextBox 9"/>
          <p:cNvSpPr txBox="1">
            <a:spLocks noChangeArrowheads="1"/>
          </p:cNvSpPr>
          <p:nvPr/>
        </p:nvSpPr>
        <p:spPr bwMode="auto">
          <a:xfrm>
            <a:off x="476250" y="6019800"/>
            <a:ext cx="3559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Beethoven's Symphony No. 10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299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the one assembled by Barry Cooper from fragmentary sketches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Beethoven’s hypothetical symphony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4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3412" name="Picture 4" descr="http://img218.imageshack.us/img218/5205/beethoven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876800"/>
            <a:ext cx="16002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Prehistoric ‘psychiatry’: </a:t>
            </a:r>
            <a:r>
              <a:rPr lang="en-US" i="1" smtClean="0"/>
              <a:t>drapetomania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52600" y="3352800"/>
            <a:ext cx="5334000" cy="2595563"/>
            <a:chOff x="2092504" y="3276600"/>
            <a:chExt cx="5334000" cy="2595265"/>
          </a:xfrm>
        </p:grpSpPr>
        <p:sp>
          <p:nvSpPr>
            <p:cNvPr id="28680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8681" name="TextBox 4"/>
            <p:cNvSpPr txBox="1">
              <a:spLocks noChangeArrowheads="1"/>
            </p:cNvSpPr>
            <p:nvPr/>
          </p:nvSpPr>
          <p:spPr bwMode="auto">
            <a:xfrm>
              <a:off x="2460351" y="5410200"/>
              <a:ext cx="81624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28682" name="TextBox 5"/>
            <p:cNvSpPr txBox="1">
              <a:spLocks noChangeArrowheads="1"/>
            </p:cNvSpPr>
            <p:nvPr/>
          </p:nvSpPr>
          <p:spPr bwMode="auto">
            <a:xfrm>
              <a:off x="4155047" y="3729335"/>
              <a:ext cx="119295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28683" name="TextBox 6"/>
            <p:cNvSpPr txBox="1">
              <a:spLocks noChangeArrowheads="1"/>
            </p:cNvSpPr>
            <p:nvPr/>
          </p:nvSpPr>
          <p:spPr bwMode="auto">
            <a:xfrm>
              <a:off x="5867400" y="5410200"/>
              <a:ext cx="12314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28676" name="TextBox 9"/>
          <p:cNvSpPr txBox="1">
            <a:spLocks noChangeArrowheads="1"/>
          </p:cNvSpPr>
          <p:nvPr/>
        </p:nvSpPr>
        <p:spPr bwMode="auto">
          <a:xfrm>
            <a:off x="1346200" y="6019800"/>
            <a:ext cx="1819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‘</a:t>
            </a:r>
            <a:r>
              <a:rPr lang="en-US" sz="2000" i="1">
                <a:solidFill>
                  <a:schemeClr val="bg1"/>
                </a:solidFill>
              </a:rPr>
              <a:t>drapetomania</a:t>
            </a:r>
            <a:r>
              <a:rPr lang="en-US" sz="200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3400" y="2286000"/>
            <a:ext cx="838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disease which causes slaves to suffer from an unexplainable propensity to run away</a:t>
            </a:r>
          </a:p>
          <a:p>
            <a:pPr marL="339725" indent="-339725" algn="l">
              <a:buFont typeface="Arial" charset="0"/>
              <a:buChar char="•"/>
              <a:tabLst>
                <a:tab pos="339725" algn="l"/>
              </a:tabLst>
            </a:pPr>
            <a:r>
              <a:rPr lang="en-US" sz="2800" b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75458" name="Picture 2" descr="A Ride for Liberty: The Fugitive Slav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2800" y="4648200"/>
            <a:ext cx="15240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080250" y="5867400"/>
            <a:ext cx="1752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chemeClr val="bg1"/>
                </a:solidFill>
              </a:rPr>
              <a:t>painting by Eastman Johnson. </a:t>
            </a:r>
            <a:r>
              <a:rPr lang="en-US" sz="1200" b="0" i="1">
                <a:solidFill>
                  <a:schemeClr val="bg1"/>
                </a:solidFill>
              </a:rPr>
              <a:t>A Ride for Liberty: The Fugitive Slaves. </a:t>
            </a:r>
            <a:r>
              <a:rPr lang="en-US" sz="1200" b="0">
                <a:solidFill>
                  <a:schemeClr val="bg1"/>
                </a:solidFill>
              </a:rPr>
              <a:t>1860.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7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SNOMED about </a:t>
            </a:r>
            <a:r>
              <a:rPr lang="en-US" altLang="en-US" i="1" smtClean="0"/>
              <a:t>diseases</a:t>
            </a:r>
            <a:r>
              <a:rPr lang="en-US" altLang="en-US" smtClean="0"/>
              <a:t> and </a:t>
            </a:r>
            <a:r>
              <a:rPr lang="en-US" altLang="en-US" i="1" smtClean="0"/>
              <a:t>concepts </a:t>
            </a:r>
            <a:r>
              <a:rPr lang="en-US" altLang="en-US" sz="2400" b="0" smtClean="0"/>
              <a:t>(until 2010) </a:t>
            </a:r>
          </a:p>
        </p:txBody>
      </p:sp>
      <p:sp>
        <p:nvSpPr>
          <p:cNvPr id="18493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057400"/>
            <a:ext cx="86868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nl-NL" altLang="en-US" sz="2800" i="1" dirty="0" smtClean="0"/>
              <a:t>‘Disorders are </a:t>
            </a:r>
            <a:r>
              <a:rPr lang="nl-NL" altLang="en-US" sz="2800" b="1" i="1" dirty="0" err="1" smtClean="0"/>
              <a:t>concepts</a:t>
            </a:r>
            <a:r>
              <a:rPr lang="nl-NL" altLang="en-US" sz="2800" i="1" dirty="0" smtClean="0"/>
              <a:t> in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there</a:t>
            </a:r>
            <a:r>
              <a:rPr lang="nl-NL" altLang="en-US" sz="2800" i="1" dirty="0" smtClean="0"/>
              <a:t> is </a:t>
            </a:r>
            <a:r>
              <a:rPr lang="nl-NL" altLang="en-US" sz="2800" i="1" dirty="0" err="1" smtClean="0"/>
              <a:t>an</a:t>
            </a:r>
            <a:r>
              <a:rPr lang="nl-NL" altLang="en-US" sz="2800" i="1" dirty="0" smtClean="0"/>
              <a:t> explicit or </a:t>
            </a:r>
            <a:r>
              <a:rPr lang="nl-NL" altLang="en-US" sz="2800" i="1" dirty="0" err="1" smtClean="0"/>
              <a:t>implicit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pathological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process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causing</a:t>
            </a:r>
            <a:r>
              <a:rPr lang="nl-NL" altLang="en-US" sz="2800" i="1" dirty="0" smtClean="0"/>
              <a:t> a state of </a:t>
            </a:r>
            <a:r>
              <a:rPr lang="nl-NL" altLang="en-US" sz="2800" i="1" dirty="0" err="1" smtClean="0"/>
              <a:t>disease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which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tends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to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exist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for</a:t>
            </a:r>
            <a:r>
              <a:rPr lang="nl-NL" altLang="en-US" sz="2800" i="1" dirty="0" smtClean="0"/>
              <a:t> a significant </a:t>
            </a:r>
            <a:r>
              <a:rPr lang="nl-NL" altLang="en-US" sz="2800" i="1" dirty="0" err="1" smtClean="0"/>
              <a:t>length</a:t>
            </a:r>
            <a:r>
              <a:rPr lang="nl-NL" altLang="en-US" sz="2800" i="1" dirty="0" smtClean="0"/>
              <a:t> of time </a:t>
            </a:r>
            <a:r>
              <a:rPr lang="nl-NL" altLang="en-US" sz="2800" i="1" dirty="0" err="1" smtClean="0"/>
              <a:t>under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ordinary</a:t>
            </a:r>
            <a:r>
              <a:rPr lang="nl-NL" altLang="en-US" sz="2800" i="1" dirty="0" smtClean="0"/>
              <a:t> </a:t>
            </a:r>
            <a:r>
              <a:rPr lang="nl-NL" altLang="en-US" sz="2800" i="1" dirty="0" err="1" smtClean="0"/>
              <a:t>circumstances</a:t>
            </a:r>
            <a:r>
              <a:rPr lang="nl-NL" altLang="en-US" sz="2800" dirty="0" smtClean="0"/>
              <a:t>.</a:t>
            </a:r>
            <a:r>
              <a:rPr lang="nl-BE" altLang="en-US" sz="2800" dirty="0" smtClean="0"/>
              <a:t>’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also</a:t>
            </a:r>
            <a:r>
              <a:rPr lang="nl-BE" altLang="en-US" sz="2800" dirty="0" smtClean="0"/>
              <a:t>:</a:t>
            </a:r>
            <a:r>
              <a:rPr lang="nl-BE" altLang="en-US" sz="2800" i="1" dirty="0" smtClean="0"/>
              <a:t> “</a:t>
            </a:r>
            <a:r>
              <a:rPr lang="nl-BE" altLang="en-US" sz="2800" i="1" dirty="0" err="1" smtClean="0"/>
              <a:t>Concepts</a:t>
            </a:r>
            <a:r>
              <a:rPr lang="nl-BE" altLang="en-US" sz="2800" i="1" dirty="0" smtClean="0"/>
              <a:t> are </a:t>
            </a:r>
            <a:r>
              <a:rPr lang="nl-NL" altLang="en-US" sz="2800" b="1" i="1" dirty="0" err="1" smtClean="0"/>
              <a:t>unique</a:t>
            </a:r>
            <a:r>
              <a:rPr lang="nl-NL" altLang="en-US" sz="2800" b="1" i="1" dirty="0" smtClean="0"/>
              <a:t> units of </a:t>
            </a:r>
            <a:r>
              <a:rPr lang="nl-NL" altLang="en-US" sz="2800" b="1" i="1" dirty="0" err="1" smtClean="0"/>
              <a:t>thought</a:t>
            </a:r>
            <a:r>
              <a:rPr lang="nl-NL" altLang="en-US" sz="2800" i="1" dirty="0" smtClean="0"/>
              <a:t>”</a:t>
            </a:r>
            <a:r>
              <a:rPr lang="nl-BE" altLang="en-US" sz="2800" i="1" dirty="0" smtClean="0"/>
              <a:t>.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i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Thus</a:t>
            </a:r>
            <a:r>
              <a:rPr lang="nl-BE" altLang="en-US" sz="2800" i="1" dirty="0" smtClean="0"/>
              <a:t>: </a:t>
            </a:r>
            <a:r>
              <a:rPr lang="nl-BE" altLang="en-US" sz="2800" b="1" dirty="0" smtClean="0"/>
              <a:t>Disorders are </a:t>
            </a:r>
            <a:r>
              <a:rPr lang="nl-BE" altLang="en-US" sz="2800" b="1" dirty="0" err="1" smtClean="0"/>
              <a:t>unique</a:t>
            </a:r>
            <a:r>
              <a:rPr lang="nl-BE" altLang="en-US" sz="2800" b="1" dirty="0" smtClean="0"/>
              <a:t> units of </a:t>
            </a:r>
            <a:r>
              <a:rPr lang="nl-BE" altLang="en-US" sz="2800" b="1" dirty="0" err="1" smtClean="0"/>
              <a:t>thoughts</a:t>
            </a:r>
            <a:r>
              <a:rPr lang="nl-BE" altLang="en-US" sz="2800" b="1" dirty="0" smtClean="0"/>
              <a:t> in </a:t>
            </a:r>
            <a:r>
              <a:rPr lang="nl-BE" altLang="en-US" sz="2800" b="1" dirty="0" err="1" smtClean="0"/>
              <a:t>which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there</a:t>
            </a:r>
            <a:r>
              <a:rPr lang="nl-BE" altLang="en-US" sz="2800" b="1" dirty="0" smtClean="0"/>
              <a:t> is a </a:t>
            </a:r>
            <a:r>
              <a:rPr lang="nl-BE" altLang="en-US" sz="2800" b="1" dirty="0" err="1" smtClean="0"/>
              <a:t>pathological</a:t>
            </a:r>
            <a:r>
              <a:rPr lang="nl-BE" altLang="en-US" sz="2800" b="1" dirty="0" smtClean="0"/>
              <a:t> </a:t>
            </a:r>
            <a:r>
              <a:rPr lang="nl-BE" altLang="en-US" sz="2800" b="1" dirty="0" err="1" smtClean="0"/>
              <a:t>process</a:t>
            </a:r>
            <a:r>
              <a:rPr lang="nl-BE" altLang="en-US" sz="2800" b="1" dirty="0" smtClean="0"/>
              <a:t> …???</a:t>
            </a:r>
          </a:p>
          <a:p>
            <a:pPr eaLnBrk="1" hangingPunct="1">
              <a:lnSpc>
                <a:spcPct val="90000"/>
              </a:lnSpc>
            </a:pPr>
            <a:endParaRPr lang="nl-BE" altLang="en-US" sz="1000" b="1" dirty="0" smtClean="0"/>
          </a:p>
          <a:p>
            <a:pPr eaLnBrk="1" hangingPunct="1">
              <a:lnSpc>
                <a:spcPct val="90000"/>
              </a:lnSpc>
            </a:pPr>
            <a:r>
              <a:rPr lang="nl-BE" altLang="en-US" sz="2800" dirty="0" err="1" smtClean="0"/>
              <a:t>And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thus</a:t>
            </a:r>
            <a:r>
              <a:rPr lang="nl-BE" altLang="en-US" sz="2800" dirty="0" smtClean="0"/>
              <a:t>:</a:t>
            </a:r>
            <a:r>
              <a:rPr lang="nl-BE" altLang="en-US" sz="2800" b="1" dirty="0" smtClean="0"/>
              <a:t> </a:t>
            </a:r>
            <a:r>
              <a:rPr lang="nl-BE" altLang="en-US" sz="2800" dirty="0" err="1" smtClean="0"/>
              <a:t>to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eradicate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all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diseases</a:t>
            </a:r>
            <a:r>
              <a:rPr lang="nl-BE" altLang="en-US" sz="2800" dirty="0" smtClean="0"/>
              <a:t> in </a:t>
            </a:r>
            <a:r>
              <a:rPr lang="nl-BE" altLang="en-US" sz="2800" dirty="0" err="1" smtClean="0"/>
              <a:t>the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world</a:t>
            </a:r>
            <a:r>
              <a:rPr lang="nl-BE" altLang="en-US" sz="2800" dirty="0" smtClean="0"/>
              <a:t> at </a:t>
            </a:r>
            <a:r>
              <a:rPr lang="nl-BE" altLang="en-US" sz="2800" dirty="0" err="1" smtClean="0"/>
              <a:t>once</a:t>
            </a:r>
            <a:r>
              <a:rPr lang="nl-BE" altLang="en-US" sz="2800" dirty="0" smtClean="0"/>
              <a:t> we </a:t>
            </a:r>
            <a:r>
              <a:rPr lang="nl-BE" altLang="en-US" sz="2800" dirty="0" err="1" smtClean="0"/>
              <a:t>simply</a:t>
            </a:r>
            <a:r>
              <a:rPr lang="nl-BE" altLang="en-US" sz="2800" dirty="0" smtClean="0"/>
              <a:t> </a:t>
            </a:r>
            <a:r>
              <a:rPr lang="nl-BE" altLang="en-US" sz="2800" dirty="0" err="1" smtClean="0"/>
              <a:t>should</a:t>
            </a:r>
            <a:r>
              <a:rPr lang="nl-BE" altLang="en-US" sz="2800" dirty="0" smtClean="0"/>
              <a:t> stop thinking 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0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347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851031"/>
            <a:ext cx="4953000" cy="41616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Remember: ‘Biomedical Informatics’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3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85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4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171950" cy="2359025"/>
            <a:chOff x="672" y="1008"/>
            <a:chExt cx="2628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878" y="1008"/>
              <a:ext cx="262" cy="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>
                  <a:solidFill>
                    <a:schemeClr val="bg1"/>
                  </a:solidFill>
                </a:rPr>
                <a:t>?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86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43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600200"/>
            <a:ext cx="4527550" cy="2359025"/>
            <a:chOff x="672" y="1008"/>
            <a:chExt cx="2852" cy="2145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8" name="Text Box 6"/>
            <p:cNvSpPr txBox="1">
              <a:spLocks noChangeArrowheads="1"/>
            </p:cNvSpPr>
            <p:nvPr/>
          </p:nvSpPr>
          <p:spPr bwMode="auto">
            <a:xfrm>
              <a:off x="2496" y="1008"/>
              <a:ext cx="1028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 dirty="0" err="1">
                  <a:solidFill>
                    <a:schemeClr val="bg1"/>
                  </a:solidFill>
                </a:rPr>
                <a:t>wisdom</a:t>
              </a:r>
              <a:endParaRPr lang="en-GB" altLang="en-US" sz="3600" dirty="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Current</a:t>
            </a:r>
            <a:r>
              <a:rPr lang="nl-BE" altLang="en-US" dirty="0" smtClean="0"/>
              <a:t> mainstream </a:t>
            </a:r>
            <a:r>
              <a:rPr lang="nl-BE" altLang="en-US" dirty="0" err="1" smtClean="0"/>
              <a:t>informatics</a:t>
            </a:r>
            <a:r>
              <a:rPr lang="nl-BE" altLang="en-US" dirty="0" smtClean="0"/>
              <a:t> thinking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87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4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366963"/>
            <a:chOff x="576" y="2496"/>
            <a:chExt cx="5088" cy="1491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867"/>
              <a:chOff x="576" y="3120"/>
              <a:chExt cx="5088" cy="867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713" y="3696"/>
                <a:ext cx="331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smtClean="0">
                    <a:solidFill>
                      <a:schemeClr val="bg1"/>
                    </a:solidFill>
                  </a:rPr>
                  <a:t>What 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is there on the side of the 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88</a:t>
            </a:fld>
            <a:endParaRPr lang="en-US" altLang="en-US"/>
          </a:p>
        </p:txBody>
      </p:sp>
      <p:sp>
        <p:nvSpPr>
          <p:cNvPr id="4" name="Rectangle 3"/>
          <p:cNvSpPr/>
          <p:nvPr/>
        </p:nvSpPr>
        <p:spPr>
          <a:xfrm>
            <a:off x="7400986" y="5739825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>
                <a:solidFill>
                  <a:srgbClr val="FFFF00"/>
                </a:solidFill>
              </a:rPr>
              <a:t>Reality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4574" y="3304779"/>
            <a:ext cx="28446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BE" altLang="en-US" dirty="0" smtClean="0">
                <a:solidFill>
                  <a:srgbClr val="FFFF00"/>
                </a:solidFill>
              </a:rPr>
              <a:t>Representation</a:t>
            </a:r>
            <a:endParaRPr lang="nl-BE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89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86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533400" y="3002280"/>
            <a:ext cx="3810000" cy="4572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Biomedical Informatics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3886200"/>
          </a:xfrm>
        </p:spPr>
        <p:txBody>
          <a:bodyPr/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/>
            <a:r>
              <a:rPr lang="en-US" i="1" dirty="0"/>
              <a:t>Biomedical informatics (BMI) is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the </a:t>
            </a:r>
            <a:r>
              <a:rPr lang="en-US" i="1" dirty="0"/>
              <a:t>interdisciplinary field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that </a:t>
            </a:r>
            <a:r>
              <a:rPr lang="en-US" i="1" dirty="0"/>
              <a:t>studies and pursues the effective uses of biomedical data, information, and knowledge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for </a:t>
            </a:r>
            <a:r>
              <a:rPr lang="en-US" i="1" dirty="0"/>
              <a:t>scientific inquiry, problem solving, and decision making</a:t>
            </a:r>
            <a:r>
              <a:rPr lang="en-US" i="1" dirty="0" smtClean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driven </a:t>
            </a:r>
            <a:r>
              <a:rPr lang="en-US" i="1" dirty="0"/>
              <a:t>by efforts to improve human health.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3255" y="5903893"/>
            <a:ext cx="88507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</a:rPr>
              <a:t>CA </a:t>
            </a:r>
            <a:r>
              <a:rPr lang="en-US" sz="1400" dirty="0" err="1">
                <a:solidFill>
                  <a:schemeClr val="bg1"/>
                </a:solidFill>
              </a:rPr>
              <a:t>Kulikowski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EH </a:t>
            </a:r>
            <a:r>
              <a:rPr lang="en-US" sz="1400" dirty="0" err="1">
                <a:solidFill>
                  <a:schemeClr val="bg1"/>
                </a:solidFill>
              </a:rPr>
              <a:t>Shortliffe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LM </a:t>
            </a:r>
            <a:r>
              <a:rPr lang="en-US" sz="1400" dirty="0">
                <a:solidFill>
                  <a:schemeClr val="bg1"/>
                </a:solidFill>
              </a:rPr>
              <a:t>Currie, </a:t>
            </a:r>
            <a:r>
              <a:rPr lang="en-US" sz="1400" dirty="0" smtClean="0">
                <a:solidFill>
                  <a:schemeClr val="bg1"/>
                </a:solidFill>
              </a:rPr>
              <a:t>PL </a:t>
            </a:r>
            <a:r>
              <a:rPr lang="en-US" sz="1400" dirty="0">
                <a:solidFill>
                  <a:schemeClr val="bg1"/>
                </a:solidFill>
              </a:rPr>
              <a:t>Elkin, </a:t>
            </a:r>
            <a:r>
              <a:rPr lang="en-US" sz="1400" dirty="0" smtClean="0">
                <a:solidFill>
                  <a:schemeClr val="bg1"/>
                </a:solidFill>
              </a:rPr>
              <a:t>LE </a:t>
            </a:r>
            <a:r>
              <a:rPr lang="en-US" sz="1400" dirty="0">
                <a:solidFill>
                  <a:schemeClr val="bg1"/>
                </a:solidFill>
              </a:rPr>
              <a:t>Hunter, </a:t>
            </a:r>
            <a:r>
              <a:rPr lang="en-US" sz="1400" dirty="0" smtClean="0">
                <a:solidFill>
                  <a:schemeClr val="bg1"/>
                </a:solidFill>
              </a:rPr>
              <a:t>TR </a:t>
            </a:r>
            <a:r>
              <a:rPr lang="en-US" sz="1400" dirty="0">
                <a:solidFill>
                  <a:schemeClr val="bg1"/>
                </a:solidFill>
              </a:rPr>
              <a:t>Johnson, </a:t>
            </a:r>
            <a:r>
              <a:rPr lang="en-US" sz="1400" dirty="0" smtClean="0">
                <a:solidFill>
                  <a:schemeClr val="bg1"/>
                </a:solidFill>
              </a:rPr>
              <a:t>IJ </a:t>
            </a:r>
            <a:r>
              <a:rPr lang="en-US" sz="1400" dirty="0" err="1">
                <a:solidFill>
                  <a:schemeClr val="bg1"/>
                </a:solidFill>
              </a:rPr>
              <a:t>Kalet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LA </a:t>
            </a:r>
            <a:r>
              <a:rPr lang="en-US" sz="1400" dirty="0" err="1">
                <a:solidFill>
                  <a:schemeClr val="bg1"/>
                </a:solidFill>
              </a:rPr>
              <a:t>Lenert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MA </a:t>
            </a:r>
            <a:r>
              <a:rPr lang="en-US" sz="1400" dirty="0" err="1">
                <a:solidFill>
                  <a:schemeClr val="bg1"/>
                </a:solidFill>
              </a:rPr>
              <a:t>Musen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JG </a:t>
            </a:r>
            <a:r>
              <a:rPr lang="en-US" sz="1400" dirty="0" err="1">
                <a:solidFill>
                  <a:schemeClr val="bg1"/>
                </a:solidFill>
              </a:rPr>
              <a:t>Ozbolt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smtClean="0">
                <a:solidFill>
                  <a:schemeClr val="bg1"/>
                </a:solidFill>
              </a:rPr>
              <a:t>JW </a:t>
            </a:r>
            <a:r>
              <a:rPr lang="en-US" sz="1400" dirty="0">
                <a:solidFill>
                  <a:schemeClr val="bg1"/>
                </a:solidFill>
              </a:rPr>
              <a:t>Smith, </a:t>
            </a:r>
            <a:r>
              <a:rPr lang="en-US" sz="1400" dirty="0" smtClean="0">
                <a:solidFill>
                  <a:schemeClr val="bg1"/>
                </a:solidFill>
              </a:rPr>
              <a:t>PZ </a:t>
            </a:r>
            <a:r>
              <a:rPr lang="en-US" sz="1400" dirty="0" err="1">
                <a:solidFill>
                  <a:schemeClr val="bg1"/>
                </a:solidFill>
              </a:rPr>
              <a:t>Tarczy-Hornoch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JWilliamson</a:t>
            </a:r>
            <a:r>
              <a:rPr lang="en-US" sz="1400" dirty="0">
                <a:solidFill>
                  <a:schemeClr val="bg1"/>
                </a:solidFill>
              </a:rPr>
              <a:t>; AMIA Board white paper: definition of biomedical informatics and specification of core competencies for graduate education in the discipline, </a:t>
            </a:r>
            <a:r>
              <a:rPr lang="en-US" sz="1400" i="1" dirty="0">
                <a:solidFill>
                  <a:schemeClr val="bg1"/>
                </a:solidFill>
              </a:rPr>
              <a:t>Journal of the American Medical Informatics Association</a:t>
            </a:r>
            <a:r>
              <a:rPr lang="en-US" sz="1400" dirty="0">
                <a:solidFill>
                  <a:schemeClr val="bg1"/>
                </a:solidFill>
              </a:rPr>
              <a:t>, Volume 19, Issue 6, 1 November 2012, Pages 931–938, https://doi.org/10.1136/amiajnl-2012-001053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2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741738"/>
            <a:ext cx="7410450" cy="2049463"/>
            <a:chOff x="672" y="2357"/>
            <a:chExt cx="4668" cy="1291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80" y="2357"/>
              <a:ext cx="336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correspond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?</a:t>
              </a:r>
            </a:p>
            <a:p>
              <a:pPr algn="l" eaLnBrk="1" hangingPunct="1">
                <a:buFontTx/>
                <a:buChar char="•"/>
              </a:pPr>
              <a:endParaRPr lang="nl-BE" altLang="en-US" sz="2000" dirty="0">
                <a:solidFill>
                  <a:schemeClr val="bg1"/>
                </a:solidFill>
              </a:endParaRPr>
            </a:p>
            <a:p>
              <a:pPr algn="l" eaLnBrk="1" hangingPunct="1">
                <a:buFontTx/>
                <a:buChar char="•"/>
              </a:pPr>
              <a:r>
                <a:rPr lang="nl-BE" altLang="en-US" sz="2000" b="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parts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of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are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b="0" dirty="0" err="1" smtClean="0">
                  <a:solidFill>
                    <a:schemeClr val="bg1"/>
                  </a:solidFill>
                </a:rPr>
                <a:t>they</a:t>
              </a:r>
              <a:r>
                <a:rPr lang="nl-BE" altLang="en-US" sz="2000" b="0" dirty="0" smtClean="0">
                  <a:solidFill>
                    <a:schemeClr val="bg1"/>
                  </a:solidFill>
                </a:rPr>
                <a:t> are </a:t>
              </a:r>
              <a:r>
                <a:rPr lang="nl-BE" altLang="en-US" sz="2000" b="0" dirty="0">
                  <a:solidFill>
                    <a:schemeClr val="bg1"/>
                  </a:solidFill>
                </a:rPr>
                <a:t>relevant ?</a:t>
              </a:r>
              <a:endParaRPr lang="en-GB" altLang="en-US" sz="2000" b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18" name="Rectangle 17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9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C1FE-425B-4D41-9768-47500E60C2C6}" type="slidenum">
              <a:rPr lang="en-US" altLang="en-US" smtClean="0"/>
              <a:pPr/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67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Where</a:t>
            </a:r>
            <a:r>
              <a:rPr lang="nl-BE" altLang="en-US" dirty="0" smtClean="0"/>
              <a:t> do data </a:t>
            </a:r>
            <a:r>
              <a:rPr lang="nl-BE" altLang="en-US" dirty="0" err="1" smtClean="0"/>
              <a:t>come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from</a:t>
            </a:r>
            <a:r>
              <a:rPr lang="nl-BE" altLang="en-US" dirty="0" smtClean="0"/>
              <a:t>?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5918381"/>
            <a:ext cx="8458200" cy="787217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82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066800" y="1705779"/>
            <a:ext cx="4171950" cy="2253446"/>
            <a:chOff x="672" y="1104"/>
            <a:chExt cx="2628" cy="2049"/>
          </a:xfrm>
        </p:grpSpPr>
        <p:sp>
          <p:nvSpPr>
            <p:cNvPr id="9235" name="Text Box 3"/>
            <p:cNvSpPr txBox="1">
              <a:spLocks noChangeArrowheads="1"/>
            </p:cNvSpPr>
            <p:nvPr/>
          </p:nvSpPr>
          <p:spPr bwMode="auto">
            <a:xfrm>
              <a:off x="902" y="2570"/>
              <a:ext cx="596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data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6" name="Text Box 4"/>
            <p:cNvSpPr txBox="1">
              <a:spLocks noChangeArrowheads="1"/>
            </p:cNvSpPr>
            <p:nvPr/>
          </p:nvSpPr>
          <p:spPr bwMode="auto">
            <a:xfrm>
              <a:off x="1296" y="2112"/>
              <a:ext cx="1476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information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7" name="Text Box 5"/>
            <p:cNvSpPr txBox="1">
              <a:spLocks noChangeArrowheads="1"/>
            </p:cNvSpPr>
            <p:nvPr/>
          </p:nvSpPr>
          <p:spPr bwMode="auto">
            <a:xfrm>
              <a:off x="1920" y="1584"/>
              <a:ext cx="1380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nl-BE" altLang="en-US" sz="3600">
                  <a:solidFill>
                    <a:schemeClr val="bg1"/>
                  </a:solidFill>
                </a:rPr>
                <a:t>knowledge</a:t>
              </a:r>
              <a:endParaRPr lang="en-GB" altLang="en-US" sz="3600">
                <a:solidFill>
                  <a:schemeClr val="bg1"/>
                </a:solidFill>
              </a:endParaRPr>
            </a:p>
          </p:txBody>
        </p:sp>
        <p:sp>
          <p:nvSpPr>
            <p:cNvPr id="9239" name="Line 7"/>
            <p:cNvSpPr>
              <a:spLocks noChangeShapeType="1"/>
            </p:cNvSpPr>
            <p:nvPr/>
          </p:nvSpPr>
          <p:spPr bwMode="auto">
            <a:xfrm flipV="1">
              <a:off x="672" y="1104"/>
              <a:ext cx="1728" cy="1728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066800" y="3927475"/>
            <a:ext cx="7391400" cy="1863725"/>
            <a:chOff x="672" y="2474"/>
            <a:chExt cx="4656" cy="1174"/>
          </a:xfrm>
        </p:grpSpPr>
        <p:grpSp>
          <p:nvGrpSpPr>
            <p:cNvPr id="9227" name="Group 27"/>
            <p:cNvGrpSpPr>
              <a:grpSpLocks/>
            </p:cNvGrpSpPr>
            <p:nvPr/>
          </p:nvGrpSpPr>
          <p:grpSpPr bwMode="auto">
            <a:xfrm>
              <a:off x="672" y="2544"/>
              <a:ext cx="1248" cy="1104"/>
              <a:chOff x="672" y="2544"/>
              <a:chExt cx="1248" cy="1104"/>
            </a:xfrm>
          </p:grpSpPr>
          <p:sp>
            <p:nvSpPr>
              <p:cNvPr id="9229" name="Oval 24"/>
              <p:cNvSpPr>
                <a:spLocks noChangeArrowheads="1"/>
              </p:cNvSpPr>
              <p:nvPr/>
            </p:nvSpPr>
            <p:spPr bwMode="auto">
              <a:xfrm>
                <a:off x="672" y="2544"/>
                <a:ext cx="1200" cy="768"/>
              </a:xfrm>
              <a:prstGeom prst="ellipse">
                <a:avLst/>
              </a:prstGeom>
              <a:solidFill>
                <a:srgbClr val="8EA0CC">
                  <a:alpha val="50195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230" name="Oval 25"/>
              <p:cNvSpPr>
                <a:spLocks noChangeArrowheads="1"/>
              </p:cNvSpPr>
              <p:nvPr/>
            </p:nvSpPr>
            <p:spPr bwMode="auto">
              <a:xfrm>
                <a:off x="672" y="2832"/>
                <a:ext cx="1248" cy="816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9228" name="Text Box 26"/>
            <p:cNvSpPr txBox="1">
              <a:spLocks noChangeArrowheads="1"/>
            </p:cNvSpPr>
            <p:nvPr/>
          </p:nvSpPr>
          <p:spPr bwMode="auto">
            <a:xfrm>
              <a:off x="1968" y="2474"/>
              <a:ext cx="3360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81000" indent="-3810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nl-BE" altLang="en-US" dirty="0" err="1">
                  <a:solidFill>
                    <a:schemeClr val="bg1"/>
                  </a:solidFill>
                </a:rPr>
                <a:t>Questions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often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enough</a:t>
              </a:r>
              <a:r>
                <a:rPr lang="nl-BE" altLang="en-US" dirty="0">
                  <a:solidFill>
                    <a:schemeClr val="bg1"/>
                  </a:solidFill>
                </a:rPr>
                <a:t> </a:t>
              </a:r>
              <a:r>
                <a:rPr lang="nl-BE" altLang="en-US" dirty="0" err="1">
                  <a:solidFill>
                    <a:schemeClr val="bg1"/>
                  </a:solidFill>
                </a:rPr>
                <a:t>asked</a:t>
              </a:r>
              <a:r>
                <a:rPr lang="nl-BE" altLang="en-US" dirty="0">
                  <a:solidFill>
                    <a:schemeClr val="bg1"/>
                  </a:solidFill>
                </a:rPr>
                <a:t>: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corresponds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with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something</a:t>
              </a:r>
              <a:r>
                <a:rPr lang="nl-BE" altLang="en-US" sz="2000" dirty="0">
                  <a:solidFill>
                    <a:schemeClr val="bg1"/>
                  </a:solidFill>
                </a:rPr>
                <a:t> out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there</a:t>
              </a:r>
              <a:r>
                <a:rPr lang="nl-BE" altLang="en-US" sz="2000" dirty="0">
                  <a:solidFill>
                    <a:schemeClr val="bg1"/>
                  </a:solidFill>
                </a:rPr>
                <a:t> in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?</a:t>
              </a:r>
            </a:p>
            <a:p>
              <a:pPr algn="l" eaLnBrk="1" hangingPunct="1">
                <a:buFontTx/>
                <a:buChar char="•"/>
              </a:pPr>
              <a:r>
                <a:rPr lang="nl-BE" altLang="en-US" sz="2000" dirty="0" err="1">
                  <a:solidFill>
                    <a:schemeClr val="bg1"/>
                  </a:solidFill>
                </a:rPr>
                <a:t>What</a:t>
              </a:r>
              <a:r>
                <a:rPr lang="nl-BE" altLang="en-US" sz="2000" dirty="0">
                  <a:solidFill>
                    <a:schemeClr val="bg1"/>
                  </a:solidFill>
                </a:rPr>
                <a:t> part of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reality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not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captured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by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our</a:t>
              </a:r>
              <a:r>
                <a:rPr lang="nl-BE" altLang="en-US" sz="2000" dirty="0">
                  <a:solidFill>
                    <a:schemeClr val="bg1"/>
                  </a:solidFill>
                </a:rPr>
                <a:t> data, but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should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because</a:t>
              </a:r>
              <a:r>
                <a:rPr lang="nl-BE" altLang="en-US" sz="2000" dirty="0">
                  <a:solidFill>
                    <a:schemeClr val="bg1"/>
                  </a:solidFill>
                </a:rPr>
                <a:t> </a:t>
              </a:r>
              <a:r>
                <a:rPr lang="nl-BE" altLang="en-US" sz="2000" dirty="0" err="1">
                  <a:solidFill>
                    <a:schemeClr val="bg1"/>
                  </a:solidFill>
                </a:rPr>
                <a:t>it</a:t>
              </a:r>
              <a:r>
                <a:rPr lang="nl-BE" altLang="en-US" sz="2000" dirty="0">
                  <a:solidFill>
                    <a:schemeClr val="bg1"/>
                  </a:solidFill>
                </a:rPr>
                <a:t> is relevant ?</a:t>
              </a:r>
              <a:endParaRPr lang="en-GB" alt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914400" y="3962401"/>
            <a:ext cx="8077201" cy="2735263"/>
            <a:chOff x="576" y="2496"/>
            <a:chExt cx="5088" cy="1723"/>
          </a:xfrm>
        </p:grpSpPr>
        <p:grpSp>
          <p:nvGrpSpPr>
            <p:cNvPr id="9223" name="Group 29"/>
            <p:cNvGrpSpPr>
              <a:grpSpLocks/>
            </p:cNvGrpSpPr>
            <p:nvPr/>
          </p:nvGrpSpPr>
          <p:grpSpPr bwMode="auto">
            <a:xfrm>
              <a:off x="576" y="3120"/>
              <a:ext cx="5088" cy="1099"/>
              <a:chOff x="576" y="3120"/>
              <a:chExt cx="5088" cy="1099"/>
            </a:xfrm>
          </p:grpSpPr>
          <p:sp>
            <p:nvSpPr>
              <p:cNvPr id="9225" name="Line 14"/>
              <p:cNvSpPr>
                <a:spLocks noChangeShapeType="1"/>
              </p:cNvSpPr>
              <p:nvPr/>
            </p:nvSpPr>
            <p:spPr bwMode="auto">
              <a:xfrm>
                <a:off x="576" y="3120"/>
                <a:ext cx="5088" cy="0"/>
              </a:xfrm>
              <a:prstGeom prst="line">
                <a:avLst/>
              </a:prstGeom>
              <a:noFill/>
              <a:ln w="571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 Box 15"/>
              <p:cNvSpPr txBox="1">
                <a:spLocks noChangeArrowheads="1"/>
              </p:cNvSpPr>
              <p:nvPr/>
            </p:nvSpPr>
            <p:spPr bwMode="auto">
              <a:xfrm>
                <a:off x="816" y="3696"/>
                <a:ext cx="3105" cy="5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Reality</a:t>
                </a:r>
                <a:endParaRPr lang="nl-BE" altLang="en-US" dirty="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 altLang="en-US" dirty="0" err="1">
                    <a:solidFill>
                      <a:schemeClr val="bg1"/>
                    </a:solidFill>
                  </a:rPr>
                  <a:t>What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is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there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on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side of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the</a:t>
                </a:r>
                <a:r>
                  <a:rPr lang="nl-BE" altLang="en-US" dirty="0">
                    <a:solidFill>
                      <a:schemeClr val="bg1"/>
                    </a:solidFill>
                  </a:rPr>
                  <a:t> </a:t>
                </a:r>
                <a:r>
                  <a:rPr lang="nl-BE" altLang="en-US" dirty="0" err="1">
                    <a:solidFill>
                      <a:schemeClr val="bg1"/>
                    </a:solidFill>
                  </a:rPr>
                  <a:t>patient</a:t>
                </a:r>
                <a:endParaRPr lang="en-GB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24" name="Line 30"/>
            <p:cNvSpPr>
              <a:spLocks noChangeShapeType="1"/>
            </p:cNvSpPr>
            <p:nvPr/>
          </p:nvSpPr>
          <p:spPr bwMode="auto">
            <a:xfrm>
              <a:off x="1248" y="2496"/>
              <a:ext cx="0" cy="12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Text Box 40"/>
          <p:cNvSpPr txBox="1">
            <a:spLocks noChangeArrowheads="1"/>
          </p:cNvSpPr>
          <p:nvPr/>
        </p:nvSpPr>
        <p:spPr bwMode="auto">
          <a:xfrm>
            <a:off x="476250" y="1934036"/>
            <a:ext cx="1612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References</a:t>
            </a:r>
          </a:p>
        </p:txBody>
      </p:sp>
      <p:sp>
        <p:nvSpPr>
          <p:cNvPr id="25" name="Text Box 39"/>
          <p:cNvSpPr txBox="1">
            <a:spLocks noChangeArrowheads="1"/>
          </p:cNvSpPr>
          <p:nvPr/>
        </p:nvSpPr>
        <p:spPr bwMode="auto">
          <a:xfrm>
            <a:off x="6946106" y="6221847"/>
            <a:ext cx="1443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Referents</a:t>
            </a:r>
          </a:p>
        </p:txBody>
      </p:sp>
      <p:sp>
        <p:nvSpPr>
          <p:cNvPr id="27" name="AutoShap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8839200" cy="642938"/>
          </a:xfrm>
        </p:spPr>
        <p:txBody>
          <a:bodyPr/>
          <a:lstStyle/>
          <a:p>
            <a:pPr algn="ctr" eaLnBrk="1" hangingPunct="1"/>
            <a:r>
              <a:rPr lang="nl-BE" altLang="en-US" dirty="0" err="1" smtClean="0"/>
              <a:t>Also</a:t>
            </a:r>
            <a:r>
              <a:rPr lang="nl-BE" altLang="en-US" dirty="0" smtClean="0"/>
              <a:t> </a:t>
            </a:r>
            <a:r>
              <a:rPr lang="nl-BE" altLang="en-US" dirty="0" err="1" smtClean="0"/>
              <a:t>representations</a:t>
            </a:r>
            <a:r>
              <a:rPr lang="nl-BE" altLang="en-US" dirty="0" smtClean="0"/>
              <a:t> are real!</a:t>
            </a:r>
            <a:endParaRPr lang="en-GB" altLang="en-US" dirty="0" smtClean="0"/>
          </a:p>
        </p:txBody>
      </p:sp>
      <p:sp>
        <p:nvSpPr>
          <p:cNvPr id="26" name="Rectangle 25"/>
          <p:cNvSpPr/>
          <p:nvPr/>
        </p:nvSpPr>
        <p:spPr bwMode="auto">
          <a:xfrm>
            <a:off x="342900" y="1600201"/>
            <a:ext cx="8458200" cy="5105398"/>
          </a:xfrm>
          <a:prstGeom prst="rect">
            <a:avLst/>
          </a:prstGeom>
          <a:noFill/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96564" y="5867401"/>
            <a:ext cx="1398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1FE115"/>
                </a:solidFill>
              </a:rPr>
              <a:t>Ontology</a:t>
            </a:r>
            <a:endParaRPr lang="en-US" altLang="en-US" dirty="0">
              <a:solidFill>
                <a:srgbClr val="1FE115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4268785" y="5842644"/>
            <a:ext cx="226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nl-BE" altLang="en-US" b="1" dirty="0">
                <a:solidFill>
                  <a:srgbClr val="1FE115"/>
                </a:solidFill>
              </a:rPr>
              <a:t>- </a:t>
            </a:r>
            <a:r>
              <a:rPr lang="nl-BE" altLang="en-US" b="1" dirty="0" err="1">
                <a:solidFill>
                  <a:srgbClr val="1FE115"/>
                </a:solidFill>
              </a:rPr>
              <a:t>representation</a:t>
            </a:r>
            <a:endParaRPr lang="en-GB" altLang="en-US" b="1" dirty="0">
              <a:solidFill>
                <a:srgbClr val="1FE11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92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944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Generalization: data generation and use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verify</a:t>
              </a:r>
            </a:p>
          </p:txBody>
        </p:sp>
      </p:grp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Reality as benchmark for data organization and representation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006850" y="2090738"/>
            <a:ext cx="1077913" cy="1262062"/>
            <a:chOff x="3170" y="2938"/>
            <a:chExt cx="679" cy="795"/>
          </a:xfrm>
        </p:grpSpPr>
        <p:sp>
          <p:nvSpPr>
            <p:cNvPr id="7444" name="Oval 4"/>
            <p:cNvSpPr>
              <a:spLocks noChangeArrowheads="1"/>
            </p:cNvSpPr>
            <p:nvPr/>
          </p:nvSpPr>
          <p:spPr bwMode="auto">
            <a:xfrm flipH="1">
              <a:off x="3170" y="300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5" name="Oval 5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6" name="Oval 6"/>
            <p:cNvSpPr>
              <a:spLocks noChangeArrowheads="1"/>
            </p:cNvSpPr>
            <p:nvPr/>
          </p:nvSpPr>
          <p:spPr bwMode="auto">
            <a:xfrm flipH="1">
              <a:off x="3412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7" name="Oval 7"/>
            <p:cNvSpPr>
              <a:spLocks noChangeArrowheads="1"/>
            </p:cNvSpPr>
            <p:nvPr/>
          </p:nvSpPr>
          <p:spPr bwMode="auto">
            <a:xfrm flipH="1">
              <a:off x="3218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8" name="Oval 8"/>
            <p:cNvSpPr>
              <a:spLocks noChangeArrowheads="1"/>
            </p:cNvSpPr>
            <p:nvPr/>
          </p:nvSpPr>
          <p:spPr bwMode="auto">
            <a:xfrm flipH="1">
              <a:off x="3558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49" name="Oval 9"/>
            <p:cNvSpPr>
              <a:spLocks noChangeArrowheads="1"/>
            </p:cNvSpPr>
            <p:nvPr/>
          </p:nvSpPr>
          <p:spPr bwMode="auto">
            <a:xfrm flipH="1">
              <a:off x="3655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0" name="Oval 10"/>
            <p:cNvSpPr>
              <a:spLocks noChangeArrowheads="1"/>
            </p:cNvSpPr>
            <p:nvPr/>
          </p:nvSpPr>
          <p:spPr bwMode="auto">
            <a:xfrm flipH="1">
              <a:off x="3461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1" name="Oval 11"/>
            <p:cNvSpPr>
              <a:spLocks noChangeArrowheads="1"/>
            </p:cNvSpPr>
            <p:nvPr/>
          </p:nvSpPr>
          <p:spPr bwMode="auto">
            <a:xfrm flipH="1">
              <a:off x="3558" y="305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2" name="Oval 12"/>
            <p:cNvSpPr>
              <a:spLocks noChangeArrowheads="1"/>
            </p:cNvSpPr>
            <p:nvPr/>
          </p:nvSpPr>
          <p:spPr bwMode="auto">
            <a:xfrm flipH="1">
              <a:off x="3267" y="310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3" name="Oval 13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4" name="Oval 14"/>
            <p:cNvSpPr>
              <a:spLocks noChangeArrowheads="1"/>
            </p:cNvSpPr>
            <p:nvPr/>
          </p:nvSpPr>
          <p:spPr bwMode="auto">
            <a:xfrm flipH="1">
              <a:off x="3509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5" name="Oval 15"/>
            <p:cNvSpPr>
              <a:spLocks noChangeArrowheads="1"/>
            </p:cNvSpPr>
            <p:nvPr/>
          </p:nvSpPr>
          <p:spPr bwMode="auto">
            <a:xfrm flipH="1">
              <a:off x="3315" y="339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6" name="Oval 16"/>
            <p:cNvSpPr>
              <a:spLocks noChangeArrowheads="1"/>
            </p:cNvSpPr>
            <p:nvPr/>
          </p:nvSpPr>
          <p:spPr bwMode="auto">
            <a:xfrm flipH="1">
              <a:off x="3655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7" name="Oval 17"/>
            <p:cNvSpPr>
              <a:spLocks noChangeArrowheads="1"/>
            </p:cNvSpPr>
            <p:nvPr/>
          </p:nvSpPr>
          <p:spPr bwMode="auto">
            <a:xfrm flipH="1">
              <a:off x="3655" y="3442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8" name="Oval 18"/>
            <p:cNvSpPr>
              <a:spLocks noChangeArrowheads="1"/>
            </p:cNvSpPr>
            <p:nvPr/>
          </p:nvSpPr>
          <p:spPr bwMode="auto">
            <a:xfrm flipH="1">
              <a:off x="3266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59" name="Oval 19"/>
            <p:cNvSpPr>
              <a:spLocks noChangeArrowheads="1"/>
            </p:cNvSpPr>
            <p:nvPr/>
          </p:nvSpPr>
          <p:spPr bwMode="auto">
            <a:xfrm flipH="1">
              <a:off x="3655" y="315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0" name="Oval 20"/>
            <p:cNvSpPr>
              <a:spLocks noChangeArrowheads="1"/>
            </p:cNvSpPr>
            <p:nvPr/>
          </p:nvSpPr>
          <p:spPr bwMode="auto">
            <a:xfrm flipH="1">
              <a:off x="3364" y="3200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1" name="Oval 21"/>
            <p:cNvSpPr>
              <a:spLocks noChangeArrowheads="1"/>
            </p:cNvSpPr>
            <p:nvPr/>
          </p:nvSpPr>
          <p:spPr bwMode="auto">
            <a:xfrm flipH="1">
              <a:off x="3461" y="329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2" name="Oval 22"/>
            <p:cNvSpPr>
              <a:spLocks noChangeArrowheads="1"/>
            </p:cNvSpPr>
            <p:nvPr/>
          </p:nvSpPr>
          <p:spPr bwMode="auto">
            <a:xfrm flipH="1">
              <a:off x="3606" y="334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3" name="Oval 23"/>
            <p:cNvSpPr>
              <a:spLocks noChangeArrowheads="1"/>
            </p:cNvSpPr>
            <p:nvPr/>
          </p:nvSpPr>
          <p:spPr bwMode="auto">
            <a:xfrm flipH="1">
              <a:off x="3412" y="3491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4" name="Oval 24"/>
            <p:cNvSpPr>
              <a:spLocks noChangeArrowheads="1"/>
            </p:cNvSpPr>
            <p:nvPr/>
          </p:nvSpPr>
          <p:spPr bwMode="auto">
            <a:xfrm flipH="1">
              <a:off x="3752" y="363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5" name="Oval 25"/>
            <p:cNvSpPr>
              <a:spLocks noChangeArrowheads="1"/>
            </p:cNvSpPr>
            <p:nvPr/>
          </p:nvSpPr>
          <p:spPr bwMode="auto">
            <a:xfrm flipH="1">
              <a:off x="3752" y="353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6" name="Oval 26"/>
            <p:cNvSpPr>
              <a:spLocks noChangeArrowheads="1"/>
            </p:cNvSpPr>
            <p:nvPr/>
          </p:nvSpPr>
          <p:spPr bwMode="auto">
            <a:xfrm flipH="1">
              <a:off x="3655" y="358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7" name="Oval 27"/>
            <p:cNvSpPr>
              <a:spLocks noChangeArrowheads="1"/>
            </p:cNvSpPr>
            <p:nvPr/>
          </p:nvSpPr>
          <p:spPr bwMode="auto">
            <a:xfrm flipH="1">
              <a:off x="3752" y="324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8" name="Oval 28"/>
            <p:cNvSpPr>
              <a:spLocks noChangeArrowheads="1"/>
            </p:cNvSpPr>
            <p:nvPr/>
          </p:nvSpPr>
          <p:spPr bwMode="auto">
            <a:xfrm flipH="1">
              <a:off x="3315" y="2938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69" name="Oval 29"/>
            <p:cNvSpPr>
              <a:spLocks noChangeArrowheads="1"/>
            </p:cNvSpPr>
            <p:nvPr/>
          </p:nvSpPr>
          <p:spPr bwMode="auto">
            <a:xfrm flipH="1">
              <a:off x="3412" y="3035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0" name="Oval 30"/>
            <p:cNvSpPr>
              <a:spLocks noChangeArrowheads="1"/>
            </p:cNvSpPr>
            <p:nvPr/>
          </p:nvSpPr>
          <p:spPr bwMode="auto">
            <a:xfrm flipH="1">
              <a:off x="3557" y="3083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1" name="Oval 31"/>
            <p:cNvSpPr>
              <a:spLocks noChangeArrowheads="1"/>
            </p:cNvSpPr>
            <p:nvPr/>
          </p:nvSpPr>
          <p:spPr bwMode="auto">
            <a:xfrm flipH="1">
              <a:off x="3363" y="3229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2" name="Oval 32"/>
            <p:cNvSpPr>
              <a:spLocks noChangeArrowheads="1"/>
            </p:cNvSpPr>
            <p:nvPr/>
          </p:nvSpPr>
          <p:spPr bwMode="auto">
            <a:xfrm flipH="1">
              <a:off x="3703" y="3374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3" name="Oval 33"/>
            <p:cNvSpPr>
              <a:spLocks noChangeArrowheads="1"/>
            </p:cNvSpPr>
            <p:nvPr/>
          </p:nvSpPr>
          <p:spPr bwMode="auto">
            <a:xfrm flipH="1">
              <a:off x="3703" y="3277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4" name="Oval 34"/>
            <p:cNvSpPr>
              <a:spLocks noChangeArrowheads="1"/>
            </p:cNvSpPr>
            <p:nvPr/>
          </p:nvSpPr>
          <p:spPr bwMode="auto">
            <a:xfrm flipH="1">
              <a:off x="3606" y="332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5" name="Oval 35"/>
            <p:cNvSpPr>
              <a:spLocks noChangeArrowheads="1"/>
            </p:cNvSpPr>
            <p:nvPr/>
          </p:nvSpPr>
          <p:spPr bwMode="auto">
            <a:xfrm flipH="1">
              <a:off x="3703" y="2986"/>
              <a:ext cx="97" cy="97"/>
            </a:xfrm>
            <a:prstGeom prst="ellipse">
              <a:avLst/>
            </a:prstGeom>
            <a:solidFill>
              <a:srgbClr val="FF9933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5780" name="Text Box 36"/>
          <p:cNvSpPr txBox="1">
            <a:spLocks noChangeArrowheads="1"/>
          </p:cNvSpPr>
          <p:nvPr/>
        </p:nvSpPr>
        <p:spPr bwMode="auto">
          <a:xfrm>
            <a:off x="685800" y="3413125"/>
            <a:ext cx="1727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observation &amp;</a:t>
            </a:r>
          </a:p>
          <a:p>
            <a:r>
              <a:rPr lang="en-US" sz="2000">
                <a:solidFill>
                  <a:schemeClr val="bg1"/>
                </a:solidFill>
              </a:rPr>
              <a:t>measurement</a:t>
            </a: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57775" y="1916113"/>
            <a:ext cx="3849688" cy="1187450"/>
            <a:chOff x="3186" y="1207"/>
            <a:chExt cx="2425" cy="748"/>
          </a:xfrm>
        </p:grpSpPr>
        <p:sp>
          <p:nvSpPr>
            <p:cNvPr id="7408" name="AutoShape 38"/>
            <p:cNvSpPr>
              <a:spLocks noChangeArrowheads="1"/>
            </p:cNvSpPr>
            <p:nvPr/>
          </p:nvSpPr>
          <p:spPr bwMode="auto">
            <a:xfrm>
              <a:off x="4136" y="1301"/>
              <a:ext cx="1475" cy="654"/>
            </a:xfrm>
            <a:prstGeom prst="cube">
              <a:avLst>
                <a:gd name="adj" fmla="val 75843"/>
              </a:avLst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9"/>
            <p:cNvGrpSpPr>
              <a:grpSpLocks/>
            </p:cNvGrpSpPr>
            <p:nvPr/>
          </p:nvGrpSpPr>
          <p:grpSpPr bwMode="auto">
            <a:xfrm>
              <a:off x="4308" y="1360"/>
              <a:ext cx="1233" cy="468"/>
              <a:chOff x="3968" y="1662"/>
              <a:chExt cx="1233" cy="748"/>
            </a:xfrm>
          </p:grpSpPr>
          <p:sp>
            <p:nvSpPr>
              <p:cNvPr id="7412" name="Oval 40"/>
              <p:cNvSpPr>
                <a:spLocks noChangeArrowheads="1"/>
              </p:cNvSpPr>
              <p:nvPr/>
            </p:nvSpPr>
            <p:spPr bwMode="auto">
              <a:xfrm flipH="1">
                <a:off x="4017" y="1857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3" name="Oval 41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4" name="Oval 42"/>
              <p:cNvSpPr>
                <a:spLocks noChangeArrowheads="1"/>
              </p:cNvSpPr>
              <p:nvPr/>
            </p:nvSpPr>
            <p:spPr bwMode="auto">
              <a:xfrm flipH="1">
                <a:off x="4356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5" name="Oval 43"/>
              <p:cNvSpPr>
                <a:spLocks noChangeArrowheads="1"/>
              </p:cNvSpPr>
              <p:nvPr/>
            </p:nvSpPr>
            <p:spPr bwMode="auto">
              <a:xfrm flipH="1">
                <a:off x="4162" y="198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6" name="Oval 44"/>
              <p:cNvSpPr>
                <a:spLocks noChangeArrowheads="1"/>
              </p:cNvSpPr>
              <p:nvPr/>
            </p:nvSpPr>
            <p:spPr bwMode="auto">
              <a:xfrm flipH="1">
                <a:off x="4355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7" name="Oval 45"/>
              <p:cNvSpPr>
                <a:spLocks noChangeArrowheads="1"/>
              </p:cNvSpPr>
              <p:nvPr/>
            </p:nvSpPr>
            <p:spPr bwMode="auto">
              <a:xfrm flipH="1">
                <a:off x="4599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8" name="Oval 46"/>
              <p:cNvSpPr>
                <a:spLocks noChangeArrowheads="1"/>
              </p:cNvSpPr>
              <p:nvPr/>
            </p:nvSpPr>
            <p:spPr bwMode="auto">
              <a:xfrm flipH="1">
                <a:off x="4405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9" name="Oval 47"/>
              <p:cNvSpPr>
                <a:spLocks noChangeArrowheads="1"/>
              </p:cNvSpPr>
              <p:nvPr/>
            </p:nvSpPr>
            <p:spPr bwMode="auto">
              <a:xfrm flipH="1">
                <a:off x="4550" y="17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0" name="Oval 48"/>
              <p:cNvSpPr>
                <a:spLocks noChangeArrowheads="1"/>
              </p:cNvSpPr>
              <p:nvPr/>
            </p:nvSpPr>
            <p:spPr bwMode="auto">
              <a:xfrm flipH="1">
                <a:off x="4211" y="182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1" name="Oval 49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2" name="Oval 50"/>
              <p:cNvSpPr>
                <a:spLocks noChangeArrowheads="1"/>
              </p:cNvSpPr>
              <p:nvPr/>
            </p:nvSpPr>
            <p:spPr bwMode="auto">
              <a:xfrm flipH="1">
                <a:off x="4453" y="197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3" name="Oval 51"/>
              <p:cNvSpPr>
                <a:spLocks noChangeArrowheads="1"/>
              </p:cNvSpPr>
              <p:nvPr/>
            </p:nvSpPr>
            <p:spPr bwMode="auto">
              <a:xfrm flipH="1">
                <a:off x="4259" y="211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4" name="Oval 52"/>
              <p:cNvSpPr>
                <a:spLocks noChangeArrowheads="1"/>
              </p:cNvSpPr>
              <p:nvPr/>
            </p:nvSpPr>
            <p:spPr bwMode="auto">
              <a:xfrm flipH="1">
                <a:off x="4599" y="2264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5" name="Oval 53"/>
              <p:cNvSpPr>
                <a:spLocks noChangeArrowheads="1"/>
              </p:cNvSpPr>
              <p:nvPr/>
            </p:nvSpPr>
            <p:spPr bwMode="auto">
              <a:xfrm flipH="1">
                <a:off x="4550" y="219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6" name="Oval 54"/>
              <p:cNvSpPr>
                <a:spLocks noChangeArrowheads="1"/>
              </p:cNvSpPr>
              <p:nvPr/>
            </p:nvSpPr>
            <p:spPr bwMode="auto">
              <a:xfrm flipH="1">
                <a:off x="3968" y="217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7" name="Oval 55"/>
              <p:cNvSpPr>
                <a:spLocks noChangeArrowheads="1"/>
              </p:cNvSpPr>
              <p:nvPr/>
            </p:nvSpPr>
            <p:spPr bwMode="auto">
              <a:xfrm flipH="1">
                <a:off x="4599" y="187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8" name="Oval 56"/>
              <p:cNvSpPr>
                <a:spLocks noChangeArrowheads="1"/>
              </p:cNvSpPr>
              <p:nvPr/>
            </p:nvSpPr>
            <p:spPr bwMode="auto">
              <a:xfrm flipH="1">
                <a:off x="4308" y="1925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29" name="Oval 57"/>
              <p:cNvSpPr>
                <a:spLocks noChangeArrowheads="1"/>
              </p:cNvSpPr>
              <p:nvPr/>
            </p:nvSpPr>
            <p:spPr bwMode="auto">
              <a:xfrm flipH="1">
                <a:off x="4405" y="202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0" name="Oval 58"/>
              <p:cNvSpPr>
                <a:spLocks noChangeArrowheads="1"/>
              </p:cNvSpPr>
              <p:nvPr/>
            </p:nvSpPr>
            <p:spPr bwMode="auto">
              <a:xfrm flipH="1">
                <a:off x="4550" y="20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1" name="Oval 59"/>
              <p:cNvSpPr>
                <a:spLocks noChangeArrowheads="1"/>
              </p:cNvSpPr>
              <p:nvPr/>
            </p:nvSpPr>
            <p:spPr bwMode="auto">
              <a:xfrm flipH="1">
                <a:off x="4162" y="222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2" name="Oval 60"/>
              <p:cNvSpPr>
                <a:spLocks noChangeArrowheads="1"/>
              </p:cNvSpPr>
              <p:nvPr/>
            </p:nvSpPr>
            <p:spPr bwMode="auto">
              <a:xfrm flipH="1">
                <a:off x="5104" y="188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3" name="Oval 61"/>
              <p:cNvSpPr>
                <a:spLocks noChangeArrowheads="1"/>
              </p:cNvSpPr>
              <p:nvPr/>
            </p:nvSpPr>
            <p:spPr bwMode="auto">
              <a:xfrm flipH="1">
                <a:off x="4890" y="212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4" name="Oval 62"/>
              <p:cNvSpPr>
                <a:spLocks noChangeArrowheads="1"/>
              </p:cNvSpPr>
              <p:nvPr/>
            </p:nvSpPr>
            <p:spPr bwMode="auto">
              <a:xfrm flipH="1">
                <a:off x="4599" y="2313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5" name="Oval 63"/>
              <p:cNvSpPr>
                <a:spLocks noChangeArrowheads="1"/>
              </p:cNvSpPr>
              <p:nvPr/>
            </p:nvSpPr>
            <p:spPr bwMode="auto">
              <a:xfrm flipH="1">
                <a:off x="4890" y="1838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6" name="Oval 64"/>
              <p:cNvSpPr>
                <a:spLocks noChangeArrowheads="1"/>
              </p:cNvSpPr>
              <p:nvPr/>
            </p:nvSpPr>
            <p:spPr bwMode="auto">
              <a:xfrm flipH="1">
                <a:off x="4259" y="169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7" name="Oval 65"/>
              <p:cNvSpPr>
                <a:spLocks noChangeArrowheads="1"/>
              </p:cNvSpPr>
              <p:nvPr/>
            </p:nvSpPr>
            <p:spPr bwMode="auto">
              <a:xfrm flipH="1">
                <a:off x="4452" y="1770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8" name="Oval 66"/>
              <p:cNvSpPr>
                <a:spLocks noChangeArrowheads="1"/>
              </p:cNvSpPr>
              <p:nvPr/>
            </p:nvSpPr>
            <p:spPr bwMode="auto">
              <a:xfrm flipH="1">
                <a:off x="4744" y="176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39" name="Oval 67"/>
              <p:cNvSpPr>
                <a:spLocks noChangeArrowheads="1"/>
              </p:cNvSpPr>
              <p:nvPr/>
            </p:nvSpPr>
            <p:spPr bwMode="auto">
              <a:xfrm flipH="1">
                <a:off x="4017" y="201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0" name="Oval 68"/>
              <p:cNvSpPr>
                <a:spLocks noChangeArrowheads="1"/>
              </p:cNvSpPr>
              <p:nvPr/>
            </p:nvSpPr>
            <p:spPr bwMode="auto">
              <a:xfrm flipH="1">
                <a:off x="4647" y="2099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1" name="Oval 69"/>
              <p:cNvSpPr>
                <a:spLocks noChangeArrowheads="1"/>
              </p:cNvSpPr>
              <p:nvPr/>
            </p:nvSpPr>
            <p:spPr bwMode="auto">
              <a:xfrm flipH="1">
                <a:off x="4793" y="1916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2" name="Oval 70"/>
              <p:cNvSpPr>
                <a:spLocks noChangeArrowheads="1"/>
              </p:cNvSpPr>
              <p:nvPr/>
            </p:nvSpPr>
            <p:spPr bwMode="auto">
              <a:xfrm flipH="1">
                <a:off x="4550" y="2051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3" name="Oval 71"/>
              <p:cNvSpPr>
                <a:spLocks noChangeArrowheads="1"/>
              </p:cNvSpPr>
              <p:nvPr/>
            </p:nvSpPr>
            <p:spPr bwMode="auto">
              <a:xfrm flipH="1">
                <a:off x="4696" y="1662"/>
                <a:ext cx="97" cy="97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10" name="AutoShape 72"/>
            <p:cNvSpPr>
              <a:spLocks noChangeArrowheads="1"/>
            </p:cNvSpPr>
            <p:nvPr/>
          </p:nvSpPr>
          <p:spPr bwMode="auto">
            <a:xfrm>
              <a:off x="3411" y="1635"/>
              <a:ext cx="629" cy="311"/>
            </a:xfrm>
            <a:prstGeom prst="rightArrow">
              <a:avLst>
                <a:gd name="adj1" fmla="val 50000"/>
                <a:gd name="adj2" fmla="val 50563"/>
              </a:avLst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11" name="Text Box 73"/>
            <p:cNvSpPr txBox="1">
              <a:spLocks noChangeArrowheads="1"/>
            </p:cNvSpPr>
            <p:nvPr/>
          </p:nvSpPr>
          <p:spPr bwMode="auto">
            <a:xfrm>
              <a:off x="3186" y="1207"/>
              <a:ext cx="977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data</a:t>
              </a:r>
            </a:p>
            <a:p>
              <a:r>
                <a:rPr lang="en-US" sz="2000">
                  <a:solidFill>
                    <a:schemeClr val="bg1"/>
                  </a:solidFill>
                </a:rPr>
                <a:t>organization</a:t>
              </a:r>
            </a:p>
          </p:txBody>
        </p:sp>
      </p:grpSp>
      <p:grpSp>
        <p:nvGrpSpPr>
          <p:cNvPr id="5" name="Group 74"/>
          <p:cNvGrpSpPr>
            <a:grpSpLocks/>
          </p:cNvGrpSpPr>
          <p:nvPr/>
        </p:nvGrpSpPr>
        <p:grpSpPr bwMode="auto">
          <a:xfrm>
            <a:off x="6992938" y="3044825"/>
            <a:ext cx="2149475" cy="1670050"/>
            <a:chOff x="4405" y="1918"/>
            <a:chExt cx="1354" cy="1052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4405" y="2498"/>
              <a:ext cx="746" cy="472"/>
              <a:chOff x="4136" y="2679"/>
              <a:chExt cx="1191" cy="943"/>
            </a:xfrm>
          </p:grpSpPr>
          <p:sp>
            <p:nvSpPr>
              <p:cNvPr id="7395" name="AutoShape 76"/>
              <p:cNvSpPr>
                <a:spLocks noChangeArrowheads="1"/>
              </p:cNvSpPr>
              <p:nvPr/>
            </p:nvSpPr>
            <p:spPr bwMode="auto">
              <a:xfrm>
                <a:off x="4226" y="2955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6" name="AutoShape 77"/>
              <p:cNvSpPr>
                <a:spLocks noChangeArrowheads="1"/>
              </p:cNvSpPr>
              <p:nvPr/>
            </p:nvSpPr>
            <p:spPr bwMode="auto">
              <a:xfrm>
                <a:off x="4307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7" name="AutoShape 78"/>
              <p:cNvSpPr>
                <a:spLocks noChangeArrowheads="1"/>
              </p:cNvSpPr>
              <p:nvPr/>
            </p:nvSpPr>
            <p:spPr bwMode="auto">
              <a:xfrm>
                <a:off x="4436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8" name="AutoShape 79"/>
              <p:cNvSpPr>
                <a:spLocks noChangeArrowheads="1"/>
              </p:cNvSpPr>
              <p:nvPr/>
            </p:nvSpPr>
            <p:spPr bwMode="auto">
              <a:xfrm>
                <a:off x="4711" y="3456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9" name="AutoShape 80"/>
              <p:cNvSpPr>
                <a:spLocks noChangeArrowheads="1"/>
              </p:cNvSpPr>
              <p:nvPr/>
            </p:nvSpPr>
            <p:spPr bwMode="auto">
              <a:xfrm>
                <a:off x="4889" y="320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0" name="AutoShape 81"/>
              <p:cNvSpPr>
                <a:spLocks noChangeArrowheads="1"/>
              </p:cNvSpPr>
              <p:nvPr/>
            </p:nvSpPr>
            <p:spPr bwMode="auto">
              <a:xfrm>
                <a:off x="4645" y="3021"/>
                <a:ext cx="162" cy="96"/>
              </a:xfrm>
              <a:prstGeom prst="roundRect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401" name="AutoShape 82"/>
              <p:cNvCxnSpPr>
                <a:cxnSpLocks noChangeShapeType="1"/>
                <a:stCxn id="7395" idx="2"/>
                <a:endCxn id="7397" idx="0"/>
              </p:cNvCxnSpPr>
              <p:nvPr/>
            </p:nvCxnSpPr>
            <p:spPr bwMode="auto">
              <a:xfrm>
                <a:off x="4307" y="3051"/>
                <a:ext cx="210" cy="150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2" name="AutoShape 83"/>
              <p:cNvCxnSpPr>
                <a:cxnSpLocks noChangeShapeType="1"/>
                <a:stCxn id="7400" idx="2"/>
                <a:endCxn id="7397" idx="0"/>
              </p:cNvCxnSpPr>
              <p:nvPr/>
            </p:nvCxnSpPr>
            <p:spPr bwMode="auto">
              <a:xfrm flipH="1">
                <a:off x="4517" y="3117"/>
                <a:ext cx="209" cy="8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3" name="AutoShape 84"/>
              <p:cNvCxnSpPr>
                <a:cxnSpLocks noChangeShapeType="1"/>
                <a:stCxn id="7398" idx="0"/>
                <a:endCxn id="7397" idx="2"/>
              </p:cNvCxnSpPr>
              <p:nvPr/>
            </p:nvCxnSpPr>
            <p:spPr bwMode="auto">
              <a:xfrm flipH="1" flipV="1">
                <a:off x="4517" y="3297"/>
                <a:ext cx="275" cy="15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4" name="AutoShape 85"/>
              <p:cNvCxnSpPr>
                <a:cxnSpLocks noChangeShapeType="1"/>
                <a:stCxn id="7396" idx="0"/>
                <a:endCxn id="7395" idx="2"/>
              </p:cNvCxnSpPr>
              <p:nvPr/>
            </p:nvCxnSpPr>
            <p:spPr bwMode="auto">
              <a:xfrm flipH="1" flipV="1">
                <a:off x="4307" y="3051"/>
                <a:ext cx="81" cy="40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5" name="AutoShape 86"/>
              <p:cNvCxnSpPr>
                <a:cxnSpLocks noChangeShapeType="1"/>
                <a:stCxn id="7398" idx="0"/>
                <a:endCxn id="7400" idx="2"/>
              </p:cNvCxnSpPr>
              <p:nvPr/>
            </p:nvCxnSpPr>
            <p:spPr bwMode="auto">
              <a:xfrm flipH="1" flipV="1">
                <a:off x="4726" y="3117"/>
                <a:ext cx="66" cy="33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406" name="AutoShape 87"/>
              <p:cNvCxnSpPr>
                <a:cxnSpLocks noChangeShapeType="1"/>
                <a:stCxn id="7399" idx="0"/>
                <a:endCxn id="7400" idx="3"/>
              </p:cNvCxnSpPr>
              <p:nvPr/>
            </p:nvCxnSpPr>
            <p:spPr bwMode="auto">
              <a:xfrm flipH="1" flipV="1">
                <a:off x="4807" y="3069"/>
                <a:ext cx="163" cy="132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407" name="AutoShape 88"/>
              <p:cNvSpPr>
                <a:spLocks noChangeArrowheads="1"/>
              </p:cNvSpPr>
              <p:nvPr/>
            </p:nvSpPr>
            <p:spPr bwMode="auto">
              <a:xfrm>
                <a:off x="4136" y="2679"/>
                <a:ext cx="1191" cy="943"/>
              </a:xfrm>
              <a:prstGeom prst="cube">
                <a:avLst>
                  <a:gd name="adj" fmla="val 25000"/>
                </a:avLst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93" name="AutoShape 89"/>
            <p:cNvSpPr>
              <a:spLocks noChangeArrowheads="1"/>
            </p:cNvSpPr>
            <p:nvPr/>
          </p:nvSpPr>
          <p:spPr bwMode="auto">
            <a:xfrm rot="5400000">
              <a:off x="4499" y="2087"/>
              <a:ext cx="455" cy="311"/>
            </a:xfrm>
            <a:prstGeom prst="rightArrow">
              <a:avLst>
                <a:gd name="adj1" fmla="val 50000"/>
                <a:gd name="adj2" fmla="val 36576"/>
              </a:avLst>
            </a:prstGeom>
            <a:gradFill rotWithShape="1">
              <a:gsLst>
                <a:gs pos="0">
                  <a:srgbClr val="FF33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94" name="Text Box 90"/>
            <p:cNvSpPr txBox="1">
              <a:spLocks noChangeArrowheads="1"/>
            </p:cNvSpPr>
            <p:nvPr/>
          </p:nvSpPr>
          <p:spPr bwMode="auto">
            <a:xfrm>
              <a:off x="4770" y="1918"/>
              <a:ext cx="98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model development</a:t>
              </a:r>
            </a:p>
          </p:txBody>
        </p:sp>
      </p:grpSp>
      <p:grpSp>
        <p:nvGrpSpPr>
          <p:cNvPr id="7" name="Group 91"/>
          <p:cNvGrpSpPr>
            <a:grpSpLocks/>
          </p:cNvGrpSpPr>
          <p:nvPr/>
        </p:nvGrpSpPr>
        <p:grpSpPr bwMode="auto">
          <a:xfrm>
            <a:off x="6661150" y="4738688"/>
            <a:ext cx="2482850" cy="2098675"/>
            <a:chOff x="4196" y="2985"/>
            <a:chExt cx="1564" cy="1322"/>
          </a:xfrm>
        </p:grpSpPr>
        <p:grpSp>
          <p:nvGrpSpPr>
            <p:cNvPr id="8" name="Group 92"/>
            <p:cNvGrpSpPr>
              <a:grpSpLocks/>
            </p:cNvGrpSpPr>
            <p:nvPr/>
          </p:nvGrpSpPr>
          <p:grpSpPr bwMode="auto">
            <a:xfrm>
              <a:off x="4739" y="3600"/>
              <a:ext cx="464" cy="406"/>
              <a:chOff x="2745" y="3092"/>
              <a:chExt cx="464" cy="406"/>
            </a:xfrm>
          </p:grpSpPr>
          <p:sp>
            <p:nvSpPr>
              <p:cNvPr id="7367" name="AutoShape 9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8" name="AutoShape 9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9" name="AutoShape 9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0" name="AutoShape 9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1" name="AutoShape 9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2" name="AutoShape 9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3" name="AutoShape 9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74" name="AutoShape 100"/>
              <p:cNvCxnSpPr>
                <a:cxnSpLocks noChangeShapeType="1"/>
                <a:stCxn id="7368" idx="2"/>
                <a:endCxn id="73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5" name="AutoShape 101"/>
              <p:cNvCxnSpPr>
                <a:cxnSpLocks noChangeShapeType="1"/>
                <a:stCxn id="7373" idx="2"/>
                <a:endCxn id="73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6" name="AutoShape 102"/>
              <p:cNvCxnSpPr>
                <a:cxnSpLocks noChangeShapeType="1"/>
                <a:stCxn id="7371" idx="0"/>
                <a:endCxn id="73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7" name="AutoShape 103"/>
              <p:cNvCxnSpPr>
                <a:cxnSpLocks noChangeShapeType="1"/>
                <a:stCxn id="7369" idx="0"/>
                <a:endCxn id="73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8" name="AutoShape 104"/>
              <p:cNvCxnSpPr>
                <a:cxnSpLocks noChangeShapeType="1"/>
                <a:stCxn id="7371" idx="0"/>
                <a:endCxn id="73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79" name="AutoShape 105"/>
              <p:cNvCxnSpPr>
                <a:cxnSpLocks noChangeShapeType="1"/>
                <a:stCxn id="7372" idx="0"/>
                <a:endCxn id="73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80" name="AutoShape 10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1" name="AutoShape 10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2" name="AutoShape 10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3" name="AutoShape 10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4" name="AutoShape 11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5" name="AutoShape 11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86" name="AutoShape 112"/>
              <p:cNvCxnSpPr>
                <a:cxnSpLocks noChangeShapeType="1"/>
                <a:stCxn id="7380" idx="2"/>
                <a:endCxn id="73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7" name="AutoShape 113"/>
              <p:cNvCxnSpPr>
                <a:cxnSpLocks noChangeShapeType="1"/>
                <a:stCxn id="7385" idx="2"/>
                <a:endCxn id="73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8" name="AutoShape 114"/>
              <p:cNvCxnSpPr>
                <a:cxnSpLocks noChangeShapeType="1"/>
                <a:stCxn id="7383" idx="0"/>
                <a:endCxn id="73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89" name="AutoShape 115"/>
              <p:cNvCxnSpPr>
                <a:cxnSpLocks noChangeShapeType="1"/>
                <a:stCxn id="7381" idx="0"/>
                <a:endCxn id="73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0" name="AutoShape 116"/>
              <p:cNvCxnSpPr>
                <a:cxnSpLocks noChangeShapeType="1"/>
                <a:stCxn id="7383" idx="0"/>
                <a:endCxn id="73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91" name="AutoShape 117"/>
              <p:cNvCxnSpPr>
                <a:cxnSpLocks noChangeShapeType="1"/>
                <a:stCxn id="7384" idx="0"/>
                <a:endCxn id="73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9" name="Group 118"/>
            <p:cNvGrpSpPr>
              <a:grpSpLocks/>
            </p:cNvGrpSpPr>
            <p:nvPr/>
          </p:nvGrpSpPr>
          <p:grpSpPr bwMode="auto">
            <a:xfrm>
              <a:off x="4410" y="3522"/>
              <a:ext cx="464" cy="406"/>
              <a:chOff x="2745" y="3092"/>
              <a:chExt cx="464" cy="406"/>
            </a:xfrm>
          </p:grpSpPr>
          <p:sp>
            <p:nvSpPr>
              <p:cNvPr id="7342" name="AutoShape 11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3" name="AutoShape 12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4" name="AutoShape 12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5" name="AutoShape 12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6" name="AutoShape 12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7" name="AutoShape 12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8" name="AutoShape 12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49" name="AutoShape 126"/>
              <p:cNvCxnSpPr>
                <a:cxnSpLocks noChangeShapeType="1"/>
                <a:stCxn id="7343" idx="2"/>
                <a:endCxn id="73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0" name="AutoShape 127"/>
              <p:cNvCxnSpPr>
                <a:cxnSpLocks noChangeShapeType="1"/>
                <a:stCxn id="7348" idx="2"/>
                <a:endCxn id="73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1" name="AutoShape 128"/>
              <p:cNvCxnSpPr>
                <a:cxnSpLocks noChangeShapeType="1"/>
                <a:stCxn id="7346" idx="0"/>
                <a:endCxn id="73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2" name="AutoShape 129"/>
              <p:cNvCxnSpPr>
                <a:cxnSpLocks noChangeShapeType="1"/>
                <a:stCxn id="7344" idx="0"/>
                <a:endCxn id="73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3" name="AutoShape 130"/>
              <p:cNvCxnSpPr>
                <a:cxnSpLocks noChangeShapeType="1"/>
                <a:stCxn id="7346" idx="0"/>
                <a:endCxn id="73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54" name="AutoShape 131"/>
              <p:cNvCxnSpPr>
                <a:cxnSpLocks noChangeShapeType="1"/>
                <a:stCxn id="7347" idx="0"/>
                <a:endCxn id="73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55" name="AutoShape 13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6" name="AutoShape 13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7" name="AutoShape 13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8" name="AutoShape 13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9" name="AutoShape 13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0" name="AutoShape 13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61" name="AutoShape 138"/>
              <p:cNvCxnSpPr>
                <a:cxnSpLocks noChangeShapeType="1"/>
                <a:stCxn id="7355" idx="2"/>
                <a:endCxn id="73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2" name="AutoShape 139"/>
              <p:cNvCxnSpPr>
                <a:cxnSpLocks noChangeShapeType="1"/>
                <a:stCxn id="7360" idx="2"/>
                <a:endCxn id="73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3" name="AutoShape 140"/>
              <p:cNvCxnSpPr>
                <a:cxnSpLocks noChangeShapeType="1"/>
                <a:stCxn id="7358" idx="0"/>
                <a:endCxn id="73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4" name="AutoShape 141"/>
              <p:cNvCxnSpPr>
                <a:cxnSpLocks noChangeShapeType="1"/>
                <a:stCxn id="7356" idx="0"/>
                <a:endCxn id="73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5" name="AutoShape 142"/>
              <p:cNvCxnSpPr>
                <a:cxnSpLocks noChangeShapeType="1"/>
                <a:stCxn id="7358" idx="0"/>
                <a:endCxn id="73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66" name="AutoShape 143"/>
              <p:cNvCxnSpPr>
                <a:cxnSpLocks noChangeShapeType="1"/>
                <a:stCxn id="7359" idx="0"/>
                <a:endCxn id="73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4507" y="3619"/>
              <a:ext cx="464" cy="387"/>
              <a:chOff x="2745" y="3092"/>
              <a:chExt cx="464" cy="406"/>
            </a:xfrm>
          </p:grpSpPr>
          <p:sp>
            <p:nvSpPr>
              <p:cNvPr id="7317" name="AutoShape 145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8" name="AutoShape 146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9" name="AutoShape 147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0" name="AutoShape 148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1" name="AutoShape 149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2" name="AutoShape 150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23" name="AutoShape 151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24" name="AutoShape 152"/>
              <p:cNvCxnSpPr>
                <a:cxnSpLocks noChangeShapeType="1"/>
                <a:stCxn id="7318" idx="2"/>
                <a:endCxn id="73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5" name="AutoShape 153"/>
              <p:cNvCxnSpPr>
                <a:cxnSpLocks noChangeShapeType="1"/>
                <a:stCxn id="7323" idx="2"/>
                <a:endCxn id="73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6" name="AutoShape 154"/>
              <p:cNvCxnSpPr>
                <a:cxnSpLocks noChangeShapeType="1"/>
                <a:stCxn id="7321" idx="0"/>
                <a:endCxn id="73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7" name="AutoShape 155"/>
              <p:cNvCxnSpPr>
                <a:cxnSpLocks noChangeShapeType="1"/>
                <a:stCxn id="7319" idx="0"/>
                <a:endCxn id="73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8" name="AutoShape 156"/>
              <p:cNvCxnSpPr>
                <a:cxnSpLocks noChangeShapeType="1"/>
                <a:stCxn id="7321" idx="0"/>
                <a:endCxn id="73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29" name="AutoShape 157"/>
              <p:cNvCxnSpPr>
                <a:cxnSpLocks noChangeShapeType="1"/>
                <a:stCxn id="7322" idx="0"/>
                <a:endCxn id="73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30" name="AutoShape 158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1" name="AutoShape 159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2" name="AutoShape 160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3" name="AutoShape 161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4" name="AutoShape 162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5" name="AutoShape 163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36" name="AutoShape 164"/>
              <p:cNvCxnSpPr>
                <a:cxnSpLocks noChangeShapeType="1"/>
                <a:stCxn id="7330" idx="2"/>
                <a:endCxn id="73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7" name="AutoShape 165"/>
              <p:cNvCxnSpPr>
                <a:cxnSpLocks noChangeShapeType="1"/>
                <a:stCxn id="7335" idx="2"/>
                <a:endCxn id="73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8" name="AutoShape 166"/>
              <p:cNvCxnSpPr>
                <a:cxnSpLocks noChangeShapeType="1"/>
                <a:stCxn id="7333" idx="0"/>
                <a:endCxn id="73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39" name="AutoShape 167"/>
              <p:cNvCxnSpPr>
                <a:cxnSpLocks noChangeShapeType="1"/>
                <a:stCxn id="7331" idx="0"/>
                <a:endCxn id="73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0" name="AutoShape 168"/>
              <p:cNvCxnSpPr>
                <a:cxnSpLocks noChangeShapeType="1"/>
                <a:stCxn id="7333" idx="0"/>
                <a:endCxn id="73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41" name="AutoShape 169"/>
              <p:cNvCxnSpPr>
                <a:cxnSpLocks noChangeShapeType="1"/>
                <a:stCxn id="7334" idx="0"/>
                <a:endCxn id="73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1" name="Group 170"/>
            <p:cNvGrpSpPr>
              <a:grpSpLocks/>
            </p:cNvGrpSpPr>
            <p:nvPr/>
          </p:nvGrpSpPr>
          <p:grpSpPr bwMode="auto">
            <a:xfrm>
              <a:off x="4196" y="3750"/>
              <a:ext cx="464" cy="406"/>
              <a:chOff x="2745" y="3092"/>
              <a:chExt cx="464" cy="406"/>
            </a:xfrm>
          </p:grpSpPr>
          <p:sp>
            <p:nvSpPr>
              <p:cNvPr id="7292" name="AutoShape 171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3" name="AutoShape 172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4" name="AutoShape 173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5" name="AutoShape 174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6" name="AutoShape 175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7" name="AutoShape 176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8" name="AutoShape 177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99" name="AutoShape 178"/>
              <p:cNvCxnSpPr>
                <a:cxnSpLocks noChangeShapeType="1"/>
                <a:stCxn id="7293" idx="2"/>
                <a:endCxn id="729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0" name="AutoShape 179"/>
              <p:cNvCxnSpPr>
                <a:cxnSpLocks noChangeShapeType="1"/>
                <a:stCxn id="7298" idx="2"/>
                <a:endCxn id="729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1" name="AutoShape 180"/>
              <p:cNvCxnSpPr>
                <a:cxnSpLocks noChangeShapeType="1"/>
                <a:stCxn id="7296" idx="0"/>
                <a:endCxn id="729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2" name="AutoShape 181"/>
              <p:cNvCxnSpPr>
                <a:cxnSpLocks noChangeShapeType="1"/>
                <a:stCxn id="7294" idx="0"/>
                <a:endCxn id="729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3" name="AutoShape 182"/>
              <p:cNvCxnSpPr>
                <a:cxnSpLocks noChangeShapeType="1"/>
                <a:stCxn id="7296" idx="0"/>
                <a:endCxn id="729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04" name="AutoShape 183"/>
              <p:cNvCxnSpPr>
                <a:cxnSpLocks noChangeShapeType="1"/>
                <a:stCxn id="7297" idx="0"/>
                <a:endCxn id="729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305" name="AutoShape 184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6" name="AutoShape 185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7" name="AutoShape 186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8" name="AutoShape 187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9" name="AutoShape 188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10" name="AutoShape 189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311" name="AutoShape 190"/>
              <p:cNvCxnSpPr>
                <a:cxnSpLocks noChangeShapeType="1"/>
                <a:stCxn id="7305" idx="2"/>
                <a:endCxn id="730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2" name="AutoShape 191"/>
              <p:cNvCxnSpPr>
                <a:cxnSpLocks noChangeShapeType="1"/>
                <a:stCxn id="7310" idx="2"/>
                <a:endCxn id="730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3" name="AutoShape 192"/>
              <p:cNvCxnSpPr>
                <a:cxnSpLocks noChangeShapeType="1"/>
                <a:stCxn id="7308" idx="0"/>
                <a:endCxn id="730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4" name="AutoShape 193"/>
              <p:cNvCxnSpPr>
                <a:cxnSpLocks noChangeShapeType="1"/>
                <a:stCxn id="7306" idx="0"/>
                <a:endCxn id="730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5" name="AutoShape 194"/>
              <p:cNvCxnSpPr>
                <a:cxnSpLocks noChangeShapeType="1"/>
                <a:stCxn id="7308" idx="0"/>
                <a:endCxn id="731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316" name="AutoShape 195"/>
              <p:cNvCxnSpPr>
                <a:cxnSpLocks noChangeShapeType="1"/>
                <a:stCxn id="7309" idx="0"/>
                <a:endCxn id="731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2" name="Group 196"/>
            <p:cNvGrpSpPr>
              <a:grpSpLocks/>
            </p:cNvGrpSpPr>
            <p:nvPr/>
          </p:nvGrpSpPr>
          <p:grpSpPr bwMode="auto">
            <a:xfrm>
              <a:off x="4464" y="3563"/>
              <a:ext cx="464" cy="406"/>
              <a:chOff x="2745" y="3092"/>
              <a:chExt cx="464" cy="406"/>
            </a:xfrm>
          </p:grpSpPr>
          <p:sp>
            <p:nvSpPr>
              <p:cNvPr id="7267" name="AutoShape 197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8" name="AutoShape 198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9" name="AutoShape 199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0" name="AutoShape 200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1" name="AutoShape 201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" name="AutoShape 202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3" name="AutoShape 203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74" name="AutoShape 204"/>
              <p:cNvCxnSpPr>
                <a:cxnSpLocks noChangeShapeType="1"/>
                <a:stCxn id="7268" idx="2"/>
                <a:endCxn id="727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5" name="AutoShape 205"/>
              <p:cNvCxnSpPr>
                <a:cxnSpLocks noChangeShapeType="1"/>
                <a:stCxn id="7273" idx="2"/>
                <a:endCxn id="727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6" name="AutoShape 206"/>
              <p:cNvCxnSpPr>
                <a:cxnSpLocks noChangeShapeType="1"/>
                <a:stCxn id="7271" idx="0"/>
                <a:endCxn id="727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7" name="AutoShape 207"/>
              <p:cNvCxnSpPr>
                <a:cxnSpLocks noChangeShapeType="1"/>
                <a:stCxn id="7269" idx="0"/>
                <a:endCxn id="726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8" name="AutoShape 208"/>
              <p:cNvCxnSpPr>
                <a:cxnSpLocks noChangeShapeType="1"/>
                <a:stCxn id="7271" idx="0"/>
                <a:endCxn id="727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79" name="AutoShape 209"/>
              <p:cNvCxnSpPr>
                <a:cxnSpLocks noChangeShapeType="1"/>
                <a:stCxn id="7272" idx="0"/>
                <a:endCxn id="727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80" name="AutoShape 210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1" name="AutoShape 211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2" name="AutoShape 212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3" name="AutoShape 213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4" name="AutoShape 214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5" name="AutoShape 215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86" name="AutoShape 216"/>
              <p:cNvCxnSpPr>
                <a:cxnSpLocks noChangeShapeType="1"/>
                <a:stCxn id="7280" idx="2"/>
                <a:endCxn id="728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7" name="AutoShape 217"/>
              <p:cNvCxnSpPr>
                <a:cxnSpLocks noChangeShapeType="1"/>
                <a:stCxn id="7285" idx="2"/>
                <a:endCxn id="728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8" name="AutoShape 218"/>
              <p:cNvCxnSpPr>
                <a:cxnSpLocks noChangeShapeType="1"/>
                <a:stCxn id="7283" idx="0"/>
                <a:endCxn id="728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89" name="AutoShape 219"/>
              <p:cNvCxnSpPr>
                <a:cxnSpLocks noChangeShapeType="1"/>
                <a:stCxn id="7281" idx="0"/>
                <a:endCxn id="728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0" name="AutoShape 220"/>
              <p:cNvCxnSpPr>
                <a:cxnSpLocks noChangeShapeType="1"/>
                <a:stCxn id="7283" idx="0"/>
                <a:endCxn id="728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91" name="AutoShape 221"/>
              <p:cNvCxnSpPr>
                <a:cxnSpLocks noChangeShapeType="1"/>
                <a:stCxn id="7284" idx="0"/>
                <a:endCxn id="728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3" name="Group 222"/>
            <p:cNvGrpSpPr>
              <a:grpSpLocks/>
            </p:cNvGrpSpPr>
            <p:nvPr/>
          </p:nvGrpSpPr>
          <p:grpSpPr bwMode="auto">
            <a:xfrm>
              <a:off x="4761" y="3768"/>
              <a:ext cx="464" cy="406"/>
              <a:chOff x="2745" y="3092"/>
              <a:chExt cx="464" cy="406"/>
            </a:xfrm>
          </p:grpSpPr>
          <p:sp>
            <p:nvSpPr>
              <p:cNvPr id="7242" name="AutoShape 223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3" name="AutoShape 224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4" name="AutoShape 225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5" name="AutoShape 226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6" name="AutoShape 227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7" name="AutoShape 228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8" name="AutoShape 229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49" name="AutoShape 230"/>
              <p:cNvCxnSpPr>
                <a:cxnSpLocks noChangeShapeType="1"/>
                <a:stCxn id="7243" idx="2"/>
                <a:endCxn id="7245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0" name="AutoShape 231"/>
              <p:cNvCxnSpPr>
                <a:cxnSpLocks noChangeShapeType="1"/>
                <a:stCxn id="7248" idx="2"/>
                <a:endCxn id="7245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1" name="AutoShape 232"/>
              <p:cNvCxnSpPr>
                <a:cxnSpLocks noChangeShapeType="1"/>
                <a:stCxn id="7246" idx="0"/>
                <a:endCxn id="7245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2" name="AutoShape 233"/>
              <p:cNvCxnSpPr>
                <a:cxnSpLocks noChangeShapeType="1"/>
                <a:stCxn id="7244" idx="0"/>
                <a:endCxn id="7243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3" name="AutoShape 234"/>
              <p:cNvCxnSpPr>
                <a:cxnSpLocks noChangeShapeType="1"/>
                <a:stCxn id="7246" idx="0"/>
                <a:endCxn id="7248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54" name="AutoShape 235"/>
              <p:cNvCxnSpPr>
                <a:cxnSpLocks noChangeShapeType="1"/>
                <a:stCxn id="7247" idx="0"/>
                <a:endCxn id="7248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55" name="AutoShape 236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6" name="AutoShape 237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7" name="AutoShape 238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8" name="AutoShape 239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9" name="AutoShape 240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0" name="AutoShape 241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61" name="AutoShape 242"/>
              <p:cNvCxnSpPr>
                <a:cxnSpLocks noChangeShapeType="1"/>
                <a:stCxn id="7255" idx="2"/>
                <a:endCxn id="7257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2" name="AutoShape 243"/>
              <p:cNvCxnSpPr>
                <a:cxnSpLocks noChangeShapeType="1"/>
                <a:stCxn id="7260" idx="2"/>
                <a:endCxn id="7257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3" name="AutoShape 244"/>
              <p:cNvCxnSpPr>
                <a:cxnSpLocks noChangeShapeType="1"/>
                <a:stCxn id="7258" idx="0"/>
                <a:endCxn id="7257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4" name="AutoShape 245"/>
              <p:cNvCxnSpPr>
                <a:cxnSpLocks noChangeShapeType="1"/>
                <a:stCxn id="7256" idx="0"/>
                <a:endCxn id="7255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5" name="AutoShape 246"/>
              <p:cNvCxnSpPr>
                <a:cxnSpLocks noChangeShapeType="1"/>
                <a:stCxn id="7258" idx="0"/>
                <a:endCxn id="7260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66" name="AutoShape 247"/>
              <p:cNvCxnSpPr>
                <a:cxnSpLocks noChangeShapeType="1"/>
                <a:stCxn id="7259" idx="0"/>
                <a:endCxn id="7260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grpSp>
          <p:nvGrpSpPr>
            <p:cNvPr id="14" name="Group 248"/>
            <p:cNvGrpSpPr>
              <a:grpSpLocks/>
            </p:cNvGrpSpPr>
            <p:nvPr/>
          </p:nvGrpSpPr>
          <p:grpSpPr bwMode="auto">
            <a:xfrm>
              <a:off x="4475" y="3901"/>
              <a:ext cx="464" cy="406"/>
              <a:chOff x="2745" y="3092"/>
              <a:chExt cx="464" cy="406"/>
            </a:xfrm>
          </p:grpSpPr>
          <p:sp>
            <p:nvSpPr>
              <p:cNvPr id="7217" name="AutoShape 249"/>
              <p:cNvSpPr>
                <a:spLocks noChangeArrowheads="1"/>
              </p:cNvSpPr>
              <p:nvPr/>
            </p:nvSpPr>
            <p:spPr bwMode="auto">
              <a:xfrm>
                <a:off x="2745" y="3092"/>
                <a:ext cx="464" cy="406"/>
              </a:xfrm>
              <a:prstGeom prst="cube">
                <a:avLst>
                  <a:gd name="adj" fmla="val 25000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8" name="AutoShape 250"/>
              <p:cNvSpPr>
                <a:spLocks noChangeArrowheads="1"/>
              </p:cNvSpPr>
              <p:nvPr/>
            </p:nvSpPr>
            <p:spPr bwMode="auto">
              <a:xfrm>
                <a:off x="2806" y="3173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19" name="AutoShape 251"/>
              <p:cNvSpPr>
                <a:spLocks noChangeArrowheads="1"/>
              </p:cNvSpPr>
              <p:nvPr/>
            </p:nvSpPr>
            <p:spPr bwMode="auto">
              <a:xfrm>
                <a:off x="2863" y="3315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0" name="AutoShape 252"/>
              <p:cNvSpPr>
                <a:spLocks noChangeArrowheads="1"/>
              </p:cNvSpPr>
              <p:nvPr/>
            </p:nvSpPr>
            <p:spPr bwMode="auto">
              <a:xfrm>
                <a:off x="2882" y="3237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1" name="AutoShape 253"/>
              <p:cNvSpPr>
                <a:spLocks noChangeArrowheads="1"/>
              </p:cNvSpPr>
              <p:nvPr/>
            </p:nvSpPr>
            <p:spPr bwMode="auto">
              <a:xfrm>
                <a:off x="2951" y="3336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2" name="AutoShape 254"/>
              <p:cNvSpPr>
                <a:spLocks noChangeArrowheads="1"/>
              </p:cNvSpPr>
              <p:nvPr/>
            </p:nvSpPr>
            <p:spPr bwMode="auto">
              <a:xfrm>
                <a:off x="3027" y="3295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3" name="AutoShape 255"/>
              <p:cNvSpPr>
                <a:spLocks noChangeArrowheads="1"/>
              </p:cNvSpPr>
              <p:nvPr/>
            </p:nvSpPr>
            <p:spPr bwMode="auto">
              <a:xfrm>
                <a:off x="2995" y="3159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24" name="AutoShape 256"/>
              <p:cNvCxnSpPr>
                <a:cxnSpLocks noChangeShapeType="1"/>
                <a:stCxn id="7218" idx="2"/>
                <a:endCxn id="7220" idx="0"/>
              </p:cNvCxnSpPr>
              <p:nvPr/>
            </p:nvCxnSpPr>
            <p:spPr bwMode="auto">
              <a:xfrm>
                <a:off x="2838" y="3214"/>
                <a:ext cx="75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5" name="AutoShape 257"/>
              <p:cNvCxnSpPr>
                <a:cxnSpLocks noChangeShapeType="1"/>
                <a:stCxn id="7223" idx="2"/>
                <a:endCxn id="7220" idx="0"/>
              </p:cNvCxnSpPr>
              <p:nvPr/>
            </p:nvCxnSpPr>
            <p:spPr bwMode="auto">
              <a:xfrm flipH="1">
                <a:off x="2913" y="3201"/>
                <a:ext cx="114" cy="36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6" name="AutoShape 258"/>
              <p:cNvCxnSpPr>
                <a:cxnSpLocks noChangeShapeType="1"/>
                <a:stCxn id="7221" idx="0"/>
                <a:endCxn id="7220" idx="2"/>
              </p:cNvCxnSpPr>
              <p:nvPr/>
            </p:nvCxnSpPr>
            <p:spPr bwMode="auto">
              <a:xfrm flipH="1" flipV="1">
                <a:off x="2913" y="3278"/>
                <a:ext cx="70" cy="58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7" name="AutoShape 259"/>
              <p:cNvCxnSpPr>
                <a:cxnSpLocks noChangeShapeType="1"/>
                <a:stCxn id="7219" idx="0"/>
                <a:endCxn id="7218" idx="2"/>
              </p:cNvCxnSpPr>
              <p:nvPr/>
            </p:nvCxnSpPr>
            <p:spPr bwMode="auto">
              <a:xfrm flipH="1" flipV="1">
                <a:off x="2838" y="3214"/>
                <a:ext cx="57" cy="101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8" name="AutoShape 260"/>
              <p:cNvCxnSpPr>
                <a:cxnSpLocks noChangeShapeType="1"/>
                <a:stCxn id="7221" idx="0"/>
                <a:endCxn id="7223" idx="2"/>
              </p:cNvCxnSpPr>
              <p:nvPr/>
            </p:nvCxnSpPr>
            <p:spPr bwMode="auto">
              <a:xfrm flipV="1">
                <a:off x="2983" y="3201"/>
                <a:ext cx="44" cy="13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29" name="AutoShape 261"/>
              <p:cNvCxnSpPr>
                <a:cxnSpLocks noChangeShapeType="1"/>
                <a:stCxn id="7222" idx="0"/>
                <a:endCxn id="7223" idx="3"/>
              </p:cNvCxnSpPr>
              <p:nvPr/>
            </p:nvCxnSpPr>
            <p:spPr bwMode="auto">
              <a:xfrm flipV="1">
                <a:off x="3058" y="3180"/>
                <a:ext cx="0" cy="11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sp>
            <p:nvSpPr>
              <p:cNvPr id="7230" name="AutoShape 262"/>
              <p:cNvSpPr>
                <a:spLocks noChangeArrowheads="1"/>
              </p:cNvSpPr>
              <p:nvPr/>
            </p:nvSpPr>
            <p:spPr bwMode="auto">
              <a:xfrm>
                <a:off x="2901" y="3172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1" name="AutoShape 263"/>
              <p:cNvSpPr>
                <a:spLocks noChangeArrowheads="1"/>
              </p:cNvSpPr>
              <p:nvPr/>
            </p:nvSpPr>
            <p:spPr bwMode="auto">
              <a:xfrm>
                <a:off x="2869" y="338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2" name="AutoShape 264"/>
              <p:cNvSpPr>
                <a:spLocks noChangeArrowheads="1"/>
              </p:cNvSpPr>
              <p:nvPr/>
            </p:nvSpPr>
            <p:spPr bwMode="auto">
              <a:xfrm>
                <a:off x="2781" y="327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3" name="AutoShape 265"/>
              <p:cNvSpPr>
                <a:spLocks noChangeArrowheads="1"/>
              </p:cNvSpPr>
              <p:nvPr/>
            </p:nvSpPr>
            <p:spPr bwMode="auto">
              <a:xfrm>
                <a:off x="2983" y="3399"/>
                <a:ext cx="63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4" name="AutoShape 266"/>
              <p:cNvSpPr>
                <a:spLocks noChangeArrowheads="1"/>
              </p:cNvSpPr>
              <p:nvPr/>
            </p:nvSpPr>
            <p:spPr bwMode="auto">
              <a:xfrm>
                <a:off x="3096" y="3338"/>
                <a:ext cx="63" cy="42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5" name="AutoShape 267"/>
              <p:cNvSpPr>
                <a:spLocks noChangeArrowheads="1"/>
              </p:cNvSpPr>
              <p:nvPr/>
            </p:nvSpPr>
            <p:spPr bwMode="auto">
              <a:xfrm>
                <a:off x="3064" y="3214"/>
                <a:ext cx="64" cy="41"/>
              </a:xfrm>
              <a:prstGeom prst="roundRect">
                <a:avLst>
                  <a:gd name="adj" fmla="val 50000"/>
                </a:avLst>
              </a:prstGeom>
              <a:solidFill>
                <a:srgbClr val="FFFF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7236" name="AutoShape 268"/>
              <p:cNvCxnSpPr>
                <a:cxnSpLocks noChangeShapeType="1"/>
                <a:stCxn id="7230" idx="2"/>
                <a:endCxn id="7232" idx="0"/>
              </p:cNvCxnSpPr>
              <p:nvPr/>
            </p:nvCxnSpPr>
            <p:spPr bwMode="auto">
              <a:xfrm flipH="1">
                <a:off x="2812" y="3213"/>
                <a:ext cx="120" cy="6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7" name="AutoShape 269"/>
              <p:cNvCxnSpPr>
                <a:cxnSpLocks noChangeShapeType="1"/>
                <a:stCxn id="7235" idx="2"/>
                <a:endCxn id="7232" idx="0"/>
              </p:cNvCxnSpPr>
              <p:nvPr/>
            </p:nvCxnSpPr>
            <p:spPr bwMode="auto">
              <a:xfrm flipH="1">
                <a:off x="2812" y="3255"/>
                <a:ext cx="284" cy="2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8" name="AutoShape 270"/>
              <p:cNvCxnSpPr>
                <a:cxnSpLocks noChangeShapeType="1"/>
                <a:stCxn id="7233" idx="0"/>
                <a:endCxn id="7232" idx="2"/>
              </p:cNvCxnSpPr>
              <p:nvPr/>
            </p:nvCxnSpPr>
            <p:spPr bwMode="auto">
              <a:xfrm flipH="1" flipV="1">
                <a:off x="2812" y="3320"/>
                <a:ext cx="202" cy="79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39" name="AutoShape 271"/>
              <p:cNvCxnSpPr>
                <a:cxnSpLocks noChangeShapeType="1"/>
                <a:stCxn id="7231" idx="0"/>
                <a:endCxn id="7230" idx="2"/>
              </p:cNvCxnSpPr>
              <p:nvPr/>
            </p:nvCxnSpPr>
            <p:spPr bwMode="auto">
              <a:xfrm flipV="1">
                <a:off x="2901" y="3213"/>
                <a:ext cx="31" cy="175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0" name="AutoShape 272"/>
              <p:cNvCxnSpPr>
                <a:cxnSpLocks noChangeShapeType="1"/>
                <a:stCxn id="7233" idx="0"/>
                <a:endCxn id="7235" idx="2"/>
              </p:cNvCxnSpPr>
              <p:nvPr/>
            </p:nvCxnSpPr>
            <p:spPr bwMode="auto">
              <a:xfrm flipV="1">
                <a:off x="3014" y="3255"/>
                <a:ext cx="82" cy="144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  <p:cxnSp>
            <p:nvCxnSpPr>
              <p:cNvPr id="7241" name="AutoShape 273"/>
              <p:cNvCxnSpPr>
                <a:cxnSpLocks noChangeShapeType="1"/>
                <a:stCxn id="7234" idx="0"/>
                <a:endCxn id="7235" idx="3"/>
              </p:cNvCxnSpPr>
              <p:nvPr/>
            </p:nvCxnSpPr>
            <p:spPr bwMode="auto">
              <a:xfrm flipV="1">
                <a:off x="3128" y="3235"/>
                <a:ext cx="0" cy="103"/>
              </a:xfrm>
              <a:prstGeom prst="straightConnector1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</p:cxnSp>
        </p:grpSp>
        <p:sp>
          <p:nvSpPr>
            <p:cNvPr id="7213" name="AutoShape 274"/>
            <p:cNvSpPr>
              <a:spLocks noChangeArrowheads="1"/>
            </p:cNvSpPr>
            <p:nvPr/>
          </p:nvSpPr>
          <p:spPr bwMode="auto">
            <a:xfrm rot="5400000">
              <a:off x="4872" y="3086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chemeClr val="hlink"/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r>
                <a:rPr lang="en-US" sz="2000"/>
                <a:t>use</a:t>
              </a:r>
            </a:p>
          </p:txBody>
        </p:sp>
        <p:sp>
          <p:nvSpPr>
            <p:cNvPr id="7214" name="AutoShape 275"/>
            <p:cNvSpPr>
              <a:spLocks noChangeArrowheads="1"/>
            </p:cNvSpPr>
            <p:nvPr/>
          </p:nvSpPr>
          <p:spPr bwMode="auto">
            <a:xfrm rot="-5400000">
              <a:off x="4258" y="3060"/>
              <a:ext cx="462" cy="311"/>
            </a:xfrm>
            <a:prstGeom prst="rightArrow">
              <a:avLst>
                <a:gd name="adj1" fmla="val 50000"/>
                <a:gd name="adj2" fmla="val 37138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/>
                <a:t>add</a:t>
              </a:r>
            </a:p>
          </p:txBody>
        </p:sp>
        <p:sp>
          <p:nvSpPr>
            <p:cNvPr id="7215" name="Text Box 276"/>
            <p:cNvSpPr txBox="1">
              <a:spLocks noChangeArrowheads="1"/>
            </p:cNvSpPr>
            <p:nvPr/>
          </p:nvSpPr>
          <p:spPr bwMode="auto">
            <a:xfrm>
              <a:off x="5156" y="3413"/>
              <a:ext cx="60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rgbClr val="FFFF99"/>
                  </a:solidFill>
                </a:rPr>
                <a:t>Generic</a:t>
              </a:r>
            </a:p>
            <a:p>
              <a:r>
                <a:rPr lang="en-US" sz="1800">
                  <a:solidFill>
                    <a:srgbClr val="FFFF99"/>
                  </a:solidFill>
                </a:rPr>
                <a:t>beliefs</a:t>
              </a:r>
            </a:p>
          </p:txBody>
        </p:sp>
        <p:sp>
          <p:nvSpPr>
            <p:cNvPr id="7216" name="AutoShape 277"/>
            <p:cNvSpPr>
              <a:spLocks noChangeArrowheads="1"/>
            </p:cNvSpPr>
            <p:nvPr/>
          </p:nvSpPr>
          <p:spPr bwMode="auto">
            <a:xfrm rot="-5400000">
              <a:off x="4560" y="3070"/>
              <a:ext cx="481" cy="311"/>
            </a:xfrm>
            <a:prstGeom prst="leftRightArrow">
              <a:avLst>
                <a:gd name="adj1" fmla="val 49843"/>
                <a:gd name="adj2" fmla="val 35895"/>
              </a:avLst>
            </a:prstGeom>
            <a:gradFill rotWithShape="1">
              <a:gsLst>
                <a:gs pos="0">
                  <a:srgbClr val="FFFF00"/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r>
                <a:rPr lang="en-US" sz="2000" dirty="0"/>
                <a:t>verify</a:t>
              </a:r>
            </a:p>
          </p:txBody>
        </p:sp>
      </p:grpSp>
      <p:sp>
        <p:nvSpPr>
          <p:cNvPr id="7204" name="Text Box 279"/>
          <p:cNvSpPr txBox="1">
            <a:spLocks noChangeArrowheads="1"/>
          </p:cNvSpPr>
          <p:nvPr/>
        </p:nvSpPr>
        <p:spPr bwMode="auto">
          <a:xfrm>
            <a:off x="4343400" y="3429000"/>
            <a:ext cx="11616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further R&amp;D</a:t>
            </a:r>
          </a:p>
          <a:p>
            <a:r>
              <a:rPr lang="en-US" sz="1200" dirty="0">
                <a:solidFill>
                  <a:schemeClr val="bg1"/>
                </a:solidFill>
              </a:rPr>
              <a:t>(instrument and</a:t>
            </a:r>
          </a:p>
          <a:p>
            <a:r>
              <a:rPr lang="en-US" sz="1200" dirty="0">
                <a:solidFill>
                  <a:schemeClr val="bg1"/>
                </a:solidFill>
              </a:rPr>
              <a:t>study optimization)</a:t>
            </a:r>
          </a:p>
        </p:txBody>
      </p:sp>
      <p:sp>
        <p:nvSpPr>
          <p:cNvPr id="7205" name="AutoShape 280"/>
          <p:cNvSpPr>
            <a:spLocks noChangeArrowheads="1"/>
          </p:cNvSpPr>
          <p:nvPr/>
        </p:nvSpPr>
        <p:spPr bwMode="auto">
          <a:xfrm rot="10800000">
            <a:off x="3849688" y="4165600"/>
            <a:ext cx="2187575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chemeClr val="hlink"/>
              </a:gs>
              <a:gs pos="100000">
                <a:srgbClr val="000066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" name="Group 281"/>
          <p:cNvGrpSpPr>
            <a:grpSpLocks/>
          </p:cNvGrpSpPr>
          <p:nvPr/>
        </p:nvGrpSpPr>
        <p:grpSpPr bwMode="auto">
          <a:xfrm>
            <a:off x="2913063" y="5713413"/>
            <a:ext cx="3189287" cy="792162"/>
            <a:chOff x="1835" y="3599"/>
            <a:chExt cx="2309" cy="499"/>
          </a:xfrm>
        </p:grpSpPr>
        <p:sp>
          <p:nvSpPr>
            <p:cNvPr id="7202" name="AutoShape 282"/>
            <p:cNvSpPr>
              <a:spLocks noChangeArrowheads="1"/>
            </p:cNvSpPr>
            <p:nvPr/>
          </p:nvSpPr>
          <p:spPr bwMode="auto">
            <a:xfrm rot="10800000">
              <a:off x="1835" y="3599"/>
              <a:ext cx="2309" cy="311"/>
            </a:xfrm>
            <a:prstGeom prst="rightArrow">
              <a:avLst>
                <a:gd name="adj1" fmla="val 46630"/>
                <a:gd name="adj2" fmla="val 68951"/>
              </a:avLst>
            </a:prstGeom>
            <a:gradFill rotWithShape="1">
              <a:gsLst>
                <a:gs pos="0">
                  <a:srgbClr val="FFFF99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283"/>
            <p:cNvSpPr txBox="1">
              <a:spLocks noChangeArrowheads="1"/>
            </p:cNvSpPr>
            <p:nvPr/>
          </p:nvSpPr>
          <p:spPr bwMode="auto">
            <a:xfrm>
              <a:off x="2682" y="3848"/>
              <a:ext cx="8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application</a:t>
              </a:r>
            </a:p>
          </p:txBody>
        </p:sp>
      </p:grpSp>
      <p:grpSp>
        <p:nvGrpSpPr>
          <p:cNvPr id="17" name="Group 284"/>
          <p:cNvGrpSpPr>
            <a:grpSpLocks/>
          </p:cNvGrpSpPr>
          <p:nvPr/>
        </p:nvGrpSpPr>
        <p:grpSpPr bwMode="auto">
          <a:xfrm>
            <a:off x="255588" y="3905250"/>
            <a:ext cx="2743200" cy="2743200"/>
            <a:chOff x="161" y="2460"/>
            <a:chExt cx="1728" cy="1728"/>
          </a:xfrm>
        </p:grpSpPr>
        <p:pic>
          <p:nvPicPr>
            <p:cNvPr id="7200" name="Picture 285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" y="2460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1" name="Oval 286"/>
            <p:cNvSpPr>
              <a:spLocks noChangeArrowheads="1"/>
            </p:cNvSpPr>
            <p:nvPr/>
          </p:nvSpPr>
          <p:spPr bwMode="auto">
            <a:xfrm>
              <a:off x="257" y="2546"/>
              <a:ext cx="1524" cy="1524"/>
            </a:xfrm>
            <a:prstGeom prst="ellipse">
              <a:avLst/>
            </a:prstGeom>
            <a:solidFill>
              <a:srgbClr val="B2B2B2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87"/>
          <p:cNvGrpSpPr>
            <a:grpSpLocks/>
          </p:cNvGrpSpPr>
          <p:nvPr/>
        </p:nvGrpSpPr>
        <p:grpSpPr bwMode="auto">
          <a:xfrm>
            <a:off x="254000" y="3911600"/>
            <a:ext cx="2743200" cy="2743200"/>
            <a:chOff x="1332" y="1845"/>
            <a:chExt cx="1728" cy="1728"/>
          </a:xfrm>
        </p:grpSpPr>
        <p:pic>
          <p:nvPicPr>
            <p:cNvPr id="7198" name="Picture 288" descr="glob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32" y="1845"/>
              <a:ext cx="1728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9" name="Freeform 289"/>
            <p:cNvSpPr>
              <a:spLocks/>
            </p:cNvSpPr>
            <p:nvPr/>
          </p:nvSpPr>
          <p:spPr bwMode="auto">
            <a:xfrm>
              <a:off x="1428" y="1918"/>
              <a:ext cx="1475" cy="1579"/>
            </a:xfrm>
            <a:custGeom>
              <a:avLst/>
              <a:gdLst>
                <a:gd name="T0" fmla="*/ 1472 w 1475"/>
                <a:gd name="T1" fmla="*/ 494 h 1579"/>
                <a:gd name="T2" fmla="*/ 77 w 1475"/>
                <a:gd name="T3" fmla="*/ 1076 h 1579"/>
                <a:gd name="T4" fmla="*/ 60 w 1475"/>
                <a:gd name="T5" fmla="*/ 1032 h 1579"/>
                <a:gd name="T6" fmla="*/ 38 w 1475"/>
                <a:gd name="T7" fmla="*/ 939 h 1579"/>
                <a:gd name="T8" fmla="*/ 22 w 1475"/>
                <a:gd name="T9" fmla="*/ 890 h 1579"/>
                <a:gd name="T10" fmla="*/ 77 w 1475"/>
                <a:gd name="T11" fmla="*/ 467 h 1579"/>
                <a:gd name="T12" fmla="*/ 115 w 1475"/>
                <a:gd name="T13" fmla="*/ 407 h 1579"/>
                <a:gd name="T14" fmla="*/ 142 w 1475"/>
                <a:gd name="T15" fmla="*/ 357 h 1579"/>
                <a:gd name="T16" fmla="*/ 170 w 1475"/>
                <a:gd name="T17" fmla="*/ 324 h 1579"/>
                <a:gd name="T18" fmla="*/ 208 w 1475"/>
                <a:gd name="T19" fmla="*/ 253 h 1579"/>
                <a:gd name="T20" fmla="*/ 258 w 1475"/>
                <a:gd name="T21" fmla="*/ 220 h 1579"/>
                <a:gd name="T22" fmla="*/ 324 w 1475"/>
                <a:gd name="T23" fmla="*/ 165 h 1579"/>
                <a:gd name="T24" fmla="*/ 367 w 1475"/>
                <a:gd name="T25" fmla="*/ 122 h 1579"/>
                <a:gd name="T26" fmla="*/ 499 w 1475"/>
                <a:gd name="T27" fmla="*/ 56 h 1579"/>
                <a:gd name="T28" fmla="*/ 548 w 1475"/>
                <a:gd name="T29" fmla="*/ 34 h 1579"/>
                <a:gd name="T30" fmla="*/ 1097 w 1475"/>
                <a:gd name="T31" fmla="*/ 61 h 1579"/>
                <a:gd name="T32" fmla="*/ 1163 w 1475"/>
                <a:gd name="T33" fmla="*/ 116 h 1579"/>
                <a:gd name="T34" fmla="*/ 1174 w 1475"/>
                <a:gd name="T35" fmla="*/ 132 h 1579"/>
                <a:gd name="T36" fmla="*/ 1256 w 1475"/>
                <a:gd name="T37" fmla="*/ 165 h 1579"/>
                <a:gd name="T38" fmla="*/ 1322 w 1475"/>
                <a:gd name="T39" fmla="*/ 215 h 1579"/>
                <a:gd name="T40" fmla="*/ 1366 w 1475"/>
                <a:gd name="T41" fmla="*/ 259 h 1579"/>
                <a:gd name="T42" fmla="*/ 1410 w 1475"/>
                <a:gd name="T43" fmla="*/ 368 h 1579"/>
                <a:gd name="T44" fmla="*/ 1448 w 1475"/>
                <a:gd name="T45" fmla="*/ 445 h 1579"/>
                <a:gd name="T46" fmla="*/ 1454 w 1475"/>
                <a:gd name="T47" fmla="*/ 500 h 1579"/>
                <a:gd name="T48" fmla="*/ 1470 w 1475"/>
                <a:gd name="T49" fmla="*/ 511 h 1579"/>
                <a:gd name="T50" fmla="*/ 1472 w 1475"/>
                <a:gd name="T51" fmla="*/ 494 h 15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75"/>
                <a:gd name="T79" fmla="*/ 0 h 1579"/>
                <a:gd name="T80" fmla="*/ 1475 w 1475"/>
                <a:gd name="T81" fmla="*/ 1579 h 15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75" h="1579">
                  <a:moveTo>
                    <a:pt x="1472" y="494"/>
                  </a:moveTo>
                  <a:cubicBezTo>
                    <a:pt x="1009" y="694"/>
                    <a:pt x="57" y="1579"/>
                    <a:pt x="77" y="1076"/>
                  </a:cubicBezTo>
                  <a:cubicBezTo>
                    <a:pt x="78" y="1055"/>
                    <a:pt x="70" y="1047"/>
                    <a:pt x="60" y="1032"/>
                  </a:cubicBezTo>
                  <a:cubicBezTo>
                    <a:pt x="50" y="1000"/>
                    <a:pt x="58" y="967"/>
                    <a:pt x="38" y="939"/>
                  </a:cubicBezTo>
                  <a:cubicBezTo>
                    <a:pt x="33" y="922"/>
                    <a:pt x="27" y="906"/>
                    <a:pt x="22" y="890"/>
                  </a:cubicBezTo>
                  <a:cubicBezTo>
                    <a:pt x="25" y="759"/>
                    <a:pt x="0" y="587"/>
                    <a:pt x="77" y="467"/>
                  </a:cubicBezTo>
                  <a:cubicBezTo>
                    <a:pt x="85" y="440"/>
                    <a:pt x="91" y="423"/>
                    <a:pt x="115" y="407"/>
                  </a:cubicBezTo>
                  <a:cubicBezTo>
                    <a:pt x="125" y="391"/>
                    <a:pt x="130" y="371"/>
                    <a:pt x="142" y="357"/>
                  </a:cubicBezTo>
                  <a:cubicBezTo>
                    <a:pt x="183" y="307"/>
                    <a:pt x="138" y="373"/>
                    <a:pt x="170" y="324"/>
                  </a:cubicBezTo>
                  <a:cubicBezTo>
                    <a:pt x="176" y="297"/>
                    <a:pt x="187" y="272"/>
                    <a:pt x="208" y="253"/>
                  </a:cubicBezTo>
                  <a:cubicBezTo>
                    <a:pt x="223" y="240"/>
                    <a:pt x="244" y="234"/>
                    <a:pt x="258" y="220"/>
                  </a:cubicBezTo>
                  <a:cubicBezTo>
                    <a:pt x="300" y="178"/>
                    <a:pt x="278" y="196"/>
                    <a:pt x="324" y="165"/>
                  </a:cubicBezTo>
                  <a:cubicBezTo>
                    <a:pt x="343" y="153"/>
                    <a:pt x="348" y="134"/>
                    <a:pt x="367" y="122"/>
                  </a:cubicBezTo>
                  <a:cubicBezTo>
                    <a:pt x="393" y="81"/>
                    <a:pt x="455" y="71"/>
                    <a:pt x="499" y="56"/>
                  </a:cubicBezTo>
                  <a:cubicBezTo>
                    <a:pt x="517" y="50"/>
                    <a:pt x="530" y="40"/>
                    <a:pt x="548" y="34"/>
                  </a:cubicBezTo>
                  <a:cubicBezTo>
                    <a:pt x="892" y="38"/>
                    <a:pt x="902" y="0"/>
                    <a:pt x="1097" y="61"/>
                  </a:cubicBezTo>
                  <a:cubicBezTo>
                    <a:pt x="1123" y="78"/>
                    <a:pt x="1143" y="93"/>
                    <a:pt x="1163" y="116"/>
                  </a:cubicBezTo>
                  <a:cubicBezTo>
                    <a:pt x="1167" y="121"/>
                    <a:pt x="1169" y="128"/>
                    <a:pt x="1174" y="132"/>
                  </a:cubicBezTo>
                  <a:cubicBezTo>
                    <a:pt x="1195" y="149"/>
                    <a:pt x="1230" y="157"/>
                    <a:pt x="1256" y="165"/>
                  </a:cubicBezTo>
                  <a:cubicBezTo>
                    <a:pt x="1281" y="181"/>
                    <a:pt x="1294" y="205"/>
                    <a:pt x="1322" y="215"/>
                  </a:cubicBezTo>
                  <a:cubicBezTo>
                    <a:pt x="1335" y="234"/>
                    <a:pt x="1347" y="247"/>
                    <a:pt x="1366" y="259"/>
                  </a:cubicBezTo>
                  <a:cubicBezTo>
                    <a:pt x="1389" y="292"/>
                    <a:pt x="1387" y="335"/>
                    <a:pt x="1410" y="368"/>
                  </a:cubicBezTo>
                  <a:cubicBezTo>
                    <a:pt x="1415" y="398"/>
                    <a:pt x="1422" y="427"/>
                    <a:pt x="1448" y="445"/>
                  </a:cubicBezTo>
                  <a:cubicBezTo>
                    <a:pt x="1450" y="463"/>
                    <a:pt x="1448" y="483"/>
                    <a:pt x="1454" y="500"/>
                  </a:cubicBezTo>
                  <a:cubicBezTo>
                    <a:pt x="1456" y="506"/>
                    <a:pt x="1464" y="513"/>
                    <a:pt x="1470" y="511"/>
                  </a:cubicBezTo>
                  <a:cubicBezTo>
                    <a:pt x="1475" y="509"/>
                    <a:pt x="1471" y="500"/>
                    <a:pt x="1472" y="494"/>
                  </a:cubicBezTo>
                  <a:close/>
                </a:path>
              </a:pathLst>
            </a:custGeom>
            <a:solidFill>
              <a:srgbClr val="B2B2B2">
                <a:alpha val="50195"/>
              </a:srgbClr>
            </a:soli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34" name="AutoShape 290"/>
          <p:cNvSpPr>
            <a:spLocks noChangeArrowheads="1"/>
          </p:cNvSpPr>
          <p:nvPr/>
        </p:nvSpPr>
        <p:spPr bwMode="auto">
          <a:xfrm rot="-2434525">
            <a:off x="1944688" y="3862388"/>
            <a:ext cx="1322387" cy="606425"/>
          </a:xfrm>
          <a:prstGeom prst="rightArrow">
            <a:avLst>
              <a:gd name="adj1" fmla="val 50000"/>
              <a:gd name="adj2" fmla="val 54516"/>
            </a:avLst>
          </a:prstGeom>
          <a:gradFill rotWithShape="1">
            <a:gsLst>
              <a:gs pos="0">
                <a:schemeClr val="accent1"/>
              </a:gs>
              <a:gs pos="100000">
                <a:srgbClr val="FF993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" name="Group 291"/>
          <p:cNvGrpSpPr>
            <a:grpSpLocks/>
          </p:cNvGrpSpPr>
          <p:nvPr/>
        </p:nvGrpSpPr>
        <p:grpSpPr bwMode="auto">
          <a:xfrm rot="-7712767">
            <a:off x="1909763" y="3219450"/>
            <a:ext cx="2590800" cy="914400"/>
            <a:chOff x="2688" y="2640"/>
            <a:chExt cx="1632" cy="576"/>
          </a:xfrm>
        </p:grpSpPr>
        <p:sp>
          <p:nvSpPr>
            <p:cNvPr id="7187" name="AutoShape 292"/>
            <p:cNvSpPr>
              <a:spLocks noChangeArrowheads="1"/>
            </p:cNvSpPr>
            <p:nvPr/>
          </p:nvSpPr>
          <p:spPr bwMode="auto">
            <a:xfrm>
              <a:off x="2688" y="2640"/>
              <a:ext cx="1632" cy="57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66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Line 293"/>
            <p:cNvSpPr>
              <a:spLocks noChangeShapeType="1"/>
            </p:cNvSpPr>
            <p:nvPr/>
          </p:nvSpPr>
          <p:spPr bwMode="auto">
            <a:xfrm>
              <a:off x="2880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89" name="Line 294"/>
            <p:cNvSpPr>
              <a:spLocks noChangeShapeType="1"/>
            </p:cNvSpPr>
            <p:nvPr/>
          </p:nvSpPr>
          <p:spPr bwMode="auto">
            <a:xfrm>
              <a:off x="3120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0" name="Line 295"/>
            <p:cNvSpPr>
              <a:spLocks noChangeShapeType="1"/>
            </p:cNvSpPr>
            <p:nvPr/>
          </p:nvSpPr>
          <p:spPr bwMode="auto">
            <a:xfrm>
              <a:off x="3312" y="2640"/>
              <a:ext cx="4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1" name="Line 296"/>
            <p:cNvSpPr>
              <a:spLocks noChangeShapeType="1"/>
            </p:cNvSpPr>
            <p:nvPr/>
          </p:nvSpPr>
          <p:spPr bwMode="auto">
            <a:xfrm>
              <a:off x="3456" y="2640"/>
              <a:ext cx="0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2" name="Line 297"/>
            <p:cNvSpPr>
              <a:spLocks noChangeShapeType="1"/>
            </p:cNvSpPr>
            <p:nvPr/>
          </p:nvSpPr>
          <p:spPr bwMode="auto">
            <a:xfrm flipV="1">
              <a:off x="3552" y="2640"/>
              <a:ext cx="144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3" name="Line 298"/>
            <p:cNvSpPr>
              <a:spLocks noChangeShapeType="1"/>
            </p:cNvSpPr>
            <p:nvPr/>
          </p:nvSpPr>
          <p:spPr bwMode="auto">
            <a:xfrm flipV="1">
              <a:off x="3648" y="2640"/>
              <a:ext cx="192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4" name="Line 299"/>
            <p:cNvSpPr>
              <a:spLocks noChangeShapeType="1"/>
            </p:cNvSpPr>
            <p:nvPr/>
          </p:nvSpPr>
          <p:spPr bwMode="auto">
            <a:xfrm flipV="1">
              <a:off x="3792" y="2640"/>
              <a:ext cx="288" cy="57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5" name="Line 300"/>
            <p:cNvSpPr>
              <a:spLocks noChangeShapeType="1"/>
            </p:cNvSpPr>
            <p:nvPr/>
          </p:nvSpPr>
          <p:spPr bwMode="auto">
            <a:xfrm>
              <a:off x="2790" y="2784"/>
              <a:ext cx="143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6" name="Line 301"/>
            <p:cNvSpPr>
              <a:spLocks noChangeShapeType="1"/>
            </p:cNvSpPr>
            <p:nvPr/>
          </p:nvSpPr>
          <p:spPr bwMode="auto">
            <a:xfrm>
              <a:off x="2892" y="2928"/>
              <a:ext cx="123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7197" name="Line 302"/>
            <p:cNvSpPr>
              <a:spLocks noChangeShapeType="1"/>
            </p:cNvSpPr>
            <p:nvPr/>
          </p:nvSpPr>
          <p:spPr bwMode="auto">
            <a:xfrm>
              <a:off x="2992" y="3072"/>
              <a:ext cx="1025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56047" name="AutoShape 303"/>
          <p:cNvSpPr>
            <a:spLocks noChangeArrowheads="1"/>
          </p:cNvSpPr>
          <p:nvPr/>
        </p:nvSpPr>
        <p:spPr bwMode="auto">
          <a:xfrm rot="-2435325">
            <a:off x="3243263" y="2963863"/>
            <a:ext cx="844550" cy="536575"/>
          </a:xfrm>
          <a:prstGeom prst="rightArrow">
            <a:avLst>
              <a:gd name="adj1" fmla="val 54574"/>
              <a:gd name="adj2" fmla="val 41222"/>
            </a:avLst>
          </a:prstGeom>
          <a:gradFill rotWithShape="1">
            <a:gsLst>
              <a:gs pos="0">
                <a:srgbClr val="FF9933"/>
              </a:gs>
              <a:gs pos="100000">
                <a:srgbClr val="76471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" name="Group 304"/>
          <p:cNvGrpSpPr>
            <a:grpSpLocks/>
          </p:cNvGrpSpPr>
          <p:nvPr/>
        </p:nvGrpSpPr>
        <p:grpSpPr bwMode="auto">
          <a:xfrm>
            <a:off x="606425" y="4727575"/>
            <a:ext cx="1836738" cy="1127125"/>
            <a:chOff x="382" y="2978"/>
            <a:chExt cx="1157" cy="710"/>
          </a:xfrm>
        </p:grpSpPr>
        <p:sp>
          <p:nvSpPr>
            <p:cNvPr id="7185" name="AutoShape 305"/>
            <p:cNvSpPr>
              <a:spLocks noChangeArrowheads="1"/>
            </p:cNvSpPr>
            <p:nvPr/>
          </p:nvSpPr>
          <p:spPr bwMode="auto">
            <a:xfrm rot="4039054">
              <a:off x="1027" y="3176"/>
              <a:ext cx="710" cy="314"/>
            </a:xfrm>
            <a:prstGeom prst="leftRightArrow">
              <a:avLst>
                <a:gd name="adj1" fmla="val 50000"/>
                <a:gd name="adj2" fmla="val 45223"/>
              </a:avLst>
            </a:prstGeom>
            <a:solidFill>
              <a:srgbClr val="000000">
                <a:alpha val="7999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AutoShape 306"/>
            <p:cNvSpPr>
              <a:spLocks noChangeArrowheads="1"/>
            </p:cNvSpPr>
            <p:nvPr/>
          </p:nvSpPr>
          <p:spPr bwMode="auto">
            <a:xfrm>
              <a:off x="382" y="3186"/>
              <a:ext cx="732" cy="479"/>
            </a:xfrm>
            <a:prstGeom prst="roundRect">
              <a:avLst>
                <a:gd name="adj" fmla="val 16667"/>
              </a:avLst>
            </a:prstGeom>
            <a:solidFill>
              <a:srgbClr val="000000">
                <a:alpha val="76862"/>
              </a:srgbClr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>
                  <a:solidFill>
                    <a:schemeClr val="bg1"/>
                  </a:solidFill>
                  <a:cs typeface="Times New Roman" pitchFamily="18" charset="0"/>
                </a:rPr>
                <a:t>Δ</a:t>
              </a:r>
              <a:r>
                <a:rPr lang="nl-BE">
                  <a:solidFill>
                    <a:schemeClr val="bg1"/>
                  </a:solidFill>
                  <a:cs typeface="Times New Roman" pitchFamily="18" charset="0"/>
                </a:rPr>
                <a:t> </a:t>
              </a:r>
              <a:r>
                <a:rPr lang="en-US" sz="1800">
                  <a:solidFill>
                    <a:schemeClr val="bg1"/>
                  </a:solidFill>
                </a:rPr>
                <a:t>= outcome</a:t>
              </a:r>
            </a:p>
          </p:txBody>
        </p:sp>
      </p:grpSp>
      <p:sp>
        <p:nvSpPr>
          <p:cNvPr id="309" name="Left Brace 308"/>
          <p:cNvSpPr>
            <a:spLocks/>
          </p:cNvSpPr>
          <p:nvPr/>
        </p:nvSpPr>
        <p:spPr bwMode="auto">
          <a:xfrm>
            <a:off x="6018213" y="3844925"/>
            <a:ext cx="541337" cy="2900363"/>
          </a:xfrm>
          <a:prstGeom prst="leftBrace">
            <a:avLst>
              <a:gd name="adj1" fmla="val 58291"/>
              <a:gd name="adj2" fmla="val 46463"/>
            </a:avLst>
          </a:prstGeom>
          <a:noFill/>
          <a:ln w="3810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280"/>
          <p:cNvSpPr>
            <a:spLocks noChangeArrowheads="1"/>
          </p:cNvSpPr>
          <p:nvPr/>
        </p:nvSpPr>
        <p:spPr bwMode="auto">
          <a:xfrm rot="17685397">
            <a:off x="4688432" y="3982086"/>
            <a:ext cx="2206118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AutoShape 280"/>
          <p:cNvSpPr>
            <a:spLocks noChangeArrowheads="1"/>
          </p:cNvSpPr>
          <p:nvPr/>
        </p:nvSpPr>
        <p:spPr bwMode="auto">
          <a:xfrm rot="19056791">
            <a:off x="5019581" y="4074467"/>
            <a:ext cx="2512982" cy="493713"/>
          </a:xfrm>
          <a:prstGeom prst="rightArrow">
            <a:avLst>
              <a:gd name="adj1" fmla="val 46630"/>
              <a:gd name="adj2" fmla="val 57245"/>
            </a:avLst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2" name="AutoShape 280"/>
          <p:cNvSpPr>
            <a:spLocks noChangeArrowheads="1"/>
          </p:cNvSpPr>
          <p:nvPr/>
        </p:nvSpPr>
        <p:spPr bwMode="auto">
          <a:xfrm rot="1384625">
            <a:off x="5217606" y="5154638"/>
            <a:ext cx="1518447" cy="493713"/>
          </a:xfrm>
          <a:prstGeom prst="rightArrow">
            <a:avLst>
              <a:gd name="adj1" fmla="val 46630"/>
              <a:gd name="adj2" fmla="val 57245"/>
            </a:avLst>
          </a:prstGeom>
          <a:gradFill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4" name="Rectangle 313"/>
          <p:cNvSpPr/>
          <p:nvPr/>
        </p:nvSpPr>
        <p:spPr bwMode="auto">
          <a:xfrm rot="10800000" flipV="1">
            <a:off x="2971800" y="5018809"/>
            <a:ext cx="2514600" cy="3048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7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 smtClean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 smtClean="0"/>
              <a:t>are (meta-) physically the way they are,</a:t>
            </a:r>
          </a:p>
          <a:p>
            <a:pPr marL="401638" lvl="1" indent="-233363"/>
            <a:r>
              <a:rPr lang="en-US" altLang="en-US" sz="1600" dirty="0" smtClean="0"/>
              <a:t>relate to each other in an objective way,</a:t>
            </a:r>
          </a:p>
          <a:p>
            <a:pPr marL="401638" lvl="1" indent="-233363"/>
            <a:r>
              <a:rPr lang="en-US" altLang="en-US" sz="1600" dirty="0" smtClean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 smtClean="0">
                <a:solidFill>
                  <a:srgbClr val="FFFF00"/>
                </a:solidFill>
              </a:rPr>
              <a:t>References</a:t>
            </a:r>
          </a:p>
          <a:p>
            <a:pPr marL="457200" lvl="1" indent="-223838"/>
            <a:r>
              <a:rPr lang="en-US" altLang="en-US" sz="1600" dirty="0" smtClean="0"/>
              <a:t>follow, ideally, the syntactic-semantic conventions of some representation language,</a:t>
            </a:r>
          </a:p>
          <a:p>
            <a:pPr marL="457200" lvl="1" indent="-223838"/>
            <a:r>
              <a:rPr lang="en-US" altLang="en-US" sz="1600" dirty="0" smtClean="0"/>
              <a:t>are restricted by the expressivity of that language,</a:t>
            </a:r>
          </a:p>
          <a:p>
            <a:pPr marL="457200" lvl="1" indent="-223838"/>
            <a:r>
              <a:rPr lang="en-US" altLang="en-US" sz="1600" dirty="0" smtClean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4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990600"/>
            <a:ext cx="6705600" cy="762000"/>
          </a:xfrm>
        </p:spPr>
        <p:txBody>
          <a:bodyPr/>
          <a:lstStyle/>
          <a:p>
            <a:r>
              <a:rPr lang="en-US" sz="2800" b="1" dirty="0" smtClean="0"/>
              <a:t>Biomedical Informatics</a:t>
            </a:r>
            <a:endParaRPr lang="en-US" sz="28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524000"/>
          <a:ext cx="8686800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95688615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51670177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781910971"/>
                    </a:ext>
                  </a:extLst>
                </a:gridCol>
                <a:gridCol w="1310640">
                  <a:extLst>
                    <a:ext uri="{9D8B030D-6E8A-4147-A177-3AD203B41FA5}">
                      <a16:colId xmlns:a16="http://schemas.microsoft.com/office/drawing/2014/main" val="3941396346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50723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bg1"/>
                          </a:solidFill>
                        </a:rPr>
                        <a:t>Realism-based Ontology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Inter-disciplinary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Data,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Information, Knowledge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Science,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Problem Solving,</a:t>
                      </a:r>
                    </a:p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Decision Making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Improving Health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5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Entity identification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205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Terminologies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18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Classification Systems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46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Semantic Interoperability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713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Decision Support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3586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</a:rPr>
                        <a:t>Education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927331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96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438400" y="990600"/>
            <a:ext cx="6477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2438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915400" y="990600"/>
            <a:ext cx="0" cy="533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2438400" y="2971800"/>
            <a:ext cx="6477000" cy="33172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u="sng" dirty="0" smtClean="0">
                <a:solidFill>
                  <a:schemeClr val="tx1"/>
                </a:solidFill>
                <a:latin typeface="Times" pitchFamily="122" charset="0"/>
              </a:rPr>
              <a:t>Success rests on 4 essential distinctions!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</a:rPr>
              <a:t>    ‘ontology’	</a:t>
            </a: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   ‘an ontology’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       reality 	   representation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  <a:sym typeface="Wingdings" panose="05000000000000000000" pitchFamily="2" charset="2"/>
              </a:rPr>
              <a:t>    particulars	   universals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lang="en-US" b="0" dirty="0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  continuants	   </a:t>
            </a:r>
            <a:r>
              <a:rPr lang="en-US" b="0" dirty="0" err="1" smtClean="0">
                <a:solidFill>
                  <a:schemeClr val="tx1"/>
                </a:solidFill>
                <a:latin typeface="Times" pitchFamily="122" charset="0"/>
                <a:sym typeface="Wingdings" panose="05000000000000000000" pitchFamily="2" charset="2"/>
              </a:rPr>
              <a:t>occurrents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604792" y="5152055"/>
            <a:ext cx="5562600" cy="5334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500" dirty="0" smtClean="0"/>
              <a:t>What </a:t>
            </a:r>
            <a:r>
              <a:rPr lang="en-US" altLang="en-US" sz="3500" dirty="0" smtClean="0"/>
              <a:t>is out there …</a:t>
            </a:r>
            <a:br>
              <a:rPr lang="en-US" altLang="en-US" sz="3500" dirty="0" smtClean="0"/>
            </a:br>
            <a:r>
              <a:rPr lang="en-US" altLang="en-US" sz="3500" dirty="0" smtClean="0"/>
              <a:t>(… we want/need to deal with)?</a:t>
            </a:r>
          </a:p>
        </p:txBody>
      </p:sp>
      <p:sp>
        <p:nvSpPr>
          <p:cNvPr id="19459" name="TextBox 3"/>
          <p:cNvSpPr txBox="1">
            <a:spLocks noChangeArrowheads="1"/>
          </p:cNvSpPr>
          <p:nvPr/>
        </p:nvSpPr>
        <p:spPr bwMode="auto">
          <a:xfrm>
            <a:off x="381000" y="2209800"/>
            <a:ext cx="2536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portions of reality</a:t>
            </a: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3032125" y="3283527"/>
            <a:ext cx="112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entities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6858000" y="3962400"/>
            <a:ext cx="163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698059" y="3320191"/>
            <a:ext cx="1517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universals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5181600" y="2362200"/>
            <a:ext cx="208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configurations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3124200" y="2362200"/>
            <a:ext cx="132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relations</a:t>
            </a: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3352800" y="4495129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continuants</a:t>
            </a: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5583237" y="4495800"/>
            <a:ext cx="157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 err="1">
                <a:solidFill>
                  <a:schemeClr val="bg1"/>
                </a:solidFill>
              </a:rPr>
              <a:t>occurrents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81000" y="2209800"/>
            <a:ext cx="8458200" cy="44196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2895600" y="3276600"/>
            <a:ext cx="5791200" cy="32004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5181600" y="2362200"/>
            <a:ext cx="3505200" cy="7620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3124200" y="2362200"/>
            <a:ext cx="1828800" cy="7620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3200399" y="4495128"/>
            <a:ext cx="2230435" cy="1524671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2" name="Rectangle 16"/>
          <p:cNvSpPr>
            <a:spLocks noChangeArrowheads="1"/>
          </p:cNvSpPr>
          <p:nvPr/>
        </p:nvSpPr>
        <p:spPr bwMode="auto">
          <a:xfrm>
            <a:off x="5583236" y="4495800"/>
            <a:ext cx="2798763" cy="15240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533400" y="3276600"/>
            <a:ext cx="2209800" cy="3200400"/>
          </a:xfrm>
          <a:prstGeom prst="rect">
            <a:avLst/>
          </a:prstGeom>
          <a:noFill/>
          <a:ln w="9525" algn="ctr">
            <a:solidFill>
              <a:schemeClr val="bg1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4" name="Rectangle 18"/>
          <p:cNvSpPr>
            <a:spLocks noChangeArrowheads="1"/>
          </p:cNvSpPr>
          <p:nvPr/>
        </p:nvSpPr>
        <p:spPr bwMode="auto">
          <a:xfrm>
            <a:off x="3124200" y="3962400"/>
            <a:ext cx="5410200" cy="2209800"/>
          </a:xfrm>
          <a:prstGeom prst="rect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solidFill>
                <a:srgbClr val="000066"/>
              </a:solidFill>
            </a:endParaRPr>
          </a:p>
        </p:txBody>
      </p:sp>
      <p:sp>
        <p:nvSpPr>
          <p:cNvPr id="19475" name="TextBox 19"/>
          <p:cNvSpPr txBox="1">
            <a:spLocks noChangeArrowheads="1"/>
          </p:cNvSpPr>
          <p:nvPr/>
        </p:nvSpPr>
        <p:spPr bwMode="auto">
          <a:xfrm>
            <a:off x="3352800" y="2743200"/>
            <a:ext cx="1606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participation</a:t>
            </a:r>
          </a:p>
        </p:txBody>
      </p:sp>
      <p:sp>
        <p:nvSpPr>
          <p:cNvPr id="19476" name="TextBox 20"/>
          <p:cNvSpPr txBox="1">
            <a:spLocks noChangeArrowheads="1"/>
          </p:cNvSpPr>
          <p:nvPr/>
        </p:nvSpPr>
        <p:spPr bwMode="auto">
          <a:xfrm>
            <a:off x="5653088" y="2743200"/>
            <a:ext cx="3084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me participating in my life</a:t>
            </a:r>
          </a:p>
        </p:txBody>
      </p:sp>
      <p:sp>
        <p:nvSpPr>
          <p:cNvPr id="19477" name="TextBox 21"/>
          <p:cNvSpPr txBox="1">
            <a:spLocks noChangeArrowheads="1"/>
          </p:cNvSpPr>
          <p:nvPr/>
        </p:nvSpPr>
        <p:spPr bwMode="auto">
          <a:xfrm>
            <a:off x="1524000" y="5791200"/>
            <a:ext cx="1209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organism</a:t>
            </a:r>
          </a:p>
        </p:txBody>
      </p:sp>
      <p:sp>
        <p:nvSpPr>
          <p:cNvPr id="19478" name="TextBox 22"/>
          <p:cNvSpPr txBox="1">
            <a:spLocks noChangeArrowheads="1"/>
          </p:cNvSpPr>
          <p:nvPr/>
        </p:nvSpPr>
        <p:spPr bwMode="auto">
          <a:xfrm>
            <a:off x="4610100" y="5480980"/>
            <a:ext cx="511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C000"/>
                </a:solidFill>
              </a:rPr>
              <a:t>me</a:t>
            </a:r>
          </a:p>
        </p:txBody>
      </p:sp>
      <p:sp>
        <p:nvSpPr>
          <p:cNvPr id="19479" name="TextBox 23"/>
          <p:cNvSpPr txBox="1">
            <a:spLocks noChangeArrowheads="1"/>
          </p:cNvSpPr>
          <p:nvPr/>
        </p:nvSpPr>
        <p:spPr bwMode="auto">
          <a:xfrm>
            <a:off x="6921500" y="5486400"/>
            <a:ext cx="93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C000"/>
                </a:solidFill>
              </a:rPr>
              <a:t>my life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533400" y="2693988"/>
            <a:ext cx="2438400" cy="461962"/>
            <a:chOff x="533400" y="2694560"/>
            <a:chExt cx="2438400" cy="461665"/>
          </a:xfrm>
        </p:grpSpPr>
        <p:sp>
          <p:nvSpPr>
            <p:cNvPr id="19484" name="Rectangle 24"/>
            <p:cNvSpPr>
              <a:spLocks noChangeArrowheads="1"/>
            </p:cNvSpPr>
            <p:nvPr/>
          </p:nvSpPr>
          <p:spPr bwMode="auto">
            <a:xfrm>
              <a:off x="533400" y="2743200"/>
              <a:ext cx="2438400" cy="38100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66"/>
                </a:solidFill>
              </a:endParaRPr>
            </a:p>
          </p:txBody>
        </p:sp>
        <p:sp>
          <p:nvSpPr>
            <p:cNvPr id="19485" name="TextBox 26"/>
            <p:cNvSpPr txBox="1">
              <a:spLocks noChangeArrowheads="1"/>
            </p:cNvSpPr>
            <p:nvPr/>
          </p:nvSpPr>
          <p:spPr bwMode="auto">
            <a:xfrm>
              <a:off x="533400" y="2694560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029200" y="3386138"/>
            <a:ext cx="3505200" cy="460375"/>
            <a:chOff x="5029200" y="3385623"/>
            <a:chExt cx="3505200" cy="461665"/>
          </a:xfrm>
        </p:grpSpPr>
        <p:sp>
          <p:nvSpPr>
            <p:cNvPr id="19482" name="Rectangle 25"/>
            <p:cNvSpPr>
              <a:spLocks noChangeArrowheads="1"/>
            </p:cNvSpPr>
            <p:nvPr/>
          </p:nvSpPr>
          <p:spPr bwMode="auto">
            <a:xfrm>
              <a:off x="5029200" y="3429000"/>
              <a:ext cx="3505200" cy="381000"/>
            </a:xfrm>
            <a:prstGeom prst="rect">
              <a:avLst/>
            </a:prstGeom>
            <a:noFill/>
            <a:ln w="9525" algn="ctr">
              <a:solidFill>
                <a:srgbClr val="FF0000"/>
              </a:solidFill>
              <a:prstDash val="lg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>
                <a:solidFill>
                  <a:srgbClr val="000066"/>
                </a:solidFill>
              </a:endParaRPr>
            </a:p>
          </p:txBody>
        </p:sp>
        <p:sp>
          <p:nvSpPr>
            <p:cNvPr id="19483" name="TextBox 27"/>
            <p:cNvSpPr txBox="1">
              <a:spLocks noChangeArrowheads="1"/>
            </p:cNvSpPr>
            <p:nvPr/>
          </p:nvSpPr>
          <p:spPr bwMode="auto">
            <a:xfrm>
              <a:off x="5032734" y="3385623"/>
              <a:ext cx="3385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64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Types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2200275" y="2313653"/>
            <a:ext cx="6771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counterparts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in reality of (some of) </a:t>
            </a:r>
            <a:endParaRPr lang="en-US" b="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the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general terms used in the formulation of scientific </a:t>
            </a:r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theories 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56717" y="4698682"/>
            <a:ext cx="67009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concrete 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individual entities </a:t>
            </a:r>
            <a:endParaRPr lang="en-US" b="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(</a:t>
            </a:r>
            <a:r>
              <a:rPr lang="en-US" b="0" dirty="0">
                <a:solidFill>
                  <a:schemeClr val="bg1"/>
                </a:solidFill>
                <a:ea typeface="Times New Roman" panose="02020603050405020304" pitchFamily="18" charset="0"/>
              </a:rPr>
              <a:t>entities that exist in space and time and that exist only once)</a:t>
            </a:r>
            <a:endParaRPr lang="en-US" b="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24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‘Types’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‘concepts’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‘kinds’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‘universals’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‘categories’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‘classes’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‘prototypes’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Universals:		human being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Defined classes:	human being in Buffalo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9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29588</TotalTime>
  <Words>5595</Words>
  <Application>Microsoft Office PowerPoint</Application>
  <PresentationFormat>On-screen Show (4:3)</PresentationFormat>
  <Paragraphs>1156</Paragraphs>
  <Slides>144</Slides>
  <Notes>35</Notes>
  <HiddenSlides>0</HiddenSlides>
  <MMClips>3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60" baseType="lpstr">
      <vt:lpstr>Arial Unicode MS</vt:lpstr>
      <vt:lpstr>AVGmdBU</vt:lpstr>
      <vt:lpstr>Batang</vt:lpstr>
      <vt:lpstr>ＭＳ Ｐゴシック</vt:lpstr>
      <vt:lpstr>92lrdexkxeqpuxoo</vt:lpstr>
      <vt:lpstr>Arial</vt:lpstr>
      <vt:lpstr>Georgia</vt:lpstr>
      <vt:lpstr>Helvetica</vt:lpstr>
      <vt:lpstr>Minion-Regular</vt:lpstr>
      <vt:lpstr>Times</vt:lpstr>
      <vt:lpstr>Times New Roman</vt:lpstr>
      <vt:lpstr>Trebuchet MS</vt:lpstr>
      <vt:lpstr>Verdana</vt:lpstr>
      <vt:lpstr>Wingdings</vt:lpstr>
      <vt:lpstr>2014-Indianapolis</vt:lpstr>
      <vt:lpstr>Photo Editor-foto</vt:lpstr>
      <vt:lpstr>Bioinformatics and  Data Science Skills Course   CLIMB UBIDS – Summer 2019   </vt:lpstr>
      <vt:lpstr>Short professional history</vt:lpstr>
      <vt:lpstr>Context of this lecture</vt:lpstr>
      <vt:lpstr>What you should NEVER FORGET !!! (major take home message)</vt:lpstr>
      <vt:lpstr>Keeping this in mind, you will be able to:</vt:lpstr>
      <vt:lpstr>Components of this lecture</vt:lpstr>
      <vt:lpstr>Biomedical Informatics</vt:lpstr>
      <vt:lpstr>Biomedical Informatics</vt:lpstr>
      <vt:lpstr>Biomedical Informatics</vt:lpstr>
      <vt:lpstr>Interdisciplinary Nature of Biomedical Informatics: the mainstream view</vt:lpstr>
      <vt:lpstr>Biomedical Informatics</vt:lpstr>
      <vt:lpstr>What it tried to solve first</vt:lpstr>
      <vt:lpstr>What it solved next</vt:lpstr>
      <vt:lpstr>Biomedical Informatics</vt:lpstr>
      <vt:lpstr>PowerPoint Presentation</vt:lpstr>
      <vt:lpstr>PowerPoint Presentation</vt:lpstr>
      <vt:lpstr>PowerPoint Presentation</vt:lpstr>
      <vt:lpstr>PowerPoint Presentation</vt:lpstr>
      <vt:lpstr>Biomedical Informatics to the rescue ?</vt:lpstr>
      <vt:lpstr>In all these aspects of  biomedical informatics,  ontology can play a crucial role!</vt:lpstr>
      <vt:lpstr>Biomedical Informatics</vt:lpstr>
      <vt:lpstr>Three relevant disciplines</vt:lpstr>
      <vt:lpstr>Philosophy of Science     Basic principles of science   </vt:lpstr>
      <vt:lpstr>Basic principle of science</vt:lpstr>
      <vt:lpstr>Philosophy of Science (PhyS) </vt:lpstr>
      <vt:lpstr>Philosophy of science: use(ful/less)?</vt:lpstr>
      <vt:lpstr>Questions addressed in PhyS (1)</vt:lpstr>
      <vt:lpstr>Definitions of ‘science’ (1)</vt:lpstr>
      <vt:lpstr>Definitions of ‘science’ (2)</vt:lpstr>
      <vt:lpstr>What is the fundamental distinction between these two definitions ?  Science is….</vt:lpstr>
      <vt:lpstr>Questions addressed in PhyS (2)</vt:lpstr>
      <vt:lpstr>Some key principles in how to do science</vt:lpstr>
      <vt:lpstr>Questions addressed in PhyS (3)</vt:lpstr>
      <vt:lpstr>Many philosophies of science</vt:lpstr>
      <vt:lpstr>Questions addressed in PhyS (4)</vt:lpstr>
      <vt:lpstr>PowerPoint Presentation</vt:lpstr>
      <vt:lpstr>Questions addressed in PhyS (6)</vt:lpstr>
      <vt:lpstr>Feynman’s answer</vt:lpstr>
      <vt:lpstr>Did you notice ?</vt:lpstr>
      <vt:lpstr>Components of utmost importance</vt:lpstr>
      <vt:lpstr>‘Ontology’</vt:lpstr>
      <vt:lpstr>Goals of Biomedical Ontology in Healthcare Information Technology (HIT)</vt:lpstr>
      <vt:lpstr>In all these aspects of  biomedical informatics,  ontology can play a crucial role. </vt:lpstr>
      <vt:lpstr>Additional Goals of Realism-based Biomedical Ontology in HIT</vt:lpstr>
      <vt:lpstr>Biomedical Informatics</vt:lpstr>
      <vt:lpstr>Biomedical Informatics</vt:lpstr>
      <vt:lpstr>Biomedical Informatics</vt:lpstr>
      <vt:lpstr>‘Ontology’</vt:lpstr>
      <vt:lpstr>Borat’s study of what there is in an American grocery store</vt:lpstr>
      <vt:lpstr>‘Ontology’</vt:lpstr>
      <vt:lpstr>The Terminology / Ontology divide</vt:lpstr>
      <vt:lpstr>Take a good look</vt:lpstr>
      <vt:lpstr>Distinct questions. What type are they of?</vt:lpstr>
      <vt:lpstr>Unfortunately, ‘ontology’ denotes ambiguously</vt:lpstr>
      <vt:lpstr>Computer science approach to ontology</vt:lpstr>
      <vt:lpstr>Computer science approach to ontology</vt:lpstr>
      <vt:lpstr>Philosophical approach to ontology</vt:lpstr>
      <vt:lpstr>Realism</vt:lpstr>
      <vt:lpstr>The basis of Ontological Realism (O.R.)</vt:lpstr>
      <vt:lpstr>PowerPoint Presentation</vt:lpstr>
      <vt:lpstr>PowerPoint Presentation</vt:lpstr>
      <vt:lpstr>Scientific Objectivity (1)</vt:lpstr>
      <vt:lpstr>Scientific Objectivity (2)</vt:lpstr>
      <vt:lpstr>The view from nowhere</vt:lpstr>
      <vt:lpstr>No scientific objectivity here</vt:lpstr>
      <vt:lpstr>No scientific objectivity here</vt:lpstr>
      <vt:lpstr>Is there scientific objectivity here?</vt:lpstr>
      <vt:lpstr>Biomedical Informatics</vt:lpstr>
      <vt:lpstr>Reality  Representation</vt:lpstr>
      <vt:lpstr>Reality  Representation</vt:lpstr>
      <vt:lpstr>Satellite view</vt:lpstr>
      <vt:lpstr>Map</vt:lpstr>
      <vt:lpstr>Map overlay</vt:lpstr>
      <vt:lpstr>Map  Reality </vt:lpstr>
      <vt:lpstr>Main data  reality views</vt:lpstr>
      <vt:lpstr>Main data  reality views</vt:lpstr>
      <vt:lpstr>The semantic/semiotic triangle: (the sandbox of the conceptualist)</vt:lpstr>
      <vt:lpstr>The semantic triangle works sometimes fine</vt:lpstr>
      <vt:lpstr>Sometimes the semantic triangle fails</vt:lpstr>
      <vt:lpstr>Sometimes the semantic triangle fails</vt:lpstr>
      <vt:lpstr>Sometimes the semantic triangle fails</vt:lpstr>
      <vt:lpstr>Prehistoric ‘psychiatry’: drapetomania</vt:lpstr>
      <vt:lpstr>SNOMED about diseases and concepts (until 2010) </vt:lpstr>
      <vt:lpstr>Remember: ‘Biomedical Informatics’</vt:lpstr>
      <vt:lpstr>Current mainstream informatics thinking</vt:lpstr>
      <vt:lpstr>Current mainstream informatics thinking</vt:lpstr>
      <vt:lpstr>Current mainstream informatics thinking</vt:lpstr>
      <vt:lpstr>Where do data come from?</vt:lpstr>
      <vt:lpstr>Where do data come from?</vt:lpstr>
      <vt:lpstr>Where do data come from?</vt:lpstr>
      <vt:lpstr>Where do data come from?</vt:lpstr>
      <vt:lpstr>Also representations are real!</vt:lpstr>
      <vt:lpstr>Generalization: data generation and use</vt:lpstr>
      <vt:lpstr>Reality as benchmark for data organization and representation</vt:lpstr>
      <vt:lpstr>Realism-based Ontology (RBO)</vt:lpstr>
      <vt:lpstr>Biomedical Informatics</vt:lpstr>
      <vt:lpstr>What is out there … (… we want/need to deal with)?</vt:lpstr>
      <vt:lpstr>Types versus particulars</vt:lpstr>
      <vt:lpstr>‘Types’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Conceptualism versus Ontological Realism</vt:lpstr>
      <vt:lpstr>Ontological Realism offers three ways of relating, without assigning beliefs (concepts) a central status</vt:lpstr>
      <vt:lpstr>Biomedical Informatics</vt:lpstr>
      <vt:lpstr>Continuants  Occurrents</vt:lpstr>
      <vt:lpstr>An ontological square</vt:lpstr>
      <vt:lpstr>An ontological square</vt:lpstr>
      <vt:lpstr>Simple, yet seemingly hard to grasp …</vt:lpstr>
      <vt:lpstr>How could the distinction account for it ?</vt:lpstr>
      <vt:lpstr>What is the fundamental distinction between these two definitions ?  Science is….</vt:lpstr>
      <vt:lpstr>What is the fundamental distinction between these two definitions ?  Science is….</vt:lpstr>
      <vt:lpstr>The importance of temporal indexing</vt:lpstr>
      <vt:lpstr>The importance of temporal indexing</vt:lpstr>
      <vt:lpstr>Continuants preserve identity while changing</vt:lpstr>
      <vt:lpstr>The Basic Formal Ontology (BFO)</vt:lpstr>
      <vt:lpstr>What happens if you don’t pay attention to these distinctions?</vt:lpstr>
      <vt:lpstr>Shopping for ‘chicken’</vt:lpstr>
      <vt:lpstr>PowerPoint Presentation</vt:lpstr>
      <vt:lpstr>PowerPoint Presentation</vt:lpstr>
      <vt:lpstr>Ontology design</vt:lpstr>
      <vt:lpstr>Typical use of ontology as discipline</vt:lpstr>
      <vt:lpstr>An ideal ontology</vt:lpstr>
      <vt:lpstr>Focus for scientists and researchers</vt:lpstr>
      <vt:lpstr>An ideal dataset</vt:lpstr>
      <vt:lpstr>Adequate taxonomy design and classification</vt:lpstr>
      <vt:lpstr>A large collection of individual entities</vt:lpstr>
      <vt:lpstr>Groups based on material composition</vt:lpstr>
      <vt:lpstr>Groups for glass divided by color </vt:lpstr>
      <vt:lpstr>PowerPoint Presentation</vt:lpstr>
      <vt:lpstr>PowerPoint Presentation</vt:lpstr>
      <vt:lpstr>PowerPoint Presentation</vt:lpstr>
      <vt:lpstr>PowerPoint Presentation</vt:lpstr>
      <vt:lpstr>Basic rules for realism-based ontology design</vt:lpstr>
      <vt:lpstr>First Rule: Univocity </vt:lpstr>
      <vt:lpstr>Second Rule: Positivity</vt:lpstr>
      <vt:lpstr>Third Rule: Objectivity</vt:lpstr>
      <vt:lpstr>Fourth Rule: Single Inheritance</vt:lpstr>
      <vt:lpstr>Fifth Rule: Intelligibility of Definitions</vt:lpstr>
      <vt:lpstr>Terms and relations should have clear definitions</vt:lpstr>
      <vt:lpstr>Sixth Rule: Basis in Reality</vt:lpstr>
      <vt:lpstr>Exercise:  An ontology of ‘pieces of fruit’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Werner CEUSTERS</cp:lastModifiedBy>
  <cp:revision>1230</cp:revision>
  <dcterms:created xsi:type="dcterms:W3CDTF">1601-01-01T00:00:00Z</dcterms:created>
  <dcterms:modified xsi:type="dcterms:W3CDTF">2019-07-16T23:56:38Z</dcterms:modified>
</cp:coreProperties>
</file>