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520" r:id="rId3"/>
    <p:sldId id="560" r:id="rId4"/>
    <p:sldId id="535" r:id="rId5"/>
    <p:sldId id="558" r:id="rId6"/>
    <p:sldId id="526" r:id="rId7"/>
    <p:sldId id="529" r:id="rId8"/>
    <p:sldId id="530" r:id="rId9"/>
    <p:sldId id="531" r:id="rId10"/>
    <p:sldId id="554" r:id="rId11"/>
    <p:sldId id="562" r:id="rId12"/>
    <p:sldId id="472" r:id="rId13"/>
    <p:sldId id="533" r:id="rId14"/>
    <p:sldId id="534" r:id="rId15"/>
    <p:sldId id="537" r:id="rId16"/>
    <p:sldId id="477" r:id="rId17"/>
    <p:sldId id="538" r:id="rId18"/>
    <p:sldId id="561" r:id="rId19"/>
    <p:sldId id="523" r:id="rId20"/>
    <p:sldId id="552" r:id="rId21"/>
    <p:sldId id="524" r:id="rId22"/>
    <p:sldId id="541" r:id="rId23"/>
    <p:sldId id="563" r:id="rId24"/>
    <p:sldId id="56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63F"/>
    <a:srgbClr val="F6D5A8"/>
    <a:srgbClr val="BBE0E3"/>
    <a:srgbClr val="FF0000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85" d="100"/>
          <a:sy n="8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16/09/2014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950FB9-6073-4941-A591-ACA447DEEABC}" type="slidenum">
              <a:rPr lang="en-US" altLang="en-US" sz="1200" b="0"/>
              <a:pPr eaLnBrk="1" hangingPunct="1"/>
              <a:t>4</a:t>
            </a:fld>
            <a:endParaRPr lang="en-US" alt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436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4BD9DE-601E-4C80-A00E-0E0216EBCF46}" type="slidenum">
              <a:rPr lang="en-US" altLang="en-US" sz="1200" b="0"/>
              <a:pPr eaLnBrk="1" hangingPunct="1"/>
              <a:t>5</a:t>
            </a:fld>
            <a:endParaRPr lang="en-US" altLang="en-US" sz="1200" b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629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EBDCD5-6D16-46F7-8745-F90FC9A4981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961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DEC352-1609-4767-A0EA-49994AE8927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394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950FB9-6073-4941-A591-ACA447DEEABC}" type="slidenum">
              <a:rPr lang="en-US" altLang="en-US" sz="1200" b="0"/>
              <a:pPr eaLnBrk="1" hangingPunct="1"/>
              <a:t>11</a:t>
            </a:fld>
            <a:endParaRPr lang="en-US" alt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014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EEE0-D624-4B28-B33B-F0642655A7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74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67939A-4D2C-4B58-B852-F7F74FD6E4F1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41856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Tx/>
              <a:defRPr b="0" i="0">
                <a:latin typeface="Trebuchet MS"/>
                <a:cs typeface="Trebuchet MS"/>
              </a:defRPr>
            </a:lvl3pPr>
            <a:lvl4pPr>
              <a:buClrTx/>
              <a:defRPr b="0" i="0">
                <a:latin typeface="Trebuchet MS"/>
                <a:cs typeface="Trebuchet MS"/>
              </a:defRPr>
            </a:lvl4pPr>
            <a:lvl5pPr>
              <a:defRPr b="0" i="1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6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Tx/>
              <a:buFont typeface="Arial"/>
              <a:buChar char="•"/>
              <a:defRPr sz="2000"/>
            </a:lvl2pPr>
            <a:lvl3pPr>
              <a:buClrTx/>
              <a:buFont typeface="Arial"/>
              <a:buChar char="•"/>
              <a:defRPr sz="1800"/>
            </a:lvl3pPr>
            <a:lvl4pPr>
              <a:buClrTx/>
              <a:buFont typeface="Arial"/>
              <a:buChar char="•"/>
              <a:defRPr sz="1600"/>
            </a:lvl4pPr>
            <a:lvl5pPr>
              <a:buClr>
                <a:srgbClr val="ECD63F"/>
              </a:buClr>
              <a:buFontTx/>
              <a:buNone/>
              <a:defRPr sz="160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og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ferent-tracking.com/RTU/sendfile/?file=AMIA-0075-T2009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711200"/>
            <a:ext cx="8991600" cy="21844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200" dirty="0">
                <a:cs typeface="Arial" panose="020B0604020202020204" pitchFamily="34" charset="0"/>
              </a:rPr>
              <a:t/>
            </a:r>
            <a:br>
              <a:rPr lang="en-US" sz="1200" dirty="0">
                <a:cs typeface="Arial" panose="020B0604020202020204" pitchFamily="34" charset="0"/>
              </a:rPr>
            </a:br>
            <a:r>
              <a:rPr lang="en-US" sz="2800" dirty="0"/>
              <a:t>Data Dictionaries for Pain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Chronic </a:t>
            </a:r>
            <a:r>
              <a:rPr lang="en-US" sz="2800" dirty="0"/>
              <a:t>Conditions Ontology</a:t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Investigator’s Meeting on Chronic Overlapping Pain Conditions</a:t>
            </a:r>
            <a:br>
              <a:rPr lang="en-US" sz="1400" dirty="0"/>
            </a:br>
            <a:r>
              <a:rPr lang="en-US" sz="1400" dirty="0"/>
              <a:t>September 16-17th, </a:t>
            </a:r>
            <a:r>
              <a:rPr lang="en-US" sz="1400" dirty="0" smtClean="0"/>
              <a:t>2014, NIH </a:t>
            </a:r>
            <a:r>
              <a:rPr lang="en-US" sz="1400" dirty="0"/>
              <a:t>Main Campus: Bldg. </a:t>
            </a:r>
            <a:r>
              <a:rPr lang="en-US" sz="1400" dirty="0" smtClean="0"/>
              <a:t>31, Bethesda, MD</a:t>
            </a: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1981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</a:t>
            </a:r>
            <a:r>
              <a:rPr lang="en-GB" altLang="ja-JP" sz="2800" b="1" dirty="0">
                <a:ea typeface="ＭＳ 明朝" panose="02020609040205080304" pitchFamily="49" charset="-128"/>
              </a:rPr>
              <a:t>CEUSTERS, MD</a:t>
            </a:r>
          </a:p>
          <a:p>
            <a:pPr defTabSz="566738">
              <a:lnSpc>
                <a:spcPct val="80000"/>
              </a:lnSpc>
            </a:pP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2000" i="1" dirty="0" smtClean="0">
                <a:ea typeface="ＭＳ 明朝" panose="02020609040205080304" pitchFamily="49" charset="-128"/>
              </a:rPr>
              <a:t>Professor, Department </a:t>
            </a:r>
            <a:r>
              <a:rPr lang="en-US" altLang="ja-JP" sz="2000" i="1" dirty="0">
                <a:ea typeface="ＭＳ 明朝" panose="02020609040205080304" pitchFamily="49" charset="-128"/>
              </a:rPr>
              <a:t>of </a:t>
            </a:r>
            <a:r>
              <a:rPr lang="en-US" altLang="ja-JP" sz="2000" i="1" dirty="0" smtClean="0">
                <a:ea typeface="ＭＳ 明朝" panose="02020609040205080304" pitchFamily="49" charset="-128"/>
              </a:rPr>
              <a:t>Biomedical Informatics, University at Buffalo</a:t>
            </a: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2000" i="1" dirty="0" smtClean="0">
                <a:ea typeface="ＭＳ 明朝" panose="02020609040205080304" pitchFamily="49" charset="-128"/>
              </a:rPr>
              <a:t>Director, National Center for Ontological Research</a:t>
            </a: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2000" i="1" dirty="0" smtClean="0">
                <a:ea typeface="ＭＳ 明朝" panose="02020609040205080304" pitchFamily="49" charset="-128"/>
              </a:rPr>
              <a:t>Director of Research, UB </a:t>
            </a:r>
            <a:r>
              <a:rPr lang="en-US" altLang="ja-JP" sz="2000" i="1" dirty="0">
                <a:ea typeface="ＭＳ 明朝" panose="02020609040205080304" pitchFamily="49" charset="-128"/>
              </a:rPr>
              <a:t>Institute for Healthcare Informatics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19283"/>
          <a:stretch/>
        </p:blipFill>
        <p:spPr>
          <a:xfrm>
            <a:off x="3912607" y="3009160"/>
            <a:ext cx="131719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However, most </a:t>
            </a:r>
            <a:r>
              <a:rPr lang="en-US" altLang="en-US" sz="3200" dirty="0" smtClean="0"/>
              <a:t>‘ontologies’ are seriously flawed</a:t>
            </a:r>
            <a:endParaRPr lang="en-US" altLang="en-US" sz="3200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DB428-0CFD-462E-A24D-0C9DC6DB5AF6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1400" b="0" dirty="0">
              <a:solidFill>
                <a:schemeClr val="bg1"/>
              </a:solidFill>
            </a:endParaRPr>
          </a:p>
        </p:txBody>
      </p:sp>
      <p:pic>
        <p:nvPicPr>
          <p:cNvPr id="12292" name="Picture 2" descr="smerte_utgangspun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752600"/>
            <a:ext cx="477678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593975" y="6550025"/>
            <a:ext cx="655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bg1"/>
                </a:solidFill>
              </a:rPr>
              <a:t>http://www.idi.ntnu.no/emner/tdt4210/2004/2004link/ovinger/smerteontologi_oving/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0038" y="1968500"/>
            <a:ext cx="3530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 dirty="0">
                <a:solidFill>
                  <a:schemeClr val="bg1"/>
                </a:solidFill>
              </a:rPr>
              <a:t>The problem:</a:t>
            </a:r>
          </a:p>
          <a:p>
            <a:pPr algn="l">
              <a:defRPr/>
            </a:pPr>
            <a:endParaRPr lang="en-US" b="0" dirty="0">
              <a:solidFill>
                <a:schemeClr val="bg1"/>
              </a:solidFill>
            </a:endParaRPr>
          </a:p>
          <a:p>
            <a:pPr marL="233363" indent="-233363" algn="l"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</a:rPr>
              <a:t>very bad </a:t>
            </a:r>
            <a:r>
              <a:rPr lang="en-US" b="0" i="1" dirty="0">
                <a:solidFill>
                  <a:schemeClr val="bg1"/>
                </a:solidFill>
              </a:rPr>
              <a:t>ontological </a:t>
            </a:r>
            <a:r>
              <a:rPr lang="en-US" b="0" dirty="0">
                <a:solidFill>
                  <a:schemeClr val="bg1"/>
                </a:solidFill>
              </a:rPr>
              <a:t>design:</a:t>
            </a:r>
          </a:p>
          <a:p>
            <a:pPr marL="512763" indent="-279400" algn="l">
              <a:buFont typeface="Times New Roman" pitchFamily="18" charset="0"/>
              <a:buChar char="−"/>
              <a:defRPr/>
            </a:pPr>
            <a:r>
              <a:rPr lang="en-US" b="0" dirty="0">
                <a:solidFill>
                  <a:schemeClr val="bg1"/>
                </a:solidFill>
              </a:rPr>
              <a:t>erroneous domain analysis</a:t>
            </a:r>
          </a:p>
          <a:p>
            <a:pPr marL="512763" indent="-279400" algn="l">
              <a:buFont typeface="Times New Roman" pitchFamily="18" charset="0"/>
              <a:buChar char="−"/>
              <a:defRPr/>
            </a:pPr>
            <a:r>
              <a:rPr lang="en-US" b="0" dirty="0">
                <a:solidFill>
                  <a:schemeClr val="bg1"/>
                </a:solidFill>
              </a:rPr>
              <a:t>violations against representation language semantics</a:t>
            </a:r>
          </a:p>
        </p:txBody>
      </p:sp>
    </p:spTree>
    <p:extLst>
      <p:ext uri="{BB962C8B-B14F-4D97-AF65-F5344CB8AC3E}">
        <p14:creationId xmlns:p14="http://schemas.microsoft.com/office/powerpoint/2010/main" val="41842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solution: Realism-based</a:t>
            </a:r>
            <a:r>
              <a:rPr lang="en-US" altLang="en-US" dirty="0" smtClean="0"/>
              <a:t> </a:t>
            </a:r>
            <a:r>
              <a:rPr lang="en-US" altLang="en-US" dirty="0" smtClean="0"/>
              <a:t>Ontology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 computer science and biomedical informatics: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 ontology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(plural: </a:t>
            </a:r>
            <a:r>
              <a:rPr lang="en-US" alt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ontologies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is a shared and agreed upon </a:t>
            </a:r>
            <a:r>
              <a:rPr lang="en-US" alt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conceptualization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a domain represented in a formal language that allows, </a:t>
            </a:r>
            <a:r>
              <a:rPr lang="en-US" alt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f.i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., for the computational classification of instances in terms of a taxonomy;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</a:t>
            </a:r>
            <a:r>
              <a:rPr lang="en-US" altLang="en-US" sz="2800" dirty="0" smtClean="0"/>
              <a:t>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/>
              <a:t>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(no plural)</a:t>
            </a:r>
            <a:r>
              <a:rPr lang="en-US" altLang="en-US" sz="2400" dirty="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Ontological </a:t>
            </a:r>
            <a:r>
              <a:rPr lang="en-US" altLang="en-US" sz="2800" dirty="0" smtClean="0"/>
              <a:t>realism: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Apply the principles of ontology as philosophical discipline as part of the methodology to develop the taxonomy of ontologies in the informatics sense.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324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Smith B, Ceusters W. Ontological Realism as a Methodology for Coordinated Evolution of Scientific Ontologies.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Applied Ontology, 2010;5(3-4):139-188.</a:t>
            </a:r>
          </a:p>
        </p:txBody>
      </p:sp>
    </p:spTree>
    <p:extLst>
      <p:ext uri="{BB962C8B-B14F-4D97-AF65-F5344CB8AC3E}">
        <p14:creationId xmlns:p14="http://schemas.microsoft.com/office/powerpoint/2010/main" val="28886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381000" y="3124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447800"/>
            <a:ext cx="2971800" cy="5410200"/>
            <a:chOff x="0" y="1143000"/>
            <a:chExt cx="2971800" cy="5715000"/>
          </a:xfrm>
        </p:grpSpPr>
        <p:sp>
          <p:nvSpPr>
            <p:cNvPr id="30729" name="Rectangle 10"/>
            <p:cNvSpPr>
              <a:spLocks noChangeArrowheads="1"/>
            </p:cNvSpPr>
            <p:nvPr/>
          </p:nvSpPr>
          <p:spPr bwMode="auto">
            <a:xfrm>
              <a:off x="0" y="1143000"/>
              <a:ext cx="2667000" cy="5715000"/>
            </a:xfrm>
            <a:prstGeom prst="rect">
              <a:avLst/>
            </a:prstGeom>
            <a:solidFill>
              <a:srgbClr val="000000">
                <a:alpha val="69803"/>
              </a:srgbClr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0" name="Text Box 14"/>
            <p:cNvSpPr txBox="1">
              <a:spLocks noChangeArrowheads="1"/>
            </p:cNvSpPr>
            <p:nvPr/>
          </p:nvSpPr>
          <p:spPr bwMode="auto">
            <a:xfrm>
              <a:off x="0" y="4724400"/>
              <a:ext cx="29718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L1</a:t>
              </a:r>
              <a:r>
                <a:rPr lang="en-US" sz="2400" dirty="0">
                  <a:solidFill>
                    <a:schemeClr val="bg1"/>
                  </a:solidFill>
                </a:rPr>
                <a:t>: entities with objective </a:t>
              </a:r>
              <a:r>
                <a:rPr lang="en-US" sz="2400" dirty="0" smtClean="0">
                  <a:solidFill>
                    <a:schemeClr val="bg1"/>
                  </a:solidFill>
                </a:rPr>
                <a:t>existence,  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some of </a:t>
              </a:r>
              <a:r>
                <a:rPr lang="en-US" sz="2400" dirty="0">
                  <a:solidFill>
                    <a:schemeClr val="bg1"/>
                  </a:solidFill>
                </a:rPr>
                <a:t>which </a:t>
              </a:r>
              <a:r>
                <a:rPr lang="en-US" sz="2400" dirty="0" smtClean="0">
                  <a:solidFill>
                    <a:schemeClr val="bg1"/>
                  </a:solidFill>
                </a:rPr>
                <a:t>(</a:t>
              </a:r>
              <a:r>
                <a:rPr lang="en-US" sz="2400" dirty="0" smtClean="0">
                  <a:solidFill>
                    <a:srgbClr val="FFC000"/>
                  </a:solidFill>
                </a:rPr>
                <a:t>L1</a:t>
              </a:r>
              <a:r>
                <a:rPr lang="en-US" sz="2800" baseline="30000" dirty="0" smtClean="0">
                  <a:solidFill>
                    <a:srgbClr val="FFC000"/>
                  </a:solidFill>
                </a:rPr>
                <a:t>-</a:t>
              </a:r>
              <a:r>
                <a:rPr lang="en-US" sz="2400" dirty="0" smtClean="0">
                  <a:solidFill>
                    <a:schemeClr val="bg1"/>
                  </a:solidFill>
                </a:rPr>
                <a:t>) are </a:t>
              </a:r>
              <a:r>
                <a:rPr lang="en-US" sz="2400" i="1" dirty="0">
                  <a:solidFill>
                    <a:schemeClr val="bg1"/>
                  </a:solidFill>
                </a:rPr>
                <a:t>not about anything</a:t>
              </a:r>
            </a:p>
          </p:txBody>
        </p:sp>
        <p:sp>
          <p:nvSpPr>
            <p:cNvPr id="30731" name="Text Box 17"/>
            <p:cNvSpPr txBox="1">
              <a:spLocks noChangeArrowheads="1"/>
            </p:cNvSpPr>
            <p:nvPr/>
          </p:nvSpPr>
          <p:spPr bwMode="auto">
            <a:xfrm>
              <a:off x="0" y="3440084"/>
              <a:ext cx="2743200" cy="16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L2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beliefs, some of which are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(2) or (3)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732" name="Text Box 23"/>
            <p:cNvSpPr txBox="1">
              <a:spLocks noChangeArrowheads="1"/>
            </p:cNvSpPr>
            <p:nvPr/>
          </p:nvSpPr>
          <p:spPr bwMode="auto">
            <a:xfrm>
              <a:off x="0" y="2057400"/>
              <a:ext cx="28194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L3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accessible representations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</a:t>
              </a:r>
              <a:r>
                <a:rPr lang="en-US" sz="2400" dirty="0">
                  <a:solidFill>
                    <a:schemeClr val="bg1"/>
                  </a:solidFill>
                </a:rPr>
                <a:t>2) or (3) </a:t>
              </a:r>
            </a:p>
          </p:txBody>
        </p:sp>
      </p:grpSp>
      <p:sp>
        <p:nvSpPr>
          <p:cNvPr id="30726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Three levels of reality in Ontological Realism</a:t>
            </a:r>
          </a:p>
        </p:txBody>
      </p:sp>
    </p:spTree>
    <p:extLst>
      <p:ext uri="{BB962C8B-B14F-4D97-AF65-F5344CB8AC3E}">
        <p14:creationId xmlns:p14="http://schemas.microsoft.com/office/powerpoint/2010/main" val="30919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Ontological Realism is an improvement over the most common foundation for knowledge representation: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semantic/semiotic triangle</a:t>
            </a:r>
            <a:endParaRPr lang="en-US" i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400" dirty="0" smtClean="0"/>
              <a:t>There are many problems with this approach</a:t>
            </a:r>
            <a:br>
              <a:rPr lang="en-US" sz="2400" dirty="0" smtClean="0"/>
            </a:br>
            <a:r>
              <a:rPr lang="en-US" sz="2400" dirty="0" smtClean="0"/>
              <a:t>due to its focus on concepts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e.g.: Prehistoric (1884) ‘psychiatry’: </a:t>
            </a:r>
            <a:r>
              <a:rPr lang="en-US" sz="2800" i="1" dirty="0" err="1" smtClean="0"/>
              <a:t>drapetomania</a:t>
            </a:r>
            <a:endParaRPr lang="en-US" sz="2800" i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drapetomania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i="1" dirty="0">
                <a:solidFill>
                  <a:schemeClr val="bg1"/>
                </a:solidFill>
              </a:rPr>
              <a:t>disease which causes slaves to suffer from an unexplainable propensity to run away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painting by Eastman Johnson. </a:t>
            </a:r>
            <a:r>
              <a:rPr lang="en-US" sz="1200" b="0" i="1">
                <a:solidFill>
                  <a:schemeClr val="bg1"/>
                </a:solidFill>
              </a:rPr>
              <a:t>A Ride for Liberty: The Fugitive Slaves. </a:t>
            </a:r>
            <a:r>
              <a:rPr lang="en-US" sz="1200" b="0">
                <a:solidFill>
                  <a:schemeClr val="bg1"/>
                </a:solidFill>
              </a:rPr>
              <a:t>1860.</a:t>
            </a:r>
          </a:p>
        </p:txBody>
      </p:sp>
    </p:spTree>
    <p:extLst>
      <p:ext uri="{BB962C8B-B14F-4D97-AF65-F5344CB8AC3E}">
        <p14:creationId xmlns:p14="http://schemas.microsoft.com/office/powerpoint/2010/main" val="4214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647700"/>
          </a:xfrm>
        </p:spPr>
        <p:txBody>
          <a:bodyPr/>
          <a:lstStyle/>
          <a:p>
            <a:r>
              <a:rPr lang="en-US" sz="2400" dirty="0" smtClean="0"/>
              <a:t>Ontological Realism offers three ways of relating, without assigning beliefs (concepts) a central status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-461963" y="1847850"/>
            <a:ext cx="2976563" cy="1865313"/>
            <a:chOff x="-4463" y="4648200"/>
            <a:chExt cx="2976263" cy="1865531"/>
          </a:xfrm>
        </p:grpSpPr>
        <p:sp>
          <p:nvSpPr>
            <p:cNvPr id="37922" name="Isosceles Triangle 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3" name="TextBox 8"/>
            <p:cNvSpPr txBox="1">
              <a:spLocks noChangeArrowheads="1"/>
            </p:cNvSpPr>
            <p:nvPr/>
          </p:nvSpPr>
          <p:spPr bwMode="auto">
            <a:xfrm>
              <a:off x="-4463" y="5867400"/>
              <a:ext cx="23647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 b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                drapetomania</a:t>
              </a:r>
            </a:p>
          </p:txBody>
        </p:sp>
      </p:grp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3352800" y="1847850"/>
            <a:ext cx="2362200" cy="1589088"/>
            <a:chOff x="609600" y="4648200"/>
            <a:chExt cx="2362200" cy="1588532"/>
          </a:xfrm>
        </p:grpSpPr>
        <p:sp>
          <p:nvSpPr>
            <p:cNvPr id="37920" name="Isosceles Triangle 11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1" name="TextBox 12"/>
            <p:cNvSpPr txBox="1">
              <a:spLocks noChangeArrowheads="1"/>
            </p:cNvSpPr>
            <p:nvPr/>
          </p:nvSpPr>
          <p:spPr bwMode="auto">
            <a:xfrm>
              <a:off x="848334" y="5867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slave</a:t>
              </a:r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71600" y="4210050"/>
            <a:ext cx="2608263" cy="1589088"/>
            <a:chOff x="364228" y="4648200"/>
            <a:chExt cx="2607572" cy="1588532"/>
          </a:xfrm>
        </p:grpSpPr>
        <p:sp>
          <p:nvSpPr>
            <p:cNvPr id="37918" name="Isosceles Triangle 1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9" name="TextBox 15"/>
            <p:cNvSpPr txBox="1">
              <a:spLocks noChangeArrowheads="1"/>
            </p:cNvSpPr>
            <p:nvPr/>
          </p:nvSpPr>
          <p:spPr bwMode="auto">
            <a:xfrm>
              <a:off x="364228" y="5867400"/>
              <a:ext cx="1627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mental disorder</a:t>
              </a:r>
            </a:p>
          </p:txBody>
        </p:sp>
      </p:grp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6477000" y="2686050"/>
            <a:ext cx="2517775" cy="1589088"/>
            <a:chOff x="453997" y="4648200"/>
            <a:chExt cx="2517803" cy="1588532"/>
          </a:xfrm>
        </p:grpSpPr>
        <p:sp>
          <p:nvSpPr>
            <p:cNvPr id="37916" name="Isosceles Triangle 17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7" name="TextBox 18"/>
            <p:cNvSpPr txBox="1">
              <a:spLocks noChangeArrowheads="1"/>
            </p:cNvSpPr>
            <p:nvPr/>
          </p:nvSpPr>
          <p:spPr bwMode="auto">
            <a:xfrm>
              <a:off x="453997" y="586740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running away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4692650" y="4210050"/>
            <a:ext cx="2373313" cy="1589088"/>
            <a:chOff x="598266" y="4648200"/>
            <a:chExt cx="2373534" cy="1588532"/>
          </a:xfrm>
        </p:grpSpPr>
        <p:sp>
          <p:nvSpPr>
            <p:cNvPr id="37914" name="Isosceles Triangle 20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598266" y="58674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propensity</a:t>
              </a:r>
            </a:p>
          </p:txBody>
        </p:sp>
      </p:grpSp>
      <p:grpSp>
        <p:nvGrpSpPr>
          <p:cNvPr id="37896" name="Group 46"/>
          <p:cNvGrpSpPr>
            <a:grpSpLocks/>
          </p:cNvGrpSpPr>
          <p:nvPr/>
        </p:nvGrpSpPr>
        <p:grpSpPr bwMode="auto">
          <a:xfrm>
            <a:off x="70366" y="1771650"/>
            <a:ext cx="7743322" cy="4933950"/>
            <a:chOff x="70366" y="2133600"/>
            <a:chExt cx="7743349" cy="4933950"/>
          </a:xfrm>
        </p:grpSpPr>
        <p:grpSp>
          <p:nvGrpSpPr>
            <p:cNvPr id="37907" name="Group 42"/>
            <p:cNvGrpSpPr>
              <a:grpSpLocks/>
            </p:cNvGrpSpPr>
            <p:nvPr/>
          </p:nvGrpSpPr>
          <p:grpSpPr bwMode="auto">
            <a:xfrm>
              <a:off x="1333386" y="2133600"/>
              <a:ext cx="6480329" cy="2362200"/>
              <a:chOff x="1333386" y="2133600"/>
              <a:chExt cx="6480329" cy="2362200"/>
            </a:xfrm>
          </p:grpSpPr>
          <p:cxnSp>
            <p:nvCxnSpPr>
              <p:cNvPr id="37909" name="Straight Arrow Connector 23"/>
              <p:cNvCxnSpPr>
                <a:cxnSpLocks noChangeShapeType="1"/>
                <a:stCxn id="37922" idx="0"/>
                <a:endCxn id="37918" idx="0"/>
              </p:cNvCxnSpPr>
              <p:nvPr/>
            </p:nvCxnSpPr>
            <p:spPr bwMode="auto">
              <a:xfrm>
                <a:off x="1333386" y="2133600"/>
                <a:ext cx="1465074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0" name="Straight Arrow Connector 25"/>
              <p:cNvCxnSpPr>
                <a:cxnSpLocks noChangeShapeType="1"/>
                <a:stCxn id="37918" idx="0"/>
                <a:endCxn id="37920" idx="0"/>
              </p:cNvCxnSpPr>
              <p:nvPr/>
            </p:nvCxnSpPr>
            <p:spPr bwMode="auto">
              <a:xfrm flipV="1">
                <a:off x="2798460" y="2133600"/>
                <a:ext cx="1735456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1" name="Straight Arrow Connector 27"/>
              <p:cNvCxnSpPr>
                <a:cxnSpLocks noChangeShapeType="1"/>
                <a:stCxn id="37918" idx="0"/>
                <a:endCxn id="37914" idx="0"/>
              </p:cNvCxnSpPr>
              <p:nvPr/>
            </p:nvCxnSpPr>
            <p:spPr bwMode="auto">
              <a:xfrm>
                <a:off x="2798460" y="4495800"/>
                <a:ext cx="308653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2" name="Straight Arrow Connector 29"/>
              <p:cNvCxnSpPr>
                <a:cxnSpLocks noChangeShapeType="1"/>
                <a:stCxn id="37920" idx="0"/>
                <a:endCxn id="37916" idx="0"/>
              </p:cNvCxnSpPr>
              <p:nvPr/>
            </p:nvCxnSpPr>
            <p:spPr bwMode="auto">
              <a:xfrm>
                <a:off x="4533916" y="2133600"/>
                <a:ext cx="3279799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3" name="Straight Arrow Connector 31"/>
              <p:cNvCxnSpPr>
                <a:cxnSpLocks noChangeShapeType="1"/>
                <a:stCxn id="37914" idx="0"/>
                <a:endCxn id="37916" idx="0"/>
              </p:cNvCxnSpPr>
              <p:nvPr/>
            </p:nvCxnSpPr>
            <p:spPr bwMode="auto">
              <a:xfrm flipV="1">
                <a:off x="5884993" y="2971800"/>
                <a:ext cx="1928722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8" name="TextBox 44"/>
            <p:cNvSpPr txBox="1">
              <a:spLocks noChangeArrowheads="1"/>
            </p:cNvSpPr>
            <p:nvPr/>
          </p:nvSpPr>
          <p:spPr bwMode="auto">
            <a:xfrm>
              <a:off x="70366" y="6359664"/>
              <a:ext cx="25204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rgbClr val="FF0000"/>
                  </a:solidFill>
                </a:rPr>
                <a:t>How </a:t>
              </a:r>
              <a:r>
                <a:rPr lang="en-US" sz="2000" dirty="0" smtClean="0">
                  <a:solidFill>
                    <a:srgbClr val="FF0000"/>
                  </a:solidFill>
                </a:rPr>
                <a:t>beliefs are </a:t>
              </a:r>
              <a:r>
                <a:rPr lang="en-US" sz="2000" dirty="0">
                  <a:solidFill>
                    <a:srgbClr val="FF0000"/>
                  </a:solidFill>
                </a:rPr>
                <a:t>/ can </a:t>
              </a:r>
            </a:p>
            <a:p>
              <a:pPr algn="l" eaLnBrk="1" hangingPunct="1"/>
              <a:r>
                <a:rPr lang="en-US" sz="2000" dirty="0">
                  <a:solidFill>
                    <a:srgbClr val="FF0000"/>
                  </a:solidFill>
                </a:rPr>
                <a:t>be related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715000" y="3067503"/>
            <a:ext cx="3279775" cy="3583983"/>
            <a:chOff x="5714999" y="3429453"/>
            <a:chExt cx="3279477" cy="3583983"/>
          </a:xfrm>
        </p:grpSpPr>
        <p:grpSp>
          <p:nvGrpSpPr>
            <p:cNvPr id="37902" name="Group 43"/>
            <p:cNvGrpSpPr>
              <a:grpSpLocks/>
            </p:cNvGrpSpPr>
            <p:nvPr/>
          </p:nvGrpSpPr>
          <p:grpSpPr bwMode="auto">
            <a:xfrm>
              <a:off x="5714999" y="3429453"/>
              <a:ext cx="3279477" cy="2362200"/>
              <a:chOff x="5714999" y="3429453"/>
              <a:chExt cx="3279477" cy="2362200"/>
            </a:xfrm>
          </p:grpSpPr>
          <p:cxnSp>
            <p:nvCxnSpPr>
              <p:cNvPr id="37904" name="Straight Arrow Connector 32"/>
              <p:cNvCxnSpPr>
                <a:cxnSpLocks noChangeShapeType="1"/>
                <a:stCxn id="37914" idx="4"/>
                <a:endCxn id="37916" idx="4"/>
              </p:cNvCxnSpPr>
              <p:nvPr/>
            </p:nvCxnSpPr>
            <p:spPr bwMode="auto">
              <a:xfrm flipV="1">
                <a:off x="7065839" y="4267653"/>
                <a:ext cx="1928637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5" name="Straight Arrow Connector 36"/>
              <p:cNvCxnSpPr>
                <a:cxnSpLocks noChangeShapeType="1"/>
                <a:stCxn id="37920" idx="4"/>
                <a:endCxn id="37916" idx="4"/>
              </p:cNvCxnSpPr>
              <p:nvPr/>
            </p:nvCxnSpPr>
            <p:spPr bwMode="auto">
              <a:xfrm>
                <a:off x="5714999" y="3429453"/>
                <a:ext cx="3279477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6" name="Straight Arrow Connector 39"/>
              <p:cNvCxnSpPr>
                <a:cxnSpLocks noChangeShapeType="1"/>
                <a:stCxn id="37920" idx="4"/>
                <a:endCxn id="37914" idx="4"/>
              </p:cNvCxnSpPr>
              <p:nvPr/>
            </p:nvCxnSpPr>
            <p:spPr bwMode="auto">
              <a:xfrm>
                <a:off x="5714999" y="3429453"/>
                <a:ext cx="1350840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3" name="TextBox 45"/>
            <p:cNvSpPr txBox="1">
              <a:spLocks noChangeArrowheads="1"/>
            </p:cNvSpPr>
            <p:nvPr/>
          </p:nvSpPr>
          <p:spPr bwMode="auto">
            <a:xfrm>
              <a:off x="6468879" y="6305550"/>
              <a:ext cx="2217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1FE115"/>
                  </a:solidFill>
                </a:rPr>
                <a:t>How referents </a:t>
              </a:r>
              <a:r>
                <a:rPr lang="en-US" sz="2000" dirty="0" smtClean="0">
                  <a:solidFill>
                    <a:srgbClr val="1FE115"/>
                  </a:solidFill>
                </a:rPr>
                <a:t>(in</a:t>
              </a:r>
            </a:p>
            <a:p>
              <a:pPr eaLnBrk="1" hangingPunct="1"/>
              <a:r>
                <a:rPr lang="en-US" sz="2000" dirty="0" smtClean="0">
                  <a:solidFill>
                    <a:srgbClr val="1FE115"/>
                  </a:solidFill>
                </a:rPr>
                <a:t>reality) are </a:t>
              </a:r>
              <a:r>
                <a:rPr lang="en-US" sz="2000" dirty="0">
                  <a:solidFill>
                    <a:srgbClr val="1FE115"/>
                  </a:solidFill>
                </a:rPr>
                <a:t>related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52400" y="3143250"/>
            <a:ext cx="6477000" cy="3295650"/>
            <a:chOff x="152400" y="3505200"/>
            <a:chExt cx="6477000" cy="3295710"/>
          </a:xfrm>
        </p:grpSpPr>
        <p:cxnSp>
          <p:nvCxnSpPr>
            <p:cNvPr id="37899" name="Straight Arrow Connector 49"/>
            <p:cNvCxnSpPr>
              <a:cxnSpLocks noChangeShapeType="1"/>
            </p:cNvCxnSpPr>
            <p:nvPr/>
          </p:nvCxnSpPr>
          <p:spPr bwMode="auto">
            <a:xfrm>
              <a:off x="152400" y="3505200"/>
              <a:ext cx="6477000" cy="8382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-304800" y="3962400"/>
              <a:ext cx="2362200" cy="14478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56"/>
            <p:cNvSpPr txBox="1">
              <a:spLocks noChangeArrowheads="1"/>
            </p:cNvSpPr>
            <p:nvPr/>
          </p:nvSpPr>
          <p:spPr bwMode="auto">
            <a:xfrm>
              <a:off x="3068917" y="6400800"/>
              <a:ext cx="26296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B0F0"/>
                  </a:solidFill>
                </a:rPr>
                <a:t>How terms are related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0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ontology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dirty="0" smtClean="0"/>
              <a:t>Basic Formal Ontology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Generic top-level ontology</a:t>
            </a:r>
            <a:endParaRPr lang="en-US" dirty="0" smtClean="0"/>
          </a:p>
          <a:p>
            <a:r>
              <a:rPr lang="en-US" dirty="0" smtClean="0"/>
              <a:t>Relation Ontology (part of BFO 2.0)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Relations between particulars</a:t>
            </a:r>
            <a:endParaRPr lang="en-US" dirty="0" smtClean="0"/>
          </a:p>
          <a:p>
            <a:r>
              <a:rPr lang="en-US" dirty="0" smtClean="0"/>
              <a:t>Information artifact Ontology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Covers L3 (with extensions also bearers of L3)</a:t>
            </a:r>
            <a:endParaRPr lang="en-US" dirty="0" smtClean="0"/>
          </a:p>
          <a:p>
            <a:r>
              <a:rPr lang="en-US" dirty="0" smtClean="0"/>
              <a:t>Foundational Model of Anatomy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Human anatomy</a:t>
            </a:r>
            <a:endParaRPr lang="en-US" dirty="0" smtClean="0"/>
          </a:p>
          <a:p>
            <a:r>
              <a:rPr lang="en-US" dirty="0" smtClean="0"/>
              <a:t>Ontology of General Medical Science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Foundations for diseases, symptoms, investigations, …</a:t>
            </a:r>
            <a:endParaRPr lang="en-US" dirty="0" smtClean="0"/>
          </a:p>
          <a:p>
            <a:r>
              <a:rPr lang="en-US" dirty="0" smtClean="0"/>
              <a:t>Referent Tracking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 To relate particulars to each other and to universals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7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>
          <a:xfrm>
            <a:off x="255588" y="1072397"/>
            <a:ext cx="8632825" cy="105560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Example: The dimensions/axes of the </a:t>
            </a:r>
            <a:br>
              <a:rPr lang="en-US" altLang="en-US" sz="2800" dirty="0" smtClean="0"/>
            </a:br>
            <a:r>
              <a:rPr lang="en-US" altLang="en-US" sz="2800" dirty="0" smtClean="0"/>
              <a:t>Ontology of General Medical Science </a:t>
            </a:r>
            <a:r>
              <a:rPr lang="en-US" altLang="en-US" sz="2000" dirty="0" smtClean="0"/>
              <a:t>(OGMS)</a:t>
            </a:r>
          </a:p>
        </p:txBody>
      </p:sp>
      <p:sp>
        <p:nvSpPr>
          <p:cNvPr id="29715" name="Rectangle 32"/>
          <p:cNvSpPr>
            <a:spLocks noChangeArrowheads="1"/>
          </p:cNvSpPr>
          <p:nvPr/>
        </p:nvSpPr>
        <p:spPr bwMode="auto">
          <a:xfrm>
            <a:off x="4572000" y="65309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>
                <a:solidFill>
                  <a:schemeClr val="bg1"/>
                </a:solidFill>
                <a:hlinkClick r:id="rId3"/>
              </a:rPr>
              <a:t>http://code.google.com/p/ogms/</a:t>
            </a:r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9716" name="Rectangle 33"/>
          <p:cNvSpPr>
            <a:spLocks noChangeArrowheads="1"/>
          </p:cNvSpPr>
          <p:nvPr/>
        </p:nvSpPr>
        <p:spPr bwMode="auto">
          <a:xfrm>
            <a:off x="381000" y="6100763"/>
            <a:ext cx="8763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400" b="0" dirty="0" err="1">
                <a:solidFill>
                  <a:schemeClr val="bg1"/>
                </a:solidFill>
              </a:rPr>
              <a:t>Scheuermann</a:t>
            </a:r>
            <a:r>
              <a:rPr lang="en-US" altLang="en-US" sz="1400" b="0" dirty="0">
                <a:solidFill>
                  <a:schemeClr val="bg1"/>
                </a:solidFill>
              </a:rPr>
              <a:t> R, Ceusters W, Smith B. Toward an Ontological Treatment of Disease and Diagnosis. 2009 AMIA Summit on Translational Bioinformatics, San Francisco, California, March 15-17, 2009;: 116-120.</a:t>
            </a:r>
          </a:p>
          <a:p>
            <a:pPr algn="l" eaLnBrk="1" hangingPunct="1"/>
            <a:r>
              <a:rPr lang="en-US" altLang="en-US" sz="1400" b="0" dirty="0">
                <a:solidFill>
                  <a:schemeClr val="bg1"/>
                </a:solidFill>
                <a:hlinkClick r:id="rId4"/>
              </a:rPr>
              <a:t>http://www.referent-tracking.com/RTU/sendfile/?file=AMIA-0075-T2009.pdf </a:t>
            </a:r>
            <a:endParaRPr lang="en-US" alt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 from </a:t>
            </a:r>
            <a:r>
              <a:rPr lang="en-US" dirty="0" err="1" smtClean="0"/>
              <a:t>OPMQoL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pain domain</a:t>
            </a:r>
            <a:r>
              <a:rPr lang="en-US" dirty="0" smtClean="0"/>
              <a:t> could benefit dramatically from applying the principles of ontological realism as there are major issues with existing definitions, classifications, terminologies and data repositories;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ChangeArrowheads="1"/>
          </p:cNvSpPr>
          <p:nvPr/>
        </p:nvSpPr>
        <p:spPr bwMode="auto">
          <a:xfrm>
            <a:off x="269875" y="2155825"/>
            <a:ext cx="8659813" cy="388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Issues with definitions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700" dirty="0" smtClean="0"/>
              <a:t>e.g.: IASP definition of pain </a:t>
            </a:r>
            <a:r>
              <a:rPr lang="en-US" altLang="en-US" sz="2700" dirty="0" smtClean="0">
                <a:sym typeface="Wingdings" panose="05000000000000000000" pitchFamily="2" charset="2"/>
              </a:rPr>
              <a:t></a:t>
            </a:r>
            <a:r>
              <a:rPr lang="en-US" altLang="en-US" sz="2700" dirty="0" smtClean="0"/>
              <a:t> 5 pain-related phenomena</a:t>
            </a: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220913"/>
            <a:ext cx="50355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527425"/>
            <a:ext cx="341153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19100" y="6334125"/>
            <a:ext cx="872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dirty="0">
                <a:solidFill>
                  <a:schemeClr val="bg1"/>
                </a:solidFill>
              </a:rPr>
              <a:t>Smith B, Ceusters W, Goldberg LJ, </a:t>
            </a:r>
            <a:r>
              <a:rPr lang="en-US" altLang="en-US" sz="1400" dirty="0" err="1">
                <a:solidFill>
                  <a:schemeClr val="bg1"/>
                </a:solidFill>
              </a:rPr>
              <a:t>Ohrbach</a:t>
            </a:r>
            <a:r>
              <a:rPr lang="en-US" altLang="en-US" sz="1400" dirty="0">
                <a:solidFill>
                  <a:schemeClr val="bg1"/>
                </a:solidFill>
              </a:rPr>
              <a:t> R. Towards an Ontology of Pain. In: </a:t>
            </a:r>
            <a:r>
              <a:rPr lang="en-US" altLang="en-US" sz="1400" dirty="0" err="1">
                <a:solidFill>
                  <a:schemeClr val="bg1"/>
                </a:solidFill>
              </a:rPr>
              <a:t>Mitsu</a:t>
            </a:r>
            <a:r>
              <a:rPr lang="en-US" altLang="en-US" sz="1400" dirty="0">
                <a:solidFill>
                  <a:schemeClr val="bg1"/>
                </a:solidFill>
              </a:rPr>
              <a:t> Okada (ed.), Proceedings of the Conference on Logic and Ontology, Tokyo: Keio University Press, February 2011:23-32.</a:t>
            </a:r>
          </a:p>
        </p:txBody>
      </p:sp>
      <p:cxnSp>
        <p:nvCxnSpPr>
          <p:cNvPr id="70664" name="Straight Connector 9"/>
          <p:cNvCxnSpPr>
            <a:cxnSpLocks noChangeShapeType="1"/>
          </p:cNvCxnSpPr>
          <p:nvPr/>
        </p:nvCxnSpPr>
        <p:spPr bwMode="auto">
          <a:xfrm>
            <a:off x="5346700" y="2165350"/>
            <a:ext cx="46038" cy="38719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5" name="Rounded Rectangle 13"/>
          <p:cNvSpPr>
            <a:spLocks noChangeArrowheads="1"/>
          </p:cNvSpPr>
          <p:nvPr/>
        </p:nvSpPr>
        <p:spPr bwMode="auto">
          <a:xfrm>
            <a:off x="577850" y="5019675"/>
            <a:ext cx="1344613" cy="839788"/>
          </a:xfrm>
          <a:prstGeom prst="roundRect">
            <a:avLst>
              <a:gd name="adj" fmla="val 7778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100" dirty="0" smtClean="0"/>
              <a:t/>
            </a:r>
            <a:br>
              <a:rPr lang="en-US" altLang="en-US" sz="1100" dirty="0" smtClean="0"/>
            </a:br>
            <a:r>
              <a:rPr lang="en-US" altLang="en-US" sz="2800" dirty="0" smtClean="0"/>
              <a:t>Miami 2009 International Consensus Workshop -Convergence </a:t>
            </a:r>
            <a:r>
              <a:rPr lang="en-US" altLang="en-US" sz="2800" dirty="0"/>
              <a:t>on an Orofacial Pain </a:t>
            </a:r>
            <a:r>
              <a:rPr lang="en-US" altLang="en-US" sz="2800" dirty="0" smtClean="0"/>
              <a:t>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Recommendations: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study the terminology and ontology of pain as currently defined,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find ways to make individual data collections more useful for international research,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develop an ontology for integrating knowledge and data concerning TMD and its relationship to complex disorders, and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expand this ontology to cover all pain-related disorders.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1255" y="6324600"/>
            <a:ext cx="8342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Ohrbach</a:t>
            </a:r>
            <a:r>
              <a:rPr lang="en-US" sz="1400" dirty="0">
                <a:solidFill>
                  <a:schemeClr val="bg1"/>
                </a:solidFill>
              </a:rPr>
              <a:t> R, List T, </a:t>
            </a:r>
            <a:r>
              <a:rPr lang="en-US" sz="1400" dirty="0" err="1">
                <a:solidFill>
                  <a:schemeClr val="bg1"/>
                </a:solidFill>
              </a:rPr>
              <a:t>Goulet</a:t>
            </a:r>
            <a:r>
              <a:rPr lang="en-US" sz="1400" dirty="0">
                <a:solidFill>
                  <a:schemeClr val="bg1"/>
                </a:solidFill>
              </a:rPr>
              <a:t> JP, </a:t>
            </a:r>
            <a:r>
              <a:rPr lang="en-US" sz="1400" dirty="0" err="1">
                <a:solidFill>
                  <a:schemeClr val="bg1"/>
                </a:solidFill>
              </a:rPr>
              <a:t>Svensson</a:t>
            </a:r>
            <a:r>
              <a:rPr lang="en-US" sz="1400" dirty="0">
                <a:solidFill>
                  <a:schemeClr val="bg1"/>
                </a:solidFill>
              </a:rPr>
              <a:t> P. Recommendations from the International Consensus Workshop: convergence on an orofacial pain taxonomy. J Oral </a:t>
            </a:r>
            <a:r>
              <a:rPr lang="en-US" sz="1400" dirty="0" err="1">
                <a:solidFill>
                  <a:schemeClr val="bg1"/>
                </a:solidFill>
              </a:rPr>
              <a:t>Rehabil</a:t>
            </a:r>
            <a:r>
              <a:rPr lang="en-US" sz="1400" dirty="0">
                <a:solidFill>
                  <a:schemeClr val="bg1"/>
                </a:solidFill>
              </a:rPr>
              <a:t>. 2010;37:807–812</a:t>
            </a:r>
          </a:p>
        </p:txBody>
      </p:sp>
    </p:spTree>
    <p:extLst>
      <p:ext uri="{BB962C8B-B14F-4D97-AF65-F5344CB8AC3E}">
        <p14:creationId xmlns:p14="http://schemas.microsoft.com/office/powerpoint/2010/main" val="850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 smtClean="0"/>
              <a:t>Issues with terminologies </a:t>
            </a:r>
            <a:r>
              <a:rPr lang="en-US" altLang="en-US" sz="2400" dirty="0" smtClean="0"/>
              <a:t>(e.g. SNOMED CT 2011©)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47800"/>
            <a:ext cx="828675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Issues in classification systems </a:t>
            </a:r>
            <a:r>
              <a:rPr lang="en-US" altLang="en-US" sz="2800" dirty="0" smtClean="0"/>
              <a:t>(e.g. ICHD)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/>
              <a:t>e.g. inconsistency between taxonomy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13.1. </a:t>
            </a:r>
            <a:r>
              <a:rPr lang="en-GB" i="1" dirty="0" smtClean="0"/>
              <a:t>Trigeminal Neuralgia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i="1" dirty="0" smtClean="0"/>
              <a:t>13.1.2 Painful Trigeminal Neuropathy</a:t>
            </a:r>
          </a:p>
          <a:p>
            <a:pPr>
              <a:defRPr/>
            </a:pPr>
            <a:r>
              <a:rPr lang="en-US" dirty="0" smtClean="0"/>
              <a:t>ICHD definitions: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neuralgia’</a:t>
            </a:r>
            <a:r>
              <a:rPr lang="en-GB" sz="2000" dirty="0" smtClean="0"/>
              <a:t> = pain in the distribution of nerve(s)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pain</a:t>
            </a:r>
            <a:r>
              <a:rPr lang="en-GB" sz="2000" dirty="0" smtClean="0"/>
              <a:t>’ = a sensorial and emotional experience ...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neuropathy’</a:t>
            </a:r>
            <a:r>
              <a:rPr lang="en-GB" sz="2000" dirty="0" smtClean="0"/>
              <a:t> </a:t>
            </a:r>
            <a:r>
              <a:rPr lang="en-US" sz="2000" dirty="0" smtClean="0"/>
              <a:t>= a disturbance of function or pathological change in a nerve.</a:t>
            </a:r>
          </a:p>
          <a:p>
            <a:pPr>
              <a:defRPr/>
            </a:pPr>
            <a:r>
              <a:rPr lang="en-US" dirty="0" smtClean="0"/>
              <a:t>Several mismatches:</a:t>
            </a:r>
          </a:p>
          <a:p>
            <a:pPr lvl="1">
              <a:defRPr/>
            </a:pPr>
            <a:r>
              <a:rPr lang="en-US" sz="2000" dirty="0" smtClean="0"/>
              <a:t>(1) and (2): neuralgia is a sensorial and emotional experience in the distribution of nerve(s) ?</a:t>
            </a:r>
          </a:p>
          <a:p>
            <a:pPr lvl="1">
              <a:defRPr/>
            </a:pPr>
            <a:r>
              <a:rPr lang="en-US" sz="2000" dirty="0" smtClean="0"/>
              <a:t>(1) and (3): with much of goodwill, one could accept neuralgia to be a kind of neuropathy, but chapter 13 claims the opposite for the trigeminal case.</a:t>
            </a:r>
            <a:endParaRPr lang="en-US" sz="2000" dirty="0"/>
          </a:p>
        </p:txBody>
      </p:sp>
      <p:sp>
        <p:nvSpPr>
          <p:cNvPr id="35846" name="TextBox 4"/>
          <p:cNvSpPr txBox="1">
            <a:spLocks noChangeArrowheads="1"/>
          </p:cNvSpPr>
          <p:nvPr/>
        </p:nvSpPr>
        <p:spPr bwMode="auto">
          <a:xfrm>
            <a:off x="7186265" y="2052935"/>
            <a:ext cx="1579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 a kind of?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 bwMode="auto">
          <a:xfrm flipV="1">
            <a:off x="5638800" y="2057400"/>
            <a:ext cx="1595437" cy="508317"/>
          </a:xfrm>
          <a:prstGeom prst="arc">
            <a:avLst>
              <a:gd name="adj1" fmla="val 17067026"/>
              <a:gd name="adj2" fmla="val 539999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sz="3200" dirty="0" smtClean="0"/>
              <a:t>Some principles for ontology-based taxonomies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801688" algn="l"/>
              </a:tabLst>
            </a:pPr>
            <a:r>
              <a:rPr lang="en-US" altLang="en-US" sz="2200" dirty="0" smtClean="0"/>
              <a:t>P1: Be explicit whether assertions are about particulars or types</a:t>
            </a:r>
          </a:p>
          <a:p>
            <a:pPr marL="457200" lvl="1" indent="-457200">
              <a:buClr>
                <a:srgbClr val="FF6600"/>
              </a:buClr>
              <a:buSzTx/>
              <a:buNone/>
              <a:tabLst>
                <a:tab pos="801688" algn="l"/>
              </a:tabLst>
            </a:pPr>
            <a:r>
              <a:rPr lang="en-US" altLang="en-US" sz="2200" dirty="0"/>
              <a:t>	</a:t>
            </a:r>
            <a:r>
              <a:rPr lang="en-US" altLang="en-US" sz="2200" dirty="0" smtClean="0"/>
              <a:t>	</a:t>
            </a:r>
            <a:r>
              <a:rPr lang="en-US" altLang="en-US" sz="1600" dirty="0"/>
              <a:t>‘</a:t>
            </a:r>
            <a:r>
              <a:rPr lang="en-US" altLang="en-US" sz="1600" i="1" dirty="0"/>
              <a:t>persistent facial pain with varying presentations </a:t>
            </a:r>
            <a:r>
              <a:rPr lang="en-US" altLang="en-US" sz="1600" i="1" dirty="0" smtClean="0"/>
              <a:t>…’</a:t>
            </a:r>
            <a:endParaRPr lang="en-US" altLang="en-US" sz="1600" dirty="0" smtClean="0"/>
          </a:p>
          <a:p>
            <a:pPr marL="457200" indent="-457200">
              <a:tabLst>
                <a:tab pos="801688" algn="l"/>
              </a:tabLst>
            </a:pPr>
            <a:r>
              <a:rPr lang="en-US" altLang="en-US" sz="2200" dirty="0" smtClean="0"/>
              <a:t>P2: Be precise about the sort of particulars to be classified using 		the classification</a:t>
            </a:r>
          </a:p>
          <a:p>
            <a:pPr marL="517525" indent="-517525">
              <a:tabLst>
                <a:tab pos="517525" algn="l"/>
              </a:tabLst>
            </a:pPr>
            <a:r>
              <a:rPr lang="en-GB" altLang="en-US" sz="2200" dirty="0" smtClean="0"/>
              <a:t>P3: Particulars that correctly can be classified at a certain class level, and thus are instances of the corresponding type, should also be instance of all the types that correspond with higher level classes.</a:t>
            </a:r>
          </a:p>
          <a:p>
            <a:pPr marL="457200" indent="-457200">
              <a:tabLst>
                <a:tab pos="801688" algn="l"/>
              </a:tabLst>
            </a:pPr>
            <a:r>
              <a:rPr lang="en-US" altLang="en-US" sz="2200" dirty="0" smtClean="0"/>
              <a:t>P4: Keep knowledge separate from what the knowledge is about.</a:t>
            </a:r>
          </a:p>
          <a:p>
            <a:pPr marL="457200" indent="-457200">
              <a:tabLst>
                <a:tab pos="801688" algn="l"/>
              </a:tabLst>
            </a:pPr>
            <a:r>
              <a:rPr lang="en-US" altLang="en-US" sz="2200" dirty="0" smtClean="0"/>
              <a:t>P5: Class descriptions should be consistent with class labels.</a:t>
            </a:r>
          </a:p>
          <a:p>
            <a:pPr marL="457200" indent="-457200">
              <a:tabLst>
                <a:tab pos="801688" algn="l"/>
              </a:tabLst>
            </a:pPr>
            <a:r>
              <a:rPr lang="en-US" altLang="en-US" sz="2200" dirty="0" smtClean="0"/>
              <a:t>P6: Use Aristotelian definitions.</a:t>
            </a:r>
          </a:p>
          <a:p>
            <a:pPr marL="457200" indent="-457200">
              <a:tabLst>
                <a:tab pos="801688" algn="l"/>
              </a:tabLst>
            </a:pPr>
            <a:r>
              <a:rPr lang="en-US" altLang="en-US" sz="2200" dirty="0" smtClean="0"/>
              <a:t>P7: Clinical criteria do not replace Aristotelian definitions.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5663" y="6194425"/>
            <a:ext cx="6506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Are all violated in </a:t>
            </a:r>
            <a:r>
              <a:rPr lang="en-US" altLang="en-US" dirty="0" smtClean="0">
                <a:solidFill>
                  <a:schemeClr val="bg1"/>
                </a:solidFill>
              </a:rPr>
              <a:t>(at least) </a:t>
            </a:r>
            <a:r>
              <a:rPr lang="en-US" altLang="en-US" dirty="0">
                <a:solidFill>
                  <a:schemeClr val="bg1"/>
                </a:solidFill>
              </a:rPr>
              <a:t>Chapter 13 of ICHD</a:t>
            </a:r>
          </a:p>
        </p:txBody>
      </p:sp>
    </p:spTree>
    <p:extLst>
      <p:ext uri="{BB962C8B-B14F-4D97-AF65-F5344CB8AC3E}">
        <p14:creationId xmlns:p14="http://schemas.microsoft.com/office/powerpoint/2010/main" val="40697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 from </a:t>
            </a:r>
            <a:r>
              <a:rPr lang="en-US" dirty="0" err="1" smtClean="0"/>
              <a:t>OPMQoL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pain domain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could benefit dramatically from applying the principles of ontological realism as there are major issues with existing definitions, classifications, terminologies and data repositories;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Post-hoc ontological curation of research data is extremely time-consuming and cannot resolve all 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Incomplete documentation,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Ambiguities,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interpretations over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</a:t>
            </a:r>
            <a:r>
              <a:rPr lang="en-US" dirty="0" err="1" smtClean="0"/>
              <a:t>OPMQoL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Install a repository for data-elements,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each such element being precisely defined,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ach such definition following the principles of ontological realism;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Have this repository operationally managed in a data center staffed by skilled </a:t>
            </a:r>
            <a:r>
              <a:rPr lang="en-US" sz="2000" dirty="0" err="1" smtClean="0"/>
              <a:t>ontologists</a:t>
            </a:r>
            <a:r>
              <a:rPr lang="en-US" sz="2000" dirty="0" smtClean="0"/>
              <a:t> tasked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assist clinical researchers in evaluating whether they can use existing data elements for their studies, or whether new ones need to be created,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maintain </a:t>
            </a:r>
            <a:r>
              <a:rPr lang="en-US" sz="2000" dirty="0"/>
              <a:t>coherence and </a:t>
            </a:r>
            <a:r>
              <a:rPr lang="en-US" sz="2000" dirty="0" smtClean="0"/>
              <a:t>consistency when creating new data elements,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Link research data obtained through various studies;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Make collaboration with this center mandatory for NIH funded clinical research.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1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This resulted in </a:t>
            </a:r>
            <a:r>
              <a:rPr lang="en-US" altLang="en-US" sz="3200" dirty="0" err="1" smtClean="0"/>
              <a:t>OPMQoL</a:t>
            </a:r>
            <a:r>
              <a:rPr lang="en-US" altLang="en-US" sz="3200" dirty="0" smtClean="0"/>
              <a:t>:</a:t>
            </a:r>
            <a:br>
              <a:rPr lang="en-US" altLang="en-US" sz="3200" dirty="0" smtClean="0"/>
            </a:br>
            <a:r>
              <a:rPr lang="en-US" altLang="en-US" sz="2800" dirty="0" smtClean="0"/>
              <a:t>Ontology for Pain, Mental Health and Quality of Life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1280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209800"/>
            <a:ext cx="24574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5" descr="Thomas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07950"/>
            <a:ext cx="9207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 descr="Prof Joanna Zakrzew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711125"/>
            <a:ext cx="10874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9" descr="Photograph of Vishal Aggarw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733350"/>
            <a:ext cx="9921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9" name="Picture 11" descr=" Mike T. Joh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224088"/>
            <a:ext cx="1079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0" name="Picture 13" descr="http://www.mhnpc.com/vertical/Sites/%7BAA827260-F0B9-454F-B719-4A15D85F5414%7D/uploads/Eric_Head_1_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244725"/>
            <a:ext cx="11398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1" name="TextBox 12"/>
          <p:cNvSpPr txBox="1">
            <a:spLocks noChangeArrowheads="1"/>
          </p:cNvSpPr>
          <p:nvPr/>
        </p:nvSpPr>
        <p:spPr bwMode="auto">
          <a:xfrm>
            <a:off x="663575" y="3894138"/>
            <a:ext cx="33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 dirty="0">
                <a:solidFill>
                  <a:schemeClr val="bg1"/>
                </a:solidFill>
              </a:rPr>
              <a:t>Werner Ceusters  –  Richard </a:t>
            </a:r>
            <a:r>
              <a:rPr lang="en-US" altLang="en-US" sz="1600" b="0" dirty="0" err="1">
                <a:solidFill>
                  <a:schemeClr val="bg1"/>
                </a:solidFill>
              </a:rPr>
              <a:t>Ohrbach</a:t>
            </a:r>
            <a:endParaRPr lang="en-US" altLang="en-US" sz="16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          University at Buffalo </a:t>
            </a:r>
            <a:r>
              <a:rPr lang="en-US" altLang="en-US" sz="1600" b="0" dirty="0">
                <a:solidFill>
                  <a:schemeClr val="bg1"/>
                </a:solidFill>
              </a:rPr>
              <a:t>(PIs)</a:t>
            </a:r>
          </a:p>
        </p:txBody>
      </p:sp>
      <p:sp>
        <p:nvSpPr>
          <p:cNvPr id="128012" name="TextBox 13"/>
          <p:cNvSpPr txBox="1">
            <a:spLocks noChangeArrowheads="1"/>
          </p:cNvSpPr>
          <p:nvPr/>
        </p:nvSpPr>
        <p:spPr bwMode="auto">
          <a:xfrm>
            <a:off x="4840288" y="3952875"/>
            <a:ext cx="3051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 dirty="0">
                <a:solidFill>
                  <a:schemeClr val="bg1"/>
                </a:solidFill>
              </a:rPr>
              <a:t>Mike T. John  –  Eric L. </a:t>
            </a:r>
            <a:r>
              <a:rPr lang="en-US" altLang="en-US" sz="1600" b="0" dirty="0" err="1">
                <a:solidFill>
                  <a:schemeClr val="bg1"/>
                </a:solidFill>
              </a:rPr>
              <a:t>Schiffman</a:t>
            </a:r>
            <a:endParaRPr lang="en-US" altLang="en-US" sz="16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         University </a:t>
            </a:r>
            <a:r>
              <a:rPr lang="en-US" altLang="en-US" sz="1600" b="0" dirty="0">
                <a:solidFill>
                  <a:schemeClr val="bg1"/>
                </a:solidFill>
              </a:rPr>
              <a:t>of Minnesota</a:t>
            </a:r>
          </a:p>
        </p:txBody>
      </p:sp>
      <p:sp>
        <p:nvSpPr>
          <p:cNvPr id="128013" name="TextBox 14"/>
          <p:cNvSpPr txBox="1">
            <a:spLocks noChangeArrowheads="1"/>
          </p:cNvSpPr>
          <p:nvPr/>
        </p:nvSpPr>
        <p:spPr bwMode="auto">
          <a:xfrm>
            <a:off x="600075" y="6120825"/>
            <a:ext cx="1585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 dirty="0" err="1">
                <a:solidFill>
                  <a:schemeClr val="bg1"/>
                </a:solidFill>
              </a:rPr>
              <a:t>Vishar</a:t>
            </a:r>
            <a:r>
              <a:rPr lang="en-US" altLang="en-US" sz="1600" b="0" dirty="0">
                <a:solidFill>
                  <a:schemeClr val="bg1"/>
                </a:solidFill>
              </a:rPr>
              <a:t> Aggarwal</a:t>
            </a:r>
          </a:p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 Manchester</a:t>
            </a:r>
            <a:r>
              <a:rPr lang="en-US" altLang="en-US" sz="1600" b="0" dirty="0">
                <a:solidFill>
                  <a:schemeClr val="bg1"/>
                </a:solidFill>
              </a:rPr>
              <a:t>, UK</a:t>
            </a:r>
          </a:p>
        </p:txBody>
      </p:sp>
      <p:sp>
        <p:nvSpPr>
          <p:cNvPr id="128014" name="TextBox 15"/>
          <p:cNvSpPr txBox="1">
            <a:spLocks noChangeArrowheads="1"/>
          </p:cNvSpPr>
          <p:nvPr/>
        </p:nvSpPr>
        <p:spPr bwMode="auto">
          <a:xfrm>
            <a:off x="2616200" y="6120825"/>
            <a:ext cx="179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 dirty="0">
                <a:solidFill>
                  <a:schemeClr val="bg1"/>
                </a:solidFill>
              </a:rPr>
              <a:t>Joanna </a:t>
            </a:r>
            <a:r>
              <a:rPr lang="en-US" altLang="en-US" sz="1600" b="0" dirty="0" err="1">
                <a:solidFill>
                  <a:schemeClr val="bg1"/>
                </a:solidFill>
              </a:rPr>
              <a:t>Zakrzewska</a:t>
            </a:r>
            <a:endParaRPr lang="en-US" altLang="en-US" sz="16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     London</a:t>
            </a:r>
            <a:r>
              <a:rPr lang="en-US" altLang="en-US" sz="1600" b="0" dirty="0">
                <a:solidFill>
                  <a:schemeClr val="bg1"/>
                </a:solidFill>
              </a:rPr>
              <a:t>, UK</a:t>
            </a:r>
          </a:p>
        </p:txBody>
      </p:sp>
      <p:sp>
        <p:nvSpPr>
          <p:cNvPr id="128015" name="TextBox 16"/>
          <p:cNvSpPr txBox="1">
            <a:spLocks noChangeArrowheads="1"/>
          </p:cNvSpPr>
          <p:nvPr/>
        </p:nvSpPr>
        <p:spPr bwMode="auto">
          <a:xfrm>
            <a:off x="4813300" y="6120825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   Thomas </a:t>
            </a:r>
            <a:r>
              <a:rPr lang="en-US" altLang="en-US" sz="1600" b="0" dirty="0">
                <a:solidFill>
                  <a:schemeClr val="bg1"/>
                </a:solidFill>
              </a:rPr>
              <a:t>List</a:t>
            </a:r>
          </a:p>
          <a:p>
            <a:pPr eaLnBrk="1" hangingPunct="1"/>
            <a:r>
              <a:rPr lang="en-US" altLang="en-US" sz="1600" b="0" dirty="0">
                <a:solidFill>
                  <a:schemeClr val="bg1"/>
                </a:solidFill>
              </a:rPr>
              <a:t>Malmö, Sweden</a:t>
            </a:r>
          </a:p>
        </p:txBody>
      </p:sp>
      <p:sp>
        <p:nvSpPr>
          <p:cNvPr id="128016" name="TextBox 17"/>
          <p:cNvSpPr txBox="1">
            <a:spLocks noChangeArrowheads="1"/>
          </p:cNvSpPr>
          <p:nvPr/>
        </p:nvSpPr>
        <p:spPr bwMode="auto">
          <a:xfrm>
            <a:off x="6858000" y="6120825"/>
            <a:ext cx="1854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    Rafael </a:t>
            </a:r>
            <a:r>
              <a:rPr lang="en-US" altLang="en-US" sz="1600" b="0" dirty="0" err="1">
                <a:solidFill>
                  <a:schemeClr val="bg1"/>
                </a:solidFill>
              </a:rPr>
              <a:t>Benoliel</a:t>
            </a:r>
            <a:endParaRPr lang="en-US" altLang="en-US" sz="16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0" dirty="0" smtClean="0">
                <a:solidFill>
                  <a:schemeClr val="bg1"/>
                </a:solidFill>
              </a:rPr>
              <a:t>Rutgers, Newark NJ</a:t>
            </a:r>
            <a:endParaRPr lang="en-US" alt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7824" y="1642646"/>
            <a:ext cx="2786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 smtClean="0">
                <a:solidFill>
                  <a:schemeClr val="bg1"/>
                </a:solidFill>
              </a:rPr>
              <a:t>NIDCR: 1R01DE021917-01A1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07950"/>
            <a:ext cx="970220" cy="13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Ontology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</a:t>
            </a:r>
            <a:r>
              <a:rPr lang="en-US" altLang="en-US" sz="2800" dirty="0" smtClean="0"/>
              <a:t>computer science and biomedical informatics: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/>
              <a:t>An 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(plural: </a:t>
            </a:r>
            <a:r>
              <a:rPr lang="en-US" altLang="en-US" sz="1600" i="1" dirty="0" smtClean="0"/>
              <a:t>ontologies</a:t>
            </a:r>
            <a:r>
              <a:rPr lang="en-US" altLang="en-US" sz="1600" dirty="0" smtClean="0"/>
              <a:t>)</a:t>
            </a:r>
            <a:r>
              <a:rPr lang="en-US" altLang="en-US" sz="2400" dirty="0" smtClean="0"/>
              <a:t> is a shared and agreed upon </a:t>
            </a:r>
            <a:r>
              <a:rPr lang="en-US" altLang="en-US" sz="2400" b="1" i="1" dirty="0" smtClean="0"/>
              <a:t>conceptualization</a:t>
            </a:r>
            <a:r>
              <a:rPr lang="en-US" altLang="en-US" sz="2400" dirty="0" smtClean="0"/>
              <a:t> of a domain represented in a formal language that allows, </a:t>
            </a:r>
            <a:r>
              <a:rPr lang="en-US" altLang="en-US" sz="2400" dirty="0" err="1" smtClean="0"/>
              <a:t>f.i</a:t>
            </a:r>
            <a:r>
              <a:rPr lang="en-US" altLang="en-US" sz="2400" dirty="0" smtClean="0"/>
              <a:t>., for the computational classification of instances in terms of a taxonomy</a:t>
            </a:r>
            <a:r>
              <a:rPr lang="en-US" altLang="en-US" sz="2400" dirty="0" smtClean="0"/>
              <a:t>;</a:t>
            </a:r>
            <a:endParaRPr lang="en-US" altLang="en-US" sz="24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324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Smith B, Ceusters W. Ontological Realism as a Methodology for Coordinated Evolution of Scientific Ontologies.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Applied Ontology, 2010;5(3-4):139-188.</a:t>
            </a:r>
          </a:p>
        </p:txBody>
      </p:sp>
    </p:spTree>
    <p:extLst>
      <p:ext uri="{BB962C8B-B14F-4D97-AF65-F5344CB8AC3E}">
        <p14:creationId xmlns:p14="http://schemas.microsoft.com/office/powerpoint/2010/main" val="37769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391400" y="5745163"/>
            <a:ext cx="1752600" cy="11128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88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</a:t>
            </a:r>
            <a:r>
              <a:rPr lang="en-US" altLang="en-US" dirty="0" smtClean="0"/>
              <a:t>example ontology</a:t>
            </a:r>
            <a:r>
              <a:rPr lang="en-US" altLang="en-US" dirty="0" smtClean="0"/>
              <a:t> representing </a:t>
            </a:r>
            <a:r>
              <a:rPr lang="en-US" altLang="en-US" dirty="0" smtClean="0"/>
              <a:t>my most recent toothache</a:t>
            </a: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720725" y="4878388"/>
            <a:ext cx="412750" cy="3079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me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5492750" y="4221163"/>
            <a:ext cx="1216025" cy="3079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my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toothache</a:t>
            </a:r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334963" y="3008313"/>
            <a:ext cx="1184275" cy="3063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human</a:t>
            </a:r>
            <a:r>
              <a:rPr lang="en-US" altLang="en-US" sz="1400">
                <a:solidFill>
                  <a:schemeClr val="bg1"/>
                </a:solidFill>
              </a:rPr>
              <a:t> </a:t>
            </a:r>
            <a:r>
              <a:rPr lang="en-US" altLang="en-US" sz="1400">
                <a:solidFill>
                  <a:schemeClr val="accent2"/>
                </a:solidFill>
              </a:rPr>
              <a:t>being</a:t>
            </a:r>
          </a:p>
        </p:txBody>
      </p:sp>
      <p:cxnSp>
        <p:nvCxnSpPr>
          <p:cNvPr id="78855" name="AutoShape 8"/>
          <p:cNvCxnSpPr>
            <a:cxnSpLocks noChangeShapeType="1"/>
          </p:cNvCxnSpPr>
          <p:nvPr/>
        </p:nvCxnSpPr>
        <p:spPr bwMode="auto">
          <a:xfrm flipV="1">
            <a:off x="927100" y="3314700"/>
            <a:ext cx="0" cy="15636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6" name="Text Box 9"/>
          <p:cNvSpPr txBox="1">
            <a:spLocks noChangeArrowheads="1"/>
          </p:cNvSpPr>
          <p:nvPr/>
        </p:nvSpPr>
        <p:spPr bwMode="auto">
          <a:xfrm>
            <a:off x="0" y="3387725"/>
            <a:ext cx="960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at t </a:t>
            </a:r>
          </a:p>
        </p:txBody>
      </p:sp>
      <p:sp>
        <p:nvSpPr>
          <p:cNvPr id="78857" name="Text Box 10"/>
          <p:cNvSpPr txBox="1">
            <a:spLocks noChangeArrowheads="1"/>
          </p:cNvSpPr>
          <p:nvPr/>
        </p:nvSpPr>
        <p:spPr bwMode="auto">
          <a:xfrm>
            <a:off x="476250" y="2057400"/>
            <a:ext cx="901700" cy="307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accent2"/>
                </a:solidFill>
              </a:rPr>
              <a:t>organism</a:t>
            </a:r>
          </a:p>
        </p:txBody>
      </p:sp>
      <p:cxnSp>
        <p:nvCxnSpPr>
          <p:cNvPr id="78858" name="AutoShape 11"/>
          <p:cNvCxnSpPr>
            <a:cxnSpLocks noChangeShapeType="1"/>
          </p:cNvCxnSpPr>
          <p:nvPr/>
        </p:nvCxnSpPr>
        <p:spPr bwMode="auto">
          <a:xfrm flipV="1">
            <a:off x="927100" y="2365375"/>
            <a:ext cx="0" cy="642938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334963" y="2459038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</a:rPr>
              <a:t>Is_a</a:t>
            </a:r>
            <a:endParaRPr lang="en-US" altLang="en-US" sz="1400" baseline="-25000">
              <a:solidFill>
                <a:srgbClr val="FFFF00"/>
              </a:solidFill>
            </a:endParaRPr>
          </a:p>
        </p:txBody>
      </p:sp>
      <p:sp>
        <p:nvSpPr>
          <p:cNvPr id="78860" name="Text Box 13"/>
          <p:cNvSpPr txBox="1">
            <a:spLocks noChangeArrowheads="1"/>
          </p:cNvSpPr>
          <p:nvPr/>
        </p:nvSpPr>
        <p:spPr bwMode="auto">
          <a:xfrm>
            <a:off x="5838825" y="2970213"/>
            <a:ext cx="523875" cy="3063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pain</a:t>
            </a:r>
          </a:p>
        </p:txBody>
      </p:sp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7050088" y="3438525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</a:t>
            </a:r>
          </a:p>
        </p:txBody>
      </p:sp>
      <p:cxnSp>
        <p:nvCxnSpPr>
          <p:cNvPr id="78862" name="AutoShape 15"/>
          <p:cNvCxnSpPr>
            <a:cxnSpLocks noChangeShapeType="1"/>
          </p:cNvCxnSpPr>
          <p:nvPr/>
        </p:nvCxnSpPr>
        <p:spPr bwMode="auto">
          <a:xfrm flipV="1">
            <a:off x="6100763" y="3276600"/>
            <a:ext cx="0" cy="9445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Text Box 16"/>
          <p:cNvSpPr txBox="1">
            <a:spLocks noChangeArrowheads="1"/>
          </p:cNvSpPr>
          <p:nvPr/>
        </p:nvSpPr>
        <p:spPr bwMode="auto">
          <a:xfrm>
            <a:off x="2117725" y="4206875"/>
            <a:ext cx="885825" cy="3079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my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brain</a:t>
            </a:r>
          </a:p>
        </p:txBody>
      </p:sp>
      <p:cxnSp>
        <p:nvCxnSpPr>
          <p:cNvPr id="78864" name="AutoShape 17"/>
          <p:cNvCxnSpPr>
            <a:cxnSpLocks noChangeShapeType="1"/>
            <a:stCxn id="78863" idx="2"/>
            <a:endCxn id="78852" idx="3"/>
          </p:cNvCxnSpPr>
          <p:nvPr/>
        </p:nvCxnSpPr>
        <p:spPr bwMode="auto">
          <a:xfrm flipH="1">
            <a:off x="1133475" y="4514850"/>
            <a:ext cx="1427163" cy="5175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5" name="Text Box 18"/>
          <p:cNvSpPr txBox="1">
            <a:spLocks noChangeArrowheads="1"/>
          </p:cNvSpPr>
          <p:nvPr/>
        </p:nvSpPr>
        <p:spPr bwMode="auto">
          <a:xfrm>
            <a:off x="590550" y="54371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part-of at t </a:t>
            </a:r>
          </a:p>
        </p:txBody>
      </p:sp>
      <p:sp>
        <p:nvSpPr>
          <p:cNvPr id="78866" name="Text Box 19"/>
          <p:cNvSpPr txBox="1">
            <a:spLocks noChangeArrowheads="1"/>
          </p:cNvSpPr>
          <p:nvPr/>
        </p:nvSpPr>
        <p:spPr bwMode="auto">
          <a:xfrm>
            <a:off x="7605713" y="4105275"/>
            <a:ext cx="919162" cy="5222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my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caries</a:t>
            </a:r>
          </a:p>
          <a:p>
            <a:pPr eaLnBrk="1" hangingPunct="1"/>
            <a:r>
              <a:rPr lang="en-US" altLang="en-US" sz="1400" dirty="0"/>
              <a:t>signaling</a:t>
            </a:r>
          </a:p>
        </p:txBody>
      </p:sp>
      <p:sp>
        <p:nvSpPr>
          <p:cNvPr id="78867" name="Text Box 20"/>
          <p:cNvSpPr txBox="1">
            <a:spLocks noChangeArrowheads="1"/>
          </p:cNvSpPr>
          <p:nvPr/>
        </p:nvSpPr>
        <p:spPr bwMode="auto">
          <a:xfrm>
            <a:off x="7261225" y="2930525"/>
            <a:ext cx="1608138" cy="3063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neurotransmission</a:t>
            </a:r>
          </a:p>
        </p:txBody>
      </p:sp>
      <p:cxnSp>
        <p:nvCxnSpPr>
          <p:cNvPr id="78868" name="AutoShape 21"/>
          <p:cNvCxnSpPr>
            <a:cxnSpLocks noChangeShapeType="1"/>
          </p:cNvCxnSpPr>
          <p:nvPr/>
        </p:nvCxnSpPr>
        <p:spPr bwMode="auto">
          <a:xfrm flipV="1">
            <a:off x="8066088" y="3236913"/>
            <a:ext cx="0" cy="8683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9" name="AutoShape 22"/>
          <p:cNvCxnSpPr>
            <a:cxnSpLocks noChangeShapeType="1"/>
            <a:stCxn id="78853" idx="1"/>
            <a:endCxn id="78863" idx="3"/>
          </p:cNvCxnSpPr>
          <p:nvPr/>
        </p:nvCxnSpPr>
        <p:spPr bwMode="auto">
          <a:xfrm flipH="1" flipV="1">
            <a:off x="3003550" y="4360863"/>
            <a:ext cx="2489200" cy="142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0" name="Text Box 23"/>
          <p:cNvSpPr txBox="1">
            <a:spLocks noChangeArrowheads="1"/>
          </p:cNvSpPr>
          <p:nvPr/>
        </p:nvSpPr>
        <p:spPr bwMode="auto">
          <a:xfrm>
            <a:off x="4398963" y="4854575"/>
            <a:ext cx="1606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participant-of at t</a:t>
            </a:r>
            <a:r>
              <a:rPr lang="en-US" altLang="en-US" sz="1400" baseline="-25000">
                <a:solidFill>
                  <a:schemeClr val="bg1"/>
                </a:solidFill>
              </a:rPr>
              <a:t>2</a:t>
            </a:r>
            <a:endParaRPr lang="en-US" altLang="en-US" sz="1400">
              <a:solidFill>
                <a:schemeClr val="bg1"/>
              </a:solidFill>
            </a:endParaRPr>
          </a:p>
        </p:txBody>
      </p:sp>
      <p:cxnSp>
        <p:nvCxnSpPr>
          <p:cNvPr id="78871" name="AutoShape 24"/>
          <p:cNvCxnSpPr>
            <a:cxnSpLocks noChangeShapeType="1"/>
            <a:stCxn id="78866" idx="1"/>
            <a:endCxn id="78853" idx="3"/>
          </p:cNvCxnSpPr>
          <p:nvPr/>
        </p:nvCxnSpPr>
        <p:spPr bwMode="auto">
          <a:xfrm flipH="1">
            <a:off x="6708775" y="4367213"/>
            <a:ext cx="896938" cy="79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2" name="Text Box 25"/>
          <p:cNvSpPr txBox="1">
            <a:spLocks noChangeArrowheads="1"/>
          </p:cNvSpPr>
          <p:nvPr/>
        </p:nvSpPr>
        <p:spPr bwMode="auto">
          <a:xfrm>
            <a:off x="2259013" y="2057400"/>
            <a:ext cx="603250" cy="307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brain</a:t>
            </a:r>
          </a:p>
        </p:txBody>
      </p:sp>
      <p:cxnSp>
        <p:nvCxnSpPr>
          <p:cNvPr id="78873" name="AutoShape 26"/>
          <p:cNvCxnSpPr>
            <a:cxnSpLocks noChangeShapeType="1"/>
          </p:cNvCxnSpPr>
          <p:nvPr/>
        </p:nvCxnSpPr>
        <p:spPr bwMode="auto">
          <a:xfrm flipV="1">
            <a:off x="2560638" y="2365375"/>
            <a:ext cx="0" cy="1841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4" name="Text Box 27"/>
          <p:cNvSpPr txBox="1">
            <a:spLocks noChangeArrowheads="1"/>
          </p:cNvSpPr>
          <p:nvPr/>
        </p:nvSpPr>
        <p:spPr bwMode="auto">
          <a:xfrm>
            <a:off x="2971800" y="2967038"/>
            <a:ext cx="2420856" cy="30777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ability to </a:t>
            </a:r>
            <a:r>
              <a:rPr lang="en-US" altLang="en-US" sz="1400" dirty="0"/>
              <a:t>generate </a:t>
            </a:r>
            <a:r>
              <a:rPr lang="en-US" altLang="en-US" sz="1400" dirty="0" smtClean="0"/>
              <a:t>pain in me</a:t>
            </a:r>
            <a:endParaRPr lang="en-US" altLang="en-US" sz="1400" dirty="0"/>
          </a:p>
        </p:txBody>
      </p:sp>
      <p:cxnSp>
        <p:nvCxnSpPr>
          <p:cNvPr id="78875" name="AutoShape 28"/>
          <p:cNvCxnSpPr>
            <a:cxnSpLocks noChangeShapeType="1"/>
            <a:stCxn id="78863" idx="0"/>
            <a:endCxn id="78874" idx="2"/>
          </p:cNvCxnSpPr>
          <p:nvPr/>
        </p:nvCxnSpPr>
        <p:spPr bwMode="auto">
          <a:xfrm flipV="1">
            <a:off x="2560638" y="3274815"/>
            <a:ext cx="1621590" cy="93206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6" name="Text Box 29"/>
          <p:cNvSpPr txBox="1">
            <a:spLocks noChangeArrowheads="1"/>
          </p:cNvSpPr>
          <p:nvPr/>
        </p:nvSpPr>
        <p:spPr bwMode="auto">
          <a:xfrm>
            <a:off x="3665538" y="2057400"/>
            <a:ext cx="1011237" cy="30797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disposition</a:t>
            </a:r>
          </a:p>
        </p:txBody>
      </p:sp>
      <p:cxnSp>
        <p:nvCxnSpPr>
          <p:cNvPr id="78877" name="AutoShape 30"/>
          <p:cNvCxnSpPr>
            <a:cxnSpLocks noChangeShapeType="1"/>
            <a:stCxn id="78874" idx="0"/>
            <a:endCxn id="78876" idx="2"/>
          </p:cNvCxnSpPr>
          <p:nvPr/>
        </p:nvCxnSpPr>
        <p:spPr bwMode="auto">
          <a:xfrm flipH="1" flipV="1">
            <a:off x="4171157" y="2365375"/>
            <a:ext cx="11071" cy="6016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8" name="Text Box 31"/>
          <p:cNvSpPr txBox="1">
            <a:spLocks noChangeArrowheads="1"/>
          </p:cNvSpPr>
          <p:nvPr/>
        </p:nvSpPr>
        <p:spPr bwMode="auto">
          <a:xfrm>
            <a:off x="6726238" y="2057400"/>
            <a:ext cx="752475" cy="3079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process</a:t>
            </a:r>
          </a:p>
        </p:txBody>
      </p:sp>
      <p:cxnSp>
        <p:nvCxnSpPr>
          <p:cNvPr id="78879" name="AutoShape 32"/>
          <p:cNvCxnSpPr>
            <a:cxnSpLocks noChangeShapeType="1"/>
            <a:stCxn id="78867" idx="0"/>
            <a:endCxn id="78878" idx="2"/>
          </p:cNvCxnSpPr>
          <p:nvPr/>
        </p:nvCxnSpPr>
        <p:spPr bwMode="auto">
          <a:xfrm flipH="1" flipV="1">
            <a:off x="7102475" y="2365375"/>
            <a:ext cx="963613" cy="56515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0" name="AutoShape 33"/>
          <p:cNvCxnSpPr>
            <a:cxnSpLocks noChangeShapeType="1"/>
            <a:stCxn id="78860" idx="0"/>
            <a:endCxn id="78878" idx="2"/>
          </p:cNvCxnSpPr>
          <p:nvPr/>
        </p:nvCxnSpPr>
        <p:spPr bwMode="auto">
          <a:xfrm flipV="1">
            <a:off x="6100763" y="2365375"/>
            <a:ext cx="1001712" cy="604838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1" name="AutoShape 34"/>
          <p:cNvCxnSpPr>
            <a:cxnSpLocks noChangeShapeType="1"/>
            <a:stCxn id="78874" idx="2"/>
            <a:endCxn id="78853" idx="1"/>
          </p:cNvCxnSpPr>
          <p:nvPr/>
        </p:nvCxnSpPr>
        <p:spPr bwMode="auto">
          <a:xfrm>
            <a:off x="4182228" y="3274815"/>
            <a:ext cx="1310522" cy="110033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82" name="Text Box 36"/>
          <p:cNvSpPr txBox="1">
            <a:spLocks noChangeArrowheads="1"/>
          </p:cNvSpPr>
          <p:nvPr/>
        </p:nvSpPr>
        <p:spPr bwMode="auto">
          <a:xfrm>
            <a:off x="1193800" y="250507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 at t</a:t>
            </a:r>
          </a:p>
        </p:txBody>
      </p:sp>
      <p:sp>
        <p:nvSpPr>
          <p:cNvPr id="78883" name="Text Box 37"/>
          <p:cNvSpPr txBox="1">
            <a:spLocks noChangeArrowheads="1"/>
          </p:cNvSpPr>
          <p:nvPr/>
        </p:nvSpPr>
        <p:spPr bwMode="auto">
          <a:xfrm>
            <a:off x="6157913" y="2370138"/>
            <a:ext cx="506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</a:rPr>
              <a:t>Is_a</a:t>
            </a:r>
            <a:endParaRPr lang="en-US" altLang="en-US" sz="1400" baseline="-25000">
              <a:solidFill>
                <a:srgbClr val="FFFF00"/>
              </a:solidFill>
            </a:endParaRPr>
          </a:p>
        </p:txBody>
      </p:sp>
      <p:sp>
        <p:nvSpPr>
          <p:cNvPr id="78884" name="Text Box 38"/>
          <p:cNvSpPr txBox="1">
            <a:spLocks noChangeArrowheads="1"/>
          </p:cNvSpPr>
          <p:nvPr/>
        </p:nvSpPr>
        <p:spPr bwMode="auto">
          <a:xfrm>
            <a:off x="7688263" y="2419350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</a:rPr>
              <a:t>Is_a</a:t>
            </a:r>
            <a:endParaRPr lang="en-US" altLang="en-US" sz="1400" baseline="-25000">
              <a:solidFill>
                <a:srgbClr val="FFFF00"/>
              </a:solidFill>
            </a:endParaRPr>
          </a:p>
        </p:txBody>
      </p:sp>
      <p:sp>
        <p:nvSpPr>
          <p:cNvPr id="78885" name="Text Box 40"/>
          <p:cNvSpPr txBox="1">
            <a:spLocks noChangeArrowheads="1"/>
          </p:cNvSpPr>
          <p:nvPr/>
        </p:nvSpPr>
        <p:spPr bwMode="auto">
          <a:xfrm>
            <a:off x="3225800" y="4057650"/>
            <a:ext cx="185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has-participant at t</a:t>
            </a:r>
            <a:r>
              <a:rPr lang="en-US" altLang="en-US" sz="14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886" name="Text Box 41"/>
          <p:cNvSpPr txBox="1">
            <a:spLocks noChangeArrowheads="1"/>
          </p:cNvSpPr>
          <p:nvPr/>
        </p:nvSpPr>
        <p:spPr bwMode="auto">
          <a:xfrm>
            <a:off x="4637088" y="3330575"/>
            <a:ext cx="1049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is-realized-</a:t>
            </a:r>
          </a:p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in at t</a:t>
            </a:r>
            <a:r>
              <a:rPr lang="en-US" altLang="en-US" sz="1400" baseline="-25000">
                <a:solidFill>
                  <a:schemeClr val="bg1"/>
                </a:solidFill>
              </a:rPr>
              <a:t>2</a:t>
            </a:r>
            <a:r>
              <a:rPr lang="en-US" altLang="en-US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8887" name="Text Box 42"/>
          <p:cNvSpPr txBox="1">
            <a:spLocks noChangeArrowheads="1"/>
          </p:cNvSpPr>
          <p:nvPr/>
        </p:nvSpPr>
        <p:spPr bwMode="auto">
          <a:xfrm>
            <a:off x="2743200" y="3362325"/>
            <a:ext cx="99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bg1"/>
                </a:solidFill>
              </a:rPr>
              <a:t>inheres-in </a:t>
            </a: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</a:rPr>
              <a:t>at t</a:t>
            </a:r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78888" name="Text Box 16"/>
          <p:cNvSpPr txBox="1">
            <a:spLocks noChangeArrowheads="1"/>
          </p:cNvSpPr>
          <p:nvPr/>
        </p:nvSpPr>
        <p:spPr bwMode="auto">
          <a:xfrm>
            <a:off x="2124075" y="5461000"/>
            <a:ext cx="1233488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my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left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lower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1400" dirty="0"/>
              <a:t>wisdom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tooth</a:t>
            </a:r>
          </a:p>
        </p:txBody>
      </p:sp>
      <p:sp>
        <p:nvSpPr>
          <p:cNvPr id="78889" name="Text Box 18"/>
          <p:cNvSpPr txBox="1">
            <a:spLocks noChangeArrowheads="1"/>
          </p:cNvSpPr>
          <p:nvPr/>
        </p:nvSpPr>
        <p:spPr bwMode="auto">
          <a:xfrm>
            <a:off x="973138" y="4200525"/>
            <a:ext cx="111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part-of at t </a:t>
            </a:r>
          </a:p>
        </p:txBody>
      </p:sp>
      <p:sp>
        <p:nvSpPr>
          <p:cNvPr id="78890" name="Text Box 16"/>
          <p:cNvSpPr txBox="1">
            <a:spLocks noChangeArrowheads="1"/>
          </p:cNvSpPr>
          <p:nvPr/>
        </p:nvSpPr>
        <p:spPr bwMode="auto">
          <a:xfrm>
            <a:off x="5605463" y="5461000"/>
            <a:ext cx="9921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my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/>
              <a:t>LLWT</a:t>
            </a:r>
          </a:p>
          <a:p>
            <a:pPr eaLnBrk="1" hangingPunct="1"/>
            <a:r>
              <a:rPr lang="en-US" altLang="en-US" sz="1400" dirty="0"/>
              <a:t>caries</a:t>
            </a:r>
          </a:p>
        </p:txBody>
      </p:sp>
      <p:cxnSp>
        <p:nvCxnSpPr>
          <p:cNvPr id="78891" name="AutoShape 17"/>
          <p:cNvCxnSpPr>
            <a:cxnSpLocks noChangeShapeType="1"/>
            <a:stCxn id="78888" idx="1"/>
            <a:endCxn id="78852" idx="3"/>
          </p:cNvCxnSpPr>
          <p:nvPr/>
        </p:nvCxnSpPr>
        <p:spPr bwMode="auto">
          <a:xfrm flipH="1" flipV="1">
            <a:off x="1133475" y="5032375"/>
            <a:ext cx="990600" cy="69056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92" name="Text Box 36"/>
          <p:cNvSpPr txBox="1">
            <a:spLocks noChangeArrowheads="1"/>
          </p:cNvSpPr>
          <p:nvPr/>
        </p:nvSpPr>
        <p:spPr bwMode="auto">
          <a:xfrm>
            <a:off x="2755900" y="2527300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 at t</a:t>
            </a:r>
          </a:p>
        </p:txBody>
      </p:sp>
      <p:sp>
        <p:nvSpPr>
          <p:cNvPr id="78893" name="Text Box 25"/>
          <p:cNvSpPr txBox="1">
            <a:spLocks noChangeArrowheads="1"/>
          </p:cNvSpPr>
          <p:nvPr/>
        </p:nvSpPr>
        <p:spPr bwMode="auto">
          <a:xfrm>
            <a:off x="2449513" y="6408738"/>
            <a:ext cx="582612" cy="307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tooth</a:t>
            </a:r>
          </a:p>
        </p:txBody>
      </p:sp>
      <p:sp>
        <p:nvSpPr>
          <p:cNvPr id="78894" name="Text Box 25"/>
          <p:cNvSpPr txBox="1">
            <a:spLocks noChangeArrowheads="1"/>
          </p:cNvSpPr>
          <p:nvPr/>
        </p:nvSpPr>
        <p:spPr bwMode="auto">
          <a:xfrm>
            <a:off x="5683250" y="6418263"/>
            <a:ext cx="835025" cy="307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disorder</a:t>
            </a:r>
          </a:p>
        </p:txBody>
      </p:sp>
      <p:cxnSp>
        <p:nvCxnSpPr>
          <p:cNvPr id="78895" name="AutoShape 30"/>
          <p:cNvCxnSpPr>
            <a:cxnSpLocks noChangeShapeType="1"/>
            <a:stCxn id="78888" idx="2"/>
            <a:endCxn id="78893" idx="0"/>
          </p:cNvCxnSpPr>
          <p:nvPr/>
        </p:nvCxnSpPr>
        <p:spPr bwMode="auto">
          <a:xfrm>
            <a:off x="2740025" y="5984875"/>
            <a:ext cx="0" cy="4238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96" name="AutoShape 30"/>
          <p:cNvCxnSpPr>
            <a:cxnSpLocks noChangeShapeType="1"/>
          </p:cNvCxnSpPr>
          <p:nvPr/>
        </p:nvCxnSpPr>
        <p:spPr bwMode="auto">
          <a:xfrm>
            <a:off x="6100763" y="5984875"/>
            <a:ext cx="0" cy="4333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97" name="AutoShape 17"/>
          <p:cNvCxnSpPr>
            <a:cxnSpLocks noChangeShapeType="1"/>
            <a:stCxn id="78890" idx="1"/>
          </p:cNvCxnSpPr>
          <p:nvPr/>
        </p:nvCxnSpPr>
        <p:spPr bwMode="auto">
          <a:xfrm flipH="1">
            <a:off x="3357563" y="5722938"/>
            <a:ext cx="22479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98" name="Text Box 18"/>
          <p:cNvSpPr txBox="1">
            <a:spLocks noChangeArrowheads="1"/>
          </p:cNvSpPr>
          <p:nvPr/>
        </p:nvSpPr>
        <p:spPr bwMode="auto">
          <a:xfrm>
            <a:off x="3709988" y="5399088"/>
            <a:ext cx="1519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part-of at t</a:t>
            </a:r>
            <a:r>
              <a:rPr lang="en-US" altLang="en-US" sz="1400" baseline="-25000">
                <a:solidFill>
                  <a:schemeClr val="bg1"/>
                </a:solidFill>
              </a:rPr>
              <a:t>1</a:t>
            </a:r>
            <a:endParaRPr lang="en-US" altLang="en-US" sz="1400">
              <a:solidFill>
                <a:schemeClr val="bg1"/>
              </a:solidFill>
            </a:endParaRPr>
          </a:p>
        </p:txBody>
      </p:sp>
      <p:cxnSp>
        <p:nvCxnSpPr>
          <p:cNvPr id="78899" name="AutoShape 22"/>
          <p:cNvCxnSpPr>
            <a:cxnSpLocks noChangeShapeType="1"/>
          </p:cNvCxnSpPr>
          <p:nvPr/>
        </p:nvCxnSpPr>
        <p:spPr bwMode="auto">
          <a:xfrm flipH="1" flipV="1">
            <a:off x="6100763" y="4529138"/>
            <a:ext cx="0" cy="9318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900" name="AutoShape 24"/>
          <p:cNvCxnSpPr>
            <a:cxnSpLocks noChangeShapeType="1"/>
            <a:stCxn id="78890" idx="3"/>
            <a:endCxn id="78866" idx="2"/>
          </p:cNvCxnSpPr>
          <p:nvPr/>
        </p:nvCxnSpPr>
        <p:spPr bwMode="auto">
          <a:xfrm flipV="1">
            <a:off x="6597650" y="4627563"/>
            <a:ext cx="1468438" cy="10953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901" name="Text Box 23"/>
          <p:cNvSpPr txBox="1">
            <a:spLocks noChangeArrowheads="1"/>
          </p:cNvSpPr>
          <p:nvPr/>
        </p:nvSpPr>
        <p:spPr bwMode="auto">
          <a:xfrm>
            <a:off x="7192963" y="5207000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participant-of at t</a:t>
            </a:r>
            <a:r>
              <a:rPr lang="en-US" altLang="en-US" sz="1400" baseline="-25000">
                <a:solidFill>
                  <a:schemeClr val="bg1"/>
                </a:solidFill>
              </a:rPr>
              <a:t>2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8902" name="Text Box 14"/>
          <p:cNvSpPr txBox="1">
            <a:spLocks noChangeArrowheads="1"/>
          </p:cNvSpPr>
          <p:nvPr/>
        </p:nvSpPr>
        <p:spPr bwMode="auto">
          <a:xfrm>
            <a:off x="6143625" y="3743325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</a:t>
            </a:r>
          </a:p>
        </p:txBody>
      </p:sp>
      <p:sp>
        <p:nvSpPr>
          <p:cNvPr id="78903" name="Text Box 36"/>
          <p:cNvSpPr txBox="1">
            <a:spLocks noChangeArrowheads="1"/>
          </p:cNvSpPr>
          <p:nvPr/>
        </p:nvSpPr>
        <p:spPr bwMode="auto">
          <a:xfrm>
            <a:off x="1355725" y="6026150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 at t</a:t>
            </a:r>
          </a:p>
        </p:txBody>
      </p:sp>
      <p:sp>
        <p:nvSpPr>
          <p:cNvPr id="78904" name="Text Box 36"/>
          <p:cNvSpPr txBox="1">
            <a:spLocks noChangeArrowheads="1"/>
          </p:cNvSpPr>
          <p:nvPr/>
        </p:nvSpPr>
        <p:spPr bwMode="auto">
          <a:xfrm>
            <a:off x="4640263" y="60166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instance-of at t</a:t>
            </a:r>
            <a:r>
              <a:rPr lang="en-US" altLang="en-US" sz="1400" baseline="-25000">
                <a:solidFill>
                  <a:srgbClr val="FF0000"/>
                </a:solidFill>
              </a:rPr>
              <a:t>1</a:t>
            </a: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8905" name="Text Box 18"/>
          <p:cNvSpPr txBox="1">
            <a:spLocks noChangeArrowheads="1"/>
          </p:cNvSpPr>
          <p:nvPr/>
        </p:nvSpPr>
        <p:spPr bwMode="auto">
          <a:xfrm>
            <a:off x="6745288" y="4040188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part-of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543800" y="5921374"/>
            <a:ext cx="763351" cy="307777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chemeClr val="accent2"/>
                </a:solidFill>
              </a:rPr>
              <a:t>TYPES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7543800" y="6394542"/>
            <a:ext cx="1463478" cy="30777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PARTICULARS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05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for accurate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800" b="1" dirty="0" err="1" smtClean="0"/>
              <a:t>Vr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Er</a:t>
            </a:r>
            <a:endParaRPr lang="en-US" sz="2800" b="1" dirty="0" smtClean="0"/>
          </a:p>
          <a:p>
            <a:pPr lvl="2">
              <a:spcBef>
                <a:spcPts val="400"/>
              </a:spcBef>
            </a:pPr>
            <a:r>
              <a:rPr lang="en-US" dirty="0" err="1" smtClean="0"/>
              <a:t>Vr</a:t>
            </a:r>
            <a:r>
              <a:rPr lang="en-US" dirty="0" smtClean="0"/>
              <a:t> = real value		</a:t>
            </a:r>
            <a:r>
              <a:rPr lang="en-US" dirty="0" err="1" smtClean="0"/>
              <a:t>Mr</a:t>
            </a:r>
            <a:r>
              <a:rPr lang="en-US" dirty="0" smtClean="0"/>
              <a:t> = measured value</a:t>
            </a:r>
          </a:p>
          <a:p>
            <a:pPr lvl="2">
              <a:spcBef>
                <a:spcPts val="400"/>
              </a:spcBef>
            </a:pPr>
            <a:r>
              <a:rPr lang="en-US" dirty="0" err="1" smtClean="0"/>
              <a:t>Es</a:t>
            </a:r>
            <a:r>
              <a:rPr lang="en-US" dirty="0" smtClean="0"/>
              <a:t> = systematic error		</a:t>
            </a:r>
            <a:r>
              <a:rPr lang="en-US" dirty="0" err="1" smtClean="0"/>
              <a:t>Er</a:t>
            </a:r>
            <a:r>
              <a:rPr lang="en-US" dirty="0" smtClean="0"/>
              <a:t> = random error</a:t>
            </a:r>
          </a:p>
          <a:p>
            <a:pPr marL="914400" lvl="2" indent="0">
              <a:spcBef>
                <a:spcPts val="400"/>
              </a:spcBef>
              <a:buNone/>
            </a:pPr>
            <a:endParaRPr lang="en-US" sz="800" dirty="0" smtClean="0"/>
          </a:p>
          <a:p>
            <a:pPr>
              <a:spcBef>
                <a:spcPts val="400"/>
              </a:spcBef>
            </a:pPr>
            <a:r>
              <a:rPr lang="en-US" sz="2800" b="1" dirty="0" smtClean="0"/>
              <a:t>Ontological analysis helps here in determining: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The plausibility for </a:t>
            </a:r>
            <a:r>
              <a:rPr lang="en-US" sz="2400" dirty="0" err="1" smtClean="0"/>
              <a:t>Vr</a:t>
            </a:r>
            <a:r>
              <a:rPr lang="en-US" sz="2400" dirty="0" smtClean="0"/>
              <a:t> to exist,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What entities are involved in bringing about </a:t>
            </a:r>
            <a:r>
              <a:rPr lang="en-US" sz="2400" dirty="0" err="1" smtClean="0"/>
              <a:t>Es</a:t>
            </a:r>
            <a:r>
              <a:rPr lang="en-US" sz="2400" dirty="0" smtClean="0"/>
              <a:t> and </a:t>
            </a:r>
            <a:r>
              <a:rPr lang="en-US" sz="2400" dirty="0" err="1" smtClean="0"/>
              <a:t>Er</a:t>
            </a:r>
            <a:r>
              <a:rPr lang="en-US" sz="2400" dirty="0" smtClean="0"/>
              <a:t>,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If </a:t>
            </a:r>
            <a:r>
              <a:rPr lang="en-US" sz="2400" dirty="0" err="1" smtClean="0"/>
              <a:t>Vr</a:t>
            </a:r>
            <a:r>
              <a:rPr lang="en-US" sz="2400" dirty="0" smtClean="0"/>
              <a:t> exists, how does it relate to </a:t>
            </a:r>
            <a:r>
              <a:rPr lang="en-US" sz="2400" dirty="0" err="1" smtClean="0"/>
              <a:t>Es</a:t>
            </a:r>
            <a:r>
              <a:rPr lang="en-US" sz="2400" dirty="0" smtClean="0"/>
              <a:t> and </a:t>
            </a:r>
            <a:r>
              <a:rPr lang="en-US" sz="2400" dirty="0" err="1" smtClean="0"/>
              <a:t>Er</a:t>
            </a:r>
            <a:r>
              <a:rPr lang="en-US" sz="2400" dirty="0" smtClean="0"/>
              <a:t> entities.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1000" dirty="0" smtClean="0"/>
          </a:p>
          <a:p>
            <a:pPr>
              <a:spcBef>
                <a:spcPts val="400"/>
              </a:spcBef>
            </a:pPr>
            <a:r>
              <a:rPr lang="en-US" sz="2800" b="1" dirty="0" smtClean="0"/>
              <a:t>In addition to, if multiple (putative) </a:t>
            </a:r>
            <a:r>
              <a:rPr lang="en-US" sz="2800" b="1" dirty="0" err="1" smtClean="0"/>
              <a:t>Vr’s</a:t>
            </a:r>
            <a:r>
              <a:rPr lang="en-US" sz="2800" b="1" dirty="0" smtClean="0"/>
              <a:t> of distinct types are measured: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How these types relate to each other in a taxonomy,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How choices in taxonomy design have impact on </a:t>
            </a:r>
            <a:r>
              <a:rPr lang="en-US" sz="2400" dirty="0" err="1" smtClean="0"/>
              <a:t>Es</a:t>
            </a:r>
            <a:r>
              <a:rPr lang="en-US" sz="2400" dirty="0" smtClean="0"/>
              <a:t> and/or </a:t>
            </a:r>
            <a:r>
              <a:rPr lang="en-US" sz="2400" dirty="0" err="1" smtClean="0"/>
              <a:t>Er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0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575310"/>
            <a:ext cx="8686800" cy="1191816"/>
          </a:xfrm>
        </p:spPr>
        <p:txBody>
          <a:bodyPr/>
          <a:lstStyle/>
          <a:p>
            <a:r>
              <a:rPr lang="en-US" altLang="en-US" dirty="0" smtClean="0"/>
              <a:t>We can use it to give unambiguous ‘meaning’ to values in data collections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4090988"/>
            <a:ext cx="72771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995488"/>
            <a:ext cx="3098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95275" y="2012950"/>
            <a:ext cx="8743950" cy="3959225"/>
            <a:chOff x="295275" y="2012496"/>
            <a:chExt cx="8743950" cy="3959679"/>
          </a:xfrm>
        </p:grpSpPr>
        <p:sp>
          <p:nvSpPr>
            <p:cNvPr id="40968" name="TextBox 12"/>
            <p:cNvSpPr txBox="1">
              <a:spLocks noChangeArrowheads="1"/>
            </p:cNvSpPr>
            <p:nvPr/>
          </p:nvSpPr>
          <p:spPr bwMode="auto">
            <a:xfrm>
              <a:off x="3571875" y="2012496"/>
              <a:ext cx="5467350" cy="200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200" b="0">
                  <a:solidFill>
                    <a:schemeClr val="bg1"/>
                  </a:solidFill>
                </a:rPr>
                <a:t>‘</a:t>
              </a:r>
              <a:r>
                <a:rPr lang="en-US" altLang="en-US" sz="2200" b="0" i="1">
                  <a:solidFill>
                    <a:schemeClr val="bg1"/>
                  </a:solidFill>
                </a:rPr>
                <a:t>The patient with patient identifier ‘PtID4’ is stated to have had a panoramic X-ray of the mouth which is interpreted to show subcortical sclerosis of that patient’s condylar head of the right temporomandibular joint</a:t>
              </a:r>
              <a:r>
                <a:rPr lang="en-US" altLang="en-US" sz="2200" b="0">
                  <a:solidFill>
                    <a:schemeClr val="bg1"/>
                  </a:solidFill>
                </a:rPr>
                <a:t>’</a:t>
              </a:r>
            </a:p>
          </p:txBody>
        </p:sp>
        <p:grpSp>
          <p:nvGrpSpPr>
            <p:cNvPr id="40969" name="Group 20"/>
            <p:cNvGrpSpPr>
              <a:grpSpLocks/>
            </p:cNvGrpSpPr>
            <p:nvPr/>
          </p:nvGrpSpPr>
          <p:grpSpPr bwMode="auto">
            <a:xfrm>
              <a:off x="295275" y="2047875"/>
              <a:ext cx="8696325" cy="3924300"/>
              <a:chOff x="295275" y="2047875"/>
              <a:chExt cx="8696325" cy="3924300"/>
            </a:xfrm>
          </p:grpSpPr>
          <p:sp>
            <p:nvSpPr>
              <p:cNvPr id="40970" name="Rectangle 13"/>
              <p:cNvSpPr>
                <a:spLocks noChangeArrowheads="1"/>
              </p:cNvSpPr>
              <p:nvPr/>
            </p:nvSpPr>
            <p:spPr bwMode="auto">
              <a:xfrm>
                <a:off x="4933950" y="5810250"/>
                <a:ext cx="152400" cy="1619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0971" name="Rectangle 14"/>
              <p:cNvSpPr>
                <a:spLocks noChangeArrowheads="1"/>
              </p:cNvSpPr>
              <p:nvPr/>
            </p:nvSpPr>
            <p:spPr bwMode="auto">
              <a:xfrm>
                <a:off x="4467225" y="5048250"/>
                <a:ext cx="619125" cy="14287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2" name="Rectangle 15"/>
              <p:cNvSpPr>
                <a:spLocks noChangeArrowheads="1"/>
              </p:cNvSpPr>
              <p:nvPr/>
            </p:nvSpPr>
            <p:spPr bwMode="auto">
              <a:xfrm>
                <a:off x="2028825" y="5810250"/>
                <a:ext cx="619125" cy="14287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3" name="Rectangle 16"/>
              <p:cNvSpPr>
                <a:spLocks noChangeArrowheads="1"/>
              </p:cNvSpPr>
              <p:nvPr/>
            </p:nvSpPr>
            <p:spPr bwMode="auto">
              <a:xfrm>
                <a:off x="295275" y="2886075"/>
                <a:ext cx="3028950" cy="16192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4" name="Rectangle 17"/>
              <p:cNvSpPr>
                <a:spLocks noChangeArrowheads="1"/>
              </p:cNvSpPr>
              <p:nvPr/>
            </p:nvSpPr>
            <p:spPr bwMode="auto">
              <a:xfrm>
                <a:off x="2419350" y="2124075"/>
                <a:ext cx="619125" cy="14287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5" name="Rectangle 18"/>
              <p:cNvSpPr>
                <a:spLocks noChangeArrowheads="1"/>
              </p:cNvSpPr>
              <p:nvPr/>
            </p:nvSpPr>
            <p:spPr bwMode="auto">
              <a:xfrm>
                <a:off x="3571875" y="2047875"/>
                <a:ext cx="5419725" cy="1905000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6" name="Rectangle 19"/>
              <p:cNvSpPr>
                <a:spLocks noChangeArrowheads="1"/>
              </p:cNvSpPr>
              <p:nvPr/>
            </p:nvSpPr>
            <p:spPr bwMode="auto">
              <a:xfrm>
                <a:off x="895350" y="2276475"/>
                <a:ext cx="619125" cy="152400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6" name="Arc 15"/>
          <p:cNvSpPr/>
          <p:nvPr/>
        </p:nvSpPr>
        <p:spPr bwMode="auto">
          <a:xfrm rot="1339683">
            <a:off x="5029200" y="3914775"/>
            <a:ext cx="1079500" cy="2093913"/>
          </a:xfrm>
          <a:prstGeom prst="arc">
            <a:avLst>
              <a:gd name="adj1" fmla="val 16200000"/>
              <a:gd name="adj2" fmla="val 553276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10300" y="3956050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95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can use it to map data collections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21336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1" y="2133600"/>
            <a:ext cx="4038600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1" y="4648200"/>
            <a:ext cx="4038600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4648200"/>
            <a:ext cx="3962400" cy="1905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6425" name="Line 9"/>
          <p:cNvSpPr>
            <a:spLocks noChangeShapeType="1"/>
          </p:cNvSpPr>
          <p:nvPr/>
        </p:nvSpPr>
        <p:spPr bwMode="auto">
          <a:xfrm flipV="1">
            <a:off x="1207911" y="4267200"/>
            <a:ext cx="9144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56426" name="Line 10"/>
          <p:cNvSpPr>
            <a:spLocks noChangeShapeType="1"/>
          </p:cNvSpPr>
          <p:nvPr/>
        </p:nvSpPr>
        <p:spPr bwMode="auto">
          <a:xfrm flipV="1">
            <a:off x="2579511" y="3124200"/>
            <a:ext cx="2286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56427" name="Line 11"/>
          <p:cNvSpPr>
            <a:spLocks noChangeShapeType="1"/>
          </p:cNvSpPr>
          <p:nvPr/>
        </p:nvSpPr>
        <p:spPr bwMode="auto">
          <a:xfrm flipH="1" flipV="1">
            <a:off x="3646311" y="4038600"/>
            <a:ext cx="18288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56428" name="Line 12"/>
          <p:cNvSpPr>
            <a:spLocks noChangeShapeType="1"/>
          </p:cNvSpPr>
          <p:nvPr/>
        </p:nvSpPr>
        <p:spPr bwMode="auto">
          <a:xfrm flipH="1" flipV="1">
            <a:off x="2884311" y="3657600"/>
            <a:ext cx="3200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56429" name="Line 13"/>
          <p:cNvSpPr>
            <a:spLocks noChangeShapeType="1"/>
          </p:cNvSpPr>
          <p:nvPr/>
        </p:nvSpPr>
        <p:spPr bwMode="auto">
          <a:xfrm flipH="1" flipV="1">
            <a:off x="3341511" y="2819400"/>
            <a:ext cx="4267200" cy="2133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56430" name="Line 14"/>
          <p:cNvSpPr>
            <a:spLocks noChangeShapeType="1"/>
          </p:cNvSpPr>
          <p:nvPr/>
        </p:nvSpPr>
        <p:spPr bwMode="auto">
          <a:xfrm flipH="1">
            <a:off x="3417711" y="2514600"/>
            <a:ext cx="20574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56431" name="Line 15"/>
          <p:cNvSpPr>
            <a:spLocks noChangeShapeType="1"/>
          </p:cNvSpPr>
          <p:nvPr/>
        </p:nvSpPr>
        <p:spPr bwMode="auto">
          <a:xfrm flipH="1">
            <a:off x="2960511" y="2514600"/>
            <a:ext cx="45720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And enjoy positive effects of appropriate mappings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676400"/>
            <a:ext cx="434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more precise and comparable semantics of what data items in (distinct) data collections denote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identification of ontological relations prior to statistical correlation: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3300"/>
                </a:solidFill>
              </a:rPr>
              <a:t>ch1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solidFill>
                  <a:srgbClr val="FF3300"/>
                </a:solidFill>
              </a:rPr>
              <a:t>ch4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ch1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solidFill>
                  <a:srgbClr val="FFFF00"/>
                </a:solidFill>
              </a:rPr>
              <a:t>ch5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3300"/>
                </a:solidFill>
              </a:rPr>
              <a:t>ch1</a:t>
            </a:r>
            <a:r>
              <a:rPr lang="en-US" altLang="en-US" sz="2000" dirty="0" smtClean="0">
                <a:solidFill>
                  <a:schemeClr val="bg1"/>
                </a:solidFill>
              </a:rPr>
              <a:t> and </a:t>
            </a:r>
            <a:r>
              <a:rPr lang="en-US" altLang="en-US" sz="2000" dirty="0" smtClean="0">
                <a:solidFill>
                  <a:schemeClr val="accent1"/>
                </a:solidFill>
              </a:rPr>
              <a:t>ch2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02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</TotalTime>
  <Words>1260</Words>
  <Application>Microsoft Office PowerPoint</Application>
  <PresentationFormat>On-screen Show (4:3)</PresentationFormat>
  <Paragraphs>231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明朝</vt:lpstr>
      <vt:lpstr>MS PGothic</vt:lpstr>
      <vt:lpstr>MS PGothic</vt:lpstr>
      <vt:lpstr>Arial</vt:lpstr>
      <vt:lpstr>Calibri</vt:lpstr>
      <vt:lpstr>Georgia</vt:lpstr>
      <vt:lpstr>Times</vt:lpstr>
      <vt:lpstr>Times New Roman</vt:lpstr>
      <vt:lpstr>Trebuchet MS</vt:lpstr>
      <vt:lpstr>Wingdings</vt:lpstr>
      <vt:lpstr>Office Theme</vt:lpstr>
      <vt:lpstr> Data Dictionaries for Pain and  Chronic Conditions Ontology  Investigator’s Meeting on Chronic Overlapping Pain Conditions September 16-17th, 2014, NIH Main Campus: Bldg. 31, Bethesda, MD   </vt:lpstr>
      <vt:lpstr> Miami 2009 International Consensus Workshop -Convergence on an Orofacial Pain Taxonomy</vt:lpstr>
      <vt:lpstr>This resulted in OPMQoL: Ontology for Pain, Mental Health and Quality of Life </vt:lpstr>
      <vt:lpstr>Ontology</vt:lpstr>
      <vt:lpstr>An example ontology representing my most recent toothache</vt:lpstr>
      <vt:lpstr>Ontology for accurate representation</vt:lpstr>
      <vt:lpstr>We can use it to give unambiguous ‘meaning’ to values in data collections</vt:lpstr>
      <vt:lpstr>We can use it to map data collections</vt:lpstr>
      <vt:lpstr>And enjoy positive effects of appropriate mappings</vt:lpstr>
      <vt:lpstr>However, most ‘ontologies’ are seriously flawed</vt:lpstr>
      <vt:lpstr>The solution: Realism-based Ontology</vt:lpstr>
      <vt:lpstr>Three levels of reality in Ontological Realism</vt:lpstr>
      <vt:lpstr>Ontological Realism is an improvement over the most common foundation for knowledge representation: the semantic/semiotic triangle</vt:lpstr>
      <vt:lpstr>There are many problems with this approach due to its focus on concepts e.g.: Prehistoric (1884) ‘psychiatry’: drapetomania</vt:lpstr>
      <vt:lpstr>Ontological Realism offers three ways of relating, without assigning beliefs (concepts) a central status</vt:lpstr>
      <vt:lpstr>Available ontology components</vt:lpstr>
      <vt:lpstr>Example: The dimensions/axes of the  Ontology of General Medical Science (OGMS)</vt:lpstr>
      <vt:lpstr>Main findings from OPMQoL</vt:lpstr>
      <vt:lpstr>Issues with definitions e.g.: IASP definition of pain  5 pain-related phenomena</vt:lpstr>
      <vt:lpstr>Issues with terminologies (e.g. SNOMED CT 2011©)</vt:lpstr>
      <vt:lpstr>Issues in classification systems (e.g. ICHD) e.g. inconsistency between taxonomy and definitions</vt:lpstr>
      <vt:lpstr>Some principles for ontology-based taxonomies </vt:lpstr>
      <vt:lpstr>Main findings from OPMQoL</vt:lpstr>
      <vt:lpstr>Recommendations from OPMQoL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311</cp:revision>
  <dcterms:created xsi:type="dcterms:W3CDTF">2011-06-07T20:07:59Z</dcterms:created>
  <dcterms:modified xsi:type="dcterms:W3CDTF">2014-09-16T13:28:33Z</dcterms:modified>
</cp:coreProperties>
</file>