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35"/>
  </p:notesMasterIdLst>
  <p:sldIdLst>
    <p:sldId id="1339" r:id="rId2"/>
    <p:sldId id="1515" r:id="rId3"/>
    <p:sldId id="1539" r:id="rId4"/>
    <p:sldId id="1699" r:id="rId5"/>
    <p:sldId id="1700" r:id="rId6"/>
    <p:sldId id="1701" r:id="rId7"/>
    <p:sldId id="1703" r:id="rId8"/>
    <p:sldId id="1704" r:id="rId9"/>
    <p:sldId id="1706" r:id="rId10"/>
    <p:sldId id="1707" r:id="rId11"/>
    <p:sldId id="1705" r:id="rId12"/>
    <p:sldId id="1708" r:id="rId13"/>
    <p:sldId id="1709" r:id="rId14"/>
    <p:sldId id="1710" r:id="rId15"/>
    <p:sldId id="1488" r:id="rId16"/>
    <p:sldId id="1711" r:id="rId17"/>
    <p:sldId id="1525" r:id="rId18"/>
    <p:sldId id="1712" r:id="rId19"/>
    <p:sldId id="1713" r:id="rId20"/>
    <p:sldId id="1714" r:id="rId21"/>
    <p:sldId id="1715" r:id="rId22"/>
    <p:sldId id="1716" r:id="rId23"/>
    <p:sldId id="1723" r:id="rId24"/>
    <p:sldId id="1531" r:id="rId25"/>
    <p:sldId id="1548" r:id="rId26"/>
    <p:sldId id="1702" r:id="rId27"/>
    <p:sldId id="1717" r:id="rId28"/>
    <p:sldId id="1718" r:id="rId29"/>
    <p:sldId id="1719" r:id="rId30"/>
    <p:sldId id="1720" r:id="rId31"/>
    <p:sldId id="1721" r:id="rId32"/>
    <p:sldId id="1722" r:id="rId33"/>
    <p:sldId id="1724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E8"/>
    <a:srgbClr val="FFFF66"/>
    <a:srgbClr val="00FF00"/>
    <a:srgbClr val="CC6600"/>
    <a:srgbClr val="AAE600"/>
    <a:srgbClr val="16165D"/>
    <a:srgbClr val="FF0066"/>
    <a:srgbClr val="1FE115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9" autoAdjust="0"/>
    <p:restoredTop sz="95268" autoAdjust="0"/>
  </p:normalViewPr>
  <p:slideViewPr>
    <p:cSldViewPr>
      <p:cViewPr varScale="1">
        <p:scale>
          <a:sx n="79" d="100"/>
          <a:sy n="79" d="100"/>
        </p:scale>
        <p:origin x="127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E9B13-4D1B-4874-A161-E9EF14710D5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87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following analysis is ‘quick and dirty’ but good enough for this very introductory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0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  </a:t>
            </a:r>
            <a:r>
              <a:rPr lang="en-US" dirty="0" err="1"/>
              <a:t>instanceOf</a:t>
            </a:r>
            <a:r>
              <a:rPr lang="en-US" dirty="0"/>
              <a:t>  NEUTROPHIL  at   t1</a:t>
            </a:r>
          </a:p>
          <a:p>
            <a:r>
              <a:rPr lang="en-US" dirty="0"/>
              <a:t>#2  </a:t>
            </a:r>
            <a:r>
              <a:rPr lang="en-US" dirty="0" err="1"/>
              <a:t>instanceOf</a:t>
            </a:r>
            <a:r>
              <a:rPr lang="en-US" dirty="0"/>
              <a:t>  BACTERIUM  at t1</a:t>
            </a:r>
          </a:p>
          <a:p>
            <a:r>
              <a:rPr lang="en-US" dirty="0"/>
              <a:t>#3  </a:t>
            </a:r>
            <a:r>
              <a:rPr lang="en-US" dirty="0" err="1"/>
              <a:t>instanceOf</a:t>
            </a:r>
            <a:r>
              <a:rPr lang="en-US" dirty="0"/>
              <a:t> RED BLOOD CELL at t1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#4  </a:t>
            </a:r>
            <a:r>
              <a:rPr lang="en-US" dirty="0" err="1"/>
              <a:t>instanceOf</a:t>
            </a:r>
            <a:r>
              <a:rPr lang="en-US" dirty="0"/>
              <a:t> RED BLOOD CELL at t1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#5  </a:t>
            </a:r>
            <a:r>
              <a:rPr lang="en-US" dirty="0" err="1"/>
              <a:t>instanceOf</a:t>
            </a:r>
            <a:r>
              <a:rPr lang="en-US" dirty="0"/>
              <a:t> SPIKED RED BLOOD CELL at t1</a:t>
            </a:r>
          </a:p>
          <a:p>
            <a:r>
              <a:rPr lang="en-US" dirty="0"/>
              <a:t>#6 </a:t>
            </a:r>
            <a:r>
              <a:rPr lang="en-US" dirty="0" err="1"/>
              <a:t>instanceOf</a:t>
            </a:r>
            <a:r>
              <a:rPr lang="en-US" dirty="0"/>
              <a:t> QUASI-RECTANGULAR SHAPE at t1</a:t>
            </a:r>
          </a:p>
          <a:p>
            <a:r>
              <a:rPr lang="en-US" dirty="0"/>
              <a:t>#6 </a:t>
            </a:r>
            <a:r>
              <a:rPr lang="en-US" dirty="0" err="1"/>
              <a:t>inheresIn</a:t>
            </a:r>
            <a:r>
              <a:rPr lang="en-US" dirty="0"/>
              <a:t> #1 at t1</a:t>
            </a:r>
          </a:p>
          <a:p>
            <a:r>
              <a:rPr lang="en-US" dirty="0"/>
              <a:t>#7 </a:t>
            </a:r>
            <a:r>
              <a:rPr lang="en-US" dirty="0" err="1"/>
              <a:t>instanceOf</a:t>
            </a:r>
            <a:r>
              <a:rPr lang="en-US" dirty="0"/>
              <a:t> IMAGE at t1</a:t>
            </a:r>
          </a:p>
          <a:p>
            <a:r>
              <a:rPr lang="en-US" dirty="0"/>
              <a:t>#7 </a:t>
            </a:r>
            <a:r>
              <a:rPr lang="en-US" dirty="0" err="1"/>
              <a:t>isAbout</a:t>
            </a:r>
            <a:r>
              <a:rPr lang="en-US" dirty="0"/>
              <a:t> #1 at t1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#1   </a:t>
            </a:r>
            <a:r>
              <a:rPr lang="en-US" dirty="0" err="1"/>
              <a:t>instanceOf</a:t>
            </a:r>
            <a:r>
              <a:rPr lang="en-US" dirty="0"/>
              <a:t>  NEUTROPHIL  at  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#6 </a:t>
            </a:r>
            <a:r>
              <a:rPr lang="en-US" dirty="0" err="1"/>
              <a:t>inheresIn</a:t>
            </a:r>
            <a:r>
              <a:rPr lang="en-US" dirty="0"/>
              <a:t> #1 at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#6 </a:t>
            </a:r>
            <a:r>
              <a:rPr lang="en-US" dirty="0" err="1"/>
              <a:t>instanceOf</a:t>
            </a:r>
            <a:r>
              <a:rPr lang="en-US" dirty="0"/>
              <a:t> QUASI-TRIANGULAR SHAPE at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#10 </a:t>
            </a:r>
            <a:r>
              <a:rPr lang="en-US" dirty="0" err="1"/>
              <a:t>instanceOf</a:t>
            </a:r>
            <a:r>
              <a:rPr lang="en-US" dirty="0"/>
              <a:t> SHAPE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#6  </a:t>
            </a:r>
            <a:r>
              <a:rPr lang="en-US" dirty="0" err="1"/>
              <a:t>agentOf</a:t>
            </a:r>
            <a:r>
              <a:rPr lang="en-US" dirty="0"/>
              <a:t> #10, between t1 and t3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4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4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ntity%E2%80%93attribute%E2%80%93value_mode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ntola.io/what-is-linked-data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b-m1uDoWfU" TargetMode="Externa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cs.jax.org/vocab/gene_ontology/GO:0006909" TargetMode="External"/><Relationship Id="rId2" Type="http://schemas.openxmlformats.org/officeDocument/2006/relationships/hyperlink" Target="http://www.ontobee.org/ontology/catalog/BFO?iri=http://www.w3.org/2002/07/owl%23Clas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ntobee.org/ontology/RO?iri=http://purl.obolibrary.org/obo/RO_000226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ama-nl.org/wp-content/uploads/2020/09/DDQ-Dimensions-of-Data-Quality-Research-Paper-version-1.2-d.d.-3-Sept-2020.pdf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000" dirty="0"/>
              <a:t>Biomedical Informatics III</a:t>
            </a:r>
            <a:br>
              <a:rPr lang="en-US" sz="4000" dirty="0"/>
            </a:br>
            <a:r>
              <a:rPr lang="en-US" sz="4000" dirty="0"/>
              <a:t>How to structure data files</a:t>
            </a:r>
            <a:br>
              <a:rPr lang="en-US" sz="3200" dirty="0"/>
            </a:br>
            <a:br>
              <a:rPr lang="en-US" sz="3200" dirty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BMS515: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Biomedical Research I.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 3, 2021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online, JSMBS,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>
                <a:ea typeface="ＭＳ 明朝" pitchFamily="49" charset="-128"/>
              </a:rPr>
              <a:t>Center</a:t>
            </a:r>
            <a:r>
              <a:rPr lang="en-GB" altLang="ja-JP" sz="1800" i="1" dirty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C300-D869-47FF-9D65-220A0EE2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standing and sitting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F14-3C5B-4952-A156-9E4EE320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Person-ID	|  RR-</a:t>
            </a:r>
            <a:r>
              <a:rPr lang="en-US" dirty="0" err="1"/>
              <a:t>dia</a:t>
            </a:r>
            <a:r>
              <a:rPr lang="en-US" dirty="0"/>
              <a:t>   |  RR-sys   |  Position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#1               90            150          sitting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#1               85	   145          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-sitting , 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RR-sys-sitting, 150)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-standing, 85)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RR-sys-standing, 145)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CCBF5-8216-4F4F-84A8-6ED38FCB9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4C39-BA49-4673-AF87-D8BC04F8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6DC1-A2DA-4C42-BB9D-3C26568D8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-sitting-pre-test , 75)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-standing-pre-test , 65)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RR-sys-sitting-post-test , 145)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RR-sys-standing-post-test , 155)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 time, add those who registered, …?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attribute overloading.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A3C0B-9EA2-49ED-A49A-B6A226688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4068-DF6E-482B-84C9-46BFF465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- overloading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6A21-9E18-4EB9-8373-CC824D44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</a:t>
            </a:r>
            <a:r>
              <a:rPr lang="en-US" dirty="0">
                <a:solidFill>
                  <a:srgbClr val="FFFF00"/>
                </a:solidFill>
              </a:rPr>
              <a:t>patient XYZ, 1/5/98 9:30 AM</a:t>
            </a:r>
            <a:r>
              <a:rPr lang="en-US" dirty="0"/>
              <a:t>&gt;,  &lt;</a:t>
            </a:r>
            <a:r>
              <a:rPr lang="en-US" dirty="0">
                <a:solidFill>
                  <a:srgbClr val="FFC000"/>
                </a:solidFill>
              </a:rPr>
              <a:t>Temperature in degrees Fahrenheit</a:t>
            </a:r>
            <a:r>
              <a:rPr lang="en-US" dirty="0"/>
              <a:t>&gt;,  "102"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</a:t>
            </a:r>
            <a:r>
              <a:rPr lang="en-US" dirty="0">
                <a:solidFill>
                  <a:srgbClr val="FFFF00"/>
                </a:solidFill>
              </a:rPr>
              <a:t>patient XYZ, 1/5/98 9:30 AM</a:t>
            </a:r>
            <a:r>
              <a:rPr lang="en-US" dirty="0"/>
              <a:t>&gt;,  &lt;Presence of Cough&gt;,  "True"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</a:t>
            </a:r>
            <a:r>
              <a:rPr lang="en-US" dirty="0">
                <a:solidFill>
                  <a:srgbClr val="FFFF00"/>
                </a:solidFill>
              </a:rPr>
              <a:t>patient XYZ, 1/5/98 9:30 AM</a:t>
            </a:r>
            <a:r>
              <a:rPr lang="en-US" dirty="0"/>
              <a:t>&gt;,  &lt;Type of Cough&gt;,  "</a:t>
            </a:r>
            <a:r>
              <a:rPr lang="en-US" dirty="0">
                <a:solidFill>
                  <a:srgbClr val="00FF00"/>
                </a:solidFill>
              </a:rPr>
              <a:t>With phlegm, yellowish, streaks of blood</a:t>
            </a:r>
            <a:r>
              <a:rPr lang="en-US" dirty="0"/>
              <a:t>"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</a:t>
            </a:r>
            <a:r>
              <a:rPr lang="en-US" dirty="0">
                <a:solidFill>
                  <a:srgbClr val="FFFF00"/>
                </a:solidFill>
              </a:rPr>
              <a:t>patient XYZ, 1/5/98 9:30 AM</a:t>
            </a:r>
            <a:r>
              <a:rPr lang="en-US" dirty="0"/>
              <a:t>&gt;,  &lt;</a:t>
            </a:r>
            <a:r>
              <a:rPr lang="en-US" dirty="0">
                <a:solidFill>
                  <a:srgbClr val="FFC000"/>
                </a:solidFill>
              </a:rPr>
              <a:t>Heart Rate in beats per minute</a:t>
            </a:r>
            <a:r>
              <a:rPr lang="en-US" dirty="0"/>
              <a:t>&gt;,  "98"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D1529-41B0-4CA0-B330-630BAC8A5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3EA23-DE09-4BDC-9FC4-74BCF1395EC8}"/>
              </a:ext>
            </a:extLst>
          </p:cNvPr>
          <p:cNvSpPr/>
          <p:nvPr/>
        </p:nvSpPr>
        <p:spPr>
          <a:xfrm>
            <a:off x="3352800" y="6237845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hlinkClick r:id="rId2"/>
              </a:rPr>
              <a:t>https://en.wikipedia.org/wiki/Entity%E2%80%93attribute%E2%80%93value_model</a:t>
            </a:r>
            <a:endParaRPr lang="en-US" sz="1200" b="0" dirty="0">
              <a:solidFill>
                <a:schemeClr val="bg1"/>
              </a:solidFill>
            </a:endParaRPr>
          </a:p>
          <a:p>
            <a:pPr algn="r"/>
            <a:r>
              <a:rPr lang="en-US" sz="1200" b="0" dirty="0">
                <a:solidFill>
                  <a:schemeClr val="bg1"/>
                </a:solidFill>
              </a:rPr>
              <a:t>(though not recognized as a problem)</a:t>
            </a:r>
          </a:p>
        </p:txBody>
      </p:sp>
    </p:spTree>
    <p:extLst>
      <p:ext uri="{BB962C8B-B14F-4D97-AF65-F5344CB8AC3E}">
        <p14:creationId xmlns:p14="http://schemas.microsoft.com/office/powerpoint/2010/main" val="80778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D73F-9FB8-4434-9968-AC653632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1098-1E4C-4357-839B-5B8FC810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(&lt;patient XYZ, 1/5/98 9:30 AM&gt;,  </a:t>
            </a:r>
          </a:p>
          <a:p>
            <a:pPr marL="914400" lvl="2" indent="0">
              <a:buNone/>
            </a:pPr>
            <a:r>
              <a:rPr lang="en-US" sz="2400" dirty="0"/>
              <a:t>&lt;Presence of Cough&gt;,  </a:t>
            </a:r>
          </a:p>
          <a:p>
            <a:pPr marL="1371600" lvl="3" indent="0">
              <a:buNone/>
            </a:pPr>
            <a:r>
              <a:rPr lang="en-US" sz="2400" dirty="0"/>
              <a:t>"True" &gt;)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(&lt;patient XYZ, 1/5/98 9:30 AM&gt;,  </a:t>
            </a:r>
          </a:p>
          <a:p>
            <a:pPr marL="914400" lvl="2" indent="0">
              <a:buNone/>
            </a:pPr>
            <a:r>
              <a:rPr lang="en-US" sz="2400" dirty="0"/>
              <a:t>&lt;Cough&gt;,  </a:t>
            </a:r>
          </a:p>
          <a:p>
            <a:pPr marL="1371600" lvl="3" indent="0">
              <a:buNone/>
            </a:pPr>
            <a:r>
              <a:rPr lang="en-US" sz="2400" dirty="0"/>
              <a:t>“Present" &gt;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(&lt;patient XYZ, 1/5/98 9:30 AM&gt;,  </a:t>
            </a:r>
          </a:p>
          <a:p>
            <a:pPr marL="914400" lvl="2" indent="0">
              <a:buNone/>
            </a:pPr>
            <a:r>
              <a:rPr lang="en-US" sz="2400" dirty="0"/>
              <a:t>&lt;Symptom&gt;,  </a:t>
            </a:r>
          </a:p>
          <a:p>
            <a:pPr marL="1371600" lvl="3" indent="0">
              <a:buNone/>
            </a:pPr>
            <a:r>
              <a:rPr lang="en-US" sz="2400" dirty="0"/>
              <a:t>“Cough" &gt;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CE753-2C21-495F-A1B3-7E53D057D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B008-B4C0-4AC9-B83A-A2F7B3AD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syntaxes don’t solve this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217A94-EBE8-43EF-831A-FC2EF7C8F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004991"/>
              </p:ext>
            </p:extLst>
          </p:nvPr>
        </p:nvGraphicFramePr>
        <p:xfrm>
          <a:off x="104775" y="3393440"/>
          <a:ext cx="34766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13">
                  <a:extLst>
                    <a:ext uri="{9D8B030D-6E8A-4147-A177-3AD203B41FA5}">
                      <a16:colId xmlns:a16="http://schemas.microsoft.com/office/drawing/2014/main" val="307287066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98267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firstName</a:t>
                      </a:r>
                      <a:endParaRPr lang="en-US" dirty="0"/>
                    </a:p>
                  </a:txBody>
                  <a:tcPr marL="228475" marR="22847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lastName</a:t>
                      </a:r>
                      <a:endParaRPr lang="en-US" dirty="0"/>
                    </a:p>
                  </a:txBody>
                  <a:tcPr marL="228475" marR="228475"/>
                </a:tc>
                <a:extLst>
                  <a:ext uri="{0D108BD9-81ED-4DB2-BD59-A6C34878D82A}">
                    <a16:rowId xmlns:a16="http://schemas.microsoft.com/office/drawing/2014/main" val="362179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 marL="228475" marR="22847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 marL="228475" marR="228475"/>
                </a:tc>
                <a:extLst>
                  <a:ext uri="{0D108BD9-81ED-4DB2-BD59-A6C34878D82A}">
                    <a16:rowId xmlns:a16="http://schemas.microsoft.com/office/drawing/2014/main" val="20378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Anna</a:t>
                      </a:r>
                    </a:p>
                  </a:txBody>
                  <a:tcPr marL="228475" marR="22847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 marL="228475" marR="228475"/>
                </a:tc>
                <a:extLst>
                  <a:ext uri="{0D108BD9-81ED-4DB2-BD59-A6C34878D82A}">
                    <a16:rowId xmlns:a16="http://schemas.microsoft.com/office/drawing/2014/main" val="77459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Peter</a:t>
                      </a:r>
                    </a:p>
                  </a:txBody>
                  <a:tcPr marL="228475" marR="22847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Jones</a:t>
                      </a:r>
                    </a:p>
                  </a:txBody>
                  <a:tcPr marL="228475" marR="228475"/>
                </a:tc>
                <a:extLst>
                  <a:ext uri="{0D108BD9-81ED-4DB2-BD59-A6C34878D82A}">
                    <a16:rowId xmlns:a16="http://schemas.microsoft.com/office/drawing/2014/main" val="5791188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A2B87-D13F-4104-B808-C567E86CC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F13FB-8E21-4E78-BF76-6DF12C26E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447041"/>
            <a:ext cx="5305425" cy="5381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F07788-1323-41CD-839A-BE3C60594FD1}"/>
              </a:ext>
            </a:extLst>
          </p:cNvPr>
          <p:cNvSpPr txBox="1"/>
          <p:nvPr/>
        </p:nvSpPr>
        <p:spPr>
          <a:xfrm>
            <a:off x="-12826" y="2906578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Employee table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CA5671EF-BAA9-4D8C-A2A6-54C0732939C5}"/>
              </a:ext>
            </a:extLst>
          </p:cNvPr>
          <p:cNvSpPr/>
          <p:nvPr/>
        </p:nvSpPr>
        <p:spPr bwMode="auto">
          <a:xfrm>
            <a:off x="2133600" y="1981200"/>
            <a:ext cx="1447801" cy="112543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BB5105C6-AD48-4C8B-AE2D-3A230B9258A9}"/>
              </a:ext>
            </a:extLst>
          </p:cNvPr>
          <p:cNvSpPr/>
          <p:nvPr/>
        </p:nvSpPr>
        <p:spPr bwMode="auto">
          <a:xfrm flipV="1">
            <a:off x="2133599" y="5048497"/>
            <a:ext cx="1447801" cy="112543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6C449-C99C-434D-AAE0-7ED08554066E}"/>
              </a:ext>
            </a:extLst>
          </p:cNvPr>
          <p:cNvSpPr/>
          <p:nvPr/>
        </p:nvSpPr>
        <p:spPr>
          <a:xfrm>
            <a:off x="381000" y="6514924"/>
            <a:ext cx="32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https://www.w3schools.com/js/js_json_xml.asp</a:t>
            </a:r>
          </a:p>
        </p:txBody>
      </p:sp>
    </p:spTree>
    <p:extLst>
      <p:ext uri="{BB962C8B-B14F-4D97-AF65-F5344CB8AC3E}">
        <p14:creationId xmlns:p14="http://schemas.microsoft.com/office/powerpoint/2010/main" val="273856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05124"/>
            <a:ext cx="7772400" cy="1470025"/>
          </a:xfrm>
        </p:spPr>
        <p:txBody>
          <a:bodyPr/>
          <a:lstStyle/>
          <a:p>
            <a:r>
              <a:rPr lang="en-US" sz="6600" dirty="0"/>
              <a:t>‘Ontology’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263818"/>
          </a:xfrm>
        </p:spPr>
        <p:txBody>
          <a:bodyPr/>
          <a:lstStyle/>
          <a:p>
            <a:r>
              <a:rPr lang="en-US" dirty="0"/>
              <a:t>Helps scientists to determine and describe what sorts of entities their research is intended to be directed 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353175" cy="35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05124"/>
            <a:ext cx="7772400" cy="1470025"/>
          </a:xfrm>
        </p:spPr>
        <p:txBody>
          <a:bodyPr/>
          <a:lstStyle/>
          <a:p>
            <a:r>
              <a:rPr lang="en-US" sz="6600" dirty="0"/>
              <a:t>‘Referent Tracking’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263818"/>
          </a:xfrm>
        </p:spPr>
        <p:txBody>
          <a:bodyPr/>
          <a:lstStyle/>
          <a:p>
            <a:r>
              <a:rPr lang="en-US" dirty="0"/>
              <a:t>Helps scientists to determine and describe what the data they collect(ed) are about and how their referents are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353175" cy="35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An </a:t>
            </a:r>
            <a:r>
              <a:rPr lang="nl-BE" altLang="en-US" dirty="0" err="1"/>
              <a:t>ideal</a:t>
            </a:r>
            <a:r>
              <a:rPr lang="nl-BE" altLang="en-US" dirty="0"/>
              <a:t> dataset</a:t>
            </a:r>
            <a:endParaRPr lang="nl-NL" altLang="en-US" dirty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altLang="en-US" sz="2800" dirty="0"/>
              <a:t>A representation of some pre-existing </a:t>
            </a:r>
            <a:r>
              <a:rPr lang="en-US" altLang="en-US" sz="2800" i="1" dirty="0"/>
              <a:t>portion of reality</a:t>
            </a:r>
            <a:r>
              <a:rPr lang="en-US" altLang="en-US" sz="2800" dirty="0"/>
              <a:t> which</a:t>
            </a:r>
            <a:br>
              <a:rPr lang="en-US" altLang="en-US" sz="2800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reflects the </a:t>
            </a:r>
            <a:r>
              <a:rPr lang="en-US" altLang="en-US" dirty="0">
                <a:solidFill>
                  <a:srgbClr val="FFFF00"/>
                </a:solidFill>
              </a:rPr>
              <a:t>particulars</a:t>
            </a:r>
            <a:r>
              <a:rPr lang="en-US" altLang="en-US" dirty="0"/>
              <a:t> within its domain – and the relations between them – in such a way that there obtains a systematic correlation between reality and the representation itself,</a:t>
            </a:r>
            <a:br>
              <a:rPr lang="en-US" altLang="en-US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is intelligible to a domain expert,</a:t>
            </a:r>
            <a:br>
              <a:rPr lang="en-US" altLang="en-US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is formalized in a way that allows it to support automatic information processing.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63201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Smith B, </a:t>
            </a:r>
            <a:r>
              <a:rPr lang="en-US" sz="1200" b="0" dirty="0" err="1">
                <a:solidFill>
                  <a:schemeClr val="bg1"/>
                </a:solidFill>
              </a:rPr>
              <a:t>Kusnierczyk</a:t>
            </a:r>
            <a:r>
              <a:rPr lang="en-US" sz="1200" b="0" dirty="0">
                <a:solidFill>
                  <a:schemeClr val="bg1"/>
                </a:solidFill>
              </a:rPr>
              <a:t> W, </a:t>
            </a:r>
            <a:r>
              <a:rPr lang="en-US" sz="1200" b="0" dirty="0" err="1">
                <a:solidFill>
                  <a:schemeClr val="bg1"/>
                </a:solidFill>
              </a:rPr>
              <a:t>Schober</a:t>
            </a:r>
            <a:r>
              <a:rPr lang="en-US" sz="1200" b="0" dirty="0">
                <a:solidFill>
                  <a:schemeClr val="bg1"/>
                </a:solidFill>
              </a:rPr>
              <a:t> D, Ceusters W. Towards a Reference Terminology for Ontology Research and Development in the Biomedical Domain. Proceedings of KR-MED 2006, Biomedical Ontology in Action, November 8, 2006, Baltimore MD, USA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8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A1EA-0BC9-4CDB-BF06-05E07F65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Particulars in the blood pressure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388E-945E-4DB0-BCB2-2DB3DBAA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a given patient on a particular day, there is/are: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‘fat’ process (#1) which is made up in part by the measurements and the stress test,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Relevant process parts of #1 (in temporal order):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#2: the patient takes a seat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#3: a technician performs the first RR-measurement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#4: the patient stands 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#5: a technician performs the second RR-measurement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#6: the patient undergoes the stress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#7: the patient takes a seat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#8: a technician performs the third RR-measurement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2F8A-341F-47E8-98B7-A0E7214F8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4512D-11E8-43F2-85B6-C4B408705237}"/>
              </a:ext>
            </a:extLst>
          </p:cNvPr>
          <p:cNvSpPr/>
          <p:nvPr/>
        </p:nvSpPr>
        <p:spPr bwMode="auto">
          <a:xfrm>
            <a:off x="990600" y="3429000"/>
            <a:ext cx="457200" cy="3062456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D92E4-0721-4F8C-9C62-AB1BB7F763E7}"/>
              </a:ext>
            </a:extLst>
          </p:cNvPr>
          <p:cNvSpPr txBox="1"/>
          <p:nvPr/>
        </p:nvSpPr>
        <p:spPr>
          <a:xfrm>
            <a:off x="3069813" y="6352984"/>
            <a:ext cx="4155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unique identifiers (IUI)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5D30A26-B3AD-4059-A811-A8E92AA844D9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 bwMode="auto">
          <a:xfrm rot="16200000" flipH="1">
            <a:off x="2098326" y="5612329"/>
            <a:ext cx="92361" cy="185061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893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E8C3-2FBC-4394-83C2-5BFB7F5D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#1’s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59E2-87E2-4F0B-A49F-668C52D1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(#1, </a:t>
            </a:r>
            <a:r>
              <a:rPr lang="en-US" dirty="0">
                <a:solidFill>
                  <a:srgbClr val="FFFF00"/>
                </a:solidFill>
              </a:rPr>
              <a:t>instance 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PROCESS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(#1, </a:t>
            </a:r>
            <a:r>
              <a:rPr lang="en-US" dirty="0">
                <a:solidFill>
                  <a:srgbClr val="FFFF00"/>
                </a:solidFill>
              </a:rPr>
              <a:t>has part</a:t>
            </a:r>
            <a:r>
              <a:rPr lang="en-US" dirty="0"/>
              <a:t>, #2)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(#2, </a:t>
            </a:r>
            <a:r>
              <a:rPr lang="en-US" dirty="0">
                <a:solidFill>
                  <a:srgbClr val="FFFF00"/>
                </a:solidFill>
              </a:rPr>
              <a:t>instance 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TAKING A SEAT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(#2, </a:t>
            </a:r>
            <a:r>
              <a:rPr lang="en-US" dirty="0">
                <a:solidFill>
                  <a:srgbClr val="FFFF00"/>
                </a:solidFill>
              </a:rPr>
              <a:t>has agent</a:t>
            </a:r>
            <a:r>
              <a:rPr lang="en-US" dirty="0"/>
              <a:t>, #3,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, t1)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(#3, </a:t>
            </a:r>
            <a:r>
              <a:rPr lang="en-US" dirty="0">
                <a:solidFill>
                  <a:srgbClr val="FFFF00"/>
                </a:solidFill>
              </a:rPr>
              <a:t>instance 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PATIENT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 t1)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(#1, </a:t>
            </a:r>
            <a:r>
              <a:rPr lang="en-US" dirty="0">
                <a:solidFill>
                  <a:srgbClr val="FFFF00"/>
                </a:solidFill>
              </a:rPr>
              <a:t>has part</a:t>
            </a:r>
            <a:r>
              <a:rPr lang="en-US" dirty="0"/>
              <a:t>, #4)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(#4, </a:t>
            </a:r>
            <a:r>
              <a:rPr lang="en-US" dirty="0">
                <a:solidFill>
                  <a:srgbClr val="FFFF00"/>
                </a:solidFill>
              </a:rPr>
              <a:t>instance 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MEASURING BLOOD PRESSURE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(#4, </a:t>
            </a:r>
            <a:r>
              <a:rPr lang="en-US" dirty="0">
                <a:solidFill>
                  <a:srgbClr val="FFFF00"/>
                </a:solidFill>
              </a:rPr>
              <a:t>preceded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by</a:t>
            </a:r>
            <a:r>
              <a:rPr lang="en-US" dirty="0"/>
              <a:t>, #2)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(#1, </a:t>
            </a:r>
            <a:r>
              <a:rPr lang="en-US" dirty="0">
                <a:solidFill>
                  <a:srgbClr val="FFFF00"/>
                </a:solidFill>
              </a:rPr>
              <a:t>has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part</a:t>
            </a:r>
            <a:r>
              <a:rPr lang="en-US" dirty="0"/>
              <a:t>, #9)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(#9, </a:t>
            </a:r>
            <a:r>
              <a:rPr lang="en-US" dirty="0">
                <a:solidFill>
                  <a:srgbClr val="FFFF00"/>
                </a:solidFill>
              </a:rPr>
              <a:t>instance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of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MEASURING BLOOD PRESSURE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0D9E-0357-481D-A956-16E42CBE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72917-12A5-4AF3-83F2-DF3B96022D21}"/>
              </a:ext>
            </a:extLst>
          </p:cNvPr>
          <p:cNvSpPr txBox="1"/>
          <p:nvPr/>
        </p:nvSpPr>
        <p:spPr>
          <a:xfrm>
            <a:off x="7624925" y="1600200"/>
            <a:ext cx="1234633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Identifiers</a:t>
            </a:r>
          </a:p>
          <a:p>
            <a:r>
              <a:rPr lang="en-US" sz="2000" b="0" dirty="0">
                <a:solidFill>
                  <a:srgbClr val="FFFF66"/>
                </a:solidFill>
              </a:rPr>
              <a:t>Relations</a:t>
            </a:r>
          </a:p>
          <a:p>
            <a:r>
              <a:rPr lang="en-US" sz="2000" b="0" dirty="0">
                <a:solidFill>
                  <a:srgbClr val="FFC000"/>
                </a:solidFill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9858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Today’s learning outcomes </a:t>
            </a:r>
            <a:r>
              <a:rPr lang="en-US" sz="3500" dirty="0"/>
              <a:t>(BMI-III)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Being able to describe </a:t>
            </a:r>
            <a:r>
              <a:rPr lang="en-US" dirty="0">
                <a:solidFill>
                  <a:srgbClr val="FFFF00"/>
                </a:solidFill>
              </a:rPr>
              <a:t>the most general ontological distinctions</a:t>
            </a:r>
            <a:r>
              <a:rPr lang="en-US" dirty="0"/>
              <a:t> amongst entities and understanding why they matter in science and research (continued from BMI-II).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Being able to structure data using </a:t>
            </a:r>
            <a:r>
              <a:rPr lang="en-US" dirty="0">
                <a:solidFill>
                  <a:srgbClr val="FFFF00"/>
                </a:solidFill>
              </a:rPr>
              <a:t>ontological principles</a:t>
            </a:r>
            <a:r>
              <a:rPr lang="en-US" dirty="0"/>
              <a:t> and annotate them by means of </a:t>
            </a:r>
            <a:r>
              <a:rPr lang="en-US" dirty="0">
                <a:solidFill>
                  <a:srgbClr val="FFFF00"/>
                </a:solidFill>
              </a:rPr>
              <a:t>ontologies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Understand how to construct data for </a:t>
            </a:r>
            <a:r>
              <a:rPr lang="en-US" dirty="0">
                <a:solidFill>
                  <a:srgbClr val="FFFF00"/>
                </a:solidFill>
              </a:rPr>
              <a:t>maximal faithfulness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reusability for different purposes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C82F-030F-4D49-82FD-583136B4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Describing the first RR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5043-49E5-4D98-8698-060251635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(#4, instance of, MEASURING BLOOD PRESSURE)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(#4, has </a:t>
            </a:r>
            <a:r>
              <a:rPr lang="en-US" sz="2000" dirty="0" err="1"/>
              <a:t>observee</a:t>
            </a:r>
            <a:r>
              <a:rPr lang="en-US" sz="2000" dirty="0"/>
              <a:t>, #20, at, t2)   </a:t>
            </a:r>
          </a:p>
          <a:p>
            <a:pPr lvl="1"/>
            <a:r>
              <a:rPr lang="en-US" sz="2000" dirty="0"/>
              <a:t>(#20, instance of, BLOOD PRESSURE, at, t2)</a:t>
            </a:r>
          </a:p>
          <a:p>
            <a:pPr lvl="1"/>
            <a:r>
              <a:rPr lang="en-US" sz="2000" dirty="0"/>
              <a:t>(#20, inheres in, #3, at,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(#4, has agent, #21, at,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	(#21, instance of, NURSE, at,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(#4, has output, #22, at, t2)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instance of, BLOOD PRESSURE VALUE, at, t2)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concretized as, “125/95 mmHg”, at, t2)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is about, #20, at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71020-8388-4573-B6FE-7781292F6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C43C-F1F6-4451-807B-F21DC2C1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further RR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48089-A099-4FA2-9E6B-FE52D9F2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had: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concretized as, “125/95 mmHg”, at, t2)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(#22, is about, #20, at, t2)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(#48, concretized as, “145/105 mmHg”, at, t3)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(#48, is about, #20, at, t3)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(#69, concretized as, “115/85 mmHg”, at, t4)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(#69, is about, #20, at, t4)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F963-588A-4918-92E5-81C5AA65F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2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97DE-ACF8-4B7B-865E-D82DB3E0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41AC3-AB99-4967-9CD5-ED7E64401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A1FD63-9D01-4063-932F-1DDCACE06D28}"/>
              </a:ext>
            </a:extLst>
          </p:cNvPr>
          <p:cNvGrpSpPr/>
          <p:nvPr/>
        </p:nvGrpSpPr>
        <p:grpSpPr>
          <a:xfrm>
            <a:off x="2120215" y="2933123"/>
            <a:ext cx="381000" cy="381000"/>
            <a:chOff x="609600" y="2286000"/>
            <a:chExt cx="381000" cy="381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A75AF8-9CF3-4B68-9651-1AC5D6099B8A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371C10-FE9A-49B4-B1D8-BC0B73EFBA61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872AAB-9A35-471A-A963-CED306A4EF16}"/>
              </a:ext>
            </a:extLst>
          </p:cNvPr>
          <p:cNvGrpSpPr/>
          <p:nvPr/>
        </p:nvGrpSpPr>
        <p:grpSpPr>
          <a:xfrm>
            <a:off x="4722743" y="2933123"/>
            <a:ext cx="381000" cy="381000"/>
            <a:chOff x="609600" y="2286000"/>
            <a:chExt cx="381000" cy="381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4861994-5FBF-445D-87FE-516CA21ADD1A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D36F8C-9FA1-43F3-A99D-3C554BC84E60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E634E-B9C8-4DA7-B752-187FE083CF7D}"/>
              </a:ext>
            </a:extLst>
          </p:cNvPr>
          <p:cNvSpPr/>
          <p:nvPr/>
        </p:nvSpPr>
        <p:spPr bwMode="auto">
          <a:xfrm>
            <a:off x="1839555" y="1884894"/>
            <a:ext cx="917795" cy="29729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PROCESS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FFDFE8-4E44-4096-ACC2-5555B5B71CEA}"/>
              </a:ext>
            </a:extLst>
          </p:cNvPr>
          <p:cNvCxnSpPr>
            <a:cxnSpLocks/>
            <a:stCxn id="6" idx="0"/>
            <a:endCxn id="11" idx="2"/>
          </p:cNvCxnSpPr>
          <p:nvPr/>
        </p:nvCxnSpPr>
        <p:spPr bwMode="auto">
          <a:xfrm flipH="1" flipV="1">
            <a:off x="2298453" y="2182189"/>
            <a:ext cx="12262" cy="7626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D9BADF-367E-4FFF-AEA7-C8A82E143DA6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9591" y="1034694"/>
            <a:ext cx="8382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738DE2-79B9-45FA-82D1-3CB4648C3750}"/>
              </a:ext>
            </a:extLst>
          </p:cNvPr>
          <p:cNvSpPr txBox="1"/>
          <p:nvPr/>
        </p:nvSpPr>
        <p:spPr>
          <a:xfrm>
            <a:off x="7901981" y="762000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instance of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3822D9-567B-4F40-812D-DCF17D7E8CDE}"/>
              </a:ext>
            </a:extLst>
          </p:cNvPr>
          <p:cNvCxnSpPr>
            <a:cxnSpLocks/>
          </p:cNvCxnSpPr>
          <p:nvPr/>
        </p:nvCxnSpPr>
        <p:spPr bwMode="auto">
          <a:xfrm>
            <a:off x="2548444" y="3123623"/>
            <a:ext cx="21742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147767B-1152-48D5-AA04-D167780A7E8F}"/>
              </a:ext>
            </a:extLst>
          </p:cNvPr>
          <p:cNvSpPr txBox="1"/>
          <p:nvPr/>
        </p:nvSpPr>
        <p:spPr>
          <a:xfrm>
            <a:off x="3243347" y="272499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part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DE62D-B12B-4694-80A8-3132DF5D725F}"/>
              </a:ext>
            </a:extLst>
          </p:cNvPr>
          <p:cNvSpPr/>
          <p:nvPr/>
        </p:nvSpPr>
        <p:spPr bwMode="auto">
          <a:xfrm>
            <a:off x="4492446" y="1789940"/>
            <a:ext cx="841595" cy="48720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TAKING A SEAT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ED9525-0F22-4817-83E5-4DDF71C43DE1}"/>
              </a:ext>
            </a:extLst>
          </p:cNvPr>
          <p:cNvCxnSpPr>
            <a:cxnSpLocks/>
            <a:stCxn id="10" idx="0"/>
            <a:endCxn id="23" idx="2"/>
          </p:cNvCxnSpPr>
          <p:nvPr/>
        </p:nvCxnSpPr>
        <p:spPr bwMode="auto">
          <a:xfrm flipV="1">
            <a:off x="4913243" y="2277143"/>
            <a:ext cx="1" cy="6676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56785-2065-4504-91CF-75C699756D06}"/>
              </a:ext>
            </a:extLst>
          </p:cNvPr>
          <p:cNvCxnSpPr>
            <a:cxnSpLocks/>
          </p:cNvCxnSpPr>
          <p:nvPr/>
        </p:nvCxnSpPr>
        <p:spPr bwMode="auto">
          <a:xfrm flipH="1">
            <a:off x="2757350" y="2033541"/>
            <a:ext cx="173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4E13B6-F87F-4238-A063-4599CCE630E8}"/>
              </a:ext>
            </a:extLst>
          </p:cNvPr>
          <p:cNvSpPr txBox="1"/>
          <p:nvPr/>
        </p:nvSpPr>
        <p:spPr>
          <a:xfrm>
            <a:off x="8216169" y="1083817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FFC000"/>
                </a:solidFill>
              </a:rPr>
              <a:t>isa</a:t>
            </a:r>
            <a:endParaRPr lang="en-US" sz="1400" b="0" dirty="0">
              <a:solidFill>
                <a:srgbClr val="FFC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1A812B-71D8-47FD-A837-F5D31266A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9591" y="1385691"/>
            <a:ext cx="8382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F7785D7-0232-415A-9308-6EA4482F1BB8}"/>
              </a:ext>
            </a:extLst>
          </p:cNvPr>
          <p:cNvCxnSpPr>
            <a:cxnSpLocks/>
            <a:endCxn id="40" idx="1"/>
          </p:cNvCxnSpPr>
          <p:nvPr/>
        </p:nvCxnSpPr>
        <p:spPr bwMode="auto">
          <a:xfrm flipV="1">
            <a:off x="5126397" y="3163320"/>
            <a:ext cx="119860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EF8DBD8-3883-40A1-BD71-C75C99B648E7}"/>
              </a:ext>
            </a:extLst>
          </p:cNvPr>
          <p:cNvSpPr txBox="1"/>
          <p:nvPr/>
        </p:nvSpPr>
        <p:spPr>
          <a:xfrm>
            <a:off x="5083279" y="277702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agent at </a:t>
            </a:r>
            <a:r>
              <a:rPr lang="en-US" sz="1400" b="0" dirty="0">
                <a:solidFill>
                  <a:schemeClr val="bg1"/>
                </a:solidFill>
              </a:rPr>
              <a:t>t1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13B2E8-1550-4964-82D6-2607E01E21E2}"/>
              </a:ext>
            </a:extLst>
          </p:cNvPr>
          <p:cNvGrpSpPr/>
          <p:nvPr/>
        </p:nvGrpSpPr>
        <p:grpSpPr>
          <a:xfrm>
            <a:off x="6325005" y="2966986"/>
            <a:ext cx="381000" cy="381000"/>
            <a:chOff x="609600" y="2286000"/>
            <a:chExt cx="381000" cy="381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A51A849-71EA-4164-8300-D91632657399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6BE378-81FE-48F0-88B6-25D998B8241A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414B5B6-2D2B-4C31-9732-37AE16812F93}"/>
              </a:ext>
            </a:extLst>
          </p:cNvPr>
          <p:cNvSpPr/>
          <p:nvPr/>
        </p:nvSpPr>
        <p:spPr bwMode="auto">
          <a:xfrm>
            <a:off x="6082512" y="1879652"/>
            <a:ext cx="841595" cy="30777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CA2F14-F225-4D15-A3FD-91C807CE69AC}"/>
              </a:ext>
            </a:extLst>
          </p:cNvPr>
          <p:cNvCxnSpPr>
            <a:cxnSpLocks/>
            <a:stCxn id="40" idx="0"/>
            <a:endCxn id="41" idx="2"/>
          </p:cNvCxnSpPr>
          <p:nvPr/>
        </p:nvCxnSpPr>
        <p:spPr bwMode="auto">
          <a:xfrm flipH="1" flipV="1">
            <a:off x="6503310" y="2187430"/>
            <a:ext cx="12195" cy="7912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683977-C1E2-4CD9-9ED8-FFF7BF9E8B79}"/>
              </a:ext>
            </a:extLst>
          </p:cNvPr>
          <p:cNvSpPr txBox="1"/>
          <p:nvPr/>
        </p:nvSpPr>
        <p:spPr>
          <a:xfrm>
            <a:off x="6603755" y="2434387"/>
            <a:ext cx="333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28B24D-E8FF-41EA-A764-3D6689CA9F16}"/>
              </a:ext>
            </a:extLst>
          </p:cNvPr>
          <p:cNvGrpSpPr/>
          <p:nvPr/>
        </p:nvGrpSpPr>
        <p:grpSpPr>
          <a:xfrm>
            <a:off x="3479105" y="4127422"/>
            <a:ext cx="381000" cy="381000"/>
            <a:chOff x="609600" y="2286000"/>
            <a:chExt cx="381000" cy="381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7B95AB7-BDC9-42FF-9582-E7D28973D1F5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E8B04C-D25A-44EF-A1E5-27C911AE8E3B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42F0FB1-460E-4C56-944C-B8A96B46C3A7}"/>
              </a:ext>
            </a:extLst>
          </p:cNvPr>
          <p:cNvCxnSpPr>
            <a:cxnSpLocks/>
            <a:stCxn id="6" idx="3"/>
            <a:endCxn id="49" idx="1"/>
          </p:cNvCxnSpPr>
          <p:nvPr/>
        </p:nvCxnSpPr>
        <p:spPr bwMode="auto">
          <a:xfrm>
            <a:off x="2501215" y="3129457"/>
            <a:ext cx="977890" cy="1194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03E64E6-572B-4558-A2C8-A1F3D1A0EE78}"/>
              </a:ext>
            </a:extLst>
          </p:cNvPr>
          <p:cNvSpPr txBox="1"/>
          <p:nvPr/>
        </p:nvSpPr>
        <p:spPr>
          <a:xfrm>
            <a:off x="3049691" y="3473056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part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9D94799-B581-4E10-84F3-10EFDE51F3B5}"/>
              </a:ext>
            </a:extLst>
          </p:cNvPr>
          <p:cNvSpPr/>
          <p:nvPr/>
        </p:nvSpPr>
        <p:spPr bwMode="auto">
          <a:xfrm>
            <a:off x="388666" y="3982750"/>
            <a:ext cx="1109426" cy="67034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MEASURING BLOOD PRESSURE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FC4FDF2-D6B0-4BD1-A2AA-3A23D2E7B4D3}"/>
              </a:ext>
            </a:extLst>
          </p:cNvPr>
          <p:cNvCxnSpPr>
            <a:cxnSpLocks/>
            <a:stCxn id="49" idx="1"/>
            <a:endCxn id="54" idx="3"/>
          </p:cNvCxnSpPr>
          <p:nvPr/>
        </p:nvCxnSpPr>
        <p:spPr bwMode="auto">
          <a:xfrm flipH="1" flipV="1">
            <a:off x="1498092" y="4317922"/>
            <a:ext cx="1981013" cy="58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173C094-B3EA-44CD-BBCC-34B309BFE0C7}"/>
              </a:ext>
            </a:extLst>
          </p:cNvPr>
          <p:cNvCxnSpPr>
            <a:cxnSpLocks/>
            <a:stCxn id="48" idx="7"/>
            <a:endCxn id="10" idx="2"/>
          </p:cNvCxnSpPr>
          <p:nvPr/>
        </p:nvCxnSpPr>
        <p:spPr bwMode="auto">
          <a:xfrm flipV="1">
            <a:off x="3804309" y="3314123"/>
            <a:ext cx="1108934" cy="8690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81F2136-3DBC-4E25-997A-B64318CC5113}"/>
              </a:ext>
            </a:extLst>
          </p:cNvPr>
          <p:cNvSpPr txBox="1"/>
          <p:nvPr/>
        </p:nvSpPr>
        <p:spPr>
          <a:xfrm>
            <a:off x="4443840" y="3569707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preceded by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051D4F-C3C9-4BCB-B008-FC314F387524}"/>
              </a:ext>
            </a:extLst>
          </p:cNvPr>
          <p:cNvGrpSpPr/>
          <p:nvPr/>
        </p:nvGrpSpPr>
        <p:grpSpPr>
          <a:xfrm>
            <a:off x="6302118" y="4160542"/>
            <a:ext cx="468509" cy="381000"/>
            <a:chOff x="582440" y="2286000"/>
            <a:chExt cx="468509" cy="381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5A6DFB-B7BF-49A3-BB44-F16F3B81FA11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B8AA58-25B8-4D64-A35B-918DE4D21061}"/>
                </a:ext>
              </a:extLst>
            </p:cNvPr>
            <p:cNvSpPr txBox="1"/>
            <p:nvPr/>
          </p:nvSpPr>
          <p:spPr>
            <a:xfrm>
              <a:off x="582440" y="2297668"/>
              <a:ext cx="46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20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DE282B2-72E4-4678-A0B0-D06E905F41EE}"/>
              </a:ext>
            </a:extLst>
          </p:cNvPr>
          <p:cNvCxnSpPr>
            <a:cxnSpLocks/>
            <a:stCxn id="49" idx="3"/>
            <a:endCxn id="64" idx="1"/>
          </p:cNvCxnSpPr>
          <p:nvPr/>
        </p:nvCxnSpPr>
        <p:spPr bwMode="auto">
          <a:xfrm>
            <a:off x="3860105" y="4323756"/>
            <a:ext cx="2442013" cy="33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7736878-2D93-4F52-B201-F3AE64C2FB2E}"/>
              </a:ext>
            </a:extLst>
          </p:cNvPr>
          <p:cNvSpPr txBox="1"/>
          <p:nvPr/>
        </p:nvSpPr>
        <p:spPr>
          <a:xfrm>
            <a:off x="4417494" y="4354533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</a:t>
            </a:r>
            <a:r>
              <a:rPr lang="en-US" sz="1400" b="0" dirty="0" err="1">
                <a:solidFill>
                  <a:srgbClr val="FFFF00"/>
                </a:solidFill>
              </a:rPr>
              <a:t>observee</a:t>
            </a:r>
            <a:r>
              <a:rPr lang="en-US" sz="1400" b="0" dirty="0">
                <a:solidFill>
                  <a:srgbClr val="FFFF00"/>
                </a:solidFill>
              </a:rPr>
              <a:t>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4523989-A08B-4B2A-A964-EAC64D185DF2}"/>
              </a:ext>
            </a:extLst>
          </p:cNvPr>
          <p:cNvCxnSpPr>
            <a:cxnSpLocks/>
            <a:stCxn id="49" idx="2"/>
            <a:endCxn id="76" idx="3"/>
          </p:cNvCxnSpPr>
          <p:nvPr/>
        </p:nvCxnSpPr>
        <p:spPr bwMode="auto">
          <a:xfrm flipH="1">
            <a:off x="2662101" y="4508422"/>
            <a:ext cx="1007504" cy="10371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FBCA2F7-08BC-4A1B-AF99-F6D57B929470}"/>
              </a:ext>
            </a:extLst>
          </p:cNvPr>
          <p:cNvSpPr txBox="1"/>
          <p:nvPr/>
        </p:nvSpPr>
        <p:spPr>
          <a:xfrm>
            <a:off x="1801950" y="4742045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agent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123F24-1D45-4824-A4BA-38221B457F95}"/>
              </a:ext>
            </a:extLst>
          </p:cNvPr>
          <p:cNvGrpSpPr/>
          <p:nvPr/>
        </p:nvGrpSpPr>
        <p:grpSpPr>
          <a:xfrm>
            <a:off x="2193592" y="5349284"/>
            <a:ext cx="468509" cy="381000"/>
            <a:chOff x="582440" y="2286000"/>
            <a:chExt cx="468509" cy="381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0059376-0486-451D-98B9-F04B3F23BCA4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9C3C2F6-CFBA-4497-ABF2-909A6697A95D}"/>
                </a:ext>
              </a:extLst>
            </p:cNvPr>
            <p:cNvSpPr txBox="1"/>
            <p:nvPr/>
          </p:nvSpPr>
          <p:spPr>
            <a:xfrm>
              <a:off x="582440" y="2297668"/>
              <a:ext cx="46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21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16C1A5D8-7F2A-4CE7-950A-30F89266EE34}"/>
              </a:ext>
            </a:extLst>
          </p:cNvPr>
          <p:cNvSpPr/>
          <p:nvPr/>
        </p:nvSpPr>
        <p:spPr bwMode="auto">
          <a:xfrm>
            <a:off x="520902" y="5386507"/>
            <a:ext cx="841595" cy="30777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NURSE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2E080BE-A206-4653-856C-C0E427E35717}"/>
              </a:ext>
            </a:extLst>
          </p:cNvPr>
          <p:cNvCxnSpPr>
            <a:cxnSpLocks/>
            <a:stCxn id="76" idx="1"/>
            <a:endCxn id="80" idx="3"/>
          </p:cNvCxnSpPr>
          <p:nvPr/>
        </p:nvCxnSpPr>
        <p:spPr bwMode="auto">
          <a:xfrm flipH="1" flipV="1">
            <a:off x="1362497" y="5540396"/>
            <a:ext cx="831095" cy="52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D78517C-FB06-4CC8-B858-FDA429B225E3}"/>
              </a:ext>
            </a:extLst>
          </p:cNvPr>
          <p:cNvSpPr txBox="1"/>
          <p:nvPr/>
        </p:nvSpPr>
        <p:spPr>
          <a:xfrm>
            <a:off x="1633373" y="55403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9CFF67E-7FA9-48DD-B93D-65E2ED8A6CA1}"/>
              </a:ext>
            </a:extLst>
          </p:cNvPr>
          <p:cNvSpPr/>
          <p:nvPr/>
        </p:nvSpPr>
        <p:spPr bwMode="auto">
          <a:xfrm>
            <a:off x="7745733" y="4094425"/>
            <a:ext cx="1043324" cy="513234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BLOOD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>
                <a:solidFill>
                  <a:schemeClr val="tx1"/>
                </a:solidFill>
                <a:latin typeface="Times" pitchFamily="122" charset="0"/>
              </a:rPr>
              <a:t>PRESSURE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2FA8607-F967-4996-A2C2-23161FDAD6F8}"/>
              </a:ext>
            </a:extLst>
          </p:cNvPr>
          <p:cNvCxnSpPr>
            <a:cxnSpLocks/>
            <a:stCxn id="64" idx="3"/>
            <a:endCxn id="85" idx="1"/>
          </p:cNvCxnSpPr>
          <p:nvPr/>
        </p:nvCxnSpPr>
        <p:spPr bwMode="auto">
          <a:xfrm flipV="1">
            <a:off x="6770627" y="4351042"/>
            <a:ext cx="975106" cy="58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093F9567-36F8-45DA-A48C-A6AAC34E8A2C}"/>
              </a:ext>
            </a:extLst>
          </p:cNvPr>
          <p:cNvSpPr txBox="1"/>
          <p:nvPr/>
        </p:nvSpPr>
        <p:spPr>
          <a:xfrm>
            <a:off x="7117989" y="404675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t2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F1FA22B-8B29-492F-B30E-D28765D807D4}"/>
              </a:ext>
            </a:extLst>
          </p:cNvPr>
          <p:cNvGrpSpPr/>
          <p:nvPr/>
        </p:nvGrpSpPr>
        <p:grpSpPr>
          <a:xfrm>
            <a:off x="4705528" y="6136401"/>
            <a:ext cx="468509" cy="381000"/>
            <a:chOff x="582440" y="2286000"/>
            <a:chExt cx="468509" cy="3810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59520BD-A763-451A-8215-0E446ACAACC7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87B770D-D339-41B3-87D1-7612D012DB84}"/>
                </a:ext>
              </a:extLst>
            </p:cNvPr>
            <p:cNvSpPr txBox="1"/>
            <p:nvPr/>
          </p:nvSpPr>
          <p:spPr>
            <a:xfrm>
              <a:off x="582440" y="2297668"/>
              <a:ext cx="46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22</a:t>
              </a: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B231EFA-5EAA-4CE4-8638-1D92433E9271}"/>
              </a:ext>
            </a:extLst>
          </p:cNvPr>
          <p:cNvCxnSpPr>
            <a:cxnSpLocks/>
            <a:stCxn id="49" idx="2"/>
            <a:endCxn id="95" idx="0"/>
          </p:cNvCxnSpPr>
          <p:nvPr/>
        </p:nvCxnSpPr>
        <p:spPr bwMode="auto">
          <a:xfrm>
            <a:off x="3669605" y="4508422"/>
            <a:ext cx="1270178" cy="16396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C92216B-F90E-4388-9E7C-A4BBFA7C1AE2}"/>
              </a:ext>
            </a:extLst>
          </p:cNvPr>
          <p:cNvSpPr txBox="1"/>
          <p:nvPr/>
        </p:nvSpPr>
        <p:spPr>
          <a:xfrm>
            <a:off x="3810544" y="4987514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has output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367C076-7FE0-4335-9FD1-861C059F7AD1}"/>
              </a:ext>
            </a:extLst>
          </p:cNvPr>
          <p:cNvCxnSpPr>
            <a:cxnSpLocks/>
            <a:stCxn id="64" idx="0"/>
            <a:endCxn id="40" idx="2"/>
          </p:cNvCxnSpPr>
          <p:nvPr/>
        </p:nvCxnSpPr>
        <p:spPr bwMode="auto">
          <a:xfrm flipH="1" flipV="1">
            <a:off x="6515505" y="3347986"/>
            <a:ext cx="20868" cy="8242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30D1AAE-1670-493B-831E-6239F576C17C}"/>
              </a:ext>
            </a:extLst>
          </p:cNvPr>
          <p:cNvSpPr/>
          <p:nvPr/>
        </p:nvSpPr>
        <p:spPr bwMode="auto">
          <a:xfrm>
            <a:off x="2461876" y="6028665"/>
            <a:ext cx="1043324" cy="629521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BLOOD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>
                <a:solidFill>
                  <a:schemeClr val="tx1"/>
                </a:solidFill>
                <a:latin typeface="Times" pitchFamily="122" charset="0"/>
              </a:rPr>
              <a:t>PRESSURE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VALUE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57384E7-0304-45EA-B580-8462836605BF}"/>
              </a:ext>
            </a:extLst>
          </p:cNvPr>
          <p:cNvSpPr txBox="1"/>
          <p:nvPr/>
        </p:nvSpPr>
        <p:spPr>
          <a:xfrm>
            <a:off x="3812595" y="60437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t2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4FF9834-BA20-4C5F-B289-D58BA48B55BC}"/>
              </a:ext>
            </a:extLst>
          </p:cNvPr>
          <p:cNvCxnSpPr>
            <a:cxnSpLocks/>
            <a:stCxn id="95" idx="1"/>
            <a:endCxn id="126" idx="3"/>
          </p:cNvCxnSpPr>
          <p:nvPr/>
        </p:nvCxnSpPr>
        <p:spPr bwMode="auto">
          <a:xfrm flipH="1">
            <a:off x="3505200" y="6332735"/>
            <a:ext cx="1200328" cy="106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E59F6A-351B-4573-8DE6-2DFEE00B7574}"/>
              </a:ext>
            </a:extLst>
          </p:cNvPr>
          <p:cNvCxnSpPr>
            <a:cxnSpLocks/>
            <a:stCxn id="95" idx="0"/>
            <a:endCxn id="64" idx="2"/>
          </p:cNvCxnSpPr>
          <p:nvPr/>
        </p:nvCxnSpPr>
        <p:spPr bwMode="auto">
          <a:xfrm flipV="1">
            <a:off x="4939783" y="4541542"/>
            <a:ext cx="1596590" cy="16065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7EBBA6A5-9A9B-4FA5-B06E-FBFA39F5A1C8}"/>
              </a:ext>
            </a:extLst>
          </p:cNvPr>
          <p:cNvSpPr txBox="1"/>
          <p:nvPr/>
        </p:nvSpPr>
        <p:spPr>
          <a:xfrm>
            <a:off x="5890975" y="5193695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is about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F63F32E-CA51-4C94-96DD-D558B1BEAC49}"/>
              </a:ext>
            </a:extLst>
          </p:cNvPr>
          <p:cNvSpPr txBox="1"/>
          <p:nvPr/>
        </p:nvSpPr>
        <p:spPr>
          <a:xfrm>
            <a:off x="7086053" y="6172103"/>
            <a:ext cx="1515158" cy="3385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FF00"/>
                </a:solidFill>
              </a:rPr>
              <a:t>‘125/85 mmHg’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966F14D-1FA1-4FCD-88CA-1443A589C9AB}"/>
              </a:ext>
            </a:extLst>
          </p:cNvPr>
          <p:cNvCxnSpPr>
            <a:cxnSpLocks/>
            <a:stCxn id="95" idx="3"/>
            <a:endCxn id="135" idx="1"/>
          </p:cNvCxnSpPr>
          <p:nvPr/>
        </p:nvCxnSpPr>
        <p:spPr bwMode="auto">
          <a:xfrm>
            <a:off x="5174037" y="6332735"/>
            <a:ext cx="1912016" cy="86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43A4153D-AE39-4CCB-BDB1-0C750C3C15AB}"/>
              </a:ext>
            </a:extLst>
          </p:cNvPr>
          <p:cNvSpPr txBox="1"/>
          <p:nvPr/>
        </p:nvSpPr>
        <p:spPr>
          <a:xfrm>
            <a:off x="5308902" y="6341380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concretized as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40616-526B-4679-9C40-BC4C67C9E509}"/>
              </a:ext>
            </a:extLst>
          </p:cNvPr>
          <p:cNvSpPr txBox="1"/>
          <p:nvPr/>
        </p:nvSpPr>
        <p:spPr>
          <a:xfrm>
            <a:off x="6520314" y="3460571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inheres in at </a:t>
            </a:r>
            <a:r>
              <a:rPr lang="en-US" sz="1400" b="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B16E740-4CAE-4E9B-A129-66501AF802E5}"/>
              </a:ext>
            </a:extLst>
          </p:cNvPr>
          <p:cNvSpPr/>
          <p:nvPr/>
        </p:nvSpPr>
        <p:spPr bwMode="auto">
          <a:xfrm>
            <a:off x="7791136" y="2770194"/>
            <a:ext cx="952518" cy="30777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QUALITY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947C302-97FC-4F44-9920-869CF5C435C8}"/>
              </a:ext>
            </a:extLst>
          </p:cNvPr>
          <p:cNvCxnSpPr>
            <a:cxnSpLocks/>
            <a:stCxn id="85" idx="0"/>
            <a:endCxn id="157" idx="2"/>
          </p:cNvCxnSpPr>
          <p:nvPr/>
        </p:nvCxnSpPr>
        <p:spPr bwMode="auto">
          <a:xfrm flipV="1">
            <a:off x="8267395" y="3077972"/>
            <a:ext cx="0" cy="10164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A87022D-56A4-4B7C-B1F0-93BD8175ED09}"/>
              </a:ext>
            </a:extLst>
          </p:cNvPr>
          <p:cNvSpPr/>
          <p:nvPr/>
        </p:nvSpPr>
        <p:spPr bwMode="auto">
          <a:xfrm>
            <a:off x="609076" y="6220455"/>
            <a:ext cx="786000" cy="262129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GDC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E9E1C93-D278-47DF-9B42-4024BA5B4416}"/>
              </a:ext>
            </a:extLst>
          </p:cNvPr>
          <p:cNvCxnSpPr>
            <a:cxnSpLocks/>
            <a:stCxn id="126" idx="1"/>
            <a:endCxn id="161" idx="3"/>
          </p:cNvCxnSpPr>
          <p:nvPr/>
        </p:nvCxnSpPr>
        <p:spPr bwMode="auto">
          <a:xfrm flipH="1">
            <a:off x="1395076" y="6343426"/>
            <a:ext cx="1066800" cy="80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121A6F37-0C2C-48FD-8178-4A8B8F726332}"/>
              </a:ext>
            </a:extLst>
          </p:cNvPr>
          <p:cNvCxnSpPr>
            <a:cxnSpLocks/>
            <a:stCxn id="54" idx="0"/>
            <a:endCxn id="11" idx="2"/>
          </p:cNvCxnSpPr>
          <p:nvPr/>
        </p:nvCxnSpPr>
        <p:spPr bwMode="auto">
          <a:xfrm flipV="1">
            <a:off x="943379" y="2182189"/>
            <a:ext cx="1355074" cy="1800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D026660-E057-457D-BD55-342C0AD4B020}"/>
              </a:ext>
            </a:extLst>
          </p:cNvPr>
          <p:cNvSpPr/>
          <p:nvPr/>
        </p:nvSpPr>
        <p:spPr bwMode="auto">
          <a:xfrm>
            <a:off x="374264" y="1429039"/>
            <a:ext cx="841595" cy="30777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PERSON</a:t>
            </a:r>
          </a:p>
        </p:txBody>
      </p:sp>
      <p:cxnSp>
        <p:nvCxnSpPr>
          <p:cNvPr id="172" name="Connector: Elbow 171">
            <a:extLst>
              <a:ext uri="{FF2B5EF4-FFF2-40B4-BE49-F238E27FC236}">
                <a16:creationId xmlns:a16="http://schemas.microsoft.com/office/drawing/2014/main" id="{53CCC43D-68B0-4BC4-8E24-F4AD6ADADCDD}"/>
              </a:ext>
            </a:extLst>
          </p:cNvPr>
          <p:cNvCxnSpPr>
            <a:cxnSpLocks/>
            <a:stCxn id="41" idx="0"/>
            <a:endCxn id="170" idx="3"/>
          </p:cNvCxnSpPr>
          <p:nvPr/>
        </p:nvCxnSpPr>
        <p:spPr bwMode="auto">
          <a:xfrm rot="16200000" flipV="1">
            <a:off x="3711223" y="-912436"/>
            <a:ext cx="296724" cy="528745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4DBEC5E9-9617-4F48-B58E-3BCF63B38DB3}"/>
              </a:ext>
            </a:extLst>
          </p:cNvPr>
          <p:cNvCxnSpPr>
            <a:cxnSpLocks/>
            <a:stCxn id="80" idx="1"/>
            <a:endCxn id="170" idx="1"/>
          </p:cNvCxnSpPr>
          <p:nvPr/>
        </p:nvCxnSpPr>
        <p:spPr bwMode="auto">
          <a:xfrm rot="10800000">
            <a:off x="374264" y="1582928"/>
            <a:ext cx="146638" cy="3957468"/>
          </a:xfrm>
          <a:prstGeom prst="bentConnector3">
            <a:avLst>
              <a:gd name="adj1" fmla="val 255894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FD183BC3-44B0-43C9-A546-EC3D60E411E2}"/>
              </a:ext>
            </a:extLst>
          </p:cNvPr>
          <p:cNvSpPr/>
          <p:nvPr/>
        </p:nvSpPr>
        <p:spPr bwMode="auto">
          <a:xfrm>
            <a:off x="1629624" y="2661719"/>
            <a:ext cx="5323437" cy="4019738"/>
          </a:xfrm>
          <a:custGeom>
            <a:avLst/>
            <a:gdLst>
              <a:gd name="connsiteX0" fmla="*/ 479833 w 5323437"/>
              <a:gd name="connsiteY0" fmla="*/ 0 h 4019738"/>
              <a:gd name="connsiteX1" fmla="*/ 5323437 w 5323437"/>
              <a:gd name="connsiteY1" fmla="*/ 0 h 4019738"/>
              <a:gd name="connsiteX2" fmla="*/ 5323437 w 5323437"/>
              <a:gd name="connsiteY2" fmla="*/ 2209045 h 4019738"/>
              <a:gd name="connsiteX3" fmla="*/ 3467477 w 5323437"/>
              <a:gd name="connsiteY3" fmla="*/ 4019738 h 4019738"/>
              <a:gd name="connsiteX4" fmla="*/ 2987643 w 5323437"/>
              <a:gd name="connsiteY4" fmla="*/ 3983525 h 4019738"/>
              <a:gd name="connsiteX5" fmla="*/ 2399168 w 5323437"/>
              <a:gd name="connsiteY5" fmla="*/ 3141552 h 4019738"/>
              <a:gd name="connsiteX6" fmla="*/ 443620 w 5323437"/>
              <a:gd name="connsiteY6" fmla="*/ 3141552 h 4019738"/>
              <a:gd name="connsiteX7" fmla="*/ 0 w 5323437"/>
              <a:gd name="connsiteY7" fmla="*/ 2399168 h 4019738"/>
              <a:gd name="connsiteX8" fmla="*/ 479833 w 5323437"/>
              <a:gd name="connsiteY8" fmla="*/ 0 h 401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3437" h="4019738">
                <a:moveTo>
                  <a:pt x="479833" y="0"/>
                </a:moveTo>
                <a:lnTo>
                  <a:pt x="5323437" y="0"/>
                </a:lnTo>
                <a:lnTo>
                  <a:pt x="5323437" y="2209045"/>
                </a:lnTo>
                <a:lnTo>
                  <a:pt x="3467477" y="4019738"/>
                </a:lnTo>
                <a:lnTo>
                  <a:pt x="2987643" y="3983525"/>
                </a:lnTo>
                <a:lnTo>
                  <a:pt x="2399168" y="3141552"/>
                </a:lnTo>
                <a:lnTo>
                  <a:pt x="443620" y="3141552"/>
                </a:lnTo>
                <a:lnTo>
                  <a:pt x="0" y="2399168"/>
                </a:lnTo>
                <a:lnTo>
                  <a:pt x="479833" y="0"/>
                </a:lnTo>
                <a:close/>
              </a:path>
            </a:pathLst>
          </a:custGeom>
          <a:solidFill>
            <a:srgbClr val="A2CCE8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04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AE34-A51C-40C9-BD21-7BE1E602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3B3-1A7E-4DA3-9DD8-9A7F3029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‘Linked data’: </a:t>
            </a:r>
            <a:r>
              <a:rPr lang="en-US" dirty="0">
                <a:hlinkClick r:id="rId2"/>
              </a:rPr>
              <a:t>https://ontola.io/what-is-linked-data/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02929-DA85-4C7D-8E72-5518050DA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10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762000"/>
          </a:xfrm>
        </p:spPr>
        <p:txBody>
          <a:bodyPr/>
          <a:lstStyle/>
          <a:p>
            <a:r>
              <a:rPr lang="en-US" sz="3400" dirty="0"/>
              <a:t>Minimal ontological principles for</a:t>
            </a:r>
            <a:br>
              <a:rPr lang="en-US" sz="3400" dirty="0"/>
            </a:br>
            <a:r>
              <a:rPr lang="en-US" sz="3400" dirty="0"/>
              <a:t>high quality research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Identify the particulars you want to collect data about;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Identify the types these particulars are instances of;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Organize the types in a taxonomy using high quality ontologies;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Represent the relationships that hold between the particulars;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Verify repeatedly you are not confusing reality with descriptions/hypotheses/…;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Do 1-5 for cited literature/measurement instruments you will rely 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Do not only consult a biomedical statistician before designing a study, but also a biomedical </a:t>
            </a:r>
            <a:r>
              <a:rPr lang="en-US" sz="2200" dirty="0" err="1"/>
              <a:t>ontologist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</p:spPr>
        <p:txBody>
          <a:bodyPr/>
          <a:lstStyle/>
          <a:p>
            <a:fld id="{9CE537AB-973C-4F01-8428-E6E22579D3A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4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Guided Exercise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6C1D-8A7F-406F-BB78-F9359DB9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6D54A-0B21-4699-BB3A-E62F7175C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D98E9-5207-43F1-96F3-B3D242FF9C43}"/>
              </a:ext>
            </a:extLst>
          </p:cNvPr>
          <p:cNvSpPr/>
          <p:nvPr/>
        </p:nvSpPr>
        <p:spPr>
          <a:xfrm>
            <a:off x="2286000" y="63970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https://www.youtube.com/watch?v=I_xh-bkiv_c</a:t>
            </a:r>
          </a:p>
        </p:txBody>
      </p:sp>
      <p:pic>
        <p:nvPicPr>
          <p:cNvPr id="8" name="Online Media 7" title="Crawling Neutrophil Chasing a Bacterium (Original Video)">
            <a:hlinkClick r:id="" action="ppaction://media"/>
            <a:extLst>
              <a:ext uri="{FF2B5EF4-FFF2-40B4-BE49-F238E27FC236}">
                <a16:creationId xmlns:a16="http://schemas.microsoft.com/office/drawing/2014/main" id="{BCA9B17D-3149-4A84-99DE-0D1392233E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9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C781-943E-4DEB-B20A-D264AA47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6A05-1AA7-424A-BAE0-78404C471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486D9-6CD2-4CFE-8490-5F64BEEE9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A3EC6-B958-4702-B556-C4EFAEA2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7"/>
            <a:ext cx="9144000" cy="6852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EAD910-DFEE-418F-BA3B-1A267EFF4D51}"/>
              </a:ext>
            </a:extLst>
          </p:cNvPr>
          <p:cNvSpPr txBox="1"/>
          <p:nvPr/>
        </p:nvSpPr>
        <p:spPr>
          <a:xfrm>
            <a:off x="3055282" y="2057400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E34C1-E2F2-43D3-9013-F2174A7483EA}"/>
              </a:ext>
            </a:extLst>
          </p:cNvPr>
          <p:cNvSpPr txBox="1"/>
          <p:nvPr/>
        </p:nvSpPr>
        <p:spPr>
          <a:xfrm>
            <a:off x="1447800" y="2652274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708C1-D5B4-437F-987F-14C2946A7224}"/>
              </a:ext>
            </a:extLst>
          </p:cNvPr>
          <p:cNvSpPr txBox="1"/>
          <p:nvPr/>
        </p:nvSpPr>
        <p:spPr>
          <a:xfrm>
            <a:off x="3389585" y="3860512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31FB2-63A0-405F-8B71-9D3A0FF8C0EF}"/>
              </a:ext>
            </a:extLst>
          </p:cNvPr>
          <p:cNvSpPr txBox="1"/>
          <p:nvPr/>
        </p:nvSpPr>
        <p:spPr>
          <a:xfrm>
            <a:off x="5257800" y="1563667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739ED-9581-4917-A169-39B5C0483BB1}"/>
              </a:ext>
            </a:extLst>
          </p:cNvPr>
          <p:cNvSpPr txBox="1"/>
          <p:nvPr/>
        </p:nvSpPr>
        <p:spPr>
          <a:xfrm>
            <a:off x="4800600" y="5803612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5B5A5-03D5-4C67-A8FC-DBA0EA89EE80}"/>
              </a:ext>
            </a:extLst>
          </p:cNvPr>
          <p:cNvSpPr txBox="1"/>
          <p:nvPr/>
        </p:nvSpPr>
        <p:spPr>
          <a:xfrm>
            <a:off x="3976964" y="2476069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24988-DE1A-4908-951F-7D732AC44188}"/>
              </a:ext>
            </a:extLst>
          </p:cNvPr>
          <p:cNvSpPr txBox="1"/>
          <p:nvPr/>
        </p:nvSpPr>
        <p:spPr>
          <a:xfrm>
            <a:off x="4047968" y="1718153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1295169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F35D-8C9B-4B97-99AC-530D71FE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D200A-014E-426F-8A46-C8B15F74B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B5CCE-F634-4C44-B6B7-4A3AA7234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AD3C1-A50E-4542-9EB3-850D4DAA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57"/>
            <a:ext cx="9143999" cy="68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C1EA-66B2-455F-9413-DAE9AF10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9842D-6FC7-41A5-BBBA-5533D84F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D5834-5CC5-47BF-A05D-73DD07C2B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9837B-6402-47C1-AB12-21F588549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2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Quality Dimensions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7630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8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Accuracy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Format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Comparability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Reliability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Interpretability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Conciseness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Timeliness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Content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Freedom from bias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Relevance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Efficiency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Informativeness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Completeness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Importance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Level of detail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Currency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Quantitativeness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Consistency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8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Usableness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Scope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Flexibility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Usefulness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Understandability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Precision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Clarity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55626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Wang, R.Y., </a:t>
            </a:r>
            <a:r>
              <a:rPr 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Storey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, V.C., and Firth, C.P.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A framework for analysis of data quality research. 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IEEE Trans. on </a:t>
            </a:r>
            <a:r>
              <a:rPr lang="en-US" sz="14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Knowl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. Data Eng. 7,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4 (1995), pp. 623–640.</a:t>
            </a:r>
          </a:p>
        </p:txBody>
      </p:sp>
    </p:spTree>
    <p:extLst>
      <p:ext uri="{BB962C8B-B14F-4D97-AF65-F5344CB8AC3E}">
        <p14:creationId xmlns:p14="http://schemas.microsoft.com/office/powerpoint/2010/main" val="701365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Annotate entities in the following 4 phases in phagocytosis and some processes from which they result.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most basic entities, see:</a:t>
            </a:r>
          </a:p>
          <a:p>
            <a:pPr marL="400050" lvl="1" indent="0">
              <a:buNone/>
            </a:pPr>
            <a:r>
              <a:rPr lang="en-US" sz="2000" dirty="0">
                <a:hlinkClick r:id="rId2"/>
              </a:rPr>
              <a:t>http://www.ontobee.org/ontology/catalog/BFO?iri=http://www.w3.org/2002/07/owl%23Class</a:t>
            </a:r>
            <a:r>
              <a:rPr lang="en-US" sz="2000" dirty="0"/>
              <a:t> </a:t>
            </a:r>
          </a:p>
          <a:p>
            <a:pPr marL="400050" lvl="1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an inventory of processes, see: </a:t>
            </a:r>
            <a:r>
              <a:rPr lang="en-US" sz="2000" dirty="0">
                <a:hlinkClick r:id="rId3"/>
              </a:rPr>
              <a:t>http://www.informatics.jax.org/vocab/gene_ontology/GO:0006909</a:t>
            </a:r>
            <a:r>
              <a:rPr lang="en-US" sz="2000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an inventory of relations, see:</a:t>
            </a:r>
          </a:p>
          <a:p>
            <a:pPr marL="400050" lvl="1" indent="0">
              <a:buNone/>
            </a:pPr>
            <a:r>
              <a:rPr lang="en-US" sz="2000" dirty="0">
                <a:hlinkClick r:id="rId4"/>
              </a:rPr>
              <a:t>http://www.ontobee.org/ontology/RO?iri=http://purl.obolibrary.org/obo/RO_0002263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6FC23-ADBF-4815-8B22-27AE13949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17077-9F2D-462E-9923-6F8F8078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20" y="629443"/>
            <a:ext cx="3090256" cy="3001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C08EB7-16BF-430E-ABAD-08A5BF53F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51" y="629443"/>
            <a:ext cx="2777146" cy="3044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010B1-0624-4BFB-A37C-C72FEAB07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54489"/>
            <a:ext cx="3924300" cy="2928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AC6A5-A236-41FD-ABA8-2B925AB37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8" y="3802815"/>
            <a:ext cx="3924301" cy="2744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05CEFF-B35F-4D42-A7E7-77BEC131AFC8}"/>
              </a:ext>
            </a:extLst>
          </p:cNvPr>
          <p:cNvSpPr txBox="1"/>
          <p:nvPr/>
        </p:nvSpPr>
        <p:spPr>
          <a:xfrm>
            <a:off x="360004" y="149145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C3293-57E4-4A71-9D24-3C6582213390}"/>
              </a:ext>
            </a:extLst>
          </p:cNvPr>
          <p:cNvSpPr txBox="1"/>
          <p:nvPr/>
        </p:nvSpPr>
        <p:spPr>
          <a:xfrm>
            <a:off x="4405833" y="1471834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32F90-BCDD-44E6-90F8-AA049AECF0B4}"/>
              </a:ext>
            </a:extLst>
          </p:cNvPr>
          <p:cNvSpPr txBox="1"/>
          <p:nvPr/>
        </p:nvSpPr>
        <p:spPr>
          <a:xfrm>
            <a:off x="7798" y="4167261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68D1-D341-425F-A072-A9065DEE5B40}"/>
              </a:ext>
            </a:extLst>
          </p:cNvPr>
          <p:cNvSpPr txBox="1"/>
          <p:nvPr/>
        </p:nvSpPr>
        <p:spPr>
          <a:xfrm>
            <a:off x="4440221" y="426720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t4</a:t>
            </a:r>
          </a:p>
        </p:txBody>
      </p:sp>
    </p:spTree>
    <p:extLst>
      <p:ext uri="{BB962C8B-B14F-4D97-AF65-F5344CB8AC3E}">
        <p14:creationId xmlns:p14="http://schemas.microsoft.com/office/powerpoint/2010/main" val="2743032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6AB936-3E7F-4DF1-8723-2448C856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B4BF1-CF9A-4E31-8C31-65D871C0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Represent the entities involved in these four process part types: FOREIGN BODY RECOGNITION, FOREIGN BODY CHASE, FB ENCLOSING, PHAGOCYTOSIS.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Write the triples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 the graph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C7230-F902-4330-8D50-BD05B314D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2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3F56-A303-4631-AB9E-CDF9E558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graph of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5C051-4409-41A5-926E-EFE99BA09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032AA5-7C9D-44F4-87A0-C25AEB1D0F4C}"/>
              </a:ext>
            </a:extLst>
          </p:cNvPr>
          <p:cNvGrpSpPr/>
          <p:nvPr/>
        </p:nvGrpSpPr>
        <p:grpSpPr>
          <a:xfrm>
            <a:off x="1905000" y="3320534"/>
            <a:ext cx="381000" cy="381000"/>
            <a:chOff x="609600" y="2286000"/>
            <a:chExt cx="381000" cy="381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7CE3737-E6A9-4F88-9CB4-955AE5BB76AC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3D0520-78E1-4F0C-A34D-5EE5BACD4CA2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E6FFD5-7C5E-44FB-A47A-C1F954CD4877}"/>
              </a:ext>
            </a:extLst>
          </p:cNvPr>
          <p:cNvGrpSpPr/>
          <p:nvPr/>
        </p:nvGrpSpPr>
        <p:grpSpPr>
          <a:xfrm>
            <a:off x="3657600" y="3320534"/>
            <a:ext cx="381000" cy="381000"/>
            <a:chOff x="609600" y="2286000"/>
            <a:chExt cx="381000" cy="381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F800AE-1070-4ECB-94D4-C6FA9B264135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FC9638-BCA6-4B20-8BEB-4B81E28BAD55}"/>
                </a:ext>
              </a:extLst>
            </p:cNvPr>
            <p:cNvSpPr txBox="1"/>
            <p:nvPr/>
          </p:nvSpPr>
          <p:spPr>
            <a:xfrm>
              <a:off x="609600" y="2297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9308A4-63A1-4DE3-8966-82EEE76D07AF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 bwMode="auto">
          <a:xfrm flipH="1">
            <a:off x="2286000" y="3516868"/>
            <a:ext cx="1371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B0123B-A7CA-4C94-A1B9-9F478B5544C6}"/>
              </a:ext>
            </a:extLst>
          </p:cNvPr>
          <p:cNvSpPr txBox="1"/>
          <p:nvPr/>
        </p:nvSpPr>
        <p:spPr>
          <a:xfrm>
            <a:off x="2219208" y="3147536"/>
            <a:ext cx="14574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Inheres in</a:t>
            </a:r>
          </a:p>
          <a:p>
            <a:endParaRPr lang="en-US" sz="1400" b="0" dirty="0">
              <a:solidFill>
                <a:srgbClr val="FFFF00"/>
              </a:solidFill>
            </a:endParaRPr>
          </a:p>
          <a:p>
            <a:r>
              <a:rPr lang="en-US" sz="1400" b="0" dirty="0">
                <a:solidFill>
                  <a:srgbClr val="FFFF00"/>
                </a:solidFill>
              </a:rPr>
              <a:t>between t1 and t4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13EABA-282D-4104-9B96-B39318529D77}"/>
              </a:ext>
            </a:extLst>
          </p:cNvPr>
          <p:cNvSpPr/>
          <p:nvPr/>
        </p:nvSpPr>
        <p:spPr bwMode="auto">
          <a:xfrm>
            <a:off x="7784467" y="3307787"/>
            <a:ext cx="1043324" cy="30777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89116A-A799-4DE9-BB1E-42D76E1F7E9E}"/>
              </a:ext>
            </a:extLst>
          </p:cNvPr>
          <p:cNvSpPr txBox="1"/>
          <p:nvPr/>
        </p:nvSpPr>
        <p:spPr>
          <a:xfrm>
            <a:off x="4630024" y="386402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DE4C3-63DE-4B70-A43D-81BCBBDE6F4E}"/>
              </a:ext>
            </a:extLst>
          </p:cNvPr>
          <p:cNvSpPr/>
          <p:nvPr/>
        </p:nvSpPr>
        <p:spPr bwMode="auto">
          <a:xfrm>
            <a:off x="5144741" y="2814913"/>
            <a:ext cx="1560859" cy="64676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QUASI-TRIANGULAR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84DDBE-7AD0-4DC1-8D86-C72A2A7160B2}"/>
              </a:ext>
            </a:extLst>
          </p:cNvPr>
          <p:cNvSpPr/>
          <p:nvPr/>
        </p:nvSpPr>
        <p:spPr bwMode="auto">
          <a:xfrm>
            <a:off x="5144741" y="3674875"/>
            <a:ext cx="1560859" cy="64676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QUASI-RECTANGULAR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530CE-282E-45B4-ABED-C84D3A3E4703}"/>
              </a:ext>
            </a:extLst>
          </p:cNvPr>
          <p:cNvSpPr/>
          <p:nvPr/>
        </p:nvSpPr>
        <p:spPr bwMode="auto">
          <a:xfrm>
            <a:off x="5144741" y="4534837"/>
            <a:ext cx="1560859" cy="64676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QUASI- TRAPEZOID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41F70C-F7E1-4573-9DB0-CB6CD145965D}"/>
              </a:ext>
            </a:extLst>
          </p:cNvPr>
          <p:cNvSpPr/>
          <p:nvPr/>
        </p:nvSpPr>
        <p:spPr bwMode="auto">
          <a:xfrm>
            <a:off x="5144741" y="1954951"/>
            <a:ext cx="1560859" cy="64676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QUASI-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CIRCULAR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4F2A21-24AC-492C-A86C-2F73FE47F3EE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9591" y="1034694"/>
            <a:ext cx="8382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9CF9C2D-8ECF-44C9-8468-B57B15D75566}"/>
              </a:ext>
            </a:extLst>
          </p:cNvPr>
          <p:cNvSpPr txBox="1"/>
          <p:nvPr/>
        </p:nvSpPr>
        <p:spPr>
          <a:xfrm>
            <a:off x="7901981" y="762000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instance of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381E39-3700-4698-A86A-74B2E5A4D1EA}"/>
              </a:ext>
            </a:extLst>
          </p:cNvPr>
          <p:cNvSpPr txBox="1"/>
          <p:nvPr/>
        </p:nvSpPr>
        <p:spPr>
          <a:xfrm>
            <a:off x="8216169" y="1083817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FFC000"/>
                </a:solidFill>
              </a:rPr>
              <a:t>isa</a:t>
            </a:r>
            <a:endParaRPr lang="en-US" sz="1400" b="0" dirty="0">
              <a:solidFill>
                <a:srgbClr val="FFC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B67B258-EE63-4742-8F05-6041402D04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9591" y="1385691"/>
            <a:ext cx="8382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5836A9-7CD3-46CF-A41D-8262C77678A2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 bwMode="auto">
          <a:xfrm flipV="1">
            <a:off x="4038600" y="2278333"/>
            <a:ext cx="1106141" cy="12385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312064-A2A1-434E-8A42-E658CD1BB596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 bwMode="auto">
          <a:xfrm flipV="1">
            <a:off x="4038600" y="3138295"/>
            <a:ext cx="1106141" cy="3785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3D803AA-5EE5-4313-B6D8-EB86F92FF764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 bwMode="auto">
          <a:xfrm>
            <a:off x="4038600" y="3516868"/>
            <a:ext cx="1106141" cy="4813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D3EB42-2153-4BFE-B2D3-D9ABCE9DCA52}"/>
              </a:ext>
            </a:extLst>
          </p:cNvPr>
          <p:cNvCxnSpPr>
            <a:cxnSpLocks/>
            <a:stCxn id="10" idx="3"/>
            <a:endCxn id="21" idx="1"/>
          </p:cNvCxnSpPr>
          <p:nvPr/>
        </p:nvCxnSpPr>
        <p:spPr bwMode="auto">
          <a:xfrm>
            <a:off x="4038600" y="3516868"/>
            <a:ext cx="1106141" cy="13413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D944C7-8EC0-4F1F-85A3-3AC6674BB411}"/>
              </a:ext>
            </a:extLst>
          </p:cNvPr>
          <p:cNvCxnSpPr>
            <a:cxnSpLocks/>
            <a:stCxn id="22" idx="3"/>
            <a:endCxn id="15" idx="1"/>
          </p:cNvCxnSpPr>
          <p:nvPr/>
        </p:nvCxnSpPr>
        <p:spPr bwMode="auto">
          <a:xfrm>
            <a:off x="6705600" y="2278333"/>
            <a:ext cx="1078867" cy="11833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25EC01-538E-4479-8109-97CCF91534B5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 bwMode="auto">
          <a:xfrm>
            <a:off x="6705600" y="3138295"/>
            <a:ext cx="1078867" cy="3233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BA55A0-D321-4A0F-986B-6E73EEBBC167}"/>
              </a:ext>
            </a:extLst>
          </p:cNvPr>
          <p:cNvCxnSpPr>
            <a:cxnSpLocks/>
            <a:stCxn id="20" idx="3"/>
            <a:endCxn id="15" idx="1"/>
          </p:cNvCxnSpPr>
          <p:nvPr/>
        </p:nvCxnSpPr>
        <p:spPr bwMode="auto">
          <a:xfrm flipV="1">
            <a:off x="6705600" y="3461676"/>
            <a:ext cx="1078867" cy="5365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D11A94B-E721-4938-9C07-09A5DFE99B6C}"/>
              </a:ext>
            </a:extLst>
          </p:cNvPr>
          <p:cNvCxnSpPr>
            <a:cxnSpLocks/>
            <a:stCxn id="21" idx="3"/>
            <a:endCxn id="15" idx="1"/>
          </p:cNvCxnSpPr>
          <p:nvPr/>
        </p:nvCxnSpPr>
        <p:spPr bwMode="auto">
          <a:xfrm flipV="1">
            <a:off x="6705600" y="3461676"/>
            <a:ext cx="1078867" cy="13965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9F1A7EE-6C09-4FBC-B83E-99DBAA674578}"/>
              </a:ext>
            </a:extLst>
          </p:cNvPr>
          <p:cNvSpPr txBox="1"/>
          <p:nvPr/>
        </p:nvSpPr>
        <p:spPr>
          <a:xfrm>
            <a:off x="4630024" y="29083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7F96F-F829-4E5C-A208-4D3B66314B7C}"/>
              </a:ext>
            </a:extLst>
          </p:cNvPr>
          <p:cNvSpPr txBox="1"/>
          <p:nvPr/>
        </p:nvSpPr>
        <p:spPr>
          <a:xfrm>
            <a:off x="4658237" y="212032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5D65E8-5821-4685-964E-45F040CE7174}"/>
              </a:ext>
            </a:extLst>
          </p:cNvPr>
          <p:cNvSpPr txBox="1"/>
          <p:nvPr/>
        </p:nvSpPr>
        <p:spPr>
          <a:xfrm>
            <a:off x="4630024" y="463846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09306B-8D84-4505-AA70-F92AE61F8859}"/>
              </a:ext>
            </a:extLst>
          </p:cNvPr>
          <p:cNvSpPr/>
          <p:nvPr/>
        </p:nvSpPr>
        <p:spPr bwMode="auto">
          <a:xfrm>
            <a:off x="5144741" y="6010066"/>
            <a:ext cx="1560859" cy="48139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SHAPE CHANGE PROCESS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1B8499-8198-401C-B56F-1A48B31E06B5}"/>
              </a:ext>
            </a:extLst>
          </p:cNvPr>
          <p:cNvSpPr txBox="1"/>
          <p:nvPr/>
        </p:nvSpPr>
        <p:spPr>
          <a:xfrm>
            <a:off x="2317433" y="4805757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</a:rPr>
              <a:t>Agent of</a:t>
            </a:r>
          </a:p>
          <a:p>
            <a:r>
              <a:rPr lang="en-US" sz="1400" b="0" dirty="0">
                <a:solidFill>
                  <a:srgbClr val="FFFF00"/>
                </a:solidFill>
              </a:rPr>
              <a:t>between t1 and t4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11DF8CA-8E3F-4A58-A256-8F2B8C3044CB}"/>
              </a:ext>
            </a:extLst>
          </p:cNvPr>
          <p:cNvCxnSpPr>
            <a:cxnSpLocks/>
            <a:stCxn id="10" idx="2"/>
            <a:endCxn id="63" idx="0"/>
          </p:cNvCxnSpPr>
          <p:nvPr/>
        </p:nvCxnSpPr>
        <p:spPr bwMode="auto">
          <a:xfrm flipH="1">
            <a:off x="3804396" y="3701534"/>
            <a:ext cx="43704" cy="2374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02F6E79-7631-4923-BA83-2BA39C303AAC}"/>
              </a:ext>
            </a:extLst>
          </p:cNvPr>
          <p:cNvGrpSpPr/>
          <p:nvPr/>
        </p:nvGrpSpPr>
        <p:grpSpPr>
          <a:xfrm>
            <a:off x="3575796" y="6063868"/>
            <a:ext cx="457200" cy="381000"/>
            <a:chOff x="609600" y="2286000"/>
            <a:chExt cx="457200" cy="381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F1A5B16-EF5E-4FF3-8810-524630BA3FF7}"/>
                </a:ext>
              </a:extLst>
            </p:cNvPr>
            <p:cNvSpPr/>
            <p:nvPr/>
          </p:nvSpPr>
          <p:spPr bwMode="auto">
            <a:xfrm>
              <a:off x="609600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A9D8976-2402-48DE-88AF-676523E61983}"/>
                </a:ext>
              </a:extLst>
            </p:cNvPr>
            <p:cNvSpPr txBox="1"/>
            <p:nvPr/>
          </p:nvSpPr>
          <p:spPr>
            <a:xfrm>
              <a:off x="609600" y="2297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50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3468505-3EC1-4ADE-BA90-91782E5FA499}"/>
              </a:ext>
            </a:extLst>
          </p:cNvPr>
          <p:cNvCxnSpPr>
            <a:cxnSpLocks/>
            <a:stCxn id="63" idx="3"/>
            <a:endCxn id="54" idx="1"/>
          </p:cNvCxnSpPr>
          <p:nvPr/>
        </p:nvCxnSpPr>
        <p:spPr bwMode="auto">
          <a:xfrm flipV="1">
            <a:off x="4032996" y="6250761"/>
            <a:ext cx="1111745" cy="94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7485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948090A-8DF0-4B20-B33A-87C9B5B1AE6A}"/>
              </a:ext>
            </a:extLst>
          </p:cNvPr>
          <p:cNvGrpSpPr/>
          <p:nvPr/>
        </p:nvGrpSpPr>
        <p:grpSpPr>
          <a:xfrm>
            <a:off x="0" y="618652"/>
            <a:ext cx="9144000" cy="6246981"/>
            <a:chOff x="0" y="618652"/>
            <a:chExt cx="9144000" cy="62469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2033A1-5CB3-4DF3-BCBC-45B228C7AC07}"/>
                </a:ext>
              </a:extLst>
            </p:cNvPr>
            <p:cNvSpPr/>
            <p:nvPr/>
          </p:nvSpPr>
          <p:spPr bwMode="auto">
            <a:xfrm>
              <a:off x="0" y="618652"/>
              <a:ext cx="9144000" cy="62469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3D41B8-D93F-432E-8491-BD5F6498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1144509"/>
              <a:ext cx="3467100" cy="2286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88D51C-2EEF-4228-ACCB-DAD3E21D3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672" y="990600"/>
              <a:ext cx="4391025" cy="22002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C30761-2C02-49AE-A0C9-E478E79FF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3445598"/>
              <a:ext cx="5405115" cy="260508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17615A4-B78B-4621-87D5-DBCD22D97BBB}"/>
              </a:ext>
            </a:extLst>
          </p:cNvPr>
          <p:cNvSpPr/>
          <p:nvPr/>
        </p:nvSpPr>
        <p:spPr>
          <a:xfrm>
            <a:off x="0" y="654898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http://www.dama-nl.org/wp-content/uploads/2020/09/DDQ-Dimensions-of-Data-Quality-Research-Paper-version-1.2-d.d.-3-Sept-2020.pdf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50ED1-AD87-4364-9D00-E3C4F021D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72200"/>
            <a:ext cx="457200" cy="365125"/>
          </a:xfrm>
        </p:spPr>
        <p:txBody>
          <a:bodyPr/>
          <a:lstStyle/>
          <a:p>
            <a:fld id="{9CE537AB-973C-4F01-8428-E6E22579D3AA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5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64C2-D914-4AC7-81E1-D6ADBEBE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6199D-684D-4E3A-8C04-A5E347D81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EA349-8F8D-472B-B82F-2CCD559BA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5"/>
            <a:ext cx="9144000" cy="6493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B05CE9-4DF1-49D1-BC0E-23C5FA05D5A0}"/>
              </a:ext>
            </a:extLst>
          </p:cNvPr>
          <p:cNvSpPr/>
          <p:nvPr/>
        </p:nvSpPr>
        <p:spPr>
          <a:xfrm>
            <a:off x="6096000" y="6491456"/>
            <a:ext cx="29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https://www.dama.org/cpages/home</a:t>
            </a:r>
          </a:p>
        </p:txBody>
      </p:sp>
    </p:spTree>
    <p:extLst>
      <p:ext uri="{BB962C8B-B14F-4D97-AF65-F5344CB8AC3E}">
        <p14:creationId xmlns:p14="http://schemas.microsoft.com/office/powerpoint/2010/main" val="101101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9FB5-1691-479A-BC40-FEEFB949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and data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C790-D095-4678-8D72-F03BB29E7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500D4-33AA-4A03-8C42-C8F2535C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93" y="1676400"/>
            <a:ext cx="9187783" cy="472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B2C4E-8736-402A-BD17-F4F168FB9662}"/>
              </a:ext>
            </a:extLst>
          </p:cNvPr>
          <p:cNvSpPr/>
          <p:nvPr/>
        </p:nvSpPr>
        <p:spPr>
          <a:xfrm>
            <a:off x="936290" y="6442293"/>
            <a:ext cx="820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https://www.cdc.gov/ncbddd/hearingloss/documents/dataqualityworksheet.pdf</a:t>
            </a:r>
          </a:p>
        </p:txBody>
      </p:sp>
    </p:spTree>
    <p:extLst>
      <p:ext uri="{BB962C8B-B14F-4D97-AF65-F5344CB8AC3E}">
        <p14:creationId xmlns:p14="http://schemas.microsoft.com/office/powerpoint/2010/main" val="365648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BFA5-6F5C-4E69-BD3F-79364B42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4BBC5-4D11-474D-88F1-8978DD603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9B615D-9909-46A8-A4FC-AFDC7E845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Registering blood pressures: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Person-ID | RR-</a:t>
            </a:r>
            <a:r>
              <a:rPr lang="en-US" dirty="0" err="1"/>
              <a:t>dia</a:t>
            </a:r>
            <a:r>
              <a:rPr lang="en-US" dirty="0"/>
              <a:t> | RR-sys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Person-ID | RR-</a:t>
            </a:r>
            <a:r>
              <a:rPr lang="en-US" dirty="0" err="1"/>
              <a:t>dia</a:t>
            </a:r>
            <a:r>
              <a:rPr lang="en-US" dirty="0"/>
              <a:t> | RR-sys | Pos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Person-ID | RR-</a:t>
            </a:r>
            <a:r>
              <a:rPr lang="en-US" dirty="0" err="1"/>
              <a:t>dia</a:t>
            </a:r>
            <a:r>
              <a:rPr lang="en-US" dirty="0"/>
              <a:t> | RR-sys | Pos | T-ID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Then come some more requirements: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RR needs to be taken both sitting and standing.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Let’s do it before and after a 10 minute physical stress test.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Oh, we need to register also the maximum amount of physical stress applied.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And by the way, it is possible that the technician that will take the pre-test RR is on coffee break so somebody else might take the post-test RR.</a:t>
            </a:r>
          </a:p>
        </p:txBody>
      </p:sp>
    </p:spTree>
    <p:extLst>
      <p:ext uri="{BB962C8B-B14F-4D97-AF65-F5344CB8AC3E}">
        <p14:creationId xmlns:p14="http://schemas.microsoft.com/office/powerpoint/2010/main" val="27796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C300-D869-47FF-9D65-220A0EE2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beginnings of a solution:</a:t>
            </a:r>
            <a:br>
              <a:rPr lang="en-US" dirty="0"/>
            </a:br>
            <a:r>
              <a:rPr lang="en-US" dirty="0"/>
              <a:t>Entity-Attribute-Value triples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F14-3C5B-4952-A156-9E4EE320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Person-ID	|  RR-</a:t>
            </a:r>
            <a:r>
              <a:rPr lang="en-US" dirty="0" err="1"/>
              <a:t>dia</a:t>
            </a:r>
            <a:r>
              <a:rPr lang="en-US" dirty="0"/>
              <a:t>   |  RR-sys   |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#1               90            150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#2               77	   125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 , 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RR-sys, 150)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(#2 , RR-</a:t>
            </a:r>
            <a:r>
              <a:rPr lang="en-US" dirty="0" err="1"/>
              <a:t>dia</a:t>
            </a:r>
            <a:r>
              <a:rPr lang="en-US" dirty="0"/>
              <a:t> , 77)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(#2 , RR-sys, 125)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CCBF5-8216-4F4F-84A8-6ED38FCB9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9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C300-D869-47FF-9D65-220A0EE2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adding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F14-3C5B-4952-A156-9E4EE320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Person-ID	|  RR-</a:t>
            </a:r>
            <a:r>
              <a:rPr lang="en-US" dirty="0" err="1"/>
              <a:t>dia</a:t>
            </a:r>
            <a:r>
              <a:rPr lang="en-US" dirty="0"/>
              <a:t>   |  RR-sys   |  Position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#1               90            150          sitting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#2               77	   125          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</a:t>
            </a:r>
            <a:r>
              <a:rPr lang="en-US" dirty="0" err="1"/>
              <a:t>dia</a:t>
            </a:r>
            <a:r>
              <a:rPr lang="en-US" dirty="0"/>
              <a:t>-sitting , 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(#1 , RR-sys-sitting, 150)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(#2 , RR-</a:t>
            </a:r>
            <a:r>
              <a:rPr lang="en-US" dirty="0" err="1"/>
              <a:t>dia</a:t>
            </a:r>
            <a:r>
              <a:rPr lang="en-US" dirty="0"/>
              <a:t>-standing, 77)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(#2 , RR-sys-standing, 125)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CCBF5-8216-4F4F-84A8-6ED38FCB9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8573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41996</TotalTime>
  <Words>2010</Words>
  <Application>Microsoft Office PowerPoint</Application>
  <PresentationFormat>On-screen Show (4:3)</PresentationFormat>
  <Paragraphs>383</Paragraphs>
  <Slides>33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Biomedical Informatics III How to structure data files  Lecture in BMS515: Fundamentals of Biomedical Research I. Dec 3, 2021 online, JSMBS, University at Buffalo</vt:lpstr>
      <vt:lpstr>Today’s learning outcomes (BMI-III)</vt:lpstr>
      <vt:lpstr>Some Data Quality Dimensions</vt:lpstr>
      <vt:lpstr>PowerPoint Presentation</vt:lpstr>
      <vt:lpstr>PowerPoint Presentation</vt:lpstr>
      <vt:lpstr>CDC and data quality</vt:lpstr>
      <vt:lpstr>The problem of tables</vt:lpstr>
      <vt:lpstr>The beginnings of a solution: Entity-Attribute-Value triples</vt:lpstr>
      <vt:lpstr>When adding position</vt:lpstr>
      <vt:lpstr>Both standing and sitting</vt:lpstr>
      <vt:lpstr>Adding more constraints</vt:lpstr>
      <vt:lpstr>Everything - overloading</vt:lpstr>
      <vt:lpstr>What goes where?</vt:lpstr>
      <vt:lpstr>Exchange syntaxes don’t solve this</vt:lpstr>
      <vt:lpstr>‘Ontology’</vt:lpstr>
      <vt:lpstr>‘Referent Tracking’</vt:lpstr>
      <vt:lpstr>An ideal dataset</vt:lpstr>
      <vt:lpstr>Particulars in the blood pressure example</vt:lpstr>
      <vt:lpstr>Representation of #1’s composition</vt:lpstr>
      <vt:lpstr>Describing the first RR measurement</vt:lpstr>
      <vt:lpstr>Results of further RR measurements</vt:lpstr>
      <vt:lpstr>Graph representations</vt:lpstr>
      <vt:lpstr>Application</vt:lpstr>
      <vt:lpstr>Minimal ontological principles for high quality research data</vt:lpstr>
      <vt:lpstr>Guided Exercise</vt:lpstr>
      <vt:lpstr>PowerPoint Presentation</vt:lpstr>
      <vt:lpstr>PowerPoint Presentation</vt:lpstr>
      <vt:lpstr>PowerPoint Presentation</vt:lpstr>
      <vt:lpstr>PowerPoint Presentation</vt:lpstr>
      <vt:lpstr>Assignment</vt:lpstr>
      <vt:lpstr>PowerPoint Presentation</vt:lpstr>
      <vt:lpstr>Tasks</vt:lpstr>
      <vt:lpstr>Example graph of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1378</cp:revision>
  <dcterms:created xsi:type="dcterms:W3CDTF">1601-01-01T00:00:00Z</dcterms:created>
  <dcterms:modified xsi:type="dcterms:W3CDTF">2021-12-03T13:42:11Z</dcterms:modified>
</cp:coreProperties>
</file>