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Lst>
  <p:notesMasterIdLst>
    <p:notesMasterId r:id="rId71"/>
  </p:notesMasterIdLst>
  <p:sldIdLst>
    <p:sldId id="1339" r:id="rId2"/>
    <p:sldId id="1535" r:id="rId3"/>
    <p:sldId id="1536" r:id="rId4"/>
    <p:sldId id="1537" r:id="rId5"/>
    <p:sldId id="1491" r:id="rId6"/>
    <p:sldId id="1522" r:id="rId7"/>
    <p:sldId id="1526" r:id="rId8"/>
    <p:sldId id="1523" r:id="rId9"/>
    <p:sldId id="1525" r:id="rId10"/>
    <p:sldId id="1529" r:id="rId11"/>
    <p:sldId id="1528" r:id="rId12"/>
    <p:sldId id="1530" r:id="rId13"/>
    <p:sldId id="1538" r:id="rId14"/>
    <p:sldId id="1539" r:id="rId15"/>
    <p:sldId id="1484" r:id="rId16"/>
    <p:sldId id="1527" r:id="rId17"/>
    <p:sldId id="1479" r:id="rId18"/>
    <p:sldId id="1480" r:id="rId19"/>
    <p:sldId id="1533" r:id="rId20"/>
    <p:sldId id="1534" r:id="rId21"/>
    <p:sldId id="1524" r:id="rId22"/>
    <p:sldId id="1344" r:id="rId23"/>
    <p:sldId id="1367" r:id="rId24"/>
    <p:sldId id="1369" r:id="rId25"/>
    <p:sldId id="1368" r:id="rId26"/>
    <p:sldId id="1518" r:id="rId27"/>
    <p:sldId id="1517" r:id="rId28"/>
    <p:sldId id="1370" r:id="rId29"/>
    <p:sldId id="1373" r:id="rId30"/>
    <p:sldId id="1378" r:id="rId31"/>
    <p:sldId id="1431" r:id="rId32"/>
    <p:sldId id="1520" r:id="rId33"/>
    <p:sldId id="1521" r:id="rId34"/>
    <p:sldId id="1379" r:id="rId35"/>
    <p:sldId id="1380" r:id="rId36"/>
    <p:sldId id="1381" r:id="rId37"/>
    <p:sldId id="1382" r:id="rId38"/>
    <p:sldId id="1377" r:id="rId39"/>
    <p:sldId id="1413" r:id="rId40"/>
    <p:sldId id="1383" r:id="rId41"/>
    <p:sldId id="1384" r:id="rId42"/>
    <p:sldId id="1495" r:id="rId43"/>
    <p:sldId id="1496" r:id="rId44"/>
    <p:sldId id="1497" r:id="rId45"/>
    <p:sldId id="1498" r:id="rId46"/>
    <p:sldId id="1499" r:id="rId47"/>
    <p:sldId id="1500" r:id="rId48"/>
    <p:sldId id="1501" r:id="rId49"/>
    <p:sldId id="1515" r:id="rId50"/>
    <p:sldId id="1502" r:id="rId51"/>
    <p:sldId id="1503" r:id="rId52"/>
    <p:sldId id="1504" r:id="rId53"/>
    <p:sldId id="1505" r:id="rId54"/>
    <p:sldId id="1516" r:id="rId55"/>
    <p:sldId id="1507" r:id="rId56"/>
    <p:sldId id="1508" r:id="rId57"/>
    <p:sldId id="1509" r:id="rId58"/>
    <p:sldId id="1510" r:id="rId59"/>
    <p:sldId id="1511" r:id="rId60"/>
    <p:sldId id="1341" r:id="rId61"/>
    <p:sldId id="1366" r:id="rId62"/>
    <p:sldId id="1359" r:id="rId63"/>
    <p:sldId id="1360" r:id="rId64"/>
    <p:sldId id="1354" r:id="rId65"/>
    <p:sldId id="1447" r:id="rId66"/>
    <p:sldId id="1512" r:id="rId67"/>
    <p:sldId id="1513" r:id="rId68"/>
    <p:sldId id="1514" r:id="rId69"/>
    <p:sldId id="1403" r:id="rId70"/>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B053"/>
    <a:srgbClr val="FF9A99"/>
    <a:srgbClr val="FF0066"/>
    <a:srgbClr val="A66CD2"/>
    <a:srgbClr val="552579"/>
    <a:srgbClr val="8F45C7"/>
    <a:srgbClr val="FF0000"/>
    <a:srgbClr val="16165D"/>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95507" autoAdjust="0"/>
  </p:normalViewPr>
  <p:slideViewPr>
    <p:cSldViewPr>
      <p:cViewPr varScale="1">
        <p:scale>
          <a:sx n="79" d="100"/>
          <a:sy n="79" d="100"/>
        </p:scale>
        <p:origin x="12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4239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6454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954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858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086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534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4958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55</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6600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56</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9768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57</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8781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12</a:t>
            </a:fld>
            <a:endParaRPr lang="en-US"/>
          </a:p>
        </p:txBody>
      </p:sp>
    </p:spTree>
    <p:extLst>
      <p:ext uri="{BB962C8B-B14F-4D97-AF65-F5344CB8AC3E}">
        <p14:creationId xmlns:p14="http://schemas.microsoft.com/office/powerpoint/2010/main" val="614878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58</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275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66</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31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67</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8575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68</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000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13</a:t>
            </a:fld>
            <a:endParaRPr lang="en-US"/>
          </a:p>
        </p:txBody>
      </p:sp>
    </p:spTree>
    <p:extLst>
      <p:ext uri="{BB962C8B-B14F-4D97-AF65-F5344CB8AC3E}">
        <p14:creationId xmlns:p14="http://schemas.microsoft.com/office/powerpoint/2010/main" val="63107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14</a:t>
            </a:fld>
            <a:endParaRPr lang="en-US"/>
          </a:p>
        </p:txBody>
      </p:sp>
    </p:spTree>
    <p:extLst>
      <p:ext uri="{BB962C8B-B14F-4D97-AF65-F5344CB8AC3E}">
        <p14:creationId xmlns:p14="http://schemas.microsoft.com/office/powerpoint/2010/main" val="382102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80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8437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840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1238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72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Clr>
                <a:schemeClr val="bg1"/>
              </a:buClr>
              <a:buFontTx/>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96"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97"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3/jamiaopen/ooy032"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38/s41928-020-00533-1"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hyperlink" Target="https://www.fda.gov/news-events/press-announcements/fda-approves-pill-sensor-digitally-tracks-if-patients-have-ingested-their-medication"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massdevice.com/elon-musks-neuralink-moving-forward-with-brain-implant/"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a:t>Biomedical Informatics I</a:t>
            </a:r>
            <a:br>
              <a:rPr lang="en-US" sz="4000" dirty="0"/>
            </a:br>
            <a:r>
              <a:rPr lang="en-US" sz="4000" dirty="0"/>
              <a:t>The discipline of </a:t>
            </a:r>
            <a:br>
              <a:rPr lang="en-US" sz="4000" dirty="0"/>
            </a:br>
            <a:r>
              <a:rPr lang="en-US" sz="4000" dirty="0"/>
              <a:t>Biomedical Informatics</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Research.</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Nov 29, 2021</a:t>
            </a:r>
            <a:br>
              <a:rPr lang="en-GB"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3" y="2775142"/>
            <a:ext cx="1964335" cy="1964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p:txBody>
          <a:bodyPr/>
          <a:lstStyle/>
          <a:p>
            <a:r>
              <a:rPr lang="en-US" dirty="0"/>
              <a:t>‘Discovery’ (naïve version)</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10</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199506" y="2570346"/>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grpSp>
        <p:nvGrpSpPr>
          <p:cNvPr id="25" name="Group 24">
            <a:extLst>
              <a:ext uri="{FF2B5EF4-FFF2-40B4-BE49-F238E27FC236}">
                <a16:creationId xmlns:a16="http://schemas.microsoft.com/office/drawing/2014/main" id="{ABA8B0C5-98F2-464C-9CD2-406990ABA0BE}"/>
              </a:ext>
            </a:extLst>
          </p:cNvPr>
          <p:cNvGrpSpPr/>
          <p:nvPr/>
        </p:nvGrpSpPr>
        <p:grpSpPr>
          <a:xfrm>
            <a:off x="3494229" y="3458780"/>
            <a:ext cx="3056840" cy="1753741"/>
            <a:chOff x="3494229" y="3458780"/>
            <a:chExt cx="3056840" cy="1753741"/>
          </a:xfrm>
        </p:grpSpPr>
        <p:sp>
          <p:nvSpPr>
            <p:cNvPr id="7" name="TextBox 6">
              <a:extLst>
                <a:ext uri="{FF2B5EF4-FFF2-40B4-BE49-F238E27FC236}">
                  <a16:creationId xmlns:a16="http://schemas.microsoft.com/office/drawing/2014/main" id="{43178CC0-44BA-4C4C-A417-2342DE822534}"/>
                </a:ext>
              </a:extLst>
            </p:cNvPr>
            <p:cNvSpPr txBox="1"/>
            <p:nvPr/>
          </p:nvSpPr>
          <p:spPr>
            <a:xfrm>
              <a:off x="3920480" y="4627746"/>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cxnSp>
          <p:nvCxnSpPr>
            <p:cNvPr id="11" name="Connector: Elbow 10">
              <a:extLst>
                <a:ext uri="{FF2B5EF4-FFF2-40B4-BE49-F238E27FC236}">
                  <a16:creationId xmlns:a16="http://schemas.microsoft.com/office/drawing/2014/main" id="{85C2C55B-4E54-4022-8050-32BCBE2F586D}"/>
                </a:ext>
              </a:extLst>
            </p:cNvPr>
            <p:cNvCxnSpPr>
              <a:cxnSpLocks/>
              <a:stCxn id="6" idx="3"/>
              <a:endCxn id="7" idx="0"/>
            </p:cNvCxnSpPr>
            <p:nvPr/>
          </p:nvCxnSpPr>
          <p:spPr bwMode="auto">
            <a:xfrm>
              <a:off x="3494229" y="3929534"/>
              <a:ext cx="1486798" cy="698212"/>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4696864" y="345878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grpSp>
      <p:grpSp>
        <p:nvGrpSpPr>
          <p:cNvPr id="27" name="Group 26">
            <a:extLst>
              <a:ext uri="{FF2B5EF4-FFF2-40B4-BE49-F238E27FC236}">
                <a16:creationId xmlns:a16="http://schemas.microsoft.com/office/drawing/2014/main" id="{3C5CC595-F05B-4DE4-86DE-4AFD413EB676}"/>
              </a:ext>
            </a:extLst>
          </p:cNvPr>
          <p:cNvGrpSpPr/>
          <p:nvPr/>
        </p:nvGrpSpPr>
        <p:grpSpPr>
          <a:xfrm>
            <a:off x="6053547" y="1929825"/>
            <a:ext cx="3063794" cy="3471882"/>
            <a:chOff x="6053547" y="1929825"/>
            <a:chExt cx="3063794" cy="3471882"/>
          </a:xfrm>
        </p:grpSpPr>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63135" y="2108775"/>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8F1FA4-452E-40DF-B026-6F4BD44C96DD}"/>
                </a:ext>
              </a:extLst>
            </p:cNvPr>
            <p:cNvSpPr txBox="1"/>
            <p:nvPr/>
          </p:nvSpPr>
          <p:spPr>
            <a:xfrm>
              <a:off x="6641374" y="1929825"/>
              <a:ext cx="1279517"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beliefs</a:t>
              </a:r>
            </a:p>
          </p:txBody>
        </p:sp>
        <p:cxnSp>
          <p:nvCxnSpPr>
            <p:cNvPr id="14" name="Connector: Elbow 13">
              <a:extLst>
                <a:ext uri="{FF2B5EF4-FFF2-40B4-BE49-F238E27FC236}">
                  <a16:creationId xmlns:a16="http://schemas.microsoft.com/office/drawing/2014/main" id="{9351505E-2EA5-4179-8FBE-A6BE4CA96507}"/>
                </a:ext>
              </a:extLst>
            </p:cNvPr>
            <p:cNvCxnSpPr>
              <a:cxnSpLocks/>
              <a:endCxn id="8" idx="2"/>
            </p:cNvCxnSpPr>
            <p:nvPr/>
          </p:nvCxnSpPr>
          <p:spPr bwMode="auto">
            <a:xfrm flipV="1">
              <a:off x="6053547" y="2514600"/>
              <a:ext cx="1227586" cy="2405534"/>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7112816" y="4816932"/>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accepting</a:t>
              </a:r>
            </a:p>
          </p:txBody>
        </p:sp>
      </p:grpSp>
      <p:grpSp>
        <p:nvGrpSpPr>
          <p:cNvPr id="26" name="Group 25">
            <a:extLst>
              <a:ext uri="{FF2B5EF4-FFF2-40B4-BE49-F238E27FC236}">
                <a16:creationId xmlns:a16="http://schemas.microsoft.com/office/drawing/2014/main" id="{C0661C94-FC2F-49D3-8846-B1AAD33CB05D}"/>
              </a:ext>
            </a:extLst>
          </p:cNvPr>
          <p:cNvGrpSpPr/>
          <p:nvPr/>
        </p:nvGrpSpPr>
        <p:grpSpPr>
          <a:xfrm>
            <a:off x="2277319" y="2418530"/>
            <a:ext cx="2077487" cy="4210870"/>
            <a:chOff x="2277319" y="2418530"/>
            <a:chExt cx="2077487" cy="4210870"/>
          </a:xfrm>
        </p:grpSpPr>
        <p:grpSp>
          <p:nvGrpSpPr>
            <p:cNvPr id="24" name="Group 23">
              <a:extLst>
                <a:ext uri="{FF2B5EF4-FFF2-40B4-BE49-F238E27FC236}">
                  <a16:creationId xmlns:a16="http://schemas.microsoft.com/office/drawing/2014/main" id="{AA6E846B-6776-424E-872C-3B6C12D6774A}"/>
                </a:ext>
              </a:extLst>
            </p:cNvPr>
            <p:cNvGrpSpPr/>
            <p:nvPr/>
          </p:nvGrpSpPr>
          <p:grpSpPr>
            <a:xfrm>
              <a:off x="2277319" y="2418530"/>
              <a:ext cx="2077487" cy="1803391"/>
              <a:chOff x="2277319" y="2418530"/>
              <a:chExt cx="2077487" cy="1803391"/>
            </a:xfrm>
          </p:grpSpPr>
          <p:sp>
            <p:nvSpPr>
              <p:cNvPr id="6" name="TextBox 5">
                <a:extLst>
                  <a:ext uri="{FF2B5EF4-FFF2-40B4-BE49-F238E27FC236}">
                    <a16:creationId xmlns:a16="http://schemas.microsoft.com/office/drawing/2014/main" id="{599D9D6D-3482-4CFF-BD00-A5AFCBF50EA1}"/>
                  </a:ext>
                </a:extLst>
              </p:cNvPr>
              <p:cNvSpPr txBox="1"/>
              <p:nvPr/>
            </p:nvSpPr>
            <p:spPr>
              <a:xfrm>
                <a:off x="2625080" y="363714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cxnSp>
            <p:nvCxnSpPr>
              <p:cNvPr id="10" name="Connector: Elbow 9">
                <a:extLst>
                  <a:ext uri="{FF2B5EF4-FFF2-40B4-BE49-F238E27FC236}">
                    <a16:creationId xmlns:a16="http://schemas.microsoft.com/office/drawing/2014/main" id="{899838BA-2BD8-46D3-8F43-ABB6896C3F8C}"/>
                  </a:ext>
                </a:extLst>
              </p:cNvPr>
              <p:cNvCxnSpPr>
                <a:stCxn id="5" idx="3"/>
                <a:endCxn id="6" idx="0"/>
              </p:cNvCxnSpPr>
              <p:nvPr/>
            </p:nvCxnSpPr>
            <p:spPr bwMode="auto">
              <a:xfrm>
                <a:off x="2277319" y="2862734"/>
                <a:ext cx="782336" cy="774412"/>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754606" y="241853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grpSp>
        <p:pic>
          <p:nvPicPr>
            <p:cNvPr id="21" name="Picture 7">
              <a:extLst>
                <a:ext uri="{FF2B5EF4-FFF2-40B4-BE49-F238E27FC236}">
                  <a16:creationId xmlns:a16="http://schemas.microsoft.com/office/drawing/2014/main" id="{B1DEBD42-6551-441D-933D-4889CD644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319" y="4478549"/>
              <a:ext cx="1463479" cy="2150851"/>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39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609600"/>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sp>
        <p:nvSpPr>
          <p:cNvPr id="3" name="Slide Number Placeholder 2"/>
          <p:cNvSpPr>
            <a:spLocks noGrp="1"/>
          </p:cNvSpPr>
          <p:nvPr>
            <p:ph type="sldNum" sz="quarter" idx="4"/>
          </p:nvPr>
        </p:nvSpPr>
        <p:spPr/>
        <p:txBody>
          <a:bodyPr/>
          <a:lstStyle/>
          <a:p>
            <a:fld id="{01EF93C7-D0AB-41D7-8C62-1F8A9E33AE23}" type="slidenum">
              <a:rPr lang="en-US" smtClean="0"/>
              <a:pPr/>
              <a:t>11</a:t>
            </a:fld>
            <a:endParaRPr lang="en-US"/>
          </a:p>
        </p:txBody>
      </p:sp>
    </p:spTree>
    <p:extLst>
      <p:ext uri="{BB962C8B-B14F-4D97-AF65-F5344CB8AC3E}">
        <p14:creationId xmlns:p14="http://schemas.microsoft.com/office/powerpoint/2010/main" val="36686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12</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90598" y="4752911"/>
            <a:ext cx="1941558" cy="584775"/>
          </a:xfrm>
          <a:prstGeom prst="rect">
            <a:avLst/>
          </a:prstGeom>
          <a:solidFill>
            <a:srgbClr val="FF9A99"/>
          </a:solidFill>
          <a:ln w="57150">
            <a:solidFill>
              <a:srgbClr val="FFFF00"/>
            </a:solidFill>
          </a:ln>
        </p:spPr>
        <p:txBody>
          <a:bodyPr wrap="none" rtlCol="0">
            <a:spAutoFit/>
          </a:bodyPr>
          <a:lstStyle/>
          <a:p>
            <a:r>
              <a:rPr lang="en-US" b="0" dirty="0">
                <a:solidFill>
                  <a:schemeClr val="bg1"/>
                </a:solidFill>
              </a:rPr>
              <a:t>hypothesis</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questioning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0" cy="460886"/>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7108978" cy="1784797"/>
            <a:chOff x="152400" y="4752911"/>
            <a:chExt cx="7108978"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94B8EC54-4C2E-4757-AEA0-EF326111B8C4}"/>
                </a:ext>
              </a:extLst>
            </p:cNvPr>
            <p:cNvSpPr/>
            <p:nvPr/>
          </p:nvSpPr>
          <p:spPr bwMode="auto">
            <a:xfrm>
              <a:off x="3796772" y="595293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designing</a:t>
              </a:r>
            </a:p>
          </p:txBody>
        </p:sp>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cxnSp>
          <p:nvCxnSpPr>
            <p:cNvPr id="79" name="Connector: Elbow 78">
              <a:extLst>
                <a:ext uri="{FF2B5EF4-FFF2-40B4-BE49-F238E27FC236}">
                  <a16:creationId xmlns:a16="http://schemas.microsoft.com/office/drawing/2014/main" id="{1EE36ACB-7348-43FB-9C73-8F51A7B036A3}"/>
                </a:ext>
              </a:extLst>
            </p:cNvPr>
            <p:cNvCxnSpPr>
              <a:cxnSpLocks/>
              <a:stCxn id="8" idx="2"/>
              <a:endCxn id="20" idx="3"/>
            </p:cNvCxnSpPr>
            <p:nvPr/>
          </p:nvCxnSpPr>
          <p:spPr bwMode="auto">
            <a:xfrm rot="5400000">
              <a:off x="6002360" y="4986303"/>
              <a:ext cx="907635" cy="1610400"/>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82" name="Connector: Elbow 81">
              <a:extLst>
                <a:ext uri="{FF2B5EF4-FFF2-40B4-BE49-F238E27FC236}">
                  <a16:creationId xmlns:a16="http://schemas.microsoft.com/office/drawing/2014/main" id="{DF5D22EC-BE0D-44CF-8D35-F997B1093889}"/>
                </a:ext>
              </a:extLst>
            </p:cNvPr>
            <p:cNvCxnSpPr>
              <a:cxnSpLocks/>
              <a:stCxn id="20" idx="1"/>
              <a:endCxn id="24" idx="3"/>
            </p:cNvCxnSpPr>
            <p:nvPr/>
          </p:nvCxnSpPr>
          <p:spPr bwMode="auto">
            <a:xfrm rot="10800000">
              <a:off x="2306414" y="5045299"/>
              <a:ext cx="1490359" cy="1200022"/>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29421" cy="1"/>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9525"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12144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2550"/>
                                        </p:tgtEl>
                                        <p:attrNameLst>
                                          <p:attrName>style.visibility</p:attrName>
                                        </p:attrNameLst>
                                      </p:cBhvr>
                                      <p:to>
                                        <p:strVal val="visible"/>
                                      </p:to>
                                    </p:set>
                                    <p:animEffect transition="in" filter="wipe(right)">
                                      <p:cBhvr>
                                        <p:cTn id="7" dur="500"/>
                                        <p:tgtEl>
                                          <p:spTgt spid="3625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13</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90598" y="4752911"/>
            <a:ext cx="1941558" cy="584775"/>
          </a:xfrm>
          <a:prstGeom prst="rect">
            <a:avLst/>
          </a:prstGeom>
          <a:solidFill>
            <a:srgbClr val="FF9A99"/>
          </a:solidFill>
          <a:ln w="57150">
            <a:solidFill>
              <a:srgbClr val="FFFF00"/>
            </a:solidFill>
          </a:ln>
        </p:spPr>
        <p:txBody>
          <a:bodyPr wrap="none" rtlCol="0">
            <a:spAutoFit/>
          </a:bodyPr>
          <a:lstStyle/>
          <a:p>
            <a:r>
              <a:rPr lang="en-US" b="0" dirty="0">
                <a:solidFill>
                  <a:schemeClr val="bg1"/>
                </a:solidFill>
              </a:rPr>
              <a:t>hypothesis</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questioning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0" cy="460886"/>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7108978" cy="1784797"/>
            <a:chOff x="152400" y="4752911"/>
            <a:chExt cx="7108978"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94B8EC54-4C2E-4757-AEA0-EF326111B8C4}"/>
                </a:ext>
              </a:extLst>
            </p:cNvPr>
            <p:cNvSpPr/>
            <p:nvPr/>
          </p:nvSpPr>
          <p:spPr bwMode="auto">
            <a:xfrm>
              <a:off x="3796772" y="595293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designing</a:t>
              </a:r>
            </a:p>
          </p:txBody>
        </p:sp>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cxnSp>
          <p:nvCxnSpPr>
            <p:cNvPr id="79" name="Connector: Elbow 78">
              <a:extLst>
                <a:ext uri="{FF2B5EF4-FFF2-40B4-BE49-F238E27FC236}">
                  <a16:creationId xmlns:a16="http://schemas.microsoft.com/office/drawing/2014/main" id="{1EE36ACB-7348-43FB-9C73-8F51A7B036A3}"/>
                </a:ext>
              </a:extLst>
            </p:cNvPr>
            <p:cNvCxnSpPr>
              <a:cxnSpLocks/>
              <a:stCxn id="8" idx="2"/>
              <a:endCxn id="20" idx="3"/>
            </p:cNvCxnSpPr>
            <p:nvPr/>
          </p:nvCxnSpPr>
          <p:spPr bwMode="auto">
            <a:xfrm rot="5400000">
              <a:off x="6002360" y="4986303"/>
              <a:ext cx="907635" cy="1610400"/>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82" name="Connector: Elbow 81">
              <a:extLst>
                <a:ext uri="{FF2B5EF4-FFF2-40B4-BE49-F238E27FC236}">
                  <a16:creationId xmlns:a16="http://schemas.microsoft.com/office/drawing/2014/main" id="{DF5D22EC-BE0D-44CF-8D35-F997B1093889}"/>
                </a:ext>
              </a:extLst>
            </p:cNvPr>
            <p:cNvCxnSpPr>
              <a:cxnSpLocks/>
              <a:stCxn id="20" idx="1"/>
              <a:endCxn id="24" idx="3"/>
            </p:cNvCxnSpPr>
            <p:nvPr/>
          </p:nvCxnSpPr>
          <p:spPr bwMode="auto">
            <a:xfrm rot="10800000">
              <a:off x="2306414" y="5045299"/>
              <a:ext cx="1490359" cy="1200022"/>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29421" cy="1"/>
              </a:xfrm>
              <a:prstGeom prst="straightConnector1">
                <a:avLst/>
              </a:prstGeom>
              <a:solidFill>
                <a:schemeClr val="accent1"/>
              </a:solidFill>
              <a:ln w="57150"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57150"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9734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14</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68157" y="4752911"/>
            <a:ext cx="1986441" cy="584775"/>
          </a:xfrm>
          <a:prstGeom prst="rect">
            <a:avLst/>
          </a:prstGeom>
          <a:solidFill>
            <a:srgbClr val="FF9A99"/>
          </a:solidFill>
          <a:ln w="57150">
            <a:solidFill>
              <a:srgbClr val="FF0000"/>
            </a:solidFill>
          </a:ln>
        </p:spPr>
        <p:txBody>
          <a:bodyPr wrap="none" rtlCol="0">
            <a:spAutoFit/>
          </a:bodyPr>
          <a:lstStyle/>
          <a:p>
            <a:r>
              <a:rPr lang="en-US" b="0" dirty="0">
                <a:solidFill>
                  <a:schemeClr val="bg1"/>
                </a:solidFill>
              </a:rPr>
              <a:t>knowledge</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concluding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1" cy="460886"/>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2287045" cy="1784797"/>
            <a:chOff x="152400" y="4752911"/>
            <a:chExt cx="2287045"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06980" cy="1"/>
              </a:xfrm>
              <a:prstGeom prst="straightConnector1">
                <a:avLst/>
              </a:prstGeom>
              <a:solidFill>
                <a:schemeClr val="accent1"/>
              </a:solidFill>
              <a:ln w="57150"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57150"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231799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stretch>
            <a:fillRect/>
          </a:stretch>
        </p:blipFill>
        <p:spPr>
          <a:xfrm>
            <a:off x="228600" y="2083415"/>
            <a:ext cx="4467225" cy="4286250"/>
          </a:xfrm>
          <a:prstGeom prst="rect">
            <a:avLst/>
          </a:prstGeom>
        </p:spPr>
      </p:pic>
      <p:sp>
        <p:nvSpPr>
          <p:cNvPr id="7" name="Rectangle 6"/>
          <p:cNvSpPr/>
          <p:nvPr/>
        </p:nvSpPr>
        <p:spPr>
          <a:xfrm>
            <a:off x="4953000" y="2075795"/>
            <a:ext cx="4038600" cy="4401205"/>
          </a:xfrm>
          <a:prstGeom prst="rect">
            <a:avLst/>
          </a:prstGeom>
        </p:spPr>
        <p:txBody>
          <a:bodyPr wrap="square">
            <a:spAutoFit/>
          </a:bodyPr>
          <a:lstStyle/>
          <a:p>
            <a:pPr marL="0" marR="0">
              <a:spcBef>
                <a:spcPts val="0"/>
              </a:spcBef>
              <a:spcAft>
                <a:spcPts val="0"/>
              </a:spcAft>
            </a:pPr>
            <a:r>
              <a:rPr lang="en-US" sz="2800" dirty="0">
                <a:solidFill>
                  <a:schemeClr val="bg1"/>
                </a:solidFill>
                <a:ea typeface="SimSun" panose="02010600030101010101" pitchFamily="2" charset="-122"/>
              </a:rPr>
              <a:t>John P. A. Ioannidis</a:t>
            </a:r>
            <a:r>
              <a:rPr lang="en-US" sz="2800" b="0" dirty="0">
                <a:solidFill>
                  <a:schemeClr val="bg1"/>
                </a:solidFill>
                <a:ea typeface="SimSun" panose="02010600030101010101" pitchFamily="2" charset="-122"/>
              </a:rPr>
              <a:t>. </a:t>
            </a:r>
          </a:p>
          <a:p>
            <a:pPr marL="0" marR="0">
              <a:spcBef>
                <a:spcPts val="0"/>
              </a:spcBef>
              <a:spcAft>
                <a:spcPts val="0"/>
              </a:spcAft>
            </a:pPr>
            <a:endParaRPr lang="en-US" sz="2800" b="0" dirty="0">
              <a:solidFill>
                <a:schemeClr val="bg1"/>
              </a:solidFill>
              <a:ea typeface="SimSun" panose="02010600030101010101" pitchFamily="2" charset="-122"/>
            </a:endParaRPr>
          </a:p>
          <a:p>
            <a:pPr marL="0" marR="0">
              <a:spcBef>
                <a:spcPts val="0"/>
              </a:spcBef>
              <a:spcAft>
                <a:spcPts val="0"/>
              </a:spcAft>
            </a:pPr>
            <a:r>
              <a:rPr lang="en-US" sz="2800" b="0" dirty="0">
                <a:solidFill>
                  <a:schemeClr val="bg1"/>
                </a:solidFill>
                <a:ea typeface="SimSun" panose="02010600030101010101" pitchFamily="2" charset="-122"/>
              </a:rPr>
              <a:t>Why </a:t>
            </a:r>
            <a:r>
              <a:rPr lang="en-US" sz="2800" b="0" dirty="0">
                <a:solidFill>
                  <a:srgbClr val="FFFF00"/>
                </a:solidFill>
                <a:ea typeface="SimSun" panose="02010600030101010101" pitchFamily="2" charset="-122"/>
              </a:rPr>
              <a:t>Most Published Research Findings Are False</a:t>
            </a:r>
            <a:r>
              <a:rPr lang="en-US" sz="2800" b="0" dirty="0">
                <a:solidFill>
                  <a:schemeClr val="bg1"/>
                </a:solidFill>
                <a:ea typeface="SimSun" panose="02010600030101010101" pitchFamily="2" charset="-122"/>
              </a:rPr>
              <a:t>. </a:t>
            </a:r>
          </a:p>
          <a:p>
            <a:pPr marL="0" marR="0">
              <a:spcBef>
                <a:spcPts val="0"/>
              </a:spcBef>
              <a:spcAft>
                <a:spcPts val="0"/>
              </a:spcAft>
            </a:pPr>
            <a:endParaRPr lang="en-US" sz="2800" b="0" dirty="0">
              <a:solidFill>
                <a:schemeClr val="bg1"/>
              </a:solidFill>
              <a:ea typeface="SimSun" panose="02010600030101010101" pitchFamily="2" charset="-122"/>
            </a:endParaRPr>
          </a:p>
          <a:p>
            <a:pPr marL="0" marR="0">
              <a:spcBef>
                <a:spcPts val="0"/>
              </a:spcBef>
              <a:spcAft>
                <a:spcPts val="0"/>
              </a:spcAft>
            </a:pPr>
            <a:r>
              <a:rPr lang="en-US" sz="2800" b="0" dirty="0">
                <a:solidFill>
                  <a:schemeClr val="bg1"/>
                </a:solidFill>
                <a:ea typeface="SimSun" panose="02010600030101010101" pitchFamily="2" charset="-122"/>
              </a:rPr>
              <a:t>PLOS Medicine 2005;2(8):e124</a:t>
            </a:r>
          </a:p>
          <a:p>
            <a:pPr marL="0" marR="0">
              <a:spcBef>
                <a:spcPts val="0"/>
              </a:spcBef>
              <a:spcAft>
                <a:spcPts val="0"/>
              </a:spcAft>
            </a:pPr>
            <a:endParaRPr lang="en-US" sz="2800" b="0" dirty="0">
              <a:solidFill>
                <a:schemeClr val="bg1"/>
              </a:solidFill>
              <a:ea typeface="SimSun" panose="02010600030101010101" pitchFamily="2" charset="-122"/>
            </a:endParaRPr>
          </a:p>
          <a:p>
            <a:r>
              <a:rPr lang="en-US" sz="1400" b="0" dirty="0">
                <a:solidFill>
                  <a:schemeClr val="bg1"/>
                </a:solidFill>
                <a:ea typeface="SimSun" panose="02010600030101010101" pitchFamily="2" charset="-122"/>
              </a:rPr>
              <a:t>http://robotics.cs.tamu.edu/RSS2015NegativeResults/pmed.0020124.pdf</a:t>
            </a:r>
            <a:endParaRPr lang="en-US" sz="1400" b="0" dirty="0">
              <a:solidFill>
                <a:schemeClr val="bg1"/>
              </a:solidFill>
            </a:endParaRPr>
          </a:p>
        </p:txBody>
      </p:sp>
      <p:sp>
        <p:nvSpPr>
          <p:cNvPr id="2" name="Title 1"/>
          <p:cNvSpPr>
            <a:spLocks noGrp="1"/>
          </p:cNvSpPr>
          <p:nvPr>
            <p:ph type="title"/>
          </p:nvPr>
        </p:nvSpPr>
        <p:spPr/>
        <p:txBody>
          <a:bodyPr/>
          <a:lstStyle/>
          <a:p>
            <a:r>
              <a:rPr lang="en-US" dirty="0"/>
              <a:t>However, despite the scientific method …</a:t>
            </a:r>
          </a:p>
        </p:txBody>
      </p:sp>
      <p:sp>
        <p:nvSpPr>
          <p:cNvPr id="4" name="Slide Number Placeholder 3"/>
          <p:cNvSpPr>
            <a:spLocks noGrp="1"/>
          </p:cNvSpPr>
          <p:nvPr>
            <p:ph type="sldNum" sz="quarter" idx="4"/>
          </p:nvPr>
        </p:nvSpPr>
        <p:spPr/>
        <p:txBody>
          <a:bodyPr/>
          <a:lstStyle/>
          <a:p>
            <a:fld id="{9CE537AB-973C-4F01-8428-E6E22579D3AA}" type="slidenum">
              <a:rPr lang="en-US" smtClean="0"/>
              <a:pPr/>
              <a:t>15</a:t>
            </a:fld>
            <a:endParaRPr lang="en-US"/>
          </a:p>
        </p:txBody>
      </p:sp>
    </p:spTree>
    <p:extLst>
      <p:ext uri="{BB962C8B-B14F-4D97-AF65-F5344CB8AC3E}">
        <p14:creationId xmlns:p14="http://schemas.microsoft.com/office/powerpoint/2010/main" val="23400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62E-FC8F-4A7C-A209-8EF36AFE1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5C40F9-6CE0-46F1-A8E2-BB72808C37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FD4849-88BC-40C6-83AE-B4A6C64B647D}"/>
              </a:ext>
            </a:extLst>
          </p:cNvPr>
          <p:cNvPicPr>
            <a:picLocks noChangeAspect="1"/>
          </p:cNvPicPr>
          <p:nvPr/>
        </p:nvPicPr>
        <p:blipFill>
          <a:blip r:embed="rId2"/>
          <a:stretch>
            <a:fillRect/>
          </a:stretch>
        </p:blipFill>
        <p:spPr>
          <a:xfrm>
            <a:off x="0" y="512520"/>
            <a:ext cx="9144000" cy="6345480"/>
          </a:xfrm>
          <a:prstGeom prst="rect">
            <a:avLst/>
          </a:prstGeom>
        </p:spPr>
      </p:pic>
      <p:sp>
        <p:nvSpPr>
          <p:cNvPr id="4" name="Slide Number Placeholder 3">
            <a:extLst>
              <a:ext uri="{FF2B5EF4-FFF2-40B4-BE49-F238E27FC236}">
                <a16:creationId xmlns:a16="http://schemas.microsoft.com/office/drawing/2014/main" id="{80EF2DF5-C29B-466E-A373-325A3BDBC2D9}"/>
              </a:ext>
            </a:extLst>
          </p:cNvPr>
          <p:cNvSpPr>
            <a:spLocks noGrp="1"/>
          </p:cNvSpPr>
          <p:nvPr>
            <p:ph type="sldNum" sz="quarter" idx="4"/>
          </p:nvPr>
        </p:nvSpPr>
        <p:spPr/>
        <p:txBody>
          <a:bodyPr/>
          <a:lstStyle/>
          <a:p>
            <a:fld id="{9CE537AB-973C-4F01-8428-E6E22579D3AA}" type="slidenum">
              <a:rPr lang="en-US" smtClean="0"/>
              <a:pPr/>
              <a:t>16</a:t>
            </a:fld>
            <a:endParaRPr lang="en-US"/>
          </a:p>
        </p:txBody>
      </p:sp>
    </p:spTree>
    <p:extLst>
      <p:ext uri="{BB962C8B-B14F-4D97-AF65-F5344CB8AC3E}">
        <p14:creationId xmlns:p14="http://schemas.microsoft.com/office/powerpoint/2010/main" val="83952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625841" y="3346278"/>
            <a:ext cx="541020" cy="638175"/>
          </a:xfrm>
          <a:prstGeom prst="rect">
            <a:avLst/>
          </a:prstGeom>
        </p:spPr>
      </p:pic>
      <p:sp>
        <p:nvSpPr>
          <p:cNvPr id="9" name="Rectangle 8"/>
          <p:cNvSpPr/>
          <p:nvPr/>
        </p:nvSpPr>
        <p:spPr bwMode="auto">
          <a:xfrm>
            <a:off x="4542950" y="6617970"/>
            <a:ext cx="1676400" cy="2343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3337" y="10997"/>
            <a:ext cx="9177338" cy="3027478"/>
          </a:xfrm>
          <a:prstGeom prst="rect">
            <a:avLst/>
          </a:prstGeom>
        </p:spPr>
      </p:pic>
      <p:pic>
        <p:nvPicPr>
          <p:cNvPr id="5" name="Picture 4"/>
          <p:cNvPicPr>
            <a:picLocks noChangeAspect="1"/>
          </p:cNvPicPr>
          <p:nvPr/>
        </p:nvPicPr>
        <p:blipFill>
          <a:blip r:embed="rId4"/>
          <a:stretch>
            <a:fillRect/>
          </a:stretch>
        </p:blipFill>
        <p:spPr>
          <a:xfrm>
            <a:off x="-22860" y="3038474"/>
            <a:ext cx="4565810" cy="3819525"/>
          </a:xfrm>
          <a:prstGeom prst="rect">
            <a:avLst/>
          </a:prstGeom>
        </p:spPr>
      </p:pic>
      <p:pic>
        <p:nvPicPr>
          <p:cNvPr id="6" name="Picture 5"/>
          <p:cNvPicPr>
            <a:picLocks noChangeAspect="1"/>
          </p:cNvPicPr>
          <p:nvPr/>
        </p:nvPicPr>
        <p:blipFill>
          <a:blip r:embed="rId5"/>
          <a:stretch>
            <a:fillRect/>
          </a:stretch>
        </p:blipFill>
        <p:spPr>
          <a:xfrm>
            <a:off x="5909310" y="3627120"/>
            <a:ext cx="2750820" cy="3230880"/>
          </a:xfrm>
          <a:prstGeom prst="rect">
            <a:avLst/>
          </a:prstGeom>
        </p:spPr>
      </p:pic>
      <p:pic>
        <p:nvPicPr>
          <p:cNvPr id="7" name="Picture 6"/>
          <p:cNvPicPr>
            <a:picLocks noChangeAspect="1"/>
          </p:cNvPicPr>
          <p:nvPr/>
        </p:nvPicPr>
        <p:blipFill>
          <a:blip r:embed="rId6"/>
          <a:stretch>
            <a:fillRect/>
          </a:stretch>
        </p:blipFill>
        <p:spPr>
          <a:xfrm>
            <a:off x="4550274" y="3558538"/>
            <a:ext cx="1370466" cy="3076575"/>
          </a:xfrm>
          <a:prstGeom prst="rect">
            <a:avLst/>
          </a:prstGeom>
        </p:spPr>
      </p:pic>
      <p:pic>
        <p:nvPicPr>
          <p:cNvPr id="8" name="Picture 7"/>
          <p:cNvPicPr>
            <a:picLocks noChangeAspect="1"/>
          </p:cNvPicPr>
          <p:nvPr/>
        </p:nvPicPr>
        <p:blipFill>
          <a:blip r:embed="rId7"/>
          <a:stretch>
            <a:fillRect/>
          </a:stretch>
        </p:blipFill>
        <p:spPr>
          <a:xfrm>
            <a:off x="4497048" y="3038474"/>
            <a:ext cx="4657430" cy="596436"/>
          </a:xfrm>
          <a:prstGeom prst="rect">
            <a:avLst/>
          </a:prstGeom>
        </p:spPr>
      </p:pic>
      <p:cxnSp>
        <p:nvCxnSpPr>
          <p:cNvPr id="11" name="Straight Connector 10"/>
          <p:cNvCxnSpPr/>
          <p:nvPr/>
        </p:nvCxnSpPr>
        <p:spPr bwMode="auto">
          <a:xfrm>
            <a:off x="-33337" y="3038474"/>
            <a:ext cx="920019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4521041" y="3034834"/>
            <a:ext cx="5239" cy="3823166"/>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5" name="Picture 14"/>
          <p:cNvPicPr>
            <a:picLocks noChangeAspect="1"/>
          </p:cNvPicPr>
          <p:nvPr/>
        </p:nvPicPr>
        <p:blipFill>
          <a:blip r:embed="rId8"/>
          <a:stretch>
            <a:fillRect/>
          </a:stretch>
        </p:blipFill>
        <p:spPr>
          <a:xfrm>
            <a:off x="8515350" y="3957953"/>
            <a:ext cx="666750" cy="2905759"/>
          </a:xfrm>
          <a:prstGeom prst="rect">
            <a:avLst/>
          </a:prstGeom>
        </p:spPr>
      </p:pic>
      <p:sp>
        <p:nvSpPr>
          <p:cNvPr id="13" name="Rectangle: Rounded Corners 12">
            <a:extLst>
              <a:ext uri="{FF2B5EF4-FFF2-40B4-BE49-F238E27FC236}">
                <a16:creationId xmlns:a16="http://schemas.microsoft.com/office/drawing/2014/main" id="{28B91944-EBFC-4991-AFA0-1D9DB5B9797B}"/>
              </a:ext>
            </a:extLst>
          </p:cNvPr>
          <p:cNvSpPr/>
          <p:nvPr/>
        </p:nvSpPr>
        <p:spPr bwMode="auto">
          <a:xfrm>
            <a:off x="3276600" y="1600200"/>
            <a:ext cx="1752600" cy="455464"/>
          </a:xfrm>
          <a:prstGeom prst="roundRect">
            <a:avLst/>
          </a:prstGeom>
          <a:noFill/>
          <a:ln w="57150" cap="flat" cmpd="sng" algn="ctr">
            <a:solidFill>
              <a:srgbClr val="0CB0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Slide Number Placeholder 9"/>
          <p:cNvSpPr>
            <a:spLocks noGrp="1"/>
          </p:cNvSpPr>
          <p:nvPr>
            <p:ph type="sldNum" sz="quarter" idx="4"/>
          </p:nvPr>
        </p:nvSpPr>
        <p:spPr/>
        <p:txBody>
          <a:bodyPr/>
          <a:lstStyle/>
          <a:p>
            <a:fld id="{9CE537AB-973C-4F01-8428-E6E22579D3AA}" type="slidenum">
              <a:rPr lang="en-US" smtClean="0">
                <a:solidFill>
                  <a:schemeClr val="tx1"/>
                </a:solidFill>
              </a:rPr>
              <a:pPr/>
              <a:t>17</a:t>
            </a:fld>
            <a:endParaRPr lang="en-US">
              <a:solidFill>
                <a:schemeClr val="tx1"/>
              </a:solidFill>
            </a:endParaRPr>
          </a:p>
        </p:txBody>
      </p:sp>
    </p:spTree>
    <p:extLst>
      <p:ext uri="{BB962C8B-B14F-4D97-AF65-F5344CB8AC3E}">
        <p14:creationId xmlns:p14="http://schemas.microsoft.com/office/powerpoint/2010/main" val="49623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3337" y="10997"/>
            <a:ext cx="9177338" cy="3027478"/>
          </a:xfrm>
          <a:prstGeom prst="rect">
            <a:avLst/>
          </a:prstGeom>
        </p:spPr>
      </p:pic>
      <p:pic>
        <p:nvPicPr>
          <p:cNvPr id="5" name="Picture 4"/>
          <p:cNvPicPr>
            <a:picLocks noChangeAspect="1"/>
          </p:cNvPicPr>
          <p:nvPr/>
        </p:nvPicPr>
        <p:blipFill>
          <a:blip r:embed="rId3"/>
          <a:stretch>
            <a:fillRect/>
          </a:stretch>
        </p:blipFill>
        <p:spPr>
          <a:xfrm>
            <a:off x="-52387" y="837349"/>
            <a:ext cx="4257675" cy="352425"/>
          </a:xfrm>
          <a:prstGeom prst="rect">
            <a:avLst/>
          </a:prstGeom>
        </p:spPr>
      </p:pic>
      <p:pic>
        <p:nvPicPr>
          <p:cNvPr id="6" name="Picture 5"/>
          <p:cNvPicPr>
            <a:picLocks noChangeAspect="1"/>
          </p:cNvPicPr>
          <p:nvPr/>
        </p:nvPicPr>
        <p:blipFill>
          <a:blip r:embed="rId4"/>
          <a:stretch>
            <a:fillRect/>
          </a:stretch>
        </p:blipFill>
        <p:spPr>
          <a:xfrm>
            <a:off x="0" y="1600200"/>
            <a:ext cx="4800600" cy="5257800"/>
          </a:xfrm>
          <a:prstGeom prst="rect">
            <a:avLst/>
          </a:prstGeom>
        </p:spPr>
      </p:pic>
      <p:pic>
        <p:nvPicPr>
          <p:cNvPr id="7" name="Picture 6"/>
          <p:cNvPicPr>
            <a:picLocks noChangeAspect="1"/>
          </p:cNvPicPr>
          <p:nvPr/>
        </p:nvPicPr>
        <p:blipFill>
          <a:blip r:embed="rId5"/>
          <a:stretch>
            <a:fillRect/>
          </a:stretch>
        </p:blipFill>
        <p:spPr>
          <a:xfrm>
            <a:off x="4800600" y="837348"/>
            <a:ext cx="4343400" cy="6024461"/>
          </a:xfrm>
          <a:prstGeom prst="rect">
            <a:avLst/>
          </a:prstGeom>
        </p:spPr>
      </p:pic>
      <p:sp>
        <p:nvSpPr>
          <p:cNvPr id="8" name="Rectangle 7"/>
          <p:cNvSpPr/>
          <p:nvPr/>
        </p:nvSpPr>
        <p:spPr bwMode="auto">
          <a:xfrm>
            <a:off x="4193858" y="837348"/>
            <a:ext cx="595312" cy="3524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9" name="Straight Connector 8"/>
          <p:cNvCxnSpPr/>
          <p:nvPr/>
        </p:nvCxnSpPr>
        <p:spPr bwMode="auto">
          <a:xfrm>
            <a:off x="4781550" y="837348"/>
            <a:ext cx="1" cy="602065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 name="Slide Number Placeholder 9"/>
          <p:cNvSpPr>
            <a:spLocks noGrp="1"/>
          </p:cNvSpPr>
          <p:nvPr>
            <p:ph type="sldNum" sz="quarter" idx="4"/>
          </p:nvPr>
        </p:nvSpPr>
        <p:spPr/>
        <p:txBody>
          <a:bodyPr/>
          <a:lstStyle/>
          <a:p>
            <a:fld id="{9CE537AB-973C-4F01-8428-E6E22579D3AA}" type="slidenum">
              <a:rPr lang="en-US" smtClean="0">
                <a:solidFill>
                  <a:schemeClr val="tx1"/>
                </a:solidFill>
              </a:rPr>
              <a:pPr/>
              <a:t>18</a:t>
            </a:fld>
            <a:endParaRPr lang="en-US">
              <a:solidFill>
                <a:schemeClr val="tx1"/>
              </a:solidFill>
            </a:endParaRPr>
          </a:p>
        </p:txBody>
      </p:sp>
    </p:spTree>
    <p:extLst>
      <p:ext uri="{BB962C8B-B14F-4D97-AF65-F5344CB8AC3E}">
        <p14:creationId xmlns:p14="http://schemas.microsoft.com/office/powerpoint/2010/main" val="269836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23EACA-0DC2-49C2-8234-BFDDC6D7F6D8}"/>
              </a:ext>
            </a:extLst>
          </p:cNvPr>
          <p:cNvSpPr>
            <a:spLocks noGrp="1"/>
          </p:cNvSpPr>
          <p:nvPr>
            <p:ph type="title"/>
          </p:nvPr>
        </p:nvSpPr>
        <p:spPr>
          <a:xfrm>
            <a:off x="0" y="762000"/>
            <a:ext cx="9144000" cy="762000"/>
          </a:xfrm>
        </p:spPr>
        <p:txBody>
          <a:bodyPr/>
          <a:lstStyle/>
          <a:p>
            <a:r>
              <a:rPr lang="en-US" sz="3200" dirty="0"/>
              <a:t>Shortcomings in biomedical research education</a:t>
            </a:r>
          </a:p>
        </p:txBody>
      </p:sp>
      <p:sp>
        <p:nvSpPr>
          <p:cNvPr id="6" name="Content Placeholder 5">
            <a:extLst>
              <a:ext uri="{FF2B5EF4-FFF2-40B4-BE49-F238E27FC236}">
                <a16:creationId xmlns:a16="http://schemas.microsoft.com/office/drawing/2014/main" id="{2726D13E-9943-4DB2-B3D9-C7AEECD84C27}"/>
              </a:ext>
            </a:extLst>
          </p:cNvPr>
          <p:cNvSpPr>
            <a:spLocks noGrp="1"/>
          </p:cNvSpPr>
          <p:nvPr>
            <p:ph idx="1"/>
          </p:nvPr>
        </p:nvSpPr>
        <p:spPr/>
        <p:txBody>
          <a:bodyPr/>
          <a:lstStyle/>
          <a:p>
            <a:pPr>
              <a:buFont typeface="Arial" panose="020B0604020202020204" pitchFamily="34" charset="0"/>
              <a:buChar char="•"/>
            </a:pPr>
            <a:r>
              <a:rPr lang="en-US" sz="2000" dirty="0"/>
              <a:t>The scientific method:</a:t>
            </a:r>
          </a:p>
          <a:p>
            <a:pPr lvl="1">
              <a:buFont typeface="Arial" panose="020B0604020202020204" pitchFamily="34" charset="0"/>
              <a:buChar char="•"/>
            </a:pPr>
            <a:r>
              <a:rPr lang="en-US" sz="2000" dirty="0"/>
              <a:t>Focused on obtaining knowledge through controlled experiments;</a:t>
            </a:r>
          </a:p>
          <a:p>
            <a:pPr lvl="1">
              <a:buFont typeface="Arial" panose="020B0604020202020204" pitchFamily="34" charset="0"/>
              <a:buChar char="•"/>
            </a:pPr>
            <a:r>
              <a:rPr lang="en-US" sz="2000" dirty="0"/>
              <a:t>Goal of control is eliminating bias and confounding;</a:t>
            </a:r>
          </a:p>
          <a:p>
            <a:pPr lvl="1">
              <a:buFont typeface="Arial" panose="020B0604020202020204" pitchFamily="34" charset="0"/>
              <a:buChar char="•"/>
            </a:pPr>
            <a:r>
              <a:rPr lang="en-US" sz="2000" dirty="0"/>
              <a:t>Control is mainly guided by statistics;</a:t>
            </a:r>
          </a:p>
          <a:p>
            <a:pPr lvl="1">
              <a:buFont typeface="Arial" panose="020B0604020202020204" pitchFamily="34" charset="0"/>
              <a:buChar char="•"/>
            </a:pPr>
            <a:r>
              <a:rPr lang="en-US" sz="2000" dirty="0"/>
              <a:t>Reproducibility is expected to come from adequate reporting of all activities performed and parameters used.</a:t>
            </a:r>
            <a:endParaRPr lang="en-US" sz="1000" dirty="0"/>
          </a:p>
          <a:p>
            <a:pPr lvl="1">
              <a:buFont typeface="Arial" panose="020B0604020202020204" pitchFamily="34" charset="0"/>
              <a:buChar char="•"/>
            </a:pPr>
            <a:endParaRPr lang="en-US" sz="1000" dirty="0"/>
          </a:p>
          <a:p>
            <a:pPr>
              <a:buFont typeface="Arial" panose="020B0604020202020204" pitchFamily="34" charset="0"/>
              <a:buChar char="•"/>
            </a:pPr>
            <a:r>
              <a:rPr lang="en-US" sz="2000" dirty="0"/>
              <a:t>What is missing in education of the scientific method:</a:t>
            </a:r>
          </a:p>
          <a:p>
            <a:pPr lvl="1">
              <a:buFont typeface="Arial" panose="020B0604020202020204" pitchFamily="34" charset="0"/>
              <a:buChar char="•"/>
            </a:pPr>
            <a:r>
              <a:rPr lang="en-US" sz="2000" dirty="0"/>
              <a:t>That science can’t help you in deciding which of two distinct scientific theories that reliably predict the same outcomes is correct.</a:t>
            </a:r>
          </a:p>
          <a:p>
            <a:pPr lvl="1">
              <a:buFont typeface="Arial" panose="020B0604020202020204" pitchFamily="34" charset="0"/>
              <a:buChar char="•"/>
            </a:pPr>
            <a:r>
              <a:rPr lang="en-US" sz="2000" dirty="0"/>
              <a:t>The detailed ontological nature of what the variables and their values might denote.</a:t>
            </a:r>
          </a:p>
          <a:p>
            <a:pPr marL="914400" lvl="2" indent="-914400" algn="ctr">
              <a:buNone/>
            </a:pPr>
            <a:r>
              <a:rPr lang="en-US" sz="3600" dirty="0">
                <a:sym typeface="Wingdings" panose="05000000000000000000" pitchFamily="2" charset="2"/>
              </a:rPr>
              <a:t> (biomedical) ontology</a:t>
            </a:r>
            <a:endParaRPr lang="en-US" sz="3600" dirty="0"/>
          </a:p>
        </p:txBody>
      </p:sp>
      <p:sp>
        <p:nvSpPr>
          <p:cNvPr id="4" name="Slide Number Placeholder 3">
            <a:extLst>
              <a:ext uri="{FF2B5EF4-FFF2-40B4-BE49-F238E27FC236}">
                <a16:creationId xmlns:a16="http://schemas.microsoft.com/office/drawing/2014/main" id="{733C7766-3206-4E1A-BFFC-DBAA43EAE602}"/>
              </a:ext>
            </a:extLst>
          </p:cNvPr>
          <p:cNvSpPr>
            <a:spLocks noGrp="1"/>
          </p:cNvSpPr>
          <p:nvPr>
            <p:ph type="sldNum" sz="quarter" idx="4"/>
          </p:nvPr>
        </p:nvSpPr>
        <p:spPr/>
        <p:txBody>
          <a:bodyPr/>
          <a:lstStyle/>
          <a:p>
            <a:fld id="{9CE537AB-973C-4F01-8428-E6E22579D3AA}" type="slidenum">
              <a:rPr lang="en-US" smtClean="0"/>
              <a:pPr/>
              <a:t>19</a:t>
            </a:fld>
            <a:endParaRPr lang="en-US"/>
          </a:p>
        </p:txBody>
      </p:sp>
    </p:spTree>
    <p:extLst>
      <p:ext uri="{BB962C8B-B14F-4D97-AF65-F5344CB8AC3E}">
        <p14:creationId xmlns:p14="http://schemas.microsoft.com/office/powerpoint/2010/main" val="2073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sz="3400" dirty="0"/>
            </a:br>
            <a:endParaRPr lang="en-US" sz="3400"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2</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t>Dr. Ceusters' lectures were all over the place and </a:t>
            </a:r>
            <a:r>
              <a:rPr lang="en-US" sz="2000" i="1" dirty="0">
                <a:solidFill>
                  <a:srgbClr val="FFFF00"/>
                </a:solidFill>
              </a:rPr>
              <a:t>I wasn't sure how biomedical informatics fits into biomedical research</a:t>
            </a:r>
            <a:r>
              <a:rPr lang="en-US" sz="2000" i="1" dirty="0"/>
              <a:t>. To me it seemed that the lectures were more geared towards medical students,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solidFill>
                  <a:srgbClr val="FFFF00"/>
                </a:solidFill>
              </a:rPr>
              <a:t>After leaving this class I still feel unsure on what the field of biomedical informatics entails</a:t>
            </a:r>
            <a:r>
              <a:rPr lang="en-US" sz="2000" i="1" dirty="0"/>
              <a:t>’.</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322776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333B-8556-4D9C-A06D-ECD0AB440BD0}"/>
              </a:ext>
            </a:extLst>
          </p:cNvPr>
          <p:cNvSpPr>
            <a:spLocks noGrp="1"/>
          </p:cNvSpPr>
          <p:nvPr>
            <p:ph type="title"/>
          </p:nvPr>
        </p:nvSpPr>
        <p:spPr/>
        <p:txBody>
          <a:bodyPr/>
          <a:lstStyle/>
          <a:p>
            <a:r>
              <a:rPr lang="en-US" dirty="0"/>
              <a:t>Hence … this week in context</a:t>
            </a:r>
          </a:p>
        </p:txBody>
      </p:sp>
      <p:sp>
        <p:nvSpPr>
          <p:cNvPr id="3" name="Content Placeholder 2">
            <a:extLst>
              <a:ext uri="{FF2B5EF4-FFF2-40B4-BE49-F238E27FC236}">
                <a16:creationId xmlns:a16="http://schemas.microsoft.com/office/drawing/2014/main" id="{754DBC2E-42B3-41FD-909A-3EF7974E846C}"/>
              </a:ext>
            </a:extLst>
          </p:cNvPr>
          <p:cNvSpPr>
            <a:spLocks noGrp="1"/>
          </p:cNvSpPr>
          <p:nvPr>
            <p:ph idx="1"/>
          </p:nvPr>
        </p:nvSpPr>
        <p:spPr/>
        <p:txBody>
          <a:bodyPr/>
          <a:lstStyle/>
          <a:p>
            <a:pPr marL="457200" indent="-457200">
              <a:buFont typeface="Arial" panose="020B0604020202020204" pitchFamily="34" charset="0"/>
              <a:buChar char="•"/>
            </a:pPr>
            <a:r>
              <a:rPr lang="en-US" dirty="0"/>
              <a:t>Monday:</a:t>
            </a:r>
          </a:p>
          <a:p>
            <a:pPr marL="857250" lvl="1" indent="-457200">
              <a:buFont typeface="Arial" panose="020B0604020202020204" pitchFamily="34" charset="0"/>
              <a:buChar char="•"/>
            </a:pPr>
            <a:r>
              <a:rPr lang="en-US" dirty="0"/>
              <a:t>Biomedical informatics: research domains and applications.</a:t>
            </a:r>
          </a:p>
          <a:p>
            <a:pPr marL="457200" indent="-457200">
              <a:buFont typeface="Arial" panose="020B0604020202020204" pitchFamily="34" charset="0"/>
              <a:buChar char="•"/>
            </a:pPr>
            <a:r>
              <a:rPr lang="en-US" dirty="0"/>
              <a:t>Wednesday:</a:t>
            </a:r>
          </a:p>
          <a:p>
            <a:pPr marL="857250" lvl="1" indent="-457200">
              <a:buFont typeface="Arial" panose="020B0604020202020204" pitchFamily="34" charset="0"/>
              <a:buChar char="•"/>
            </a:pPr>
            <a:r>
              <a:rPr lang="en-US" dirty="0"/>
              <a:t>Principles of biomedical ontology relevant for biomedical research.</a:t>
            </a:r>
          </a:p>
          <a:p>
            <a:pPr marL="457200" indent="-457200">
              <a:buFont typeface="Arial" panose="020B0604020202020204" pitchFamily="34" charset="0"/>
              <a:buChar char="•"/>
            </a:pPr>
            <a:r>
              <a:rPr lang="en-US" dirty="0"/>
              <a:t>Friday:</a:t>
            </a:r>
          </a:p>
          <a:p>
            <a:pPr marL="857250" lvl="1" indent="-457200">
              <a:buFont typeface="Arial" panose="020B0604020202020204" pitchFamily="34" charset="0"/>
              <a:buChar char="•"/>
            </a:pPr>
            <a:r>
              <a:rPr lang="en-US" dirty="0"/>
              <a:t>How to structure data files in line with these principles.</a:t>
            </a:r>
          </a:p>
        </p:txBody>
      </p:sp>
      <p:sp>
        <p:nvSpPr>
          <p:cNvPr id="4" name="Slide Number Placeholder 3">
            <a:extLst>
              <a:ext uri="{FF2B5EF4-FFF2-40B4-BE49-F238E27FC236}">
                <a16:creationId xmlns:a16="http://schemas.microsoft.com/office/drawing/2014/main" id="{5B0B46F7-3E9B-481B-9A69-B0C148BD3C7A}"/>
              </a:ext>
            </a:extLst>
          </p:cNvPr>
          <p:cNvSpPr>
            <a:spLocks noGrp="1"/>
          </p:cNvSpPr>
          <p:nvPr>
            <p:ph type="sldNum" sz="quarter" idx="4"/>
          </p:nvPr>
        </p:nvSpPr>
        <p:spPr/>
        <p:txBody>
          <a:bodyPr/>
          <a:lstStyle/>
          <a:p>
            <a:fld id="{9CE537AB-973C-4F01-8428-E6E22579D3AA}" type="slidenum">
              <a:rPr lang="en-US" smtClean="0"/>
              <a:pPr/>
              <a:t>20</a:t>
            </a:fld>
            <a:endParaRPr lang="en-US"/>
          </a:p>
        </p:txBody>
      </p:sp>
    </p:spTree>
    <p:extLst>
      <p:ext uri="{BB962C8B-B14F-4D97-AF65-F5344CB8AC3E}">
        <p14:creationId xmlns:p14="http://schemas.microsoft.com/office/powerpoint/2010/main" val="1815887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a:t>Today’s learning outcomes </a:t>
            </a:r>
            <a:r>
              <a:rPr lang="en-US" sz="3500" dirty="0"/>
              <a:t>(BMI I)</a:t>
            </a:r>
          </a:p>
        </p:txBody>
      </p:sp>
      <p:sp>
        <p:nvSpPr>
          <p:cNvPr id="5" name="Content Placeholder 4"/>
          <p:cNvSpPr>
            <a:spLocks noGrp="1"/>
          </p:cNvSpPr>
          <p:nvPr>
            <p:ph idx="1"/>
          </p:nvPr>
        </p:nvSpPr>
        <p:spPr/>
        <p:txBody>
          <a:bodyPr/>
          <a:lstStyle/>
          <a:p>
            <a:pPr marL="457200" indent="-457200">
              <a:buFont typeface="+mj-lt"/>
              <a:buAutoNum type="arabicPeriod"/>
            </a:pPr>
            <a:r>
              <a:rPr lang="en-US" dirty="0"/>
              <a:t>Being able to explain what </a:t>
            </a:r>
            <a:r>
              <a:rPr lang="en-US" dirty="0">
                <a:solidFill>
                  <a:srgbClr val="FFFF00"/>
                </a:solidFill>
              </a:rPr>
              <a:t>biomedical informatics</a:t>
            </a:r>
            <a:r>
              <a:rPr lang="en-US" dirty="0"/>
              <a:t> is, what is part of it, and what parts of it aim to contribute to the advance of </a:t>
            </a:r>
            <a:r>
              <a:rPr lang="en-US" dirty="0">
                <a:solidFill>
                  <a:srgbClr val="FFFF00"/>
                </a:solidFill>
              </a:rPr>
              <a:t>biomedical science and research </a:t>
            </a:r>
            <a:r>
              <a:rPr lang="en-US" dirty="0"/>
              <a:t>and the application thereof in</a:t>
            </a:r>
            <a:r>
              <a:rPr lang="en-US" dirty="0">
                <a:solidFill>
                  <a:srgbClr val="FFFF00"/>
                </a:solidFill>
              </a:rPr>
              <a:t> healthcare</a:t>
            </a:r>
            <a:r>
              <a:rPr lang="en-US" dirty="0"/>
              <a:t>.</a:t>
            </a:r>
          </a:p>
          <a:p>
            <a:pPr marL="457200" indent="-457200">
              <a:buFont typeface="+mj-lt"/>
              <a:buAutoNum type="arabicPeriod"/>
            </a:pPr>
            <a:endParaRPr lang="en-US" dirty="0"/>
          </a:p>
          <a:p>
            <a:pPr marL="457200" indent="-457200">
              <a:buFont typeface="+mj-lt"/>
              <a:buAutoNum type="arabicPeriod"/>
            </a:pPr>
            <a:endParaRPr lang="en-US" dirty="0"/>
          </a:p>
        </p:txBody>
      </p:sp>
      <p:sp>
        <p:nvSpPr>
          <p:cNvPr id="6" name="Slide Number Placeholder 5"/>
          <p:cNvSpPr>
            <a:spLocks noGrp="1"/>
          </p:cNvSpPr>
          <p:nvPr>
            <p:ph type="sldNum" sz="quarter" idx="4"/>
          </p:nvPr>
        </p:nvSpPr>
        <p:spPr/>
        <p:txBody>
          <a:bodyPr/>
          <a:lstStyle/>
          <a:p>
            <a:fld id="{9CE537AB-973C-4F01-8428-E6E22579D3AA}" type="slidenum">
              <a:rPr lang="en-US" smtClean="0"/>
              <a:pPr/>
              <a:t>21</a:t>
            </a:fld>
            <a:endParaRPr lang="en-US"/>
          </a:p>
        </p:txBody>
      </p:sp>
    </p:spTree>
    <p:extLst>
      <p:ext uri="{BB962C8B-B14F-4D97-AF65-F5344CB8AC3E}">
        <p14:creationId xmlns:p14="http://schemas.microsoft.com/office/powerpoint/2010/main" val="338447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2" name="Slide Number Placeholder 1"/>
          <p:cNvSpPr>
            <a:spLocks noGrp="1"/>
          </p:cNvSpPr>
          <p:nvPr>
            <p:ph type="sldNum" sz="quarter" idx="4"/>
          </p:nvPr>
        </p:nvSpPr>
        <p:spPr/>
        <p:txBody>
          <a:bodyPr/>
          <a:lstStyle/>
          <a:p>
            <a:fld id="{9CE537AB-973C-4F01-8428-E6E22579D3AA}" type="slidenum">
              <a:rPr lang="en-US" smtClean="0"/>
              <a:pPr/>
              <a:t>22</a:t>
            </a:fld>
            <a:endParaRPr lang="en-US"/>
          </a:p>
        </p:txBody>
      </p:sp>
    </p:spTree>
    <p:extLst>
      <p:ext uri="{BB962C8B-B14F-4D97-AF65-F5344CB8AC3E}">
        <p14:creationId xmlns:p14="http://schemas.microsoft.com/office/powerpoint/2010/main" val="28663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23</a:t>
            </a:fld>
            <a:endParaRPr lang="en-US"/>
          </a:p>
        </p:txBody>
      </p:sp>
    </p:spTree>
    <p:extLst>
      <p:ext uri="{BB962C8B-B14F-4D97-AF65-F5344CB8AC3E}">
        <p14:creationId xmlns:p14="http://schemas.microsoft.com/office/powerpoint/2010/main" val="157043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the main stream view</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24</a:t>
            </a:fld>
            <a:endParaRPr lang="en-US"/>
          </a:p>
        </p:txBody>
      </p:sp>
    </p:spTree>
    <p:extLst>
      <p:ext uri="{BB962C8B-B14F-4D97-AF65-F5344CB8AC3E}">
        <p14:creationId xmlns:p14="http://schemas.microsoft.com/office/powerpoint/2010/main" val="1095330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Informatics</a:t>
            </a: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a:p>
            <a:pPr algn="ctr" eaLnBrk="1" hangingPunct="1">
              <a:spcBef>
                <a:spcPct val="0"/>
              </a:spcBef>
              <a:buFontTx/>
              <a:buNone/>
            </a:pPr>
            <a:r>
              <a:rPr lang="en-US" altLang="en-US" sz="1800" dirty="0">
                <a:solidFill>
                  <a:schemeClr val="bg1"/>
                </a:solidFill>
              </a:rPr>
              <a:t>Of Science</a:t>
            </a: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(Biomedical)</a:t>
            </a:r>
          </a:p>
          <a:p>
            <a:pPr algn="ctr" eaLnBrk="1" hangingPunct="1">
              <a:spcBef>
                <a:spcPct val="0"/>
              </a:spcBef>
              <a:buFontTx/>
              <a:buNone/>
            </a:pPr>
            <a:r>
              <a:rPr lang="en-US" altLang="en-US" sz="1800" dirty="0">
                <a:solidFill>
                  <a:schemeClr val="bg1"/>
                </a:solidFill>
              </a:rPr>
              <a:t>Ontology</a:t>
            </a: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Human factors</a:t>
            </a:r>
          </a:p>
          <a:p>
            <a:pPr algn="ctr" eaLnBrk="1" hangingPunct="1">
              <a:spcBef>
                <a:spcPct val="0"/>
              </a:spcBef>
              <a:buFontTx/>
              <a:buNone/>
            </a:pPr>
            <a:r>
              <a:rPr lang="en-US" altLang="en-US" sz="1800" dirty="0">
                <a:solidFill>
                  <a:schemeClr val="bg1"/>
                </a:solidFill>
              </a:rPr>
              <a:t>ergonomics</a:t>
            </a: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25</a:t>
            </a:fld>
            <a:endParaRPr lang="en-US"/>
          </a:p>
        </p:txBody>
      </p:sp>
    </p:spTree>
    <p:extLst>
      <p:ext uri="{BB962C8B-B14F-4D97-AF65-F5344CB8AC3E}">
        <p14:creationId xmlns:p14="http://schemas.microsoft.com/office/powerpoint/2010/main" val="371078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209F-80AD-4904-8C93-7BF91650D4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49F5F-30A6-43BA-871F-672AD509B02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29F6EF-1BC3-4A3A-9809-07711E378EA3}"/>
              </a:ext>
            </a:extLst>
          </p:cNvPr>
          <p:cNvPicPr>
            <a:picLocks noChangeAspect="1"/>
          </p:cNvPicPr>
          <p:nvPr/>
        </p:nvPicPr>
        <p:blipFill>
          <a:blip r:embed="rId2"/>
          <a:stretch>
            <a:fillRect/>
          </a:stretch>
        </p:blipFill>
        <p:spPr>
          <a:xfrm>
            <a:off x="0" y="609600"/>
            <a:ext cx="9144000" cy="6246981"/>
          </a:xfrm>
          <a:prstGeom prst="rect">
            <a:avLst/>
          </a:prstGeom>
        </p:spPr>
      </p:pic>
      <p:sp>
        <p:nvSpPr>
          <p:cNvPr id="4" name="Slide Number Placeholder 3">
            <a:extLst>
              <a:ext uri="{FF2B5EF4-FFF2-40B4-BE49-F238E27FC236}">
                <a16:creationId xmlns:a16="http://schemas.microsoft.com/office/drawing/2014/main" id="{E3258878-26C2-40D0-8B58-3B279EE1BEEC}"/>
              </a:ext>
            </a:extLst>
          </p:cNvPr>
          <p:cNvSpPr>
            <a:spLocks noGrp="1"/>
          </p:cNvSpPr>
          <p:nvPr>
            <p:ph type="sldNum" sz="quarter" idx="4"/>
          </p:nvPr>
        </p:nvSpPr>
        <p:spPr/>
        <p:txBody>
          <a:bodyPr/>
          <a:lstStyle/>
          <a:p>
            <a:fld id="{9CE537AB-973C-4F01-8428-E6E22579D3AA}" type="slidenum">
              <a:rPr lang="en-US" smtClean="0">
                <a:solidFill>
                  <a:schemeClr val="tx1"/>
                </a:solidFill>
              </a:rPr>
              <a:pPr/>
              <a:t>26</a:t>
            </a:fld>
            <a:endParaRPr lang="en-US">
              <a:solidFill>
                <a:schemeClr val="tx1"/>
              </a:solidFill>
            </a:endParaRPr>
          </a:p>
        </p:txBody>
      </p:sp>
      <p:sp>
        <p:nvSpPr>
          <p:cNvPr id="6" name="Rectangle 5">
            <a:extLst>
              <a:ext uri="{FF2B5EF4-FFF2-40B4-BE49-F238E27FC236}">
                <a16:creationId xmlns:a16="http://schemas.microsoft.com/office/drawing/2014/main" id="{B0CDBEF7-1493-4EA7-9CFA-5440962480BF}"/>
              </a:ext>
            </a:extLst>
          </p:cNvPr>
          <p:cNvSpPr/>
          <p:nvPr/>
        </p:nvSpPr>
        <p:spPr>
          <a:xfrm>
            <a:off x="-19050" y="2057400"/>
            <a:ext cx="2686050" cy="1015663"/>
          </a:xfrm>
          <a:prstGeom prst="rect">
            <a:avLst/>
          </a:prstGeom>
        </p:spPr>
        <p:txBody>
          <a:bodyPr wrap="square">
            <a:spAutoFit/>
          </a:bodyPr>
          <a:lstStyle/>
          <a:p>
            <a:r>
              <a:rPr lang="en-US" sz="1000" b="0" dirty="0">
                <a:solidFill>
                  <a:schemeClr val="tx1"/>
                </a:solidFill>
                <a:latin typeface="Source Sans Pro" panose="020B0503030403020204" pitchFamily="34" charset="0"/>
              </a:rPr>
              <a:t>Philip R O Payne, Elmer V </a:t>
            </a:r>
            <a:r>
              <a:rPr lang="en-US" sz="1000" b="0" dirty="0" err="1">
                <a:solidFill>
                  <a:schemeClr val="tx1"/>
                </a:solidFill>
                <a:latin typeface="Source Sans Pro" panose="020B0503030403020204" pitchFamily="34" charset="0"/>
              </a:rPr>
              <a:t>Bernstam</a:t>
            </a:r>
            <a:r>
              <a:rPr lang="en-US" sz="1000" b="0" dirty="0">
                <a:solidFill>
                  <a:schemeClr val="tx1"/>
                </a:solidFill>
                <a:latin typeface="Source Sans Pro" panose="020B0503030403020204" pitchFamily="34" charset="0"/>
              </a:rPr>
              <a:t>, Justin B </a:t>
            </a:r>
            <a:r>
              <a:rPr lang="en-US" sz="1000" b="0" dirty="0" err="1">
                <a:solidFill>
                  <a:schemeClr val="tx1"/>
                </a:solidFill>
                <a:latin typeface="Source Sans Pro" panose="020B0503030403020204" pitchFamily="34" charset="0"/>
              </a:rPr>
              <a:t>Starren</a:t>
            </a:r>
            <a:r>
              <a:rPr lang="en-US" sz="1000" b="0" dirty="0">
                <a:solidFill>
                  <a:schemeClr val="tx1"/>
                </a:solidFill>
                <a:latin typeface="Source Sans Pro" panose="020B0503030403020204" pitchFamily="34" charset="0"/>
              </a:rPr>
              <a:t>, Biomedical informatics meets data science: current state and future directions for interaction, </a:t>
            </a:r>
            <a:r>
              <a:rPr lang="en-US" sz="1000" b="0" i="1" dirty="0">
                <a:solidFill>
                  <a:schemeClr val="tx1"/>
                </a:solidFill>
                <a:latin typeface="Source Sans Pro" panose="020B0503030403020204" pitchFamily="34" charset="0"/>
              </a:rPr>
              <a:t>JAMIA Open</a:t>
            </a:r>
            <a:r>
              <a:rPr lang="en-US" sz="1000" b="0" dirty="0">
                <a:solidFill>
                  <a:schemeClr val="tx1"/>
                </a:solidFill>
                <a:latin typeface="Source Sans Pro" panose="020B0503030403020204" pitchFamily="34" charset="0"/>
              </a:rPr>
              <a:t>, Volume 1, Issue 2, October 2018, Pages 136-141, </a:t>
            </a:r>
          </a:p>
          <a:p>
            <a:r>
              <a:rPr lang="en-US" sz="1000" b="0" dirty="0">
                <a:solidFill>
                  <a:schemeClr val="tx1"/>
                </a:solidFill>
                <a:latin typeface="Source Sans Pro" panose="020B0503030403020204" pitchFamily="34" charset="0"/>
                <a:hlinkClick r:id="rId3">
                  <a:extLst>
                    <a:ext uri="{A12FA001-AC4F-418D-AE19-62706E023703}">
                      <ahyp:hlinkClr xmlns:ahyp="http://schemas.microsoft.com/office/drawing/2018/hyperlinkcolor" val="tx"/>
                    </a:ext>
                  </a:extLst>
                </a:hlinkClick>
              </a:rPr>
              <a:t>https://doi.org/10.1093/jamiaopen/ooy032</a:t>
            </a:r>
            <a:endParaRPr lang="en-US" sz="1000" dirty="0">
              <a:solidFill>
                <a:schemeClr val="tx1"/>
              </a:solidFill>
            </a:endParaRPr>
          </a:p>
        </p:txBody>
      </p:sp>
    </p:spTree>
    <p:extLst>
      <p:ext uri="{BB962C8B-B14F-4D97-AF65-F5344CB8AC3E}">
        <p14:creationId xmlns:p14="http://schemas.microsoft.com/office/powerpoint/2010/main" val="1929110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BAB76A-9084-4F09-95B0-03916355F422}"/>
              </a:ext>
            </a:extLst>
          </p:cNvPr>
          <p:cNvPicPr>
            <a:picLocks noChangeAspect="1"/>
          </p:cNvPicPr>
          <p:nvPr/>
        </p:nvPicPr>
        <p:blipFill>
          <a:blip r:embed="rId2"/>
          <a:stretch>
            <a:fillRect/>
          </a:stretch>
        </p:blipFill>
        <p:spPr>
          <a:xfrm>
            <a:off x="0" y="619126"/>
            <a:ext cx="9144000" cy="6238874"/>
          </a:xfrm>
          <a:prstGeom prst="rect">
            <a:avLst/>
          </a:prstGeom>
        </p:spPr>
      </p:pic>
      <p:sp>
        <p:nvSpPr>
          <p:cNvPr id="7" name="TextBox 6">
            <a:extLst>
              <a:ext uri="{FF2B5EF4-FFF2-40B4-BE49-F238E27FC236}">
                <a16:creationId xmlns:a16="http://schemas.microsoft.com/office/drawing/2014/main" id="{396A4DBA-E90A-4770-8B35-C77F2DC01A29}"/>
              </a:ext>
            </a:extLst>
          </p:cNvPr>
          <p:cNvSpPr txBox="1"/>
          <p:nvPr/>
        </p:nvSpPr>
        <p:spPr>
          <a:xfrm>
            <a:off x="76200" y="6096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sp>
        <p:nvSpPr>
          <p:cNvPr id="8" name="Slide Number Placeholder 7">
            <a:extLst>
              <a:ext uri="{FF2B5EF4-FFF2-40B4-BE49-F238E27FC236}">
                <a16:creationId xmlns:a16="http://schemas.microsoft.com/office/drawing/2014/main" id="{FF6E678C-AA7E-4D32-A77E-8C41E8DAFD99}"/>
              </a:ext>
            </a:extLst>
          </p:cNvPr>
          <p:cNvSpPr>
            <a:spLocks noGrp="1"/>
          </p:cNvSpPr>
          <p:nvPr>
            <p:ph type="sldNum" sz="quarter" idx="4"/>
          </p:nvPr>
        </p:nvSpPr>
        <p:spPr/>
        <p:txBody>
          <a:bodyPr/>
          <a:lstStyle/>
          <a:p>
            <a:fld id="{9CE537AB-973C-4F01-8428-E6E22579D3AA}" type="slidenum">
              <a:rPr lang="en-US" smtClean="0">
                <a:solidFill>
                  <a:schemeClr val="tx1"/>
                </a:solidFill>
              </a:rPr>
              <a:pPr/>
              <a:t>27</a:t>
            </a:fld>
            <a:endParaRPr lang="en-US">
              <a:solidFill>
                <a:schemeClr val="tx1"/>
              </a:solidFill>
            </a:endParaRPr>
          </a:p>
        </p:txBody>
      </p:sp>
    </p:spTree>
    <p:extLst>
      <p:ext uri="{BB962C8B-B14F-4D97-AF65-F5344CB8AC3E}">
        <p14:creationId xmlns:p14="http://schemas.microsoft.com/office/powerpoint/2010/main" val="193075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Sociotechnical and Human Centered </a:t>
              </a:r>
            </a:p>
            <a:p>
              <a:pPr algn="ctr" eaLnBrk="1" hangingPunct="1">
                <a:spcBef>
                  <a:spcPct val="0"/>
                </a:spcBef>
                <a:buFontTx/>
                <a:buNone/>
              </a:pPr>
              <a:r>
                <a:rPr lang="en-US" altLang="en-US" sz="1800" b="1" dirty="0">
                  <a:solidFill>
                    <a:schemeClr val="bg1"/>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Imaging</a:t>
              </a: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28</a:t>
            </a:fld>
            <a:endParaRPr lang="en-US"/>
          </a:p>
        </p:txBody>
      </p:sp>
    </p:spTree>
    <p:extLst>
      <p:ext uri="{BB962C8B-B14F-4D97-AF65-F5344CB8AC3E}">
        <p14:creationId xmlns:p14="http://schemas.microsoft.com/office/powerpoint/2010/main" val="38674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29</a:t>
            </a:fld>
            <a:endParaRPr lang="en-US"/>
          </a:p>
        </p:txBody>
      </p:sp>
    </p:spTree>
    <p:extLst>
      <p:ext uri="{BB962C8B-B14F-4D97-AF65-F5344CB8AC3E}">
        <p14:creationId xmlns:p14="http://schemas.microsoft.com/office/powerpoint/2010/main" val="318414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sz="3400" dirty="0"/>
            </a:br>
            <a:endParaRPr lang="en-US" sz="3400"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3</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t>Dr. Ceusters' lectures were all over the place and I wasn't sure how biomedical informatics fits into biomedical research. To me </a:t>
            </a:r>
            <a:r>
              <a:rPr lang="en-US" sz="2000" i="1" dirty="0">
                <a:solidFill>
                  <a:srgbClr val="FFFF00"/>
                </a:solidFill>
              </a:rPr>
              <a:t>it seemed that the lectures were more geared towards medical students</a:t>
            </a:r>
            <a:r>
              <a:rPr lang="en-US" sz="2000" i="1" dirty="0"/>
              <a:t>,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t>After leaving this class I still feel unsure on what the field of biomedical informatics entails’.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348123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a:latin typeface="Arial" panose="020B0604020202020204" pitchFamily="34" charset="0"/>
                <a:cs typeface="Arial" panose="020B0604020202020204" pitchFamily="34" charset="0"/>
              </a:rPr>
              <a:t>Subdiscipline</a:t>
            </a:r>
            <a:r>
              <a:rPr lang="en-US" altLang="en-US" sz="3600" b="1" dirty="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p>
          <a:p>
            <a:pPr algn="ctr" eaLnBrk="1" hangingPunct="1">
              <a:spcBef>
                <a:spcPct val="0"/>
              </a:spcBef>
              <a:buFontTx/>
              <a:buNone/>
            </a:pPr>
            <a:r>
              <a:rPr lang="en-US" altLang="en-US" sz="2800" dirty="0">
                <a:solidFill>
                  <a:srgbClr val="FFC000"/>
                </a:solidFill>
              </a:rPr>
              <a:t>Bioinformatics</a:t>
            </a: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30</a:t>
            </a:fld>
            <a:endParaRPr lang="en-US"/>
          </a:p>
        </p:txBody>
      </p:sp>
    </p:spTree>
    <p:extLst>
      <p:ext uri="{BB962C8B-B14F-4D97-AF65-F5344CB8AC3E}">
        <p14:creationId xmlns:p14="http://schemas.microsoft.com/office/powerpoint/2010/main" val="722424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3A74345-C313-437B-AE0F-90E28A087A91}"/>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‘Bioinformatics’</a:t>
            </a:r>
          </a:p>
        </p:txBody>
      </p:sp>
      <p:sp>
        <p:nvSpPr>
          <p:cNvPr id="5" name="Rectangle 4"/>
          <p:cNvSpPr/>
          <p:nvPr/>
        </p:nvSpPr>
        <p:spPr>
          <a:xfrm>
            <a:off x="251637" y="6477000"/>
            <a:ext cx="8763000" cy="307777"/>
          </a:xfrm>
          <a:prstGeom prst="rect">
            <a:avLst/>
          </a:prstGeom>
        </p:spPr>
        <p:txBody>
          <a:bodyPr wrap="square">
            <a:spAutoFit/>
          </a:bodyPr>
          <a:lstStyle/>
          <a:p>
            <a:r>
              <a:rPr lang="en-US" sz="1400" dirty="0">
                <a:solidFill>
                  <a:schemeClr val="bg1"/>
                </a:solidFill>
              </a:rPr>
              <a:t>A Bioinformatics Pep Talk David </a:t>
            </a:r>
            <a:r>
              <a:rPr lang="en-US" sz="1400" dirty="0" err="1">
                <a:solidFill>
                  <a:schemeClr val="bg1"/>
                </a:solidFill>
              </a:rPr>
              <a:t>Wishart</a:t>
            </a:r>
            <a:r>
              <a:rPr lang="en-US" sz="1400" dirty="0">
                <a:solidFill>
                  <a:schemeClr val="bg1"/>
                </a:solidFill>
              </a:rPr>
              <a:t> University of Alberta. http://slideplayer.com/slide/4545718/</a:t>
            </a:r>
          </a:p>
        </p:txBody>
      </p:sp>
      <p:sp>
        <p:nvSpPr>
          <p:cNvPr id="3" name="Slide Number Placeholder 2"/>
          <p:cNvSpPr>
            <a:spLocks noGrp="1"/>
          </p:cNvSpPr>
          <p:nvPr>
            <p:ph type="sldNum" sz="quarter" idx="4"/>
          </p:nvPr>
        </p:nvSpPr>
        <p:spPr/>
        <p:txBody>
          <a:bodyPr/>
          <a:lstStyle/>
          <a:p>
            <a:fld id="{9CE537AB-973C-4F01-8428-E6E22579D3AA}" type="slidenum">
              <a:rPr lang="en-US" smtClean="0"/>
              <a:pPr/>
              <a:t>31</a:t>
            </a:fld>
            <a:endParaRPr lang="en-US"/>
          </a:p>
        </p:txBody>
      </p:sp>
      <p:grpSp>
        <p:nvGrpSpPr>
          <p:cNvPr id="33" name="Group 32">
            <a:extLst>
              <a:ext uri="{FF2B5EF4-FFF2-40B4-BE49-F238E27FC236}">
                <a16:creationId xmlns:a16="http://schemas.microsoft.com/office/drawing/2014/main" id="{3C923A1D-1100-403F-84B1-40C8CC4D1C45}"/>
              </a:ext>
            </a:extLst>
          </p:cNvPr>
          <p:cNvGrpSpPr/>
          <p:nvPr/>
        </p:nvGrpSpPr>
        <p:grpSpPr>
          <a:xfrm>
            <a:off x="1551862" y="2484547"/>
            <a:ext cx="1524000" cy="1412340"/>
            <a:chOff x="1685453" y="1447800"/>
            <a:chExt cx="1524000" cy="1412340"/>
          </a:xfrm>
        </p:grpSpPr>
        <p:sp>
          <p:nvSpPr>
            <p:cNvPr id="34" name="Oval 33">
              <a:extLst>
                <a:ext uri="{FF2B5EF4-FFF2-40B4-BE49-F238E27FC236}">
                  <a16:creationId xmlns:a16="http://schemas.microsoft.com/office/drawing/2014/main" id="{0BBD32FB-22E2-4191-BC1F-E487E43F2A1E}"/>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D10809A-B934-40E8-96A0-E4E9B54D0CB6}"/>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36" name="Group 35">
            <a:extLst>
              <a:ext uri="{FF2B5EF4-FFF2-40B4-BE49-F238E27FC236}">
                <a16:creationId xmlns:a16="http://schemas.microsoft.com/office/drawing/2014/main" id="{61AFA66C-08FF-437D-8004-49D487CE6902}"/>
              </a:ext>
            </a:extLst>
          </p:cNvPr>
          <p:cNvGrpSpPr/>
          <p:nvPr/>
        </p:nvGrpSpPr>
        <p:grpSpPr>
          <a:xfrm>
            <a:off x="2925726" y="1752600"/>
            <a:ext cx="1524000" cy="1412340"/>
            <a:chOff x="3209453" y="1115085"/>
            <a:chExt cx="1524000" cy="1412340"/>
          </a:xfrm>
        </p:grpSpPr>
        <p:sp>
          <p:nvSpPr>
            <p:cNvPr id="37" name="Oval 36">
              <a:extLst>
                <a:ext uri="{FF2B5EF4-FFF2-40B4-BE49-F238E27FC236}">
                  <a16:creationId xmlns:a16="http://schemas.microsoft.com/office/drawing/2014/main" id="{5ADFEF44-0C65-46DF-AB41-06BC6D5958D5}"/>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8" name="TextBox 37">
              <a:extLst>
                <a:ext uri="{FF2B5EF4-FFF2-40B4-BE49-F238E27FC236}">
                  <a16:creationId xmlns:a16="http://schemas.microsoft.com/office/drawing/2014/main" id="{2ABFCC88-549D-4F93-B381-82BC71CEECF2}"/>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39" name="Group 38">
            <a:extLst>
              <a:ext uri="{FF2B5EF4-FFF2-40B4-BE49-F238E27FC236}">
                <a16:creationId xmlns:a16="http://schemas.microsoft.com/office/drawing/2014/main" id="{803FB1B5-B667-48E2-B36A-9E50980F7203}"/>
              </a:ext>
            </a:extLst>
          </p:cNvPr>
          <p:cNvGrpSpPr/>
          <p:nvPr/>
        </p:nvGrpSpPr>
        <p:grpSpPr>
          <a:xfrm>
            <a:off x="4578737" y="1795110"/>
            <a:ext cx="1524000" cy="1412340"/>
            <a:chOff x="4733111" y="2136626"/>
            <a:chExt cx="1524000" cy="1412340"/>
          </a:xfrm>
        </p:grpSpPr>
        <p:sp>
          <p:nvSpPr>
            <p:cNvPr id="40" name="Oval 39">
              <a:extLst>
                <a:ext uri="{FF2B5EF4-FFF2-40B4-BE49-F238E27FC236}">
                  <a16:creationId xmlns:a16="http://schemas.microsoft.com/office/drawing/2014/main" id="{CA897D6B-A8EE-4FF1-9BF9-439BA76650EF}"/>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1" name="TextBox 40">
              <a:extLst>
                <a:ext uri="{FF2B5EF4-FFF2-40B4-BE49-F238E27FC236}">
                  <a16:creationId xmlns:a16="http://schemas.microsoft.com/office/drawing/2014/main" id="{0F2F4892-B14E-4CF0-8571-1B2D9B76DF7A}"/>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42" name="Group 41">
            <a:extLst>
              <a:ext uri="{FF2B5EF4-FFF2-40B4-BE49-F238E27FC236}">
                <a16:creationId xmlns:a16="http://schemas.microsoft.com/office/drawing/2014/main" id="{FAB0F976-CC7C-4364-B027-8B5F5C9B938C}"/>
              </a:ext>
            </a:extLst>
          </p:cNvPr>
          <p:cNvGrpSpPr/>
          <p:nvPr/>
        </p:nvGrpSpPr>
        <p:grpSpPr>
          <a:xfrm>
            <a:off x="5952601" y="2574174"/>
            <a:ext cx="1524000" cy="1412340"/>
            <a:chOff x="6629399" y="2170568"/>
            <a:chExt cx="1524000" cy="1412340"/>
          </a:xfrm>
        </p:grpSpPr>
        <p:sp>
          <p:nvSpPr>
            <p:cNvPr id="43" name="Oval 42">
              <a:extLst>
                <a:ext uri="{FF2B5EF4-FFF2-40B4-BE49-F238E27FC236}">
                  <a16:creationId xmlns:a16="http://schemas.microsoft.com/office/drawing/2014/main" id="{AA6C874E-2788-47FD-8A63-49BC30C68620}"/>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4" name="TextBox 43">
              <a:extLst>
                <a:ext uri="{FF2B5EF4-FFF2-40B4-BE49-F238E27FC236}">
                  <a16:creationId xmlns:a16="http://schemas.microsoft.com/office/drawing/2014/main" id="{01D14001-E829-4291-8AA3-D83BDB3A816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45" name="Group 44">
            <a:extLst>
              <a:ext uri="{FF2B5EF4-FFF2-40B4-BE49-F238E27FC236}">
                <a16:creationId xmlns:a16="http://schemas.microsoft.com/office/drawing/2014/main" id="{45FDE678-2688-4E57-BA03-FFA297EA5A3D}"/>
              </a:ext>
            </a:extLst>
          </p:cNvPr>
          <p:cNvGrpSpPr/>
          <p:nvPr/>
        </p:nvGrpSpPr>
        <p:grpSpPr>
          <a:xfrm>
            <a:off x="5952601" y="4103056"/>
            <a:ext cx="1524000" cy="1412340"/>
            <a:chOff x="7315200" y="4182743"/>
            <a:chExt cx="1524000" cy="1412340"/>
          </a:xfrm>
        </p:grpSpPr>
        <p:sp>
          <p:nvSpPr>
            <p:cNvPr id="46" name="Oval 45">
              <a:extLst>
                <a:ext uri="{FF2B5EF4-FFF2-40B4-BE49-F238E27FC236}">
                  <a16:creationId xmlns:a16="http://schemas.microsoft.com/office/drawing/2014/main" id="{C52FE7BC-AC5C-4B92-9B90-FB69AA17C85C}"/>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7" name="TextBox 46">
              <a:extLst>
                <a:ext uri="{FF2B5EF4-FFF2-40B4-BE49-F238E27FC236}">
                  <a16:creationId xmlns:a16="http://schemas.microsoft.com/office/drawing/2014/main" id="{D272867C-A2B3-4511-B0FC-F19C78B6F3B4}"/>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48" name="Group 47">
            <a:extLst>
              <a:ext uri="{FF2B5EF4-FFF2-40B4-BE49-F238E27FC236}">
                <a16:creationId xmlns:a16="http://schemas.microsoft.com/office/drawing/2014/main" id="{D12B951C-DDF4-420B-9612-34B418ABE7C6}"/>
              </a:ext>
            </a:extLst>
          </p:cNvPr>
          <p:cNvGrpSpPr/>
          <p:nvPr/>
        </p:nvGrpSpPr>
        <p:grpSpPr>
          <a:xfrm>
            <a:off x="4510863" y="4735194"/>
            <a:ext cx="1524000" cy="1412340"/>
            <a:chOff x="5760644" y="5389830"/>
            <a:chExt cx="1524000" cy="1412340"/>
          </a:xfrm>
        </p:grpSpPr>
        <p:sp>
          <p:nvSpPr>
            <p:cNvPr id="49" name="Oval 48">
              <a:extLst>
                <a:ext uri="{FF2B5EF4-FFF2-40B4-BE49-F238E27FC236}">
                  <a16:creationId xmlns:a16="http://schemas.microsoft.com/office/drawing/2014/main" id="{5CF48A93-ACE6-4ABD-B7BF-57036D24342F}"/>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0" name="TextBox 49">
              <a:extLst>
                <a:ext uri="{FF2B5EF4-FFF2-40B4-BE49-F238E27FC236}">
                  <a16:creationId xmlns:a16="http://schemas.microsoft.com/office/drawing/2014/main" id="{2CCC5F50-7260-4076-847C-D361F9978819}"/>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51" name="Group 50">
            <a:extLst>
              <a:ext uri="{FF2B5EF4-FFF2-40B4-BE49-F238E27FC236}">
                <a16:creationId xmlns:a16="http://schemas.microsoft.com/office/drawing/2014/main" id="{2A29BDD6-6D6E-4AD4-9A32-61857C226249}"/>
              </a:ext>
            </a:extLst>
          </p:cNvPr>
          <p:cNvGrpSpPr/>
          <p:nvPr/>
        </p:nvGrpSpPr>
        <p:grpSpPr>
          <a:xfrm>
            <a:off x="2877130" y="4769988"/>
            <a:ext cx="1584088" cy="1412340"/>
            <a:chOff x="2317200" y="5685967"/>
            <a:chExt cx="1584088" cy="1412340"/>
          </a:xfrm>
        </p:grpSpPr>
        <p:sp>
          <p:nvSpPr>
            <p:cNvPr id="52" name="Oval 51">
              <a:extLst>
                <a:ext uri="{FF2B5EF4-FFF2-40B4-BE49-F238E27FC236}">
                  <a16:creationId xmlns:a16="http://schemas.microsoft.com/office/drawing/2014/main" id="{DFD3ABF6-188C-4992-A7CD-213E2DD886C2}"/>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TextBox 52">
              <a:extLst>
                <a:ext uri="{FF2B5EF4-FFF2-40B4-BE49-F238E27FC236}">
                  <a16:creationId xmlns:a16="http://schemas.microsoft.com/office/drawing/2014/main" id="{72EAC0D2-6023-4DB1-90B7-29FA3B800547}"/>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54" name="Group 53">
            <a:extLst>
              <a:ext uri="{FF2B5EF4-FFF2-40B4-BE49-F238E27FC236}">
                <a16:creationId xmlns:a16="http://schemas.microsoft.com/office/drawing/2014/main" id="{024DFDDC-A4D8-4028-A0C5-3F26D8C7F179}"/>
              </a:ext>
            </a:extLst>
          </p:cNvPr>
          <p:cNvGrpSpPr/>
          <p:nvPr/>
        </p:nvGrpSpPr>
        <p:grpSpPr>
          <a:xfrm>
            <a:off x="1524000" y="4044768"/>
            <a:ext cx="1524000" cy="1412340"/>
            <a:chOff x="533400" y="5099783"/>
            <a:chExt cx="1524000" cy="1412340"/>
          </a:xfrm>
        </p:grpSpPr>
        <p:sp>
          <p:nvSpPr>
            <p:cNvPr id="55" name="Oval 54">
              <a:extLst>
                <a:ext uri="{FF2B5EF4-FFF2-40B4-BE49-F238E27FC236}">
                  <a16:creationId xmlns:a16="http://schemas.microsoft.com/office/drawing/2014/main" id="{A07E9089-3E07-45F7-A27A-EFB0393B5838}"/>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6" name="TextBox 55">
              <a:extLst>
                <a:ext uri="{FF2B5EF4-FFF2-40B4-BE49-F238E27FC236}">
                  <a16:creationId xmlns:a16="http://schemas.microsoft.com/office/drawing/2014/main" id="{FE29692C-651E-40DC-A531-1E264627AD5B}"/>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59" name="TextBox 58">
            <a:extLst>
              <a:ext uri="{FF2B5EF4-FFF2-40B4-BE49-F238E27FC236}">
                <a16:creationId xmlns:a16="http://schemas.microsoft.com/office/drawing/2014/main" id="{242F523B-8D9C-4D06-BF47-CF60CD4AF023}"/>
              </a:ext>
            </a:extLst>
          </p:cNvPr>
          <p:cNvSpPr txBox="1"/>
          <p:nvPr/>
        </p:nvSpPr>
        <p:spPr>
          <a:xfrm>
            <a:off x="3109891" y="3689486"/>
            <a:ext cx="2783134" cy="584775"/>
          </a:xfrm>
          <a:prstGeom prst="rect">
            <a:avLst/>
          </a:prstGeom>
          <a:noFill/>
        </p:spPr>
        <p:txBody>
          <a:bodyPr wrap="none" rtlCol="0">
            <a:spAutoFit/>
          </a:bodyPr>
          <a:lstStyle/>
          <a:p>
            <a:r>
              <a:rPr lang="en-US" dirty="0">
                <a:solidFill>
                  <a:srgbClr val="FF0000"/>
                </a:solidFill>
              </a:rPr>
              <a:t>Bioinformatics</a:t>
            </a:r>
          </a:p>
        </p:txBody>
      </p:sp>
    </p:spTree>
    <p:extLst>
      <p:ext uri="{BB962C8B-B14F-4D97-AF65-F5344CB8AC3E}">
        <p14:creationId xmlns:p14="http://schemas.microsoft.com/office/powerpoint/2010/main" val="915719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4A0808-D38A-46C7-A6D6-778047AFEF99}"/>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17532957-7DF2-4008-A681-557126E7C73C}"/>
              </a:ext>
            </a:extLst>
          </p:cNvPr>
          <p:cNvSpPr>
            <a:spLocks noGrp="1"/>
          </p:cNvSpPr>
          <p:nvPr>
            <p:ph type="title"/>
          </p:nvPr>
        </p:nvSpPr>
        <p:spPr/>
        <p:txBody>
          <a:bodyPr/>
          <a:lstStyle/>
          <a:p>
            <a:r>
              <a:rPr lang="en-US" dirty="0"/>
              <a:t>‘Bioinformatics’ </a:t>
            </a:r>
            <a:r>
              <a:rPr lang="en-US" dirty="0">
                <a:sym typeface="Wingdings" panose="05000000000000000000" pitchFamily="2" charset="2"/>
              </a:rPr>
              <a:t> all species</a:t>
            </a:r>
            <a:endParaRPr lang="en-US" dirty="0"/>
          </a:p>
        </p:txBody>
      </p:sp>
      <p:sp>
        <p:nvSpPr>
          <p:cNvPr id="4" name="Slide Number Placeholder 3">
            <a:extLst>
              <a:ext uri="{FF2B5EF4-FFF2-40B4-BE49-F238E27FC236}">
                <a16:creationId xmlns:a16="http://schemas.microsoft.com/office/drawing/2014/main" id="{9DA6830C-C12B-4A87-8B40-A8FB27B26716}"/>
              </a:ext>
            </a:extLst>
          </p:cNvPr>
          <p:cNvSpPr>
            <a:spLocks noGrp="1"/>
          </p:cNvSpPr>
          <p:nvPr>
            <p:ph type="sldNum" sz="quarter" idx="4"/>
          </p:nvPr>
        </p:nvSpPr>
        <p:spPr/>
        <p:txBody>
          <a:bodyPr/>
          <a:lstStyle/>
          <a:p>
            <a:fld id="{9CE537AB-973C-4F01-8428-E6E22579D3AA}" type="slidenum">
              <a:rPr lang="en-US" smtClean="0"/>
              <a:pPr/>
              <a:t>32</a:t>
            </a:fld>
            <a:endParaRPr lang="en-US"/>
          </a:p>
        </p:txBody>
      </p:sp>
      <p:grpSp>
        <p:nvGrpSpPr>
          <p:cNvPr id="5" name="Group 4">
            <a:extLst>
              <a:ext uri="{FF2B5EF4-FFF2-40B4-BE49-F238E27FC236}">
                <a16:creationId xmlns:a16="http://schemas.microsoft.com/office/drawing/2014/main" id="{7CAF0807-A26E-4995-B88E-0BE317FA9128}"/>
              </a:ext>
            </a:extLst>
          </p:cNvPr>
          <p:cNvGrpSpPr/>
          <p:nvPr/>
        </p:nvGrpSpPr>
        <p:grpSpPr>
          <a:xfrm>
            <a:off x="1551862" y="2484547"/>
            <a:ext cx="1524000" cy="1412340"/>
            <a:chOff x="1685453" y="1447800"/>
            <a:chExt cx="1524000" cy="1412340"/>
          </a:xfrm>
        </p:grpSpPr>
        <p:sp>
          <p:nvSpPr>
            <p:cNvPr id="6" name="Oval 5">
              <a:extLst>
                <a:ext uri="{FF2B5EF4-FFF2-40B4-BE49-F238E27FC236}">
                  <a16:creationId xmlns:a16="http://schemas.microsoft.com/office/drawing/2014/main" id="{B2563A53-821E-4E1C-A492-BD5F7130C821}"/>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7ABDC742-5318-420C-9D4B-9E62502ECEDE}"/>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8" name="Group 7">
            <a:extLst>
              <a:ext uri="{FF2B5EF4-FFF2-40B4-BE49-F238E27FC236}">
                <a16:creationId xmlns:a16="http://schemas.microsoft.com/office/drawing/2014/main" id="{EADDC35F-CD96-4CF5-BC2A-9DA2EB0E2440}"/>
              </a:ext>
            </a:extLst>
          </p:cNvPr>
          <p:cNvGrpSpPr/>
          <p:nvPr/>
        </p:nvGrpSpPr>
        <p:grpSpPr>
          <a:xfrm>
            <a:off x="2925726" y="1752600"/>
            <a:ext cx="1524000" cy="1412340"/>
            <a:chOff x="3209453" y="1115085"/>
            <a:chExt cx="1524000" cy="1412340"/>
          </a:xfrm>
        </p:grpSpPr>
        <p:sp>
          <p:nvSpPr>
            <p:cNvPr id="9" name="Oval 8">
              <a:extLst>
                <a:ext uri="{FF2B5EF4-FFF2-40B4-BE49-F238E27FC236}">
                  <a16:creationId xmlns:a16="http://schemas.microsoft.com/office/drawing/2014/main" id="{2D55035B-C2AD-4521-8EEC-6CD7E6649F9A}"/>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305D374E-F47F-4AB8-89A2-31C2A9B2ECAA}"/>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11" name="Group 10">
            <a:extLst>
              <a:ext uri="{FF2B5EF4-FFF2-40B4-BE49-F238E27FC236}">
                <a16:creationId xmlns:a16="http://schemas.microsoft.com/office/drawing/2014/main" id="{1D8B32B0-8054-4246-A7AA-FA763F76C19D}"/>
              </a:ext>
            </a:extLst>
          </p:cNvPr>
          <p:cNvGrpSpPr/>
          <p:nvPr/>
        </p:nvGrpSpPr>
        <p:grpSpPr>
          <a:xfrm>
            <a:off x="4578737" y="1795110"/>
            <a:ext cx="1524000" cy="1412340"/>
            <a:chOff x="4733111" y="2136626"/>
            <a:chExt cx="1524000" cy="1412340"/>
          </a:xfrm>
        </p:grpSpPr>
        <p:sp>
          <p:nvSpPr>
            <p:cNvPr id="12" name="Oval 11">
              <a:extLst>
                <a:ext uri="{FF2B5EF4-FFF2-40B4-BE49-F238E27FC236}">
                  <a16:creationId xmlns:a16="http://schemas.microsoft.com/office/drawing/2014/main" id="{C2A57B49-4619-4FDA-A253-62AF0C66902A}"/>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62AA4E6E-6103-4264-98CF-9854552F2444}"/>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14" name="Group 13">
            <a:extLst>
              <a:ext uri="{FF2B5EF4-FFF2-40B4-BE49-F238E27FC236}">
                <a16:creationId xmlns:a16="http://schemas.microsoft.com/office/drawing/2014/main" id="{BBB6C4A6-11CB-465F-9B57-71F73CFF48AE}"/>
              </a:ext>
            </a:extLst>
          </p:cNvPr>
          <p:cNvGrpSpPr/>
          <p:nvPr/>
        </p:nvGrpSpPr>
        <p:grpSpPr>
          <a:xfrm>
            <a:off x="5952601" y="2574174"/>
            <a:ext cx="1524000" cy="1412340"/>
            <a:chOff x="6629399" y="2170568"/>
            <a:chExt cx="1524000" cy="1412340"/>
          </a:xfrm>
        </p:grpSpPr>
        <p:sp>
          <p:nvSpPr>
            <p:cNvPr id="15" name="Oval 14">
              <a:extLst>
                <a:ext uri="{FF2B5EF4-FFF2-40B4-BE49-F238E27FC236}">
                  <a16:creationId xmlns:a16="http://schemas.microsoft.com/office/drawing/2014/main" id="{6868D7AE-7DE4-4C3C-B413-1D422242974B}"/>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569A9AA8-2BFA-407A-A70C-236F690FE2F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17" name="Group 16">
            <a:extLst>
              <a:ext uri="{FF2B5EF4-FFF2-40B4-BE49-F238E27FC236}">
                <a16:creationId xmlns:a16="http://schemas.microsoft.com/office/drawing/2014/main" id="{53F7187E-F118-4856-95EB-2911BA57228E}"/>
              </a:ext>
            </a:extLst>
          </p:cNvPr>
          <p:cNvGrpSpPr/>
          <p:nvPr/>
        </p:nvGrpSpPr>
        <p:grpSpPr>
          <a:xfrm>
            <a:off x="5952601" y="4103056"/>
            <a:ext cx="1524000" cy="1412340"/>
            <a:chOff x="7315200" y="4182743"/>
            <a:chExt cx="1524000" cy="1412340"/>
          </a:xfrm>
        </p:grpSpPr>
        <p:sp>
          <p:nvSpPr>
            <p:cNvPr id="18" name="Oval 17">
              <a:extLst>
                <a:ext uri="{FF2B5EF4-FFF2-40B4-BE49-F238E27FC236}">
                  <a16:creationId xmlns:a16="http://schemas.microsoft.com/office/drawing/2014/main" id="{F033410F-0BCD-43D3-9524-F0F90CE48399}"/>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Box 18">
              <a:extLst>
                <a:ext uri="{FF2B5EF4-FFF2-40B4-BE49-F238E27FC236}">
                  <a16:creationId xmlns:a16="http://schemas.microsoft.com/office/drawing/2014/main" id="{8BCFE214-8A13-44D6-8794-314A594EA326}"/>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20" name="Group 19">
            <a:extLst>
              <a:ext uri="{FF2B5EF4-FFF2-40B4-BE49-F238E27FC236}">
                <a16:creationId xmlns:a16="http://schemas.microsoft.com/office/drawing/2014/main" id="{038C1421-E96E-4314-B2D1-02B961A31C77}"/>
              </a:ext>
            </a:extLst>
          </p:cNvPr>
          <p:cNvGrpSpPr/>
          <p:nvPr/>
        </p:nvGrpSpPr>
        <p:grpSpPr>
          <a:xfrm>
            <a:off x="4510863" y="4735194"/>
            <a:ext cx="1524000" cy="1412340"/>
            <a:chOff x="5760644" y="5389830"/>
            <a:chExt cx="1524000" cy="1412340"/>
          </a:xfrm>
        </p:grpSpPr>
        <p:sp>
          <p:nvSpPr>
            <p:cNvPr id="21" name="Oval 20">
              <a:extLst>
                <a:ext uri="{FF2B5EF4-FFF2-40B4-BE49-F238E27FC236}">
                  <a16:creationId xmlns:a16="http://schemas.microsoft.com/office/drawing/2014/main" id="{0AB55071-B39B-455B-9BB6-C96E1931327B}"/>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3B2B9045-E37B-45D0-8255-1A50F08155CA}"/>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23" name="Group 22">
            <a:extLst>
              <a:ext uri="{FF2B5EF4-FFF2-40B4-BE49-F238E27FC236}">
                <a16:creationId xmlns:a16="http://schemas.microsoft.com/office/drawing/2014/main" id="{8561CA3E-9695-4ACC-87DC-5CA9ED5CFC04}"/>
              </a:ext>
            </a:extLst>
          </p:cNvPr>
          <p:cNvGrpSpPr/>
          <p:nvPr/>
        </p:nvGrpSpPr>
        <p:grpSpPr>
          <a:xfrm>
            <a:off x="2877130" y="4769988"/>
            <a:ext cx="1584088" cy="1412340"/>
            <a:chOff x="2317200" y="5685967"/>
            <a:chExt cx="1584088" cy="1412340"/>
          </a:xfrm>
        </p:grpSpPr>
        <p:sp>
          <p:nvSpPr>
            <p:cNvPr id="24" name="Oval 23">
              <a:extLst>
                <a:ext uri="{FF2B5EF4-FFF2-40B4-BE49-F238E27FC236}">
                  <a16:creationId xmlns:a16="http://schemas.microsoft.com/office/drawing/2014/main" id="{8B197789-7DD3-4CC9-A2F7-8A9A941C1E40}"/>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5" name="TextBox 24">
              <a:extLst>
                <a:ext uri="{FF2B5EF4-FFF2-40B4-BE49-F238E27FC236}">
                  <a16:creationId xmlns:a16="http://schemas.microsoft.com/office/drawing/2014/main" id="{26550638-5058-4218-8862-F80737D15950}"/>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26" name="Group 25">
            <a:extLst>
              <a:ext uri="{FF2B5EF4-FFF2-40B4-BE49-F238E27FC236}">
                <a16:creationId xmlns:a16="http://schemas.microsoft.com/office/drawing/2014/main" id="{C7B3BF05-31F0-4C22-BA10-80C8F3231665}"/>
              </a:ext>
            </a:extLst>
          </p:cNvPr>
          <p:cNvGrpSpPr/>
          <p:nvPr/>
        </p:nvGrpSpPr>
        <p:grpSpPr>
          <a:xfrm>
            <a:off x="1524000" y="4044768"/>
            <a:ext cx="1524000" cy="1412340"/>
            <a:chOff x="533400" y="5099783"/>
            <a:chExt cx="1524000" cy="1412340"/>
          </a:xfrm>
        </p:grpSpPr>
        <p:sp>
          <p:nvSpPr>
            <p:cNvPr id="27" name="Oval 26">
              <a:extLst>
                <a:ext uri="{FF2B5EF4-FFF2-40B4-BE49-F238E27FC236}">
                  <a16:creationId xmlns:a16="http://schemas.microsoft.com/office/drawing/2014/main" id="{95E2551E-4952-4DAD-92DF-FB4E2965CDF5}"/>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Box 27">
              <a:extLst>
                <a:ext uri="{FF2B5EF4-FFF2-40B4-BE49-F238E27FC236}">
                  <a16:creationId xmlns:a16="http://schemas.microsoft.com/office/drawing/2014/main" id="{3D7BEE9A-222A-420A-BA97-C1D524FFDBAE}"/>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30" name="TextBox 29">
            <a:extLst>
              <a:ext uri="{FF2B5EF4-FFF2-40B4-BE49-F238E27FC236}">
                <a16:creationId xmlns:a16="http://schemas.microsoft.com/office/drawing/2014/main" id="{A2EC5D4F-26CA-4CD8-8983-9E581BA467DE}"/>
              </a:ext>
            </a:extLst>
          </p:cNvPr>
          <p:cNvSpPr txBox="1"/>
          <p:nvPr/>
        </p:nvSpPr>
        <p:spPr>
          <a:xfrm>
            <a:off x="3109891" y="3689486"/>
            <a:ext cx="2783134" cy="584775"/>
          </a:xfrm>
          <a:prstGeom prst="rect">
            <a:avLst/>
          </a:prstGeom>
          <a:noFill/>
        </p:spPr>
        <p:txBody>
          <a:bodyPr wrap="none" rtlCol="0">
            <a:spAutoFit/>
          </a:bodyPr>
          <a:lstStyle/>
          <a:p>
            <a:r>
              <a:rPr lang="en-US" dirty="0">
                <a:solidFill>
                  <a:srgbClr val="FF0000"/>
                </a:solidFill>
              </a:rPr>
              <a:t>Bioinformatics</a:t>
            </a:r>
          </a:p>
        </p:txBody>
      </p:sp>
      <p:sp>
        <p:nvSpPr>
          <p:cNvPr id="31" name="Oval 30">
            <a:extLst>
              <a:ext uri="{FF2B5EF4-FFF2-40B4-BE49-F238E27FC236}">
                <a16:creationId xmlns:a16="http://schemas.microsoft.com/office/drawing/2014/main" id="{E1FE1D5A-8175-4F0D-88A0-F01A9EE39B8E}"/>
              </a:ext>
            </a:extLst>
          </p:cNvPr>
          <p:cNvSpPr/>
          <p:nvPr/>
        </p:nvSpPr>
        <p:spPr bwMode="auto">
          <a:xfrm>
            <a:off x="1421155" y="2715285"/>
            <a:ext cx="5589245" cy="3638767"/>
          </a:xfrm>
          <a:prstGeom prst="ellipse">
            <a:avLst/>
          </a:prstGeom>
          <a:no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249423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4A0808-D38A-46C7-A6D6-778047AFEF99}"/>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17532957-7DF2-4008-A681-557126E7C73C}"/>
              </a:ext>
            </a:extLst>
          </p:cNvPr>
          <p:cNvSpPr>
            <a:spLocks noGrp="1"/>
          </p:cNvSpPr>
          <p:nvPr>
            <p:ph type="title"/>
          </p:nvPr>
        </p:nvSpPr>
        <p:spPr/>
        <p:txBody>
          <a:bodyPr/>
          <a:lstStyle/>
          <a:p>
            <a:r>
              <a:rPr lang="en-US" dirty="0"/>
              <a:t>‘Bioinformatics’ </a:t>
            </a:r>
            <a:r>
              <a:rPr lang="en-US" dirty="0">
                <a:sym typeface="Wingdings" panose="05000000000000000000" pitchFamily="2" charset="2"/>
              </a:rPr>
              <a:t> human beings</a:t>
            </a:r>
            <a:endParaRPr lang="en-US" dirty="0"/>
          </a:p>
        </p:txBody>
      </p:sp>
      <p:sp>
        <p:nvSpPr>
          <p:cNvPr id="4" name="Slide Number Placeholder 3">
            <a:extLst>
              <a:ext uri="{FF2B5EF4-FFF2-40B4-BE49-F238E27FC236}">
                <a16:creationId xmlns:a16="http://schemas.microsoft.com/office/drawing/2014/main" id="{9DA6830C-C12B-4A87-8B40-A8FB27B26716}"/>
              </a:ext>
            </a:extLst>
          </p:cNvPr>
          <p:cNvSpPr>
            <a:spLocks noGrp="1"/>
          </p:cNvSpPr>
          <p:nvPr>
            <p:ph type="sldNum" sz="quarter" idx="4"/>
          </p:nvPr>
        </p:nvSpPr>
        <p:spPr/>
        <p:txBody>
          <a:bodyPr/>
          <a:lstStyle/>
          <a:p>
            <a:fld id="{9CE537AB-973C-4F01-8428-E6E22579D3AA}" type="slidenum">
              <a:rPr lang="en-US" smtClean="0"/>
              <a:pPr/>
              <a:t>33</a:t>
            </a:fld>
            <a:endParaRPr lang="en-US"/>
          </a:p>
        </p:txBody>
      </p:sp>
      <p:grpSp>
        <p:nvGrpSpPr>
          <p:cNvPr id="5" name="Group 4">
            <a:extLst>
              <a:ext uri="{FF2B5EF4-FFF2-40B4-BE49-F238E27FC236}">
                <a16:creationId xmlns:a16="http://schemas.microsoft.com/office/drawing/2014/main" id="{7CAF0807-A26E-4995-B88E-0BE317FA9128}"/>
              </a:ext>
            </a:extLst>
          </p:cNvPr>
          <p:cNvGrpSpPr/>
          <p:nvPr/>
        </p:nvGrpSpPr>
        <p:grpSpPr>
          <a:xfrm>
            <a:off x="535155" y="1773696"/>
            <a:ext cx="1524000" cy="1412340"/>
            <a:chOff x="1685453" y="1447800"/>
            <a:chExt cx="1524000" cy="1412340"/>
          </a:xfrm>
        </p:grpSpPr>
        <p:sp>
          <p:nvSpPr>
            <p:cNvPr id="6" name="Oval 5">
              <a:extLst>
                <a:ext uri="{FF2B5EF4-FFF2-40B4-BE49-F238E27FC236}">
                  <a16:creationId xmlns:a16="http://schemas.microsoft.com/office/drawing/2014/main" id="{B2563A53-821E-4E1C-A492-BD5F7130C821}"/>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7ABDC742-5318-420C-9D4B-9E62502ECEDE}"/>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8" name="Group 7">
            <a:extLst>
              <a:ext uri="{FF2B5EF4-FFF2-40B4-BE49-F238E27FC236}">
                <a16:creationId xmlns:a16="http://schemas.microsoft.com/office/drawing/2014/main" id="{EADDC35F-CD96-4CF5-BC2A-9DA2EB0E2440}"/>
              </a:ext>
            </a:extLst>
          </p:cNvPr>
          <p:cNvGrpSpPr/>
          <p:nvPr/>
        </p:nvGrpSpPr>
        <p:grpSpPr>
          <a:xfrm>
            <a:off x="2925726" y="1752600"/>
            <a:ext cx="1524000" cy="1412340"/>
            <a:chOff x="3209453" y="1115085"/>
            <a:chExt cx="1524000" cy="1412340"/>
          </a:xfrm>
        </p:grpSpPr>
        <p:sp>
          <p:nvSpPr>
            <p:cNvPr id="9" name="Oval 8">
              <a:extLst>
                <a:ext uri="{FF2B5EF4-FFF2-40B4-BE49-F238E27FC236}">
                  <a16:creationId xmlns:a16="http://schemas.microsoft.com/office/drawing/2014/main" id="{2D55035B-C2AD-4521-8EEC-6CD7E6649F9A}"/>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305D374E-F47F-4AB8-89A2-31C2A9B2ECAA}"/>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11" name="Group 10">
            <a:extLst>
              <a:ext uri="{FF2B5EF4-FFF2-40B4-BE49-F238E27FC236}">
                <a16:creationId xmlns:a16="http://schemas.microsoft.com/office/drawing/2014/main" id="{1D8B32B0-8054-4246-A7AA-FA763F76C19D}"/>
              </a:ext>
            </a:extLst>
          </p:cNvPr>
          <p:cNvGrpSpPr/>
          <p:nvPr/>
        </p:nvGrpSpPr>
        <p:grpSpPr>
          <a:xfrm>
            <a:off x="4578737" y="1795110"/>
            <a:ext cx="1524000" cy="1412340"/>
            <a:chOff x="4733111" y="2136626"/>
            <a:chExt cx="1524000" cy="1412340"/>
          </a:xfrm>
        </p:grpSpPr>
        <p:sp>
          <p:nvSpPr>
            <p:cNvPr id="12" name="Oval 11">
              <a:extLst>
                <a:ext uri="{FF2B5EF4-FFF2-40B4-BE49-F238E27FC236}">
                  <a16:creationId xmlns:a16="http://schemas.microsoft.com/office/drawing/2014/main" id="{C2A57B49-4619-4FDA-A253-62AF0C66902A}"/>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62AA4E6E-6103-4264-98CF-9854552F2444}"/>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14" name="Group 13">
            <a:extLst>
              <a:ext uri="{FF2B5EF4-FFF2-40B4-BE49-F238E27FC236}">
                <a16:creationId xmlns:a16="http://schemas.microsoft.com/office/drawing/2014/main" id="{BBB6C4A6-11CB-465F-9B57-71F73CFF48AE}"/>
              </a:ext>
            </a:extLst>
          </p:cNvPr>
          <p:cNvGrpSpPr/>
          <p:nvPr/>
        </p:nvGrpSpPr>
        <p:grpSpPr>
          <a:xfrm>
            <a:off x="6968905" y="1773696"/>
            <a:ext cx="1524000" cy="1412340"/>
            <a:chOff x="6629399" y="2170568"/>
            <a:chExt cx="1524000" cy="1412340"/>
          </a:xfrm>
        </p:grpSpPr>
        <p:sp>
          <p:nvSpPr>
            <p:cNvPr id="15" name="Oval 14">
              <a:extLst>
                <a:ext uri="{FF2B5EF4-FFF2-40B4-BE49-F238E27FC236}">
                  <a16:creationId xmlns:a16="http://schemas.microsoft.com/office/drawing/2014/main" id="{6868D7AE-7DE4-4C3C-B413-1D422242974B}"/>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569A9AA8-2BFA-407A-A70C-236F690FE2F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17" name="Group 16">
            <a:extLst>
              <a:ext uri="{FF2B5EF4-FFF2-40B4-BE49-F238E27FC236}">
                <a16:creationId xmlns:a16="http://schemas.microsoft.com/office/drawing/2014/main" id="{53F7187E-F118-4856-95EB-2911BA57228E}"/>
              </a:ext>
            </a:extLst>
          </p:cNvPr>
          <p:cNvGrpSpPr/>
          <p:nvPr/>
        </p:nvGrpSpPr>
        <p:grpSpPr>
          <a:xfrm>
            <a:off x="5952601" y="4103056"/>
            <a:ext cx="1524000" cy="1412340"/>
            <a:chOff x="7315200" y="4182743"/>
            <a:chExt cx="1524000" cy="1412340"/>
          </a:xfrm>
        </p:grpSpPr>
        <p:sp>
          <p:nvSpPr>
            <p:cNvPr id="18" name="Oval 17">
              <a:extLst>
                <a:ext uri="{FF2B5EF4-FFF2-40B4-BE49-F238E27FC236}">
                  <a16:creationId xmlns:a16="http://schemas.microsoft.com/office/drawing/2014/main" id="{F033410F-0BCD-43D3-9524-F0F90CE48399}"/>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Box 18">
              <a:extLst>
                <a:ext uri="{FF2B5EF4-FFF2-40B4-BE49-F238E27FC236}">
                  <a16:creationId xmlns:a16="http://schemas.microsoft.com/office/drawing/2014/main" id="{8BCFE214-8A13-44D6-8794-314A594EA326}"/>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20" name="Group 19">
            <a:extLst>
              <a:ext uri="{FF2B5EF4-FFF2-40B4-BE49-F238E27FC236}">
                <a16:creationId xmlns:a16="http://schemas.microsoft.com/office/drawing/2014/main" id="{038C1421-E96E-4314-B2D1-02B961A31C77}"/>
              </a:ext>
            </a:extLst>
          </p:cNvPr>
          <p:cNvGrpSpPr/>
          <p:nvPr/>
        </p:nvGrpSpPr>
        <p:grpSpPr>
          <a:xfrm>
            <a:off x="4510863" y="4735194"/>
            <a:ext cx="1524000" cy="1412340"/>
            <a:chOff x="5760644" y="5389830"/>
            <a:chExt cx="1524000" cy="1412340"/>
          </a:xfrm>
        </p:grpSpPr>
        <p:sp>
          <p:nvSpPr>
            <p:cNvPr id="21" name="Oval 20">
              <a:extLst>
                <a:ext uri="{FF2B5EF4-FFF2-40B4-BE49-F238E27FC236}">
                  <a16:creationId xmlns:a16="http://schemas.microsoft.com/office/drawing/2014/main" id="{0AB55071-B39B-455B-9BB6-C96E1931327B}"/>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3B2B9045-E37B-45D0-8255-1A50F08155CA}"/>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23" name="Group 22">
            <a:extLst>
              <a:ext uri="{FF2B5EF4-FFF2-40B4-BE49-F238E27FC236}">
                <a16:creationId xmlns:a16="http://schemas.microsoft.com/office/drawing/2014/main" id="{8561CA3E-9695-4ACC-87DC-5CA9ED5CFC04}"/>
              </a:ext>
            </a:extLst>
          </p:cNvPr>
          <p:cNvGrpSpPr/>
          <p:nvPr/>
        </p:nvGrpSpPr>
        <p:grpSpPr>
          <a:xfrm>
            <a:off x="2877130" y="4769988"/>
            <a:ext cx="1584088" cy="1412340"/>
            <a:chOff x="2317200" y="5685967"/>
            <a:chExt cx="1584088" cy="1412340"/>
          </a:xfrm>
        </p:grpSpPr>
        <p:sp>
          <p:nvSpPr>
            <p:cNvPr id="24" name="Oval 23">
              <a:extLst>
                <a:ext uri="{FF2B5EF4-FFF2-40B4-BE49-F238E27FC236}">
                  <a16:creationId xmlns:a16="http://schemas.microsoft.com/office/drawing/2014/main" id="{8B197789-7DD3-4CC9-A2F7-8A9A941C1E40}"/>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5" name="TextBox 24">
              <a:extLst>
                <a:ext uri="{FF2B5EF4-FFF2-40B4-BE49-F238E27FC236}">
                  <a16:creationId xmlns:a16="http://schemas.microsoft.com/office/drawing/2014/main" id="{26550638-5058-4218-8862-F80737D15950}"/>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26" name="Group 25">
            <a:extLst>
              <a:ext uri="{FF2B5EF4-FFF2-40B4-BE49-F238E27FC236}">
                <a16:creationId xmlns:a16="http://schemas.microsoft.com/office/drawing/2014/main" id="{C7B3BF05-31F0-4C22-BA10-80C8F3231665}"/>
              </a:ext>
            </a:extLst>
          </p:cNvPr>
          <p:cNvGrpSpPr/>
          <p:nvPr/>
        </p:nvGrpSpPr>
        <p:grpSpPr>
          <a:xfrm>
            <a:off x="1524000" y="4044768"/>
            <a:ext cx="1524000" cy="1412340"/>
            <a:chOff x="533400" y="5099783"/>
            <a:chExt cx="1524000" cy="1412340"/>
          </a:xfrm>
        </p:grpSpPr>
        <p:sp>
          <p:nvSpPr>
            <p:cNvPr id="27" name="Oval 26">
              <a:extLst>
                <a:ext uri="{FF2B5EF4-FFF2-40B4-BE49-F238E27FC236}">
                  <a16:creationId xmlns:a16="http://schemas.microsoft.com/office/drawing/2014/main" id="{95E2551E-4952-4DAD-92DF-FB4E2965CDF5}"/>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Box 27">
              <a:extLst>
                <a:ext uri="{FF2B5EF4-FFF2-40B4-BE49-F238E27FC236}">
                  <a16:creationId xmlns:a16="http://schemas.microsoft.com/office/drawing/2014/main" id="{3D7BEE9A-222A-420A-BA97-C1D524FFDBAE}"/>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30" name="TextBox 29">
            <a:extLst>
              <a:ext uri="{FF2B5EF4-FFF2-40B4-BE49-F238E27FC236}">
                <a16:creationId xmlns:a16="http://schemas.microsoft.com/office/drawing/2014/main" id="{A2EC5D4F-26CA-4CD8-8983-9E581BA467DE}"/>
              </a:ext>
            </a:extLst>
          </p:cNvPr>
          <p:cNvSpPr txBox="1"/>
          <p:nvPr/>
        </p:nvSpPr>
        <p:spPr>
          <a:xfrm>
            <a:off x="3594197" y="3354279"/>
            <a:ext cx="2190023" cy="1077218"/>
          </a:xfrm>
          <a:prstGeom prst="rect">
            <a:avLst/>
          </a:prstGeom>
          <a:noFill/>
        </p:spPr>
        <p:txBody>
          <a:bodyPr wrap="none" rtlCol="0">
            <a:spAutoFit/>
          </a:bodyPr>
          <a:lstStyle/>
          <a:p>
            <a:r>
              <a:rPr lang="en-US" dirty="0">
                <a:solidFill>
                  <a:srgbClr val="FF0000"/>
                </a:solidFill>
              </a:rPr>
              <a:t>Biomedical</a:t>
            </a:r>
          </a:p>
          <a:p>
            <a:r>
              <a:rPr lang="en-US" dirty="0">
                <a:solidFill>
                  <a:srgbClr val="FF0000"/>
                </a:solidFill>
              </a:rPr>
              <a:t>informatics</a:t>
            </a:r>
          </a:p>
        </p:txBody>
      </p:sp>
      <p:sp>
        <p:nvSpPr>
          <p:cNvPr id="31" name="Oval 30">
            <a:extLst>
              <a:ext uri="{FF2B5EF4-FFF2-40B4-BE49-F238E27FC236}">
                <a16:creationId xmlns:a16="http://schemas.microsoft.com/office/drawing/2014/main" id="{E1FE1D5A-8175-4F0D-88A0-F01A9EE39B8E}"/>
              </a:ext>
            </a:extLst>
          </p:cNvPr>
          <p:cNvSpPr/>
          <p:nvPr/>
        </p:nvSpPr>
        <p:spPr bwMode="auto">
          <a:xfrm>
            <a:off x="994377" y="1828800"/>
            <a:ext cx="7010400" cy="4525253"/>
          </a:xfrm>
          <a:prstGeom prst="ellipse">
            <a:avLst/>
          </a:prstGeom>
          <a:no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73971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34</a:t>
            </a:fld>
            <a:endParaRPr lang="en-US"/>
          </a:p>
        </p:txBody>
      </p:sp>
    </p:spTree>
    <p:extLst>
      <p:ext uri="{BB962C8B-B14F-4D97-AF65-F5344CB8AC3E}">
        <p14:creationId xmlns:p14="http://schemas.microsoft.com/office/powerpoint/2010/main" val="47656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35</a:t>
            </a:fld>
            <a:endParaRPr lang="en-US"/>
          </a:p>
        </p:txBody>
      </p:sp>
    </p:spTree>
    <p:extLst>
      <p:ext uri="{BB962C8B-B14F-4D97-AF65-F5344CB8AC3E}">
        <p14:creationId xmlns:p14="http://schemas.microsoft.com/office/powerpoint/2010/main" val="2197101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36</a:t>
            </a:fld>
            <a:endParaRPr lang="en-US"/>
          </a:p>
        </p:txBody>
      </p:sp>
    </p:spTree>
    <p:extLst>
      <p:ext uri="{BB962C8B-B14F-4D97-AF65-F5344CB8AC3E}">
        <p14:creationId xmlns:p14="http://schemas.microsoft.com/office/powerpoint/2010/main" val="425338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37</a:t>
            </a:fld>
            <a:endParaRPr lang="en-US"/>
          </a:p>
        </p:txBody>
      </p:sp>
    </p:spTree>
    <p:extLst>
      <p:ext uri="{BB962C8B-B14F-4D97-AF65-F5344CB8AC3E}">
        <p14:creationId xmlns:p14="http://schemas.microsoft.com/office/powerpoint/2010/main" val="95202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
        <p:nvSpPr>
          <p:cNvPr id="5" name="Slide Number Placeholder 4"/>
          <p:cNvSpPr>
            <a:spLocks noGrp="1"/>
          </p:cNvSpPr>
          <p:nvPr>
            <p:ph type="sldNum" sz="quarter" idx="4"/>
          </p:nvPr>
        </p:nvSpPr>
        <p:spPr/>
        <p:txBody>
          <a:bodyPr/>
          <a:lstStyle/>
          <a:p>
            <a:fld id="{9CE537AB-973C-4F01-8428-E6E22579D3AA}" type="slidenum">
              <a:rPr lang="en-US" smtClean="0"/>
              <a:pPr/>
              <a:t>38</a:t>
            </a:fld>
            <a:endParaRPr lang="en-US"/>
          </a:p>
        </p:txBody>
      </p:sp>
    </p:spTree>
    <p:extLst>
      <p:ext uri="{BB962C8B-B14F-4D97-AF65-F5344CB8AC3E}">
        <p14:creationId xmlns:p14="http://schemas.microsoft.com/office/powerpoint/2010/main" val="588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39</a:t>
            </a:fld>
            <a:endParaRPr lang="en-US"/>
          </a:p>
        </p:txBody>
      </p:sp>
    </p:spTree>
    <p:extLst>
      <p:ext uri="{BB962C8B-B14F-4D97-AF65-F5344CB8AC3E}">
        <p14:creationId xmlns:p14="http://schemas.microsoft.com/office/powerpoint/2010/main" val="278466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4</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solidFill>
                  <a:srgbClr val="FFFF00"/>
                </a:solidFill>
              </a:rPr>
              <a:t>Dr. Ceusters' lectures were all over the place </a:t>
            </a:r>
            <a:r>
              <a:rPr lang="en-US" sz="2000" i="1" dirty="0"/>
              <a:t>and I wasn't sure how biomedical informatics fits into biomedical research. To me it seemed that the lectures were more geared towards medical students,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t>After leaving this class I still feel unsure on what the field of biomedical informatics entails’.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94546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40</a:t>
            </a:fld>
            <a:endParaRPr lang="en-US"/>
          </a:p>
        </p:txBody>
      </p:sp>
    </p:spTree>
    <p:extLst>
      <p:ext uri="{BB962C8B-B14F-4D97-AF65-F5344CB8AC3E}">
        <p14:creationId xmlns:p14="http://schemas.microsoft.com/office/powerpoint/2010/main" val="11004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up)">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41</a:t>
            </a:fld>
            <a:endParaRPr lang="en-US"/>
          </a:p>
        </p:txBody>
      </p:sp>
    </p:spTree>
    <p:extLst>
      <p:ext uri="{BB962C8B-B14F-4D97-AF65-F5344CB8AC3E}">
        <p14:creationId xmlns:p14="http://schemas.microsoft.com/office/powerpoint/2010/main" val="4036188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42</a:t>
            </a:fld>
            <a:endParaRPr lang="en-US"/>
          </a:p>
        </p:txBody>
      </p:sp>
    </p:spTree>
    <p:extLst>
      <p:ext uri="{BB962C8B-B14F-4D97-AF65-F5344CB8AC3E}">
        <p14:creationId xmlns:p14="http://schemas.microsoft.com/office/powerpoint/2010/main" val="4109800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health records</a:t>
            </a:r>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43</a:t>
            </a:fld>
            <a:endParaRPr lang="en-US"/>
          </a:p>
        </p:txBody>
      </p:sp>
    </p:spTree>
    <p:extLst>
      <p:ext uri="{BB962C8B-B14F-4D97-AF65-F5344CB8AC3E}">
        <p14:creationId xmlns:p14="http://schemas.microsoft.com/office/powerpoint/2010/main" val="1299367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tried to solve first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
        <p:nvSpPr>
          <p:cNvPr id="3" name="Slide Number Placeholder 2"/>
          <p:cNvSpPr>
            <a:spLocks noGrp="1"/>
          </p:cNvSpPr>
          <p:nvPr>
            <p:ph type="sldNum" sz="quarter" idx="4"/>
          </p:nvPr>
        </p:nvSpPr>
        <p:spPr/>
        <p:txBody>
          <a:bodyPr/>
          <a:lstStyle/>
          <a:p>
            <a:fld id="{9CE537AB-973C-4F01-8428-E6E22579D3AA}" type="slidenum">
              <a:rPr lang="en-US" smtClean="0"/>
              <a:pPr/>
              <a:t>44</a:t>
            </a:fld>
            <a:endParaRPr lang="en-US"/>
          </a:p>
        </p:txBody>
      </p:sp>
    </p:spTree>
    <p:extLst>
      <p:ext uri="{BB962C8B-B14F-4D97-AF65-F5344CB8AC3E}">
        <p14:creationId xmlns:p14="http://schemas.microsoft.com/office/powerpoint/2010/main" val="198470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
        <p:nvSpPr>
          <p:cNvPr id="3" name="Slide Number Placeholder 2"/>
          <p:cNvSpPr>
            <a:spLocks noGrp="1"/>
          </p:cNvSpPr>
          <p:nvPr>
            <p:ph type="sldNum" sz="quarter" idx="4"/>
          </p:nvPr>
        </p:nvSpPr>
        <p:spPr/>
        <p:txBody>
          <a:bodyPr/>
          <a:lstStyle/>
          <a:p>
            <a:fld id="{9CE537AB-973C-4F01-8428-E6E22579D3AA}" type="slidenum">
              <a:rPr lang="en-US" smtClean="0"/>
              <a:pPr/>
              <a:t>45</a:t>
            </a:fld>
            <a:endParaRPr lang="en-US"/>
          </a:p>
        </p:txBody>
      </p:sp>
    </p:spTree>
    <p:extLst>
      <p:ext uri="{BB962C8B-B14F-4D97-AF65-F5344CB8AC3E}">
        <p14:creationId xmlns:p14="http://schemas.microsoft.com/office/powerpoint/2010/main" val="121012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a:solidFill>
                  <a:srgbClr val="16165D"/>
                </a:solidFill>
              </a:rPr>
              <a:t>What it solved next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46</a:t>
            </a:fld>
            <a:endParaRPr lang="en-US">
              <a:solidFill>
                <a:schemeClr val="tx1"/>
              </a:solidFill>
            </a:endParaRPr>
          </a:p>
        </p:txBody>
      </p:sp>
    </p:spTree>
    <p:extLst>
      <p:ext uri="{BB962C8B-B14F-4D97-AF65-F5344CB8AC3E}">
        <p14:creationId xmlns:p14="http://schemas.microsoft.com/office/powerpoint/2010/main" val="3276563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47</a:t>
            </a:fld>
            <a:endParaRPr lang="en-US">
              <a:solidFill>
                <a:schemeClr val="tx1"/>
              </a:solidFill>
            </a:endParaRPr>
          </a:p>
        </p:txBody>
      </p:sp>
    </p:spTree>
    <p:extLst>
      <p:ext uri="{BB962C8B-B14F-4D97-AF65-F5344CB8AC3E}">
        <p14:creationId xmlns:p14="http://schemas.microsoft.com/office/powerpoint/2010/main" val="355499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to functionality (US)</a:t>
            </a:r>
          </a:p>
        </p:txBody>
      </p:sp>
      <p:sp>
        <p:nvSpPr>
          <p:cNvPr id="5" name="Content Placeholder 4"/>
          <p:cNvSpPr>
            <a:spLocks noGrp="1"/>
          </p:cNvSpPr>
          <p:nvPr>
            <p:ph idx="1"/>
          </p:nvPr>
        </p:nvSpPr>
        <p:spPr>
          <a:xfrm>
            <a:off x="228600" y="1981200"/>
            <a:ext cx="8839200" cy="4648200"/>
          </a:xfrm>
        </p:spPr>
        <p:txBody>
          <a:bodyPr/>
          <a:lstStyle/>
          <a:p>
            <a:r>
              <a:rPr lang="en-US" dirty="0"/>
              <a:t>		      </a:t>
            </a:r>
            <a:r>
              <a:rPr lang="en-US" dirty="0">
                <a:sym typeface="Wingdings" panose="05000000000000000000" pitchFamily="2" charset="2"/>
              </a:rPr>
              <a:t> </a:t>
            </a:r>
            <a:r>
              <a:rPr lang="en-US" dirty="0"/>
              <a:t>Billing	</a:t>
            </a:r>
          </a:p>
          <a:p>
            <a:endParaRPr lang="en-US" dirty="0"/>
          </a:p>
          <a:p>
            <a:r>
              <a:rPr lang="en-US" dirty="0"/>
              <a:t>				</a:t>
            </a:r>
            <a:r>
              <a:rPr lang="en-US" dirty="0">
                <a:sym typeface="Wingdings" panose="05000000000000000000" pitchFamily="2" charset="2"/>
              </a:rPr>
              <a:t> Practice management</a:t>
            </a:r>
          </a:p>
          <a:p>
            <a:endParaRPr lang="en-US" dirty="0">
              <a:sym typeface="Wingdings" panose="05000000000000000000" pitchFamily="2" charset="2"/>
            </a:endParaRPr>
          </a:p>
          <a:p>
            <a:r>
              <a:rPr lang="en-US" dirty="0">
                <a:sym typeface="Wingdings" panose="05000000000000000000" pitchFamily="2" charset="2"/>
              </a:rPr>
              <a:t>					   Lab results</a:t>
            </a:r>
          </a:p>
          <a:p>
            <a:endParaRPr lang="en-US" sz="1400" dirty="0">
              <a:sym typeface="Wingdings" panose="05000000000000000000" pitchFamily="2" charset="2"/>
            </a:endParaRPr>
          </a:p>
          <a:p>
            <a:r>
              <a:rPr lang="en-US" dirty="0">
                <a:sym typeface="Wingdings" panose="05000000000000000000" pitchFamily="2" charset="2"/>
              </a:rPr>
              <a:t>						     </a:t>
            </a:r>
            <a:r>
              <a:rPr lang="en-US" dirty="0" err="1">
                <a:sym typeface="Wingdings" panose="05000000000000000000" pitchFamily="2" charset="2"/>
              </a:rPr>
              <a:t>ePrescribing</a:t>
            </a:r>
            <a:endParaRPr lang="en-US" dirty="0">
              <a:sym typeface="Wingdings" panose="05000000000000000000" pitchFamily="2" charset="2"/>
            </a:endParaRPr>
          </a:p>
          <a:p>
            <a:endParaRPr lang="en-US" sz="1200" dirty="0">
              <a:sym typeface="Wingdings" panose="05000000000000000000" pitchFamily="2" charset="2"/>
            </a:endParaRPr>
          </a:p>
          <a:p>
            <a:r>
              <a:rPr lang="en-US" dirty="0">
                <a:sym typeface="Wingdings" panose="05000000000000000000" pitchFamily="2" charset="2"/>
              </a:rPr>
              <a:t>							       Regulations</a:t>
            </a:r>
          </a:p>
          <a:p>
            <a:endParaRPr lang="en-US" dirty="0">
              <a:sym typeface="Wingdings" panose="05000000000000000000" pitchFamily="2" charset="2"/>
            </a:endParaRPr>
          </a:p>
          <a:p>
            <a:r>
              <a:rPr lang="en-US" dirty="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48</a:t>
            </a:fld>
            <a:endParaRPr lang="en-US"/>
          </a:p>
        </p:txBody>
      </p:sp>
    </p:spTree>
    <p:extLst>
      <p:ext uri="{BB962C8B-B14F-4D97-AF65-F5344CB8AC3E}">
        <p14:creationId xmlns:p14="http://schemas.microsoft.com/office/powerpoint/2010/main" val="2704730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0532-D32C-43E3-A9C9-990AC29313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E58820-057D-413E-A144-BCE4264217E0}"/>
              </a:ext>
            </a:extLst>
          </p:cNvPr>
          <p:cNvSpPr>
            <a:spLocks noGrp="1"/>
          </p:cNvSpPr>
          <p:nvPr>
            <p:ph idx="1"/>
          </p:nvPr>
        </p:nvSpPr>
        <p:spPr/>
        <p:txBody>
          <a:bodyPr/>
          <a:lstStyle/>
          <a:p>
            <a:endParaRPr lang="en-US"/>
          </a:p>
        </p:txBody>
      </p:sp>
      <p:pic>
        <p:nvPicPr>
          <p:cNvPr id="358402" name="Picture 2" descr="https://drdollah.files.wordpress.com/2014/12/cis-latest.png">
            <a:extLst>
              <a:ext uri="{FF2B5EF4-FFF2-40B4-BE49-F238E27FC236}">
                <a16:creationId xmlns:a16="http://schemas.microsoft.com/office/drawing/2014/main" id="{61EBB550-8E42-4936-A3DE-A41FF267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3701F01-7E68-4F5A-A298-AC92DA8840AF}"/>
              </a:ext>
            </a:extLst>
          </p:cNvPr>
          <p:cNvSpPr>
            <a:spLocks noGrp="1"/>
          </p:cNvSpPr>
          <p:nvPr>
            <p:ph type="sldNum" sz="quarter" idx="4"/>
          </p:nvPr>
        </p:nvSpPr>
        <p:spPr/>
        <p:txBody>
          <a:bodyPr/>
          <a:lstStyle/>
          <a:p>
            <a:fld id="{9CE537AB-973C-4F01-8428-E6E22579D3AA}" type="slidenum">
              <a:rPr lang="en-US" smtClean="0">
                <a:solidFill>
                  <a:schemeClr val="tx1"/>
                </a:solidFill>
              </a:rPr>
              <a:pPr/>
              <a:t>49</a:t>
            </a:fld>
            <a:endParaRPr lang="en-US">
              <a:solidFill>
                <a:schemeClr val="tx1"/>
              </a:solidFill>
            </a:endParaRPr>
          </a:p>
        </p:txBody>
      </p:sp>
      <p:sp>
        <p:nvSpPr>
          <p:cNvPr id="5" name="Rectangle 4">
            <a:extLst>
              <a:ext uri="{FF2B5EF4-FFF2-40B4-BE49-F238E27FC236}">
                <a16:creationId xmlns:a16="http://schemas.microsoft.com/office/drawing/2014/main" id="{A1145E91-4BC0-4861-98B2-884300D40763}"/>
              </a:ext>
            </a:extLst>
          </p:cNvPr>
          <p:cNvSpPr/>
          <p:nvPr/>
        </p:nvSpPr>
        <p:spPr>
          <a:xfrm>
            <a:off x="-125241" y="5715935"/>
            <a:ext cx="3048000" cy="1384995"/>
          </a:xfrm>
          <a:prstGeom prst="rect">
            <a:avLst/>
          </a:prstGeom>
        </p:spPr>
        <p:txBody>
          <a:bodyPr wrap="square">
            <a:spAutoFit/>
          </a:bodyPr>
          <a:lstStyle/>
          <a:p>
            <a:r>
              <a:rPr lang="en-US" sz="1400" b="0" dirty="0" err="1">
                <a:solidFill>
                  <a:schemeClr val="tx1"/>
                </a:solidFill>
                <a:latin typeface="+mn-lt"/>
              </a:rPr>
              <a:t>Abdollah</a:t>
            </a:r>
            <a:r>
              <a:rPr lang="en-US" sz="1400" b="0" dirty="0">
                <a:solidFill>
                  <a:schemeClr val="tx1"/>
                </a:solidFill>
                <a:latin typeface="+mn-lt"/>
              </a:rPr>
              <a:t> Salleh. </a:t>
            </a:r>
          </a:p>
          <a:p>
            <a:r>
              <a:rPr lang="en-US" sz="1400" b="0" dirty="0">
                <a:solidFill>
                  <a:schemeClr val="tx1"/>
                </a:solidFill>
                <a:latin typeface="+mn-lt"/>
              </a:rPr>
              <a:t>Clinical Information System.</a:t>
            </a:r>
            <a:endParaRPr lang="en-US" sz="1400" b="0" cap="all" dirty="0">
              <a:solidFill>
                <a:schemeClr val="tx1"/>
              </a:solidFill>
              <a:latin typeface="+mn-lt"/>
            </a:endParaRPr>
          </a:p>
          <a:p>
            <a:r>
              <a:rPr lang="en-US" sz="1400" b="0" dirty="0">
                <a:solidFill>
                  <a:schemeClr val="tx1"/>
                </a:solidFill>
                <a:latin typeface="+mn-lt"/>
              </a:rPr>
              <a:t>Date Last Revised: March 4, 2018.</a:t>
            </a:r>
          </a:p>
          <a:p>
            <a:r>
              <a:rPr lang="en-US" sz="1400" b="0" dirty="0">
                <a:solidFill>
                  <a:schemeClr val="tx1"/>
                </a:solidFill>
                <a:latin typeface="+mn-lt"/>
              </a:rPr>
              <a:t>https://drdollah.com/clinical-information-system/</a:t>
            </a:r>
          </a:p>
          <a:p>
            <a:pPr algn="l"/>
            <a:r>
              <a:rPr lang="en-US" sz="1400" b="0" dirty="0">
                <a:solidFill>
                  <a:schemeClr val="tx1"/>
                </a:solidFill>
                <a:latin typeface="+mn-lt"/>
              </a:rPr>
              <a:t> </a:t>
            </a:r>
          </a:p>
        </p:txBody>
      </p:sp>
    </p:spTree>
    <p:extLst>
      <p:ext uri="{BB962C8B-B14F-4D97-AF65-F5344CB8AC3E}">
        <p14:creationId xmlns:p14="http://schemas.microsoft.com/office/powerpoint/2010/main" val="191937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B921C3-567F-47E6-B2F9-ED546BFFC212}"/>
              </a:ext>
            </a:extLst>
          </p:cNvPr>
          <p:cNvSpPr>
            <a:spLocks noGrp="1"/>
          </p:cNvSpPr>
          <p:nvPr>
            <p:ph type="ctrTitle"/>
          </p:nvPr>
        </p:nvSpPr>
        <p:spPr>
          <a:xfrm>
            <a:off x="685800" y="762000"/>
            <a:ext cx="7772400" cy="1470025"/>
          </a:xfrm>
        </p:spPr>
        <p:txBody>
          <a:bodyPr/>
          <a:lstStyle/>
          <a:p>
            <a:r>
              <a:rPr lang="en-US" sz="4800" dirty="0"/>
              <a:t>Why be bothered with bio</a:t>
            </a:r>
            <a:r>
              <a:rPr lang="en-US" sz="4800" i="1" u="sng" dirty="0"/>
              <a:t>medical</a:t>
            </a:r>
            <a:r>
              <a:rPr lang="en-US" sz="4800" dirty="0"/>
              <a:t> informatics?</a:t>
            </a:r>
            <a:br>
              <a:rPr lang="en-US" sz="4800" dirty="0"/>
            </a:br>
            <a:endParaRPr lang="en-US" sz="4800" dirty="0"/>
          </a:p>
        </p:txBody>
      </p:sp>
      <p:sp>
        <p:nvSpPr>
          <p:cNvPr id="6" name="Slide Number Placeholder 5"/>
          <p:cNvSpPr>
            <a:spLocks noGrp="1"/>
          </p:cNvSpPr>
          <p:nvPr>
            <p:ph type="sldNum" sz="quarter" idx="4"/>
          </p:nvPr>
        </p:nvSpPr>
        <p:spPr/>
        <p:txBody>
          <a:bodyPr/>
          <a:lstStyle/>
          <a:p>
            <a:fld id="{9CE537AB-973C-4F01-8428-E6E22579D3AA}" type="slidenum">
              <a:rPr lang="en-US" smtClean="0"/>
              <a:pPr/>
              <a:t>5</a:t>
            </a:fld>
            <a:endParaRPr lang="en-US"/>
          </a:p>
        </p:txBody>
      </p:sp>
      <p:sp>
        <p:nvSpPr>
          <p:cNvPr id="10" name="Subtitle 9">
            <a:extLst>
              <a:ext uri="{FF2B5EF4-FFF2-40B4-BE49-F238E27FC236}">
                <a16:creationId xmlns:a16="http://schemas.microsoft.com/office/drawing/2014/main" id="{FC1EDC1A-C3BE-4A1B-9E03-B1BA30DB56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7397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CE537AB-973C-4F01-8428-E6E22579D3AA}" type="slidenum">
              <a:rPr lang="en-US" smtClean="0"/>
              <a:pPr/>
              <a:t>50</a:t>
            </a:fld>
            <a:endParaRPr lang="en-US"/>
          </a:p>
        </p:txBody>
      </p:sp>
    </p:spTree>
    <p:extLst>
      <p:ext uri="{BB962C8B-B14F-4D97-AF65-F5344CB8AC3E}">
        <p14:creationId xmlns:p14="http://schemas.microsoft.com/office/powerpoint/2010/main" val="1568403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p>
          <a:p>
            <a:pPr algn="r"/>
            <a:r>
              <a:rPr lang="en-US" sz="1200" dirty="0"/>
              <a:t>acmg-developing-decision-support-tools-non-geneticist-docs-secondary-findings</a:t>
            </a:r>
          </a:p>
        </p:txBody>
      </p:sp>
      <p:sp>
        <p:nvSpPr>
          <p:cNvPr id="3" name="Slide Number Placeholder 2"/>
          <p:cNvSpPr>
            <a:spLocks noGrp="1"/>
          </p:cNvSpPr>
          <p:nvPr>
            <p:ph type="sldNum" sz="quarter" idx="4"/>
          </p:nvPr>
        </p:nvSpPr>
        <p:spPr>
          <a:xfrm>
            <a:off x="1828800" y="6491456"/>
            <a:ext cx="457200" cy="365125"/>
          </a:xfrm>
        </p:spPr>
        <p:txBody>
          <a:bodyPr/>
          <a:lstStyle/>
          <a:p>
            <a:fld id="{9CE537AB-973C-4F01-8428-E6E22579D3AA}" type="slidenum">
              <a:rPr lang="en-US" smtClean="0">
                <a:solidFill>
                  <a:schemeClr val="tx1"/>
                </a:solidFill>
              </a:rPr>
              <a:pPr/>
              <a:t>51</a:t>
            </a:fld>
            <a:endParaRPr lang="en-US">
              <a:solidFill>
                <a:schemeClr val="tx1"/>
              </a:solidFill>
            </a:endParaRPr>
          </a:p>
        </p:txBody>
      </p:sp>
    </p:spTree>
    <p:extLst>
      <p:ext uri="{BB962C8B-B14F-4D97-AF65-F5344CB8AC3E}">
        <p14:creationId xmlns:p14="http://schemas.microsoft.com/office/powerpoint/2010/main" val="72945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
        <p:nvSpPr>
          <p:cNvPr id="3" name="Slide Number Placeholder 2"/>
          <p:cNvSpPr>
            <a:spLocks noGrp="1"/>
          </p:cNvSpPr>
          <p:nvPr>
            <p:ph type="sldNum" sz="quarter" idx="4"/>
          </p:nvPr>
        </p:nvSpPr>
        <p:spPr>
          <a:xfrm>
            <a:off x="8610600" y="6324600"/>
            <a:ext cx="457200" cy="365125"/>
          </a:xfrm>
        </p:spPr>
        <p:txBody>
          <a:bodyPr/>
          <a:lstStyle/>
          <a:p>
            <a:fld id="{9CE537AB-973C-4F01-8428-E6E22579D3AA}" type="slidenum">
              <a:rPr lang="en-US" smtClean="0">
                <a:solidFill>
                  <a:schemeClr val="tx1"/>
                </a:solidFill>
              </a:rPr>
              <a:pPr/>
              <a:t>52</a:t>
            </a:fld>
            <a:endParaRPr lang="en-US">
              <a:solidFill>
                <a:schemeClr val="tx1"/>
              </a:solidFill>
            </a:endParaRPr>
          </a:p>
        </p:txBody>
      </p:sp>
    </p:spTree>
    <p:extLst>
      <p:ext uri="{BB962C8B-B14F-4D97-AF65-F5344CB8AC3E}">
        <p14:creationId xmlns:p14="http://schemas.microsoft.com/office/powerpoint/2010/main" val="3188971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9CE537AB-973C-4F01-8428-E6E22579D3AA}" type="slidenum">
              <a:rPr lang="en-US" smtClean="0"/>
              <a:pPr/>
              <a:t>53</a:t>
            </a:fld>
            <a:endParaRPr lang="en-US"/>
          </a:p>
        </p:txBody>
      </p:sp>
    </p:spTree>
    <p:extLst>
      <p:ext uri="{BB962C8B-B14F-4D97-AF65-F5344CB8AC3E}">
        <p14:creationId xmlns:p14="http://schemas.microsoft.com/office/powerpoint/2010/main" val="293582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AC8F390-6A6D-4429-BD01-9DC61D894558}"/>
              </a:ext>
            </a:extLst>
          </p:cNvPr>
          <p:cNvPicPr>
            <a:picLocks noChangeAspect="1"/>
          </p:cNvPicPr>
          <p:nvPr/>
        </p:nvPicPr>
        <p:blipFill>
          <a:blip r:embed="rId2"/>
          <a:stretch>
            <a:fillRect/>
          </a:stretch>
        </p:blipFill>
        <p:spPr>
          <a:xfrm>
            <a:off x="10404" y="0"/>
            <a:ext cx="9123191" cy="6858000"/>
          </a:xfrm>
          <a:prstGeom prst="rect">
            <a:avLst/>
          </a:prstGeom>
        </p:spPr>
      </p:pic>
      <p:sp>
        <p:nvSpPr>
          <p:cNvPr id="2" name="Slide Number Placeholder 1">
            <a:extLst>
              <a:ext uri="{FF2B5EF4-FFF2-40B4-BE49-F238E27FC236}">
                <a16:creationId xmlns:a16="http://schemas.microsoft.com/office/drawing/2014/main" id="{9DA36C0B-E375-4A41-9ED0-CD833D629636}"/>
              </a:ext>
            </a:extLst>
          </p:cNvPr>
          <p:cNvSpPr>
            <a:spLocks noGrp="1"/>
          </p:cNvSpPr>
          <p:nvPr>
            <p:ph type="sldNum" sz="quarter" idx="4"/>
          </p:nvPr>
        </p:nvSpPr>
        <p:spPr>
          <a:xfrm>
            <a:off x="8534400" y="6400800"/>
            <a:ext cx="457200" cy="365125"/>
          </a:xfrm>
        </p:spPr>
        <p:txBody>
          <a:bodyPr/>
          <a:lstStyle/>
          <a:p>
            <a:fld id="{9CE537AB-973C-4F01-8428-E6E22579D3AA}" type="slidenum">
              <a:rPr lang="en-US" smtClean="0">
                <a:solidFill>
                  <a:schemeClr val="tx1"/>
                </a:solidFill>
              </a:rPr>
              <a:pPr/>
              <a:t>54</a:t>
            </a:fld>
            <a:endParaRPr lang="en-US">
              <a:solidFill>
                <a:schemeClr val="tx1"/>
              </a:solidFill>
            </a:endParaRPr>
          </a:p>
        </p:txBody>
      </p:sp>
    </p:spTree>
    <p:extLst>
      <p:ext uri="{BB962C8B-B14F-4D97-AF65-F5344CB8AC3E}">
        <p14:creationId xmlns:p14="http://schemas.microsoft.com/office/powerpoint/2010/main" val="1079778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45116" y="1340644"/>
            <a:ext cx="5334000" cy="27699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2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a:t>A possible end-goal for biomedical informatics</a:t>
            </a:r>
          </a:p>
        </p:txBody>
      </p:sp>
      <p:sp>
        <p:nvSpPr>
          <p:cNvPr id="4" name="Slide Number Placeholder 3"/>
          <p:cNvSpPr>
            <a:spLocks noGrp="1"/>
          </p:cNvSpPr>
          <p:nvPr>
            <p:ph type="sldNum" sz="quarter" idx="4"/>
          </p:nvPr>
        </p:nvSpPr>
        <p:spPr/>
        <p:txBody>
          <a:bodyPr/>
          <a:lstStyle/>
          <a:p>
            <a:fld id="{9CE537AB-973C-4F01-8428-E6E22579D3AA}" type="slidenum">
              <a:rPr lang="en-US" smtClean="0"/>
              <a:pPr/>
              <a:t>55</a:t>
            </a:fld>
            <a:endParaRPr lang="en-US"/>
          </a:p>
        </p:txBody>
      </p:sp>
    </p:spTree>
    <p:extLst>
      <p:ext uri="{BB962C8B-B14F-4D97-AF65-F5344CB8AC3E}">
        <p14:creationId xmlns:p14="http://schemas.microsoft.com/office/powerpoint/2010/main" val="14338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
        <p:nvSpPr>
          <p:cNvPr id="2" name="Slide Number Placeholder 1"/>
          <p:cNvSpPr>
            <a:spLocks noGrp="1"/>
          </p:cNvSpPr>
          <p:nvPr>
            <p:ph type="sldNum" sz="quarter" idx="4"/>
          </p:nvPr>
        </p:nvSpPr>
        <p:spPr/>
        <p:txBody>
          <a:bodyPr/>
          <a:lstStyle/>
          <a:p>
            <a:fld id="{9CE537AB-973C-4F01-8428-E6E22579D3AA}" type="slidenum">
              <a:rPr lang="en-US" smtClean="0"/>
              <a:pPr/>
              <a:t>56</a:t>
            </a:fld>
            <a:endParaRPr lang="en-US"/>
          </a:p>
        </p:txBody>
      </p:sp>
    </p:spTree>
    <p:extLst>
      <p:ext uri="{BB962C8B-B14F-4D97-AF65-F5344CB8AC3E}">
        <p14:creationId xmlns:p14="http://schemas.microsoft.com/office/powerpoint/2010/main" val="161745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
        <p:nvSpPr>
          <p:cNvPr id="3" name="Slide Number Placeholder 2"/>
          <p:cNvSpPr>
            <a:spLocks noGrp="1"/>
          </p:cNvSpPr>
          <p:nvPr>
            <p:ph type="sldNum" sz="quarter" idx="4"/>
          </p:nvPr>
        </p:nvSpPr>
        <p:spPr/>
        <p:txBody>
          <a:bodyPr/>
          <a:lstStyle/>
          <a:p>
            <a:fld id="{9CE537AB-973C-4F01-8428-E6E22579D3AA}" type="slidenum">
              <a:rPr lang="en-US" smtClean="0"/>
              <a:pPr/>
              <a:t>57</a:t>
            </a:fld>
            <a:endParaRPr lang="en-US"/>
          </a:p>
        </p:txBody>
      </p:sp>
    </p:spTree>
    <p:extLst>
      <p:ext uri="{BB962C8B-B14F-4D97-AF65-F5344CB8AC3E}">
        <p14:creationId xmlns:p14="http://schemas.microsoft.com/office/powerpoint/2010/main" val="3150666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
        <p:nvSpPr>
          <p:cNvPr id="2" name="Slide Number Placeholder 1"/>
          <p:cNvSpPr>
            <a:spLocks noGrp="1"/>
          </p:cNvSpPr>
          <p:nvPr>
            <p:ph type="sldNum" sz="quarter" idx="4"/>
          </p:nvPr>
        </p:nvSpPr>
        <p:spPr/>
        <p:txBody>
          <a:bodyPr/>
          <a:lstStyle/>
          <a:p>
            <a:fld id="{9CE537AB-973C-4F01-8428-E6E22579D3AA}" type="slidenum">
              <a:rPr lang="en-US" smtClean="0"/>
              <a:pPr/>
              <a:t>58</a:t>
            </a:fld>
            <a:endParaRPr lang="en-US"/>
          </a:p>
        </p:txBody>
      </p:sp>
    </p:spTree>
    <p:extLst>
      <p:ext uri="{BB962C8B-B14F-4D97-AF65-F5344CB8AC3E}">
        <p14:creationId xmlns:p14="http://schemas.microsoft.com/office/powerpoint/2010/main" val="925288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a:solidFill>
                  <a:srgbClr val="16165D"/>
                </a:solidFill>
              </a:rPr>
              <a:t>Internet of Things</a:t>
            </a:r>
            <a:endParaRPr lang="en-US" kern="0" dirty="0">
              <a:solidFill>
                <a:srgbClr val="16165D"/>
              </a:solidFill>
            </a:endParaRPr>
          </a:p>
        </p:txBody>
      </p:sp>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59</a:t>
            </a:fld>
            <a:endParaRPr lang="en-US">
              <a:solidFill>
                <a:schemeClr val="tx1"/>
              </a:solidFill>
            </a:endParaRPr>
          </a:p>
        </p:txBody>
      </p:sp>
    </p:spTree>
    <p:extLst>
      <p:ext uri="{BB962C8B-B14F-4D97-AF65-F5344CB8AC3E}">
        <p14:creationId xmlns:p14="http://schemas.microsoft.com/office/powerpoint/2010/main" val="351195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61B7E3-4D92-46DE-95B7-A1D8CF19CB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pPr/>
              <a:t>6</a:t>
            </a:fld>
            <a:endParaRPr lang="en-US"/>
          </a:p>
        </p:txBody>
      </p:sp>
      <p:pic>
        <p:nvPicPr>
          <p:cNvPr id="5" name="Picture 4">
            <a:extLst>
              <a:ext uri="{FF2B5EF4-FFF2-40B4-BE49-F238E27FC236}">
                <a16:creationId xmlns:a16="http://schemas.microsoft.com/office/drawing/2014/main" id="{7BDC98BA-4DF0-4C84-9059-F58FCFA71499}"/>
              </a:ext>
            </a:extLst>
          </p:cNvPr>
          <p:cNvPicPr>
            <a:picLocks noChangeAspect="1"/>
          </p:cNvPicPr>
          <p:nvPr/>
        </p:nvPicPr>
        <p:blipFill>
          <a:blip r:embed="rId2"/>
          <a:stretch>
            <a:fillRect/>
          </a:stretch>
        </p:blipFill>
        <p:spPr>
          <a:xfrm>
            <a:off x="0" y="1803917"/>
            <a:ext cx="9144000" cy="5130283"/>
          </a:xfrm>
          <a:prstGeom prst="rect">
            <a:avLst/>
          </a:prstGeom>
        </p:spPr>
      </p:pic>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3"/>
          <a:stretch>
            <a:fillRect/>
          </a:stretch>
        </p:blipFill>
        <p:spPr>
          <a:xfrm>
            <a:off x="0" y="0"/>
            <a:ext cx="9144000" cy="1803918"/>
          </a:xfrm>
          <a:prstGeom prst="rect">
            <a:avLst/>
          </a:prstGeom>
        </p:spPr>
      </p:pic>
      <p:sp>
        <p:nvSpPr>
          <p:cNvPr id="7" name="Rectangle 6">
            <a:extLst>
              <a:ext uri="{FF2B5EF4-FFF2-40B4-BE49-F238E27FC236}">
                <a16:creationId xmlns:a16="http://schemas.microsoft.com/office/drawing/2014/main" id="{B334F0CD-5616-4439-A411-27C0941F438C}"/>
              </a:ext>
            </a:extLst>
          </p:cNvPr>
          <p:cNvSpPr/>
          <p:nvPr/>
        </p:nvSpPr>
        <p:spPr>
          <a:xfrm>
            <a:off x="5943600" y="4143847"/>
            <a:ext cx="3164186" cy="1938992"/>
          </a:xfrm>
          <a:prstGeom prst="rect">
            <a:avLst/>
          </a:prstGeom>
          <a:solidFill>
            <a:schemeClr val="bg1"/>
          </a:solidFill>
        </p:spPr>
        <p:txBody>
          <a:bodyPr wrap="square">
            <a:spAutoFit/>
          </a:bodyPr>
          <a:lstStyle/>
          <a:p>
            <a:r>
              <a:rPr lang="en-US" sz="2400" b="0" dirty="0">
                <a:solidFill>
                  <a:srgbClr val="666666"/>
                </a:solidFill>
                <a:latin typeface="More"/>
              </a:rPr>
              <a:t>We offer a comprehensive education emphasizing research, collaboration and scientific discovery.</a:t>
            </a:r>
            <a:endParaRPr lang="en-US" sz="2400" dirty="0"/>
          </a:p>
        </p:txBody>
      </p:sp>
      <p:sp>
        <p:nvSpPr>
          <p:cNvPr id="8" name="Rectangle 7">
            <a:extLst>
              <a:ext uri="{FF2B5EF4-FFF2-40B4-BE49-F238E27FC236}">
                <a16:creationId xmlns:a16="http://schemas.microsoft.com/office/drawing/2014/main" id="{298AA1A6-A47D-4799-8D34-28473DAAA74C}"/>
              </a:ext>
            </a:extLst>
          </p:cNvPr>
          <p:cNvSpPr/>
          <p:nvPr/>
        </p:nvSpPr>
        <p:spPr bwMode="auto">
          <a:xfrm>
            <a:off x="6019800" y="4143847"/>
            <a:ext cx="3048000" cy="202835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6240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6DC7B-11D2-4F4C-8F58-3A0523686507}"/>
              </a:ext>
            </a:extLst>
          </p:cNvPr>
          <p:cNvSpPr>
            <a:spLocks noGrp="1"/>
          </p:cNvSpPr>
          <p:nvPr>
            <p:ph type="title"/>
          </p:nvPr>
        </p:nvSpPr>
        <p:spPr>
          <a:xfrm>
            <a:off x="228600" y="609600"/>
            <a:ext cx="8686800" cy="762000"/>
          </a:xfrm>
        </p:spPr>
        <p:txBody>
          <a:bodyPr/>
          <a:lstStyle/>
          <a:p>
            <a:r>
              <a:rPr lang="en-US" dirty="0"/>
              <a:t>‘Wearable devices’ on Google (Nov 2020)</a:t>
            </a:r>
          </a:p>
        </p:txBody>
      </p:sp>
      <p:sp>
        <p:nvSpPr>
          <p:cNvPr id="6" name="Content Placeholder 5">
            <a:extLst>
              <a:ext uri="{FF2B5EF4-FFF2-40B4-BE49-F238E27FC236}">
                <a16:creationId xmlns:a16="http://schemas.microsoft.com/office/drawing/2014/main" id="{FF5D87C1-D676-4DC4-A142-6ABB779159B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26ABF509-7F52-4421-9AFF-C4DB601A719D}"/>
              </a:ext>
            </a:extLst>
          </p:cNvPr>
          <p:cNvPicPr>
            <a:picLocks noChangeAspect="1"/>
          </p:cNvPicPr>
          <p:nvPr/>
        </p:nvPicPr>
        <p:blipFill>
          <a:blip r:embed="rId2"/>
          <a:stretch>
            <a:fillRect/>
          </a:stretch>
        </p:blipFill>
        <p:spPr>
          <a:xfrm>
            <a:off x="0" y="1295400"/>
            <a:ext cx="9144000" cy="5562600"/>
          </a:xfrm>
          <a:prstGeom prst="rect">
            <a:avLst/>
          </a:prstGeom>
        </p:spPr>
      </p:pic>
      <p:sp>
        <p:nvSpPr>
          <p:cNvPr id="4" name="Slide Number Placeholder 3">
            <a:extLst>
              <a:ext uri="{FF2B5EF4-FFF2-40B4-BE49-F238E27FC236}">
                <a16:creationId xmlns:a16="http://schemas.microsoft.com/office/drawing/2014/main" id="{21433705-82EE-4C48-A0E9-DB3DCC27F40C}"/>
              </a:ext>
            </a:extLst>
          </p:cNvPr>
          <p:cNvSpPr>
            <a:spLocks noGrp="1"/>
          </p:cNvSpPr>
          <p:nvPr>
            <p:ph type="sldNum" sz="quarter" idx="4"/>
          </p:nvPr>
        </p:nvSpPr>
        <p:spPr>
          <a:xfrm>
            <a:off x="8763000" y="6491456"/>
            <a:ext cx="457200" cy="365125"/>
          </a:xfrm>
        </p:spPr>
        <p:txBody>
          <a:bodyPr/>
          <a:lstStyle/>
          <a:p>
            <a:fld id="{7071835E-551D-43E3-A34B-EA8AD7FDC91B}" type="slidenum">
              <a:rPr lang="en-US" smtClean="0">
                <a:solidFill>
                  <a:schemeClr val="tx1"/>
                </a:solidFill>
              </a:rPr>
              <a:pPr/>
              <a:t>60</a:t>
            </a:fld>
            <a:endParaRPr lang="en-US">
              <a:solidFill>
                <a:schemeClr val="tx1"/>
              </a:solidFill>
            </a:endParaRPr>
          </a:p>
        </p:txBody>
      </p:sp>
    </p:spTree>
    <p:extLst>
      <p:ext uri="{BB962C8B-B14F-4D97-AF65-F5344CB8AC3E}">
        <p14:creationId xmlns:p14="http://schemas.microsoft.com/office/powerpoint/2010/main" val="3549022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77A8-349F-49C0-884D-36E0AB0B3B0A}"/>
              </a:ext>
            </a:extLst>
          </p:cNvPr>
          <p:cNvSpPr>
            <a:spLocks noGrp="1"/>
          </p:cNvSpPr>
          <p:nvPr>
            <p:ph type="title"/>
          </p:nvPr>
        </p:nvSpPr>
        <p:spPr/>
        <p:txBody>
          <a:bodyPr/>
          <a:lstStyle/>
          <a:p>
            <a:r>
              <a:rPr lang="en-US" dirty="0"/>
              <a:t>The future of wearable electronic devices</a:t>
            </a:r>
          </a:p>
        </p:txBody>
      </p:sp>
      <p:sp>
        <p:nvSpPr>
          <p:cNvPr id="3" name="Content Placeholder 2">
            <a:extLst>
              <a:ext uri="{FF2B5EF4-FFF2-40B4-BE49-F238E27FC236}">
                <a16:creationId xmlns:a16="http://schemas.microsoft.com/office/drawing/2014/main" id="{B563248E-0F0F-41C2-A38F-4D08A89605DF}"/>
              </a:ext>
            </a:extLst>
          </p:cNvPr>
          <p:cNvSpPr>
            <a:spLocks noGrp="1"/>
          </p:cNvSpPr>
          <p:nvPr>
            <p:ph idx="1"/>
          </p:nvPr>
        </p:nvSpPr>
        <p:spPr/>
        <p:txBody>
          <a:bodyPr/>
          <a:lstStyle/>
          <a:p>
            <a:endParaRPr lang="en-US"/>
          </a:p>
        </p:txBody>
      </p:sp>
      <p:pic>
        <p:nvPicPr>
          <p:cNvPr id="358402" name="Picture 2" descr="Fig. 1">
            <a:extLst>
              <a:ext uri="{FF2B5EF4-FFF2-40B4-BE49-F238E27FC236}">
                <a16:creationId xmlns:a16="http://schemas.microsoft.com/office/drawing/2014/main" id="{EE482E2F-ABB7-43D7-AD94-D7739C31D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A3D52F-27E1-49A9-83DA-303EF1ED3407}"/>
              </a:ext>
            </a:extLst>
          </p:cNvPr>
          <p:cNvSpPr/>
          <p:nvPr/>
        </p:nvSpPr>
        <p:spPr>
          <a:xfrm>
            <a:off x="152400" y="5947628"/>
            <a:ext cx="3581400" cy="830997"/>
          </a:xfrm>
          <a:prstGeom prst="rect">
            <a:avLst/>
          </a:prstGeom>
          <a:solidFill>
            <a:schemeClr val="bg1">
              <a:lumMod val="75000"/>
            </a:schemeClr>
          </a:solidFill>
        </p:spPr>
        <p:txBody>
          <a:bodyPr wrap="square">
            <a:spAutoFit/>
          </a:bodyPr>
          <a:lstStyle/>
          <a:p>
            <a:r>
              <a:rPr lang="en-US" sz="1200" b="0" dirty="0" err="1">
                <a:solidFill>
                  <a:srgbClr val="222222"/>
                </a:solidFill>
                <a:latin typeface="-apple-system"/>
              </a:rPr>
              <a:t>Ates</a:t>
            </a:r>
            <a:r>
              <a:rPr lang="en-US" sz="1200" b="0" dirty="0">
                <a:solidFill>
                  <a:srgbClr val="222222"/>
                </a:solidFill>
                <a:latin typeface="-apple-system"/>
              </a:rPr>
              <a:t>, H.C., </a:t>
            </a:r>
            <a:r>
              <a:rPr lang="en-US" sz="1200" b="0" dirty="0" err="1">
                <a:solidFill>
                  <a:srgbClr val="222222"/>
                </a:solidFill>
                <a:latin typeface="-apple-system"/>
              </a:rPr>
              <a:t>Yetisen</a:t>
            </a:r>
            <a:r>
              <a:rPr lang="en-US" sz="1200" b="0" dirty="0">
                <a:solidFill>
                  <a:srgbClr val="222222"/>
                </a:solidFill>
                <a:latin typeface="-apple-system"/>
              </a:rPr>
              <a:t>, A.K., </a:t>
            </a:r>
            <a:r>
              <a:rPr lang="en-US" sz="1200" b="0" dirty="0" err="1">
                <a:solidFill>
                  <a:srgbClr val="222222"/>
                </a:solidFill>
                <a:latin typeface="-apple-system"/>
              </a:rPr>
              <a:t>Güder</a:t>
            </a:r>
            <a:r>
              <a:rPr lang="en-US" sz="1200" b="0" dirty="0">
                <a:solidFill>
                  <a:srgbClr val="222222"/>
                </a:solidFill>
                <a:latin typeface="-apple-system"/>
              </a:rPr>
              <a:t>, F. </a:t>
            </a:r>
            <a:r>
              <a:rPr lang="en-US" sz="1200" b="0" i="1" dirty="0">
                <a:solidFill>
                  <a:srgbClr val="222222"/>
                </a:solidFill>
                <a:latin typeface="-apple-system"/>
              </a:rPr>
              <a:t>et al.</a:t>
            </a:r>
            <a:r>
              <a:rPr lang="en-US" sz="1200" b="0" dirty="0">
                <a:solidFill>
                  <a:srgbClr val="222222"/>
                </a:solidFill>
                <a:latin typeface="-apple-system"/>
              </a:rPr>
              <a:t> Wearable devices for the detection of COVID-19. </a:t>
            </a:r>
            <a:r>
              <a:rPr lang="en-US" sz="1200" b="0" i="1" dirty="0">
                <a:solidFill>
                  <a:srgbClr val="222222"/>
                </a:solidFill>
                <a:latin typeface="-apple-system"/>
              </a:rPr>
              <a:t>Nat Electron</a:t>
            </a:r>
            <a:r>
              <a:rPr lang="en-US" sz="1200" b="0" dirty="0">
                <a:solidFill>
                  <a:srgbClr val="222222"/>
                </a:solidFill>
                <a:latin typeface="-apple-system"/>
              </a:rPr>
              <a:t> </a:t>
            </a:r>
            <a:r>
              <a:rPr lang="en-US" sz="1200" dirty="0">
                <a:solidFill>
                  <a:srgbClr val="222222"/>
                </a:solidFill>
                <a:latin typeface="-apple-system"/>
              </a:rPr>
              <a:t>4, </a:t>
            </a:r>
            <a:r>
              <a:rPr lang="en-US" sz="1200" b="0" dirty="0">
                <a:solidFill>
                  <a:srgbClr val="222222"/>
                </a:solidFill>
                <a:latin typeface="-apple-system"/>
              </a:rPr>
              <a:t>13–14 (2021). </a:t>
            </a:r>
            <a:r>
              <a:rPr lang="en-US" sz="1200" b="0" dirty="0">
                <a:solidFill>
                  <a:srgbClr val="222222"/>
                </a:solidFill>
                <a:latin typeface="-apple-system"/>
                <a:hlinkClick r:id="rId3"/>
              </a:rPr>
              <a:t>https://doi.org/10.1038/s41928-020-00533-1</a:t>
            </a:r>
            <a:r>
              <a:rPr lang="en-US" sz="1200" b="0" dirty="0">
                <a:solidFill>
                  <a:srgbClr val="222222"/>
                </a:solidFill>
                <a:latin typeface="-apple-system"/>
              </a:rPr>
              <a:t> </a:t>
            </a:r>
            <a:endParaRPr lang="en-US" sz="1200" dirty="0"/>
          </a:p>
        </p:txBody>
      </p:sp>
      <p:sp>
        <p:nvSpPr>
          <p:cNvPr id="4" name="Slide Number Placeholder 3">
            <a:extLst>
              <a:ext uri="{FF2B5EF4-FFF2-40B4-BE49-F238E27FC236}">
                <a16:creationId xmlns:a16="http://schemas.microsoft.com/office/drawing/2014/main" id="{7F60BFCC-E26B-4C3B-AFD7-C457D739F86C}"/>
              </a:ext>
            </a:extLst>
          </p:cNvPr>
          <p:cNvSpPr>
            <a:spLocks noGrp="1"/>
          </p:cNvSpPr>
          <p:nvPr>
            <p:ph type="sldNum" sz="quarter" idx="4"/>
          </p:nvPr>
        </p:nvSpPr>
        <p:spPr/>
        <p:txBody>
          <a:bodyPr/>
          <a:lstStyle/>
          <a:p>
            <a:fld id="{7071835E-551D-43E3-A34B-EA8AD7FDC91B}" type="slidenum">
              <a:rPr lang="en-US" smtClean="0">
                <a:solidFill>
                  <a:schemeClr val="tx1"/>
                </a:solidFill>
              </a:rPr>
              <a:pPr/>
              <a:t>61</a:t>
            </a:fld>
            <a:endParaRPr lang="en-US">
              <a:solidFill>
                <a:schemeClr val="tx1"/>
              </a:solidFill>
            </a:endParaRPr>
          </a:p>
        </p:txBody>
      </p:sp>
    </p:spTree>
    <p:extLst>
      <p:ext uri="{BB962C8B-B14F-4D97-AF65-F5344CB8AC3E}">
        <p14:creationId xmlns:p14="http://schemas.microsoft.com/office/powerpoint/2010/main" val="598682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D95105-0A71-4532-A1AA-622399F1C11F}"/>
              </a:ext>
            </a:extLst>
          </p:cNvPr>
          <p:cNvSpPr/>
          <p:nvPr/>
        </p:nvSpPr>
        <p:spPr>
          <a:xfrm>
            <a:off x="4343400" y="1561155"/>
            <a:ext cx="4724400" cy="5078313"/>
          </a:xfrm>
          <a:prstGeom prst="rect">
            <a:avLst/>
          </a:prstGeom>
          <a:ln>
            <a:solidFill>
              <a:schemeClr val="bg1"/>
            </a:solidFill>
          </a:ln>
        </p:spPr>
        <p:txBody>
          <a:bodyPr wrap="square">
            <a:spAutoFit/>
          </a:bodyPr>
          <a:lstStyle/>
          <a:p>
            <a:pPr algn="just"/>
            <a:r>
              <a:rPr lang="en-US" sz="1800" b="0" dirty="0" err="1">
                <a:solidFill>
                  <a:schemeClr val="bg1"/>
                </a:solidFill>
                <a:latin typeface="Trebuchet MS" panose="020B0603020202020204" pitchFamily="34" charset="0"/>
              </a:rPr>
              <a:t>MotiliGI</a:t>
            </a:r>
            <a:r>
              <a:rPr lang="en-US" sz="1800" b="0" dirty="0">
                <a:solidFill>
                  <a:schemeClr val="bg1"/>
                </a:solidFill>
                <a:latin typeface="Trebuchet MS" panose="020B0603020202020204" pitchFamily="34" charset="0"/>
              </a:rPr>
              <a:t>™ software provides data analysis tools, offering physicians a variety of test reporting and exporting options to aid in the identification of motility disorders. The software calculates gastric emptying time, small bowel transit time, colonic transit time, combined small/ large bowel transit time, and whole gut transit time in graphical and statistical formats, and presents this data in a summary report.</a:t>
            </a: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dirty="0">
              <a:solidFill>
                <a:schemeClr val="bg1"/>
              </a:solidFill>
              <a:latin typeface="Trebuchet MS" panose="020B0603020202020204" pitchFamily="34" charset="0"/>
            </a:endParaRPr>
          </a:p>
        </p:txBody>
      </p:sp>
      <p:sp>
        <p:nvSpPr>
          <p:cNvPr id="2" name="Title 1">
            <a:extLst>
              <a:ext uri="{FF2B5EF4-FFF2-40B4-BE49-F238E27FC236}">
                <a16:creationId xmlns:a16="http://schemas.microsoft.com/office/drawing/2014/main" id="{663FFC31-F86C-4DF7-B5BA-CE1DDB72881C}"/>
              </a:ext>
            </a:extLst>
          </p:cNvPr>
          <p:cNvSpPr>
            <a:spLocks noGrp="1"/>
          </p:cNvSpPr>
          <p:nvPr>
            <p:ph type="title"/>
          </p:nvPr>
        </p:nvSpPr>
        <p:spPr/>
        <p:txBody>
          <a:bodyPr/>
          <a:lstStyle/>
          <a:p>
            <a:r>
              <a:rPr lang="en-US" dirty="0" err="1"/>
              <a:t>SmartPill</a:t>
            </a:r>
            <a:r>
              <a:rPr lang="en-US" dirty="0"/>
              <a:t>™ motility capsule</a:t>
            </a:r>
          </a:p>
        </p:txBody>
      </p:sp>
      <p:sp>
        <p:nvSpPr>
          <p:cNvPr id="3" name="Content Placeholder 2">
            <a:extLst>
              <a:ext uri="{FF2B5EF4-FFF2-40B4-BE49-F238E27FC236}">
                <a16:creationId xmlns:a16="http://schemas.microsoft.com/office/drawing/2014/main" id="{836F1857-E066-4ACD-9502-B5D49B36F015}"/>
              </a:ext>
            </a:extLst>
          </p:cNvPr>
          <p:cNvSpPr>
            <a:spLocks noGrp="1"/>
          </p:cNvSpPr>
          <p:nvPr>
            <p:ph idx="1"/>
          </p:nvPr>
        </p:nvSpPr>
        <p:spPr>
          <a:xfrm>
            <a:off x="228600" y="1561155"/>
            <a:ext cx="3985035" cy="5068245"/>
          </a:xfrm>
          <a:ln>
            <a:solidFill>
              <a:schemeClr val="bg1"/>
            </a:solidFill>
          </a:ln>
        </p:spPr>
        <p:txBody>
          <a:bodyPr/>
          <a:lstStyle/>
          <a:p>
            <a:pPr marL="0" indent="0" algn="just"/>
            <a:r>
              <a:rPr lang="en-US" sz="1800" dirty="0"/>
              <a:t>Assists in localizing transit </a:t>
            </a:r>
            <a:r>
              <a:rPr lang="en-US" sz="1800" dirty="0" err="1"/>
              <a:t>abnor-malities</a:t>
            </a:r>
            <a:r>
              <a:rPr lang="en-US" sz="1800" dirty="0"/>
              <a:t> to a specific GI region by collecting data from the entire GI tract. As the </a:t>
            </a:r>
            <a:r>
              <a:rPr lang="en-US" sz="1800" dirty="0" err="1"/>
              <a:t>SmartPill</a:t>
            </a:r>
            <a:r>
              <a:rPr lang="en-US" sz="1800" dirty="0"/>
              <a:t>™ motility capsule travels through the patient's GI tract, it measures pressure, pH and temperature to provide you with valuable diagnostic </a:t>
            </a:r>
            <a:r>
              <a:rPr lang="en-US" sz="1800" dirty="0" err="1"/>
              <a:t>infor-mation</a:t>
            </a:r>
            <a:r>
              <a:rPr lang="en-US" sz="1800" dirty="0"/>
              <a:t>, including gastric emptying and total GI transit times in your patients.</a:t>
            </a:r>
          </a:p>
        </p:txBody>
      </p:sp>
      <p:sp>
        <p:nvSpPr>
          <p:cNvPr id="4" name="Slide Number Placeholder 3">
            <a:extLst>
              <a:ext uri="{FF2B5EF4-FFF2-40B4-BE49-F238E27FC236}">
                <a16:creationId xmlns:a16="http://schemas.microsoft.com/office/drawing/2014/main" id="{D271742C-62D5-4056-8539-8F26D6B9704D}"/>
              </a:ext>
            </a:extLst>
          </p:cNvPr>
          <p:cNvSpPr>
            <a:spLocks noGrp="1"/>
          </p:cNvSpPr>
          <p:nvPr>
            <p:ph type="sldNum" sz="quarter" idx="4"/>
          </p:nvPr>
        </p:nvSpPr>
        <p:spPr>
          <a:xfrm>
            <a:off x="0" y="6569075"/>
            <a:ext cx="381000" cy="365125"/>
          </a:xfrm>
        </p:spPr>
        <p:txBody>
          <a:bodyPr/>
          <a:lstStyle/>
          <a:p>
            <a:fld id="{7071835E-551D-43E3-A34B-EA8AD7FDC91B}" type="slidenum">
              <a:rPr lang="en-US" smtClean="0"/>
              <a:pPr/>
              <a:t>62</a:t>
            </a:fld>
            <a:endParaRPr lang="en-US"/>
          </a:p>
        </p:txBody>
      </p:sp>
      <p:pic>
        <p:nvPicPr>
          <p:cNvPr id="5" name="Picture 4">
            <a:extLst>
              <a:ext uri="{FF2B5EF4-FFF2-40B4-BE49-F238E27FC236}">
                <a16:creationId xmlns:a16="http://schemas.microsoft.com/office/drawing/2014/main" id="{36AC303A-56E8-41D3-93C6-C857E6518862}"/>
              </a:ext>
            </a:extLst>
          </p:cNvPr>
          <p:cNvPicPr>
            <a:picLocks noChangeAspect="1"/>
          </p:cNvPicPr>
          <p:nvPr/>
        </p:nvPicPr>
        <p:blipFill>
          <a:blip r:embed="rId2"/>
          <a:stretch>
            <a:fillRect/>
          </a:stretch>
        </p:blipFill>
        <p:spPr>
          <a:xfrm>
            <a:off x="609600" y="4700476"/>
            <a:ext cx="3095625" cy="1809750"/>
          </a:xfrm>
          <a:prstGeom prst="rect">
            <a:avLst/>
          </a:prstGeom>
        </p:spPr>
      </p:pic>
      <p:pic>
        <p:nvPicPr>
          <p:cNvPr id="6" name="Picture 5">
            <a:extLst>
              <a:ext uri="{FF2B5EF4-FFF2-40B4-BE49-F238E27FC236}">
                <a16:creationId xmlns:a16="http://schemas.microsoft.com/office/drawing/2014/main" id="{69DEA36C-ED0A-480D-8BD6-A2DAB36BF8EF}"/>
              </a:ext>
            </a:extLst>
          </p:cNvPr>
          <p:cNvPicPr>
            <a:picLocks noChangeAspect="1"/>
          </p:cNvPicPr>
          <p:nvPr/>
        </p:nvPicPr>
        <p:blipFill>
          <a:blip r:embed="rId3"/>
          <a:stretch>
            <a:fillRect/>
          </a:stretch>
        </p:blipFill>
        <p:spPr>
          <a:xfrm>
            <a:off x="4922068" y="4415105"/>
            <a:ext cx="3626667" cy="2104929"/>
          </a:xfrm>
          <a:prstGeom prst="rect">
            <a:avLst/>
          </a:prstGeom>
        </p:spPr>
      </p:pic>
      <p:sp>
        <p:nvSpPr>
          <p:cNvPr id="8" name="TextBox 7">
            <a:extLst>
              <a:ext uri="{FF2B5EF4-FFF2-40B4-BE49-F238E27FC236}">
                <a16:creationId xmlns:a16="http://schemas.microsoft.com/office/drawing/2014/main" id="{45307C73-ACCE-42F5-89F7-9E180DB4D448}"/>
              </a:ext>
            </a:extLst>
          </p:cNvPr>
          <p:cNvSpPr txBox="1"/>
          <p:nvPr/>
        </p:nvSpPr>
        <p:spPr>
          <a:xfrm>
            <a:off x="3810000" y="6629400"/>
            <a:ext cx="1476302" cy="276999"/>
          </a:xfrm>
          <a:prstGeom prst="rect">
            <a:avLst/>
          </a:prstGeom>
          <a:noFill/>
        </p:spPr>
        <p:txBody>
          <a:bodyPr wrap="none" rtlCol="0">
            <a:spAutoFit/>
          </a:bodyPr>
          <a:lstStyle/>
          <a:p>
            <a:r>
              <a:rPr lang="en-US" sz="1200" b="0" dirty="0">
                <a:solidFill>
                  <a:schemeClr val="bg1"/>
                </a:solidFill>
              </a:rPr>
              <a:t>www.medtronic.com</a:t>
            </a:r>
          </a:p>
        </p:txBody>
      </p:sp>
    </p:spTree>
    <p:extLst>
      <p:ext uri="{BB962C8B-B14F-4D97-AF65-F5344CB8AC3E}">
        <p14:creationId xmlns:p14="http://schemas.microsoft.com/office/powerpoint/2010/main" val="2566369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6A47-F520-41D2-AEE8-0AF2C6A298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AC47F5-4C8E-41E0-B159-56623EC749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DDBA80B-E3DA-4C8D-BFA0-75429FCFD5F0}"/>
              </a:ext>
            </a:extLst>
          </p:cNvPr>
          <p:cNvSpPr>
            <a:spLocks noGrp="1"/>
          </p:cNvSpPr>
          <p:nvPr>
            <p:ph type="sldNum" sz="quarter" idx="4"/>
          </p:nvPr>
        </p:nvSpPr>
        <p:spPr/>
        <p:txBody>
          <a:bodyPr/>
          <a:lstStyle/>
          <a:p>
            <a:fld id="{7071835E-551D-43E3-A34B-EA8AD7FDC91B}" type="slidenum">
              <a:rPr lang="en-US" smtClean="0"/>
              <a:pPr/>
              <a:t>63</a:t>
            </a:fld>
            <a:endParaRPr lang="en-US"/>
          </a:p>
        </p:txBody>
      </p:sp>
      <p:pic>
        <p:nvPicPr>
          <p:cNvPr id="5" name="Picture 4">
            <a:extLst>
              <a:ext uri="{FF2B5EF4-FFF2-40B4-BE49-F238E27FC236}">
                <a16:creationId xmlns:a16="http://schemas.microsoft.com/office/drawing/2014/main" id="{8734184E-167F-4A28-A266-074330DA57F8}"/>
              </a:ext>
            </a:extLst>
          </p:cNvPr>
          <p:cNvPicPr>
            <a:picLocks noChangeAspect="1"/>
          </p:cNvPicPr>
          <p:nvPr/>
        </p:nvPicPr>
        <p:blipFill>
          <a:blip r:embed="rId2"/>
          <a:stretch>
            <a:fillRect/>
          </a:stretch>
        </p:blipFill>
        <p:spPr>
          <a:xfrm>
            <a:off x="0" y="609600"/>
            <a:ext cx="9144000" cy="2326443"/>
          </a:xfrm>
          <a:prstGeom prst="rect">
            <a:avLst/>
          </a:prstGeom>
        </p:spPr>
      </p:pic>
      <p:pic>
        <p:nvPicPr>
          <p:cNvPr id="6" name="Picture 5">
            <a:extLst>
              <a:ext uri="{FF2B5EF4-FFF2-40B4-BE49-F238E27FC236}">
                <a16:creationId xmlns:a16="http://schemas.microsoft.com/office/drawing/2014/main" id="{D39F5809-D6D7-4B42-8DBC-13743876E883}"/>
              </a:ext>
            </a:extLst>
          </p:cNvPr>
          <p:cNvPicPr>
            <a:picLocks noChangeAspect="1"/>
          </p:cNvPicPr>
          <p:nvPr/>
        </p:nvPicPr>
        <p:blipFill>
          <a:blip r:embed="rId3"/>
          <a:stretch>
            <a:fillRect/>
          </a:stretch>
        </p:blipFill>
        <p:spPr>
          <a:xfrm>
            <a:off x="0" y="2931812"/>
            <a:ext cx="9144000" cy="361453"/>
          </a:xfrm>
          <a:prstGeom prst="rect">
            <a:avLst/>
          </a:prstGeom>
        </p:spPr>
      </p:pic>
      <p:pic>
        <p:nvPicPr>
          <p:cNvPr id="7" name="Picture 6">
            <a:extLst>
              <a:ext uri="{FF2B5EF4-FFF2-40B4-BE49-F238E27FC236}">
                <a16:creationId xmlns:a16="http://schemas.microsoft.com/office/drawing/2014/main" id="{78BDFDD6-AC65-4666-9D6B-392EC689F9B9}"/>
              </a:ext>
            </a:extLst>
          </p:cNvPr>
          <p:cNvPicPr>
            <a:picLocks noChangeAspect="1"/>
          </p:cNvPicPr>
          <p:nvPr/>
        </p:nvPicPr>
        <p:blipFill>
          <a:blip r:embed="rId4"/>
          <a:stretch>
            <a:fillRect/>
          </a:stretch>
        </p:blipFill>
        <p:spPr>
          <a:xfrm>
            <a:off x="0" y="3276600"/>
            <a:ext cx="9144000" cy="2168720"/>
          </a:xfrm>
          <a:prstGeom prst="rect">
            <a:avLst/>
          </a:prstGeom>
        </p:spPr>
      </p:pic>
      <p:pic>
        <p:nvPicPr>
          <p:cNvPr id="8" name="Picture 7">
            <a:extLst>
              <a:ext uri="{FF2B5EF4-FFF2-40B4-BE49-F238E27FC236}">
                <a16:creationId xmlns:a16="http://schemas.microsoft.com/office/drawing/2014/main" id="{53554D96-097B-4BC3-B3BC-E3A170F0728B}"/>
              </a:ext>
            </a:extLst>
          </p:cNvPr>
          <p:cNvPicPr>
            <a:picLocks noChangeAspect="1"/>
          </p:cNvPicPr>
          <p:nvPr/>
        </p:nvPicPr>
        <p:blipFill>
          <a:blip r:embed="rId5"/>
          <a:stretch>
            <a:fillRect/>
          </a:stretch>
        </p:blipFill>
        <p:spPr>
          <a:xfrm>
            <a:off x="0" y="5445320"/>
            <a:ext cx="9144000" cy="1454727"/>
          </a:xfrm>
          <a:prstGeom prst="rect">
            <a:avLst/>
          </a:prstGeom>
        </p:spPr>
      </p:pic>
      <p:sp>
        <p:nvSpPr>
          <p:cNvPr id="9" name="Rectangle 8">
            <a:extLst>
              <a:ext uri="{FF2B5EF4-FFF2-40B4-BE49-F238E27FC236}">
                <a16:creationId xmlns:a16="http://schemas.microsoft.com/office/drawing/2014/main" id="{8AA130B3-AC5B-403F-BBDA-0644885B4022}"/>
              </a:ext>
            </a:extLst>
          </p:cNvPr>
          <p:cNvSpPr/>
          <p:nvPr/>
        </p:nvSpPr>
        <p:spPr>
          <a:xfrm>
            <a:off x="5562600" y="609600"/>
            <a:ext cx="3695700" cy="553998"/>
          </a:xfrm>
          <a:prstGeom prst="rect">
            <a:avLst/>
          </a:prstGeom>
        </p:spPr>
        <p:txBody>
          <a:bodyPr wrap="square">
            <a:spAutoFit/>
          </a:bodyPr>
          <a:lstStyle/>
          <a:p>
            <a:r>
              <a:rPr lang="en-US" sz="1000" b="0" dirty="0">
                <a:hlinkClick r:id="rId6"/>
              </a:rPr>
              <a:t>https://www.fda.gov/news-events/press-announcements/fda-approves-pill-sensor-digitally-tracks-if-patients-have-ingested-their-medication</a:t>
            </a:r>
            <a:r>
              <a:rPr lang="en-US" sz="1000" b="0" dirty="0"/>
              <a:t> </a:t>
            </a:r>
          </a:p>
        </p:txBody>
      </p:sp>
    </p:spTree>
    <p:extLst>
      <p:ext uri="{BB962C8B-B14F-4D97-AF65-F5344CB8AC3E}">
        <p14:creationId xmlns:p14="http://schemas.microsoft.com/office/powerpoint/2010/main" val="4070479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E86EA-2726-44DC-8832-14B46E5A02E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CEE6D30-88BA-49DA-BF56-9CDD35F1B04B}"/>
              </a:ext>
            </a:extLst>
          </p:cNvPr>
          <p:cNvSpPr>
            <a:spLocks noGrp="1"/>
          </p:cNvSpPr>
          <p:nvPr>
            <p:ph type="sldNum" sz="quarter" idx="4"/>
          </p:nvPr>
        </p:nvSpPr>
        <p:spPr/>
        <p:txBody>
          <a:bodyPr/>
          <a:lstStyle/>
          <a:p>
            <a:fld id="{7071835E-551D-43E3-A34B-EA8AD7FDC91B}" type="slidenum">
              <a:rPr lang="en-US" smtClean="0"/>
              <a:pPr/>
              <a:t>64</a:t>
            </a:fld>
            <a:endParaRPr lang="en-US"/>
          </a:p>
        </p:txBody>
      </p:sp>
      <p:pic>
        <p:nvPicPr>
          <p:cNvPr id="5" name="Picture 4">
            <a:extLst>
              <a:ext uri="{FF2B5EF4-FFF2-40B4-BE49-F238E27FC236}">
                <a16:creationId xmlns:a16="http://schemas.microsoft.com/office/drawing/2014/main" id="{02B1D3D2-423F-47CB-9968-23D854FA0863}"/>
              </a:ext>
            </a:extLst>
          </p:cNvPr>
          <p:cNvPicPr>
            <a:picLocks noChangeAspect="1"/>
          </p:cNvPicPr>
          <p:nvPr/>
        </p:nvPicPr>
        <p:blipFill>
          <a:blip r:embed="rId2"/>
          <a:stretch>
            <a:fillRect/>
          </a:stretch>
        </p:blipFill>
        <p:spPr>
          <a:xfrm>
            <a:off x="0" y="-13580"/>
            <a:ext cx="9144000" cy="6248400"/>
          </a:xfrm>
          <a:prstGeom prst="rect">
            <a:avLst/>
          </a:prstGeom>
        </p:spPr>
      </p:pic>
      <p:sp>
        <p:nvSpPr>
          <p:cNvPr id="6" name="Rectangle 5">
            <a:extLst>
              <a:ext uri="{FF2B5EF4-FFF2-40B4-BE49-F238E27FC236}">
                <a16:creationId xmlns:a16="http://schemas.microsoft.com/office/drawing/2014/main" id="{D7CC4D6C-FF5C-4091-9A76-8F8747AF8733}"/>
              </a:ext>
            </a:extLst>
          </p:cNvPr>
          <p:cNvSpPr/>
          <p:nvPr/>
        </p:nvSpPr>
        <p:spPr>
          <a:xfrm>
            <a:off x="1474206" y="6262042"/>
            <a:ext cx="7696200" cy="461665"/>
          </a:xfrm>
          <a:prstGeom prst="rect">
            <a:avLst/>
          </a:prstGeom>
        </p:spPr>
        <p:txBody>
          <a:bodyPr wrap="square">
            <a:spAutoFit/>
          </a:bodyPr>
          <a:lstStyle/>
          <a:p>
            <a:pPr algn="r"/>
            <a:r>
              <a:rPr lang="en-US" sz="1200" b="0" dirty="0" err="1">
                <a:solidFill>
                  <a:schemeClr val="bg1"/>
                </a:solidFill>
                <a:latin typeface="Trebuchet MS" panose="020B0603020202020204" pitchFamily="34" charset="0"/>
              </a:rPr>
              <a:t>Guk</a:t>
            </a:r>
            <a:r>
              <a:rPr lang="en-US" sz="1200" b="0" dirty="0">
                <a:solidFill>
                  <a:schemeClr val="bg1"/>
                </a:solidFill>
                <a:latin typeface="Trebuchet MS" panose="020B0603020202020204" pitchFamily="34" charset="0"/>
              </a:rPr>
              <a:t> K, Han G, Lim J, et al. Evolution of Wearable Devices with Real-Time Disease Monitoring for Personalized Healthcare. </a:t>
            </a:r>
            <a:r>
              <a:rPr lang="en-US" sz="1200" b="0" i="1" dirty="0">
                <a:solidFill>
                  <a:schemeClr val="bg1"/>
                </a:solidFill>
                <a:latin typeface="Trebuchet MS" panose="020B0603020202020204" pitchFamily="34" charset="0"/>
              </a:rPr>
              <a:t>Nanomaterials (Basel)</a:t>
            </a:r>
            <a:r>
              <a:rPr lang="en-US" sz="1200" b="0" dirty="0">
                <a:solidFill>
                  <a:schemeClr val="bg1"/>
                </a:solidFill>
                <a:latin typeface="Trebuchet MS" panose="020B0603020202020204" pitchFamily="34" charset="0"/>
              </a:rPr>
              <a:t>. 2019;9(6):813. Published 2019 May 29. doi:10.3390/nano9060813</a:t>
            </a:r>
            <a:endParaRPr lang="en-US" sz="1200" dirty="0">
              <a:solidFill>
                <a:schemeClr val="bg1"/>
              </a:solidFill>
            </a:endParaRPr>
          </a:p>
        </p:txBody>
      </p:sp>
    </p:spTree>
    <p:extLst>
      <p:ext uri="{BB962C8B-B14F-4D97-AF65-F5344CB8AC3E}">
        <p14:creationId xmlns:p14="http://schemas.microsoft.com/office/powerpoint/2010/main" val="2922270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AECF-C028-4146-9108-0991F856C3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39A5F-03FD-4F48-B11C-C6DBD7948F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19A6AB-D638-45C7-AA21-70D012122D1C}"/>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CF5A6C73-B1DA-464A-92AA-CE5F7F1681EA}"/>
              </a:ext>
            </a:extLst>
          </p:cNvPr>
          <p:cNvSpPr/>
          <p:nvPr/>
        </p:nvSpPr>
        <p:spPr>
          <a:xfrm>
            <a:off x="76200" y="1305580"/>
            <a:ext cx="6858000" cy="307777"/>
          </a:xfrm>
          <a:prstGeom prst="rect">
            <a:avLst/>
          </a:prstGeom>
        </p:spPr>
        <p:txBody>
          <a:bodyPr wrap="square">
            <a:spAutoFit/>
          </a:bodyPr>
          <a:lstStyle/>
          <a:p>
            <a:pPr algn="l"/>
            <a:r>
              <a:rPr lang="en-US" sz="1400" b="0" dirty="0">
                <a:hlinkClick r:id="rId3"/>
              </a:rPr>
              <a:t>https://www.massdevice.com/elon-musks-neuralink-moving-forward-with-brain-implant/</a:t>
            </a:r>
            <a:r>
              <a:rPr lang="en-US" sz="1400" b="0" dirty="0"/>
              <a:t> </a:t>
            </a:r>
          </a:p>
        </p:txBody>
      </p:sp>
      <p:sp>
        <p:nvSpPr>
          <p:cNvPr id="6" name="Slide Number Placeholder 5">
            <a:extLst>
              <a:ext uri="{FF2B5EF4-FFF2-40B4-BE49-F238E27FC236}">
                <a16:creationId xmlns:a16="http://schemas.microsoft.com/office/drawing/2014/main" id="{40460869-D957-489D-8350-5897A3496950}"/>
              </a:ext>
            </a:extLst>
          </p:cNvPr>
          <p:cNvSpPr>
            <a:spLocks noGrp="1"/>
          </p:cNvSpPr>
          <p:nvPr>
            <p:ph type="sldNum" sz="quarter" idx="4"/>
          </p:nvPr>
        </p:nvSpPr>
        <p:spPr>
          <a:xfrm>
            <a:off x="8839200" y="6491456"/>
            <a:ext cx="457200" cy="365125"/>
          </a:xfrm>
        </p:spPr>
        <p:txBody>
          <a:bodyPr/>
          <a:lstStyle/>
          <a:p>
            <a:fld id="{9CE537AB-973C-4F01-8428-E6E22579D3AA}" type="slidenum">
              <a:rPr lang="en-US" smtClean="0">
                <a:solidFill>
                  <a:schemeClr val="tx1"/>
                </a:solidFill>
              </a:rPr>
              <a:pPr/>
              <a:t>65</a:t>
            </a:fld>
            <a:endParaRPr lang="en-US">
              <a:solidFill>
                <a:schemeClr val="tx1"/>
              </a:solidFill>
            </a:endParaRPr>
          </a:p>
        </p:txBody>
      </p:sp>
    </p:spTree>
    <p:extLst>
      <p:ext uri="{BB962C8B-B14F-4D97-AF65-F5344CB8AC3E}">
        <p14:creationId xmlns:p14="http://schemas.microsoft.com/office/powerpoint/2010/main" val="195289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
        <p:nvSpPr>
          <p:cNvPr id="2" name="Slide Number Placeholder 1"/>
          <p:cNvSpPr>
            <a:spLocks noGrp="1"/>
          </p:cNvSpPr>
          <p:nvPr>
            <p:ph type="sldNum" sz="quarter" idx="4"/>
          </p:nvPr>
        </p:nvSpPr>
        <p:spPr/>
        <p:txBody>
          <a:bodyPr/>
          <a:lstStyle/>
          <a:p>
            <a:fld id="{9CE537AB-973C-4F01-8428-E6E22579D3AA}" type="slidenum">
              <a:rPr lang="en-US" smtClean="0"/>
              <a:pPr/>
              <a:t>66</a:t>
            </a:fld>
            <a:endParaRPr lang="en-US"/>
          </a:p>
        </p:txBody>
      </p:sp>
    </p:spTree>
    <p:extLst>
      <p:ext uri="{BB962C8B-B14F-4D97-AF65-F5344CB8AC3E}">
        <p14:creationId xmlns:p14="http://schemas.microsoft.com/office/powerpoint/2010/main" val="1026633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A1A74B-82FC-420F-8E7F-A7BB18158E0A}"/>
              </a:ext>
            </a:extLst>
          </p:cNvPr>
          <p:cNvSpPr/>
          <p:nvPr/>
        </p:nvSpPr>
        <p:spPr bwMode="auto">
          <a:xfrm>
            <a:off x="0" y="6705600"/>
            <a:ext cx="9144000" cy="1509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0" y="6569075"/>
            <a:ext cx="457200" cy="365125"/>
          </a:xfrm>
        </p:spPr>
        <p:txBody>
          <a:bodyPr/>
          <a:lstStyle/>
          <a:p>
            <a:fld id="{9CE537AB-973C-4F01-8428-E6E22579D3AA}" type="slidenum">
              <a:rPr lang="en-US" smtClean="0">
                <a:solidFill>
                  <a:schemeClr val="tx1"/>
                </a:solidFill>
              </a:rPr>
              <a:pPr/>
              <a:t>67</a:t>
            </a:fld>
            <a:endParaRPr lang="en-US">
              <a:solidFill>
                <a:schemeClr val="tx1"/>
              </a:solidFill>
            </a:endParaRPr>
          </a:p>
        </p:txBody>
      </p:sp>
    </p:spTree>
    <p:extLst>
      <p:ext uri="{BB962C8B-B14F-4D97-AF65-F5344CB8AC3E}">
        <p14:creationId xmlns:p14="http://schemas.microsoft.com/office/powerpoint/2010/main" val="12284511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9CE537AB-973C-4F01-8428-E6E22579D3AA}" type="slidenum">
              <a:rPr lang="en-US" smtClean="0"/>
              <a:pPr/>
              <a:t>68</a:t>
            </a:fld>
            <a:endParaRPr lang="en-US"/>
          </a:p>
        </p:txBody>
      </p:sp>
    </p:spTree>
    <p:extLst>
      <p:ext uri="{BB962C8B-B14F-4D97-AF65-F5344CB8AC3E}">
        <p14:creationId xmlns:p14="http://schemas.microsoft.com/office/powerpoint/2010/main" val="181766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69</a:t>
            </a:fld>
            <a:endParaRPr lang="en-US"/>
          </a:p>
        </p:txBody>
      </p:sp>
      <p:sp>
        <p:nvSpPr>
          <p:cNvPr id="7" name="TextBox 6">
            <a:extLst>
              <a:ext uri="{FF2B5EF4-FFF2-40B4-BE49-F238E27FC236}">
                <a16:creationId xmlns:a16="http://schemas.microsoft.com/office/drawing/2014/main" id="{A73A2DBE-9F3E-4613-A5FA-84A036EE2FA5}"/>
              </a:ext>
            </a:extLst>
          </p:cNvPr>
          <p:cNvSpPr txBox="1"/>
          <p:nvPr/>
        </p:nvSpPr>
        <p:spPr>
          <a:xfrm>
            <a:off x="5109951" y="1928316"/>
            <a:ext cx="2944332" cy="769441"/>
          </a:xfrm>
          <a:prstGeom prst="rect">
            <a:avLst/>
          </a:prstGeom>
          <a:solidFill>
            <a:schemeClr val="bg1"/>
          </a:solidFill>
        </p:spPr>
        <p:txBody>
          <a:bodyPr wrap="none" rtlCol="0">
            <a:spAutoFit/>
          </a:bodyPr>
          <a:lstStyle/>
          <a:p>
            <a:r>
              <a:rPr lang="en-US" sz="4400" dirty="0">
                <a:solidFill>
                  <a:srgbClr val="FF0000"/>
                </a:solidFill>
              </a:rPr>
              <a:t>Wednesday</a:t>
            </a:r>
          </a:p>
        </p:txBody>
      </p:sp>
    </p:spTree>
    <p:extLst>
      <p:ext uri="{BB962C8B-B14F-4D97-AF65-F5344CB8AC3E}">
        <p14:creationId xmlns:p14="http://schemas.microsoft.com/office/powerpoint/2010/main" val="2998637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7</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pic>
        <p:nvPicPr>
          <p:cNvPr id="3" name="Picture 2">
            <a:extLst>
              <a:ext uri="{FF2B5EF4-FFF2-40B4-BE49-F238E27FC236}">
                <a16:creationId xmlns:a16="http://schemas.microsoft.com/office/drawing/2014/main" id="{5FCD36F7-11D6-47A4-BE79-966165567C8F}"/>
              </a:ext>
            </a:extLst>
          </p:cNvPr>
          <p:cNvPicPr>
            <a:picLocks noChangeAspect="1"/>
          </p:cNvPicPr>
          <p:nvPr/>
        </p:nvPicPr>
        <p:blipFill>
          <a:blip r:embed="rId4"/>
          <a:stretch>
            <a:fillRect/>
          </a:stretch>
        </p:blipFill>
        <p:spPr>
          <a:xfrm>
            <a:off x="-22634" y="3901558"/>
            <a:ext cx="2994434" cy="2398160"/>
          </a:xfrm>
          <a:prstGeom prst="rect">
            <a:avLst/>
          </a:prstGeom>
        </p:spPr>
      </p:pic>
      <p:pic>
        <p:nvPicPr>
          <p:cNvPr id="5" name="Picture 4">
            <a:extLst>
              <a:ext uri="{FF2B5EF4-FFF2-40B4-BE49-F238E27FC236}">
                <a16:creationId xmlns:a16="http://schemas.microsoft.com/office/drawing/2014/main" id="{88E44DE8-C4B4-4062-8975-BB861FB1A07E}"/>
              </a:ext>
            </a:extLst>
          </p:cNvPr>
          <p:cNvPicPr>
            <a:picLocks noChangeAspect="1"/>
          </p:cNvPicPr>
          <p:nvPr/>
        </p:nvPicPr>
        <p:blipFill>
          <a:blip r:embed="rId5"/>
          <a:stretch>
            <a:fillRect/>
          </a:stretch>
        </p:blipFill>
        <p:spPr>
          <a:xfrm>
            <a:off x="3088481" y="3935792"/>
            <a:ext cx="2967038" cy="2230257"/>
          </a:xfrm>
          <a:prstGeom prst="rect">
            <a:avLst/>
          </a:prstGeom>
        </p:spPr>
      </p:pic>
      <p:grpSp>
        <p:nvGrpSpPr>
          <p:cNvPr id="8" name="Group 7">
            <a:extLst>
              <a:ext uri="{FF2B5EF4-FFF2-40B4-BE49-F238E27FC236}">
                <a16:creationId xmlns:a16="http://schemas.microsoft.com/office/drawing/2014/main" id="{CF87C5C6-C699-48E8-8E22-7B07B3B4C48F}"/>
              </a:ext>
            </a:extLst>
          </p:cNvPr>
          <p:cNvGrpSpPr/>
          <p:nvPr/>
        </p:nvGrpSpPr>
        <p:grpSpPr>
          <a:xfrm>
            <a:off x="35459" y="2561391"/>
            <a:ext cx="6034395" cy="1251911"/>
            <a:chOff x="35459" y="2561391"/>
            <a:chExt cx="6034395" cy="1251911"/>
          </a:xfrm>
        </p:grpSpPr>
        <p:sp>
          <p:nvSpPr>
            <p:cNvPr id="13" name="Rectangle 12">
              <a:extLst>
                <a:ext uri="{FF2B5EF4-FFF2-40B4-BE49-F238E27FC236}">
                  <a16:creationId xmlns:a16="http://schemas.microsoft.com/office/drawing/2014/main" id="{7093D7E5-798B-4C70-B6DB-6FCE19B0B0AC}"/>
                </a:ext>
              </a:extLst>
            </p:cNvPr>
            <p:cNvSpPr/>
            <p:nvPr/>
          </p:nvSpPr>
          <p:spPr bwMode="auto">
            <a:xfrm>
              <a:off x="35459" y="2561391"/>
              <a:ext cx="6020060" cy="123908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13123DA4-4470-485B-BAF9-EA560534A081}"/>
                </a:ext>
              </a:extLst>
            </p:cNvPr>
            <p:cNvSpPr txBox="1"/>
            <p:nvPr/>
          </p:nvSpPr>
          <p:spPr>
            <a:xfrm>
              <a:off x="4480957" y="3443970"/>
              <a:ext cx="1588897" cy="369332"/>
            </a:xfrm>
            <a:prstGeom prst="rect">
              <a:avLst/>
            </a:prstGeom>
            <a:solidFill>
              <a:srgbClr val="FF0000"/>
            </a:solidFill>
          </p:spPr>
          <p:txBody>
            <a:bodyPr wrap="none" rtlCol="0">
              <a:spAutoFit/>
            </a:bodyPr>
            <a:lstStyle/>
            <a:p>
              <a:r>
                <a:rPr lang="en-US" sz="1800" b="0" dirty="0">
                  <a:solidFill>
                    <a:schemeClr val="bg1"/>
                  </a:solidFill>
                </a:rPr>
                <a:t>PPBS electives</a:t>
              </a:r>
            </a:p>
          </p:txBody>
        </p:sp>
      </p:grpSp>
    </p:spTree>
    <p:extLst>
      <p:ext uri="{BB962C8B-B14F-4D97-AF65-F5344CB8AC3E}">
        <p14:creationId xmlns:p14="http://schemas.microsoft.com/office/powerpoint/2010/main" val="167745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8</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grpSp>
        <p:nvGrpSpPr>
          <p:cNvPr id="17" name="Group 16">
            <a:extLst>
              <a:ext uri="{FF2B5EF4-FFF2-40B4-BE49-F238E27FC236}">
                <a16:creationId xmlns:a16="http://schemas.microsoft.com/office/drawing/2014/main" id="{300C1364-BC88-4876-B6A3-D58C79A7FBD0}"/>
              </a:ext>
            </a:extLst>
          </p:cNvPr>
          <p:cNvGrpSpPr/>
          <p:nvPr/>
        </p:nvGrpSpPr>
        <p:grpSpPr>
          <a:xfrm>
            <a:off x="0" y="3192546"/>
            <a:ext cx="5486400" cy="3368508"/>
            <a:chOff x="0" y="3192546"/>
            <a:chExt cx="5486400" cy="3368508"/>
          </a:xfrm>
        </p:grpSpPr>
        <p:sp>
          <p:nvSpPr>
            <p:cNvPr id="16" name="Rectangle 15">
              <a:extLst>
                <a:ext uri="{FF2B5EF4-FFF2-40B4-BE49-F238E27FC236}">
                  <a16:creationId xmlns:a16="http://schemas.microsoft.com/office/drawing/2014/main" id="{659996B0-5894-46F0-83D7-0D1F2A034CBF}"/>
                </a:ext>
              </a:extLst>
            </p:cNvPr>
            <p:cNvSpPr/>
            <p:nvPr/>
          </p:nvSpPr>
          <p:spPr bwMode="auto">
            <a:xfrm>
              <a:off x="0" y="3226836"/>
              <a:ext cx="54864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5" name="Picture 14">
              <a:extLst>
                <a:ext uri="{FF2B5EF4-FFF2-40B4-BE49-F238E27FC236}">
                  <a16:creationId xmlns:a16="http://schemas.microsoft.com/office/drawing/2014/main" id="{BED7C585-0A5D-47D5-9527-3756E72008EA}"/>
                </a:ext>
              </a:extLst>
            </p:cNvPr>
            <p:cNvPicPr>
              <a:picLocks noChangeAspect="1"/>
            </p:cNvPicPr>
            <p:nvPr/>
          </p:nvPicPr>
          <p:blipFill>
            <a:blip r:embed="rId4"/>
            <a:stretch>
              <a:fillRect/>
            </a:stretch>
          </p:blipFill>
          <p:spPr>
            <a:xfrm>
              <a:off x="685800" y="3192546"/>
              <a:ext cx="4495800" cy="3368508"/>
            </a:xfrm>
            <a:prstGeom prst="rect">
              <a:avLst/>
            </a:prstGeom>
          </p:spPr>
        </p:pic>
      </p:grpSp>
    </p:spTree>
    <p:extLst>
      <p:ext uri="{BB962C8B-B14F-4D97-AF65-F5344CB8AC3E}">
        <p14:creationId xmlns:p14="http://schemas.microsoft.com/office/powerpoint/2010/main" val="267863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9</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grpSp>
        <p:nvGrpSpPr>
          <p:cNvPr id="14" name="Group 13">
            <a:extLst>
              <a:ext uri="{FF2B5EF4-FFF2-40B4-BE49-F238E27FC236}">
                <a16:creationId xmlns:a16="http://schemas.microsoft.com/office/drawing/2014/main" id="{63126D75-B7E9-47A5-8C06-B4637B7CA3C5}"/>
              </a:ext>
            </a:extLst>
          </p:cNvPr>
          <p:cNvGrpSpPr/>
          <p:nvPr/>
        </p:nvGrpSpPr>
        <p:grpSpPr>
          <a:xfrm>
            <a:off x="76200" y="3124200"/>
            <a:ext cx="6019800" cy="3395722"/>
            <a:chOff x="76200" y="3124200"/>
            <a:chExt cx="6019800" cy="3395722"/>
          </a:xfrm>
        </p:grpSpPr>
        <p:sp>
          <p:nvSpPr>
            <p:cNvPr id="11" name="Rectangle 1">
              <a:extLst>
                <a:ext uri="{FF2B5EF4-FFF2-40B4-BE49-F238E27FC236}">
                  <a16:creationId xmlns:a16="http://schemas.microsoft.com/office/drawing/2014/main" id="{98AF0D93-EEE1-42B7-87FF-EA8A749808D6}"/>
                </a:ext>
              </a:extLst>
            </p:cNvPr>
            <p:cNvSpPr>
              <a:spLocks noChangeArrowheads="1"/>
            </p:cNvSpPr>
            <p:nvPr/>
          </p:nvSpPr>
          <p:spPr bwMode="auto">
            <a:xfrm>
              <a:off x="228600" y="3657600"/>
              <a:ext cx="586740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altLang="en-US" sz="2000" b="0" i="0" u="none" strike="noStrike" cap="none" normalizeH="0" baseline="0" dirty="0">
                  <a:ln>
                    <a:noFill/>
                  </a:ln>
                  <a:solidFill>
                    <a:srgbClr val="0A0A0A"/>
                  </a:solidFill>
                  <a:effectLst/>
                  <a:latin typeface="SofiaWebRegular"/>
                </a:rPr>
                <a:t>This course provides an introduction to research design and methods and aims to enhance the students’ </a:t>
              </a:r>
              <a:r>
                <a:rPr lang="en-US" altLang="en-US" sz="2000" b="0" dirty="0">
                  <a:solidFill>
                    <a:srgbClr val="0A0A0A"/>
                  </a:solidFill>
                  <a:latin typeface="SofiaWebRegular"/>
                </a:rPr>
                <a:t>skills in</a:t>
              </a:r>
              <a:r>
                <a:rPr kumimoji="0" lang="en-US" altLang="en-US" sz="2000" b="0" i="0" u="none" strike="noStrike" cap="none" normalizeH="0" baseline="0" dirty="0">
                  <a:ln>
                    <a:noFill/>
                  </a:ln>
                  <a:solidFill>
                    <a:srgbClr val="0A0A0A"/>
                  </a:solidFill>
                  <a:effectLst/>
                  <a:latin typeface="SofiaWebRegular"/>
                </a:rPr>
                <a:t> quantitative and qualitative research. The course surveys the formulation of research questions, the development of testable hypotheses, the selection and application of appropriate research designs and methods, data collection and analysis methods. These skills can be applied in subsequent courses and research projects.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BB7FB74E-FF7D-4F69-BCEC-341F85FACBCE}"/>
                </a:ext>
              </a:extLst>
            </p:cNvPr>
            <p:cNvSpPr/>
            <p:nvPr/>
          </p:nvSpPr>
          <p:spPr bwMode="auto">
            <a:xfrm>
              <a:off x="76200" y="3124200"/>
              <a:ext cx="6019800" cy="336583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2145506302"/>
      </p:ext>
    </p:extLst>
  </p:cSld>
  <p:clrMapOvr>
    <a:masterClrMapping/>
  </p:clrMapOvr>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32799</TotalTime>
  <Words>2729</Words>
  <Application>Microsoft Office PowerPoint</Application>
  <PresentationFormat>On-screen Show (4:3)</PresentationFormat>
  <Paragraphs>616</Paragraphs>
  <Slides>69</Slides>
  <Notes>23</Notes>
  <HiddenSlides>1</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8" baseType="lpstr">
      <vt:lpstr>Batang</vt:lpstr>
      <vt:lpstr>ＭＳ 明朝</vt:lpstr>
      <vt:lpstr>ＭＳ Ｐゴシック</vt:lpstr>
      <vt:lpstr>SimSun</vt:lpstr>
      <vt:lpstr>-apple-system</vt:lpstr>
      <vt:lpstr>Arial</vt:lpstr>
      <vt:lpstr>Georgia</vt:lpstr>
      <vt:lpstr>Helvetica</vt:lpstr>
      <vt:lpstr>More</vt:lpstr>
      <vt:lpstr>SofiaWebRegular</vt:lpstr>
      <vt:lpstr>Source Sans Pro</vt:lpstr>
      <vt:lpstr>Source Sans Pro Semibold</vt:lpstr>
      <vt:lpstr>Times</vt:lpstr>
      <vt:lpstr>Times New Roman</vt:lpstr>
      <vt:lpstr>Trebuchet MS</vt:lpstr>
      <vt:lpstr>Verdana</vt:lpstr>
      <vt:lpstr>Wingdings</vt:lpstr>
      <vt:lpstr>2014-Indianapolis</vt:lpstr>
      <vt:lpstr>Photo Editor-foto</vt:lpstr>
      <vt:lpstr>Biomedical Informatics I The discipline of  Biomedical Informatics  Lecture in BMS515: Fundamentals of Biomedical Research. Nov 29, 2021 </vt:lpstr>
      <vt:lpstr>Last year’s BMS515’s BMI course evaluations </vt:lpstr>
      <vt:lpstr>Last year’s BMS515’s BMI course evaluations </vt:lpstr>
      <vt:lpstr>Last year’s BMS515’s BMI course evaluations  </vt:lpstr>
      <vt:lpstr>Why be bothered with biomedical informatics? </vt:lpstr>
      <vt:lpstr>PowerPoint Presentation</vt:lpstr>
      <vt:lpstr>PowerPoint Presentation</vt:lpstr>
      <vt:lpstr>PowerPoint Presentation</vt:lpstr>
      <vt:lpstr>PowerPoint Presentation</vt:lpstr>
      <vt:lpstr>‘Discovery’ (naïve version)</vt:lpstr>
      <vt:lpstr>PowerPoint Presentation</vt:lpstr>
      <vt:lpstr>Scientific discovery</vt:lpstr>
      <vt:lpstr>Scientific discovery</vt:lpstr>
      <vt:lpstr>Scientific discovery</vt:lpstr>
      <vt:lpstr>However, despite the scientific method …</vt:lpstr>
      <vt:lpstr>PowerPoint Presentation</vt:lpstr>
      <vt:lpstr>PowerPoint Presentation</vt:lpstr>
      <vt:lpstr>PowerPoint Presentation</vt:lpstr>
      <vt:lpstr>Shortcomings in biomedical research education</vt:lpstr>
      <vt:lpstr>Hence … this week in context</vt:lpstr>
      <vt:lpstr>Today’s learning outcomes (BMI I)</vt:lpstr>
      <vt:lpstr>Biomedical Informatics</vt:lpstr>
      <vt:lpstr>Biomedical Informatics</vt:lpstr>
      <vt:lpstr>Interdisciplinary Nature of Biomedical Informatics: the main stream view</vt:lpstr>
      <vt:lpstr>Interdisciplinary Nature of Biomedical Informatics: UB Department of BMI’s view </vt:lpstr>
      <vt:lpstr>PowerPoint Presentation</vt:lpstr>
      <vt:lpstr>PowerPoint Presentation</vt:lpstr>
      <vt:lpstr>Biomedical Informatics in Perspective</vt:lpstr>
      <vt:lpstr>Biomedical Informatics in Perspective</vt:lpstr>
      <vt:lpstr>Subdiscipline: Bio-informatics</vt:lpstr>
      <vt:lpstr>‘Bioinformatics’</vt:lpstr>
      <vt:lpstr>‘Bioinformatics’  all species</vt:lpstr>
      <vt:lpstr>‘Bioinformatics’  human beings</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PowerPoint Presentation</vt:lpstr>
      <vt:lpstr>PowerPoint Presentation</vt:lpstr>
      <vt:lpstr>PowerPoint Presentation</vt:lpstr>
      <vt:lpstr>Semantic interoperability</vt:lpstr>
      <vt:lpstr>PowerPoint Presentation</vt:lpstr>
      <vt:lpstr>A possible end-goal for biomedical informatics</vt:lpstr>
      <vt:lpstr>Why should we be surprised ?</vt:lpstr>
      <vt:lpstr>Or not ?   … towards a bionic eye</vt:lpstr>
      <vt:lpstr>Or not ?   … mobile diagnostics</vt:lpstr>
      <vt:lpstr>PowerPoint Presentation</vt:lpstr>
      <vt:lpstr>‘Wearable devices’ on Google (Nov 2020)</vt:lpstr>
      <vt:lpstr>The future of wearable electronic devices</vt:lpstr>
      <vt:lpstr>SmartPill™ motility capsule</vt:lpstr>
      <vt:lpstr>PowerPoint Presentation</vt:lpstr>
      <vt:lpstr>PowerPoint Presentation</vt:lpstr>
      <vt:lpstr>PowerPoint Presentation</vt:lpstr>
      <vt:lpstr>Or not ?   … Transhumanism</vt:lpstr>
      <vt:lpstr>Beyond natural evolution …</vt:lpstr>
      <vt:lpstr>to … mind uploading ?</vt:lpstr>
      <vt:lpstr>Biomedical Informatics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Ceusters</cp:lastModifiedBy>
  <cp:revision>1341</cp:revision>
  <dcterms:created xsi:type="dcterms:W3CDTF">1601-01-01T00:00:00Z</dcterms:created>
  <dcterms:modified xsi:type="dcterms:W3CDTF">2021-11-24T19:41:30Z</dcterms:modified>
</cp:coreProperties>
</file>