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6" r:id="rId1"/>
  </p:sldMasterIdLst>
  <p:notesMasterIdLst>
    <p:notesMasterId r:id="rId48"/>
  </p:notesMasterIdLst>
  <p:sldIdLst>
    <p:sldId id="1339" r:id="rId2"/>
    <p:sldId id="1515" r:id="rId3"/>
    <p:sldId id="1532" r:id="rId4"/>
    <p:sldId id="1533" r:id="rId5"/>
    <p:sldId id="1452" r:id="rId6"/>
    <p:sldId id="1457" r:id="rId7"/>
    <p:sldId id="1458" r:id="rId8"/>
    <p:sldId id="1494" r:id="rId9"/>
    <p:sldId id="1493" r:id="rId10"/>
    <p:sldId id="1460" r:id="rId11"/>
    <p:sldId id="1461" r:id="rId12"/>
    <p:sldId id="1462" r:id="rId13"/>
    <p:sldId id="1468" r:id="rId14"/>
    <p:sldId id="1463" r:id="rId15"/>
    <p:sldId id="1464" r:id="rId16"/>
    <p:sldId id="1466" r:id="rId17"/>
    <p:sldId id="1467" r:id="rId18"/>
    <p:sldId id="1473" r:id="rId19"/>
    <p:sldId id="1475" r:id="rId20"/>
    <p:sldId id="1474" r:id="rId21"/>
    <p:sldId id="1537" r:id="rId22"/>
    <p:sldId id="1476" r:id="rId23"/>
    <p:sldId id="1477" r:id="rId24"/>
    <p:sldId id="1478" r:id="rId25"/>
    <p:sldId id="1538" r:id="rId26"/>
    <p:sldId id="1540" r:id="rId27"/>
    <p:sldId id="1541" r:id="rId28"/>
    <p:sldId id="1542" r:id="rId29"/>
    <p:sldId id="1543" r:id="rId30"/>
    <p:sldId id="1544" r:id="rId31"/>
    <p:sldId id="1545" r:id="rId32"/>
    <p:sldId id="1539" r:id="rId33"/>
    <p:sldId id="1531" r:id="rId34"/>
    <p:sldId id="1548" r:id="rId35"/>
    <p:sldId id="1547" r:id="rId36"/>
    <p:sldId id="1549" r:id="rId37"/>
    <p:sldId id="1552" r:id="rId38"/>
    <p:sldId id="1554" r:id="rId39"/>
    <p:sldId id="1553" r:id="rId40"/>
    <p:sldId id="1550" r:id="rId41"/>
    <p:sldId id="1551" r:id="rId42"/>
    <p:sldId id="1555" r:id="rId43"/>
    <p:sldId id="1556" r:id="rId44"/>
    <p:sldId id="1557" r:id="rId45"/>
    <p:sldId id="1558" r:id="rId46"/>
    <p:sldId id="1559" r:id="rId4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AAE600"/>
    <a:srgbClr val="00FF00"/>
    <a:srgbClr val="16165D"/>
    <a:srgbClr val="FF0066"/>
    <a:srgbClr val="FFFF66"/>
    <a:srgbClr val="1FE115"/>
    <a:srgbClr val="FF0000"/>
    <a:srgbClr val="FF6600"/>
    <a:srgbClr val="A2CC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89" autoAdjust="0"/>
    <p:restoredTop sz="95507" autoAdjust="0"/>
  </p:normalViewPr>
  <p:slideViewPr>
    <p:cSldViewPr>
      <p:cViewPr varScale="1">
        <p:scale>
          <a:sx n="84" d="100"/>
          <a:sy n="84" d="100"/>
        </p:scale>
        <p:origin x="127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8028D2-F1DD-4CEF-968C-AED73AC5BD1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30622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BC8718-EA24-4187-BAA9-0B2E79B72D2D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19778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F28BC05-590F-4DA3-9EDF-F895ADA0C194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38678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F28BC05-590F-4DA3-9EDF-F895ADA0C194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23526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0197F12-4496-42B1-9179-2FDC5E699489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19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930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8BAF059-45A8-4605-88D2-D9D727329B46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20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62382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682AD1E-8CB7-4127-AD5A-EA6DEB84D0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1C99AC-D31B-43BB-AC24-DD2E4C8B774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8034" name="Rectangle 2">
            <a:extLst>
              <a:ext uri="{FF2B5EF4-FFF2-40B4-BE49-F238E27FC236}">
                <a16:creationId xmlns:a16="http://schemas.microsoft.com/office/drawing/2014/main" id="{CD550CB2-D334-4847-B71E-A2986D8691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Rectangle 3">
            <a:extLst>
              <a:ext uri="{FF2B5EF4-FFF2-40B4-BE49-F238E27FC236}">
                <a16:creationId xmlns:a16="http://schemas.microsoft.com/office/drawing/2014/main" id="{35B40A06-46E3-43AE-8172-55AFFD7A1D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154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0" y="6491456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CE537AB-973C-4F01-8428-E6E22579D3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1BC1FE-425B-4D41-9768-47500E60C2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397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0" y="6491456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CE537AB-973C-4F01-8428-E6E22579D3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0" y="6491456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CE537AB-973C-4F01-8428-E6E22579D3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41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0" y="6491456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CE537AB-973C-4F01-8428-E6E22579D3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4267200" cy="41148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34550"/>
            <a:ext cx="4267200" cy="4109049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0" y="6491456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CE537AB-973C-4F01-8428-E6E22579D3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43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77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853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7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144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145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4125-E3D1-4ED8-8187-4993DEAD4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8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0" y="6491456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CE537AB-973C-4F01-8428-E6E22579D3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mailto:wceusters@gmail.com" TargetMode="Externa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www.google.com/imgres?num=10&amp;hl=en&amp;safe=off&amp;tbo=d&amp;biw=1680&amp;bih=858&amp;tbm=isch&amp;tbnid=IHXX8pOeP7darM:&amp;imgrefurl=http://collider.com/jonathan-nolan-person-of-interest-dark-knight-rises-interview/137379/&amp;docid=hw5ZwkaLbYH0xM&amp;imgurl=http://collider.com/wp-content/uploads/person-of-interest-taraji-p-henson-4.jpg&amp;w=540&amp;h=720&amp;ei=EzbvUOTBAbO10AGGq4G4BQ&amp;zoom=1" TargetMode="External"/><Relationship Id="rId7" Type="http://schemas.openxmlformats.org/officeDocument/2006/relationships/hyperlink" Target="http://www.google.com/imgres?num=10&amp;hl=en&amp;safe=off&amp;tbo=d&amp;biw=1680&amp;bih=858&amp;tbm=isch&amp;tbnid=GWR3fBGcpQvbjM:&amp;imgrefurl=http://www.tvscoop.tv/2008/04/can_a_person_ha.html&amp;docid=skeNrvquM8D3hM&amp;imgurl=http://www.tvscoop.tv/76495669.jpg&amp;w=2003&amp;h=3000&amp;ei=EzbvUOTBAbO10AGGq4G4BQ&amp;zoom=1" TargetMode="External"/><Relationship Id="rId12" Type="http://schemas.openxmlformats.org/officeDocument/2006/relationships/image" Target="../media/image9.jpeg"/><Relationship Id="rId2" Type="http://schemas.openxmlformats.org/officeDocument/2006/relationships/hyperlink" Target="http://www.google.com/imgres?num=10&amp;hl=en&amp;safe=off&amp;tbo=d&amp;biw=1680&amp;bih=858&amp;tbm=isch&amp;tbnid=MlQsapOTswg_pM:&amp;imgrefurl=http://www.firstpersonarts.org/2010-festival/first-taste-dinner-with-soledad-obrien/&amp;docid=bIZwwNlXW_6f7M&amp;imgurl=http://www.firstpersonarts.org/wp-content/uploads/2010/08/Soledad-new-headshot-7-07.jpg&amp;w=2400&amp;h=3000&amp;ei=EzbvUOTBAbO10AGGq4G4BQ&amp;zoom=1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11" Type="http://schemas.openxmlformats.org/officeDocument/2006/relationships/hyperlink" Target="http://www.google.com/imgres?num=10&amp;hl=en&amp;safe=off&amp;tbo=d&amp;biw=1680&amp;bih=858&amp;tbm=isch&amp;tbnid=uzHegijBDrVCxM:&amp;imgrefurl=http://tlceyeopener.blogspot.com/2012/09/tlc-eyecare-laser-centers-welcomes-new.html&amp;docid=72rk70VQwzyM6M&amp;imgurl=http://4.bp.blogspot.com/-_Q3A00CnIl4/UFnzN1sxk2I/AAAAAAAAALA/LkL6Cv3JP5I/s1600/Erica_Person_MD.jpg&amp;w=1143&amp;h=1600&amp;ei=EzbvUOTBAbO10AGGq4G4BQ&amp;zoom=1" TargetMode="External"/><Relationship Id="rId5" Type="http://schemas.openxmlformats.org/officeDocument/2006/relationships/hyperlink" Target="http://www.google.com/imgres?num=10&amp;hl=en&amp;safe=off&amp;tbo=d&amp;biw=1680&amp;bih=858&amp;tbm=isch&amp;tbnid=tWS1VoR2oxomXM:&amp;imgrefurl=http://perezhilton.com/2011-12-15-ryan-gosling-is-named-time-magazines-coolest-person-of-the-year&amp;docid=MO35ynEp_HhFdM&amp;imgurl=http://img.perezhilton.com/wp-content/uploads/2011/12/ryan-gosling-is-coolest-person-of-the-year__oPt.jpg&amp;w=450&amp;h=639&amp;ei=EzbvUOTBAbO10AGGq4G4BQ&amp;zoom=1" TargetMode="External"/><Relationship Id="rId10" Type="http://schemas.openxmlformats.org/officeDocument/2006/relationships/image" Target="../media/image8.jpeg"/><Relationship Id="rId4" Type="http://schemas.openxmlformats.org/officeDocument/2006/relationships/image" Target="../media/image5.jpeg"/><Relationship Id="rId9" Type="http://schemas.openxmlformats.org/officeDocument/2006/relationships/hyperlink" Target="http://www.google.com/imgres?num=10&amp;hl=en&amp;safe=off&amp;tbo=d&amp;biw=1680&amp;bih=858&amp;tbm=isch&amp;tbnid=NQXySzMWyLA96M:&amp;imgrefurl=http://www.fanpop.com/clubs/david-henrie/images/26183003/title/david-henrie-aim-high-party-person-photo&amp;docid=xeljz3CV4-c0VM&amp;imgurl=http://images5.fanpop.com/image/photos/26100000/David-Henrie-Aim-High-Party-Person-david-henrie-26183003-940-1222.jpg&amp;w=940&amp;h=1222&amp;ei=EzbvUOTBAbO10AGGq4G4BQ&amp;zoom=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num=10&amp;hl=en&amp;safe=off&amp;tbo=d&amp;biw=1680&amp;bih=858&amp;tbm=isch&amp;tbnid=GWR3fBGcpQvbjM:&amp;imgrefurl=http://www.tvscoop.tv/2008/04/can_a_person_ha.html&amp;docid=skeNrvquM8D3hM&amp;imgurl=http://www.tvscoop.tv/76495669.jpg&amp;w=2003&amp;h=3000&amp;ei=EzbvUOTBAbO10AGGq4G4BQ&amp;zoom=1" TargetMode="External"/><Relationship Id="rId2" Type="http://schemas.openxmlformats.org/officeDocument/2006/relationships/hyperlink" Target="http://www.google.com/imgres?num=10&amp;hl=en&amp;safe=off&amp;tbo=d&amp;biw=1680&amp;bih=858&amp;tbm=isch&amp;tbnid=MlQsapOTswg_pM:&amp;imgrefurl=http://www.firstpersonarts.org/2010-festival/first-taste-dinner-with-soledad-obrien/&amp;docid=bIZwwNlXW_6f7M&amp;imgurl=http://www.firstpersonarts.org/wp-content/uploads/2010/08/Soledad-new-headshot-7-07.jpg&amp;w=2400&amp;h=3000&amp;ei=EzbvUOTBAbO10AGGq4G4BQ&amp;zoom=1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ctrTitle"/>
          </p:nvPr>
        </p:nvSpPr>
        <p:spPr>
          <a:xfrm>
            <a:off x="0" y="990600"/>
            <a:ext cx="9144000" cy="2043113"/>
          </a:xfrm>
        </p:spPr>
        <p:txBody>
          <a:bodyPr/>
          <a:lstStyle/>
          <a:p>
            <a:pPr>
              <a:tabLst>
                <a:tab pos="5376863" algn="l"/>
              </a:tabLst>
            </a:pPr>
            <a:r>
              <a:rPr lang="en-US" sz="4000" dirty="0" smtClean="0"/>
              <a:t>Biomedical Informatics III</a:t>
            </a:r>
            <a:br>
              <a:rPr lang="en-US" sz="4000" dirty="0" smtClean="0"/>
            </a:br>
            <a:r>
              <a:rPr lang="en-US" sz="4000" dirty="0" smtClean="0"/>
              <a:t>How to structure data files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Lecture in BMS515: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Fundamentals of Biomedical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Research.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 25, 2019</a:t>
            </a:r>
            <a:b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Room 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1225A,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JSMBS,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at Buffalo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191000"/>
            <a:ext cx="9144000" cy="1600200"/>
          </a:xfrm>
        </p:spPr>
        <p:txBody>
          <a:bodyPr/>
          <a:lstStyle/>
          <a:p>
            <a:pPr defTabSz="566738" eaLnBrk="1" hangingPunct="1">
              <a:lnSpc>
                <a:spcPct val="80000"/>
              </a:lnSpc>
            </a:pPr>
            <a:r>
              <a:rPr lang="en-GB" altLang="ja-JP" sz="2800" b="1" dirty="0" smtClean="0">
                <a:ea typeface="ＭＳ 明朝" pitchFamily="49" charset="-128"/>
              </a:rPr>
              <a:t>Werner CEUSTERS, MD</a:t>
            </a:r>
            <a:endParaRPr lang="en-GB" altLang="ja-JP" sz="2800" b="1" baseline="30000" dirty="0" smtClean="0">
              <a:ea typeface="ＭＳ 明朝" pitchFamily="49" charset="-128"/>
            </a:endParaRPr>
          </a:p>
          <a:p>
            <a:pPr defTabSz="566738" eaLnBrk="1" hangingPunct="1">
              <a:lnSpc>
                <a:spcPct val="120000"/>
              </a:lnSpc>
            </a:pPr>
            <a:endParaRPr lang="en-US" altLang="ja-JP" sz="1800" b="1" dirty="0" smtClean="0">
              <a:ea typeface="ＭＳ 明朝" pitchFamily="49" charset="-128"/>
            </a:endParaRPr>
          </a:p>
          <a:p>
            <a:pPr defTabSz="566738">
              <a:lnSpc>
                <a:spcPct val="120000"/>
              </a:lnSpc>
            </a:pPr>
            <a:r>
              <a:rPr lang="en-GB" altLang="ja-JP" sz="1800" i="1" dirty="0">
                <a:ea typeface="ＭＳ 明朝" pitchFamily="49" charset="-128"/>
              </a:rPr>
              <a:t>Departments of Biomedical Informatics and Psychiatry, </a:t>
            </a:r>
          </a:p>
          <a:p>
            <a:pPr defTabSz="566738">
              <a:lnSpc>
                <a:spcPct val="120000"/>
              </a:lnSpc>
            </a:pPr>
            <a:r>
              <a:rPr lang="en-GB" altLang="ja-JP" sz="1800" i="1" dirty="0">
                <a:ea typeface="ＭＳ 明朝" pitchFamily="49" charset="-128"/>
              </a:rPr>
              <a:t>UB Institute for Healthcare Informatics, </a:t>
            </a:r>
          </a:p>
          <a:p>
            <a:pPr defTabSz="566738" eaLnBrk="1" hangingPunct="1">
              <a:lnSpc>
                <a:spcPct val="120000"/>
              </a:lnSpc>
            </a:pPr>
            <a:r>
              <a:rPr lang="en-GB" altLang="ja-JP" sz="1800" i="1" dirty="0" smtClean="0">
                <a:ea typeface="ＭＳ 明朝" pitchFamily="49" charset="-128"/>
              </a:rPr>
              <a:t>Ontology Research Group, </a:t>
            </a:r>
            <a:r>
              <a:rPr lang="en-GB" altLang="ja-JP" sz="1800" i="1" dirty="0" err="1" smtClean="0">
                <a:ea typeface="ＭＳ 明朝" pitchFamily="49" charset="-128"/>
              </a:rPr>
              <a:t>Center</a:t>
            </a:r>
            <a:r>
              <a:rPr lang="en-GB" altLang="ja-JP" sz="1800" i="1" dirty="0" smtClean="0">
                <a:ea typeface="ＭＳ 明朝" pitchFamily="49" charset="-128"/>
              </a:rPr>
              <a:t> of Excellence in Bioinformatics and Life Sciences,</a:t>
            </a:r>
          </a:p>
          <a:p>
            <a:pPr defTabSz="566738" eaLnBrk="1" hangingPunct="1">
              <a:lnSpc>
                <a:spcPct val="120000"/>
              </a:lnSpc>
            </a:pPr>
            <a:r>
              <a:rPr lang="en-GB" altLang="ja-JP" sz="1800" i="1" dirty="0" smtClean="0">
                <a:ea typeface="ＭＳ 明朝" pitchFamily="49" charset="-128"/>
              </a:rPr>
              <a:t>University at Buffalo, NY, USA</a:t>
            </a:r>
          </a:p>
          <a:p>
            <a:pPr defTabSz="566738" eaLnBrk="1" hangingPunct="1">
              <a:lnSpc>
                <a:spcPct val="80000"/>
              </a:lnSpc>
            </a:pPr>
            <a:endParaRPr lang="en-US" altLang="ja-JP" sz="2000" i="1" dirty="0" smtClean="0">
              <a:ea typeface="ＭＳ 明朝" pitchFamily="49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4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(3) Continuants </a:t>
            </a:r>
            <a:r>
              <a:rPr lang="en-US" dirty="0" smtClean="0">
                <a:sym typeface="Wingdings" panose="05000000000000000000" pitchFamily="2" charset="2"/>
              </a:rPr>
              <a:t> </a:t>
            </a:r>
            <a:r>
              <a:rPr lang="en-US" dirty="0" err="1" smtClean="0">
                <a:sym typeface="Wingdings" panose="05000000000000000000" pitchFamily="2" charset="2"/>
              </a:rPr>
              <a:t>Occurrents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6200" y="1752600"/>
          <a:ext cx="8991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1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0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Continuant</a:t>
                      </a:r>
                      <a:endParaRPr lang="en-US" sz="3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Occurrent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/>
          <p:nvPr/>
        </p:nvCxnSpPr>
        <p:spPr bwMode="auto">
          <a:xfrm flipH="1">
            <a:off x="2321560" y="2362200"/>
            <a:ext cx="673608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2283057" y="1752600"/>
            <a:ext cx="9928" cy="46634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10270834" y="1295400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343150" y="2644170"/>
            <a:ext cx="3124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Entities that at any time they exist,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exist </a:t>
            </a:r>
          </a:p>
          <a:p>
            <a:r>
              <a:rPr lang="en-US" i="1" u="sng" dirty="0" smtClean="0">
                <a:solidFill>
                  <a:schemeClr val="bg1"/>
                </a:solidFill>
              </a:rPr>
              <a:t>in total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753100" y="2638425"/>
            <a:ext cx="3124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Entities that at any time they exist,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exist only </a:t>
            </a:r>
          </a:p>
          <a:p>
            <a:r>
              <a:rPr lang="en-US" i="1" u="sng" dirty="0" smtClean="0">
                <a:solidFill>
                  <a:schemeClr val="bg1"/>
                </a:solidFill>
              </a:rPr>
              <a:t>partially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6361" y="6520190"/>
            <a:ext cx="898143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0" dirty="0">
                <a:solidFill>
                  <a:schemeClr val="bg1"/>
                </a:solidFill>
              </a:rPr>
              <a:t>Smith B, Ceusters W. Ontological Realism as a Methodology for Coordinated Evolution of Scientific Ontologies. Applied Ontology, 2010;5(3-4):139-188.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87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6324600" y="5334000"/>
            <a:ext cx="1981200" cy="9906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514600" y="5334000"/>
            <a:ext cx="2895600" cy="9906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867400" y="2667000"/>
            <a:ext cx="2895600" cy="8382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819400" y="2667000"/>
            <a:ext cx="2133600" cy="8382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ontological square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76200" y="1752600"/>
          <a:ext cx="8991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1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0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Continuant</a:t>
                      </a:r>
                      <a:endParaRPr lang="en-US" sz="3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Occurrent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Types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Tooth</a:t>
                      </a:r>
                    </a:p>
                    <a:p>
                      <a:pPr algn="ctr"/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Teeth grinding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Particulars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My left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maxillary first molar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My teeth</a:t>
                      </a:r>
                    </a:p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grinding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/>
          <p:nvPr/>
        </p:nvCxnSpPr>
        <p:spPr bwMode="auto">
          <a:xfrm flipH="1">
            <a:off x="76200" y="2362200"/>
            <a:ext cx="898144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86360" y="3962400"/>
            <a:ext cx="89814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2283057" y="1752600"/>
            <a:ext cx="9928" cy="46634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12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6324600" y="5334000"/>
            <a:ext cx="1981200" cy="9906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514600" y="5334000"/>
            <a:ext cx="2895600" cy="9906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867400" y="2667000"/>
            <a:ext cx="2895600" cy="8382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819400" y="2667000"/>
            <a:ext cx="2133600" cy="8382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ontological square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6200" y="1752600"/>
          <a:ext cx="8991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1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0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Continuant</a:t>
                      </a:r>
                      <a:endParaRPr lang="en-US" sz="3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Occurrent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Types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Tooth</a:t>
                      </a:r>
                    </a:p>
                    <a:p>
                      <a:pPr algn="ctr"/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Teeth grinding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Particulars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My left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maxillary first molar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My teeth</a:t>
                      </a:r>
                    </a:p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grinding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6" name="Straight Arrow Connector 15"/>
          <p:cNvCxnSpPr/>
          <p:nvPr/>
        </p:nvCxnSpPr>
        <p:spPr bwMode="auto">
          <a:xfrm flipV="1">
            <a:off x="3962400" y="3505200"/>
            <a:ext cx="0" cy="1828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7315200" y="3505200"/>
            <a:ext cx="0" cy="1828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341880" y="4028182"/>
            <a:ext cx="17700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Instance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of </a:t>
            </a:r>
            <a:r>
              <a:rPr lang="en-US" i="1" u="sng" dirty="0" smtClean="0">
                <a:solidFill>
                  <a:schemeClr val="bg1"/>
                </a:solidFill>
              </a:rPr>
              <a:t>at t</a:t>
            </a:r>
            <a:endParaRPr lang="en-US" i="1" u="sng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69476" y="4028182"/>
            <a:ext cx="17700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Instance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of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 flipH="1">
            <a:off x="76200" y="2362200"/>
            <a:ext cx="898144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86360" y="3962400"/>
            <a:ext cx="89814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2283057" y="1752600"/>
            <a:ext cx="9928" cy="46634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92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Continuants versus </a:t>
            </a:r>
            <a:r>
              <a:rPr lang="en-US" dirty="0" err="1" smtClean="0"/>
              <a:t>Occurrents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sz="2800" dirty="0" smtClean="0"/>
              <a:t>differences for temporal indexing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270000" y="2133600"/>
            <a:ext cx="2743200" cy="609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400" b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  <a:cs typeface="Times New Roman" pitchFamily="18" charset="0"/>
              </a:rPr>
              <a:t>Continuant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5765800" y="2133600"/>
            <a:ext cx="2692400" cy="27368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400" b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  <a:cs typeface="Times New Roman" pitchFamily="18" charset="0"/>
              </a:rPr>
              <a:t>Occurrent</a:t>
            </a:r>
          </a:p>
          <a:p>
            <a:pPr eaLnBrk="0" hangingPunct="0"/>
            <a:endParaRPr lang="en-US" sz="2400" b="0">
              <a:solidFill>
                <a:schemeClr val="bg1"/>
              </a:solidFill>
              <a:latin typeface="Tahoma" pitchFamily="34" charset="0"/>
              <a:ea typeface="ＭＳ Ｐゴシック" pitchFamily="34" charset="-128"/>
              <a:cs typeface="Times New Roman" pitchFamily="18" charset="0"/>
            </a:endParaRPr>
          </a:p>
          <a:p>
            <a:pPr eaLnBrk="0" hangingPunct="0"/>
            <a:endParaRPr lang="en-US" sz="2400" b="0">
              <a:solidFill>
                <a:schemeClr val="bg1"/>
              </a:solidFill>
              <a:latin typeface="Tahoma" pitchFamily="34" charset="0"/>
              <a:ea typeface="ＭＳ Ｐゴシック" pitchFamily="34" charset="-128"/>
              <a:cs typeface="Times New Roman" pitchFamily="18" charset="0"/>
            </a:endParaRPr>
          </a:p>
          <a:p>
            <a:pPr eaLnBrk="0" hangingPunct="0"/>
            <a:endParaRPr lang="en-US" sz="4800" b="0">
              <a:solidFill>
                <a:schemeClr val="bg1"/>
              </a:solidFill>
              <a:latin typeface="Tahoma" pitchFamily="34" charset="0"/>
              <a:ea typeface="ＭＳ Ｐゴシック" pitchFamily="34" charset="-128"/>
              <a:cs typeface="Times New Roman" pitchFamily="18" charset="0"/>
            </a:endParaRPr>
          </a:p>
          <a:p>
            <a:pPr eaLnBrk="0" hangingPunct="0"/>
            <a:r>
              <a:rPr lang="en-US" sz="2000" b="0">
                <a:solidFill>
                  <a:srgbClr val="FFC000"/>
                </a:solidFill>
                <a:latin typeface="Tahoma" pitchFamily="34" charset="0"/>
                <a:ea typeface="ＭＳ Ｐゴシック" pitchFamily="34" charset="-128"/>
                <a:cs typeface="Times New Roman" pitchFamily="18" charset="0"/>
              </a:rPr>
              <a:t>e.g. pathological </a:t>
            </a:r>
          </a:p>
          <a:p>
            <a:pPr eaLnBrk="0" hangingPunct="0"/>
            <a:r>
              <a:rPr lang="en-US" sz="2000" b="0">
                <a:solidFill>
                  <a:srgbClr val="FFC000"/>
                </a:solidFill>
                <a:latin typeface="Tahoma" pitchFamily="34" charset="0"/>
                <a:ea typeface="ＭＳ Ｐゴシック" pitchFamily="34" charset="-128"/>
                <a:cs typeface="Times New Roman" pitchFamily="18" charset="0"/>
              </a:rPr>
              <a:t>process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660400" y="3276600"/>
            <a:ext cx="1905000" cy="1828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400" b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  <a:cs typeface="Times New Roman" pitchFamily="18" charset="0"/>
              </a:rPr>
              <a:t>Independent</a:t>
            </a:r>
          </a:p>
          <a:p>
            <a:pPr eaLnBrk="0" hangingPunct="0"/>
            <a:r>
              <a:rPr lang="en-US" sz="2400" b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  <a:cs typeface="Times New Roman" pitchFamily="18" charset="0"/>
              </a:rPr>
              <a:t>Continuant</a:t>
            </a:r>
          </a:p>
          <a:p>
            <a:pPr eaLnBrk="0" hangingPunct="0"/>
            <a:endParaRPr lang="en-US" sz="4000" b="0">
              <a:solidFill>
                <a:schemeClr val="bg1"/>
              </a:solidFill>
              <a:latin typeface="Tahoma" pitchFamily="34" charset="0"/>
              <a:ea typeface="ＭＳ Ｐゴシック" pitchFamily="34" charset="-128"/>
              <a:cs typeface="Times New Roman" pitchFamily="18" charset="0"/>
            </a:endParaRPr>
          </a:p>
          <a:p>
            <a:pPr eaLnBrk="0" hangingPunct="0"/>
            <a:r>
              <a:rPr lang="en-US" sz="2000" b="0">
                <a:solidFill>
                  <a:srgbClr val="FFC000"/>
                </a:solidFill>
                <a:latin typeface="Tahoma" pitchFamily="34" charset="0"/>
                <a:ea typeface="ＭＳ Ｐゴシック" pitchFamily="34" charset="-128"/>
                <a:cs typeface="Times New Roman" pitchFamily="18" charset="0"/>
              </a:rPr>
              <a:t>e.g. organism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2794000" y="3276600"/>
            <a:ext cx="1752600" cy="1828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400" b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  <a:cs typeface="Times New Roman" pitchFamily="18" charset="0"/>
              </a:rPr>
              <a:t>Dependent</a:t>
            </a:r>
          </a:p>
          <a:p>
            <a:pPr eaLnBrk="0" hangingPunct="0"/>
            <a:r>
              <a:rPr lang="en-US" sz="2400" b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  <a:cs typeface="Times New Roman" pitchFamily="18" charset="0"/>
              </a:rPr>
              <a:t>Continuant</a:t>
            </a:r>
          </a:p>
          <a:p>
            <a:pPr eaLnBrk="0" hangingPunct="0"/>
            <a:endParaRPr lang="en-US" sz="2400" b="0">
              <a:solidFill>
                <a:schemeClr val="bg1"/>
              </a:solidFill>
              <a:latin typeface="Tahoma" pitchFamily="34" charset="0"/>
              <a:ea typeface="ＭＳ Ｐゴシック" pitchFamily="34" charset="-128"/>
              <a:cs typeface="Times New Roman" pitchFamily="18" charset="0"/>
            </a:endParaRPr>
          </a:p>
          <a:p>
            <a:pPr eaLnBrk="0" hangingPunct="0"/>
            <a:r>
              <a:rPr lang="en-US" sz="2000" b="0">
                <a:solidFill>
                  <a:srgbClr val="FFC000"/>
                </a:solidFill>
                <a:latin typeface="Tahoma" pitchFamily="34" charset="0"/>
                <a:ea typeface="ＭＳ Ｐゴシック" pitchFamily="34" charset="-128"/>
                <a:cs typeface="Times New Roman" pitchFamily="18" charset="0"/>
              </a:rPr>
              <a:t>e.g. patient</a:t>
            </a:r>
          </a:p>
          <a:p>
            <a:pPr eaLnBrk="0" hangingPunct="0"/>
            <a:r>
              <a:rPr lang="en-US" sz="2000" b="0">
                <a:solidFill>
                  <a:srgbClr val="FFC000"/>
                </a:solidFill>
                <a:latin typeface="Tahoma" pitchFamily="34" charset="0"/>
                <a:ea typeface="ＭＳ Ｐゴシック" pitchFamily="34" charset="-128"/>
                <a:cs typeface="Times New Roman" pitchFamily="18" charset="0"/>
              </a:rPr>
              <a:t>role</a:t>
            </a:r>
          </a:p>
        </p:txBody>
      </p:sp>
      <p:cxnSp>
        <p:nvCxnSpPr>
          <p:cNvPr id="31751" name="AutoShape 7"/>
          <p:cNvCxnSpPr>
            <a:cxnSpLocks noChangeShapeType="1"/>
            <a:stCxn id="31747" idx="2"/>
            <a:endCxn id="31749" idx="0"/>
          </p:cNvCxnSpPr>
          <p:nvPr/>
        </p:nvCxnSpPr>
        <p:spPr bwMode="auto">
          <a:xfrm flipH="1">
            <a:off x="1612900" y="2743200"/>
            <a:ext cx="1028700" cy="533400"/>
          </a:xfrm>
          <a:prstGeom prst="straightConnector1">
            <a:avLst/>
          </a:prstGeom>
          <a:noFill/>
          <a:ln w="28575">
            <a:solidFill>
              <a:srgbClr val="FFFF00"/>
            </a:solidFill>
            <a:round/>
            <a:headEnd type="triangle" w="med" len="med"/>
            <a:tailEnd/>
          </a:ln>
        </p:spPr>
      </p:cxnSp>
      <p:cxnSp>
        <p:nvCxnSpPr>
          <p:cNvPr id="31752" name="AutoShape 8"/>
          <p:cNvCxnSpPr>
            <a:cxnSpLocks noChangeShapeType="1"/>
            <a:stCxn id="31747" idx="2"/>
            <a:endCxn id="31750" idx="0"/>
          </p:cNvCxnSpPr>
          <p:nvPr/>
        </p:nvCxnSpPr>
        <p:spPr bwMode="auto">
          <a:xfrm>
            <a:off x="2641600" y="2743200"/>
            <a:ext cx="1028700" cy="533400"/>
          </a:xfrm>
          <a:prstGeom prst="straightConnector1">
            <a:avLst/>
          </a:prstGeom>
          <a:noFill/>
          <a:ln w="28575">
            <a:solidFill>
              <a:srgbClr val="FFFF00"/>
            </a:solidFill>
            <a:round/>
            <a:headEnd type="triangle" w="med" len="med"/>
            <a:tailEnd/>
          </a:ln>
        </p:spPr>
      </p:cxn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0" y="59436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76200" y="5562600"/>
            <a:ext cx="90678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lnSpc>
                <a:spcPct val="55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1000" b="0">
                <a:solidFill>
                  <a:schemeClr val="bg1"/>
                </a:solidFill>
                <a:cs typeface="Arial" charset="0"/>
              </a:rPr>
              <a:t> ....  .....    .......</a:t>
            </a:r>
          </a:p>
        </p:txBody>
      </p:sp>
      <p:sp>
        <p:nvSpPr>
          <p:cNvPr id="31755" name="TextBox 10"/>
          <p:cNvSpPr txBox="1">
            <a:spLocks noChangeArrowheads="1"/>
          </p:cNvSpPr>
          <p:nvPr/>
        </p:nvSpPr>
        <p:spPr bwMode="auto">
          <a:xfrm>
            <a:off x="7315200" y="5257800"/>
            <a:ext cx="167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 sz="2800">
                <a:solidFill>
                  <a:schemeClr val="bg1"/>
                </a:solidFill>
                <a:latin typeface="Calibri" pitchFamily="34" charset="0"/>
                <a:cs typeface="Arial" charset="0"/>
              </a:rPr>
              <a:t>universals</a:t>
            </a:r>
            <a:endParaRPr lang="en-US" sz="200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1756" name="TextBox 11"/>
          <p:cNvSpPr txBox="1">
            <a:spLocks noChangeArrowheads="1"/>
          </p:cNvSpPr>
          <p:nvPr/>
        </p:nvSpPr>
        <p:spPr bwMode="auto">
          <a:xfrm>
            <a:off x="419100" y="6338888"/>
            <a:ext cx="19431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/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particulars</a:t>
            </a:r>
            <a:endParaRPr lang="en-US" sz="200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 flipH="1">
            <a:off x="4010025" y="2438400"/>
            <a:ext cx="1752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3933825" y="2024063"/>
            <a:ext cx="1889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1"/>
                </a:solidFill>
              </a:rPr>
              <a:t>has_participant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1970088" y="5124450"/>
            <a:ext cx="1311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1"/>
                </a:solidFill>
              </a:rPr>
              <a:t>inheres_in</a:t>
            </a:r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 flipH="1" flipV="1">
            <a:off x="1371600" y="5105400"/>
            <a:ext cx="0" cy="457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 flipH="1" flipV="1">
            <a:off x="3733800" y="5105400"/>
            <a:ext cx="0" cy="457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 flipH="1" flipV="1">
            <a:off x="1362075" y="5543550"/>
            <a:ext cx="23622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 flipH="1" flipV="1">
            <a:off x="6858000" y="5048250"/>
            <a:ext cx="0" cy="1066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5283200" y="5251450"/>
            <a:ext cx="142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FF3300"/>
                </a:solidFill>
              </a:rPr>
              <a:t>instance_of</a:t>
            </a:r>
            <a:endParaRPr lang="en-US" sz="2000" dirty="0">
              <a:solidFill>
                <a:srgbClr val="FF3300"/>
              </a:solidFill>
            </a:endParaRPr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1295400" y="2819400"/>
            <a:ext cx="60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FF00"/>
                </a:solidFill>
              </a:rPr>
              <a:t>is_a</a:t>
            </a:r>
          </a:p>
        </p:txBody>
      </p:sp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3287713" y="2819400"/>
            <a:ext cx="60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FF00"/>
                </a:solidFill>
              </a:rPr>
              <a:t>is_a</a:t>
            </a:r>
          </a:p>
        </p:txBody>
      </p:sp>
      <p:sp>
        <p:nvSpPr>
          <p:cNvPr id="24" name="Line 19"/>
          <p:cNvSpPr>
            <a:spLocks noChangeShapeType="1"/>
          </p:cNvSpPr>
          <p:nvPr/>
        </p:nvSpPr>
        <p:spPr bwMode="auto">
          <a:xfrm flipH="1" flipV="1">
            <a:off x="419100" y="5029200"/>
            <a:ext cx="0" cy="1066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513616" y="5514975"/>
            <a:ext cx="1848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FF3300"/>
                </a:solidFill>
              </a:rPr>
              <a:t>instance_of</a:t>
            </a:r>
            <a:r>
              <a:rPr lang="en-US" sz="2000" dirty="0" smtClean="0">
                <a:solidFill>
                  <a:srgbClr val="FF3300"/>
                </a:solidFill>
              </a:rPr>
              <a:t> at t</a:t>
            </a:r>
            <a:endParaRPr lang="en-US" sz="2000" dirty="0">
              <a:solidFill>
                <a:srgbClr val="FF33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4D1D7D-B51D-4B29-AD07-DC5E510FA9B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03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8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importance of temporal indexing</a:t>
            </a:r>
          </a:p>
        </p:txBody>
      </p:sp>
      <p:sp>
        <p:nvSpPr>
          <p:cNvPr id="7987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553200"/>
            <a:ext cx="614363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5BD212-9BAB-4A1C-A7B0-274D4E897E43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3562350" y="4648200"/>
            <a:ext cx="169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</a:rPr>
              <a:t>instanceOf at t</a:t>
            </a:r>
            <a:r>
              <a:rPr lang="en-US" altLang="en-US" sz="1800" baseline="-2500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79876" name="Text Box 3"/>
          <p:cNvSpPr txBox="1">
            <a:spLocks noChangeArrowheads="1"/>
          </p:cNvSpPr>
          <p:nvPr/>
        </p:nvSpPr>
        <p:spPr bwMode="auto">
          <a:xfrm>
            <a:off x="7162800" y="4738688"/>
            <a:ext cx="169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</a:rPr>
              <a:t>instanceOf at t</a:t>
            </a:r>
            <a:r>
              <a:rPr lang="en-US" altLang="en-US" sz="1800" baseline="-2500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79877" name="Text Box 4"/>
          <p:cNvSpPr txBox="1">
            <a:spLocks noChangeArrowheads="1"/>
          </p:cNvSpPr>
          <p:nvPr/>
        </p:nvSpPr>
        <p:spPr bwMode="auto">
          <a:xfrm>
            <a:off x="7162800" y="4410075"/>
            <a:ext cx="169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</a:rPr>
              <a:t>instanceOf at t</a:t>
            </a:r>
            <a:r>
              <a:rPr lang="en-US" altLang="en-US" sz="1800" baseline="-2500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79879" name="Text Box 6"/>
          <p:cNvSpPr txBox="1">
            <a:spLocks noChangeArrowheads="1"/>
          </p:cNvSpPr>
          <p:nvPr/>
        </p:nvSpPr>
        <p:spPr bwMode="auto">
          <a:xfrm>
            <a:off x="5715000" y="5943600"/>
            <a:ext cx="2655888" cy="5286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/>
                </a:solidFill>
              </a:rPr>
              <a:t>this-1’s stomach</a:t>
            </a:r>
          </a:p>
        </p:txBody>
      </p:sp>
      <p:sp>
        <p:nvSpPr>
          <p:cNvPr id="79880" name="AutoShape 7"/>
          <p:cNvSpPr>
            <a:spLocks noChangeArrowheads="1"/>
          </p:cNvSpPr>
          <p:nvPr/>
        </p:nvSpPr>
        <p:spPr bwMode="auto">
          <a:xfrm>
            <a:off x="1122363" y="2757488"/>
            <a:ext cx="1314450" cy="1047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benign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tumor</a:t>
            </a:r>
          </a:p>
        </p:txBody>
      </p:sp>
      <p:sp>
        <p:nvSpPr>
          <p:cNvPr id="79881" name="Text Box 8"/>
          <p:cNvSpPr txBox="1">
            <a:spLocks noChangeArrowheads="1"/>
          </p:cNvSpPr>
          <p:nvPr/>
        </p:nvSpPr>
        <p:spPr bwMode="auto">
          <a:xfrm>
            <a:off x="371475" y="4645025"/>
            <a:ext cx="169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</a:rPr>
              <a:t>instanceOf at t</a:t>
            </a:r>
            <a:r>
              <a:rPr lang="en-US" altLang="en-US" sz="1800" baseline="-25000">
                <a:solidFill>
                  <a:srgbClr val="FFFF00"/>
                </a:solidFill>
              </a:rPr>
              <a:t>1</a:t>
            </a:r>
          </a:p>
        </p:txBody>
      </p:sp>
      <p:cxnSp>
        <p:nvCxnSpPr>
          <p:cNvPr id="79882" name="AutoShape 9"/>
          <p:cNvCxnSpPr>
            <a:cxnSpLocks noChangeShapeType="1"/>
            <a:stCxn id="79879" idx="0"/>
            <a:endCxn id="79888" idx="2"/>
          </p:cNvCxnSpPr>
          <p:nvPr/>
        </p:nvCxnSpPr>
        <p:spPr bwMode="auto">
          <a:xfrm flipV="1">
            <a:off x="7043738" y="3622675"/>
            <a:ext cx="33337" cy="2320925"/>
          </a:xfrm>
          <a:prstGeom prst="straightConnector1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883" name="Rectangle 10"/>
          <p:cNvSpPr>
            <a:spLocks noChangeArrowheads="1"/>
          </p:cNvSpPr>
          <p:nvPr/>
        </p:nvSpPr>
        <p:spPr bwMode="auto">
          <a:xfrm>
            <a:off x="0" y="4495800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79884" name="Text Box 11"/>
          <p:cNvSpPr txBox="1">
            <a:spLocks noChangeArrowheads="1"/>
          </p:cNvSpPr>
          <p:nvPr/>
        </p:nvSpPr>
        <p:spPr bwMode="auto">
          <a:xfrm>
            <a:off x="2286000" y="5943600"/>
            <a:ext cx="1044575" cy="5286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/>
                </a:solidFill>
              </a:rPr>
              <a:t>this-4</a:t>
            </a:r>
          </a:p>
        </p:txBody>
      </p:sp>
      <p:sp>
        <p:nvSpPr>
          <p:cNvPr id="79885" name="AutoShape 12"/>
          <p:cNvSpPr>
            <a:spLocks noChangeArrowheads="1"/>
          </p:cNvSpPr>
          <p:nvPr/>
        </p:nvSpPr>
        <p:spPr bwMode="auto">
          <a:xfrm>
            <a:off x="3200400" y="2755900"/>
            <a:ext cx="1828800" cy="1047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malignant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tumor</a:t>
            </a:r>
          </a:p>
        </p:txBody>
      </p:sp>
      <p:cxnSp>
        <p:nvCxnSpPr>
          <p:cNvPr id="79886" name="AutoShape 13"/>
          <p:cNvCxnSpPr>
            <a:cxnSpLocks noChangeShapeType="1"/>
            <a:stCxn id="79884" idx="0"/>
            <a:endCxn id="79885" idx="2"/>
          </p:cNvCxnSpPr>
          <p:nvPr/>
        </p:nvCxnSpPr>
        <p:spPr bwMode="auto">
          <a:xfrm flipV="1">
            <a:off x="2808288" y="3803650"/>
            <a:ext cx="1306512" cy="2139950"/>
          </a:xfrm>
          <a:prstGeom prst="straightConnector1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887" name="Text Box 14"/>
          <p:cNvSpPr txBox="1">
            <a:spLocks noChangeArrowheads="1"/>
          </p:cNvSpPr>
          <p:nvPr/>
        </p:nvSpPr>
        <p:spPr bwMode="auto">
          <a:xfrm>
            <a:off x="3886200" y="5715000"/>
            <a:ext cx="123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3300"/>
                </a:solidFill>
              </a:rPr>
              <a:t>partOf </a:t>
            </a:r>
            <a:r>
              <a:rPr lang="en-US" altLang="en-US" sz="1800">
                <a:solidFill>
                  <a:srgbClr val="FF3300"/>
                </a:solidFill>
              </a:rPr>
              <a:t>at t</a:t>
            </a:r>
            <a:r>
              <a:rPr lang="en-US" altLang="en-US" sz="1800" baseline="-2500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79888" name="AutoShape 15"/>
          <p:cNvSpPr>
            <a:spLocks noChangeArrowheads="1"/>
          </p:cNvSpPr>
          <p:nvPr/>
        </p:nvSpPr>
        <p:spPr bwMode="auto">
          <a:xfrm>
            <a:off x="6324600" y="3048000"/>
            <a:ext cx="1504950" cy="5746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stomach</a:t>
            </a:r>
          </a:p>
        </p:txBody>
      </p:sp>
      <p:cxnSp>
        <p:nvCxnSpPr>
          <p:cNvPr id="79889" name="AutoShape 16"/>
          <p:cNvCxnSpPr>
            <a:cxnSpLocks noChangeShapeType="1"/>
            <a:stCxn id="79884" idx="3"/>
            <a:endCxn id="79879" idx="1"/>
          </p:cNvCxnSpPr>
          <p:nvPr/>
        </p:nvCxnSpPr>
        <p:spPr bwMode="auto">
          <a:xfrm>
            <a:off x="3330575" y="6208713"/>
            <a:ext cx="2384425" cy="0"/>
          </a:xfrm>
          <a:prstGeom prst="straightConnector1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890" name="Text Box 17"/>
          <p:cNvSpPr txBox="1">
            <a:spLocks noChangeArrowheads="1"/>
          </p:cNvSpPr>
          <p:nvPr/>
        </p:nvSpPr>
        <p:spPr bwMode="auto">
          <a:xfrm>
            <a:off x="3886200" y="6324600"/>
            <a:ext cx="123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3300"/>
                </a:solidFill>
              </a:rPr>
              <a:t>partOf </a:t>
            </a:r>
            <a:r>
              <a:rPr lang="en-US" altLang="en-US" sz="1800">
                <a:solidFill>
                  <a:srgbClr val="FF3300"/>
                </a:solidFill>
              </a:rPr>
              <a:t>at t</a:t>
            </a:r>
            <a:r>
              <a:rPr lang="en-US" altLang="en-US" sz="1800" baseline="-25000">
                <a:solidFill>
                  <a:srgbClr val="FF3300"/>
                </a:solidFill>
              </a:rPr>
              <a:t>2</a:t>
            </a:r>
          </a:p>
        </p:txBody>
      </p:sp>
      <p:cxnSp>
        <p:nvCxnSpPr>
          <p:cNvPr id="79891" name="AutoShape 18"/>
          <p:cNvCxnSpPr>
            <a:cxnSpLocks noChangeShapeType="1"/>
            <a:stCxn id="79884" idx="0"/>
            <a:endCxn id="79880" idx="2"/>
          </p:cNvCxnSpPr>
          <p:nvPr/>
        </p:nvCxnSpPr>
        <p:spPr bwMode="auto">
          <a:xfrm flipH="1" flipV="1">
            <a:off x="1779588" y="3805238"/>
            <a:ext cx="1028700" cy="2138362"/>
          </a:xfrm>
          <a:prstGeom prst="straightConnector1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94285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8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importance of temporal indexing</a:t>
            </a:r>
          </a:p>
        </p:txBody>
      </p:sp>
      <p:sp>
        <p:nvSpPr>
          <p:cNvPr id="7987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553200"/>
            <a:ext cx="614363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5BD212-9BAB-4A1C-A7B0-274D4E897E43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3562350" y="4648200"/>
            <a:ext cx="169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</a:rPr>
              <a:t>instanceOf at t</a:t>
            </a:r>
            <a:r>
              <a:rPr lang="en-US" altLang="en-US" sz="1800" baseline="-2500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79876" name="Text Box 3"/>
          <p:cNvSpPr txBox="1">
            <a:spLocks noChangeArrowheads="1"/>
          </p:cNvSpPr>
          <p:nvPr/>
        </p:nvSpPr>
        <p:spPr bwMode="auto">
          <a:xfrm>
            <a:off x="7162800" y="4738688"/>
            <a:ext cx="169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</a:rPr>
              <a:t>instanceOf at t</a:t>
            </a:r>
            <a:r>
              <a:rPr lang="en-US" altLang="en-US" sz="1800" baseline="-2500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79877" name="Text Box 4"/>
          <p:cNvSpPr txBox="1">
            <a:spLocks noChangeArrowheads="1"/>
          </p:cNvSpPr>
          <p:nvPr/>
        </p:nvSpPr>
        <p:spPr bwMode="auto">
          <a:xfrm>
            <a:off x="7162800" y="4410075"/>
            <a:ext cx="169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</a:rPr>
              <a:t>instanceOf at t</a:t>
            </a:r>
            <a:r>
              <a:rPr lang="en-US" altLang="en-US" sz="1800" baseline="-2500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79879" name="Text Box 6"/>
          <p:cNvSpPr txBox="1">
            <a:spLocks noChangeArrowheads="1"/>
          </p:cNvSpPr>
          <p:nvPr/>
        </p:nvSpPr>
        <p:spPr bwMode="auto">
          <a:xfrm>
            <a:off x="5715794" y="5795962"/>
            <a:ext cx="2655888" cy="5286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/>
                </a:solidFill>
              </a:rPr>
              <a:t>this-1’s stomach</a:t>
            </a:r>
          </a:p>
        </p:txBody>
      </p:sp>
      <p:sp>
        <p:nvSpPr>
          <p:cNvPr id="79880" name="AutoShape 7"/>
          <p:cNvSpPr>
            <a:spLocks noChangeArrowheads="1"/>
          </p:cNvSpPr>
          <p:nvPr/>
        </p:nvSpPr>
        <p:spPr bwMode="auto">
          <a:xfrm>
            <a:off x="742950" y="2757488"/>
            <a:ext cx="1314450" cy="1047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benign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tumor</a:t>
            </a:r>
          </a:p>
        </p:txBody>
      </p:sp>
      <p:sp>
        <p:nvSpPr>
          <p:cNvPr id="79881" name="Text Box 8"/>
          <p:cNvSpPr txBox="1">
            <a:spLocks noChangeArrowheads="1"/>
          </p:cNvSpPr>
          <p:nvPr/>
        </p:nvSpPr>
        <p:spPr bwMode="auto">
          <a:xfrm>
            <a:off x="371475" y="4645025"/>
            <a:ext cx="169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</a:rPr>
              <a:t>instanceOf at t</a:t>
            </a:r>
            <a:r>
              <a:rPr lang="en-US" altLang="en-US" sz="1800" baseline="-25000">
                <a:solidFill>
                  <a:srgbClr val="FFFF00"/>
                </a:solidFill>
              </a:rPr>
              <a:t>1</a:t>
            </a:r>
          </a:p>
        </p:txBody>
      </p:sp>
      <p:cxnSp>
        <p:nvCxnSpPr>
          <p:cNvPr id="79882" name="AutoShape 9"/>
          <p:cNvCxnSpPr>
            <a:cxnSpLocks noChangeShapeType="1"/>
            <a:stCxn id="79879" idx="0"/>
            <a:endCxn id="79888" idx="2"/>
          </p:cNvCxnSpPr>
          <p:nvPr/>
        </p:nvCxnSpPr>
        <p:spPr bwMode="auto">
          <a:xfrm flipV="1">
            <a:off x="7043738" y="3622675"/>
            <a:ext cx="0" cy="2173287"/>
          </a:xfrm>
          <a:prstGeom prst="straightConnector1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883" name="Rectangle 10"/>
          <p:cNvSpPr>
            <a:spLocks noChangeArrowheads="1"/>
          </p:cNvSpPr>
          <p:nvPr/>
        </p:nvSpPr>
        <p:spPr bwMode="auto">
          <a:xfrm>
            <a:off x="0" y="4495800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79884" name="Text Box 11"/>
          <p:cNvSpPr txBox="1">
            <a:spLocks noChangeArrowheads="1"/>
          </p:cNvSpPr>
          <p:nvPr/>
        </p:nvSpPr>
        <p:spPr bwMode="auto">
          <a:xfrm>
            <a:off x="877888" y="5334000"/>
            <a:ext cx="1044575" cy="5286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/>
                </a:solidFill>
              </a:rPr>
              <a:t>this-4</a:t>
            </a:r>
          </a:p>
        </p:txBody>
      </p:sp>
      <p:sp>
        <p:nvSpPr>
          <p:cNvPr id="79885" name="AutoShape 12"/>
          <p:cNvSpPr>
            <a:spLocks noChangeArrowheads="1"/>
          </p:cNvSpPr>
          <p:nvPr/>
        </p:nvSpPr>
        <p:spPr bwMode="auto">
          <a:xfrm>
            <a:off x="3200400" y="2755900"/>
            <a:ext cx="1828800" cy="1047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malignant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tumor</a:t>
            </a:r>
          </a:p>
        </p:txBody>
      </p:sp>
      <p:cxnSp>
        <p:nvCxnSpPr>
          <p:cNvPr id="79886" name="AutoShape 13"/>
          <p:cNvCxnSpPr>
            <a:cxnSpLocks noChangeShapeType="1"/>
            <a:stCxn id="20" idx="0"/>
            <a:endCxn id="79885" idx="2"/>
          </p:cNvCxnSpPr>
          <p:nvPr/>
        </p:nvCxnSpPr>
        <p:spPr bwMode="auto">
          <a:xfrm flipH="1" flipV="1">
            <a:off x="4114800" y="3803650"/>
            <a:ext cx="1" cy="2328069"/>
          </a:xfrm>
          <a:prstGeom prst="straightConnector1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887" name="Text Box 14"/>
          <p:cNvSpPr txBox="1">
            <a:spLocks noChangeArrowheads="1"/>
          </p:cNvSpPr>
          <p:nvPr/>
        </p:nvSpPr>
        <p:spPr bwMode="auto">
          <a:xfrm>
            <a:off x="2332038" y="5279232"/>
            <a:ext cx="123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 err="1">
                <a:solidFill>
                  <a:srgbClr val="FF3300"/>
                </a:solidFill>
              </a:rPr>
              <a:t>partOf</a:t>
            </a:r>
            <a:r>
              <a:rPr lang="en-US" altLang="en-US" sz="1800" b="0" dirty="0">
                <a:solidFill>
                  <a:srgbClr val="FF3300"/>
                </a:solidFill>
              </a:rPr>
              <a:t> </a:t>
            </a:r>
            <a:r>
              <a:rPr lang="en-US" altLang="en-US" sz="1800" dirty="0">
                <a:solidFill>
                  <a:srgbClr val="FF3300"/>
                </a:solidFill>
              </a:rPr>
              <a:t>at t</a:t>
            </a:r>
            <a:r>
              <a:rPr lang="en-US" altLang="en-US" sz="1800" baseline="-25000" dirty="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79888" name="AutoShape 15"/>
          <p:cNvSpPr>
            <a:spLocks noChangeArrowheads="1"/>
          </p:cNvSpPr>
          <p:nvPr/>
        </p:nvSpPr>
        <p:spPr bwMode="auto">
          <a:xfrm>
            <a:off x="6291263" y="3048000"/>
            <a:ext cx="1504950" cy="5746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stomach</a:t>
            </a:r>
          </a:p>
        </p:txBody>
      </p:sp>
      <p:cxnSp>
        <p:nvCxnSpPr>
          <p:cNvPr id="79889" name="AutoShape 16"/>
          <p:cNvCxnSpPr>
            <a:cxnSpLocks noChangeShapeType="1"/>
            <a:stCxn id="79884" idx="3"/>
            <a:endCxn id="79879" idx="1"/>
          </p:cNvCxnSpPr>
          <p:nvPr/>
        </p:nvCxnSpPr>
        <p:spPr bwMode="auto">
          <a:xfrm>
            <a:off x="1922463" y="5598319"/>
            <a:ext cx="3793331" cy="461962"/>
          </a:xfrm>
          <a:prstGeom prst="straightConnector1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890" name="Text Box 17"/>
          <p:cNvSpPr txBox="1">
            <a:spLocks noChangeArrowheads="1"/>
          </p:cNvSpPr>
          <p:nvPr/>
        </p:nvSpPr>
        <p:spPr bwMode="auto">
          <a:xfrm>
            <a:off x="4876800" y="6408737"/>
            <a:ext cx="123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 err="1">
                <a:solidFill>
                  <a:srgbClr val="FF3300"/>
                </a:solidFill>
              </a:rPr>
              <a:t>partOf</a:t>
            </a:r>
            <a:r>
              <a:rPr lang="en-US" altLang="en-US" sz="1800" b="0" dirty="0">
                <a:solidFill>
                  <a:srgbClr val="FF3300"/>
                </a:solidFill>
              </a:rPr>
              <a:t> </a:t>
            </a:r>
            <a:r>
              <a:rPr lang="en-US" altLang="en-US" sz="1800" dirty="0">
                <a:solidFill>
                  <a:srgbClr val="FF3300"/>
                </a:solidFill>
              </a:rPr>
              <a:t>at t</a:t>
            </a:r>
            <a:r>
              <a:rPr lang="en-US" altLang="en-US" sz="1800" baseline="-25000" dirty="0">
                <a:solidFill>
                  <a:srgbClr val="FF3300"/>
                </a:solidFill>
              </a:rPr>
              <a:t>2</a:t>
            </a:r>
          </a:p>
        </p:txBody>
      </p:sp>
      <p:cxnSp>
        <p:nvCxnSpPr>
          <p:cNvPr id="79891" name="AutoShape 18"/>
          <p:cNvCxnSpPr>
            <a:cxnSpLocks noChangeShapeType="1"/>
          </p:cNvCxnSpPr>
          <p:nvPr/>
        </p:nvCxnSpPr>
        <p:spPr bwMode="auto">
          <a:xfrm flipH="1" flipV="1">
            <a:off x="1400175" y="3805238"/>
            <a:ext cx="1" cy="1747837"/>
          </a:xfrm>
          <a:prstGeom prst="straightConnector1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3592862" y="6131719"/>
            <a:ext cx="1043877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chemeClr val="tx1"/>
                </a:solidFill>
              </a:rPr>
              <a:t>this-5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cxnSp>
        <p:nvCxnSpPr>
          <p:cNvPr id="29" name="AutoShape 16"/>
          <p:cNvCxnSpPr>
            <a:cxnSpLocks noChangeShapeType="1"/>
            <a:stCxn id="20" idx="3"/>
            <a:endCxn id="79879" idx="1"/>
          </p:cNvCxnSpPr>
          <p:nvPr/>
        </p:nvCxnSpPr>
        <p:spPr bwMode="auto">
          <a:xfrm flipV="1">
            <a:off x="4636739" y="6060281"/>
            <a:ext cx="1079055" cy="333048"/>
          </a:xfrm>
          <a:prstGeom prst="straightConnector1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67612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05257" y="599930"/>
            <a:ext cx="8686800" cy="647700"/>
          </a:xfrm>
        </p:spPr>
        <p:txBody>
          <a:bodyPr/>
          <a:lstStyle/>
          <a:p>
            <a:r>
              <a:rPr lang="en-US" altLang="en-US" dirty="0" smtClean="0"/>
              <a:t>Do you see the ambiguity ?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839200" cy="1181100"/>
          </a:xfrm>
        </p:spPr>
        <p:txBody>
          <a:bodyPr/>
          <a:lstStyle/>
          <a:p>
            <a:r>
              <a:rPr lang="en-US" altLang="en-US" smtClean="0"/>
              <a:t>‘</a:t>
            </a:r>
            <a:r>
              <a:rPr lang="en-US" altLang="en-US" i="1" smtClean="0"/>
              <a:t>Persistent idiopathic facial pain (PIFP)</a:t>
            </a:r>
            <a:r>
              <a:rPr lang="en-US" altLang="en-US" smtClean="0"/>
              <a:t>’ </a:t>
            </a:r>
          </a:p>
          <a:p>
            <a:pPr lvl="1">
              <a:buFontTx/>
              <a:buNone/>
            </a:pPr>
            <a:r>
              <a:rPr lang="en-US" altLang="en-US" smtClean="0"/>
              <a:t>= ‘</a:t>
            </a:r>
            <a:r>
              <a:rPr lang="en-US" altLang="en-US" i="1" smtClean="0"/>
              <a:t>persistent facial pain with varying presentations …’</a:t>
            </a: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3338" y="6510338"/>
            <a:ext cx="614362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AB7572-2CBD-485F-8A44-1E887188765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928688" y="4171950"/>
            <a:ext cx="2366962" cy="2073275"/>
            <a:chOff x="929479" y="4171346"/>
            <a:chExt cx="2366416" cy="2073486"/>
          </a:xfrm>
        </p:grpSpPr>
        <p:cxnSp>
          <p:nvCxnSpPr>
            <p:cNvPr id="32806" name="Straight Arrow Connector 15"/>
            <p:cNvCxnSpPr>
              <a:cxnSpLocks noChangeShapeType="1"/>
              <a:stCxn id="32778" idx="0"/>
              <a:endCxn id="32783" idx="2"/>
            </p:cNvCxnSpPr>
            <p:nvPr/>
          </p:nvCxnSpPr>
          <p:spPr bwMode="auto">
            <a:xfrm flipH="1" flipV="1">
              <a:off x="1305363" y="4171346"/>
              <a:ext cx="195948" cy="1986858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807" name="Straight Arrow Connector 16"/>
            <p:cNvCxnSpPr>
              <a:cxnSpLocks noChangeShapeType="1"/>
              <a:stCxn id="32778" idx="0"/>
              <a:endCxn id="32784" idx="2"/>
            </p:cNvCxnSpPr>
            <p:nvPr/>
          </p:nvCxnSpPr>
          <p:spPr bwMode="auto">
            <a:xfrm flipV="1">
              <a:off x="1501311" y="4171346"/>
              <a:ext cx="1794584" cy="1986858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808" name="TextBox 37"/>
            <p:cNvSpPr txBox="1">
              <a:spLocks noChangeArrowheads="1"/>
            </p:cNvSpPr>
            <p:nvPr/>
          </p:nvSpPr>
          <p:spPr bwMode="auto">
            <a:xfrm>
              <a:off x="929479" y="4572000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2809" name="TextBox 38"/>
            <p:cNvSpPr txBox="1">
              <a:spLocks noChangeArrowheads="1"/>
            </p:cNvSpPr>
            <p:nvPr/>
          </p:nvSpPr>
          <p:spPr bwMode="auto">
            <a:xfrm>
              <a:off x="951251" y="4920343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2810" name="TextBox 39"/>
            <p:cNvSpPr txBox="1">
              <a:spLocks noChangeArrowheads="1"/>
            </p:cNvSpPr>
            <p:nvPr/>
          </p:nvSpPr>
          <p:spPr bwMode="auto">
            <a:xfrm>
              <a:off x="963691" y="5212702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2811" name="TextBox 40"/>
            <p:cNvSpPr txBox="1">
              <a:spLocks noChangeArrowheads="1"/>
            </p:cNvSpPr>
            <p:nvPr/>
          </p:nvSpPr>
          <p:spPr bwMode="auto">
            <a:xfrm>
              <a:off x="2248205" y="5340221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2812" name="TextBox 41"/>
            <p:cNvSpPr txBox="1">
              <a:spLocks noChangeArrowheads="1"/>
            </p:cNvSpPr>
            <p:nvPr/>
          </p:nvSpPr>
          <p:spPr bwMode="auto">
            <a:xfrm>
              <a:off x="1971397" y="5604588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2813" name="TextBox 42"/>
            <p:cNvSpPr txBox="1">
              <a:spLocks noChangeArrowheads="1"/>
            </p:cNvSpPr>
            <p:nvPr/>
          </p:nvSpPr>
          <p:spPr bwMode="auto">
            <a:xfrm>
              <a:off x="1694588" y="5906278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1304925" y="4171950"/>
            <a:ext cx="6491288" cy="2025650"/>
            <a:chOff x="1305363" y="4171346"/>
            <a:chExt cx="6490998" cy="2026833"/>
          </a:xfrm>
        </p:grpSpPr>
        <p:cxnSp>
          <p:nvCxnSpPr>
            <p:cNvPr id="32796" name="Straight Arrow Connector 19"/>
            <p:cNvCxnSpPr>
              <a:cxnSpLocks noChangeShapeType="1"/>
              <a:stCxn id="32780" idx="0"/>
              <a:endCxn id="32783" idx="2"/>
            </p:cNvCxnSpPr>
            <p:nvPr/>
          </p:nvCxnSpPr>
          <p:spPr bwMode="auto">
            <a:xfrm flipH="1" flipV="1">
              <a:off x="1305363" y="4171346"/>
              <a:ext cx="3309240" cy="1986858"/>
            </a:xfrm>
            <a:prstGeom prst="straightConnector1">
              <a:avLst/>
            </a:prstGeom>
            <a:noFill/>
            <a:ln w="28575" algn="ctr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7" name="Straight Arrow Connector 22"/>
            <p:cNvCxnSpPr>
              <a:cxnSpLocks noChangeShapeType="1"/>
              <a:stCxn id="32780" idx="0"/>
              <a:endCxn id="32784" idx="2"/>
            </p:cNvCxnSpPr>
            <p:nvPr/>
          </p:nvCxnSpPr>
          <p:spPr bwMode="auto">
            <a:xfrm flipH="1" flipV="1">
              <a:off x="3295895" y="4171346"/>
              <a:ext cx="1318708" cy="1986858"/>
            </a:xfrm>
            <a:prstGeom prst="straightConnector1">
              <a:avLst/>
            </a:prstGeom>
            <a:noFill/>
            <a:ln w="28575" algn="ctr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8" name="Straight Arrow Connector 25"/>
            <p:cNvCxnSpPr>
              <a:cxnSpLocks noChangeShapeType="1"/>
              <a:stCxn id="32780" idx="0"/>
              <a:endCxn id="32786" idx="2"/>
            </p:cNvCxnSpPr>
            <p:nvPr/>
          </p:nvCxnSpPr>
          <p:spPr bwMode="auto">
            <a:xfrm flipV="1">
              <a:off x="4614603" y="4171346"/>
              <a:ext cx="926859" cy="1986858"/>
            </a:xfrm>
            <a:prstGeom prst="straightConnector1">
              <a:avLst/>
            </a:prstGeom>
            <a:noFill/>
            <a:ln w="28575" algn="ctr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9" name="Straight Arrow Connector 28"/>
            <p:cNvCxnSpPr>
              <a:cxnSpLocks noChangeShapeType="1"/>
              <a:stCxn id="32780" idx="0"/>
              <a:endCxn id="32785" idx="2"/>
            </p:cNvCxnSpPr>
            <p:nvPr/>
          </p:nvCxnSpPr>
          <p:spPr bwMode="auto">
            <a:xfrm flipV="1">
              <a:off x="4614603" y="4171346"/>
              <a:ext cx="3181758" cy="1986858"/>
            </a:xfrm>
            <a:prstGeom prst="straightConnector1">
              <a:avLst/>
            </a:prstGeom>
            <a:noFill/>
            <a:ln w="28575" algn="ctr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800" name="TextBox 43"/>
            <p:cNvSpPr txBox="1">
              <a:spLocks noChangeArrowheads="1"/>
            </p:cNvSpPr>
            <p:nvPr/>
          </p:nvSpPr>
          <p:spPr bwMode="auto">
            <a:xfrm>
              <a:off x="3115952" y="5452188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2801" name="TextBox 44"/>
            <p:cNvSpPr txBox="1">
              <a:spLocks noChangeArrowheads="1"/>
            </p:cNvSpPr>
            <p:nvPr/>
          </p:nvSpPr>
          <p:spPr bwMode="auto">
            <a:xfrm>
              <a:off x="3417642" y="5669902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2802" name="TextBox 45"/>
            <p:cNvSpPr txBox="1">
              <a:spLocks noChangeArrowheads="1"/>
            </p:cNvSpPr>
            <p:nvPr/>
          </p:nvSpPr>
          <p:spPr bwMode="auto">
            <a:xfrm>
              <a:off x="3710001" y="5859625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2803" name="TextBox 46"/>
            <p:cNvSpPr txBox="1">
              <a:spLocks noChangeArrowheads="1"/>
            </p:cNvSpPr>
            <p:nvPr/>
          </p:nvSpPr>
          <p:spPr bwMode="auto">
            <a:xfrm>
              <a:off x="3744213" y="4447592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2804" name="TextBox 47"/>
            <p:cNvSpPr txBox="1">
              <a:spLocks noChangeArrowheads="1"/>
            </p:cNvSpPr>
            <p:nvPr/>
          </p:nvSpPr>
          <p:spPr bwMode="auto">
            <a:xfrm>
              <a:off x="5464156" y="4394719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2805" name="TextBox 48"/>
            <p:cNvSpPr txBox="1">
              <a:spLocks noChangeArrowheads="1"/>
            </p:cNvSpPr>
            <p:nvPr/>
          </p:nvSpPr>
          <p:spPr bwMode="auto">
            <a:xfrm>
              <a:off x="6773552" y="4332515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1304925" y="4171950"/>
            <a:ext cx="6773863" cy="2057400"/>
            <a:chOff x="1305363" y="4171346"/>
            <a:chExt cx="6773537" cy="2057935"/>
          </a:xfrm>
        </p:grpSpPr>
        <p:cxnSp>
          <p:nvCxnSpPr>
            <p:cNvPr id="32788" name="Straight Arrow Connector 31"/>
            <p:cNvCxnSpPr>
              <a:cxnSpLocks noChangeShapeType="1"/>
              <a:stCxn id="32779" idx="0"/>
              <a:endCxn id="32783" idx="2"/>
            </p:cNvCxnSpPr>
            <p:nvPr/>
          </p:nvCxnSpPr>
          <p:spPr bwMode="auto">
            <a:xfrm flipH="1" flipV="1">
              <a:off x="1305363" y="4171346"/>
              <a:ext cx="6039999" cy="1986858"/>
            </a:xfrm>
            <a:prstGeom prst="straightConnector1">
              <a:avLst/>
            </a:prstGeom>
            <a:noFill/>
            <a:ln w="28575" algn="ctr">
              <a:solidFill>
                <a:srgbClr val="00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9" name="Straight Arrow Connector 34"/>
            <p:cNvCxnSpPr>
              <a:cxnSpLocks noChangeShapeType="1"/>
              <a:stCxn id="32779" idx="0"/>
              <a:endCxn id="32785" idx="2"/>
            </p:cNvCxnSpPr>
            <p:nvPr/>
          </p:nvCxnSpPr>
          <p:spPr bwMode="auto">
            <a:xfrm flipV="1">
              <a:off x="7345362" y="4171346"/>
              <a:ext cx="450999" cy="1986858"/>
            </a:xfrm>
            <a:prstGeom prst="straightConnector1">
              <a:avLst/>
            </a:prstGeom>
            <a:noFill/>
            <a:ln w="28575" algn="ctr">
              <a:solidFill>
                <a:srgbClr val="00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90" name="TextBox 53"/>
            <p:cNvSpPr txBox="1">
              <a:spLocks noChangeArrowheads="1"/>
            </p:cNvSpPr>
            <p:nvPr/>
          </p:nvSpPr>
          <p:spPr bwMode="auto">
            <a:xfrm>
              <a:off x="5740964" y="5623249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2791" name="TextBox 54"/>
            <p:cNvSpPr txBox="1">
              <a:spLocks noChangeArrowheads="1"/>
            </p:cNvSpPr>
            <p:nvPr/>
          </p:nvSpPr>
          <p:spPr bwMode="auto">
            <a:xfrm>
              <a:off x="6051985" y="5766318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2792" name="TextBox 55"/>
            <p:cNvSpPr txBox="1">
              <a:spLocks noChangeArrowheads="1"/>
            </p:cNvSpPr>
            <p:nvPr/>
          </p:nvSpPr>
          <p:spPr bwMode="auto">
            <a:xfrm>
              <a:off x="6418988" y="5890727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2793" name="TextBox 56"/>
            <p:cNvSpPr txBox="1">
              <a:spLocks noChangeArrowheads="1"/>
            </p:cNvSpPr>
            <p:nvPr/>
          </p:nvSpPr>
          <p:spPr bwMode="auto">
            <a:xfrm>
              <a:off x="7756376" y="4550229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2794" name="TextBox 57"/>
            <p:cNvSpPr txBox="1">
              <a:spLocks noChangeArrowheads="1"/>
            </p:cNvSpPr>
            <p:nvPr/>
          </p:nvSpPr>
          <p:spPr bwMode="auto">
            <a:xfrm>
              <a:off x="7656850" y="4917232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2795" name="TextBox 58"/>
            <p:cNvSpPr txBox="1">
              <a:spLocks noChangeArrowheads="1"/>
            </p:cNvSpPr>
            <p:nvPr/>
          </p:nvSpPr>
          <p:spPr bwMode="auto">
            <a:xfrm>
              <a:off x="7585314" y="5274906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5" name="Group 67"/>
          <p:cNvGrpSpPr>
            <a:grpSpLocks/>
          </p:cNvGrpSpPr>
          <p:nvPr/>
        </p:nvGrpSpPr>
        <p:grpSpPr bwMode="auto">
          <a:xfrm>
            <a:off x="114300" y="3340100"/>
            <a:ext cx="8631238" cy="1422400"/>
            <a:chOff x="114992" y="3340349"/>
            <a:chExt cx="8630122" cy="1422728"/>
          </a:xfrm>
        </p:grpSpPr>
        <p:sp>
          <p:nvSpPr>
            <p:cNvPr id="32783" name="TextBox 4"/>
            <p:cNvSpPr txBox="1">
              <a:spLocks noChangeArrowheads="1"/>
            </p:cNvSpPr>
            <p:nvPr/>
          </p:nvSpPr>
          <p:spPr bwMode="auto">
            <a:xfrm>
              <a:off x="525342" y="3340349"/>
              <a:ext cx="1560042" cy="8309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persistent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facial pain</a:t>
              </a:r>
            </a:p>
          </p:txBody>
        </p:sp>
        <p:sp>
          <p:nvSpPr>
            <p:cNvPr id="32784" name="TextBox 5"/>
            <p:cNvSpPr txBox="1">
              <a:spLocks noChangeArrowheads="1"/>
            </p:cNvSpPr>
            <p:nvPr/>
          </p:nvSpPr>
          <p:spPr bwMode="auto">
            <a:xfrm>
              <a:off x="2347141" y="3340349"/>
              <a:ext cx="1897507" cy="8309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presentation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type1</a:t>
              </a:r>
            </a:p>
          </p:txBody>
        </p:sp>
        <p:sp>
          <p:nvSpPr>
            <p:cNvPr id="32785" name="TextBox 6"/>
            <p:cNvSpPr txBox="1">
              <a:spLocks noChangeArrowheads="1"/>
            </p:cNvSpPr>
            <p:nvPr/>
          </p:nvSpPr>
          <p:spPr bwMode="auto">
            <a:xfrm>
              <a:off x="6847607" y="3340349"/>
              <a:ext cx="1897507" cy="8309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presentation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type3</a:t>
              </a:r>
            </a:p>
          </p:txBody>
        </p:sp>
        <p:sp>
          <p:nvSpPr>
            <p:cNvPr id="32786" name="TextBox 7"/>
            <p:cNvSpPr txBox="1">
              <a:spLocks noChangeArrowheads="1"/>
            </p:cNvSpPr>
            <p:nvPr/>
          </p:nvSpPr>
          <p:spPr bwMode="auto">
            <a:xfrm>
              <a:off x="4592708" y="3340349"/>
              <a:ext cx="1897507" cy="8309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presentation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type2</a:t>
              </a:r>
            </a:p>
          </p:txBody>
        </p:sp>
        <p:sp>
          <p:nvSpPr>
            <p:cNvPr id="32787" name="TextBox 65"/>
            <p:cNvSpPr txBox="1">
              <a:spLocks noChangeArrowheads="1"/>
            </p:cNvSpPr>
            <p:nvPr/>
          </p:nvSpPr>
          <p:spPr bwMode="auto">
            <a:xfrm>
              <a:off x="114992" y="4301412"/>
              <a:ext cx="86914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types</a:t>
              </a:r>
            </a:p>
          </p:txBody>
        </p:sp>
      </p:grpSp>
      <p:grpSp>
        <p:nvGrpSpPr>
          <p:cNvPr id="6" name="Group 68"/>
          <p:cNvGrpSpPr>
            <a:grpSpLocks/>
          </p:cNvGrpSpPr>
          <p:nvPr/>
        </p:nvGrpSpPr>
        <p:grpSpPr bwMode="auto">
          <a:xfrm>
            <a:off x="0" y="5291138"/>
            <a:ext cx="8882063" cy="1328737"/>
            <a:chOff x="0" y="5290457"/>
            <a:chExt cx="8882743" cy="1329412"/>
          </a:xfrm>
        </p:grpSpPr>
        <p:sp>
          <p:nvSpPr>
            <p:cNvPr id="32778" name="TextBox 11"/>
            <p:cNvSpPr txBox="1">
              <a:spLocks noChangeArrowheads="1"/>
            </p:cNvSpPr>
            <p:nvPr/>
          </p:nvSpPr>
          <p:spPr bwMode="auto">
            <a:xfrm>
              <a:off x="874376" y="6158204"/>
              <a:ext cx="125386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my pain</a:t>
              </a:r>
            </a:p>
          </p:txBody>
        </p:sp>
        <p:sp>
          <p:nvSpPr>
            <p:cNvPr id="32779" name="TextBox 12"/>
            <p:cNvSpPr txBox="1">
              <a:spLocks noChangeArrowheads="1"/>
            </p:cNvSpPr>
            <p:nvPr/>
          </p:nvSpPr>
          <p:spPr bwMode="auto">
            <a:xfrm>
              <a:off x="6735259" y="6158204"/>
              <a:ext cx="122020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his pain</a:t>
              </a:r>
            </a:p>
          </p:txBody>
        </p:sp>
        <p:sp>
          <p:nvSpPr>
            <p:cNvPr id="32780" name="TextBox 13"/>
            <p:cNvSpPr txBox="1">
              <a:spLocks noChangeArrowheads="1"/>
            </p:cNvSpPr>
            <p:nvPr/>
          </p:nvSpPr>
          <p:spPr bwMode="auto">
            <a:xfrm>
              <a:off x="3973626" y="6158204"/>
              <a:ext cx="12819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her pain</a:t>
              </a:r>
            </a:p>
          </p:txBody>
        </p:sp>
        <p:cxnSp>
          <p:nvCxnSpPr>
            <p:cNvPr id="32781" name="Straight Connector 63"/>
            <p:cNvCxnSpPr>
              <a:cxnSpLocks noChangeShapeType="1"/>
            </p:cNvCxnSpPr>
            <p:nvPr/>
          </p:nvCxnSpPr>
          <p:spPr bwMode="auto">
            <a:xfrm>
              <a:off x="205273" y="5290457"/>
              <a:ext cx="8677470" cy="47889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82" name="TextBox 66"/>
            <p:cNvSpPr txBox="1">
              <a:spLocks noChangeArrowheads="1"/>
            </p:cNvSpPr>
            <p:nvPr/>
          </p:nvSpPr>
          <p:spPr bwMode="auto">
            <a:xfrm>
              <a:off x="0" y="5508171"/>
              <a:ext cx="98777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parti-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culars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465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839200" cy="4737100"/>
          </a:xfrm>
        </p:spPr>
        <p:txBody>
          <a:bodyPr/>
          <a:lstStyle/>
          <a:p>
            <a:r>
              <a:rPr lang="en-US" altLang="en-US" dirty="0" smtClean="0"/>
              <a:t>‘</a:t>
            </a:r>
            <a:r>
              <a:rPr lang="en-US" altLang="en-US" i="1" dirty="0" smtClean="0"/>
              <a:t>Persistent idiopathic facial pain (PIFP)</a:t>
            </a:r>
            <a:r>
              <a:rPr lang="en-US" altLang="en-US" dirty="0" smtClean="0"/>
              <a:t>’ </a:t>
            </a:r>
          </a:p>
          <a:p>
            <a:pPr lvl="1">
              <a:buFontTx/>
              <a:buNone/>
            </a:pPr>
            <a:r>
              <a:rPr lang="en-US" altLang="en-US" dirty="0" smtClean="0"/>
              <a:t>= ‘</a:t>
            </a:r>
            <a:r>
              <a:rPr lang="en-US" altLang="en-US" i="1" dirty="0" smtClean="0"/>
              <a:t>persistent facial pain with varying presentations …’</a:t>
            </a:r>
          </a:p>
          <a:p>
            <a:pPr lvl="1">
              <a:buFontTx/>
              <a:buNone/>
            </a:pPr>
            <a:endParaRPr lang="en-US" altLang="en-US" i="1" dirty="0" smtClean="0"/>
          </a:p>
          <a:p>
            <a:pPr lvl="1">
              <a:buFontTx/>
              <a:buNone/>
            </a:pPr>
            <a:endParaRPr lang="en-US" altLang="en-US" i="1" dirty="0" smtClean="0"/>
          </a:p>
          <a:p>
            <a:pPr lvl="1">
              <a:buFontTx/>
              <a:buNone/>
            </a:pPr>
            <a:endParaRPr lang="en-US" altLang="en-US" i="1" dirty="0" smtClean="0"/>
          </a:p>
          <a:p>
            <a:pPr lvl="1">
              <a:buFontTx/>
              <a:buNone/>
            </a:pPr>
            <a:endParaRPr lang="en-US" altLang="en-US" i="1" dirty="0" smtClean="0"/>
          </a:p>
          <a:p>
            <a:pPr lvl="1">
              <a:buFontTx/>
              <a:buNone/>
            </a:pPr>
            <a:endParaRPr lang="en-US" altLang="en-US" i="1" dirty="0" smtClean="0"/>
          </a:p>
          <a:p>
            <a:pPr lvl="1"/>
            <a:r>
              <a:rPr lang="en-US" altLang="en-US" sz="2400" i="1" dirty="0" smtClean="0"/>
              <a:t>if the description is about types, then the </a:t>
            </a:r>
            <a:r>
              <a:rPr lang="en-US" altLang="en-US" sz="2400" i="1" dirty="0" smtClean="0">
                <a:solidFill>
                  <a:srgbClr val="FF0000"/>
                </a:solidFill>
              </a:rPr>
              <a:t>three</a:t>
            </a:r>
            <a:r>
              <a:rPr lang="en-US" altLang="en-US" sz="2400" i="1" dirty="0" smtClean="0"/>
              <a:t> </a:t>
            </a:r>
            <a:r>
              <a:rPr lang="en-US" altLang="en-US" sz="2400" i="1" dirty="0" smtClean="0">
                <a:solidFill>
                  <a:srgbClr val="FFC000"/>
                </a:solidFill>
              </a:rPr>
              <a:t>particular</a:t>
            </a:r>
            <a:r>
              <a:rPr lang="en-US" altLang="en-US" sz="2400" i="1" dirty="0" smtClean="0"/>
              <a:t> </a:t>
            </a:r>
            <a:r>
              <a:rPr lang="en-US" altLang="en-US" sz="2400" i="1" dirty="0" smtClean="0">
                <a:solidFill>
                  <a:srgbClr val="00FF00"/>
                </a:solidFill>
              </a:rPr>
              <a:t>pains</a:t>
            </a:r>
            <a:r>
              <a:rPr lang="en-US" altLang="en-US" sz="2400" i="1" dirty="0" smtClean="0"/>
              <a:t> fall under PIFP.</a:t>
            </a:r>
          </a:p>
          <a:p>
            <a:pPr lvl="1"/>
            <a:r>
              <a:rPr lang="en-US" altLang="en-US" sz="2400" i="1" dirty="0" smtClean="0"/>
              <a:t>if the description is about (arbitrary) particulars, then only </a:t>
            </a:r>
            <a:r>
              <a:rPr lang="en-US" altLang="en-US" sz="2400" i="1" dirty="0" smtClean="0">
                <a:solidFill>
                  <a:srgbClr val="FFC000"/>
                </a:solidFill>
              </a:rPr>
              <a:t>her pain</a:t>
            </a:r>
            <a:r>
              <a:rPr lang="en-US" altLang="en-US" sz="2400" i="1" dirty="0" smtClean="0"/>
              <a:t> falls under PIFP.</a:t>
            </a:r>
            <a:endParaRPr lang="en-US" altLang="en-US" sz="2400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3338" y="6510338"/>
            <a:ext cx="614362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2256FD-A6D5-48F8-B3D5-F857AFB2345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88" y="3211513"/>
            <a:ext cx="4799012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05257" y="599930"/>
            <a:ext cx="8686800" cy="6477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0" i="0">
                <a:solidFill>
                  <a:schemeClr val="bg1"/>
                </a:solidFill>
                <a:latin typeface="Georgia"/>
                <a:ea typeface="ＭＳ Ｐゴシック" pitchFamily="122" charset="-128"/>
                <a:cs typeface="Georgi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ＭＳ Ｐゴシック" pitchFamily="122" charset="-128"/>
              </a:rPr>
              <a:t>Make it clear whether assertions are about particulars or types</a:t>
            </a:r>
          </a:p>
        </p:txBody>
      </p:sp>
    </p:spTree>
    <p:extLst>
      <p:ext uri="{BB962C8B-B14F-4D97-AF65-F5344CB8AC3E}">
        <p14:creationId xmlns:p14="http://schemas.microsoft.com/office/powerpoint/2010/main" val="412180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(4) Some relations in BFO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105400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b="1" u="sng" dirty="0"/>
              <a:t>Instance-level relations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Your heart (instance-level) </a:t>
            </a:r>
            <a:r>
              <a:rPr lang="en-US" b="1" dirty="0" err="1"/>
              <a:t>continuant_part_of</a:t>
            </a:r>
            <a:r>
              <a:rPr lang="en-US" b="1" dirty="0"/>
              <a:t> </a:t>
            </a:r>
            <a:r>
              <a:rPr lang="en-US" dirty="0"/>
              <a:t>your body </a:t>
            </a:r>
            <a:r>
              <a:rPr lang="en-US" b="1" dirty="0"/>
              <a:t>at </a:t>
            </a:r>
            <a:r>
              <a:rPr lang="en-US" i="1" dirty="0" smtClean="0"/>
              <a:t>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Your </a:t>
            </a:r>
            <a:r>
              <a:rPr lang="en-US" dirty="0"/>
              <a:t>heart beating (instance-level) </a:t>
            </a:r>
            <a:r>
              <a:rPr lang="en-US" b="1" dirty="0" err="1"/>
              <a:t>has_participant</a:t>
            </a:r>
            <a:r>
              <a:rPr lang="en-US" dirty="0"/>
              <a:t> your </a:t>
            </a:r>
            <a:r>
              <a:rPr lang="en-US" dirty="0" smtClean="0"/>
              <a:t>heart</a:t>
            </a:r>
            <a:r>
              <a:rPr lang="en-US" b="1" dirty="0"/>
              <a:t> at </a:t>
            </a:r>
            <a:r>
              <a:rPr lang="en-US" i="1" dirty="0"/>
              <a:t>t</a:t>
            </a:r>
            <a:endParaRPr lang="en-US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b="1" u="sng" dirty="0"/>
              <a:t>Instance-type relations</a:t>
            </a:r>
            <a:r>
              <a:rPr lang="en-US" dirty="0"/>
              <a:t>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John’s heart </a:t>
            </a:r>
            <a:r>
              <a:rPr lang="en-US" b="1" dirty="0"/>
              <a:t>instantiates </a:t>
            </a:r>
            <a:r>
              <a:rPr lang="en-US" i="1" dirty="0"/>
              <a:t>human heart </a:t>
            </a:r>
            <a:r>
              <a:rPr lang="en-US" b="1" dirty="0"/>
              <a:t>at </a:t>
            </a:r>
            <a:r>
              <a:rPr lang="en-US" i="1" dirty="0"/>
              <a:t>t.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John’s heart beating </a:t>
            </a:r>
            <a:r>
              <a:rPr lang="en-US" b="1" dirty="0"/>
              <a:t>instantiates </a:t>
            </a:r>
            <a:r>
              <a:rPr lang="en-US" i="1" dirty="0"/>
              <a:t>human heart beating.</a:t>
            </a:r>
            <a:endParaRPr lang="en-US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b="1" u="sng" dirty="0" smtClean="0"/>
              <a:t>Type-level </a:t>
            </a:r>
            <a:r>
              <a:rPr lang="en-US" b="1" u="sng" dirty="0"/>
              <a:t>relations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human </a:t>
            </a:r>
            <a:r>
              <a:rPr lang="en-US" dirty="0"/>
              <a:t>heart </a:t>
            </a:r>
            <a:r>
              <a:rPr lang="en-US" i="1" dirty="0" err="1"/>
              <a:t>continuant_part­_of</a:t>
            </a:r>
            <a:r>
              <a:rPr lang="en-US" dirty="0"/>
              <a:t> human </a:t>
            </a:r>
            <a:r>
              <a:rPr lang="en-US" dirty="0" smtClean="0"/>
              <a:t>body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human </a:t>
            </a:r>
            <a:r>
              <a:rPr lang="en-US" dirty="0"/>
              <a:t>heart beating process </a:t>
            </a:r>
            <a:r>
              <a:rPr lang="en-US" i="1" dirty="0" err="1"/>
              <a:t>has_occurrent_part</a:t>
            </a:r>
            <a:r>
              <a:rPr lang="en-US" dirty="0"/>
              <a:t> beat profile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470ABE-6A45-4D1C-9D9E-FC879E2F39C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8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228600" y="5016500"/>
            <a:ext cx="3276600" cy="181588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  <a:latin typeface="Helvetica" panose="020B0604020202020204" pitchFamily="34" charset="0"/>
              </a:rPr>
              <a:t>the particular case of redness (of a particular fly eye)</a:t>
            </a: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1504368" y="2590800"/>
            <a:ext cx="744114" cy="5232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i="1">
                <a:solidFill>
                  <a:schemeClr val="bg1"/>
                </a:solidFill>
                <a:latin typeface="Helvetica" panose="020B0604020202020204" pitchFamily="34" charset="0"/>
              </a:rPr>
              <a:t>red</a:t>
            </a:r>
            <a:endParaRPr lang="en-US" altLang="en-US" sz="280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69636" name="Line 4"/>
          <p:cNvSpPr>
            <a:spLocks noChangeShapeType="1"/>
          </p:cNvSpPr>
          <p:nvPr/>
        </p:nvSpPr>
        <p:spPr bwMode="auto">
          <a:xfrm flipV="1">
            <a:off x="1905000" y="3124200"/>
            <a:ext cx="0" cy="18923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144138" y="3849688"/>
            <a:ext cx="20040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0" i="1" dirty="0">
                <a:solidFill>
                  <a:schemeClr val="bg1"/>
                </a:solidFill>
              </a:rPr>
              <a:t>instantiates</a:t>
            </a: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5486400" y="5092700"/>
            <a:ext cx="3200400" cy="13843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  <a:latin typeface="Helvetica" panose="020B0604020202020204" pitchFamily="34" charset="0"/>
              </a:rPr>
              <a:t>an instance of an eye (in a particular fly)</a:t>
            </a: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6542891" y="2590800"/>
            <a:ext cx="785793" cy="5232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i="1">
                <a:solidFill>
                  <a:schemeClr val="bg1"/>
                </a:solidFill>
                <a:latin typeface="Helvetica" panose="020B0604020202020204" pitchFamily="34" charset="0"/>
              </a:rPr>
              <a:t>eye</a:t>
            </a:r>
            <a:endParaRPr lang="en-US" altLang="en-US" sz="280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69640" name="Line 8"/>
          <p:cNvSpPr>
            <a:spLocks noChangeShapeType="1"/>
          </p:cNvSpPr>
          <p:nvPr/>
        </p:nvSpPr>
        <p:spPr bwMode="auto">
          <a:xfrm flipH="1" flipV="1">
            <a:off x="6934200" y="3124200"/>
            <a:ext cx="15875" cy="19081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5173338" y="3886200"/>
            <a:ext cx="20040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0" i="1" dirty="0">
                <a:solidFill>
                  <a:schemeClr val="bg1"/>
                </a:solidFill>
              </a:rPr>
              <a:t>instantiates</a:t>
            </a:r>
          </a:p>
        </p:txBody>
      </p:sp>
      <p:sp>
        <p:nvSpPr>
          <p:cNvPr id="69642" name="Line 10"/>
          <p:cNvSpPr>
            <a:spLocks noChangeShapeType="1"/>
          </p:cNvSpPr>
          <p:nvPr/>
        </p:nvSpPr>
        <p:spPr bwMode="auto">
          <a:xfrm>
            <a:off x="3505200" y="5791200"/>
            <a:ext cx="1981200" cy="127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3505200" y="5305425"/>
            <a:ext cx="2057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0" dirty="0" err="1" smtClean="0">
                <a:solidFill>
                  <a:schemeClr val="bg1"/>
                </a:solidFill>
              </a:rPr>
              <a:t>Depends_on</a:t>
            </a:r>
            <a:r>
              <a:rPr lang="en-US" altLang="en-US" sz="2400" b="0" dirty="0" smtClean="0">
                <a:solidFill>
                  <a:schemeClr val="bg1"/>
                </a:solidFill>
              </a:rPr>
              <a:t> at t</a:t>
            </a:r>
            <a:endParaRPr lang="en-US" altLang="en-US" sz="2400" b="0" dirty="0">
              <a:solidFill>
                <a:schemeClr val="bg1"/>
              </a:solidFill>
            </a:endParaRPr>
          </a:p>
        </p:txBody>
      </p:sp>
      <p:sp>
        <p:nvSpPr>
          <p:cNvPr id="69644" name="Line 4"/>
          <p:cNvSpPr>
            <a:spLocks noChangeShapeType="1"/>
          </p:cNvSpPr>
          <p:nvPr/>
        </p:nvSpPr>
        <p:spPr bwMode="auto">
          <a:xfrm flipV="1">
            <a:off x="1905000" y="1143000"/>
            <a:ext cx="0" cy="14351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9645" name="Line 4"/>
          <p:cNvSpPr>
            <a:spLocks noChangeShapeType="1"/>
          </p:cNvSpPr>
          <p:nvPr/>
        </p:nvSpPr>
        <p:spPr bwMode="auto">
          <a:xfrm flipV="1">
            <a:off x="6934200" y="1143000"/>
            <a:ext cx="0" cy="1447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9646" name="Rectangle 3"/>
          <p:cNvSpPr>
            <a:spLocks noChangeArrowheads="1"/>
          </p:cNvSpPr>
          <p:nvPr/>
        </p:nvSpPr>
        <p:spPr bwMode="auto">
          <a:xfrm>
            <a:off x="1378207" y="609600"/>
            <a:ext cx="1063112" cy="5232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i="1">
                <a:solidFill>
                  <a:schemeClr val="bg1"/>
                </a:solidFill>
                <a:latin typeface="Helvetica" panose="020B0604020202020204" pitchFamily="34" charset="0"/>
              </a:rPr>
              <a:t>color</a:t>
            </a:r>
            <a:endParaRPr lang="en-US" altLang="en-US" sz="280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69647" name="Rectangle 3"/>
          <p:cNvSpPr>
            <a:spLocks noChangeArrowheads="1"/>
          </p:cNvSpPr>
          <p:nvPr/>
        </p:nvSpPr>
        <p:spPr bwMode="auto">
          <a:xfrm>
            <a:off x="5094385" y="609600"/>
            <a:ext cx="3722494" cy="5232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i="1">
                <a:solidFill>
                  <a:schemeClr val="bg1"/>
                </a:solidFill>
                <a:latin typeface="Helvetica" panose="020B0604020202020204" pitchFamily="34" charset="0"/>
              </a:rPr>
              <a:t>anatomical structure</a:t>
            </a:r>
            <a:endParaRPr lang="en-US" altLang="en-US" sz="280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69648" name="Text Box 5"/>
          <p:cNvSpPr txBox="1">
            <a:spLocks noChangeArrowheads="1"/>
          </p:cNvSpPr>
          <p:nvPr/>
        </p:nvSpPr>
        <p:spPr bwMode="auto">
          <a:xfrm>
            <a:off x="1142724" y="1600200"/>
            <a:ext cx="8451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0" i="1" dirty="0" err="1">
                <a:solidFill>
                  <a:schemeClr val="bg1"/>
                </a:solidFill>
              </a:rPr>
              <a:t>is_a</a:t>
            </a:r>
            <a:endParaRPr lang="en-US" altLang="en-US" sz="2800" b="0" i="1" dirty="0">
              <a:solidFill>
                <a:schemeClr val="bg1"/>
              </a:solidFill>
            </a:endParaRPr>
          </a:p>
        </p:txBody>
      </p:sp>
      <p:sp>
        <p:nvSpPr>
          <p:cNvPr id="69649" name="Text Box 5"/>
          <p:cNvSpPr txBox="1">
            <a:spLocks noChangeArrowheads="1"/>
          </p:cNvSpPr>
          <p:nvPr/>
        </p:nvSpPr>
        <p:spPr bwMode="auto">
          <a:xfrm>
            <a:off x="6171924" y="1600200"/>
            <a:ext cx="8451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0" i="1" dirty="0" err="1">
                <a:solidFill>
                  <a:schemeClr val="bg1"/>
                </a:solidFill>
              </a:rPr>
              <a:t>is_a</a:t>
            </a:r>
            <a:endParaRPr lang="en-US" altLang="en-US" sz="2800" b="0" i="1" dirty="0">
              <a:solidFill>
                <a:schemeClr val="bg1"/>
              </a:solidFill>
            </a:endParaRPr>
          </a:p>
        </p:txBody>
      </p:sp>
      <p:sp>
        <p:nvSpPr>
          <p:cNvPr id="668690" name="Slide Number Placeholder 18"/>
          <p:cNvSpPr>
            <a:spLocks noGrp="1"/>
          </p:cNvSpPr>
          <p:nvPr>
            <p:ph type="sldNum" sz="quarter" idx="4294967295"/>
          </p:nvPr>
        </p:nvSpPr>
        <p:spPr>
          <a:xfrm>
            <a:off x="7010400" y="6019800"/>
            <a:ext cx="2133600" cy="457200"/>
          </a:xfrm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603EB24-8C3B-4EAD-9F81-3FA48786B392}" type="slidenum">
              <a:rPr lang="en-US" altLang="en-US">
                <a:solidFill>
                  <a:schemeClr val="bg1"/>
                </a:solidFill>
              </a:rPr>
              <a:pPr eaLnBrk="1" hangingPunct="1"/>
              <a:t>19</a:t>
            </a:fld>
            <a:endParaRPr lang="en-US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592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 smtClean="0"/>
              <a:t>Today’s learning outcomes </a:t>
            </a:r>
            <a:r>
              <a:rPr lang="en-US" sz="3500" dirty="0" smtClean="0"/>
              <a:t>(BMI-III)</a:t>
            </a:r>
            <a:endParaRPr lang="en-US" sz="35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Being able to describe </a:t>
            </a:r>
            <a:r>
              <a:rPr lang="en-US" dirty="0" smtClean="0">
                <a:solidFill>
                  <a:srgbClr val="FFFF00"/>
                </a:solidFill>
              </a:rPr>
              <a:t>the most general ontological distinctions</a:t>
            </a:r>
            <a:r>
              <a:rPr lang="en-US" dirty="0" smtClean="0"/>
              <a:t> amongst entities and understanding why they matter in science and research (continued from BMI-II).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Being able to structure data files using </a:t>
            </a:r>
            <a:r>
              <a:rPr lang="en-US" dirty="0" smtClean="0">
                <a:solidFill>
                  <a:srgbClr val="FFFF00"/>
                </a:solidFill>
              </a:rPr>
              <a:t>ontological principles</a:t>
            </a:r>
            <a:r>
              <a:rPr lang="en-US" dirty="0" smtClean="0"/>
              <a:t> and annotate them by means of </a:t>
            </a:r>
            <a:r>
              <a:rPr lang="en-US" dirty="0" smtClean="0">
                <a:solidFill>
                  <a:srgbClr val="FFFF00"/>
                </a:solidFill>
              </a:rPr>
              <a:t>ontologies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Understand how to construct data files for </a:t>
            </a:r>
            <a:r>
              <a:rPr lang="en-US" dirty="0" smtClean="0">
                <a:solidFill>
                  <a:srgbClr val="FFFF00"/>
                </a:solidFill>
              </a:rPr>
              <a:t>maximal faithfulness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FF00"/>
                </a:solidFill>
              </a:rPr>
              <a:t>reusability for different purposes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6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 err="1" smtClean="0"/>
              <a:t>depends_on</a:t>
            </a:r>
            <a:endParaRPr i="1" dirty="0" smtClean="0"/>
          </a:p>
        </p:txBody>
      </p:sp>
      <p:sp>
        <p:nvSpPr>
          <p:cNvPr id="665613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3D28830-4160-474A-9D28-50053578D36B}" type="slidenum">
              <a:rPr lang="en-US" altLang="en-US">
                <a:solidFill>
                  <a:srgbClr val="898989"/>
                </a:solidFill>
              </a:rPr>
              <a:pPr eaLnBrk="1" hangingPunct="1"/>
              <a:t>20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914400" y="1600200"/>
            <a:ext cx="2743200" cy="1295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Continuant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5461000" y="1606550"/>
            <a:ext cx="2692400" cy="27368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Occurrent</a:t>
            </a:r>
          </a:p>
          <a:p>
            <a:pPr algn="ctr"/>
            <a:endParaRPr lang="en-US" altLang="en-US" sz="2400">
              <a:solidFill>
                <a:schemeClr val="bg1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algn="ctr"/>
            <a:endParaRPr lang="en-US" altLang="en-US" sz="2400">
              <a:solidFill>
                <a:schemeClr val="bg1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algn="ctr"/>
            <a:endParaRPr lang="en-US" altLang="en-US" sz="2400">
              <a:solidFill>
                <a:schemeClr val="bg1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algn="ctr"/>
            <a:r>
              <a:rPr lang="en-US" altLang="en-US" sz="240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process, event</a:t>
            </a: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76200" y="3429000"/>
            <a:ext cx="2133600" cy="2133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dirty="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Independent</a:t>
            </a:r>
          </a:p>
          <a:p>
            <a:pPr algn="ctr"/>
            <a:r>
              <a:rPr lang="en-US" altLang="en-US" sz="2400" dirty="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Continuant</a:t>
            </a:r>
          </a:p>
          <a:p>
            <a:pPr algn="ctr"/>
            <a:endParaRPr lang="en-US" altLang="en-US" sz="2400" dirty="0">
              <a:solidFill>
                <a:schemeClr val="bg1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algn="ctr"/>
            <a:r>
              <a:rPr lang="en-US" altLang="en-US" sz="2400" dirty="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thing</a:t>
            </a: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2438400" y="3429000"/>
            <a:ext cx="1752600" cy="2133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Dependent</a:t>
            </a:r>
          </a:p>
          <a:p>
            <a:pPr algn="ctr"/>
            <a:r>
              <a:rPr lang="en-US" altLang="en-US" sz="240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Continuant</a:t>
            </a:r>
          </a:p>
          <a:p>
            <a:pPr algn="ctr"/>
            <a:endParaRPr lang="en-US" altLang="en-US" sz="2400">
              <a:solidFill>
                <a:schemeClr val="bg1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algn="ctr"/>
            <a:r>
              <a:rPr lang="en-US" altLang="en-US" sz="240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quality</a:t>
            </a:r>
          </a:p>
        </p:txBody>
      </p:sp>
      <p:cxnSp>
        <p:nvCxnSpPr>
          <p:cNvPr id="64519" name="AutoShape 7"/>
          <p:cNvCxnSpPr>
            <a:cxnSpLocks noChangeShapeType="1"/>
            <a:stCxn id="64515" idx="2"/>
            <a:endCxn id="64517" idx="0"/>
          </p:cNvCxnSpPr>
          <p:nvPr/>
        </p:nvCxnSpPr>
        <p:spPr bwMode="auto">
          <a:xfrm flipH="1">
            <a:off x="1143000" y="2895600"/>
            <a:ext cx="1143000" cy="5334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20" name="AutoShape 8"/>
          <p:cNvCxnSpPr>
            <a:cxnSpLocks noChangeShapeType="1"/>
            <a:stCxn id="64515" idx="2"/>
            <a:endCxn id="64518" idx="0"/>
          </p:cNvCxnSpPr>
          <p:nvPr/>
        </p:nvCxnSpPr>
        <p:spPr bwMode="auto">
          <a:xfrm rot="16200000" flipH="1">
            <a:off x="2533650" y="2647950"/>
            <a:ext cx="533400" cy="10287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21" name="Line 9"/>
          <p:cNvSpPr>
            <a:spLocks noChangeShapeType="1"/>
          </p:cNvSpPr>
          <p:nvPr/>
        </p:nvSpPr>
        <p:spPr bwMode="auto">
          <a:xfrm>
            <a:off x="0" y="5943600"/>
            <a:ext cx="9372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76200" y="5562600"/>
            <a:ext cx="92964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55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1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1000" dirty="0">
                <a:solidFill>
                  <a:schemeClr val="bg1"/>
                </a:solidFill>
                <a:latin typeface="Times New Roman" panose="02020603050405020304" pitchFamily="18" charset="0"/>
              </a:rPr>
              <a:t>....  .....    .......</a:t>
            </a:r>
          </a:p>
        </p:txBody>
      </p:sp>
      <p:sp>
        <p:nvSpPr>
          <p:cNvPr id="64523" name="TextBox 11"/>
          <p:cNvSpPr txBox="1">
            <a:spLocks noChangeArrowheads="1"/>
          </p:cNvSpPr>
          <p:nvPr/>
        </p:nvSpPr>
        <p:spPr bwMode="auto">
          <a:xfrm>
            <a:off x="4345193" y="4560887"/>
            <a:ext cx="3962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0" dirty="0">
                <a:solidFill>
                  <a:schemeClr val="bg1"/>
                </a:solidFill>
                <a:latin typeface="Calibri" panose="020F0502020204030204" pitchFamily="34" charset="0"/>
              </a:rPr>
              <a:t>temperature depends</a:t>
            </a:r>
          </a:p>
          <a:p>
            <a:r>
              <a:rPr lang="en-US" altLang="en-US" sz="3200" b="0" dirty="0">
                <a:solidFill>
                  <a:schemeClr val="bg1"/>
                </a:solidFill>
                <a:latin typeface="Calibri" panose="020F0502020204030204" pitchFamily="34" charset="0"/>
              </a:rPr>
              <a:t>on bearer</a:t>
            </a:r>
            <a:endParaRPr lang="en-US" altLang="en-US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Curved Up Arrow 12"/>
          <p:cNvSpPr/>
          <p:nvPr/>
        </p:nvSpPr>
        <p:spPr>
          <a:xfrm rot="10800000">
            <a:off x="1295400" y="4495800"/>
            <a:ext cx="1981200" cy="457200"/>
          </a:xfrm>
          <a:prstGeom prst="curvedUp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836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7342"/>
            <a:ext cx="9139237" cy="61592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6260376"/>
            <a:ext cx="1802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Foundational Model of Anatomy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0427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Line 2">
            <a:extLst>
              <a:ext uri="{FF2B5EF4-FFF2-40B4-BE49-F238E27FC236}">
                <a16:creationId xmlns:a16="http://schemas.microsoft.com/office/drawing/2014/main" id="{0A9D40AD-148E-4077-9497-80FD2EA01D4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71575" y="2209800"/>
            <a:ext cx="7208838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7011" name="Line 3">
            <a:extLst>
              <a:ext uri="{FF2B5EF4-FFF2-40B4-BE49-F238E27FC236}">
                <a16:creationId xmlns:a16="http://schemas.microsoft.com/office/drawing/2014/main" id="{E6429D08-9F80-4F03-A766-47BB608E46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57350" y="2228850"/>
            <a:ext cx="5029200" cy="21336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7012" name="Line 4">
            <a:extLst>
              <a:ext uri="{FF2B5EF4-FFF2-40B4-BE49-F238E27FC236}">
                <a16:creationId xmlns:a16="http://schemas.microsoft.com/office/drawing/2014/main" id="{E2DBD08A-DDB8-471A-9305-FCB97A8440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0463" y="2209800"/>
            <a:ext cx="465137" cy="228600"/>
          </a:xfrm>
          <a:prstGeom prst="line">
            <a:avLst/>
          </a:prstGeom>
          <a:noFill/>
          <a:ln w="57150" cap="rnd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7013" name="Text Box 5">
            <a:extLst>
              <a:ext uri="{FF2B5EF4-FFF2-40B4-BE49-F238E27FC236}">
                <a16:creationId xmlns:a16="http://schemas.microsoft.com/office/drawing/2014/main" id="{D09E37E7-7434-4BE0-AADD-1A8DEBB0C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752600"/>
            <a:ext cx="969963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409" tIns="35204" rIns="70409" bIns="35204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C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c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at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ＭＳ Ｐゴシック" panose="020B0600070205080204" pitchFamily="34" charset="-128"/>
                <a:cs typeface="Arial" panose="020B0604020202020204" pitchFamily="34" charset="0"/>
              </a:rPr>
              <a:t>t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27014" name="Line 6">
            <a:extLst>
              <a:ext uri="{FF2B5EF4-FFF2-40B4-BE49-F238E27FC236}">
                <a16:creationId xmlns:a16="http://schemas.microsoft.com/office/drawing/2014/main" id="{A5FC78FD-D11F-444D-8E72-7D2193D58F7C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0650" y="2078038"/>
            <a:ext cx="0" cy="150812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7015" name="Line 7">
            <a:extLst>
              <a:ext uri="{FF2B5EF4-FFF2-40B4-BE49-F238E27FC236}">
                <a16:creationId xmlns:a16="http://schemas.microsoft.com/office/drawing/2014/main" id="{8DBFF03B-3CFF-43AD-A85A-FA7BB4991B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4350" y="2071688"/>
            <a:ext cx="1588" cy="153987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7016" name="Line 8">
            <a:extLst>
              <a:ext uri="{FF2B5EF4-FFF2-40B4-BE49-F238E27FC236}">
                <a16:creationId xmlns:a16="http://schemas.microsoft.com/office/drawing/2014/main" id="{02D30458-25E6-4E29-A3D0-C4579D358A3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3776663"/>
            <a:ext cx="1587" cy="1524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7017" name="Text Box 9">
            <a:extLst>
              <a:ext uri="{FF2B5EF4-FFF2-40B4-BE49-F238E27FC236}">
                <a16:creationId xmlns:a16="http://schemas.microsoft.com/office/drawing/2014/main" id="{29143AAE-080D-4FEF-85E8-EAB83F71C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1676400"/>
            <a:ext cx="1093788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409" tIns="35204" rIns="70409" bIns="35204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C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1</a:t>
            </a:r>
            <a:r>
              <a:rPr kumimoji="0" lang="en-US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kumimoji="0" lang="en-US" altLang="en-US" sz="2400" b="0" i="0" u="none" strike="noStrike" kern="120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c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1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at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t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27018" name="Text Box 10">
            <a:extLst>
              <a:ext uri="{FF2B5EF4-FFF2-40B4-BE49-F238E27FC236}">
                <a16:creationId xmlns:a16="http://schemas.microsoft.com/office/drawing/2014/main" id="{C49FEB84-3746-4E97-84F6-55051481B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263" y="3529013"/>
            <a:ext cx="152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C'</a:t>
            </a:r>
            <a:endParaRPr kumimoji="0" lang="en-US" altLang="en-US" sz="2400" b="0" i="0" u="none" strike="noStrike" kern="120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c'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427019" name="Text Box 11">
            <a:extLst>
              <a:ext uri="{FF2B5EF4-FFF2-40B4-BE49-F238E27FC236}">
                <a16:creationId xmlns:a16="http://schemas.microsoft.com/office/drawing/2014/main" id="{C363D2BB-E470-4E47-9249-27E530D26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514600"/>
            <a:ext cx="1047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urostile" charset="0"/>
                <a:ea typeface="ＭＳ Ｐゴシック" panose="020B0600070205080204" pitchFamily="34" charset="-128"/>
                <a:cs typeface="Arial" panose="020B0604020202020204" pitchFamily="34" charset="0"/>
              </a:rPr>
              <a:t>time</a:t>
            </a:r>
          </a:p>
        </p:txBody>
      </p:sp>
      <p:grpSp>
        <p:nvGrpSpPr>
          <p:cNvPr id="427020" name="Group 12">
            <a:extLst>
              <a:ext uri="{FF2B5EF4-FFF2-40B4-BE49-F238E27FC236}">
                <a16:creationId xmlns:a16="http://schemas.microsoft.com/office/drawing/2014/main" id="{0BC7AF04-4506-4D9E-BC19-E5B69EF16820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2406650"/>
            <a:ext cx="4267200" cy="2241550"/>
            <a:chOff x="1680" y="1632"/>
            <a:chExt cx="2688" cy="1412"/>
          </a:xfrm>
        </p:grpSpPr>
        <p:sp>
          <p:nvSpPr>
            <p:cNvPr id="427021" name="Line 13">
              <a:extLst>
                <a:ext uri="{FF2B5EF4-FFF2-40B4-BE49-F238E27FC236}">
                  <a16:creationId xmlns:a16="http://schemas.microsoft.com/office/drawing/2014/main" id="{12EEFE9A-244F-4C3E-9B6A-45B6BE285E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2" y="1824"/>
              <a:ext cx="1056" cy="816"/>
            </a:xfrm>
            <a:prstGeom prst="line">
              <a:avLst/>
            </a:prstGeom>
            <a:noFill/>
            <a:ln w="76200" cmpd="tri">
              <a:solidFill>
                <a:srgbClr val="FF6600"/>
              </a:solidFill>
              <a:round/>
              <a:headEnd type="stealth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427022" name="Group 14">
              <a:extLst>
                <a:ext uri="{FF2B5EF4-FFF2-40B4-BE49-F238E27FC236}">
                  <a16:creationId xmlns:a16="http://schemas.microsoft.com/office/drawing/2014/main" id="{94DD563F-23AD-45BC-961D-C51695292A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1632"/>
              <a:ext cx="2688" cy="1412"/>
              <a:chOff x="1680" y="1632"/>
              <a:chExt cx="2688" cy="1412"/>
            </a:xfrm>
          </p:grpSpPr>
          <p:sp>
            <p:nvSpPr>
              <p:cNvPr id="427023" name="Text Box 15">
                <a:extLst>
                  <a:ext uri="{FF2B5EF4-FFF2-40B4-BE49-F238E27FC236}">
                    <a16:creationId xmlns:a16="http://schemas.microsoft.com/office/drawing/2014/main" id="{20A8B3DB-4451-4768-83DA-A36679679C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0" y="2640"/>
                <a:ext cx="1968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0" i="1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Eurostile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instances</a:t>
                </a:r>
              </a:p>
            </p:txBody>
          </p:sp>
          <p:sp>
            <p:nvSpPr>
              <p:cNvPr id="427024" name="Line 16">
                <a:extLst>
                  <a:ext uri="{FF2B5EF4-FFF2-40B4-BE49-F238E27FC236}">
                    <a16:creationId xmlns:a16="http://schemas.microsoft.com/office/drawing/2014/main" id="{440D46D6-25C6-46F9-9DA0-3340B586C0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1632"/>
                <a:ext cx="1392" cy="1008"/>
              </a:xfrm>
              <a:prstGeom prst="line">
                <a:avLst/>
              </a:prstGeom>
              <a:noFill/>
              <a:ln w="76200" cmpd="tri">
                <a:solidFill>
                  <a:srgbClr val="FF6600"/>
                </a:solidFill>
                <a:round/>
                <a:headEnd type="stealth" w="lg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7025" name="Line 17">
                <a:extLst>
                  <a:ext uri="{FF2B5EF4-FFF2-40B4-BE49-F238E27FC236}">
                    <a16:creationId xmlns:a16="http://schemas.microsoft.com/office/drawing/2014/main" id="{C0AC0384-8892-497B-A780-7A29F90259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2736"/>
                <a:ext cx="624" cy="48"/>
              </a:xfrm>
              <a:prstGeom prst="line">
                <a:avLst/>
              </a:prstGeom>
              <a:noFill/>
              <a:ln w="76200" cmpd="tri">
                <a:solidFill>
                  <a:srgbClr val="FF6600"/>
                </a:solidFill>
                <a:round/>
                <a:headEnd type="stealth" w="lg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7026" name="Text Box 18">
            <a:extLst>
              <a:ext uri="{FF2B5EF4-FFF2-40B4-BE49-F238E27FC236}">
                <a16:creationId xmlns:a16="http://schemas.microsoft.com/office/drawing/2014/main" id="{31DFF3DA-0D77-48CF-87B5-B5C472A36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513" y="5380038"/>
            <a:ext cx="41306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urostile" charset="0"/>
                <a:ea typeface="ＭＳ Ｐゴシック" panose="020B0600070205080204" pitchFamily="34" charset="-128"/>
                <a:cs typeface="Arial" panose="020B0604020202020204" pitchFamily="34" charset="0"/>
              </a:rPr>
              <a:t>zygote </a:t>
            </a: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urostile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derives_from</a:t>
            </a:r>
          </a:p>
        </p:txBody>
      </p:sp>
      <p:sp>
        <p:nvSpPr>
          <p:cNvPr id="427027" name="Text Box 19">
            <a:extLst>
              <a:ext uri="{FF2B5EF4-FFF2-40B4-BE49-F238E27FC236}">
                <a16:creationId xmlns:a16="http://schemas.microsoft.com/office/drawing/2014/main" id="{F98690E5-668A-4634-AEAB-17EE210D0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6688" y="5089525"/>
            <a:ext cx="1266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urostile" charset="0"/>
                <a:ea typeface="ＭＳ Ｐゴシック" panose="020B0600070205080204" pitchFamily="34" charset="-128"/>
                <a:cs typeface="Arial" panose="020B0604020202020204" pitchFamily="34" charset="0"/>
              </a:rPr>
              <a:t>ovum</a:t>
            </a:r>
          </a:p>
        </p:txBody>
      </p:sp>
      <p:sp>
        <p:nvSpPr>
          <p:cNvPr id="427028" name="Text Box 20">
            <a:extLst>
              <a:ext uri="{FF2B5EF4-FFF2-40B4-BE49-F238E27FC236}">
                <a16:creationId xmlns:a16="http://schemas.microsoft.com/office/drawing/2014/main" id="{5DC490B0-13D7-473F-9455-5AF7D704A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650" y="5668963"/>
            <a:ext cx="1403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urostile" charset="0"/>
                <a:ea typeface="ＭＳ Ｐゴシック" panose="020B0600070205080204" pitchFamily="34" charset="-128"/>
                <a:cs typeface="Arial" panose="020B0604020202020204" pitchFamily="34" charset="0"/>
              </a:rPr>
              <a:t>sperm</a:t>
            </a:r>
          </a:p>
        </p:txBody>
      </p:sp>
      <p:sp>
        <p:nvSpPr>
          <p:cNvPr id="427029" name="Rectangle 21">
            <a:extLst>
              <a:ext uri="{FF2B5EF4-FFF2-40B4-BE49-F238E27FC236}">
                <a16:creationId xmlns:a16="http://schemas.microsoft.com/office/drawing/2014/main" id="{CAD9ED2B-CE92-4CCB-9D70-C55387BFCC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err="1"/>
              <a:t>derives_from</a:t>
            </a:r>
            <a:r>
              <a:rPr lang="en-US" altLang="en-US" dirty="0"/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29EC02-223B-4F2D-9CD7-0FC1AE5D24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57200" cy="365125"/>
          </a:xfrm>
        </p:spPr>
        <p:txBody>
          <a:bodyPr/>
          <a:lstStyle/>
          <a:p>
            <a:fld id="{5239CF04-00E1-4F99-A289-9C215F445602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696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7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7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 smtClean="0"/>
              <a:t>Relational </a:t>
            </a:r>
            <a:r>
              <a:rPr lang="en-US" dirty="0" err="1" smtClean="0"/>
              <a:t>PoRs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 relational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8001000" cy="457200"/>
          </a:xfrm>
        </p:spPr>
        <p:txBody>
          <a:bodyPr/>
          <a:lstStyle/>
          <a:p>
            <a:pPr algn="ctr"/>
            <a:r>
              <a:rPr lang="en-US" sz="3200" dirty="0" smtClean="0"/>
              <a:t>‘Mary </a:t>
            </a:r>
            <a:r>
              <a:rPr lang="en-US" sz="3200" dirty="0" smtClean="0">
                <a:solidFill>
                  <a:srgbClr val="AAE600"/>
                </a:solidFill>
              </a:rPr>
              <a:t>is patient of </a:t>
            </a:r>
            <a:r>
              <a:rPr lang="en-US" sz="3200" dirty="0" smtClean="0"/>
              <a:t>John’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019800" y="2250208"/>
            <a:ext cx="1295400" cy="1102592"/>
            <a:chOff x="990600" y="2286000"/>
            <a:chExt cx="1295400" cy="1102592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990600" y="2855192"/>
              <a:ext cx="1295400" cy="5334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John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>
              <a:off x="1104900" y="2286000"/>
              <a:ext cx="1066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Arrow Connector 6"/>
            <p:cNvCxnSpPr>
              <a:endCxn id="5" idx="0"/>
            </p:cNvCxnSpPr>
            <p:nvPr/>
          </p:nvCxnSpPr>
          <p:spPr bwMode="auto">
            <a:xfrm>
              <a:off x="1638300" y="2286000"/>
              <a:ext cx="0" cy="56919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8" name="Group 7"/>
          <p:cNvGrpSpPr/>
          <p:nvPr/>
        </p:nvGrpSpPr>
        <p:grpSpPr>
          <a:xfrm>
            <a:off x="2667000" y="2269864"/>
            <a:ext cx="1295400" cy="1082936"/>
            <a:chOff x="6858000" y="2269863"/>
            <a:chExt cx="1295400" cy="1082936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6858000" y="2819399"/>
              <a:ext cx="1295400" cy="5334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Mary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>
              <a:off x="6934200" y="2286000"/>
              <a:ext cx="1066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 flipH="1">
              <a:off x="7494942" y="2269863"/>
              <a:ext cx="3138" cy="54953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6" name="Rounded Rectangle 15"/>
          <p:cNvSpPr/>
          <p:nvPr/>
        </p:nvSpPr>
        <p:spPr bwMode="auto">
          <a:xfrm>
            <a:off x="2457450" y="4267200"/>
            <a:ext cx="1714500" cy="914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Mary’s patient role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18" name="Straight Arrow Connector 17"/>
          <p:cNvCxnSpPr>
            <a:stCxn id="16" idx="0"/>
            <a:endCxn id="9" idx="2"/>
          </p:cNvCxnSpPr>
          <p:nvPr/>
        </p:nvCxnSpPr>
        <p:spPr bwMode="auto">
          <a:xfrm flipV="1">
            <a:off x="3314700" y="3352800"/>
            <a:ext cx="0" cy="914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2157279" y="3593810"/>
            <a:ext cx="1645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6600"/>
                </a:solidFill>
              </a:rPr>
              <a:t>inheresIn</a:t>
            </a:r>
            <a:r>
              <a:rPr lang="en-US" sz="2000" dirty="0" smtClean="0">
                <a:solidFill>
                  <a:srgbClr val="FF6600"/>
                </a:solidFill>
              </a:rPr>
              <a:t> at t</a:t>
            </a:r>
            <a:endParaRPr lang="en-US" sz="2000" dirty="0">
              <a:solidFill>
                <a:srgbClr val="FF6600"/>
              </a:solidFill>
            </a:endParaRPr>
          </a:p>
        </p:txBody>
      </p:sp>
      <p:cxnSp>
        <p:nvCxnSpPr>
          <p:cNvPr id="20" name="Straight Arrow Connector 19"/>
          <p:cNvCxnSpPr>
            <a:stCxn id="9" idx="3"/>
            <a:endCxn id="5" idx="1"/>
          </p:cNvCxnSpPr>
          <p:nvPr/>
        </p:nvCxnSpPr>
        <p:spPr bwMode="auto">
          <a:xfrm>
            <a:off x="3962400" y="3086100"/>
            <a:ext cx="20574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4173548" y="3054511"/>
            <a:ext cx="1662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6600"/>
                </a:solidFill>
              </a:rPr>
              <a:t>patientOf</a:t>
            </a:r>
            <a:r>
              <a:rPr lang="en-US" sz="2000" dirty="0" smtClean="0">
                <a:solidFill>
                  <a:srgbClr val="FF6600"/>
                </a:solidFill>
              </a:rPr>
              <a:t> at t</a:t>
            </a:r>
            <a:endParaRPr lang="en-US" sz="2000" dirty="0">
              <a:solidFill>
                <a:srgbClr val="FF66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4419600" y="2302137"/>
            <a:ext cx="1066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4983480" y="2286000"/>
            <a:ext cx="2241" cy="70959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6667500" y="2296709"/>
            <a:ext cx="1465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isAbout at 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2446692" y="5601008"/>
            <a:ext cx="1714500" cy="5334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Patient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5836183" y="4267200"/>
            <a:ext cx="1714500" cy="9144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patient 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role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32" name="Straight Arrow Connector 31"/>
          <p:cNvCxnSpPr>
            <a:stCxn id="16" idx="3"/>
            <a:endCxn id="30" idx="1"/>
          </p:cNvCxnSpPr>
          <p:nvPr/>
        </p:nvCxnSpPr>
        <p:spPr bwMode="auto">
          <a:xfrm>
            <a:off x="4171950" y="4724400"/>
            <a:ext cx="1664233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4088042" y="4699322"/>
            <a:ext cx="1790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</a:rPr>
              <a:t>instanceOf</a:t>
            </a:r>
            <a:r>
              <a:rPr lang="en-US" sz="2000" dirty="0" smtClean="0">
                <a:solidFill>
                  <a:srgbClr val="FFFF00"/>
                </a:solidFill>
              </a:rPr>
              <a:t> at t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4621" y="4166390"/>
            <a:ext cx="13644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</a:rPr>
              <a:t>instanceOf</a:t>
            </a:r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 at t</a:t>
            </a:r>
            <a:endParaRPr lang="en-US" sz="2000" dirty="0">
              <a:solidFill>
                <a:srgbClr val="FFFF00"/>
              </a:solidFill>
            </a:endParaRPr>
          </a:p>
        </p:txBody>
      </p:sp>
      <p:cxnSp>
        <p:nvCxnSpPr>
          <p:cNvPr id="40" name="Elbow Connector 39"/>
          <p:cNvCxnSpPr>
            <a:stCxn id="9" idx="1"/>
            <a:endCxn id="28" idx="1"/>
          </p:cNvCxnSpPr>
          <p:nvPr/>
        </p:nvCxnSpPr>
        <p:spPr bwMode="auto">
          <a:xfrm rot="10800000" flipV="1">
            <a:off x="2446692" y="3086100"/>
            <a:ext cx="220308" cy="2781608"/>
          </a:xfrm>
          <a:prstGeom prst="bentConnector3">
            <a:avLst>
              <a:gd name="adj1" fmla="val 443031"/>
            </a:avLst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Oval 11"/>
          <p:cNvSpPr/>
          <p:nvPr/>
        </p:nvSpPr>
        <p:spPr bwMode="auto">
          <a:xfrm>
            <a:off x="4314132" y="2597312"/>
            <a:ext cx="381000" cy="381000"/>
          </a:xfrm>
          <a:prstGeom prst="ellipse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1</a:t>
            </a:r>
            <a:endParaRPr kumimoji="0" lang="en-US" sz="28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4088042" y="3880231"/>
            <a:ext cx="381000" cy="381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2</a:t>
            </a:r>
            <a:endParaRPr kumimoji="0" lang="en-US" sz="28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4249271" y="5677208"/>
            <a:ext cx="381000" cy="381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3</a:t>
            </a:r>
            <a:endParaRPr kumimoji="0" lang="en-US" sz="28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7544408" y="1333499"/>
            <a:ext cx="381000" cy="381000"/>
          </a:xfrm>
          <a:prstGeom prst="ellipse">
            <a:avLst/>
          </a:prstGeom>
          <a:solidFill>
            <a:srgbClr val="AAE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4</a:t>
            </a:r>
            <a:endParaRPr kumimoji="0" lang="en-US" sz="28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533400" y="1485900"/>
            <a:ext cx="381000" cy="381000"/>
          </a:xfrm>
          <a:prstGeom prst="ellipse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1</a:t>
            </a:r>
            <a:endParaRPr kumimoji="0" lang="en-US" sz="28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1028396" y="1497373"/>
            <a:ext cx="381000" cy="381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2</a:t>
            </a:r>
            <a:endParaRPr kumimoji="0" lang="en-US" sz="28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1517432" y="1485900"/>
            <a:ext cx="381000" cy="381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3</a:t>
            </a:r>
            <a:endParaRPr kumimoji="0" lang="en-US" sz="28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 smtClean="0"/>
              <a:t>Relational </a:t>
            </a:r>
            <a:r>
              <a:rPr lang="en-US" dirty="0" err="1" smtClean="0"/>
              <a:t>PoRs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 relational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001000" cy="457200"/>
          </a:xfrm>
        </p:spPr>
        <p:txBody>
          <a:bodyPr/>
          <a:lstStyle/>
          <a:p>
            <a:pPr algn="ctr"/>
            <a:r>
              <a:rPr lang="en-US" sz="3200" dirty="0" smtClean="0"/>
              <a:t>‘Mary is friend of John’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562600" y="2250208"/>
            <a:ext cx="1295400" cy="1102592"/>
            <a:chOff x="990600" y="2286000"/>
            <a:chExt cx="1295400" cy="1102592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990600" y="2855192"/>
              <a:ext cx="1295400" cy="5334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John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>
              <a:off x="1104900" y="2286000"/>
              <a:ext cx="1066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Arrow Connector 6"/>
            <p:cNvCxnSpPr>
              <a:endCxn id="5" idx="0"/>
            </p:cNvCxnSpPr>
            <p:nvPr/>
          </p:nvCxnSpPr>
          <p:spPr bwMode="auto">
            <a:xfrm>
              <a:off x="1638300" y="2286000"/>
              <a:ext cx="0" cy="56919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8" name="Group 7"/>
          <p:cNvGrpSpPr/>
          <p:nvPr/>
        </p:nvGrpSpPr>
        <p:grpSpPr>
          <a:xfrm>
            <a:off x="2209800" y="2269864"/>
            <a:ext cx="1295400" cy="1082936"/>
            <a:chOff x="6858000" y="2269863"/>
            <a:chExt cx="1295400" cy="1082936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6858000" y="2819399"/>
              <a:ext cx="1295400" cy="5334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Mary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>
              <a:off x="6934200" y="2286000"/>
              <a:ext cx="1066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 flipH="1">
              <a:off x="7494942" y="2269863"/>
              <a:ext cx="3138" cy="54953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6" name="Rounded Rectangle 15"/>
          <p:cNvSpPr/>
          <p:nvPr/>
        </p:nvSpPr>
        <p:spPr bwMode="auto">
          <a:xfrm>
            <a:off x="3689616" y="4215205"/>
            <a:ext cx="1714500" cy="914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M&amp;J’s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 friendship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18" name="Straight Arrow Connector 17"/>
          <p:cNvCxnSpPr>
            <a:stCxn id="16" idx="0"/>
            <a:endCxn id="9" idx="2"/>
          </p:cNvCxnSpPr>
          <p:nvPr/>
        </p:nvCxnSpPr>
        <p:spPr bwMode="auto">
          <a:xfrm flipH="1" flipV="1">
            <a:off x="2857500" y="3352800"/>
            <a:ext cx="1689366" cy="86240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2121742" y="3705063"/>
            <a:ext cx="1645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6600"/>
                </a:solidFill>
              </a:rPr>
              <a:t>inheresIn</a:t>
            </a:r>
            <a:r>
              <a:rPr lang="en-US" sz="2000" dirty="0" smtClean="0">
                <a:solidFill>
                  <a:srgbClr val="FF6600"/>
                </a:solidFill>
              </a:rPr>
              <a:t> at t</a:t>
            </a:r>
            <a:endParaRPr lang="en-US" sz="2000" dirty="0">
              <a:solidFill>
                <a:srgbClr val="FF6600"/>
              </a:solidFill>
            </a:endParaRPr>
          </a:p>
        </p:txBody>
      </p:sp>
      <p:cxnSp>
        <p:nvCxnSpPr>
          <p:cNvPr id="20" name="Straight Arrow Connector 19"/>
          <p:cNvCxnSpPr>
            <a:stCxn id="9" idx="3"/>
            <a:endCxn id="5" idx="1"/>
          </p:cNvCxnSpPr>
          <p:nvPr/>
        </p:nvCxnSpPr>
        <p:spPr bwMode="auto">
          <a:xfrm>
            <a:off x="3505200" y="3086100"/>
            <a:ext cx="20574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3766040" y="3054511"/>
            <a:ext cx="1563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6600"/>
                </a:solidFill>
              </a:rPr>
              <a:t>friendOf</a:t>
            </a:r>
            <a:r>
              <a:rPr lang="en-US" sz="2000" dirty="0" smtClean="0">
                <a:solidFill>
                  <a:srgbClr val="FF6600"/>
                </a:solidFill>
              </a:rPr>
              <a:t> at t</a:t>
            </a:r>
            <a:endParaRPr lang="en-US" sz="2000" dirty="0">
              <a:solidFill>
                <a:srgbClr val="FF66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3962400" y="2302137"/>
            <a:ext cx="1066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4526280" y="2286000"/>
            <a:ext cx="2241" cy="70959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6210300" y="2296709"/>
            <a:ext cx="1465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isAbout at 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3689616" y="5819225"/>
            <a:ext cx="1714500" cy="607076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friendship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32" name="Straight Arrow Connector 31"/>
          <p:cNvCxnSpPr>
            <a:stCxn id="16" idx="2"/>
            <a:endCxn id="30" idx="0"/>
          </p:cNvCxnSpPr>
          <p:nvPr/>
        </p:nvCxnSpPr>
        <p:spPr bwMode="auto">
          <a:xfrm>
            <a:off x="4546866" y="5129605"/>
            <a:ext cx="0" cy="68962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4576450" y="5239637"/>
            <a:ext cx="1790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</a:rPr>
              <a:t>instanceOf</a:t>
            </a:r>
            <a:r>
              <a:rPr lang="en-US" sz="2000" dirty="0" smtClean="0">
                <a:solidFill>
                  <a:srgbClr val="FFFF00"/>
                </a:solidFill>
              </a:rPr>
              <a:t> at t</a:t>
            </a:r>
            <a:endParaRPr lang="en-US" sz="2000" dirty="0">
              <a:solidFill>
                <a:srgbClr val="FFFF00"/>
              </a:solidFill>
            </a:endParaRPr>
          </a:p>
        </p:txBody>
      </p:sp>
      <p:cxnSp>
        <p:nvCxnSpPr>
          <p:cNvPr id="31" name="Straight Arrow Connector 30"/>
          <p:cNvCxnSpPr>
            <a:stCxn id="16" idx="0"/>
            <a:endCxn id="5" idx="2"/>
          </p:cNvCxnSpPr>
          <p:nvPr/>
        </p:nvCxnSpPr>
        <p:spPr bwMode="auto">
          <a:xfrm flipV="1">
            <a:off x="4546866" y="3352800"/>
            <a:ext cx="1663434" cy="86240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5574702" y="3694963"/>
            <a:ext cx="1645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6600"/>
                </a:solidFill>
              </a:rPr>
              <a:t>inheresIn</a:t>
            </a:r>
            <a:r>
              <a:rPr lang="en-US" sz="2000" dirty="0" smtClean="0">
                <a:solidFill>
                  <a:srgbClr val="FF6600"/>
                </a:solidFill>
              </a:rPr>
              <a:t> at t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6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Structuring data files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0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quality … really 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752600"/>
            <a:ext cx="8686800" cy="35074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3024" y="5522085"/>
            <a:ext cx="861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Thomas </a:t>
            </a:r>
            <a:r>
              <a:rPr lang="en-US" sz="2000" dirty="0">
                <a:solidFill>
                  <a:schemeClr val="bg1"/>
                </a:solidFill>
              </a:rPr>
              <a:t>C. </a:t>
            </a:r>
            <a:r>
              <a:rPr lang="en-US" sz="2000" dirty="0" smtClean="0">
                <a:solidFill>
                  <a:schemeClr val="bg1"/>
                </a:solidFill>
              </a:rPr>
              <a:t>Redman (</a:t>
            </a:r>
            <a:r>
              <a:rPr lang="en-US" sz="2000" dirty="0" err="1">
                <a:solidFill>
                  <a:schemeClr val="bg1"/>
                </a:solidFill>
              </a:rPr>
              <a:t>Navesink</a:t>
            </a:r>
            <a:r>
              <a:rPr lang="en-US" sz="2000" dirty="0">
                <a:solidFill>
                  <a:schemeClr val="bg1"/>
                </a:solidFill>
              </a:rPr>
              <a:t> Consulting Group, Little Silver, </a:t>
            </a:r>
            <a:r>
              <a:rPr lang="en-US" sz="2000" dirty="0" smtClean="0">
                <a:solidFill>
                  <a:schemeClr val="bg1"/>
                </a:solidFill>
              </a:rPr>
              <a:t>NJ) . </a:t>
            </a:r>
          </a:p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Data </a:t>
            </a:r>
            <a:r>
              <a:rPr lang="en-US" sz="2000" dirty="0">
                <a:solidFill>
                  <a:schemeClr val="bg1"/>
                </a:solidFill>
              </a:rPr>
              <a:t>quality: the field </a:t>
            </a:r>
            <a:r>
              <a:rPr lang="en-US" sz="2000" dirty="0" smtClean="0">
                <a:solidFill>
                  <a:schemeClr val="bg1"/>
                </a:solidFill>
              </a:rPr>
              <a:t>guide.</a:t>
            </a:r>
          </a:p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Digital </a:t>
            </a:r>
            <a:r>
              <a:rPr lang="en-US" sz="2000" dirty="0">
                <a:solidFill>
                  <a:schemeClr val="bg1"/>
                </a:solidFill>
              </a:rPr>
              <a:t>Press Newton, MA, USA ©</a:t>
            </a:r>
            <a:r>
              <a:rPr lang="en-US" sz="2000" dirty="0" smtClean="0">
                <a:solidFill>
                  <a:schemeClr val="bg1"/>
                </a:solidFill>
              </a:rPr>
              <a:t>2001, ISBN:1-55558-251-6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762000" y="2665140"/>
            <a:ext cx="7768683" cy="780587"/>
          </a:xfrm>
          <a:custGeom>
            <a:avLst/>
            <a:gdLst>
              <a:gd name="connsiteX0" fmla="*/ 0 w 7839307"/>
              <a:gd name="connsiteY0" fmla="*/ 0 h 724830"/>
              <a:gd name="connsiteX1" fmla="*/ 7839307 w 7839307"/>
              <a:gd name="connsiteY1" fmla="*/ 0 h 724830"/>
              <a:gd name="connsiteX2" fmla="*/ 7839307 w 7839307"/>
              <a:gd name="connsiteY2" fmla="*/ 379142 h 724830"/>
              <a:gd name="connsiteX3" fmla="*/ 4092497 w 7839307"/>
              <a:gd name="connsiteY3" fmla="*/ 379142 h 724830"/>
              <a:gd name="connsiteX4" fmla="*/ 4092497 w 7839307"/>
              <a:gd name="connsiteY4" fmla="*/ 724830 h 724830"/>
              <a:gd name="connsiteX5" fmla="*/ 22302 w 7839307"/>
              <a:gd name="connsiteY5" fmla="*/ 713679 h 724830"/>
              <a:gd name="connsiteX6" fmla="*/ 0 w 7839307"/>
              <a:gd name="connsiteY6" fmla="*/ 0 h 72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39307" h="724830">
                <a:moveTo>
                  <a:pt x="0" y="0"/>
                </a:moveTo>
                <a:lnTo>
                  <a:pt x="7839307" y="0"/>
                </a:lnTo>
                <a:lnTo>
                  <a:pt x="7839307" y="379142"/>
                </a:lnTo>
                <a:lnTo>
                  <a:pt x="4092497" y="379142"/>
                </a:lnTo>
                <a:lnTo>
                  <a:pt x="4092497" y="724830"/>
                </a:lnTo>
                <a:lnTo>
                  <a:pt x="22302" y="713679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50196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43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quality … really 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752600"/>
            <a:ext cx="8686800" cy="35074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3024" y="5522085"/>
            <a:ext cx="861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Thomas </a:t>
            </a:r>
            <a:r>
              <a:rPr lang="en-US" sz="2000" dirty="0">
                <a:solidFill>
                  <a:schemeClr val="bg1"/>
                </a:solidFill>
              </a:rPr>
              <a:t>C. </a:t>
            </a:r>
            <a:r>
              <a:rPr lang="en-US" sz="2000" dirty="0" smtClean="0">
                <a:solidFill>
                  <a:schemeClr val="bg1"/>
                </a:solidFill>
              </a:rPr>
              <a:t>Redman (</a:t>
            </a:r>
            <a:r>
              <a:rPr lang="en-US" sz="2000" dirty="0" err="1">
                <a:solidFill>
                  <a:schemeClr val="bg1"/>
                </a:solidFill>
              </a:rPr>
              <a:t>Navesink</a:t>
            </a:r>
            <a:r>
              <a:rPr lang="en-US" sz="2000" dirty="0">
                <a:solidFill>
                  <a:schemeClr val="bg1"/>
                </a:solidFill>
              </a:rPr>
              <a:t> Consulting Group, Little Silver, </a:t>
            </a:r>
            <a:r>
              <a:rPr lang="en-US" sz="2000" dirty="0" smtClean="0">
                <a:solidFill>
                  <a:schemeClr val="bg1"/>
                </a:solidFill>
              </a:rPr>
              <a:t>NJ) . </a:t>
            </a:r>
          </a:p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Data </a:t>
            </a:r>
            <a:r>
              <a:rPr lang="en-US" sz="2000" dirty="0">
                <a:solidFill>
                  <a:schemeClr val="bg1"/>
                </a:solidFill>
              </a:rPr>
              <a:t>quality: the field </a:t>
            </a:r>
            <a:r>
              <a:rPr lang="en-US" sz="2000" dirty="0" smtClean="0">
                <a:solidFill>
                  <a:schemeClr val="bg1"/>
                </a:solidFill>
              </a:rPr>
              <a:t>guide.</a:t>
            </a:r>
          </a:p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Digital </a:t>
            </a:r>
            <a:r>
              <a:rPr lang="en-US" sz="2000" dirty="0">
                <a:solidFill>
                  <a:schemeClr val="bg1"/>
                </a:solidFill>
              </a:rPr>
              <a:t>Press Newton, MA, USA ©</a:t>
            </a:r>
            <a:r>
              <a:rPr lang="en-US" sz="2000" dirty="0" smtClean="0">
                <a:solidFill>
                  <a:schemeClr val="bg1"/>
                </a:solidFill>
              </a:rPr>
              <a:t>2001, ISBN:1-55558-251-6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412595" y="4248615"/>
            <a:ext cx="8419171" cy="669073"/>
          </a:xfrm>
          <a:custGeom>
            <a:avLst/>
            <a:gdLst>
              <a:gd name="connsiteX0" fmla="*/ 892098 w 8419171"/>
              <a:gd name="connsiteY0" fmla="*/ 0 h 669073"/>
              <a:gd name="connsiteX1" fmla="*/ 8419171 w 8419171"/>
              <a:gd name="connsiteY1" fmla="*/ 33453 h 669073"/>
              <a:gd name="connsiteX2" fmla="*/ 8419171 w 8419171"/>
              <a:gd name="connsiteY2" fmla="*/ 367990 h 669073"/>
              <a:gd name="connsiteX3" fmla="*/ 903249 w 8419171"/>
              <a:gd name="connsiteY3" fmla="*/ 356839 h 669073"/>
              <a:gd name="connsiteX4" fmla="*/ 903249 w 8419171"/>
              <a:gd name="connsiteY4" fmla="*/ 669073 h 669073"/>
              <a:gd name="connsiteX5" fmla="*/ 0 w 8419171"/>
              <a:gd name="connsiteY5" fmla="*/ 657922 h 669073"/>
              <a:gd name="connsiteX6" fmla="*/ 22303 w 8419171"/>
              <a:gd name="connsiteY6" fmla="*/ 345687 h 669073"/>
              <a:gd name="connsiteX7" fmla="*/ 858644 w 8419171"/>
              <a:gd name="connsiteY7" fmla="*/ 356839 h 669073"/>
              <a:gd name="connsiteX8" fmla="*/ 892098 w 8419171"/>
              <a:gd name="connsiteY8" fmla="*/ 0 h 669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19171" h="669073">
                <a:moveTo>
                  <a:pt x="892098" y="0"/>
                </a:moveTo>
                <a:lnTo>
                  <a:pt x="8419171" y="33453"/>
                </a:lnTo>
                <a:lnTo>
                  <a:pt x="8419171" y="367990"/>
                </a:lnTo>
                <a:lnTo>
                  <a:pt x="903249" y="356839"/>
                </a:lnTo>
                <a:lnTo>
                  <a:pt x="903249" y="669073"/>
                </a:lnTo>
                <a:lnTo>
                  <a:pt x="0" y="657922"/>
                </a:lnTo>
                <a:lnTo>
                  <a:pt x="22303" y="345687"/>
                </a:lnTo>
                <a:lnTo>
                  <a:pt x="858644" y="356839"/>
                </a:lnTo>
                <a:lnTo>
                  <a:pt x="892098" y="0"/>
                </a:lnTo>
                <a:close/>
              </a:path>
            </a:pathLst>
          </a:custGeom>
          <a:solidFill>
            <a:srgbClr val="FF0000">
              <a:alpha val="50196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23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quality … reality!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>
                <a:latin typeface="Trebuchet MS" panose="020B0603020202020204" pitchFamily="34" charset="0"/>
              </a:rPr>
              <a:t>Almost there: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 smtClean="0">
                <a:latin typeface="Trebuchet MS" panose="020B0603020202020204" pitchFamily="34" charset="0"/>
              </a:rPr>
              <a:t>the </a:t>
            </a:r>
            <a:r>
              <a:rPr lang="en-US" i="1" dirty="0">
                <a:latin typeface="Trebuchet MS" panose="020B0603020202020204" pitchFamily="34" charset="0"/>
              </a:rPr>
              <a:t>data are deemed of high </a:t>
            </a:r>
            <a:r>
              <a:rPr lang="en-US" i="1" dirty="0" smtClean="0">
                <a:latin typeface="Trebuchet MS" panose="020B0603020202020204" pitchFamily="34" charset="0"/>
              </a:rPr>
              <a:t>quality if </a:t>
            </a:r>
            <a:r>
              <a:rPr lang="en-US" i="1" dirty="0">
                <a:latin typeface="Trebuchet MS" panose="020B0603020202020204" pitchFamily="34" charset="0"/>
              </a:rPr>
              <a:t>they correctly represent </a:t>
            </a:r>
            <a:r>
              <a:rPr lang="en-US" i="1" dirty="0" smtClean="0">
                <a:latin typeface="Trebuchet MS" panose="020B0603020202020204" pitchFamily="34" charset="0"/>
              </a:rPr>
              <a:t>the </a:t>
            </a:r>
            <a:r>
              <a:rPr lang="en-US" i="1" dirty="0">
                <a:latin typeface="Trebuchet MS" panose="020B0603020202020204" pitchFamily="34" charset="0"/>
              </a:rPr>
              <a:t>real-world construct to which they refer</a:t>
            </a:r>
            <a:r>
              <a:rPr lang="en-US" i="1" dirty="0" smtClean="0">
                <a:latin typeface="Trebuchet MS" panose="020B0603020202020204" pitchFamily="34" charset="0"/>
              </a:rPr>
              <a:t>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rebuchet MS" panose="020B0603020202020204" pitchFamily="34" charset="0"/>
              </a:rPr>
              <a:t>Elisa </a:t>
            </a:r>
            <a:r>
              <a:rPr lang="en-US" sz="1400" dirty="0" err="1">
                <a:latin typeface="Trebuchet MS" panose="020B0603020202020204" pitchFamily="34" charset="0"/>
              </a:rPr>
              <a:t>Bertino</a:t>
            </a:r>
            <a:r>
              <a:rPr lang="en-US" sz="1400" dirty="0">
                <a:latin typeface="Trebuchet MS" panose="020B0603020202020204" pitchFamily="34" charset="0"/>
              </a:rPr>
              <a:t>, </a:t>
            </a:r>
            <a:r>
              <a:rPr lang="en-US" sz="1400" dirty="0" err="1" smtClean="0">
                <a:latin typeface="Trebuchet MS" panose="020B0603020202020204" pitchFamily="34" charset="0"/>
              </a:rPr>
              <a:t>Chenyun</a:t>
            </a:r>
            <a:r>
              <a:rPr lang="en-US" sz="1400" dirty="0" smtClean="0">
                <a:latin typeface="Trebuchet MS" panose="020B0603020202020204" pitchFamily="34" charset="0"/>
              </a:rPr>
              <a:t> Dai, .Murat </a:t>
            </a:r>
            <a:r>
              <a:rPr lang="en-US" sz="1400" dirty="0" err="1" smtClean="0">
                <a:latin typeface="Trebuchet MS" panose="020B0603020202020204" pitchFamily="34" charset="0"/>
              </a:rPr>
              <a:t>Kantarcioglu</a:t>
            </a:r>
            <a:r>
              <a:rPr lang="en-US" sz="1400" dirty="0" smtClean="0">
                <a:latin typeface="Trebuchet MS" panose="020B0603020202020204" pitchFamily="34" charset="0"/>
              </a:rPr>
              <a:t>.</a:t>
            </a:r>
            <a:r>
              <a:rPr lang="en-US" sz="1400" dirty="0">
                <a:latin typeface="Trebuchet MS" panose="020B0603020202020204" pitchFamily="34" charset="0"/>
              </a:rPr>
              <a:t> The Challenge of Assuring Data Trustworthiness, Database Systems for Advanced </a:t>
            </a:r>
            <a:r>
              <a:rPr lang="en-US" sz="1400" dirty="0" smtClean="0">
                <a:latin typeface="Trebuchet MS" panose="020B0603020202020204" pitchFamily="34" charset="0"/>
              </a:rPr>
              <a:t>Applications, </a:t>
            </a:r>
            <a:r>
              <a:rPr lang="en-US" sz="1400" dirty="0">
                <a:latin typeface="Trebuchet MS" panose="020B0603020202020204" pitchFamily="34" charset="0"/>
              </a:rPr>
              <a:t>Lecture Notes in Computer Science, 2009, Volume 5463/2009, </a:t>
            </a:r>
            <a:r>
              <a:rPr lang="en-US" sz="1400" dirty="0" smtClean="0">
                <a:latin typeface="Trebuchet MS" panose="020B0603020202020204" pitchFamily="34" charset="0"/>
              </a:rPr>
              <a:t>22-33.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 smtClean="0">
                <a:latin typeface="Trebuchet MS" panose="020B0603020202020204" pitchFamily="34" charset="0"/>
              </a:rPr>
              <a:t>An information </a:t>
            </a:r>
            <a:r>
              <a:rPr lang="en-US" i="1" dirty="0">
                <a:latin typeface="Trebuchet MS" panose="020B0603020202020204" pitchFamily="34" charset="0"/>
              </a:rPr>
              <a:t>system is to provide a representation of </a:t>
            </a:r>
            <a:r>
              <a:rPr lang="en-US" i="1" dirty="0" smtClean="0">
                <a:latin typeface="Trebuchet MS" panose="020B0603020202020204" pitchFamily="34" charset="0"/>
              </a:rPr>
              <a:t>an application </a:t>
            </a:r>
            <a:r>
              <a:rPr lang="en-US" i="1" dirty="0">
                <a:latin typeface="Trebuchet MS" panose="020B0603020202020204" pitchFamily="34" charset="0"/>
              </a:rPr>
              <a:t>domain (also termed the real-world system</a:t>
            </a:r>
            <a:r>
              <a:rPr lang="en-US" i="1" dirty="0" smtClean="0">
                <a:latin typeface="Trebuchet MS" panose="020B0603020202020204" pitchFamily="34" charset="0"/>
              </a:rPr>
              <a:t>) as </a:t>
            </a:r>
            <a:r>
              <a:rPr lang="en-US" i="1" dirty="0">
                <a:latin typeface="Trebuchet MS" panose="020B0603020202020204" pitchFamily="34" charset="0"/>
              </a:rPr>
              <a:t>perceived by the user</a:t>
            </a:r>
            <a:r>
              <a:rPr lang="en-US" i="1" dirty="0" smtClean="0">
                <a:latin typeface="Trebuchet MS" panose="020B0603020202020204" pitchFamily="34" charset="0"/>
              </a:rPr>
              <a:t>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rebuchet MS" panose="020B0603020202020204" pitchFamily="34" charset="0"/>
              </a:rPr>
              <a:t>Anchoring Data Quality Dimensions in Ontological  Foundations </a:t>
            </a:r>
            <a:r>
              <a:rPr lang="pt-BR" sz="1400" b="1" dirty="0" smtClean="0">
                <a:latin typeface="Trebuchet MS" panose="020B0603020202020204" pitchFamily="34" charset="0"/>
              </a:rPr>
              <a:t>Y Wand and RY</a:t>
            </a:r>
            <a:r>
              <a:rPr lang="pt-BR" sz="1400" b="1" dirty="0">
                <a:latin typeface="Trebuchet MS" panose="020B0603020202020204" pitchFamily="34" charset="0"/>
              </a:rPr>
              <a:t>. </a:t>
            </a:r>
            <a:r>
              <a:rPr lang="pt-BR" sz="1400" b="1" dirty="0" smtClean="0">
                <a:latin typeface="Trebuchet MS" panose="020B0603020202020204" pitchFamily="34" charset="0"/>
              </a:rPr>
              <a:t>Wang. </a:t>
            </a:r>
            <a:r>
              <a:rPr lang="en-US" sz="1400" dirty="0" smtClean="0">
                <a:latin typeface="Trebuchet MS" panose="020B0603020202020204" pitchFamily="34" charset="0"/>
              </a:rPr>
              <a:t>November </a:t>
            </a:r>
            <a:r>
              <a:rPr lang="en-US" sz="1400" dirty="0">
                <a:latin typeface="Trebuchet MS" panose="020B0603020202020204" pitchFamily="34" charset="0"/>
              </a:rPr>
              <a:t>1996/Vol. 39, No. 11 COMMUNICATIONS OF THE ACM</a:t>
            </a:r>
            <a:endParaRPr lang="en-US" sz="1400" i="1" dirty="0" smtClean="0">
              <a:latin typeface="Trebuchet MS" panose="020B0603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83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quality … reality!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>
                <a:latin typeface="Trebuchet MS" panose="020B0603020202020204" pitchFamily="34" charset="0"/>
              </a:rPr>
              <a:t>Almost there: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 smtClean="0">
                <a:latin typeface="Trebuchet MS" panose="020B0603020202020204" pitchFamily="34" charset="0"/>
              </a:rPr>
              <a:t>the </a:t>
            </a:r>
            <a:r>
              <a:rPr lang="en-US" i="1" dirty="0">
                <a:latin typeface="Trebuchet MS" panose="020B0603020202020204" pitchFamily="34" charset="0"/>
              </a:rPr>
              <a:t>data are deemed of high </a:t>
            </a:r>
            <a:r>
              <a:rPr lang="en-US" i="1" dirty="0" smtClean="0">
                <a:latin typeface="Trebuchet MS" panose="020B0603020202020204" pitchFamily="34" charset="0"/>
              </a:rPr>
              <a:t>quality if </a:t>
            </a:r>
            <a:r>
              <a:rPr lang="en-US" i="1" dirty="0">
                <a:latin typeface="Trebuchet MS" panose="020B0603020202020204" pitchFamily="34" charset="0"/>
              </a:rPr>
              <a:t>they correctly represent </a:t>
            </a:r>
            <a:r>
              <a:rPr lang="en-US" i="1" dirty="0" smtClean="0">
                <a:latin typeface="Trebuchet MS" panose="020B0603020202020204" pitchFamily="34" charset="0"/>
              </a:rPr>
              <a:t>the </a:t>
            </a:r>
            <a:r>
              <a:rPr lang="en-US" i="1" dirty="0">
                <a:latin typeface="Trebuchet MS" panose="020B0603020202020204" pitchFamily="34" charset="0"/>
              </a:rPr>
              <a:t>real-world </a:t>
            </a:r>
            <a:r>
              <a:rPr lang="en-US" i="1" dirty="0">
                <a:solidFill>
                  <a:srgbClr val="FFC000"/>
                </a:solidFill>
                <a:latin typeface="Trebuchet MS" panose="020B0603020202020204" pitchFamily="34" charset="0"/>
              </a:rPr>
              <a:t>construct</a:t>
            </a:r>
            <a:r>
              <a:rPr lang="en-US" i="1" dirty="0">
                <a:latin typeface="Trebuchet MS" panose="020B0603020202020204" pitchFamily="34" charset="0"/>
              </a:rPr>
              <a:t> to which they refer</a:t>
            </a:r>
            <a:r>
              <a:rPr lang="en-US" i="1" dirty="0" smtClean="0">
                <a:latin typeface="Trebuchet MS" panose="020B0603020202020204" pitchFamily="34" charset="0"/>
              </a:rPr>
              <a:t>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rebuchet MS" panose="020B0603020202020204" pitchFamily="34" charset="0"/>
              </a:rPr>
              <a:t>Elisa </a:t>
            </a:r>
            <a:r>
              <a:rPr lang="en-US" sz="1400" dirty="0" err="1">
                <a:latin typeface="Trebuchet MS" panose="020B0603020202020204" pitchFamily="34" charset="0"/>
              </a:rPr>
              <a:t>Bertino</a:t>
            </a:r>
            <a:r>
              <a:rPr lang="en-US" sz="1400" dirty="0">
                <a:latin typeface="Trebuchet MS" panose="020B0603020202020204" pitchFamily="34" charset="0"/>
              </a:rPr>
              <a:t>, </a:t>
            </a:r>
            <a:r>
              <a:rPr lang="en-US" sz="1400" dirty="0" err="1" smtClean="0">
                <a:latin typeface="Trebuchet MS" panose="020B0603020202020204" pitchFamily="34" charset="0"/>
              </a:rPr>
              <a:t>Chenyun</a:t>
            </a:r>
            <a:r>
              <a:rPr lang="en-US" sz="1400" dirty="0" smtClean="0">
                <a:latin typeface="Trebuchet MS" panose="020B0603020202020204" pitchFamily="34" charset="0"/>
              </a:rPr>
              <a:t> Dai, .Murat </a:t>
            </a:r>
            <a:r>
              <a:rPr lang="en-US" sz="1400" dirty="0" err="1" smtClean="0">
                <a:latin typeface="Trebuchet MS" panose="020B0603020202020204" pitchFamily="34" charset="0"/>
              </a:rPr>
              <a:t>Kantarcioglu</a:t>
            </a:r>
            <a:r>
              <a:rPr lang="en-US" sz="1400" dirty="0" smtClean="0">
                <a:latin typeface="Trebuchet MS" panose="020B0603020202020204" pitchFamily="34" charset="0"/>
              </a:rPr>
              <a:t>.</a:t>
            </a:r>
            <a:r>
              <a:rPr lang="en-US" sz="1400" dirty="0">
                <a:latin typeface="Trebuchet MS" panose="020B0603020202020204" pitchFamily="34" charset="0"/>
              </a:rPr>
              <a:t> The Challenge of Assuring Data Trustworthiness, Database Systems for Advanced </a:t>
            </a:r>
            <a:r>
              <a:rPr lang="en-US" sz="1400" dirty="0" smtClean="0">
                <a:latin typeface="Trebuchet MS" panose="020B0603020202020204" pitchFamily="34" charset="0"/>
              </a:rPr>
              <a:t>Applications, </a:t>
            </a:r>
            <a:r>
              <a:rPr lang="en-US" sz="1400" dirty="0">
                <a:latin typeface="Trebuchet MS" panose="020B0603020202020204" pitchFamily="34" charset="0"/>
              </a:rPr>
              <a:t>Lecture Notes in Computer Science, 2009, Volume 5463/2009, </a:t>
            </a:r>
            <a:r>
              <a:rPr lang="en-US" sz="1400" dirty="0" smtClean="0">
                <a:latin typeface="Trebuchet MS" panose="020B0603020202020204" pitchFamily="34" charset="0"/>
              </a:rPr>
              <a:t>22-33.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 smtClean="0">
                <a:latin typeface="Trebuchet MS" panose="020B0603020202020204" pitchFamily="34" charset="0"/>
              </a:rPr>
              <a:t>An information </a:t>
            </a:r>
            <a:r>
              <a:rPr lang="en-US" i="1" dirty="0">
                <a:latin typeface="Trebuchet MS" panose="020B0603020202020204" pitchFamily="34" charset="0"/>
              </a:rPr>
              <a:t>system is to provide a representation of </a:t>
            </a:r>
            <a:r>
              <a:rPr lang="en-US" i="1" dirty="0" smtClean="0">
                <a:latin typeface="Trebuchet MS" panose="020B0603020202020204" pitchFamily="34" charset="0"/>
              </a:rPr>
              <a:t>an application </a:t>
            </a:r>
            <a:r>
              <a:rPr lang="en-US" i="1" dirty="0">
                <a:latin typeface="Trebuchet MS" panose="020B0603020202020204" pitchFamily="34" charset="0"/>
              </a:rPr>
              <a:t>domain (also termed the real-world system</a:t>
            </a:r>
            <a:r>
              <a:rPr lang="en-US" i="1" dirty="0" smtClean="0">
                <a:latin typeface="Trebuchet MS" panose="020B0603020202020204" pitchFamily="34" charset="0"/>
              </a:rPr>
              <a:t>) </a:t>
            </a:r>
            <a:r>
              <a:rPr lang="en-US" i="1" dirty="0" smtClean="0">
                <a:solidFill>
                  <a:srgbClr val="FFC000"/>
                </a:solidFill>
                <a:latin typeface="Trebuchet MS" panose="020B0603020202020204" pitchFamily="34" charset="0"/>
              </a:rPr>
              <a:t>as </a:t>
            </a:r>
            <a:r>
              <a:rPr lang="en-US" i="1" dirty="0">
                <a:solidFill>
                  <a:srgbClr val="FFC000"/>
                </a:solidFill>
                <a:latin typeface="Trebuchet MS" panose="020B0603020202020204" pitchFamily="34" charset="0"/>
              </a:rPr>
              <a:t>perceived by the user</a:t>
            </a:r>
            <a:r>
              <a:rPr lang="en-US" i="1" dirty="0" smtClean="0">
                <a:latin typeface="Trebuchet MS" panose="020B0603020202020204" pitchFamily="34" charset="0"/>
              </a:rPr>
              <a:t>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>
                <a:latin typeface="Trebuchet MS" panose="020B0603020202020204" pitchFamily="34" charset="0"/>
              </a:rPr>
              <a:t>Anchoring Data Quality Dimensions in Ontological  Foundations </a:t>
            </a:r>
            <a:r>
              <a:rPr lang="pt-BR" sz="1400" b="1" dirty="0">
                <a:latin typeface="Trebuchet MS" panose="020B0603020202020204" pitchFamily="34" charset="0"/>
              </a:rPr>
              <a:t>Y Wand and RY. Wang. </a:t>
            </a:r>
            <a:r>
              <a:rPr lang="en-US" sz="1400" dirty="0">
                <a:latin typeface="Trebuchet MS" panose="020B0603020202020204" pitchFamily="34" charset="0"/>
              </a:rPr>
              <a:t>November 1996/Vol. 39, No. 11 COMMUNICATIONS OF THE ACM</a:t>
            </a:r>
            <a:endParaRPr lang="en-US" sz="1400" i="1" dirty="0">
              <a:latin typeface="Trebuchet MS" panose="020B0603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45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Basic Ontological Distinctions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(continued from BMI-II)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8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quality … reality!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>
                <a:latin typeface="Trebuchet MS" panose="020B0603020202020204" pitchFamily="34" charset="0"/>
              </a:rPr>
              <a:t>Almost there: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 smtClean="0">
                <a:latin typeface="Trebuchet MS" panose="020B0603020202020204" pitchFamily="34" charset="0"/>
              </a:rPr>
              <a:t>the </a:t>
            </a:r>
            <a:r>
              <a:rPr lang="en-US" i="1" dirty="0">
                <a:latin typeface="Trebuchet MS" panose="020B0603020202020204" pitchFamily="34" charset="0"/>
              </a:rPr>
              <a:t>data are deemed of high </a:t>
            </a:r>
            <a:r>
              <a:rPr lang="en-US" i="1" dirty="0" smtClean="0">
                <a:latin typeface="Trebuchet MS" panose="020B0603020202020204" pitchFamily="34" charset="0"/>
              </a:rPr>
              <a:t>quality if </a:t>
            </a:r>
            <a:r>
              <a:rPr lang="en-US" i="1" dirty="0">
                <a:latin typeface="Trebuchet MS" panose="020B0603020202020204" pitchFamily="34" charset="0"/>
              </a:rPr>
              <a:t>they correctly represent </a:t>
            </a:r>
            <a:r>
              <a:rPr lang="en-US" i="1" dirty="0" smtClean="0">
                <a:latin typeface="Trebuchet MS" panose="020B0603020202020204" pitchFamily="34" charset="0"/>
              </a:rPr>
              <a:t>the </a:t>
            </a:r>
            <a:r>
              <a:rPr lang="en-US" i="1" dirty="0">
                <a:latin typeface="Trebuchet MS" panose="020B0603020202020204" pitchFamily="34" charset="0"/>
              </a:rPr>
              <a:t>real-world construct to which they refer</a:t>
            </a:r>
            <a:r>
              <a:rPr lang="en-US" i="1" dirty="0" smtClean="0">
                <a:latin typeface="Trebuchet MS" panose="020B0603020202020204" pitchFamily="34" charset="0"/>
              </a:rPr>
              <a:t>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rebuchet MS" panose="020B0603020202020204" pitchFamily="34" charset="0"/>
              </a:rPr>
              <a:t>Elisa </a:t>
            </a:r>
            <a:r>
              <a:rPr lang="en-US" sz="1400" dirty="0" err="1">
                <a:latin typeface="Trebuchet MS" panose="020B0603020202020204" pitchFamily="34" charset="0"/>
              </a:rPr>
              <a:t>Bertino</a:t>
            </a:r>
            <a:r>
              <a:rPr lang="en-US" sz="1400" dirty="0">
                <a:latin typeface="Trebuchet MS" panose="020B0603020202020204" pitchFamily="34" charset="0"/>
              </a:rPr>
              <a:t>, </a:t>
            </a:r>
            <a:r>
              <a:rPr lang="en-US" sz="1400" dirty="0" err="1" smtClean="0">
                <a:latin typeface="Trebuchet MS" panose="020B0603020202020204" pitchFamily="34" charset="0"/>
              </a:rPr>
              <a:t>Chenyun</a:t>
            </a:r>
            <a:r>
              <a:rPr lang="en-US" sz="1400" dirty="0" smtClean="0">
                <a:latin typeface="Trebuchet MS" panose="020B0603020202020204" pitchFamily="34" charset="0"/>
              </a:rPr>
              <a:t> Dai, .Murat </a:t>
            </a:r>
            <a:r>
              <a:rPr lang="en-US" sz="1400" dirty="0" err="1" smtClean="0">
                <a:latin typeface="Trebuchet MS" panose="020B0603020202020204" pitchFamily="34" charset="0"/>
              </a:rPr>
              <a:t>Kantarcioglu</a:t>
            </a:r>
            <a:r>
              <a:rPr lang="en-US" sz="1400" dirty="0" smtClean="0">
                <a:latin typeface="Trebuchet MS" panose="020B0603020202020204" pitchFamily="34" charset="0"/>
              </a:rPr>
              <a:t>.</a:t>
            </a:r>
            <a:r>
              <a:rPr lang="en-US" sz="1400" dirty="0">
                <a:latin typeface="Trebuchet MS" panose="020B0603020202020204" pitchFamily="34" charset="0"/>
              </a:rPr>
              <a:t> The Challenge of Assuring Data Trustworthiness, Database Systems for Advanced </a:t>
            </a:r>
            <a:r>
              <a:rPr lang="en-US" sz="1400" dirty="0" smtClean="0">
                <a:latin typeface="Trebuchet MS" panose="020B0603020202020204" pitchFamily="34" charset="0"/>
              </a:rPr>
              <a:t>Applications, </a:t>
            </a:r>
            <a:r>
              <a:rPr lang="en-US" sz="1400" dirty="0">
                <a:latin typeface="Trebuchet MS" panose="020B0603020202020204" pitchFamily="34" charset="0"/>
              </a:rPr>
              <a:t>Lecture Notes in Computer Science, 2009, Volume 5463/2009, </a:t>
            </a:r>
            <a:r>
              <a:rPr lang="en-US" sz="1400" dirty="0" smtClean="0">
                <a:latin typeface="Trebuchet MS" panose="020B0603020202020204" pitchFamily="34" charset="0"/>
              </a:rPr>
              <a:t>22-33.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 smtClean="0">
                <a:latin typeface="Trebuchet MS" panose="020B0603020202020204" pitchFamily="34" charset="0"/>
              </a:rPr>
              <a:t>An information </a:t>
            </a:r>
            <a:r>
              <a:rPr lang="en-US" i="1" dirty="0">
                <a:latin typeface="Trebuchet MS" panose="020B0603020202020204" pitchFamily="34" charset="0"/>
              </a:rPr>
              <a:t>system is to provide a representation of </a:t>
            </a:r>
            <a:r>
              <a:rPr lang="en-US" i="1" dirty="0" smtClean="0">
                <a:latin typeface="Trebuchet MS" panose="020B0603020202020204" pitchFamily="34" charset="0"/>
              </a:rPr>
              <a:t>an application </a:t>
            </a:r>
            <a:r>
              <a:rPr lang="en-US" i="1" dirty="0">
                <a:latin typeface="Trebuchet MS" panose="020B0603020202020204" pitchFamily="34" charset="0"/>
              </a:rPr>
              <a:t>domain (also termed the real-world system</a:t>
            </a:r>
            <a:r>
              <a:rPr lang="en-US" i="1" dirty="0" smtClean="0">
                <a:latin typeface="Trebuchet MS" panose="020B0603020202020204" pitchFamily="34" charset="0"/>
              </a:rPr>
              <a:t>) as </a:t>
            </a:r>
            <a:r>
              <a:rPr lang="en-US" i="1" dirty="0">
                <a:latin typeface="Trebuchet MS" panose="020B0603020202020204" pitchFamily="34" charset="0"/>
              </a:rPr>
              <a:t>perceived by the user</a:t>
            </a:r>
            <a:r>
              <a:rPr lang="en-US" i="1" dirty="0" smtClean="0">
                <a:latin typeface="Trebuchet MS" panose="020B0603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rebuchet MS" panose="020B0603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>
                <a:latin typeface="Trebuchet MS" panose="020B0603020202020204" pitchFamily="34" charset="0"/>
              </a:rPr>
              <a:t>Extremely close</a:t>
            </a:r>
            <a:r>
              <a:rPr lang="en-US" dirty="0" smtClean="0">
                <a:latin typeface="Trebuchet MS" panose="020B0603020202020204" pitchFamily="34" charset="0"/>
              </a:rPr>
              <a:t>: </a:t>
            </a:r>
          </a:p>
          <a:p>
            <a:pPr marL="0" indent="0"/>
            <a:r>
              <a:rPr lang="en-US" dirty="0" smtClean="0">
                <a:latin typeface="Trebuchet MS" panose="020B0603020202020204" pitchFamily="34" charset="0"/>
              </a:rPr>
              <a:t>					1978  -   2000  -   2012</a:t>
            </a:r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082540"/>
            <a:ext cx="1066800" cy="154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7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222" y="685800"/>
            <a:ext cx="7772400" cy="685800"/>
          </a:xfrm>
        </p:spPr>
        <p:txBody>
          <a:bodyPr/>
          <a:lstStyle/>
          <a:p>
            <a:r>
              <a:rPr lang="en-US" dirty="0" smtClean="0"/>
              <a:t>William Kent in ‘Data and Reality’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" y="1828800"/>
            <a:ext cx="8724223" cy="13716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648111" y="5943600"/>
            <a:ext cx="2057400" cy="533400"/>
          </a:xfrm>
        </p:spPr>
        <p:txBody>
          <a:bodyPr/>
          <a:lstStyle/>
          <a:p>
            <a:r>
              <a:rPr lang="en-US" sz="1400" dirty="0"/>
              <a:t>p</a:t>
            </a:r>
            <a:r>
              <a:rPr lang="en-US" sz="1400" dirty="0" smtClean="0"/>
              <a:t>35, 3rd edition, 2012.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4419600" y="2514600"/>
            <a:ext cx="4457023" cy="304800"/>
          </a:xfrm>
          <a:prstGeom prst="rect">
            <a:avLst/>
          </a:prstGeom>
          <a:solidFill>
            <a:srgbClr val="19FF81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209801" y="2819400"/>
            <a:ext cx="2971800" cy="304800"/>
          </a:xfrm>
          <a:prstGeom prst="rect">
            <a:avLst/>
          </a:prstGeom>
          <a:solidFill>
            <a:srgbClr val="19FF81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029200" y="2514600"/>
            <a:ext cx="9906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19401" y="2810107"/>
            <a:ext cx="609599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3605561"/>
            <a:ext cx="8800047" cy="188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6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Data Quality Dimensions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1676400"/>
          <a:ext cx="8763000" cy="3143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83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0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8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0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489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05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Dimension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# cited 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Dimension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# cited 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Dimension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# cited 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Accuracy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25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Format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Comparability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Reliability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22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Interpretability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Conciseness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Timeliness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19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Content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Freedom </a:t>
                      </a:r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from bias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Relevance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16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Efficiency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sz="200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Informativeness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Completeness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15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Importance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Level </a:t>
                      </a:r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of detail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Currency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Sufficiency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sz="200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Quantitativeness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Consistency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8 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sz="200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Usableness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Scope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Flexibility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Usefulness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Understandability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Precision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Clarity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600200" y="5562600"/>
            <a:ext cx="7315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Trebuchet MS" panose="020B0603020202020204" pitchFamily="34" charset="0"/>
              </a:rPr>
              <a:t>Wang, R.Y., </a:t>
            </a:r>
            <a:r>
              <a:rPr lang="en-US" sz="14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Storey</a:t>
            </a:r>
            <a:r>
              <a:rPr lang="en-US" sz="1400" dirty="0">
                <a:solidFill>
                  <a:schemeClr val="bg1"/>
                </a:solidFill>
                <a:latin typeface="Trebuchet MS" panose="020B0603020202020204" pitchFamily="34" charset="0"/>
              </a:rPr>
              <a:t>, V.C., and Firth, C.P. </a:t>
            </a:r>
            <a:endParaRPr lang="en-US" sz="1400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r"/>
            <a:r>
              <a:rPr lang="en-US" sz="1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 </a:t>
            </a:r>
            <a:r>
              <a:rPr lang="en-US" sz="1400" dirty="0">
                <a:solidFill>
                  <a:schemeClr val="bg1"/>
                </a:solidFill>
                <a:latin typeface="Trebuchet MS" panose="020B0603020202020204" pitchFamily="34" charset="0"/>
              </a:rPr>
              <a:t>framework for </a:t>
            </a:r>
            <a:r>
              <a:rPr lang="en-US" sz="1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analysis of </a:t>
            </a:r>
            <a:r>
              <a:rPr lang="en-US" sz="1400" dirty="0">
                <a:solidFill>
                  <a:schemeClr val="bg1"/>
                </a:solidFill>
                <a:latin typeface="Trebuchet MS" panose="020B0603020202020204" pitchFamily="34" charset="0"/>
              </a:rPr>
              <a:t>data quality research. </a:t>
            </a:r>
            <a:endParaRPr lang="en-US" sz="1400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r"/>
            <a:r>
              <a:rPr lang="en-US" sz="1400" i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IEEE </a:t>
            </a:r>
            <a:r>
              <a:rPr lang="en-US" sz="1400" i="1" dirty="0">
                <a:solidFill>
                  <a:schemeClr val="bg1"/>
                </a:solidFill>
                <a:latin typeface="Trebuchet MS" panose="020B0603020202020204" pitchFamily="34" charset="0"/>
              </a:rPr>
              <a:t>Trans. on </a:t>
            </a:r>
            <a:r>
              <a:rPr lang="en-US" sz="1400" i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Knowl</a:t>
            </a:r>
            <a:r>
              <a:rPr lang="en-US" sz="1400" i="1" dirty="0">
                <a:solidFill>
                  <a:schemeClr val="bg1"/>
                </a:solidFill>
                <a:latin typeface="Trebuchet MS" panose="020B0603020202020204" pitchFamily="34" charset="0"/>
              </a:rPr>
              <a:t>. Data Eng. 7, </a:t>
            </a:r>
            <a:r>
              <a:rPr lang="en-US" sz="1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4 (</a:t>
            </a:r>
            <a:r>
              <a:rPr lang="en-US" sz="1400" dirty="0">
                <a:solidFill>
                  <a:schemeClr val="bg1"/>
                </a:solidFill>
                <a:latin typeface="Trebuchet MS" panose="020B0603020202020204" pitchFamily="34" charset="0"/>
              </a:rPr>
              <a:t>1995), pp. 623–640.</a:t>
            </a:r>
          </a:p>
        </p:txBody>
      </p:sp>
    </p:spTree>
    <p:extLst>
      <p:ext uri="{BB962C8B-B14F-4D97-AF65-F5344CB8AC3E}">
        <p14:creationId xmlns:p14="http://schemas.microsoft.com/office/powerpoint/2010/main" val="70136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305800" cy="762000"/>
          </a:xfrm>
        </p:spPr>
        <p:txBody>
          <a:bodyPr/>
          <a:lstStyle/>
          <a:p>
            <a:r>
              <a:rPr lang="en-US" sz="3400" dirty="0" smtClean="0"/>
              <a:t>Minimal ontological principles for</a:t>
            </a:r>
            <a:br>
              <a:rPr lang="en-US" sz="3400" dirty="0" smtClean="0"/>
            </a:br>
            <a:r>
              <a:rPr lang="en-US" sz="3400" dirty="0" smtClean="0"/>
              <a:t>high quality research data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Identify the particulars you want to collect data about;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Identify the types these particulars are instances of;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Organize the types in a taxonomy using high quality ontologies;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Represent the relationships that hold between the particulars;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Verify repeatedly you are not confusing reality with descriptions/hypotheses/…;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Do 1-5 for cited literature/measurement instruments you will rely on;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Do not only consult a biomedical statistician before designing a study, but also a biomedical </a:t>
            </a:r>
            <a:r>
              <a:rPr lang="en-US" sz="2200" dirty="0" err="1" smtClean="0"/>
              <a:t>ontologist</a:t>
            </a:r>
            <a:r>
              <a:rPr lang="en-US" sz="22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0" y="6491456"/>
            <a:ext cx="457200" cy="365125"/>
          </a:xfrm>
        </p:spPr>
        <p:txBody>
          <a:bodyPr/>
          <a:lstStyle/>
          <a:p>
            <a:fld id="{9CE537AB-973C-4F01-8428-E6E22579D3A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2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Exercise and subsequent assignment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3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5F7AD-DC94-B943-B1B3-831E05358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12D5B-F561-1744-8E68-827F88F05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233A92-3581-EF43-9F43-A3C8970413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73" r="73959" b="68270"/>
          <a:stretch/>
        </p:blipFill>
        <p:spPr>
          <a:xfrm>
            <a:off x="-8983" y="586344"/>
            <a:ext cx="2340406" cy="41642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A7854C-F4C3-744B-A758-5C7C8F96CE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94" t="31871" r="8564"/>
          <a:stretch/>
        </p:blipFill>
        <p:spPr>
          <a:xfrm>
            <a:off x="2181574" y="586345"/>
            <a:ext cx="6962426" cy="58881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90CF2C4-9C6D-184A-8A21-AD51B261DBC4}"/>
              </a:ext>
            </a:extLst>
          </p:cNvPr>
          <p:cNvSpPr/>
          <p:nvPr/>
        </p:nvSpPr>
        <p:spPr>
          <a:xfrm>
            <a:off x="2331423" y="6474510"/>
            <a:ext cx="68125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200" dirty="0">
                <a:solidFill>
                  <a:schemeClr val="bg1"/>
                </a:solidFill>
              </a:rPr>
              <a:t>Darryl </a:t>
            </a:r>
            <a:r>
              <a:rPr lang="en-US" sz="1200" dirty="0" err="1">
                <a:solidFill>
                  <a:schemeClr val="bg1"/>
                </a:solidFill>
              </a:rPr>
              <a:t>Leja</a:t>
            </a:r>
            <a:r>
              <a:rPr lang="en-US" sz="1200" dirty="0">
                <a:solidFill>
                  <a:schemeClr val="bg1"/>
                </a:solidFill>
              </a:rPr>
              <a:t>, NHGRI - http://</a:t>
            </a:r>
            <a:r>
              <a:rPr lang="en-US" sz="1200" dirty="0" smtClean="0">
                <a:solidFill>
                  <a:schemeClr val="bg1"/>
                </a:solidFill>
              </a:rPr>
              <a:t>www.genome.gov/dmd/img.cfm?node=Photos/Graphics&amp;id=85320</a:t>
            </a:r>
            <a:endParaRPr lang="en-US" sz="1200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0" y="4739152"/>
            <a:ext cx="2181574" cy="1730228"/>
          </a:xfrm>
          <a:prstGeom prst="roundRect">
            <a:avLst>
              <a:gd name="adj" fmla="val 526"/>
            </a:avLst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38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origin of this drawing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9251" y="1676399"/>
            <a:ext cx="3052349" cy="499761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2138531"/>
            <a:ext cx="381000" cy="42767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610" y="1658471"/>
            <a:ext cx="5630641" cy="457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2" y="5943600"/>
            <a:ext cx="5634450" cy="4381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22910" y="6415256"/>
            <a:ext cx="23727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https://generated.photos/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5029200" y="5410200"/>
            <a:ext cx="990600" cy="75247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AAE6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4988926" y="3006645"/>
            <a:ext cx="1251863" cy="314500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3581400" y="4554071"/>
            <a:ext cx="2438400" cy="159757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AAE6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2362200" y="4238142"/>
            <a:ext cx="3886198" cy="191350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C66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2362199" y="4954994"/>
            <a:ext cx="3879678" cy="123015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2285999" y="2566772"/>
            <a:ext cx="3810001" cy="361838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2285998" y="2559675"/>
            <a:ext cx="3733802" cy="359197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609600" y="3292393"/>
            <a:ext cx="5410200" cy="52000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AAE6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607426" y="3281365"/>
            <a:ext cx="5634451" cy="202344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flipV="1">
            <a:off x="606339" y="2971799"/>
            <a:ext cx="5634450" cy="184598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4648200" y="1925097"/>
            <a:ext cx="1592589" cy="186424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>
            <a:off x="2057400" y="2002323"/>
            <a:ext cx="4038600" cy="213043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AAE6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62555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Identify </a:t>
            </a:r>
            <a:r>
              <a:rPr lang="en-US" dirty="0"/>
              <a:t>the particulars you want to collect data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038600"/>
            <a:ext cx="8686800" cy="2590800"/>
          </a:xfrm>
        </p:spPr>
        <p:txBody>
          <a:bodyPr/>
          <a:lstStyle/>
          <a:p>
            <a:r>
              <a:rPr lang="en-US" sz="2200" dirty="0" smtClean="0"/>
              <a:t>#1:	Lisa Doe</a:t>
            </a:r>
          </a:p>
          <a:p>
            <a:r>
              <a:rPr lang="en-US" sz="2200" dirty="0" smtClean="0"/>
              <a:t>#2:	#1’s left axillary vault</a:t>
            </a:r>
          </a:p>
          <a:p>
            <a:r>
              <a:rPr lang="en-US" sz="2200" dirty="0" smtClean="0"/>
              <a:t>#3:	#1’s left </a:t>
            </a:r>
            <a:r>
              <a:rPr lang="en-US" sz="2200" dirty="0" err="1" smtClean="0"/>
              <a:t>hypothenar</a:t>
            </a:r>
            <a:r>
              <a:rPr lang="en-US" sz="2200" dirty="0" smtClean="0"/>
              <a:t> palm</a:t>
            </a:r>
          </a:p>
          <a:p>
            <a:r>
              <a:rPr lang="en-US" sz="2200" dirty="0" smtClean="0"/>
              <a:t>#4:	material collected from #2</a:t>
            </a:r>
          </a:p>
          <a:p>
            <a:r>
              <a:rPr lang="en-US" sz="2200" dirty="0" smtClean="0"/>
              <a:t>#5:	material collected from #3</a:t>
            </a:r>
          </a:p>
          <a:p>
            <a:r>
              <a:rPr lang="en-US" sz="2200" dirty="0" smtClean="0"/>
              <a:t>#6:	organism strain grown from #4</a:t>
            </a:r>
          </a:p>
          <a:p>
            <a:r>
              <a:rPr lang="en-US" sz="2200" dirty="0" smtClean="0"/>
              <a:t>…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004776"/>
            <a:ext cx="7958137" cy="195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9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/>
              <a:t>Identify the types these particulars are instances 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038600"/>
            <a:ext cx="8686800" cy="2590800"/>
          </a:xfrm>
        </p:spPr>
        <p:txBody>
          <a:bodyPr/>
          <a:lstStyle/>
          <a:p>
            <a:r>
              <a:rPr lang="en-US" sz="2200" dirty="0" smtClean="0"/>
              <a:t>#1:	Lisa Doe </a:t>
            </a:r>
            <a:r>
              <a:rPr lang="en-US" sz="2200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 human being</a:t>
            </a:r>
            <a:endParaRPr lang="en-US" sz="2200" dirty="0" smtClean="0">
              <a:solidFill>
                <a:srgbClr val="FFFF00"/>
              </a:solidFill>
            </a:endParaRPr>
          </a:p>
          <a:p>
            <a:r>
              <a:rPr lang="en-US" sz="2200" dirty="0" smtClean="0"/>
              <a:t>#2:	#1’s </a:t>
            </a:r>
            <a:r>
              <a:rPr lang="en-US" sz="2200" dirty="0" smtClean="0">
                <a:solidFill>
                  <a:srgbClr val="FFFF00"/>
                </a:solidFill>
              </a:rPr>
              <a:t>left axillary vault</a:t>
            </a:r>
          </a:p>
          <a:p>
            <a:r>
              <a:rPr lang="en-US" sz="2200" dirty="0" smtClean="0"/>
              <a:t>#3:	#1’s </a:t>
            </a:r>
            <a:r>
              <a:rPr lang="en-US" sz="2200" dirty="0" smtClean="0">
                <a:solidFill>
                  <a:srgbClr val="FFFF00"/>
                </a:solidFill>
              </a:rPr>
              <a:t>left </a:t>
            </a:r>
            <a:r>
              <a:rPr lang="en-US" sz="2200" dirty="0" err="1" smtClean="0">
                <a:solidFill>
                  <a:srgbClr val="FFFF00"/>
                </a:solidFill>
              </a:rPr>
              <a:t>hypothenar</a:t>
            </a:r>
            <a:r>
              <a:rPr lang="en-US" sz="2200" dirty="0" smtClean="0">
                <a:solidFill>
                  <a:srgbClr val="FFFF00"/>
                </a:solidFill>
              </a:rPr>
              <a:t> palm</a:t>
            </a:r>
          </a:p>
          <a:p>
            <a:r>
              <a:rPr lang="en-US" sz="2200" dirty="0" smtClean="0"/>
              <a:t>#4:	</a:t>
            </a:r>
            <a:r>
              <a:rPr lang="en-US" sz="2200" dirty="0" smtClean="0">
                <a:solidFill>
                  <a:srgbClr val="FFFF00"/>
                </a:solidFill>
              </a:rPr>
              <a:t>material</a:t>
            </a:r>
            <a:r>
              <a:rPr lang="en-US" sz="2200" dirty="0" smtClean="0"/>
              <a:t> collected from #2</a:t>
            </a:r>
          </a:p>
          <a:p>
            <a:r>
              <a:rPr lang="en-US" sz="2200" dirty="0" smtClean="0"/>
              <a:t>#5:	</a:t>
            </a:r>
            <a:r>
              <a:rPr lang="en-US" sz="2200" dirty="0" smtClean="0">
                <a:solidFill>
                  <a:srgbClr val="FFFF00"/>
                </a:solidFill>
              </a:rPr>
              <a:t>material</a:t>
            </a:r>
            <a:r>
              <a:rPr lang="en-US" sz="2200" dirty="0" smtClean="0"/>
              <a:t> collected from #3</a:t>
            </a:r>
          </a:p>
          <a:p>
            <a:r>
              <a:rPr lang="en-US" sz="2200" dirty="0" smtClean="0"/>
              <a:t>#6:	organism strain grown from #5 </a:t>
            </a:r>
            <a:r>
              <a:rPr lang="en-US" sz="2200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 </a:t>
            </a:r>
            <a:r>
              <a:rPr lang="en-US" sz="2200" dirty="0" err="1" smtClean="0">
                <a:solidFill>
                  <a:srgbClr val="FFFF00"/>
                </a:solidFill>
              </a:rPr>
              <a:t>Gabonibacter</a:t>
            </a:r>
            <a:endParaRPr lang="en-US" sz="2200" dirty="0" smtClean="0">
              <a:solidFill>
                <a:srgbClr val="FFFF00"/>
              </a:solidFill>
            </a:endParaRPr>
          </a:p>
          <a:p>
            <a:r>
              <a:rPr lang="en-US" sz="2200" dirty="0" smtClean="0"/>
              <a:t>…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004776"/>
            <a:ext cx="7958137" cy="195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7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8630"/>
            <a:ext cx="8686800" cy="762000"/>
          </a:xfrm>
        </p:spPr>
        <p:txBody>
          <a:bodyPr/>
          <a:lstStyle/>
          <a:p>
            <a:r>
              <a:rPr lang="en-US" dirty="0" smtClean="0"/>
              <a:t>3. Organize </a:t>
            </a:r>
            <a:r>
              <a:rPr lang="en-US" dirty="0"/>
              <a:t>the types in a taxonomy using high quality ontologies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59755"/>
            <a:ext cx="9144001" cy="519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9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500" dirty="0" smtClean="0"/>
              <a:t>Basic Formal Ontology: what is out there …</a:t>
            </a:r>
            <a:br>
              <a:rPr lang="en-US" altLang="en-US" sz="3500" dirty="0" smtClean="0"/>
            </a:br>
            <a:r>
              <a:rPr lang="en-US" altLang="en-US" sz="3500" dirty="0" smtClean="0"/>
              <a:t>(… we want/need to deal with)?</a:t>
            </a: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381000" y="2209800"/>
            <a:ext cx="2536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portions of reality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3032125" y="3283527"/>
            <a:ext cx="1123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entities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6858000" y="3962400"/>
            <a:ext cx="1636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particulars</a:t>
            </a: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698059" y="3320191"/>
            <a:ext cx="1517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universals</a:t>
            </a:r>
          </a:p>
        </p:txBody>
      </p:sp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5181600" y="2362200"/>
            <a:ext cx="208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configurations</a:t>
            </a:r>
          </a:p>
        </p:txBody>
      </p:sp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3124200" y="2362200"/>
            <a:ext cx="1323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relations</a:t>
            </a:r>
          </a:p>
        </p:txBody>
      </p: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3352800" y="4495129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continuants</a:t>
            </a:r>
          </a:p>
        </p:txBody>
      </p:sp>
      <p:sp>
        <p:nvSpPr>
          <p:cNvPr id="19466" name="TextBox 10"/>
          <p:cNvSpPr txBox="1">
            <a:spLocks noChangeArrowheads="1"/>
          </p:cNvSpPr>
          <p:nvPr/>
        </p:nvSpPr>
        <p:spPr bwMode="auto">
          <a:xfrm>
            <a:off x="5583237" y="4495800"/>
            <a:ext cx="1579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 err="1">
                <a:solidFill>
                  <a:schemeClr val="bg1"/>
                </a:solidFill>
              </a:rPr>
              <a:t>occurrents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81000" y="2209800"/>
            <a:ext cx="8458200" cy="44196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2895600" y="3276600"/>
            <a:ext cx="5791200" cy="32004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5181600" y="2362200"/>
            <a:ext cx="3505200" cy="7620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3124200" y="2362200"/>
            <a:ext cx="1828800" cy="7620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3200399" y="4495128"/>
            <a:ext cx="2230435" cy="1524671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5583236" y="4495800"/>
            <a:ext cx="2798763" cy="15240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533400" y="3276600"/>
            <a:ext cx="2209800" cy="3200400"/>
          </a:xfrm>
          <a:prstGeom prst="rect">
            <a:avLst/>
          </a:prstGeom>
          <a:noFill/>
          <a:ln w="9525" algn="ctr">
            <a:solidFill>
              <a:schemeClr val="bg1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3124200" y="3962400"/>
            <a:ext cx="5410200" cy="22098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5" name="TextBox 19"/>
          <p:cNvSpPr txBox="1">
            <a:spLocks noChangeArrowheads="1"/>
          </p:cNvSpPr>
          <p:nvPr/>
        </p:nvSpPr>
        <p:spPr bwMode="auto">
          <a:xfrm>
            <a:off x="3352800" y="2743200"/>
            <a:ext cx="1606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C000"/>
                </a:solidFill>
              </a:rPr>
              <a:t>participation</a:t>
            </a:r>
          </a:p>
        </p:txBody>
      </p:sp>
      <p:sp>
        <p:nvSpPr>
          <p:cNvPr id="19476" name="TextBox 20"/>
          <p:cNvSpPr txBox="1">
            <a:spLocks noChangeArrowheads="1"/>
          </p:cNvSpPr>
          <p:nvPr/>
        </p:nvSpPr>
        <p:spPr bwMode="auto">
          <a:xfrm>
            <a:off x="5653088" y="2743200"/>
            <a:ext cx="3084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C000"/>
                </a:solidFill>
              </a:rPr>
              <a:t>me participating in my life</a:t>
            </a:r>
          </a:p>
        </p:txBody>
      </p:sp>
      <p:sp>
        <p:nvSpPr>
          <p:cNvPr id="19477" name="TextBox 21"/>
          <p:cNvSpPr txBox="1">
            <a:spLocks noChangeArrowheads="1"/>
          </p:cNvSpPr>
          <p:nvPr/>
        </p:nvSpPr>
        <p:spPr bwMode="auto">
          <a:xfrm>
            <a:off x="1524000" y="5791200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C000"/>
                </a:solidFill>
              </a:rPr>
              <a:t>organism</a:t>
            </a:r>
          </a:p>
        </p:txBody>
      </p:sp>
      <p:sp>
        <p:nvSpPr>
          <p:cNvPr id="19478" name="TextBox 22"/>
          <p:cNvSpPr txBox="1">
            <a:spLocks noChangeArrowheads="1"/>
          </p:cNvSpPr>
          <p:nvPr/>
        </p:nvSpPr>
        <p:spPr bwMode="auto">
          <a:xfrm>
            <a:off x="4610100" y="5480980"/>
            <a:ext cx="511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C000"/>
                </a:solidFill>
              </a:rPr>
              <a:t>me</a:t>
            </a:r>
          </a:p>
        </p:txBody>
      </p:sp>
      <p:sp>
        <p:nvSpPr>
          <p:cNvPr id="19479" name="TextBox 23"/>
          <p:cNvSpPr txBox="1">
            <a:spLocks noChangeArrowheads="1"/>
          </p:cNvSpPr>
          <p:nvPr/>
        </p:nvSpPr>
        <p:spPr bwMode="auto">
          <a:xfrm>
            <a:off x="6921500" y="5486400"/>
            <a:ext cx="930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C000"/>
                </a:solidFill>
              </a:rPr>
              <a:t>my life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533400" y="2693988"/>
            <a:ext cx="2438400" cy="461962"/>
            <a:chOff x="533400" y="2694560"/>
            <a:chExt cx="2438400" cy="461665"/>
          </a:xfrm>
        </p:grpSpPr>
        <p:sp>
          <p:nvSpPr>
            <p:cNvPr id="19484" name="Rectangle 24"/>
            <p:cNvSpPr>
              <a:spLocks noChangeArrowheads="1"/>
            </p:cNvSpPr>
            <p:nvPr/>
          </p:nvSpPr>
          <p:spPr bwMode="auto">
            <a:xfrm>
              <a:off x="533400" y="2743200"/>
              <a:ext cx="2438400" cy="381000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3200">
                <a:solidFill>
                  <a:srgbClr val="000066"/>
                </a:solidFill>
              </a:endParaRPr>
            </a:p>
          </p:txBody>
        </p:sp>
        <p:sp>
          <p:nvSpPr>
            <p:cNvPr id="19485" name="TextBox 26"/>
            <p:cNvSpPr txBox="1">
              <a:spLocks noChangeArrowheads="1"/>
            </p:cNvSpPr>
            <p:nvPr/>
          </p:nvSpPr>
          <p:spPr bwMode="auto">
            <a:xfrm>
              <a:off x="533400" y="269456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5029200" y="3386138"/>
            <a:ext cx="3505200" cy="460375"/>
            <a:chOff x="5029200" y="3385623"/>
            <a:chExt cx="3505200" cy="461665"/>
          </a:xfrm>
        </p:grpSpPr>
        <p:sp>
          <p:nvSpPr>
            <p:cNvPr id="19482" name="Rectangle 25"/>
            <p:cNvSpPr>
              <a:spLocks noChangeArrowheads="1"/>
            </p:cNvSpPr>
            <p:nvPr/>
          </p:nvSpPr>
          <p:spPr bwMode="auto">
            <a:xfrm>
              <a:off x="5029200" y="3429000"/>
              <a:ext cx="3505200" cy="381000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3200">
                <a:solidFill>
                  <a:srgbClr val="000066"/>
                </a:solidFill>
              </a:endParaRPr>
            </a:p>
          </p:txBody>
        </p:sp>
        <p:sp>
          <p:nvSpPr>
            <p:cNvPr id="19483" name="TextBox 27"/>
            <p:cNvSpPr txBox="1">
              <a:spLocks noChangeArrowheads="1"/>
            </p:cNvSpPr>
            <p:nvPr/>
          </p:nvSpPr>
          <p:spPr bwMode="auto">
            <a:xfrm>
              <a:off x="5032734" y="3385623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1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1409700"/>
            <a:ext cx="9144000" cy="544688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409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2068"/>
            <a:ext cx="2860472" cy="32180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049" y="4599732"/>
            <a:ext cx="4281298" cy="225826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64400" y="67437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https://bioportal.bioontology.org/ontologies/FMA/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-19049" y="1392068"/>
            <a:ext cx="9163049" cy="176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7310" y="891539"/>
            <a:ext cx="3379889" cy="5074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5515" y="1427332"/>
            <a:ext cx="3143478" cy="540257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 bwMode="auto">
          <a:xfrm flipV="1">
            <a:off x="4697310" y="674370"/>
            <a:ext cx="0" cy="61998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5544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1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Represent </a:t>
            </a:r>
            <a:r>
              <a:rPr lang="en-US" dirty="0"/>
              <a:t>the relationships that hold between the particulars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343400"/>
            <a:ext cx="8686800" cy="2286000"/>
          </a:xfrm>
        </p:spPr>
        <p:txBody>
          <a:bodyPr/>
          <a:lstStyle/>
          <a:p>
            <a:r>
              <a:rPr lang="en-US" dirty="0" smtClean="0"/>
              <a:t>#1 	</a:t>
            </a:r>
            <a:r>
              <a:rPr lang="en-US" dirty="0" err="1" smtClean="0"/>
              <a:t>instanceOf</a:t>
            </a:r>
            <a:r>
              <a:rPr lang="en-US" dirty="0" smtClean="0"/>
              <a:t> 	</a:t>
            </a:r>
            <a:r>
              <a:rPr lang="en-US" dirty="0" err="1" smtClean="0"/>
              <a:t>FMA:</a:t>
            </a:r>
            <a:r>
              <a:rPr lang="en-US" dirty="0" err="1" smtClean="0">
                <a:solidFill>
                  <a:srgbClr val="FFFF00"/>
                </a:solidFill>
              </a:rPr>
              <a:t>human</a:t>
            </a:r>
            <a:r>
              <a:rPr lang="en-US" dirty="0" smtClean="0">
                <a:solidFill>
                  <a:srgbClr val="FFFF00"/>
                </a:solidFill>
              </a:rPr>
              <a:t> body 		</a:t>
            </a:r>
            <a:r>
              <a:rPr lang="en-US" dirty="0" smtClean="0"/>
              <a:t>at 	</a:t>
            </a:r>
            <a:r>
              <a:rPr lang="en-US" dirty="0" err="1" smtClean="0"/>
              <a:t>t</a:t>
            </a:r>
            <a:r>
              <a:rPr lang="en-US" baseline="-25000" dirty="0" err="1" smtClean="0"/>
              <a:t>x</a:t>
            </a:r>
            <a:endParaRPr lang="en-US" baseline="-25000" dirty="0" smtClean="0"/>
          </a:p>
          <a:p>
            <a:r>
              <a:rPr lang="en-US" dirty="0" smtClean="0"/>
              <a:t>#1		</a:t>
            </a:r>
            <a:r>
              <a:rPr lang="en-US" dirty="0" err="1" smtClean="0"/>
              <a:t>hasName</a:t>
            </a:r>
            <a:r>
              <a:rPr lang="en-US" dirty="0" smtClean="0"/>
              <a:t>	‘Lisa Doe’			at 	t</a:t>
            </a:r>
            <a:r>
              <a:rPr lang="en-US" baseline="-25000" dirty="0" smtClean="0"/>
              <a:t>y</a:t>
            </a:r>
          </a:p>
          <a:p>
            <a:r>
              <a:rPr lang="en-US" dirty="0" smtClean="0"/>
              <a:t>#2 	</a:t>
            </a:r>
            <a:r>
              <a:rPr lang="en-US" dirty="0" err="1" smtClean="0"/>
              <a:t>instanceOf</a:t>
            </a:r>
            <a:r>
              <a:rPr lang="en-US" dirty="0" smtClean="0"/>
              <a:t> 	</a:t>
            </a:r>
            <a:r>
              <a:rPr lang="en-US" dirty="0" err="1" smtClean="0"/>
              <a:t>FMA:</a:t>
            </a:r>
            <a:r>
              <a:rPr lang="en-US" dirty="0" err="1" smtClean="0">
                <a:solidFill>
                  <a:srgbClr val="FFFF00"/>
                </a:solidFill>
              </a:rPr>
              <a:t>left</a:t>
            </a:r>
            <a:r>
              <a:rPr lang="en-US" dirty="0" smtClean="0">
                <a:solidFill>
                  <a:srgbClr val="FFFF00"/>
                </a:solidFill>
              </a:rPr>
              <a:t> axillary fossa </a:t>
            </a:r>
            <a:r>
              <a:rPr lang="en-US" dirty="0" smtClean="0"/>
              <a:t>	at 	t</a:t>
            </a:r>
            <a:r>
              <a:rPr lang="en-US" baseline="-25000" dirty="0" smtClean="0"/>
              <a:t>y</a:t>
            </a:r>
          </a:p>
          <a:p>
            <a:r>
              <a:rPr lang="en-US" dirty="0" smtClean="0"/>
              <a:t>#3 	part of	#1				at	t</a:t>
            </a:r>
            <a:r>
              <a:rPr lang="en-US" baseline="-25000" dirty="0" smtClean="0"/>
              <a:t>y</a:t>
            </a:r>
          </a:p>
          <a:p>
            <a:r>
              <a:rPr lang="en-US" baseline="-2500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004776"/>
            <a:ext cx="7958137" cy="195904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 bwMode="auto">
          <a:xfrm>
            <a:off x="6629400" y="4191000"/>
            <a:ext cx="1295400" cy="20574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14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Near-perfect </a:t>
            </a:r>
            <a:r>
              <a:rPr lang="en-US" dirty="0" err="1" smtClean="0"/>
              <a:t>datafile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2286000"/>
          </a:xfrm>
        </p:spPr>
        <p:txBody>
          <a:bodyPr/>
          <a:lstStyle/>
          <a:p>
            <a:r>
              <a:rPr lang="en-US" dirty="0" smtClean="0"/>
              <a:t>#1 	</a:t>
            </a:r>
            <a:r>
              <a:rPr lang="en-US" dirty="0" err="1" smtClean="0"/>
              <a:t>instanceOf</a:t>
            </a:r>
            <a:r>
              <a:rPr lang="en-US" dirty="0" smtClean="0"/>
              <a:t> 	</a:t>
            </a:r>
            <a:r>
              <a:rPr lang="en-US" dirty="0" err="1" smtClean="0"/>
              <a:t>FMA:</a:t>
            </a:r>
            <a:r>
              <a:rPr lang="en-US" dirty="0" err="1" smtClean="0">
                <a:solidFill>
                  <a:srgbClr val="FFFF00"/>
                </a:solidFill>
              </a:rPr>
              <a:t>human</a:t>
            </a:r>
            <a:r>
              <a:rPr lang="en-US" dirty="0" smtClean="0">
                <a:solidFill>
                  <a:srgbClr val="FFFF00"/>
                </a:solidFill>
              </a:rPr>
              <a:t> body 		</a:t>
            </a:r>
            <a:r>
              <a:rPr lang="en-US" dirty="0" smtClean="0"/>
              <a:t>at 	</a:t>
            </a:r>
            <a:r>
              <a:rPr lang="en-US" dirty="0" err="1" smtClean="0"/>
              <a:t>t</a:t>
            </a:r>
            <a:r>
              <a:rPr lang="en-US" baseline="-25000" dirty="0" err="1" smtClean="0"/>
              <a:t>x</a:t>
            </a:r>
            <a:endParaRPr lang="en-US" baseline="-25000" dirty="0" smtClean="0"/>
          </a:p>
          <a:p>
            <a:r>
              <a:rPr lang="en-US" dirty="0" smtClean="0"/>
              <a:t>#1		</a:t>
            </a:r>
            <a:r>
              <a:rPr lang="en-US" dirty="0" err="1" smtClean="0"/>
              <a:t>hasName</a:t>
            </a:r>
            <a:r>
              <a:rPr lang="en-US" dirty="0" smtClean="0"/>
              <a:t>	‘Lisa Doe’			at 	t</a:t>
            </a:r>
            <a:r>
              <a:rPr lang="en-US" baseline="-25000" dirty="0" smtClean="0"/>
              <a:t>y</a:t>
            </a:r>
          </a:p>
          <a:p>
            <a:r>
              <a:rPr lang="en-US" dirty="0" smtClean="0"/>
              <a:t>#2 	</a:t>
            </a:r>
            <a:r>
              <a:rPr lang="en-US" dirty="0" err="1" smtClean="0"/>
              <a:t>instanceOf</a:t>
            </a:r>
            <a:r>
              <a:rPr lang="en-US" dirty="0" smtClean="0"/>
              <a:t> 	</a:t>
            </a:r>
            <a:r>
              <a:rPr lang="en-US" dirty="0" err="1" smtClean="0"/>
              <a:t>FMA:</a:t>
            </a:r>
            <a:r>
              <a:rPr lang="en-US" dirty="0" err="1" smtClean="0">
                <a:solidFill>
                  <a:srgbClr val="FFFF00"/>
                </a:solidFill>
              </a:rPr>
              <a:t>left</a:t>
            </a:r>
            <a:r>
              <a:rPr lang="en-US" dirty="0" smtClean="0">
                <a:solidFill>
                  <a:srgbClr val="FFFF00"/>
                </a:solidFill>
              </a:rPr>
              <a:t> axillary fossa </a:t>
            </a:r>
            <a:r>
              <a:rPr lang="en-US" dirty="0" smtClean="0"/>
              <a:t>	at 	t</a:t>
            </a:r>
            <a:r>
              <a:rPr lang="en-US" baseline="-25000" dirty="0" smtClean="0"/>
              <a:t>y</a:t>
            </a:r>
          </a:p>
          <a:p>
            <a:r>
              <a:rPr lang="en-US" dirty="0" smtClean="0"/>
              <a:t>#3 	part of	#1				at	t</a:t>
            </a:r>
            <a:r>
              <a:rPr lang="en-US" baseline="-25000" dirty="0" smtClean="0"/>
              <a:t>y</a:t>
            </a:r>
          </a:p>
          <a:p>
            <a:r>
              <a:rPr lang="en-US" baseline="-25000" dirty="0" smtClean="0"/>
              <a:t>…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 bwMode="auto">
          <a:xfrm>
            <a:off x="4114800" y="3505200"/>
            <a:ext cx="609600" cy="762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2128" y="4343400"/>
            <a:ext cx="3534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5-column Excel 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4114799" y="5080575"/>
            <a:ext cx="609600" cy="762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3971" y="6000630"/>
            <a:ext cx="6271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Generate any summary derivative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54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Read the paper for BMS516: </a:t>
            </a:r>
            <a:r>
              <a:rPr lang="en-US" sz="1800" dirty="0"/>
              <a:t>https://www.sciencedirect.com/science/article/pii/S1574954118301961</a:t>
            </a: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Complete the analysis for the configuration depicted in slide 36;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Use the BioPortal (FMA, SNOMED CT, any other relevant ‘ontology’) to find some most specific types for the particulars involved;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Create an Excel in the format shown;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Most importantly: list with utmost detail to issue you encountered in trying to do this assignment.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Due: </a:t>
            </a:r>
            <a:r>
              <a:rPr lang="en-US" sz="2000" dirty="0" smtClean="0">
                <a:solidFill>
                  <a:srgbClr val="FFFF00"/>
                </a:solidFill>
              </a:rPr>
              <a:t>Wednesday Dec 4, 9am</a:t>
            </a:r>
            <a:r>
              <a:rPr lang="en-US" sz="2000" dirty="0" smtClean="0"/>
              <a:t>. Send the Excel file and a Word file with your issues to </a:t>
            </a:r>
            <a:r>
              <a:rPr lang="en-US" sz="2000" dirty="0" smtClean="0">
                <a:hlinkClick r:id="rId2"/>
              </a:rPr>
              <a:t>wceusters@gmail.com</a:t>
            </a:r>
            <a:r>
              <a:rPr lang="en-US" sz="2000" dirty="0" smtClean="0"/>
              <a:t>.</a:t>
            </a:r>
          </a:p>
          <a:p>
            <a:pPr marL="0" indent="0"/>
            <a:r>
              <a:rPr lang="en-US" sz="1800" dirty="0" smtClean="0"/>
              <a:t>	(no links from </a:t>
            </a:r>
            <a:r>
              <a:rPr lang="en-US" sz="1800" dirty="0" err="1" smtClean="0"/>
              <a:t>UBBox</a:t>
            </a:r>
            <a:r>
              <a:rPr lang="en-US" sz="1800" dirty="0" smtClean="0"/>
              <a:t>, Dropbox, Google docs, …, but the actual files!!!)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9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BMS516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Dec 4: Discussion of the paper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Dec 6: Discussion of the assignment in light of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BMS515 classes BMI-I, II and III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paper.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3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BMI 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BMI504: Research methods and statistics for BMI</a:t>
            </a:r>
          </a:p>
          <a:p>
            <a:endParaRPr lang="en-US" dirty="0" smtClean="0"/>
          </a:p>
          <a:p>
            <a:r>
              <a:rPr lang="en-US" dirty="0" smtClean="0"/>
              <a:t>BMI508:</a:t>
            </a:r>
            <a:r>
              <a:rPr lang="en-US" dirty="0"/>
              <a:t> </a:t>
            </a:r>
            <a:r>
              <a:rPr lang="en-US" dirty="0" smtClean="0"/>
              <a:t>Introduction to Biomedical Ontology</a:t>
            </a:r>
          </a:p>
          <a:p>
            <a:endParaRPr lang="en-US" dirty="0" smtClean="0"/>
          </a:p>
          <a:p>
            <a:r>
              <a:rPr lang="en-US" dirty="0" smtClean="0"/>
              <a:t>BMI708: Advanced Biomedical Ontology</a:t>
            </a:r>
          </a:p>
          <a:p>
            <a:endParaRPr lang="en-US" dirty="0"/>
          </a:p>
          <a:p>
            <a:r>
              <a:rPr lang="en-US" dirty="0" smtClean="0"/>
              <a:t>BMI714: </a:t>
            </a:r>
            <a:r>
              <a:rPr lang="en-US" smtClean="0"/>
              <a:t>Referent Tracking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1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(1) Reality </a:t>
            </a:r>
            <a:r>
              <a:rPr lang="en-US" dirty="0" smtClean="0">
                <a:sym typeface="Wingdings" panose="05000000000000000000" pitchFamily="2" charset="2"/>
              </a:rPr>
              <a:t>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775" y="1940624"/>
            <a:ext cx="4817625" cy="3536921"/>
          </a:xfrm>
          <a:prstGeom prst="rect">
            <a:avLst/>
          </a:prstGeom>
          <a:scene3d>
            <a:camera prst="perspectiveContrastingRightFacing" fov="4500000">
              <a:rot lat="639963" lon="18658966" rev="157485"/>
            </a:camera>
            <a:lightRig rig="threePt" dir="t"/>
          </a:scene3d>
        </p:spPr>
      </p:pic>
      <p:pic>
        <p:nvPicPr>
          <p:cNvPr id="6" name="Picture 2" descr="https://www.statnews.com/wp-content/uploads/2016/03/PHILLIPS_14-1024x6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05745"/>
            <a:ext cx="4711084" cy="3133055"/>
          </a:xfrm>
          <a:prstGeom prst="rect">
            <a:avLst/>
          </a:prstGeom>
          <a:noFill/>
          <a:scene3d>
            <a:camera prst="perspectiveContrastingRightFacing" fov="4500000">
              <a:rot lat="639963" lon="18658966" rev="157485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3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(2) Types </a:t>
            </a:r>
            <a:r>
              <a:rPr lang="en-US" dirty="0">
                <a:sym typeface="Wingdings" panose="05000000000000000000" pitchFamily="2" charset="2"/>
              </a:rPr>
              <a:t></a:t>
            </a:r>
            <a:r>
              <a:rPr lang="en-US" dirty="0" smtClean="0"/>
              <a:t> particulars</a:t>
            </a:r>
            <a:endParaRPr lang="en-US" dirty="0"/>
          </a:p>
        </p:txBody>
      </p:sp>
      <p:sp>
        <p:nvSpPr>
          <p:cNvPr id="269325" name="Rectangle 13">
            <a:hlinkClick r:id="rId2"/>
          </p:cNvPr>
          <p:cNvSpPr>
            <a:spLocks noChangeArrowheads="1"/>
          </p:cNvSpPr>
          <p:nvPr/>
        </p:nvSpPr>
        <p:spPr bwMode="auto">
          <a:xfrm>
            <a:off x="0" y="19050"/>
            <a:ext cx="6810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109" tIns="12696" rIns="11109" bIns="12696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9314" name="Picture 2" descr="https://encrypted-tbn3.gstatic.com/images?q=tbn:ANd9GcTM-GIh25fYhqb2R2H0pZamjtqZC32MYyKcK9hPdMORwzrD7ATcvCXhhD6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619625"/>
            <a:ext cx="1152525" cy="1533525"/>
          </a:xfrm>
          <a:prstGeom prst="rect">
            <a:avLst/>
          </a:prstGeom>
          <a:noFill/>
        </p:spPr>
      </p:pic>
      <p:pic>
        <p:nvPicPr>
          <p:cNvPr id="269316" name="Picture 4" descr="https://encrypted-tbn1.gstatic.com/images?q=tbn:ANd9GcREsxmdyg7ikvB64eCQMTaZfXmFYQ45ue49r6dHMn72KqdM0E9vrH_O-G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512" y="4595812"/>
            <a:ext cx="1114425" cy="1581150"/>
          </a:xfrm>
          <a:prstGeom prst="rect">
            <a:avLst/>
          </a:prstGeom>
          <a:noFill/>
        </p:spPr>
      </p:pic>
      <p:pic>
        <p:nvPicPr>
          <p:cNvPr id="269318" name="Picture 6" descr="https://encrypted-tbn3.gstatic.com/images?q=tbn:ANd9GcREGJl3rKpefAnc50aGAh0v4K95nJIZrFDWotLNoKlGhj3GcV7U2HlACQX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71924" y="4572000"/>
            <a:ext cx="1085850" cy="1628775"/>
          </a:xfrm>
          <a:prstGeom prst="rect">
            <a:avLst/>
          </a:prstGeom>
          <a:noFill/>
        </p:spPr>
      </p:pic>
      <p:pic>
        <p:nvPicPr>
          <p:cNvPr id="269320" name="Picture 8" descr="https://encrypted-tbn2.gstatic.com/images?q=tbn:ANd9GcR2RsdemFj41FjhNR6d2koWQJoQHCSjFDadDc2ZY0fYAZ-NEIiaxbAkTas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9762" y="4629150"/>
            <a:ext cx="1162050" cy="1514475"/>
          </a:xfrm>
          <a:prstGeom prst="rect">
            <a:avLst/>
          </a:prstGeom>
          <a:noFill/>
        </p:spPr>
      </p:pic>
      <p:pic>
        <p:nvPicPr>
          <p:cNvPr id="269322" name="Picture 10" descr="https://encrypted-tbn2.gstatic.com/images?q=tbn:ANd9GcR25xibVdlSSSW8NwWFWbLRPKZicAuGjcrQPZ1H0Hlc0OJUw_-4fuCxEyw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43800" y="4600575"/>
            <a:ext cx="1123950" cy="1571625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>
            <a:stCxn id="269314" idx="0"/>
            <a:endCxn id="17" idx="2"/>
          </p:cNvCxnSpPr>
          <p:nvPr/>
        </p:nvCxnSpPr>
        <p:spPr bwMode="auto">
          <a:xfrm flipV="1">
            <a:off x="957263" y="2718375"/>
            <a:ext cx="3614384" cy="1901250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269316" idx="0"/>
            <a:endCxn id="17" idx="2"/>
          </p:cNvCxnSpPr>
          <p:nvPr/>
        </p:nvCxnSpPr>
        <p:spPr bwMode="auto">
          <a:xfrm flipV="1">
            <a:off x="2752725" y="2718375"/>
            <a:ext cx="1818922" cy="1877437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269318" idx="0"/>
            <a:endCxn id="17" idx="2"/>
          </p:cNvCxnSpPr>
          <p:nvPr/>
        </p:nvCxnSpPr>
        <p:spPr bwMode="auto">
          <a:xfrm flipV="1">
            <a:off x="4514849" y="2718375"/>
            <a:ext cx="56798" cy="1853625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269320" idx="0"/>
            <a:endCxn id="17" idx="2"/>
          </p:cNvCxnSpPr>
          <p:nvPr/>
        </p:nvCxnSpPr>
        <p:spPr bwMode="auto">
          <a:xfrm flipH="1" flipV="1">
            <a:off x="4571647" y="2718375"/>
            <a:ext cx="1729140" cy="1910775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269322" idx="0"/>
            <a:endCxn id="17" idx="2"/>
          </p:cNvCxnSpPr>
          <p:nvPr/>
        </p:nvCxnSpPr>
        <p:spPr bwMode="auto">
          <a:xfrm flipH="1" flipV="1">
            <a:off x="4571647" y="2718375"/>
            <a:ext cx="3534128" cy="1882200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289084" y="2133600"/>
            <a:ext cx="2565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Human being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2437" y="2869912"/>
            <a:ext cx="2680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instance of at t</a:t>
            </a:r>
            <a:endParaRPr lang="en-US" i="1" dirty="0">
              <a:solidFill>
                <a:schemeClr val="bg1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0" y="4191000"/>
            <a:ext cx="9144000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3869883" y="6273225"/>
            <a:ext cx="1393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particulars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8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Instances are the objects of classification …</a:t>
            </a:r>
            <a:endParaRPr lang="en-US" dirty="0"/>
          </a:p>
        </p:txBody>
      </p:sp>
      <p:sp>
        <p:nvSpPr>
          <p:cNvPr id="269325" name="Rectangle 13">
            <a:hlinkClick r:id="rId2"/>
          </p:cNvPr>
          <p:cNvSpPr>
            <a:spLocks noChangeArrowheads="1"/>
          </p:cNvSpPr>
          <p:nvPr/>
        </p:nvSpPr>
        <p:spPr bwMode="auto">
          <a:xfrm>
            <a:off x="0" y="19050"/>
            <a:ext cx="6810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109" tIns="12696" rIns="11109" bIns="12696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9318" name="Picture 6" descr="https://encrypted-tbn3.gstatic.com/images?q=tbn:ANd9GcREGJl3rKpefAnc50aGAh0v4K95nJIZrFDWotLNoKlGhj3GcV7U2HlACQX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1924" y="4572000"/>
            <a:ext cx="1085850" cy="1628775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>
            <a:stCxn id="269318" idx="0"/>
            <a:endCxn id="18" idx="2"/>
          </p:cNvCxnSpPr>
          <p:nvPr/>
        </p:nvCxnSpPr>
        <p:spPr bwMode="auto">
          <a:xfrm flipH="1" flipV="1">
            <a:off x="3203887" y="2844463"/>
            <a:ext cx="1310962" cy="1727537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17" idx="2"/>
          </p:cNvCxnSpPr>
          <p:nvPr/>
        </p:nvCxnSpPr>
        <p:spPr bwMode="auto">
          <a:xfrm flipH="1" flipV="1">
            <a:off x="1706660" y="3550800"/>
            <a:ext cx="2801629" cy="103548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269318" idx="0"/>
            <a:endCxn id="19" idx="2"/>
          </p:cNvCxnSpPr>
          <p:nvPr/>
        </p:nvCxnSpPr>
        <p:spPr bwMode="auto">
          <a:xfrm flipV="1">
            <a:off x="4514849" y="2259688"/>
            <a:ext cx="542926" cy="2312312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269318" idx="0"/>
            <a:endCxn id="20" idx="2"/>
          </p:cNvCxnSpPr>
          <p:nvPr/>
        </p:nvCxnSpPr>
        <p:spPr bwMode="auto">
          <a:xfrm flipV="1">
            <a:off x="4514849" y="1802198"/>
            <a:ext cx="2652112" cy="2769802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424097" y="2966025"/>
            <a:ext cx="2565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Human being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0" y="4191000"/>
            <a:ext cx="9144000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3869883" y="6273225"/>
            <a:ext cx="1393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particulars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14060" y="2259688"/>
            <a:ext cx="1779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Mammal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26499" y="1674913"/>
            <a:ext cx="2062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Vertebrate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96983" y="1217423"/>
            <a:ext cx="1939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Organism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63213" y="4148722"/>
            <a:ext cx="2680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instance of at t</a:t>
            </a:r>
            <a:endParaRPr lang="en-US" i="1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>
            <a:stCxn id="17" idx="0"/>
            <a:endCxn id="18" idx="1"/>
          </p:cNvCxnSpPr>
          <p:nvPr/>
        </p:nvCxnSpPr>
        <p:spPr bwMode="auto">
          <a:xfrm flipV="1">
            <a:off x="1706660" y="2552076"/>
            <a:ext cx="607400" cy="413949"/>
          </a:xfrm>
          <a:prstGeom prst="straightConnector1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18" idx="0"/>
            <a:endCxn id="19" idx="1"/>
          </p:cNvCxnSpPr>
          <p:nvPr/>
        </p:nvCxnSpPr>
        <p:spPr bwMode="auto">
          <a:xfrm flipV="1">
            <a:off x="3203887" y="1967301"/>
            <a:ext cx="822612" cy="292387"/>
          </a:xfrm>
          <a:prstGeom prst="straightConnector1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stCxn id="19" idx="0"/>
            <a:endCxn id="20" idx="1"/>
          </p:cNvCxnSpPr>
          <p:nvPr/>
        </p:nvCxnSpPr>
        <p:spPr bwMode="auto">
          <a:xfrm flipV="1">
            <a:off x="5057775" y="1509811"/>
            <a:ext cx="1139208" cy="165102"/>
          </a:xfrm>
          <a:prstGeom prst="straightConnector1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1314834" y="2218153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FFFF00"/>
                </a:solidFill>
              </a:rPr>
              <a:t>isa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51229" y="1520250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FFFF00"/>
                </a:solidFill>
              </a:rPr>
              <a:t>isa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76941" y="1114523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FFFF00"/>
                </a:solidFill>
              </a:rPr>
              <a:t>isa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6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sz="3400" dirty="0" smtClean="0"/>
              <a:t>Most generic entities in Basic Formal Ontology</a:t>
            </a:r>
            <a:endParaRPr lang="en-US" sz="3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7848600" cy="4953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0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6248400"/>
          </a:xfrm>
        </p:spPr>
      </p:pic>
      <p:sp>
        <p:nvSpPr>
          <p:cNvPr id="5" name="TextBox 4"/>
          <p:cNvSpPr txBox="1"/>
          <p:nvPr/>
        </p:nvSpPr>
        <p:spPr>
          <a:xfrm>
            <a:off x="228600" y="6019800"/>
            <a:ext cx="4650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 Ontology Fragment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537AB-973C-4F01-8428-E6E22579D3A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9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31144</TotalTime>
  <Words>1606</Words>
  <Application>Microsoft Office PowerPoint</Application>
  <PresentationFormat>On-screen Show (4:3)</PresentationFormat>
  <Paragraphs>494</Paragraphs>
  <Slides>46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62" baseType="lpstr">
      <vt:lpstr>Batang</vt:lpstr>
      <vt:lpstr>ＭＳ 明朝</vt:lpstr>
      <vt:lpstr>ＭＳ Ｐゴシック</vt:lpstr>
      <vt:lpstr>Arial</vt:lpstr>
      <vt:lpstr>Calibri</vt:lpstr>
      <vt:lpstr>Eurostile</vt:lpstr>
      <vt:lpstr>Georgia</vt:lpstr>
      <vt:lpstr>Helvetica</vt:lpstr>
      <vt:lpstr>Tahoma</vt:lpstr>
      <vt:lpstr>Times</vt:lpstr>
      <vt:lpstr>Times New Roman</vt:lpstr>
      <vt:lpstr>Trebuchet MS</vt:lpstr>
      <vt:lpstr>Verdana</vt:lpstr>
      <vt:lpstr>Wingdings</vt:lpstr>
      <vt:lpstr>2014-Indianapolis</vt:lpstr>
      <vt:lpstr>Photo Editor-foto</vt:lpstr>
      <vt:lpstr>Biomedical Informatics III How to structure data files  Lecture in BMS515: Fundamentals of Biomedical Research. Nov 25, 2019 Room 1225A, JSMBS, University at Buffalo</vt:lpstr>
      <vt:lpstr>Today’s learning outcomes (BMI-III)</vt:lpstr>
      <vt:lpstr>Basic Ontological Distinctions</vt:lpstr>
      <vt:lpstr>Basic Formal Ontology: what is out there … (… we want/need to deal with)?</vt:lpstr>
      <vt:lpstr>(1) Reality  Representation</vt:lpstr>
      <vt:lpstr>(2) Types  particulars</vt:lpstr>
      <vt:lpstr>Instances are the objects of classification …</vt:lpstr>
      <vt:lpstr>Most generic entities in Basic Formal Ontology</vt:lpstr>
      <vt:lpstr>PowerPoint Presentation</vt:lpstr>
      <vt:lpstr>(3) Continuants  Occurrents</vt:lpstr>
      <vt:lpstr>An ontological square</vt:lpstr>
      <vt:lpstr>An ontological square</vt:lpstr>
      <vt:lpstr>Continuants versus Occurrents: differences for temporal indexing</vt:lpstr>
      <vt:lpstr>The importance of temporal indexing</vt:lpstr>
      <vt:lpstr>The importance of temporal indexing</vt:lpstr>
      <vt:lpstr>Do you see the ambiguity ?</vt:lpstr>
      <vt:lpstr>PowerPoint Presentation</vt:lpstr>
      <vt:lpstr>(4) Some relations in BFO</vt:lpstr>
      <vt:lpstr>PowerPoint Presentation</vt:lpstr>
      <vt:lpstr>depends_on</vt:lpstr>
      <vt:lpstr>PowerPoint Presentation</vt:lpstr>
      <vt:lpstr>derives_from </vt:lpstr>
      <vt:lpstr>Relational PoRs  relational expressions</vt:lpstr>
      <vt:lpstr>Relational PoRs  relational expressions</vt:lpstr>
      <vt:lpstr>Structuring data files</vt:lpstr>
      <vt:lpstr>Data quality … really ?</vt:lpstr>
      <vt:lpstr>Data quality … really ?</vt:lpstr>
      <vt:lpstr>Data quality … reality!</vt:lpstr>
      <vt:lpstr>Data quality … reality!</vt:lpstr>
      <vt:lpstr>Data quality … reality!</vt:lpstr>
      <vt:lpstr>William Kent in ‘Data and Reality’</vt:lpstr>
      <vt:lpstr>Some Data Quality Dimensions</vt:lpstr>
      <vt:lpstr>Minimal ontological principles for high quality research data</vt:lpstr>
      <vt:lpstr>Exercise and subsequent assignment</vt:lpstr>
      <vt:lpstr>PowerPoint Presentation</vt:lpstr>
      <vt:lpstr>Possible origin of this drawing</vt:lpstr>
      <vt:lpstr>1. Identify the particulars you want to collect data about</vt:lpstr>
      <vt:lpstr>2. Identify the types these particulars are instances of</vt:lpstr>
      <vt:lpstr>3. Organize the types in a taxonomy using high quality ontologies</vt:lpstr>
      <vt:lpstr>PowerPoint Presentation</vt:lpstr>
      <vt:lpstr>PowerPoint Presentation</vt:lpstr>
      <vt:lpstr>4. Represent the relationships that hold between the particulars</vt:lpstr>
      <vt:lpstr>Near-perfect datafile</vt:lpstr>
      <vt:lpstr>Assignment</vt:lpstr>
      <vt:lpstr>BMS516</vt:lpstr>
      <vt:lpstr>Related BMI courses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Werner CEUSTERS</cp:lastModifiedBy>
  <cp:revision>1314</cp:revision>
  <dcterms:created xsi:type="dcterms:W3CDTF">1601-01-01T00:00:00Z</dcterms:created>
  <dcterms:modified xsi:type="dcterms:W3CDTF">2019-11-24T18:33:40Z</dcterms:modified>
</cp:coreProperties>
</file>