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6" r:id="rId1"/>
  </p:sldMasterIdLst>
  <p:notesMasterIdLst>
    <p:notesMasterId r:id="rId62"/>
  </p:notesMasterIdLst>
  <p:sldIdLst>
    <p:sldId id="1339" r:id="rId2"/>
    <p:sldId id="1515" r:id="rId3"/>
    <p:sldId id="1350" r:id="rId4"/>
    <p:sldId id="1440" r:id="rId5"/>
    <p:sldId id="1517" r:id="rId6"/>
    <p:sldId id="1526" r:id="rId7"/>
    <p:sldId id="1527" r:id="rId8"/>
    <p:sldId id="1528" r:id="rId9"/>
    <p:sldId id="1525" r:id="rId10"/>
    <p:sldId id="1518" r:id="rId11"/>
    <p:sldId id="1519" r:id="rId12"/>
    <p:sldId id="1520" r:id="rId13"/>
    <p:sldId id="1441" r:id="rId14"/>
    <p:sldId id="1442" r:id="rId15"/>
    <p:sldId id="1443" r:id="rId16"/>
    <p:sldId id="1444" r:id="rId17"/>
    <p:sldId id="1534" r:id="rId18"/>
    <p:sldId id="1445" r:id="rId19"/>
    <p:sldId id="1446" r:id="rId20"/>
    <p:sldId id="1487" r:id="rId21"/>
    <p:sldId id="1447" r:id="rId22"/>
    <p:sldId id="1448" r:id="rId23"/>
    <p:sldId id="1449" r:id="rId24"/>
    <p:sldId id="1450" r:id="rId25"/>
    <p:sldId id="1451" r:id="rId26"/>
    <p:sldId id="1522" r:id="rId27"/>
    <p:sldId id="1523" r:id="rId28"/>
    <p:sldId id="1524" r:id="rId29"/>
    <p:sldId id="1516" r:id="rId30"/>
    <p:sldId id="1529" r:id="rId31"/>
    <p:sldId id="1484" r:id="rId32"/>
    <p:sldId id="1481" r:id="rId33"/>
    <p:sldId id="1479" r:id="rId34"/>
    <p:sldId id="1480" r:id="rId35"/>
    <p:sldId id="1482" r:id="rId36"/>
    <p:sldId id="1483" r:id="rId37"/>
    <p:sldId id="1535" r:id="rId38"/>
    <p:sldId id="1488" r:id="rId39"/>
    <p:sldId id="1536" r:id="rId40"/>
    <p:sldId id="1406" r:id="rId41"/>
    <p:sldId id="1372" r:id="rId42"/>
    <p:sldId id="1492" r:id="rId43"/>
    <p:sldId id="1469" r:id="rId44"/>
    <p:sldId id="1470" r:id="rId45"/>
    <p:sldId id="1471" r:id="rId46"/>
    <p:sldId id="1490" r:id="rId47"/>
    <p:sldId id="1532" r:id="rId48"/>
    <p:sldId id="1533" r:id="rId49"/>
    <p:sldId id="1452" r:id="rId50"/>
    <p:sldId id="1453" r:id="rId51"/>
    <p:sldId id="1472" r:id="rId52"/>
    <p:sldId id="1454" r:id="rId53"/>
    <p:sldId id="1407" r:id="rId54"/>
    <p:sldId id="1405" r:id="rId55"/>
    <p:sldId id="1455" r:id="rId56"/>
    <p:sldId id="1456" r:id="rId57"/>
    <p:sldId id="1457" r:id="rId58"/>
    <p:sldId id="1458" r:id="rId59"/>
    <p:sldId id="1494" r:id="rId60"/>
    <p:sldId id="1538" r:id="rId61"/>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16165D"/>
    <a:srgbClr val="FF0066"/>
    <a:srgbClr val="FFFF66"/>
    <a:srgbClr val="1FE115"/>
    <a:srgbClr val="FF0000"/>
    <a:srgbClr val="FF6600"/>
    <a:srgbClr val="A2CCE8"/>
    <a:srgbClr val="AAE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autoAdjust="0"/>
    <p:restoredTop sz="95507" autoAdjust="0"/>
  </p:normalViewPr>
  <p:slideViewPr>
    <p:cSldViewPr>
      <p:cViewPr varScale="1">
        <p:scale>
          <a:sx n="84" d="100"/>
          <a:sy n="84" d="100"/>
        </p:scale>
        <p:origin x="126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37</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7006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39</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18077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40</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511835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41</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983974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0D39F32-5C15-4A14-AEFC-ABA7FE7E8A03}" type="slidenum">
              <a:rPr lang="en-US" altLang="en-US" sz="1200" b="0"/>
              <a:pPr eaLnBrk="1" hangingPunct="1"/>
              <a:t>46</a:t>
            </a:fld>
            <a:endParaRPr lang="en-US" alt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809917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50</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59813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B09DCEE-7D5C-4F86-A46D-32518BF406A0}" type="slidenum">
              <a:rPr lang="en-US" altLang="en-US" sz="1200" b="0"/>
              <a:pPr eaLnBrk="1" hangingPunct="1"/>
              <a:t>52</a:t>
            </a:fld>
            <a:endParaRPr lang="en-US" altLang="en-US" sz="1200" b="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08422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53</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647527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54</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781616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1BB810-17B8-4591-B961-426FD7CE2952}" type="slidenum">
              <a:rPr lang="en-US" altLang="en-US"/>
              <a:pPr>
                <a:spcBef>
                  <a:spcPct val="0"/>
                </a:spcBef>
              </a:pPr>
              <a:t>56</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651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17258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4</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2307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3E9B13-4D1B-4874-A161-E9EF14710D5D}" type="slidenum">
              <a:rPr lang="en-US" altLang="en-US"/>
              <a:pPr/>
              <a:t>9</a:t>
            </a:fld>
            <a:endParaRPr lang="en-US" altLang="en-US"/>
          </a:p>
        </p:txBody>
      </p:sp>
      <p:sp>
        <p:nvSpPr>
          <p:cNvPr id="950274" name="Rectangle 2"/>
          <p:cNvSpPr>
            <a:spLocks noGrp="1" noRot="1" noChangeAspect="1" noChangeArrowheads="1" noTextEdit="1"/>
          </p:cNvSpPr>
          <p:nvPr>
            <p:ph type="sldImg"/>
          </p:nvPr>
        </p:nvSpPr>
        <p:spPr>
          <a:ln/>
        </p:spPr>
      </p:sp>
      <p:sp>
        <p:nvSpPr>
          <p:cNvPr id="9502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9287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13</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52123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14</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8722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15</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98762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16</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7063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29</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0198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5495042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xfrm>
            <a:off x="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3094482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2339341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1134665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6"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411243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92771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8530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477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100"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101"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smtClean="0"/>
              <a:t>Click icon to add table</a:t>
            </a:r>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www.thegreatcourses.com/professors/jeffrey-l-kasser/" TargetMode="External"/><Relationship Id="rId2" Type="http://schemas.openxmlformats.org/officeDocument/2006/relationships/hyperlink" Target="http://undsci.berkeley.edu/article/philosophy"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emf"/></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www.google.com/imgres?num=10&amp;hl=en&amp;safe=off&amp;tbo=d&amp;biw=1680&amp;bih=858&amp;tbm=isch&amp;tbnid=IHXX8pOeP7darM:&amp;imgrefurl=http://collider.com/jonathan-nolan-person-of-interest-dark-knight-rises-interview/137379/&amp;docid=hw5ZwkaLbYH0xM&amp;imgurl=http://collider.com/wp-content/uploads/person-of-interest-taraji-p-henson-4.jpg&amp;w=540&amp;h=720&amp;ei=EzbvUOTBAbO10AGGq4G4BQ&amp;zoom=1" TargetMode="External"/><Relationship Id="rId7"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12" Type="http://schemas.openxmlformats.org/officeDocument/2006/relationships/image" Target="../media/image46.jpeg"/><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6" Type="http://schemas.openxmlformats.org/officeDocument/2006/relationships/image" Target="../media/image43.jpeg"/><Relationship Id="rId11" Type="http://schemas.openxmlformats.org/officeDocument/2006/relationships/hyperlink" Target="http://www.google.com/imgres?num=10&amp;hl=en&amp;safe=off&amp;tbo=d&amp;biw=1680&amp;bih=858&amp;tbm=isch&amp;tbnid=uzHegijBDrVCxM:&amp;imgrefurl=http://tlceyeopener.blogspot.com/2012/09/tlc-eyecare-laser-centers-welcomes-new.html&amp;docid=72rk70VQwzyM6M&amp;imgurl=http://4.bp.blogspot.com/-_Q3A00CnIl4/UFnzN1sxk2I/AAAAAAAAALA/LkL6Cv3JP5I/s1600/Erica_Person_MD.jpg&amp;w=1143&amp;h=1600&amp;ei=EzbvUOTBAbO10AGGq4G4BQ&amp;zoom=1" TargetMode="External"/><Relationship Id="rId5" Type="http://schemas.openxmlformats.org/officeDocument/2006/relationships/hyperlink" Target="http://www.google.com/imgres?num=10&amp;hl=en&amp;safe=off&amp;tbo=d&amp;biw=1680&amp;bih=858&amp;tbm=isch&amp;tbnid=tWS1VoR2oxomXM:&amp;imgrefurl=http://perezhilton.com/2011-12-15-ryan-gosling-is-named-time-magazines-coolest-person-of-the-year&amp;docid=MO35ynEp_HhFdM&amp;imgurl=http://img.perezhilton.com/wp-content/uploads/2011/12/ryan-gosling-is-coolest-person-of-the-year__oPt.jpg&amp;w=450&amp;h=639&amp;ei=EzbvUOTBAbO10AGGq4G4BQ&amp;zoom=1" TargetMode="External"/><Relationship Id="rId10" Type="http://schemas.openxmlformats.org/officeDocument/2006/relationships/image" Target="../media/image45.jpeg"/><Relationship Id="rId4" Type="http://schemas.openxmlformats.org/officeDocument/2006/relationships/image" Target="../media/image42.jpeg"/><Relationship Id="rId9" Type="http://schemas.openxmlformats.org/officeDocument/2006/relationships/hyperlink" Target="http://www.google.com/imgres?num=10&amp;hl=en&amp;safe=off&amp;tbo=d&amp;biw=1680&amp;bih=858&amp;tbm=isch&amp;tbnid=NQXySzMWyLA96M:&amp;imgrefurl=http://www.fanpop.com/clubs/david-henrie/images/26183003/title/david-henrie-aim-high-party-person-photo&amp;docid=xeljz3CV4-c0VM&amp;imgurl=http://images5.fanpop.com/image/photos/26100000/David-Henrie-Aim-High-Party-Person-david-henrie-26183003-940-1222.jpg&amp;w=940&amp;h=1222&amp;ei=EzbvUOTBAbO10AGGq4G4BQ&amp;zoom=1"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0" y="990600"/>
            <a:ext cx="9144000" cy="2043113"/>
          </a:xfrm>
        </p:spPr>
        <p:txBody>
          <a:bodyPr/>
          <a:lstStyle/>
          <a:p>
            <a:pPr>
              <a:tabLst>
                <a:tab pos="5376863" algn="l"/>
              </a:tabLst>
            </a:pPr>
            <a:r>
              <a:rPr lang="en-US" sz="4000" dirty="0" smtClean="0"/>
              <a:t>Biomedical Informatics II</a:t>
            </a:r>
            <a:br>
              <a:rPr lang="en-US" sz="4000" dirty="0" smtClean="0"/>
            </a:br>
            <a:r>
              <a:rPr lang="en-US" sz="4000" dirty="0" smtClean="0"/>
              <a:t>Data collection principles and Ontology</a:t>
            </a:r>
            <a:r>
              <a:rPr lang="en-US" sz="3200" dirty="0" smtClean="0"/>
              <a:t/>
            </a:r>
            <a:br>
              <a:rPr lang="en-US" sz="3200" dirty="0" smtClean="0"/>
            </a:br>
            <a:r>
              <a:rPr lang="en-US" sz="3200" dirty="0" smtClean="0"/>
              <a:t/>
            </a:r>
            <a:br>
              <a:rPr lang="en-US" sz="3200" dirty="0" smtClean="0"/>
            </a:br>
            <a:r>
              <a:rPr lang="en-GB" sz="1800" dirty="0" smtClean="0">
                <a:latin typeface="Times New Roman" panose="02020603050405020304" pitchFamily="18" charset="0"/>
                <a:cs typeface="Times New Roman" panose="02020603050405020304" pitchFamily="18" charset="0"/>
              </a:rPr>
              <a:t>Lecture in BMS515: </a:t>
            </a:r>
            <a:r>
              <a:rPr lang="en-US" sz="1800" i="1" dirty="0">
                <a:latin typeface="Times New Roman" panose="02020603050405020304" pitchFamily="18" charset="0"/>
                <a:cs typeface="Times New Roman" panose="02020603050405020304" pitchFamily="18" charset="0"/>
              </a:rPr>
              <a:t>Fundamentals of Biomedical </a:t>
            </a:r>
            <a:r>
              <a:rPr lang="en-US" sz="1800" i="1" dirty="0" smtClean="0">
                <a:latin typeface="Times New Roman" panose="02020603050405020304" pitchFamily="18" charset="0"/>
                <a:cs typeface="Times New Roman" panose="02020603050405020304" pitchFamily="18" charset="0"/>
              </a:rPr>
              <a:t>Research.</a:t>
            </a:r>
            <a:r>
              <a:rPr lang="en-GB" sz="1800" dirty="0" smtClean="0">
                <a:latin typeface="Times New Roman" panose="02020603050405020304" pitchFamily="18" charset="0"/>
                <a:cs typeface="Times New Roman" panose="02020603050405020304" pitchFamily="18" charset="0"/>
              </a:rPr>
              <a:t/>
            </a:r>
            <a:br>
              <a:rPr lang="en-GB" sz="1800" dirty="0" smtClean="0">
                <a:latin typeface="Times New Roman" panose="02020603050405020304" pitchFamily="18" charset="0"/>
                <a:cs typeface="Times New Roman" panose="02020603050405020304" pitchFamily="18" charset="0"/>
              </a:rPr>
            </a:br>
            <a:r>
              <a:rPr lang="en-GB" sz="1800" dirty="0" smtClean="0">
                <a:latin typeface="Times New Roman" panose="02020603050405020304" pitchFamily="18" charset="0"/>
                <a:cs typeface="Times New Roman" panose="02020603050405020304" pitchFamily="18" charset="0"/>
              </a:rPr>
              <a:t>Nov 22, 2019</a:t>
            </a:r>
            <a:br>
              <a:rPr lang="en-GB" sz="1800" dirty="0" smtClean="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Room </a:t>
            </a:r>
            <a:r>
              <a:rPr lang="en-GB" sz="1800" dirty="0" smtClean="0">
                <a:latin typeface="Times New Roman" panose="02020603050405020304" pitchFamily="18" charset="0"/>
                <a:cs typeface="Times New Roman" panose="02020603050405020304" pitchFamily="18" charset="0"/>
              </a:rPr>
              <a:t>1225A, </a:t>
            </a:r>
            <a:r>
              <a:rPr lang="en-GB" sz="1800" dirty="0">
                <a:latin typeface="Times New Roman" panose="02020603050405020304" pitchFamily="18" charset="0"/>
                <a:cs typeface="Times New Roman" panose="02020603050405020304" pitchFamily="18" charset="0"/>
              </a:rPr>
              <a:t>JSMBS, </a:t>
            </a:r>
            <a:r>
              <a:rPr lang="en-US" sz="1800" dirty="0" smtClean="0">
                <a:latin typeface="Times New Roman" panose="02020603050405020304" pitchFamily="18" charset="0"/>
                <a:cs typeface="Times New Roman" panose="02020603050405020304" pitchFamily="18" charset="0"/>
              </a:rPr>
              <a:t>University at Buffalo</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smtClean="0">
                <a:ea typeface="ＭＳ 明朝" pitchFamily="49" charset="-128"/>
              </a:rPr>
              <a:t>Werner CEUSTERS, MD</a:t>
            </a:r>
            <a:endParaRPr lang="en-GB" altLang="ja-JP" sz="2800" b="1" baseline="30000" dirty="0" smtClean="0">
              <a:ea typeface="ＭＳ 明朝" pitchFamily="49" charset="-128"/>
            </a:endParaRPr>
          </a:p>
          <a:p>
            <a:pPr defTabSz="566738" eaLnBrk="1" hangingPunct="1">
              <a:lnSpc>
                <a:spcPct val="120000"/>
              </a:lnSpc>
            </a:pPr>
            <a:endParaRPr lang="en-US" altLang="ja-JP" sz="1800" b="1" dirty="0" smtClean="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smtClean="0">
                <a:ea typeface="ＭＳ 明朝" pitchFamily="49" charset="-128"/>
              </a:rPr>
              <a:t>Ontology Research Group, </a:t>
            </a:r>
            <a:r>
              <a:rPr lang="en-GB" altLang="ja-JP" sz="1800" i="1" dirty="0" err="1" smtClean="0">
                <a:ea typeface="ＭＳ 明朝" pitchFamily="49" charset="-128"/>
              </a:rPr>
              <a:t>Center</a:t>
            </a:r>
            <a:r>
              <a:rPr lang="en-GB" altLang="ja-JP" sz="1800" i="1" dirty="0" smtClean="0">
                <a:ea typeface="ＭＳ 明朝" pitchFamily="49" charset="-128"/>
              </a:rPr>
              <a:t> of Excellence in Bioinformatics and Life Sciences,</a:t>
            </a:r>
          </a:p>
          <a:p>
            <a:pPr defTabSz="566738" eaLnBrk="1" hangingPunct="1">
              <a:lnSpc>
                <a:spcPct val="120000"/>
              </a:lnSpc>
            </a:pPr>
            <a:r>
              <a:rPr lang="en-GB" altLang="ja-JP" sz="1800" i="1" dirty="0" smtClean="0">
                <a:ea typeface="ＭＳ 明朝" pitchFamily="49" charset="-128"/>
              </a:rPr>
              <a:t>University at Buffalo, NY, USA</a:t>
            </a:r>
          </a:p>
          <a:p>
            <a:pPr defTabSz="566738" eaLnBrk="1" hangingPunct="1">
              <a:lnSpc>
                <a:spcPct val="80000"/>
              </a:lnSpc>
            </a:pPr>
            <a:endParaRPr lang="en-US" altLang="ja-JP" sz="2000" i="1" dirty="0" smtClean="0">
              <a:ea typeface="ＭＳ 明朝" pitchFamily="49" charset="-128"/>
            </a:endParaRPr>
          </a:p>
        </p:txBody>
      </p:sp>
      <p:sp>
        <p:nvSpPr>
          <p:cNvPr id="2" name="Slide Number Placeholder 1"/>
          <p:cNvSpPr>
            <a:spLocks noGrp="1"/>
          </p:cNvSpPr>
          <p:nvPr>
            <p:ph type="sldNum" sz="quarter" idx="4"/>
          </p:nvPr>
        </p:nvSpPr>
        <p:spPr/>
        <p:txBody>
          <a:bodyPr/>
          <a:lstStyle/>
          <a:p>
            <a:fld id="{9CE537AB-973C-4F01-8428-E6E22579D3AA}" type="slidenum">
              <a:rPr lang="en-US" smtClean="0"/>
              <a:pPr/>
              <a:t>1</a:t>
            </a:fld>
            <a:endParaRPr lang="en-US"/>
          </a:p>
        </p:txBody>
      </p:sp>
    </p:spTree>
    <p:extLst>
      <p:ext uri="{BB962C8B-B14F-4D97-AF65-F5344CB8AC3E}">
        <p14:creationId xmlns:p14="http://schemas.microsoft.com/office/powerpoint/2010/main" val="382674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think?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771268"/>
            <a:ext cx="6847114" cy="4553331"/>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10</a:t>
            </a:fld>
            <a:endParaRPr lang="en-US"/>
          </a:p>
        </p:txBody>
      </p:sp>
    </p:spTree>
    <p:extLst>
      <p:ext uri="{BB962C8B-B14F-4D97-AF65-F5344CB8AC3E}">
        <p14:creationId xmlns:p14="http://schemas.microsoft.com/office/powerpoint/2010/main" val="2529916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Reviewers’ comments on my FOIS 2016 papers</a:t>
            </a:r>
            <a:endParaRPr lang="en-US" sz="3200"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t>
            </a:r>
            <a:r>
              <a:rPr lang="en-US" i="1" dirty="0" smtClean="0"/>
              <a:t>Although </a:t>
            </a:r>
            <a:r>
              <a:rPr lang="en-US" i="1" dirty="0"/>
              <a:t>it is not mentioned explicitly, it gives the impression that the authors assume that there is only one reality and that this reality can be faithfully </a:t>
            </a:r>
            <a:r>
              <a:rPr lang="en-US" i="1" dirty="0" smtClean="0"/>
              <a:t>modelled</a:t>
            </a:r>
            <a:r>
              <a:rPr lang="en-US" dirty="0" smtClean="0"/>
              <a:t>’; 	</a:t>
            </a:r>
          </a:p>
          <a:p>
            <a:pPr>
              <a:buFont typeface="Arial" panose="020B0604020202020204" pitchFamily="34" charset="0"/>
              <a:buChar char="•"/>
            </a:pPr>
            <a:r>
              <a:rPr lang="en-US" dirty="0" smtClean="0"/>
              <a:t>‘</a:t>
            </a:r>
            <a:r>
              <a:rPr lang="en-US" i="1" dirty="0" smtClean="0"/>
              <a:t>The </a:t>
            </a:r>
            <a:r>
              <a:rPr lang="en-US" i="1" dirty="0"/>
              <a:t>somewhat naive realism that seems to </a:t>
            </a:r>
            <a:r>
              <a:rPr lang="en-US" i="1" dirty="0" err="1"/>
              <a:t>underly</a:t>
            </a:r>
            <a:r>
              <a:rPr lang="en-US" i="1" dirty="0"/>
              <a:t> the </a:t>
            </a:r>
            <a:r>
              <a:rPr lang="en-US" i="1" dirty="0" smtClean="0"/>
              <a:t>work, namely</a:t>
            </a:r>
            <a:r>
              <a:rPr lang="en-US" i="1" dirty="0"/>
              <a:t>, that there is an objective reality out there to be observed and </a:t>
            </a:r>
            <a:r>
              <a:rPr lang="en-US" i="1" dirty="0" smtClean="0"/>
              <a:t>recognized</a:t>
            </a:r>
            <a:r>
              <a:rPr lang="en-US" dirty="0" smtClean="0"/>
              <a:t>’; </a:t>
            </a:r>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p:txBody>
      </p:sp>
      <p:sp>
        <p:nvSpPr>
          <p:cNvPr id="4" name="Slide Number Placeholder 3"/>
          <p:cNvSpPr>
            <a:spLocks noGrp="1"/>
          </p:cNvSpPr>
          <p:nvPr>
            <p:ph type="sldNum" sz="quarter" idx="4"/>
          </p:nvPr>
        </p:nvSpPr>
        <p:spPr/>
        <p:txBody>
          <a:bodyPr/>
          <a:lstStyle/>
          <a:p>
            <a:fld id="{9CE537AB-973C-4F01-8428-E6E22579D3AA}" type="slidenum">
              <a:rPr lang="en-US" smtClean="0"/>
              <a:pPr/>
              <a:t>11</a:t>
            </a:fld>
            <a:endParaRPr lang="en-US"/>
          </a:p>
        </p:txBody>
      </p:sp>
    </p:spTree>
    <p:extLst>
      <p:ext uri="{BB962C8B-B14F-4D97-AF65-F5344CB8AC3E}">
        <p14:creationId xmlns:p14="http://schemas.microsoft.com/office/powerpoint/2010/main" val="277524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Matrix</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19238"/>
            <a:ext cx="3834075" cy="4953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297" y="1519238"/>
            <a:ext cx="4753103" cy="23669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297" y="3962400"/>
            <a:ext cx="4755412" cy="2509838"/>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12</a:t>
            </a:fld>
            <a:endParaRPr lang="en-US"/>
          </a:p>
        </p:txBody>
      </p:sp>
    </p:spTree>
    <p:extLst>
      <p:ext uri="{BB962C8B-B14F-4D97-AF65-F5344CB8AC3E}">
        <p14:creationId xmlns:p14="http://schemas.microsoft.com/office/powerpoint/2010/main" val="826096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454333" y="2265546"/>
            <a:ext cx="2545893" cy="3791755"/>
          </a:xfrm>
          <a:prstGeom prst="rect">
            <a:avLst/>
          </a:prstGeom>
        </p:spPr>
      </p:pic>
      <p:sp>
        <p:nvSpPr>
          <p:cNvPr id="7170" name="AutoShape 2"/>
          <p:cNvSpPr>
            <a:spLocks noGrp="1" noChangeArrowheads="1"/>
          </p:cNvSpPr>
          <p:nvPr>
            <p:ph type="title"/>
          </p:nvPr>
        </p:nvSpPr>
        <p:spPr/>
        <p:txBody>
          <a:bodyPr/>
          <a:lstStyle/>
          <a:p>
            <a:pPr eaLnBrk="1" hangingPunct="1"/>
            <a:r>
              <a:rPr lang="en-US" dirty="0"/>
              <a:t>Three </a:t>
            </a:r>
            <a:r>
              <a:rPr lang="en-US" dirty="0" smtClean="0"/>
              <a:t>relevant disciplines</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595519" y="6089303"/>
            <a:ext cx="1826141" cy="461665"/>
          </a:xfrm>
          <a:prstGeom prst="rect">
            <a:avLst/>
          </a:prstGeom>
          <a:noFill/>
        </p:spPr>
        <p:txBody>
          <a:bodyPr wrap="none" rtlCol="0">
            <a:spAutoFit/>
          </a:bodyPr>
          <a:lstStyle/>
          <a:p>
            <a:r>
              <a:rPr lang="en-US" sz="2400" dirty="0" smtClean="0">
                <a:solidFill>
                  <a:srgbClr val="FFC000"/>
                </a:solidFill>
              </a:rPr>
              <a:t>Descriptions</a:t>
            </a:r>
            <a:endParaRPr lang="en-US" sz="2400"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smtClean="0">
                <a:solidFill>
                  <a:srgbClr val="FFFF00"/>
                </a:solidFill>
              </a:rPr>
              <a:t>Beings &amp; happenings</a:t>
            </a:r>
            <a:endParaRPr lang="en-US" sz="2400" dirty="0">
              <a:solidFill>
                <a:srgbClr val="FFFF00"/>
              </a:solidFill>
            </a:endParaRP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smtClean="0">
                <a:solidFill>
                  <a:srgbClr val="FFC000"/>
                </a:solidFill>
              </a:rPr>
              <a:t>(research) data</a:t>
            </a:r>
            <a:endParaRPr lang="en-US" sz="2400" dirty="0">
              <a:solidFill>
                <a:srgbClr val="FFC000"/>
              </a:solidFill>
            </a:endParaRPr>
          </a:p>
        </p:txBody>
      </p:sp>
      <p:sp>
        <p:nvSpPr>
          <p:cNvPr id="12" name="TextBox 11"/>
          <p:cNvSpPr txBox="1"/>
          <p:nvPr/>
        </p:nvSpPr>
        <p:spPr>
          <a:xfrm>
            <a:off x="439877" y="1769647"/>
            <a:ext cx="2574807" cy="461665"/>
          </a:xfrm>
          <a:prstGeom prst="rect">
            <a:avLst/>
          </a:prstGeom>
          <a:noFill/>
        </p:spPr>
        <p:txBody>
          <a:bodyPr wrap="none" rtlCol="0">
            <a:spAutoFit/>
          </a:bodyPr>
          <a:lstStyle/>
          <a:p>
            <a:r>
              <a:rPr lang="en-US" sz="2400" dirty="0" smtClean="0">
                <a:solidFill>
                  <a:srgbClr val="FFFF00"/>
                </a:solidFill>
              </a:rPr>
              <a:t>(research) domain</a:t>
            </a:r>
            <a:endParaRPr lang="en-US" sz="2400" dirty="0">
              <a:solidFill>
                <a:srgbClr val="FFFF00"/>
              </a:solidFill>
            </a:endParaRPr>
          </a:p>
        </p:txBody>
      </p:sp>
      <p:grpSp>
        <p:nvGrpSpPr>
          <p:cNvPr id="13" name="Group 27"/>
          <p:cNvGrpSpPr>
            <a:grpSpLocks/>
          </p:cNvGrpSpPr>
          <p:nvPr/>
        </p:nvGrpSpPr>
        <p:grpSpPr bwMode="auto">
          <a:xfrm>
            <a:off x="2362200" y="2519363"/>
            <a:ext cx="5672138" cy="3479800"/>
            <a:chOff x="2362200" y="2519363"/>
            <a:chExt cx="5672138" cy="3479800"/>
          </a:xfrm>
        </p:grpSpPr>
        <p:sp>
          <p:nvSpPr>
            <p:cNvPr id="14"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7"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4" name="Rectangle 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sp>
        <p:nvSpPr>
          <p:cNvPr id="3" name="Slide Number Placeholder 2"/>
          <p:cNvSpPr>
            <a:spLocks noGrp="1"/>
          </p:cNvSpPr>
          <p:nvPr>
            <p:ph type="sldNum" sz="quarter" idx="4"/>
          </p:nvPr>
        </p:nvSpPr>
        <p:spPr/>
        <p:txBody>
          <a:bodyPr/>
          <a:lstStyle/>
          <a:p>
            <a:fld id="{01EF93C7-D0AB-41D7-8C62-1F8A9E33AE23}" type="slidenum">
              <a:rPr lang="en-US" smtClean="0"/>
              <a:pPr/>
              <a:t>13</a:t>
            </a:fld>
            <a:endParaRPr lang="en-US"/>
          </a:p>
        </p:txBody>
      </p:sp>
    </p:spTree>
    <p:extLst>
      <p:ext uri="{BB962C8B-B14F-4D97-AF65-F5344CB8AC3E}">
        <p14:creationId xmlns:p14="http://schemas.microsoft.com/office/powerpoint/2010/main" val="3289785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Three relevant disciplines</a:t>
            </a:r>
            <a:r>
              <a:rPr lang="en-US" dirty="0" smtClean="0"/>
              <a:t>: (1)</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595519" y="6089303"/>
            <a:ext cx="1826141" cy="461665"/>
          </a:xfrm>
          <a:prstGeom prst="rect">
            <a:avLst/>
          </a:prstGeom>
          <a:noFill/>
        </p:spPr>
        <p:txBody>
          <a:bodyPr wrap="none" rtlCol="0">
            <a:spAutoFit/>
          </a:bodyPr>
          <a:lstStyle/>
          <a:p>
            <a:r>
              <a:rPr lang="en-US" sz="2400" dirty="0" smtClean="0">
                <a:solidFill>
                  <a:srgbClr val="FFC000"/>
                </a:solidFill>
              </a:rPr>
              <a:t>Descriptions</a:t>
            </a:r>
            <a:endParaRPr lang="en-US" sz="2400"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smtClean="0">
                <a:solidFill>
                  <a:srgbClr val="FFFF00"/>
                </a:solidFill>
              </a:rPr>
              <a:t>Beings &amp; happenings</a:t>
            </a:r>
            <a:endParaRPr lang="en-US" sz="2400" dirty="0">
              <a:solidFill>
                <a:srgbClr val="FFFF00"/>
              </a:solidFill>
            </a:endParaRP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smtClean="0">
                <a:solidFill>
                  <a:srgbClr val="FFC000"/>
                </a:solidFill>
              </a:rPr>
              <a:t>(research) data</a:t>
            </a:r>
            <a:endParaRPr lang="en-US" sz="2400" dirty="0">
              <a:solidFill>
                <a:srgbClr val="FFC000"/>
              </a:solidFill>
            </a:endParaRPr>
          </a:p>
        </p:txBody>
      </p:sp>
      <p:sp>
        <p:nvSpPr>
          <p:cNvPr id="5" name="TextBox 4"/>
          <p:cNvSpPr txBox="1"/>
          <p:nvPr/>
        </p:nvSpPr>
        <p:spPr>
          <a:xfrm>
            <a:off x="457200" y="1905000"/>
            <a:ext cx="4655309" cy="2677656"/>
          </a:xfrm>
          <a:prstGeom prst="rect">
            <a:avLst/>
          </a:prstGeom>
          <a:noFill/>
        </p:spPr>
        <p:txBody>
          <a:bodyPr wrap="square" rtlCol="0">
            <a:spAutoFit/>
          </a:bodyPr>
          <a:lstStyle/>
          <a:p>
            <a:pPr algn="l"/>
            <a:r>
              <a:rPr lang="en-US" sz="2400" b="1" u="sng" dirty="0" smtClean="0">
                <a:solidFill>
                  <a:schemeClr val="bg1"/>
                </a:solidFill>
              </a:rPr>
              <a:t>Data science</a:t>
            </a:r>
            <a:r>
              <a:rPr lang="en-US" sz="2400" dirty="0" smtClean="0">
                <a:solidFill>
                  <a:schemeClr val="bg1"/>
                </a:solidFill>
              </a:rPr>
              <a:t>:</a:t>
            </a:r>
          </a:p>
          <a:p>
            <a:pPr algn="l"/>
            <a:r>
              <a:rPr lang="en-US" sz="2400" b="0" dirty="0" smtClean="0">
                <a:solidFill>
                  <a:schemeClr val="bg1"/>
                </a:solidFill>
              </a:rPr>
              <a:t>‘</a:t>
            </a:r>
            <a:r>
              <a:rPr lang="en-US" sz="2400" b="0" i="1" dirty="0" smtClean="0">
                <a:solidFill>
                  <a:schemeClr val="bg1"/>
                </a:solidFill>
              </a:rPr>
              <a:t>an </a:t>
            </a:r>
            <a:r>
              <a:rPr lang="en-US" sz="2400" b="0" i="1" dirty="0">
                <a:solidFill>
                  <a:schemeClr val="bg1"/>
                </a:solidFill>
              </a:rPr>
              <a:t>interdisciplinary field about scientific methods, processes, and systems to extract knowledge or insights from data in various forms, either structured or unstructured, similar to data </a:t>
            </a:r>
            <a:r>
              <a:rPr lang="en-US" sz="2400" b="0" i="1" dirty="0" smtClean="0">
                <a:solidFill>
                  <a:schemeClr val="bg1"/>
                </a:solidFill>
              </a:rPr>
              <a:t>mining</a:t>
            </a:r>
            <a:r>
              <a:rPr lang="en-US" sz="2400" b="0" dirty="0" smtClean="0">
                <a:solidFill>
                  <a:schemeClr val="bg1"/>
                </a:solidFill>
              </a:rPr>
              <a:t>’.</a:t>
            </a:r>
            <a:endParaRPr lang="en-US" sz="2400" b="0" dirty="0">
              <a:solidFill>
                <a:schemeClr val="bg1"/>
              </a:solidFill>
            </a:endParaRPr>
          </a:p>
        </p:txBody>
      </p:sp>
      <p:sp>
        <p:nvSpPr>
          <p:cNvPr id="10" name="Rectangle 9"/>
          <p:cNvSpPr/>
          <p:nvPr/>
        </p:nvSpPr>
        <p:spPr>
          <a:xfrm>
            <a:off x="457200" y="4523601"/>
            <a:ext cx="4419600" cy="276999"/>
          </a:xfrm>
          <a:prstGeom prst="rect">
            <a:avLst/>
          </a:prstGeom>
        </p:spPr>
        <p:txBody>
          <a:bodyPr wrap="square">
            <a:spAutoFit/>
          </a:bodyPr>
          <a:lstStyle/>
          <a:p>
            <a:pPr algn="r"/>
            <a:r>
              <a:rPr lang="en-US" sz="1200" i="1" dirty="0">
                <a:solidFill>
                  <a:schemeClr val="bg1"/>
                </a:solidFill>
              </a:rPr>
              <a:t>https://en.wikipedia.org/wiki/Data_science</a:t>
            </a:r>
            <a:endParaRPr lang="en-US" sz="1200" dirty="0">
              <a:solidFill>
                <a:schemeClr val="bg1"/>
              </a:solidFill>
            </a:endParaRPr>
          </a:p>
        </p:txBody>
      </p:sp>
      <p:sp>
        <p:nvSpPr>
          <p:cNvPr id="3" name="Slide Number Placeholder 2"/>
          <p:cNvSpPr>
            <a:spLocks noGrp="1"/>
          </p:cNvSpPr>
          <p:nvPr>
            <p:ph type="sldNum" sz="quarter" idx="4"/>
          </p:nvPr>
        </p:nvSpPr>
        <p:spPr/>
        <p:txBody>
          <a:bodyPr/>
          <a:lstStyle/>
          <a:p>
            <a:fld id="{01EF93C7-D0AB-41D7-8C62-1F8A9E33AE23}" type="slidenum">
              <a:rPr lang="en-US" smtClean="0"/>
              <a:pPr/>
              <a:t>14</a:t>
            </a:fld>
            <a:endParaRPr lang="en-US"/>
          </a:p>
        </p:txBody>
      </p:sp>
    </p:spTree>
    <p:extLst>
      <p:ext uri="{BB962C8B-B14F-4D97-AF65-F5344CB8AC3E}">
        <p14:creationId xmlns:p14="http://schemas.microsoft.com/office/powerpoint/2010/main" val="1942994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Three relevant disciplines</a:t>
            </a:r>
            <a:r>
              <a:rPr lang="en-US" dirty="0" smtClean="0"/>
              <a:t>: (2)</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595519" y="6089303"/>
            <a:ext cx="1826141" cy="461665"/>
          </a:xfrm>
          <a:prstGeom prst="rect">
            <a:avLst/>
          </a:prstGeom>
          <a:noFill/>
        </p:spPr>
        <p:txBody>
          <a:bodyPr wrap="none" rtlCol="0">
            <a:spAutoFit/>
          </a:bodyPr>
          <a:lstStyle/>
          <a:p>
            <a:r>
              <a:rPr lang="en-US" sz="2400" dirty="0" smtClean="0">
                <a:solidFill>
                  <a:srgbClr val="FFC000"/>
                </a:solidFill>
              </a:rPr>
              <a:t>Descriptions</a:t>
            </a:r>
            <a:endParaRPr lang="en-US" sz="2400"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smtClean="0">
                <a:solidFill>
                  <a:srgbClr val="FFFF00"/>
                </a:solidFill>
              </a:rPr>
              <a:t>Beings &amp; happenings</a:t>
            </a:r>
            <a:endParaRPr lang="en-US" sz="2400" dirty="0">
              <a:solidFill>
                <a:srgbClr val="FFFF00"/>
              </a:solidFill>
            </a:endParaRP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smtClean="0">
                <a:solidFill>
                  <a:srgbClr val="FFC000"/>
                </a:solidFill>
              </a:rPr>
              <a:t>(research) data</a:t>
            </a:r>
            <a:endParaRPr lang="en-US" sz="2400" dirty="0">
              <a:solidFill>
                <a:srgbClr val="FFC000"/>
              </a:solidFill>
            </a:endParaRPr>
          </a:p>
        </p:txBody>
      </p:sp>
      <p:sp>
        <p:nvSpPr>
          <p:cNvPr id="5" name="TextBox 4"/>
          <p:cNvSpPr txBox="1"/>
          <p:nvPr/>
        </p:nvSpPr>
        <p:spPr>
          <a:xfrm>
            <a:off x="457200" y="1905000"/>
            <a:ext cx="4655309" cy="1938992"/>
          </a:xfrm>
          <a:prstGeom prst="rect">
            <a:avLst/>
          </a:prstGeom>
          <a:noFill/>
        </p:spPr>
        <p:txBody>
          <a:bodyPr wrap="square" rtlCol="0">
            <a:spAutoFit/>
          </a:bodyPr>
          <a:lstStyle/>
          <a:p>
            <a:pPr algn="l"/>
            <a:r>
              <a:rPr lang="en-US" sz="2400" b="1" u="sng" dirty="0" smtClean="0">
                <a:solidFill>
                  <a:schemeClr val="bg1"/>
                </a:solidFill>
              </a:rPr>
              <a:t>Statistics</a:t>
            </a:r>
            <a:r>
              <a:rPr lang="en-US" sz="2400" dirty="0" smtClean="0">
                <a:solidFill>
                  <a:schemeClr val="bg1"/>
                </a:solidFill>
              </a:rPr>
              <a:t>:</a:t>
            </a:r>
          </a:p>
          <a:p>
            <a:pPr algn="l"/>
            <a:r>
              <a:rPr lang="en-US" sz="2400" b="0" dirty="0" smtClean="0">
                <a:solidFill>
                  <a:schemeClr val="bg1"/>
                </a:solidFill>
              </a:rPr>
              <a:t>‘</a:t>
            </a:r>
            <a:r>
              <a:rPr lang="en-US" sz="2400" b="0" i="1" dirty="0" smtClean="0">
                <a:solidFill>
                  <a:schemeClr val="bg1"/>
                </a:solidFill>
              </a:rPr>
              <a:t>a </a:t>
            </a:r>
            <a:r>
              <a:rPr lang="en-US" sz="2400" b="0" i="1" dirty="0">
                <a:solidFill>
                  <a:schemeClr val="bg1"/>
                </a:solidFill>
              </a:rPr>
              <a:t>branch of mathematics dealing with the collection, analysis, interpretation, presentation, and organization of </a:t>
            </a:r>
            <a:r>
              <a:rPr lang="en-US" sz="2400" b="0" i="1" dirty="0" smtClean="0">
                <a:solidFill>
                  <a:schemeClr val="bg1"/>
                </a:solidFill>
              </a:rPr>
              <a:t>data</a:t>
            </a:r>
            <a:r>
              <a:rPr lang="en-US" sz="2400" b="0" dirty="0" smtClean="0">
                <a:solidFill>
                  <a:schemeClr val="bg1"/>
                </a:solidFill>
              </a:rPr>
              <a:t>’.</a:t>
            </a:r>
            <a:endParaRPr lang="en-US" sz="2400" b="0" dirty="0">
              <a:solidFill>
                <a:schemeClr val="bg1"/>
              </a:solidFill>
            </a:endParaRPr>
          </a:p>
        </p:txBody>
      </p:sp>
      <p:sp>
        <p:nvSpPr>
          <p:cNvPr id="3" name="Rectangle 2"/>
          <p:cNvSpPr/>
          <p:nvPr/>
        </p:nvSpPr>
        <p:spPr>
          <a:xfrm>
            <a:off x="609600" y="3809493"/>
            <a:ext cx="3810000" cy="276999"/>
          </a:xfrm>
          <a:prstGeom prst="rect">
            <a:avLst/>
          </a:prstGeom>
        </p:spPr>
        <p:txBody>
          <a:bodyPr wrap="square">
            <a:spAutoFit/>
          </a:bodyPr>
          <a:lstStyle/>
          <a:p>
            <a:pPr algn="r"/>
            <a:r>
              <a:rPr lang="en-US" sz="1200" i="1" dirty="0">
                <a:solidFill>
                  <a:schemeClr val="bg1"/>
                </a:solidFill>
              </a:rPr>
              <a:t>https://en.wikipedia.org/wiki/Statistics</a:t>
            </a:r>
            <a:endParaRPr lang="en-US" sz="1200" dirty="0">
              <a:solidFill>
                <a:schemeClr val="bg1"/>
              </a:solidFill>
            </a:endParaRPr>
          </a:p>
        </p:txBody>
      </p:sp>
      <p:sp>
        <p:nvSpPr>
          <p:cNvPr id="4" name="Slide Number Placeholder 3"/>
          <p:cNvSpPr>
            <a:spLocks noGrp="1"/>
          </p:cNvSpPr>
          <p:nvPr>
            <p:ph type="sldNum" sz="quarter" idx="4"/>
          </p:nvPr>
        </p:nvSpPr>
        <p:spPr/>
        <p:txBody>
          <a:bodyPr/>
          <a:lstStyle/>
          <a:p>
            <a:fld id="{01EF93C7-D0AB-41D7-8C62-1F8A9E33AE23}" type="slidenum">
              <a:rPr lang="en-US" smtClean="0"/>
              <a:pPr/>
              <a:t>15</a:t>
            </a:fld>
            <a:endParaRPr lang="en-US"/>
          </a:p>
        </p:txBody>
      </p:sp>
    </p:spTree>
    <p:extLst>
      <p:ext uri="{BB962C8B-B14F-4D97-AF65-F5344CB8AC3E}">
        <p14:creationId xmlns:p14="http://schemas.microsoft.com/office/powerpoint/2010/main" val="1247844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Three relevant disciplines</a:t>
            </a:r>
            <a:r>
              <a:rPr lang="en-US" dirty="0" smtClean="0"/>
              <a:t>: (3)</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595519" y="6089303"/>
            <a:ext cx="1826141" cy="461665"/>
          </a:xfrm>
          <a:prstGeom prst="rect">
            <a:avLst/>
          </a:prstGeom>
          <a:noFill/>
        </p:spPr>
        <p:txBody>
          <a:bodyPr wrap="none" rtlCol="0">
            <a:spAutoFit/>
          </a:bodyPr>
          <a:lstStyle/>
          <a:p>
            <a:r>
              <a:rPr lang="en-US" sz="2400" dirty="0" smtClean="0">
                <a:solidFill>
                  <a:srgbClr val="FFC000"/>
                </a:solidFill>
              </a:rPr>
              <a:t>Descriptions</a:t>
            </a:r>
            <a:endParaRPr lang="en-US" sz="2400"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smtClean="0">
                <a:solidFill>
                  <a:srgbClr val="FFFF00"/>
                </a:solidFill>
              </a:rPr>
              <a:t>Beings &amp; happenings</a:t>
            </a:r>
            <a:endParaRPr lang="en-US" sz="2400" dirty="0">
              <a:solidFill>
                <a:srgbClr val="FFFF00"/>
              </a:solidFill>
            </a:endParaRP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smtClean="0">
                <a:solidFill>
                  <a:srgbClr val="FFC000"/>
                </a:solidFill>
              </a:rPr>
              <a:t>(research) data</a:t>
            </a:r>
            <a:endParaRPr lang="en-US" sz="2400" dirty="0">
              <a:solidFill>
                <a:srgbClr val="FFC000"/>
              </a:solidFill>
            </a:endParaRPr>
          </a:p>
        </p:txBody>
      </p:sp>
      <p:sp>
        <p:nvSpPr>
          <p:cNvPr id="5" name="TextBox 4"/>
          <p:cNvSpPr txBox="1"/>
          <p:nvPr/>
        </p:nvSpPr>
        <p:spPr>
          <a:xfrm>
            <a:off x="457200" y="1905000"/>
            <a:ext cx="4655309" cy="1938992"/>
          </a:xfrm>
          <a:prstGeom prst="rect">
            <a:avLst/>
          </a:prstGeom>
          <a:noFill/>
        </p:spPr>
        <p:txBody>
          <a:bodyPr wrap="square" rtlCol="0">
            <a:spAutoFit/>
          </a:bodyPr>
          <a:lstStyle/>
          <a:p>
            <a:pPr algn="l"/>
            <a:r>
              <a:rPr lang="en-US" sz="2400" u="sng" dirty="0" smtClean="0">
                <a:solidFill>
                  <a:schemeClr val="bg1"/>
                </a:solidFill>
              </a:rPr>
              <a:t>Several branches of philosophy</a:t>
            </a:r>
            <a:r>
              <a:rPr lang="en-US" sz="2400" dirty="0" smtClean="0">
                <a:solidFill>
                  <a:schemeClr val="bg1"/>
                </a:solidFill>
              </a:rPr>
              <a:t>:</a:t>
            </a:r>
          </a:p>
          <a:p>
            <a:pPr algn="l"/>
            <a:endParaRPr lang="en-US" sz="2400" dirty="0" smtClean="0">
              <a:solidFill>
                <a:schemeClr val="bg1"/>
              </a:solidFill>
            </a:endParaRPr>
          </a:p>
          <a:p>
            <a:pPr marL="457200" indent="-457200" algn="l">
              <a:buFont typeface="+mj-lt"/>
              <a:buAutoNum type="arabicPeriod"/>
            </a:pPr>
            <a:r>
              <a:rPr lang="en-US" sz="2400" dirty="0" smtClean="0">
                <a:solidFill>
                  <a:schemeClr val="bg1"/>
                </a:solidFill>
              </a:rPr>
              <a:t>Philosophy of science</a:t>
            </a:r>
          </a:p>
          <a:p>
            <a:pPr marL="457200" indent="-457200" algn="l">
              <a:buFont typeface="+mj-lt"/>
              <a:buAutoNum type="arabicPeriod"/>
            </a:pPr>
            <a:endParaRPr lang="en-US" sz="2400" dirty="0" smtClean="0">
              <a:solidFill>
                <a:schemeClr val="bg1"/>
              </a:solidFill>
            </a:endParaRPr>
          </a:p>
          <a:p>
            <a:pPr marL="457200" indent="-457200" algn="l">
              <a:buFont typeface="+mj-lt"/>
              <a:buAutoNum type="arabicPeriod"/>
            </a:pPr>
            <a:r>
              <a:rPr lang="en-US" sz="2400" dirty="0" smtClean="0">
                <a:solidFill>
                  <a:schemeClr val="bg1"/>
                </a:solidFill>
              </a:rPr>
              <a:t>…</a:t>
            </a:r>
          </a:p>
        </p:txBody>
      </p:sp>
      <p:sp>
        <p:nvSpPr>
          <p:cNvPr id="3" name="Slide Number Placeholder 2"/>
          <p:cNvSpPr>
            <a:spLocks noGrp="1"/>
          </p:cNvSpPr>
          <p:nvPr>
            <p:ph type="sldNum" sz="quarter" idx="4"/>
          </p:nvPr>
        </p:nvSpPr>
        <p:spPr/>
        <p:txBody>
          <a:bodyPr/>
          <a:lstStyle/>
          <a:p>
            <a:fld id="{01EF93C7-D0AB-41D7-8C62-1F8A9E33AE23}" type="slidenum">
              <a:rPr lang="en-US" smtClean="0"/>
              <a:pPr/>
              <a:t>16</a:t>
            </a:fld>
            <a:endParaRPr lang="en-US"/>
          </a:p>
        </p:txBody>
      </p:sp>
    </p:spTree>
    <p:extLst>
      <p:ext uri="{BB962C8B-B14F-4D97-AF65-F5344CB8AC3E}">
        <p14:creationId xmlns:p14="http://schemas.microsoft.com/office/powerpoint/2010/main" val="3147121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Philosophy of Science (</a:t>
            </a:r>
            <a:r>
              <a:rPr lang="en-US" dirty="0" err="1"/>
              <a:t>PhyS</a:t>
            </a:r>
            <a:r>
              <a:rPr lang="en-US" dirty="0" smtClean="0"/>
              <a:t>) ?</a:t>
            </a:r>
            <a:endParaRPr lang="en-US" dirty="0"/>
          </a:p>
        </p:txBody>
      </p:sp>
      <p:sp>
        <p:nvSpPr>
          <p:cNvPr id="5" name="Content Placeholder 4"/>
          <p:cNvSpPr>
            <a:spLocks noGrp="1"/>
          </p:cNvSpPr>
          <p:nvPr>
            <p:ph idx="1"/>
          </p:nvPr>
        </p:nvSpPr>
        <p:spPr/>
        <p:txBody>
          <a:bodyPr/>
          <a:lstStyle/>
          <a:p>
            <a:pPr>
              <a:buFont typeface="Arial" panose="020B0604020202020204" pitchFamily="34" charset="0"/>
              <a:buChar char="•"/>
            </a:pPr>
            <a:r>
              <a:rPr lang="en-US" sz="2200" dirty="0" smtClean="0"/>
              <a:t>a </a:t>
            </a:r>
            <a:r>
              <a:rPr lang="en-US" sz="2200" dirty="0">
                <a:solidFill>
                  <a:srgbClr val="FFFF00"/>
                </a:solidFill>
              </a:rPr>
              <a:t>rigorous</a:t>
            </a:r>
            <a:r>
              <a:rPr lang="en-US" sz="2200" dirty="0"/>
              <a:t> academic </a:t>
            </a:r>
            <a:r>
              <a:rPr lang="en-US" sz="2200" dirty="0">
                <a:solidFill>
                  <a:srgbClr val="FFFF00"/>
                </a:solidFill>
              </a:rPr>
              <a:t>study</a:t>
            </a:r>
            <a:r>
              <a:rPr lang="en-US" sz="2200" dirty="0"/>
              <a:t> that deals specifically with what </a:t>
            </a:r>
            <a:r>
              <a:rPr lang="en-US" sz="2200" dirty="0">
                <a:solidFill>
                  <a:srgbClr val="FFFF00"/>
                </a:solidFill>
              </a:rPr>
              <a:t>science</a:t>
            </a:r>
            <a:r>
              <a:rPr lang="en-US" sz="2200" dirty="0"/>
              <a:t> is, how it works, and the </a:t>
            </a:r>
            <a:r>
              <a:rPr lang="en-US" sz="2200" dirty="0">
                <a:solidFill>
                  <a:srgbClr val="FFFF00"/>
                </a:solidFill>
              </a:rPr>
              <a:t>logic</a:t>
            </a:r>
            <a:r>
              <a:rPr lang="en-US" sz="2200" dirty="0"/>
              <a:t> through which we build </a:t>
            </a:r>
            <a:r>
              <a:rPr lang="en-US" sz="2200" dirty="0">
                <a:solidFill>
                  <a:srgbClr val="FFFF00"/>
                </a:solidFill>
              </a:rPr>
              <a:t>scientific knowledge</a:t>
            </a:r>
            <a:r>
              <a:rPr lang="en-US" sz="2200" dirty="0" smtClean="0"/>
              <a:t>.</a:t>
            </a:r>
          </a:p>
          <a:p>
            <a:pPr lvl="2">
              <a:buFont typeface="Arial" panose="020B0604020202020204" pitchFamily="34" charset="0"/>
              <a:buChar char="•"/>
            </a:pPr>
            <a:r>
              <a:rPr lang="en-US" sz="1400" dirty="0">
                <a:hlinkClick r:id="rId2"/>
              </a:rPr>
              <a:t>http://</a:t>
            </a:r>
            <a:r>
              <a:rPr lang="en-US" sz="1400" dirty="0" smtClean="0">
                <a:hlinkClick r:id="rId2"/>
              </a:rPr>
              <a:t>undsci.berkeley.edu/article/philosophy</a:t>
            </a:r>
            <a:endParaRPr lang="en-US" sz="1400" dirty="0" smtClean="0"/>
          </a:p>
          <a:p>
            <a:pPr lvl="2">
              <a:buFont typeface="Arial" panose="020B0604020202020204" pitchFamily="34" charset="0"/>
              <a:buChar char="•"/>
            </a:pPr>
            <a:endParaRPr lang="en-US" sz="1400" dirty="0" smtClean="0"/>
          </a:p>
          <a:p>
            <a:pPr>
              <a:buFont typeface="Arial" panose="020B0604020202020204" pitchFamily="34" charset="0"/>
              <a:buChar char="•"/>
            </a:pPr>
            <a:r>
              <a:rPr lang="en-US" sz="2200" dirty="0" smtClean="0"/>
              <a:t>a </a:t>
            </a:r>
            <a:r>
              <a:rPr lang="en-US" sz="2200" dirty="0"/>
              <a:t>general philosophy of science seeks to describe </a:t>
            </a:r>
            <a:r>
              <a:rPr lang="en-US" sz="2200" dirty="0" smtClean="0"/>
              <a:t>and </a:t>
            </a:r>
            <a:r>
              <a:rPr lang="en-US" sz="2200" dirty="0" smtClean="0">
                <a:solidFill>
                  <a:srgbClr val="FFFF00"/>
                </a:solidFill>
              </a:rPr>
              <a:t>understand</a:t>
            </a:r>
            <a:r>
              <a:rPr lang="en-US" sz="2200" dirty="0" smtClean="0"/>
              <a:t> </a:t>
            </a:r>
            <a:r>
              <a:rPr lang="en-US" sz="2200" dirty="0"/>
              <a:t>how science works within a wide range of sciences</a:t>
            </a:r>
            <a:r>
              <a:rPr lang="en-US" sz="2200" dirty="0" smtClean="0"/>
              <a:t>.</a:t>
            </a:r>
          </a:p>
          <a:p>
            <a:pPr lvl="2">
              <a:buFont typeface="Arial" panose="020B0604020202020204" pitchFamily="34" charset="0"/>
              <a:buChar char="•"/>
            </a:pPr>
            <a:r>
              <a:rPr lang="en-US" sz="1400" dirty="0"/>
              <a:t>Malcolm </a:t>
            </a:r>
            <a:r>
              <a:rPr lang="en-US" sz="1400" dirty="0" smtClean="0"/>
              <a:t>Forster. An </a:t>
            </a:r>
            <a:r>
              <a:rPr lang="en-US" sz="1400" dirty="0"/>
              <a:t>Introduction to Philosophy of </a:t>
            </a:r>
            <a:r>
              <a:rPr lang="en-US" sz="1400" dirty="0" smtClean="0"/>
              <a:t>Science, </a:t>
            </a:r>
            <a:r>
              <a:rPr lang="en-US" sz="1400" dirty="0"/>
              <a:t>2004</a:t>
            </a:r>
            <a:r>
              <a:rPr lang="en-US" sz="1400" dirty="0" smtClean="0"/>
              <a:t>.</a:t>
            </a:r>
          </a:p>
          <a:p>
            <a:pPr lvl="2">
              <a:buFont typeface="Arial" panose="020B0604020202020204" pitchFamily="34" charset="0"/>
              <a:buChar char="•"/>
            </a:pPr>
            <a:endParaRPr lang="en-US" sz="1800" dirty="0"/>
          </a:p>
          <a:p>
            <a:pPr>
              <a:buFont typeface="Arial" panose="020B0604020202020204" pitchFamily="34" charset="0"/>
              <a:buChar char="•"/>
            </a:pPr>
            <a:r>
              <a:rPr lang="en-US" sz="2200" dirty="0" smtClean="0"/>
              <a:t>philosophy </a:t>
            </a:r>
            <a:r>
              <a:rPr lang="en-US" sz="2200" dirty="0"/>
              <a:t>of science should help us look at claims made within science, and </a:t>
            </a:r>
            <a:r>
              <a:rPr lang="en-US" sz="2200" dirty="0">
                <a:solidFill>
                  <a:srgbClr val="FFFF00"/>
                </a:solidFill>
              </a:rPr>
              <a:t>claims</a:t>
            </a:r>
            <a:r>
              <a:rPr lang="en-US" sz="2200" dirty="0"/>
              <a:t> made about science, and </a:t>
            </a:r>
            <a:r>
              <a:rPr lang="en-US" sz="2200" dirty="0" smtClean="0"/>
              <a:t>should help </a:t>
            </a:r>
            <a:r>
              <a:rPr lang="en-US" sz="2200" dirty="0"/>
              <a:t>us make informed </a:t>
            </a:r>
            <a:r>
              <a:rPr lang="en-US" sz="2200" dirty="0">
                <a:solidFill>
                  <a:srgbClr val="FFFF00"/>
                </a:solidFill>
              </a:rPr>
              <a:t>judgments</a:t>
            </a:r>
            <a:r>
              <a:rPr lang="en-US" sz="2200" dirty="0"/>
              <a:t> about how and what </a:t>
            </a:r>
            <a:r>
              <a:rPr lang="en-US" sz="2200" dirty="0" smtClean="0"/>
              <a:t>we are </a:t>
            </a:r>
            <a:r>
              <a:rPr lang="en-US" sz="2200" dirty="0"/>
              <a:t>to think about each case</a:t>
            </a:r>
            <a:r>
              <a:rPr lang="en-US" sz="2200" dirty="0" smtClean="0"/>
              <a:t>.</a:t>
            </a:r>
          </a:p>
          <a:p>
            <a:pPr lvl="2">
              <a:buFont typeface="Arial" panose="020B0604020202020204" pitchFamily="34" charset="0"/>
              <a:buChar char="•"/>
            </a:pPr>
            <a:r>
              <a:rPr lang="en-US" sz="1400" dirty="0">
                <a:hlinkClick r:id="rId3"/>
              </a:rPr>
              <a:t>http://www.thegreatcourses.com/professors/jeffrey-l-kasser</a:t>
            </a:r>
            <a:r>
              <a:rPr lang="en-US" sz="1400" dirty="0" smtClean="0">
                <a:hlinkClick r:id="rId3"/>
              </a:rPr>
              <a:t>/</a:t>
            </a:r>
            <a:endParaRPr lang="en-US" sz="1400" dirty="0" smtClean="0"/>
          </a:p>
          <a:p>
            <a:pPr lvl="2">
              <a:buFont typeface="Arial" panose="020B0604020202020204" pitchFamily="34" charset="0"/>
              <a:buChar char="•"/>
            </a:pPr>
            <a:endParaRPr lang="en-US" sz="1800" dirty="0" smtClean="0"/>
          </a:p>
          <a:p>
            <a:pPr lvl="2">
              <a:buFont typeface="Arial" panose="020B0604020202020204" pitchFamily="34" charset="0"/>
              <a:buChar char="•"/>
            </a:pPr>
            <a:endParaRPr lang="en-US" sz="1800" dirty="0" smtClean="0"/>
          </a:p>
          <a:p>
            <a:pPr>
              <a:buFont typeface="Arial" panose="020B0604020202020204" pitchFamily="34" charset="0"/>
              <a:buChar char="•"/>
            </a:pPr>
            <a:endParaRPr lang="en-US" dirty="0" smtClean="0"/>
          </a:p>
        </p:txBody>
      </p:sp>
      <p:sp>
        <p:nvSpPr>
          <p:cNvPr id="2" name="Slide Number Placeholder 1"/>
          <p:cNvSpPr>
            <a:spLocks noGrp="1"/>
          </p:cNvSpPr>
          <p:nvPr>
            <p:ph type="sldNum" sz="quarter" idx="4294967295"/>
          </p:nvPr>
        </p:nvSpPr>
        <p:spPr/>
        <p:txBody>
          <a:bodyPr/>
          <a:lstStyle/>
          <a:p>
            <a:fld id="{970F0956-5B8E-40B4-A8DD-F75AA1D26018}" type="slidenum">
              <a:rPr lang="en-US" smtClean="0"/>
              <a:pPr/>
              <a:t>17</a:t>
            </a:fld>
            <a:endParaRPr lang="en-US"/>
          </a:p>
        </p:txBody>
      </p:sp>
    </p:spTree>
    <p:extLst>
      <p:ext uri="{BB962C8B-B14F-4D97-AF65-F5344CB8AC3E}">
        <p14:creationId xmlns:p14="http://schemas.microsoft.com/office/powerpoint/2010/main" val="898446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a:t>
            </a:r>
            <a:r>
              <a:rPr lang="en-US" dirty="0"/>
              <a:t>of </a:t>
            </a:r>
            <a:r>
              <a:rPr lang="en-US" dirty="0" smtClean="0"/>
              <a:t>science: use(</a:t>
            </a:r>
            <a:r>
              <a:rPr lang="en-US" dirty="0" err="1" smtClean="0"/>
              <a:t>ful</a:t>
            </a:r>
            <a:r>
              <a:rPr lang="en-US" dirty="0" smtClean="0"/>
              <a:t>/less)?</a:t>
            </a:r>
            <a:endParaRPr lang="en-US" dirty="0"/>
          </a:p>
        </p:txBody>
      </p:sp>
      <p:sp>
        <p:nvSpPr>
          <p:cNvPr id="3" name="Content Placeholder 2"/>
          <p:cNvSpPr>
            <a:spLocks noGrp="1"/>
          </p:cNvSpPr>
          <p:nvPr>
            <p:ph idx="1"/>
          </p:nvPr>
        </p:nvSpPr>
        <p:spPr>
          <a:xfrm>
            <a:off x="2209799" y="1600200"/>
            <a:ext cx="6837505" cy="2133600"/>
          </a:xfrm>
        </p:spPr>
        <p:txBody>
          <a:bodyPr/>
          <a:lstStyle/>
          <a:p>
            <a:pPr>
              <a:buFont typeface="Arial" panose="020B0604020202020204" pitchFamily="34" charset="0"/>
              <a:buChar char="•"/>
            </a:pPr>
            <a:r>
              <a:rPr lang="en-US" sz="2800" i="1" dirty="0" smtClean="0"/>
              <a:t>‘Philosophy </a:t>
            </a:r>
            <a:r>
              <a:rPr lang="en-US" sz="2800" i="1" dirty="0"/>
              <a:t>of science is </a:t>
            </a:r>
            <a:r>
              <a:rPr lang="en-US" sz="2800" i="1" dirty="0" smtClean="0"/>
              <a:t>about as </a:t>
            </a:r>
            <a:r>
              <a:rPr lang="en-US" sz="2800" i="1" dirty="0"/>
              <a:t>useful to scientists as ornithology is to </a:t>
            </a:r>
            <a:r>
              <a:rPr lang="en-US" sz="2800" i="1" dirty="0" smtClean="0"/>
              <a:t>birds’</a:t>
            </a:r>
            <a:r>
              <a:rPr lang="en-US" sz="2800" dirty="0" smtClean="0"/>
              <a:t>.</a:t>
            </a:r>
          </a:p>
          <a:p>
            <a:pPr lvl="2">
              <a:buFont typeface="Arial" panose="020B0604020202020204" pitchFamily="34" charset="0"/>
              <a:buChar char="•"/>
            </a:pPr>
            <a:r>
              <a:rPr lang="en-US" sz="1400" dirty="0" smtClean="0"/>
              <a:t>Attributed </a:t>
            </a:r>
            <a:r>
              <a:rPr lang="en-US" sz="1400" dirty="0"/>
              <a:t>to Richard Feynman in Donald E. </a:t>
            </a:r>
            <a:r>
              <a:rPr lang="en-US" sz="1400" dirty="0" err="1"/>
              <a:t>Simanek</a:t>
            </a:r>
            <a:r>
              <a:rPr lang="en-US" sz="1400" dirty="0"/>
              <a:t> and John C. Holden, Science Askew: A Light-Hearted Look at the Scientific World (Philadelphia: Institute of Physics Publishing, 2002) , 215.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572" y="1686560"/>
            <a:ext cx="1681655" cy="2438400"/>
          </a:xfrm>
          <a:prstGeom prst="rect">
            <a:avLst/>
          </a:prstGeom>
        </p:spPr>
      </p:pic>
      <p:sp>
        <p:nvSpPr>
          <p:cNvPr id="6" name="Rectangle 5"/>
          <p:cNvSpPr/>
          <p:nvPr/>
        </p:nvSpPr>
        <p:spPr>
          <a:xfrm>
            <a:off x="2136226" y="3692425"/>
            <a:ext cx="1673773" cy="400110"/>
          </a:xfrm>
          <a:prstGeom prst="rect">
            <a:avLst/>
          </a:prstGeom>
        </p:spPr>
        <p:txBody>
          <a:bodyPr wrap="square">
            <a:spAutoFit/>
          </a:bodyPr>
          <a:lstStyle/>
          <a:p>
            <a:pPr algn="l"/>
            <a:r>
              <a:rPr lang="en-US" sz="1000" dirty="0">
                <a:solidFill>
                  <a:schemeClr val="bg1"/>
                </a:solidFill>
              </a:rPr>
              <a:t>Feynman photo © Richard </a:t>
            </a:r>
            <a:r>
              <a:rPr lang="en-US" sz="1000" dirty="0" err="1">
                <a:solidFill>
                  <a:schemeClr val="bg1"/>
                </a:solidFill>
              </a:rPr>
              <a:t>Hartt</a:t>
            </a:r>
            <a:r>
              <a:rPr lang="en-US" sz="1000" dirty="0">
                <a:solidFill>
                  <a:schemeClr val="bg1"/>
                </a:solidFill>
              </a:rPr>
              <a:t>/Caltech archives</a:t>
            </a:r>
          </a:p>
        </p:txBody>
      </p:sp>
      <p:sp>
        <p:nvSpPr>
          <p:cNvPr id="4" name="Slide Number Placeholder 3"/>
          <p:cNvSpPr>
            <a:spLocks noGrp="1"/>
          </p:cNvSpPr>
          <p:nvPr>
            <p:ph type="sldNum" sz="quarter" idx="4"/>
          </p:nvPr>
        </p:nvSpPr>
        <p:spPr/>
        <p:txBody>
          <a:bodyPr/>
          <a:lstStyle/>
          <a:p>
            <a:fld id="{01EF93C7-D0AB-41D7-8C62-1F8A9E33AE23}" type="slidenum">
              <a:rPr lang="en-US" smtClean="0"/>
              <a:pPr/>
              <a:t>18</a:t>
            </a:fld>
            <a:endParaRPr lang="en-US"/>
          </a:p>
        </p:txBody>
      </p:sp>
    </p:spTree>
    <p:extLst>
      <p:ext uri="{BB962C8B-B14F-4D97-AF65-F5344CB8AC3E}">
        <p14:creationId xmlns:p14="http://schemas.microsoft.com/office/powerpoint/2010/main" val="1022402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a:t>
            </a:r>
            <a:r>
              <a:rPr lang="en-US" dirty="0"/>
              <a:t>of </a:t>
            </a:r>
            <a:r>
              <a:rPr lang="en-US" dirty="0" smtClean="0"/>
              <a:t>science: use(</a:t>
            </a:r>
            <a:r>
              <a:rPr lang="en-US" dirty="0" err="1" smtClean="0"/>
              <a:t>ful</a:t>
            </a:r>
            <a:r>
              <a:rPr lang="en-US" dirty="0" smtClean="0"/>
              <a:t>/less)?</a:t>
            </a:r>
            <a:endParaRPr lang="en-US" dirty="0"/>
          </a:p>
        </p:txBody>
      </p:sp>
      <p:sp>
        <p:nvSpPr>
          <p:cNvPr id="3" name="Content Placeholder 2"/>
          <p:cNvSpPr>
            <a:spLocks noGrp="1"/>
          </p:cNvSpPr>
          <p:nvPr>
            <p:ph idx="1"/>
          </p:nvPr>
        </p:nvSpPr>
        <p:spPr>
          <a:xfrm>
            <a:off x="2209799" y="1600200"/>
            <a:ext cx="6837505" cy="2133600"/>
          </a:xfrm>
        </p:spPr>
        <p:txBody>
          <a:bodyPr/>
          <a:lstStyle/>
          <a:p>
            <a:pPr>
              <a:buFont typeface="Arial" panose="020B0604020202020204" pitchFamily="34" charset="0"/>
              <a:buChar char="•"/>
            </a:pPr>
            <a:r>
              <a:rPr lang="en-US" sz="2800" i="1" dirty="0" smtClean="0"/>
              <a:t>‘Philosophy </a:t>
            </a:r>
            <a:r>
              <a:rPr lang="en-US" sz="2800" i="1" dirty="0"/>
              <a:t>of science is </a:t>
            </a:r>
            <a:r>
              <a:rPr lang="en-US" sz="2800" i="1" dirty="0" smtClean="0"/>
              <a:t>about as </a:t>
            </a:r>
            <a:r>
              <a:rPr lang="en-US" sz="2800" i="1" dirty="0"/>
              <a:t>useful to scientists as ornithology is to </a:t>
            </a:r>
            <a:r>
              <a:rPr lang="en-US" sz="2800" i="1" dirty="0" smtClean="0"/>
              <a:t>birds’</a:t>
            </a:r>
            <a:r>
              <a:rPr lang="en-US" sz="2800" dirty="0" smtClean="0"/>
              <a:t>.</a:t>
            </a:r>
          </a:p>
          <a:p>
            <a:pPr lvl="2">
              <a:buFont typeface="Arial" panose="020B0604020202020204" pitchFamily="34" charset="0"/>
              <a:buChar char="•"/>
            </a:pPr>
            <a:r>
              <a:rPr lang="en-US" sz="1400" dirty="0" smtClean="0"/>
              <a:t>Attributed </a:t>
            </a:r>
            <a:r>
              <a:rPr lang="en-US" sz="1400" dirty="0"/>
              <a:t>to Richard Feynman in Donald E. </a:t>
            </a:r>
            <a:r>
              <a:rPr lang="en-US" sz="1400" dirty="0" err="1"/>
              <a:t>Simanek</a:t>
            </a:r>
            <a:r>
              <a:rPr lang="en-US" sz="1400" dirty="0"/>
              <a:t> and John C. Holden, Science Askew: A Light-Hearted Look at the Scientific World (Philadelphia: Institute of Physics Publishing, 2002) , 215.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572" y="1686560"/>
            <a:ext cx="1681655" cy="2438400"/>
          </a:xfrm>
          <a:prstGeom prst="rect">
            <a:avLst/>
          </a:prstGeom>
        </p:spPr>
      </p:pic>
      <p:sp>
        <p:nvSpPr>
          <p:cNvPr id="6" name="Rectangle 5"/>
          <p:cNvSpPr/>
          <p:nvPr/>
        </p:nvSpPr>
        <p:spPr>
          <a:xfrm>
            <a:off x="2136226" y="3692425"/>
            <a:ext cx="1673773" cy="400110"/>
          </a:xfrm>
          <a:prstGeom prst="rect">
            <a:avLst/>
          </a:prstGeom>
        </p:spPr>
        <p:txBody>
          <a:bodyPr wrap="square">
            <a:spAutoFit/>
          </a:bodyPr>
          <a:lstStyle/>
          <a:p>
            <a:pPr algn="l"/>
            <a:r>
              <a:rPr lang="en-US" sz="1000" dirty="0">
                <a:solidFill>
                  <a:schemeClr val="bg1"/>
                </a:solidFill>
              </a:rPr>
              <a:t>Feynman photo © Richard </a:t>
            </a:r>
            <a:r>
              <a:rPr lang="en-US" sz="1000" dirty="0" err="1">
                <a:solidFill>
                  <a:schemeClr val="bg1"/>
                </a:solidFill>
              </a:rPr>
              <a:t>Hartt</a:t>
            </a:r>
            <a:r>
              <a:rPr lang="en-US" sz="1000" dirty="0">
                <a:solidFill>
                  <a:schemeClr val="bg1"/>
                </a:solidFill>
              </a:rPr>
              <a:t>/Caltech archives</a:t>
            </a:r>
          </a:p>
        </p:txBody>
      </p:sp>
      <p:sp>
        <p:nvSpPr>
          <p:cNvPr id="7" name="Content Placeholder 2"/>
          <p:cNvSpPr txBox="1">
            <a:spLocks/>
          </p:cNvSpPr>
          <p:nvPr/>
        </p:nvSpPr>
        <p:spPr>
          <a:xfrm>
            <a:off x="391247" y="4343400"/>
            <a:ext cx="6009554" cy="20117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r>
              <a:rPr lang="en-US" sz="2800" i="1" kern="0" dirty="0"/>
              <a:t>‘Science can't be free of philosophy any more than baseball can be free of physics’</a:t>
            </a:r>
            <a:r>
              <a:rPr lang="en-US" sz="2800" kern="0" dirty="0" smtClean="0"/>
              <a:t>.</a:t>
            </a:r>
          </a:p>
          <a:p>
            <a:pPr lvl="2">
              <a:buFont typeface="Arial" panose="020B0604020202020204" pitchFamily="34" charset="0"/>
              <a:buChar char="•"/>
            </a:pPr>
            <a:r>
              <a:rPr lang="en-US" sz="1400" kern="0" dirty="0"/>
              <a:t>Jeffrey L. </a:t>
            </a:r>
            <a:r>
              <a:rPr lang="en-US" sz="1400" kern="0" dirty="0" err="1"/>
              <a:t>Kasser</a:t>
            </a:r>
            <a:r>
              <a:rPr lang="en-US" sz="1400" kern="0" dirty="0"/>
              <a:t>, Ph.D. http://www.thegreatcourses.com/courses/philosophy-of-science.html#BVRRWidgetID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4368800"/>
            <a:ext cx="1508775" cy="2011700"/>
          </a:xfrm>
          <a:prstGeom prst="rect">
            <a:avLst/>
          </a:prstGeom>
        </p:spPr>
      </p:pic>
      <p:sp>
        <p:nvSpPr>
          <p:cNvPr id="4" name="Slide Number Placeholder 3"/>
          <p:cNvSpPr>
            <a:spLocks noGrp="1"/>
          </p:cNvSpPr>
          <p:nvPr>
            <p:ph type="sldNum" sz="quarter" idx="4"/>
          </p:nvPr>
        </p:nvSpPr>
        <p:spPr/>
        <p:txBody>
          <a:bodyPr/>
          <a:lstStyle/>
          <a:p>
            <a:fld id="{01EF93C7-D0AB-41D7-8C62-1F8A9E33AE23}" type="slidenum">
              <a:rPr lang="en-US" smtClean="0"/>
              <a:pPr/>
              <a:t>19</a:t>
            </a:fld>
            <a:endParaRPr lang="en-US"/>
          </a:p>
        </p:txBody>
      </p:sp>
    </p:spTree>
    <p:extLst>
      <p:ext uri="{BB962C8B-B14F-4D97-AF65-F5344CB8AC3E}">
        <p14:creationId xmlns:p14="http://schemas.microsoft.com/office/powerpoint/2010/main" val="1300523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dirty="0" smtClean="0"/>
              <a:t>Today’s learning outcomes </a:t>
            </a:r>
            <a:r>
              <a:rPr lang="en-US" sz="3500" dirty="0" smtClean="0"/>
              <a:t>(BMI-II)</a:t>
            </a:r>
            <a:endParaRPr lang="en-US" sz="3500" dirty="0"/>
          </a:p>
        </p:txBody>
      </p:sp>
      <p:sp>
        <p:nvSpPr>
          <p:cNvPr id="5" name="Content Placeholder 4"/>
          <p:cNvSpPr>
            <a:spLocks noGrp="1"/>
          </p:cNvSpPr>
          <p:nvPr>
            <p:ph idx="1"/>
          </p:nvPr>
        </p:nvSpPr>
        <p:spPr/>
        <p:txBody>
          <a:bodyPr/>
          <a:lstStyle/>
          <a:p>
            <a:pPr marL="457200" indent="-457200">
              <a:buFont typeface="+mj-lt"/>
              <a:buAutoNum type="arabicPeriod"/>
            </a:pPr>
            <a:r>
              <a:rPr lang="en-US" dirty="0" smtClean="0"/>
              <a:t>Understanding the </a:t>
            </a:r>
            <a:r>
              <a:rPr lang="en-US" dirty="0" smtClean="0">
                <a:solidFill>
                  <a:srgbClr val="FFFF00"/>
                </a:solidFill>
              </a:rPr>
              <a:t>basic principles of science and research</a:t>
            </a:r>
            <a:r>
              <a:rPr lang="en-US" dirty="0" smtClean="0"/>
              <a:t> and being able to apply them to discover flaws in published research and prevent flaws in your own (future) research.</a:t>
            </a:r>
          </a:p>
          <a:p>
            <a:pPr marL="457200" indent="-457200">
              <a:buFont typeface="+mj-lt"/>
              <a:buAutoNum type="arabicPeriod"/>
            </a:pPr>
            <a:r>
              <a:rPr lang="en-US" dirty="0" smtClean="0"/>
              <a:t>Understanding what </a:t>
            </a:r>
            <a:r>
              <a:rPr lang="en-US" dirty="0" smtClean="0">
                <a:solidFill>
                  <a:srgbClr val="FFFF00"/>
                </a:solidFill>
              </a:rPr>
              <a:t>ontology</a:t>
            </a:r>
            <a:r>
              <a:rPr lang="en-US" dirty="0" smtClean="0"/>
              <a:t> is and how it relates to science.</a:t>
            </a:r>
          </a:p>
          <a:p>
            <a:pPr marL="457200" indent="-457200">
              <a:buFont typeface="+mj-lt"/>
              <a:buAutoNum type="arabicPeriod"/>
            </a:pPr>
            <a:r>
              <a:rPr lang="en-US" dirty="0" smtClean="0"/>
              <a:t>Being able to describe </a:t>
            </a:r>
            <a:r>
              <a:rPr lang="en-US" dirty="0" smtClean="0">
                <a:solidFill>
                  <a:srgbClr val="FFFF00"/>
                </a:solidFill>
              </a:rPr>
              <a:t>the most general ontological distinctions</a:t>
            </a:r>
            <a:r>
              <a:rPr lang="en-US" dirty="0" smtClean="0"/>
              <a:t> amongst entities and understanding why they matter in science and research.</a:t>
            </a:r>
            <a:endParaRPr lang="en-US" dirty="0"/>
          </a:p>
        </p:txBody>
      </p:sp>
      <p:sp>
        <p:nvSpPr>
          <p:cNvPr id="6" name="Slide Number Placeholder 5"/>
          <p:cNvSpPr>
            <a:spLocks noGrp="1"/>
          </p:cNvSpPr>
          <p:nvPr>
            <p:ph type="sldNum" sz="quarter" idx="4"/>
          </p:nvPr>
        </p:nvSpPr>
        <p:spPr/>
        <p:txBody>
          <a:bodyPr/>
          <a:lstStyle/>
          <a:p>
            <a:fld id="{9CE537AB-973C-4F01-8428-E6E22579D3AA}" type="slidenum">
              <a:rPr lang="en-US" smtClean="0"/>
              <a:pPr/>
              <a:t>2</a:t>
            </a:fld>
            <a:endParaRPr lang="en-US"/>
          </a:p>
        </p:txBody>
      </p:sp>
    </p:spTree>
    <p:extLst>
      <p:ext uri="{BB962C8B-B14F-4D97-AF65-F5344CB8AC3E}">
        <p14:creationId xmlns:p14="http://schemas.microsoft.com/office/powerpoint/2010/main" val="13000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key principles in how to do science</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u="sng" dirty="0" smtClean="0"/>
              <a:t>Objective </a:t>
            </a:r>
            <a:r>
              <a:rPr lang="en-US" u="sng" dirty="0"/>
              <a:t>observation</a:t>
            </a:r>
            <a:r>
              <a:rPr lang="en-US" dirty="0"/>
              <a:t>: </a:t>
            </a:r>
            <a:r>
              <a:rPr lang="en-US" dirty="0" smtClean="0"/>
              <a:t>measurement </a:t>
            </a:r>
            <a:r>
              <a:rPr lang="en-US" dirty="0"/>
              <a:t>and data (possibly although not necessarily using mathematics as a tool</a:t>
            </a:r>
            <a:r>
              <a:rPr lang="en-US" dirty="0" smtClean="0"/>
              <a:t>),</a:t>
            </a:r>
            <a:endParaRPr lang="en-US" dirty="0"/>
          </a:p>
          <a:p>
            <a:pPr>
              <a:buFont typeface="Arial" panose="020B0604020202020204" pitchFamily="34" charset="0"/>
              <a:buChar char="•"/>
            </a:pPr>
            <a:r>
              <a:rPr lang="en-US" u="sng" dirty="0" smtClean="0"/>
              <a:t>Evidence</a:t>
            </a:r>
            <a:r>
              <a:rPr lang="en-US" dirty="0" smtClean="0"/>
              <a:t>,</a:t>
            </a:r>
            <a:endParaRPr lang="en-US" dirty="0"/>
          </a:p>
          <a:p>
            <a:pPr>
              <a:buFont typeface="Arial" panose="020B0604020202020204" pitchFamily="34" charset="0"/>
              <a:buChar char="•"/>
            </a:pPr>
            <a:r>
              <a:rPr lang="en-US" u="sng" dirty="0"/>
              <a:t>Experiment and/or observation</a:t>
            </a:r>
            <a:r>
              <a:rPr lang="en-US" dirty="0"/>
              <a:t> as benchmarks for testing </a:t>
            </a:r>
            <a:r>
              <a:rPr lang="en-US" dirty="0" smtClean="0"/>
              <a:t>hypotheses,</a:t>
            </a:r>
            <a:endParaRPr lang="en-US" dirty="0"/>
          </a:p>
          <a:p>
            <a:pPr>
              <a:buFont typeface="Arial" panose="020B0604020202020204" pitchFamily="34" charset="0"/>
              <a:buChar char="•"/>
            </a:pPr>
            <a:r>
              <a:rPr lang="en-US" u="sng" dirty="0"/>
              <a:t>Induction</a:t>
            </a:r>
            <a:r>
              <a:rPr lang="en-US" dirty="0"/>
              <a:t>: reasoning to establish general rules or conclusions drawn from facts or </a:t>
            </a:r>
            <a:r>
              <a:rPr lang="en-US" dirty="0" smtClean="0"/>
              <a:t>examples,</a:t>
            </a:r>
            <a:endParaRPr lang="en-US" dirty="0"/>
          </a:p>
          <a:p>
            <a:pPr>
              <a:buFont typeface="Arial" panose="020B0604020202020204" pitchFamily="34" charset="0"/>
              <a:buChar char="•"/>
            </a:pPr>
            <a:r>
              <a:rPr lang="en-US" u="sng" dirty="0" smtClean="0"/>
              <a:t>Repetition</a:t>
            </a:r>
            <a:r>
              <a:rPr lang="en-US" dirty="0" smtClean="0"/>
              <a:t>,</a:t>
            </a:r>
            <a:endParaRPr lang="en-US" dirty="0"/>
          </a:p>
          <a:p>
            <a:pPr>
              <a:buFont typeface="Arial" panose="020B0604020202020204" pitchFamily="34" charset="0"/>
              <a:buChar char="•"/>
            </a:pPr>
            <a:r>
              <a:rPr lang="en-US" u="sng" dirty="0"/>
              <a:t>Critical </a:t>
            </a:r>
            <a:r>
              <a:rPr lang="en-US" u="sng" dirty="0" smtClean="0"/>
              <a:t>analysis</a:t>
            </a:r>
            <a:r>
              <a:rPr lang="en-US" dirty="0" smtClean="0"/>
              <a:t>,</a:t>
            </a:r>
            <a:endParaRPr lang="en-US" dirty="0"/>
          </a:p>
          <a:p>
            <a:pPr>
              <a:buFont typeface="Arial" panose="020B0604020202020204" pitchFamily="34" charset="0"/>
              <a:buChar char="•"/>
            </a:pPr>
            <a:r>
              <a:rPr lang="en-US" u="sng" dirty="0"/>
              <a:t>Verification and testing</a:t>
            </a:r>
            <a:r>
              <a:rPr lang="en-US" dirty="0"/>
              <a:t>: critical exposure to scrutiny, peer review and </a:t>
            </a:r>
            <a:r>
              <a:rPr lang="en-US" dirty="0" smtClean="0"/>
              <a:t>assessment.</a:t>
            </a:r>
            <a:endParaRPr lang="en-US" dirty="0"/>
          </a:p>
          <a:p>
            <a:pPr lvl="1">
              <a:buFont typeface="Arial" panose="020B0604020202020204" pitchFamily="34" charset="0"/>
              <a:buChar char="•"/>
            </a:pPr>
            <a:endParaRPr lang="en-US" sz="1800" dirty="0"/>
          </a:p>
        </p:txBody>
      </p:sp>
      <p:sp>
        <p:nvSpPr>
          <p:cNvPr id="4" name="Rectangle 3"/>
          <p:cNvSpPr/>
          <p:nvPr/>
        </p:nvSpPr>
        <p:spPr>
          <a:xfrm>
            <a:off x="4572000" y="6474023"/>
            <a:ext cx="4572000" cy="307777"/>
          </a:xfrm>
          <a:prstGeom prst="rect">
            <a:avLst/>
          </a:prstGeom>
        </p:spPr>
        <p:txBody>
          <a:bodyPr>
            <a:spAutoFit/>
          </a:bodyPr>
          <a:lstStyle/>
          <a:p>
            <a:r>
              <a:rPr lang="en-US" sz="1400" b="0" dirty="0">
                <a:solidFill>
                  <a:schemeClr val="bg1"/>
                </a:solidFill>
              </a:rPr>
              <a:t>http://sciencecouncil.org/about-us/our-definition-of-science/</a:t>
            </a:r>
          </a:p>
        </p:txBody>
      </p:sp>
      <p:sp>
        <p:nvSpPr>
          <p:cNvPr id="5" name="Slide Number Placeholder 4"/>
          <p:cNvSpPr>
            <a:spLocks noGrp="1"/>
          </p:cNvSpPr>
          <p:nvPr>
            <p:ph type="sldNum" sz="quarter" idx="4"/>
          </p:nvPr>
        </p:nvSpPr>
        <p:spPr/>
        <p:txBody>
          <a:bodyPr/>
          <a:lstStyle/>
          <a:p>
            <a:fld id="{970F0956-5B8E-40B4-A8DD-F75AA1D26018}" type="slidenum">
              <a:rPr lang="en-US" smtClean="0"/>
              <a:pPr/>
              <a:t>20</a:t>
            </a:fld>
            <a:endParaRPr lang="en-US"/>
          </a:p>
        </p:txBody>
      </p:sp>
    </p:spTree>
    <p:extLst>
      <p:ext uri="{BB962C8B-B14F-4D97-AF65-F5344CB8AC3E}">
        <p14:creationId xmlns:p14="http://schemas.microsoft.com/office/powerpoint/2010/main" val="3735242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609600"/>
          </a:xfrm>
          <a:solidFill>
            <a:schemeClr val="bg1"/>
          </a:solidFill>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838200"/>
            <a:ext cx="8096250" cy="5924550"/>
          </a:xfrm>
          <a:prstGeom prst="rect">
            <a:avLst/>
          </a:prstGeom>
        </p:spPr>
      </p:pic>
      <p:sp>
        <p:nvSpPr>
          <p:cNvPr id="5" name="Rectangle 4"/>
          <p:cNvSpPr/>
          <p:nvPr/>
        </p:nvSpPr>
        <p:spPr>
          <a:xfrm>
            <a:off x="228600" y="6590863"/>
            <a:ext cx="8839200" cy="276999"/>
          </a:xfrm>
          <a:prstGeom prst="rect">
            <a:avLst/>
          </a:prstGeom>
        </p:spPr>
        <p:txBody>
          <a:bodyPr wrap="square">
            <a:spAutoFit/>
          </a:bodyPr>
          <a:lstStyle/>
          <a:p>
            <a:pPr algn="r"/>
            <a:r>
              <a:rPr lang="en-US" sz="1200" dirty="0">
                <a:solidFill>
                  <a:schemeClr val="bg1"/>
                </a:solidFill>
              </a:rPr>
              <a:t>By </a:t>
            </a:r>
            <a:r>
              <a:rPr lang="en-US" sz="1200" dirty="0" err="1">
                <a:solidFill>
                  <a:schemeClr val="bg1"/>
                </a:solidFill>
              </a:rPr>
              <a:t>ArchonMagnus</a:t>
            </a:r>
            <a:r>
              <a:rPr lang="en-US" sz="1200" dirty="0">
                <a:solidFill>
                  <a:schemeClr val="bg1"/>
                </a:solidFill>
              </a:rPr>
              <a:t> - Own work, CC BY-SA 4.0, https://commons.wikimedia.org/w/index.php?curid=42164616</a:t>
            </a:r>
          </a:p>
        </p:txBody>
      </p:sp>
      <p:sp>
        <p:nvSpPr>
          <p:cNvPr id="3" name="Slide Number Placeholder 2"/>
          <p:cNvSpPr>
            <a:spLocks noGrp="1"/>
          </p:cNvSpPr>
          <p:nvPr>
            <p:ph type="sldNum" sz="quarter" idx="4"/>
          </p:nvPr>
        </p:nvSpPr>
        <p:spPr/>
        <p:txBody>
          <a:bodyPr/>
          <a:lstStyle/>
          <a:p>
            <a:fld id="{01EF93C7-D0AB-41D7-8C62-1F8A9E33AE23}" type="slidenum">
              <a:rPr lang="en-US" smtClean="0"/>
              <a:pPr/>
              <a:t>21</a:t>
            </a:fld>
            <a:endParaRPr lang="en-US"/>
          </a:p>
        </p:txBody>
      </p:sp>
    </p:spTree>
    <p:extLst>
      <p:ext uri="{BB962C8B-B14F-4D97-AF65-F5344CB8AC3E}">
        <p14:creationId xmlns:p14="http://schemas.microsoft.com/office/powerpoint/2010/main" val="3668679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Objectivity (1)</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Objectivity </a:t>
            </a:r>
            <a:r>
              <a:rPr lang="en-US" dirty="0"/>
              <a:t>as Faithfulness to </a:t>
            </a:r>
            <a:r>
              <a:rPr lang="en-US" dirty="0" smtClean="0"/>
              <a:t>Facts</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Objectivity </a:t>
            </a:r>
            <a:r>
              <a:rPr lang="en-US" dirty="0"/>
              <a:t>as Absence of Normative Commitments and the Value-Free </a:t>
            </a:r>
            <a:r>
              <a:rPr lang="en-US" dirty="0" smtClean="0"/>
              <a:t>Ideal</a:t>
            </a:r>
          </a:p>
          <a:p>
            <a:pPr>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01EF93C7-D0AB-41D7-8C62-1F8A9E33AE23}" type="slidenum">
              <a:rPr lang="en-US" smtClean="0"/>
              <a:pPr/>
              <a:t>22</a:t>
            </a:fld>
            <a:endParaRPr lang="en-US"/>
          </a:p>
        </p:txBody>
      </p:sp>
    </p:spTree>
    <p:extLst>
      <p:ext uri="{BB962C8B-B14F-4D97-AF65-F5344CB8AC3E}">
        <p14:creationId xmlns:p14="http://schemas.microsoft.com/office/powerpoint/2010/main" val="406592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Objectivity (1)</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Objectivity </a:t>
            </a:r>
            <a:r>
              <a:rPr lang="en-US" dirty="0"/>
              <a:t>as Faithfulness to </a:t>
            </a:r>
            <a:r>
              <a:rPr lang="en-US" dirty="0" smtClean="0"/>
              <a:t>Facts</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Objectivity </a:t>
            </a:r>
            <a:r>
              <a:rPr lang="en-US" dirty="0"/>
              <a:t>as Absence of Normative Commitments and the Value-Free </a:t>
            </a:r>
            <a:r>
              <a:rPr lang="en-US" dirty="0" smtClean="0"/>
              <a:t>Ideal</a:t>
            </a:r>
          </a:p>
          <a:p>
            <a:pPr>
              <a:buFont typeface="Arial" panose="020B0604020202020204" pitchFamily="34" charset="0"/>
              <a:buChar char="•"/>
            </a:pPr>
            <a:endParaRPr lang="en-US" dirty="0"/>
          </a:p>
          <a:p>
            <a:pPr>
              <a:buFont typeface="Arial" panose="020B0604020202020204" pitchFamily="34" charset="0"/>
              <a:buChar char="•"/>
            </a:pPr>
            <a:r>
              <a:rPr lang="en-US" dirty="0" smtClean="0"/>
              <a:t>Objectivity </a:t>
            </a:r>
            <a:r>
              <a:rPr lang="en-US" dirty="0"/>
              <a:t>as Freedom from Personal Biases </a:t>
            </a:r>
            <a:endParaRPr lang="en-US" dirty="0" smtClean="0"/>
          </a:p>
          <a:p>
            <a:pPr lvl="1">
              <a:buFont typeface="Arial" panose="020B0604020202020204" pitchFamily="34" charset="0"/>
              <a:buChar char="•"/>
            </a:pPr>
            <a:r>
              <a:rPr lang="en-US" dirty="0" smtClean="0"/>
              <a:t>Measurement </a:t>
            </a:r>
            <a:r>
              <a:rPr lang="en-US" dirty="0"/>
              <a:t>and Quantification</a:t>
            </a:r>
          </a:p>
          <a:p>
            <a:pPr lvl="1">
              <a:buFont typeface="Arial" panose="020B0604020202020204" pitchFamily="34" charset="0"/>
              <a:buChar char="•"/>
            </a:pPr>
            <a:r>
              <a:rPr lang="en-US" dirty="0" smtClean="0"/>
              <a:t>Inductive </a:t>
            </a:r>
            <a:r>
              <a:rPr lang="en-US" dirty="0"/>
              <a:t>and Statistical Inference </a:t>
            </a:r>
          </a:p>
          <a:p>
            <a:endParaRPr lang="en-US" dirty="0"/>
          </a:p>
          <a:p>
            <a:endParaRPr lang="en-US" dirty="0"/>
          </a:p>
        </p:txBody>
      </p:sp>
      <p:sp>
        <p:nvSpPr>
          <p:cNvPr id="4" name="Slide Number Placeholder 3"/>
          <p:cNvSpPr>
            <a:spLocks noGrp="1"/>
          </p:cNvSpPr>
          <p:nvPr>
            <p:ph type="sldNum" sz="quarter" idx="4"/>
          </p:nvPr>
        </p:nvSpPr>
        <p:spPr/>
        <p:txBody>
          <a:bodyPr/>
          <a:lstStyle/>
          <a:p>
            <a:fld id="{01EF93C7-D0AB-41D7-8C62-1F8A9E33AE23}" type="slidenum">
              <a:rPr lang="en-US" smtClean="0"/>
              <a:pPr/>
              <a:t>23</a:t>
            </a:fld>
            <a:endParaRPr lang="en-US"/>
          </a:p>
        </p:txBody>
      </p:sp>
    </p:spTree>
    <p:extLst>
      <p:ext uri="{BB962C8B-B14F-4D97-AF65-F5344CB8AC3E}">
        <p14:creationId xmlns:p14="http://schemas.microsoft.com/office/powerpoint/2010/main" val="268976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Objectivity </a:t>
            </a:r>
            <a:r>
              <a:rPr lang="en-US" dirty="0" smtClean="0"/>
              <a:t>(2)</a:t>
            </a:r>
            <a:endParaRPr lang="en-US" dirty="0"/>
          </a:p>
        </p:txBody>
      </p:sp>
      <p:sp>
        <p:nvSpPr>
          <p:cNvPr id="3" name="Content Placeholder 2"/>
          <p:cNvSpPr>
            <a:spLocks noGrp="1"/>
          </p:cNvSpPr>
          <p:nvPr>
            <p:ph idx="1"/>
          </p:nvPr>
        </p:nvSpPr>
        <p:spPr>
          <a:xfrm>
            <a:off x="228600" y="1676400"/>
            <a:ext cx="8686800" cy="4572000"/>
          </a:xfrm>
        </p:spPr>
        <p:txBody>
          <a:bodyPr/>
          <a:lstStyle/>
          <a:p>
            <a:pPr marL="0" indent="0"/>
            <a:r>
              <a:rPr lang="en-US" dirty="0"/>
              <a:t>S</a:t>
            </a:r>
            <a:r>
              <a:rPr lang="en-US" dirty="0" smtClean="0"/>
              <a:t>cience </a:t>
            </a:r>
            <a:r>
              <a:rPr lang="en-US" dirty="0"/>
              <a:t>is objective in that, or to the extent </a:t>
            </a:r>
            <a:r>
              <a:rPr lang="en-US" dirty="0" smtClean="0"/>
              <a:t>that: </a:t>
            </a:r>
          </a:p>
          <a:p>
            <a:pPr>
              <a:buFont typeface="Arial" panose="020B0604020202020204" pitchFamily="34" charset="0"/>
              <a:buChar char="•"/>
            </a:pPr>
            <a:r>
              <a:rPr lang="en-US" dirty="0" smtClean="0"/>
              <a:t>its </a:t>
            </a:r>
            <a:r>
              <a:rPr lang="en-US" dirty="0"/>
              <a:t>products—theories, laws, experimental results and observations—constitute accurate representations of the </a:t>
            </a:r>
            <a:r>
              <a:rPr lang="en-US" dirty="0">
                <a:solidFill>
                  <a:srgbClr val="FFFF00"/>
                </a:solidFill>
              </a:rPr>
              <a:t>external world</a:t>
            </a:r>
            <a:r>
              <a:rPr lang="en-US" dirty="0"/>
              <a:t>. The products of science are not tainted by human desires, goals, capabilities or experience. </a:t>
            </a:r>
            <a:endParaRPr lang="en-US" dirty="0" smtClean="0"/>
          </a:p>
          <a:p>
            <a:pPr lvl="1">
              <a:buFont typeface="Wingdings" panose="05000000000000000000" pitchFamily="2" charset="2"/>
              <a:buChar char="à"/>
            </a:pPr>
            <a:r>
              <a:rPr lang="en-US" b="1" dirty="0" smtClean="0"/>
              <a:t>product objectivity</a:t>
            </a:r>
          </a:p>
          <a:p>
            <a:pPr marL="457200" lvl="1" indent="0">
              <a:buNone/>
            </a:pPr>
            <a:endParaRPr lang="en-US" dirty="0"/>
          </a:p>
          <a:p>
            <a:pPr>
              <a:buFont typeface="Arial" panose="020B0604020202020204" pitchFamily="34" charset="0"/>
              <a:buChar char="•"/>
            </a:pPr>
            <a:r>
              <a:rPr lang="en-US" dirty="0" smtClean="0"/>
              <a:t>the </a:t>
            </a:r>
            <a:r>
              <a:rPr lang="en-US" dirty="0"/>
              <a:t>processes and methods that characterize it neither depend on contingent social and ethical values, nor on the individual bias of a </a:t>
            </a:r>
            <a:r>
              <a:rPr lang="en-US" dirty="0" smtClean="0"/>
              <a:t>scientist</a:t>
            </a:r>
          </a:p>
          <a:p>
            <a:pPr marL="400050" lvl="1" indent="0">
              <a:buNone/>
            </a:pPr>
            <a:r>
              <a:rPr lang="en-US" b="1" dirty="0" smtClean="0">
                <a:sym typeface="Wingdings" panose="05000000000000000000" pitchFamily="2" charset="2"/>
              </a:rPr>
              <a:t> </a:t>
            </a:r>
            <a:r>
              <a:rPr lang="en-US" b="1" dirty="0" smtClean="0"/>
              <a:t>process </a:t>
            </a:r>
            <a:r>
              <a:rPr lang="en-US" b="1" dirty="0"/>
              <a:t>objectivity</a:t>
            </a:r>
            <a:r>
              <a:rPr lang="en-US" dirty="0"/>
              <a:t>. </a:t>
            </a:r>
          </a:p>
        </p:txBody>
      </p:sp>
      <p:sp>
        <p:nvSpPr>
          <p:cNvPr id="4" name="Rectangle 3"/>
          <p:cNvSpPr/>
          <p:nvPr/>
        </p:nvSpPr>
        <p:spPr>
          <a:xfrm>
            <a:off x="1295400" y="6324600"/>
            <a:ext cx="7696200" cy="338554"/>
          </a:xfrm>
          <a:prstGeom prst="rect">
            <a:avLst/>
          </a:prstGeom>
        </p:spPr>
        <p:txBody>
          <a:bodyPr wrap="square">
            <a:spAutoFit/>
          </a:bodyPr>
          <a:lstStyle/>
          <a:p>
            <a:pPr algn="r"/>
            <a:r>
              <a:rPr lang="en-US" sz="1600" dirty="0">
                <a:solidFill>
                  <a:schemeClr val="bg1"/>
                </a:solidFill>
              </a:rPr>
              <a:t>http://</a:t>
            </a:r>
            <a:r>
              <a:rPr lang="en-US" sz="1600" dirty="0" smtClean="0">
                <a:solidFill>
                  <a:schemeClr val="bg1"/>
                </a:solidFill>
              </a:rPr>
              <a:t>plato.stanford.edu/entries/scientific-objectivity</a:t>
            </a:r>
            <a:endParaRPr lang="en-US" sz="1600" dirty="0">
              <a:solidFill>
                <a:schemeClr val="bg1"/>
              </a:solidFill>
            </a:endParaRPr>
          </a:p>
        </p:txBody>
      </p:sp>
      <p:sp>
        <p:nvSpPr>
          <p:cNvPr id="5" name="Slide Number Placeholder 4"/>
          <p:cNvSpPr>
            <a:spLocks noGrp="1"/>
          </p:cNvSpPr>
          <p:nvPr>
            <p:ph type="sldNum" sz="quarter" idx="4"/>
          </p:nvPr>
        </p:nvSpPr>
        <p:spPr/>
        <p:txBody>
          <a:bodyPr/>
          <a:lstStyle/>
          <a:p>
            <a:fld id="{01EF93C7-D0AB-41D7-8C62-1F8A9E33AE23}" type="slidenum">
              <a:rPr lang="en-US" smtClean="0"/>
              <a:pPr/>
              <a:t>24</a:t>
            </a:fld>
            <a:endParaRPr lang="en-US"/>
          </a:p>
        </p:txBody>
      </p:sp>
    </p:spTree>
    <p:extLst>
      <p:ext uri="{BB962C8B-B14F-4D97-AF65-F5344CB8AC3E}">
        <p14:creationId xmlns:p14="http://schemas.microsoft.com/office/powerpoint/2010/main" val="3784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view from nowhere</a:t>
            </a:r>
            <a:endParaRPr lang="en-US" dirty="0"/>
          </a:p>
        </p:txBody>
      </p:sp>
      <p:sp>
        <p:nvSpPr>
          <p:cNvPr id="3" name="Content Placeholder 2"/>
          <p:cNvSpPr>
            <a:spLocks noGrp="1"/>
          </p:cNvSpPr>
          <p:nvPr>
            <p:ph idx="1"/>
          </p:nvPr>
        </p:nvSpPr>
        <p:spPr>
          <a:xfrm>
            <a:off x="228600" y="1676400"/>
            <a:ext cx="8686800" cy="1752600"/>
          </a:xfrm>
        </p:spPr>
        <p:txBody>
          <a:bodyPr/>
          <a:lstStyle/>
          <a:p>
            <a:r>
              <a:rPr lang="en-US" dirty="0"/>
              <a:t>There </a:t>
            </a:r>
            <a:r>
              <a:rPr lang="en-US" dirty="0" smtClean="0"/>
              <a:t>are </a:t>
            </a:r>
            <a:r>
              <a:rPr lang="en-US" dirty="0"/>
              <a:t>two kinds of qualities: ones that vary with the perspective one has or takes, and ones that remain constant </a:t>
            </a:r>
            <a:r>
              <a:rPr lang="en-US" dirty="0" smtClean="0"/>
              <a:t>through/despite </a:t>
            </a:r>
            <a:r>
              <a:rPr lang="en-US" dirty="0"/>
              <a:t>changes of perspective. The latter are the objective properties. </a:t>
            </a:r>
            <a:endParaRPr lang="en-US" dirty="0" smtClean="0"/>
          </a:p>
        </p:txBody>
      </p:sp>
      <p:sp>
        <p:nvSpPr>
          <p:cNvPr id="5" name="AutoShape 2" descr="Image result for different perspectiv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562927"/>
            <a:ext cx="4953000" cy="2493065"/>
          </a:xfrm>
          <a:prstGeom prst="rect">
            <a:avLst/>
          </a:prstGeom>
        </p:spPr>
      </p:pic>
      <p:sp>
        <p:nvSpPr>
          <p:cNvPr id="7" name="Rectangle 6"/>
          <p:cNvSpPr/>
          <p:nvPr/>
        </p:nvSpPr>
        <p:spPr>
          <a:xfrm>
            <a:off x="1295400" y="6324600"/>
            <a:ext cx="7696200" cy="338554"/>
          </a:xfrm>
          <a:prstGeom prst="rect">
            <a:avLst/>
          </a:prstGeom>
        </p:spPr>
        <p:txBody>
          <a:bodyPr wrap="square">
            <a:spAutoFit/>
          </a:bodyPr>
          <a:lstStyle/>
          <a:p>
            <a:pPr algn="r"/>
            <a:r>
              <a:rPr lang="en-US" sz="1600" dirty="0">
                <a:solidFill>
                  <a:schemeClr val="bg1"/>
                </a:solidFill>
              </a:rPr>
              <a:t>http://</a:t>
            </a:r>
            <a:r>
              <a:rPr lang="en-US" sz="1600" dirty="0" smtClean="0">
                <a:solidFill>
                  <a:schemeClr val="bg1"/>
                </a:solidFill>
              </a:rPr>
              <a:t>plato.stanford.edu/entries/scientific-objectivity</a:t>
            </a:r>
            <a:endParaRPr lang="en-US" sz="1600" dirty="0">
              <a:solidFill>
                <a:schemeClr val="bg1"/>
              </a:solidFill>
            </a:endParaRPr>
          </a:p>
        </p:txBody>
      </p:sp>
      <p:sp>
        <p:nvSpPr>
          <p:cNvPr id="4" name="Slide Number Placeholder 3"/>
          <p:cNvSpPr>
            <a:spLocks noGrp="1"/>
          </p:cNvSpPr>
          <p:nvPr>
            <p:ph type="sldNum" sz="quarter" idx="4"/>
          </p:nvPr>
        </p:nvSpPr>
        <p:spPr/>
        <p:txBody>
          <a:bodyPr/>
          <a:lstStyle/>
          <a:p>
            <a:fld id="{01EF93C7-D0AB-41D7-8C62-1F8A9E33AE23}" type="slidenum">
              <a:rPr lang="en-US" smtClean="0"/>
              <a:pPr/>
              <a:t>25</a:t>
            </a:fld>
            <a:endParaRPr lang="en-US"/>
          </a:p>
        </p:txBody>
      </p:sp>
    </p:spTree>
    <p:extLst>
      <p:ext uri="{BB962C8B-B14F-4D97-AF65-F5344CB8AC3E}">
        <p14:creationId xmlns:p14="http://schemas.microsoft.com/office/powerpoint/2010/main" val="26494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 scientific objectivity here</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7372" y="1676400"/>
            <a:ext cx="6229255" cy="4953000"/>
          </a:xfrm>
        </p:spPr>
      </p:pic>
      <p:sp>
        <p:nvSpPr>
          <p:cNvPr id="2" name="Freeform 1"/>
          <p:cNvSpPr/>
          <p:nvPr/>
        </p:nvSpPr>
        <p:spPr bwMode="auto">
          <a:xfrm>
            <a:off x="2925691" y="5663901"/>
            <a:ext cx="3087834" cy="852427"/>
          </a:xfrm>
          <a:custGeom>
            <a:avLst/>
            <a:gdLst>
              <a:gd name="connsiteX0" fmla="*/ 688878 w 3087834"/>
              <a:gd name="connsiteY0" fmla="*/ 26894 h 852427"/>
              <a:gd name="connsiteX1" fmla="*/ 721151 w 3087834"/>
              <a:gd name="connsiteY1" fmla="*/ 32273 h 852427"/>
              <a:gd name="connsiteX2" fmla="*/ 737288 w 3087834"/>
              <a:gd name="connsiteY2" fmla="*/ 26894 h 852427"/>
              <a:gd name="connsiteX3" fmla="*/ 834107 w 3087834"/>
              <a:gd name="connsiteY3" fmla="*/ 37652 h 852427"/>
              <a:gd name="connsiteX4" fmla="*/ 877137 w 3087834"/>
              <a:gd name="connsiteY4" fmla="*/ 48410 h 852427"/>
              <a:gd name="connsiteX5" fmla="*/ 925547 w 3087834"/>
              <a:gd name="connsiteY5" fmla="*/ 59167 h 852427"/>
              <a:gd name="connsiteX6" fmla="*/ 947062 w 3087834"/>
              <a:gd name="connsiteY6" fmla="*/ 64546 h 852427"/>
              <a:gd name="connsiteX7" fmla="*/ 1000850 w 3087834"/>
              <a:gd name="connsiteY7" fmla="*/ 69925 h 852427"/>
              <a:gd name="connsiteX8" fmla="*/ 1119184 w 3087834"/>
              <a:gd name="connsiteY8" fmla="*/ 64546 h 852427"/>
              <a:gd name="connsiteX9" fmla="*/ 1194488 w 3087834"/>
              <a:gd name="connsiteY9" fmla="*/ 64546 h 852427"/>
              <a:gd name="connsiteX10" fmla="*/ 1221382 w 3087834"/>
              <a:gd name="connsiteY10" fmla="*/ 69925 h 852427"/>
              <a:gd name="connsiteX11" fmla="*/ 1242897 w 3087834"/>
              <a:gd name="connsiteY11" fmla="*/ 75304 h 852427"/>
              <a:gd name="connsiteX12" fmla="*/ 1269791 w 3087834"/>
              <a:gd name="connsiteY12" fmla="*/ 69925 h 852427"/>
              <a:gd name="connsiteX13" fmla="*/ 1323580 w 3087834"/>
              <a:gd name="connsiteY13" fmla="*/ 64546 h 852427"/>
              <a:gd name="connsiteX14" fmla="*/ 1452671 w 3087834"/>
              <a:gd name="connsiteY14" fmla="*/ 59167 h 852427"/>
              <a:gd name="connsiteX15" fmla="*/ 1506460 w 3087834"/>
              <a:gd name="connsiteY15" fmla="*/ 43031 h 852427"/>
              <a:gd name="connsiteX16" fmla="*/ 1554869 w 3087834"/>
              <a:gd name="connsiteY16" fmla="*/ 37652 h 852427"/>
              <a:gd name="connsiteX17" fmla="*/ 1614036 w 3087834"/>
              <a:gd name="connsiteY17" fmla="*/ 26894 h 852427"/>
              <a:gd name="connsiteX18" fmla="*/ 1662445 w 3087834"/>
              <a:gd name="connsiteY18" fmla="*/ 32273 h 852427"/>
              <a:gd name="connsiteX19" fmla="*/ 1694718 w 3087834"/>
              <a:gd name="connsiteY19" fmla="*/ 32273 h 852427"/>
              <a:gd name="connsiteX20" fmla="*/ 1716234 w 3087834"/>
              <a:gd name="connsiteY20" fmla="*/ 26894 h 852427"/>
              <a:gd name="connsiteX21" fmla="*/ 1753885 w 3087834"/>
              <a:gd name="connsiteY21" fmla="*/ 32273 h 852427"/>
              <a:gd name="connsiteX22" fmla="*/ 1780780 w 3087834"/>
              <a:gd name="connsiteY22" fmla="*/ 37652 h 852427"/>
              <a:gd name="connsiteX23" fmla="*/ 1813053 w 3087834"/>
              <a:gd name="connsiteY23" fmla="*/ 32273 h 852427"/>
              <a:gd name="connsiteX24" fmla="*/ 1877598 w 3087834"/>
              <a:gd name="connsiteY24" fmla="*/ 21515 h 852427"/>
              <a:gd name="connsiteX25" fmla="*/ 1909871 w 3087834"/>
              <a:gd name="connsiteY25" fmla="*/ 10758 h 852427"/>
              <a:gd name="connsiteX26" fmla="*/ 1926008 w 3087834"/>
              <a:gd name="connsiteY26" fmla="*/ 5379 h 852427"/>
              <a:gd name="connsiteX27" fmla="*/ 2006690 w 3087834"/>
              <a:gd name="connsiteY27" fmla="*/ 0 h 852427"/>
              <a:gd name="connsiteX28" fmla="*/ 2087373 w 3087834"/>
              <a:gd name="connsiteY28" fmla="*/ 5379 h 852427"/>
              <a:gd name="connsiteX29" fmla="*/ 2125024 w 3087834"/>
              <a:gd name="connsiteY29" fmla="*/ 5379 h 852427"/>
              <a:gd name="connsiteX30" fmla="*/ 2146540 w 3087834"/>
              <a:gd name="connsiteY30" fmla="*/ 10758 h 852427"/>
              <a:gd name="connsiteX31" fmla="*/ 2237980 w 3087834"/>
              <a:gd name="connsiteY31" fmla="*/ 21515 h 852427"/>
              <a:gd name="connsiteX32" fmla="*/ 2254116 w 3087834"/>
              <a:gd name="connsiteY32" fmla="*/ 32273 h 852427"/>
              <a:gd name="connsiteX33" fmla="*/ 2291768 w 3087834"/>
              <a:gd name="connsiteY33" fmla="*/ 43031 h 852427"/>
              <a:gd name="connsiteX34" fmla="*/ 2356314 w 3087834"/>
              <a:gd name="connsiteY34" fmla="*/ 59167 h 852427"/>
              <a:gd name="connsiteX35" fmla="*/ 2410102 w 3087834"/>
              <a:gd name="connsiteY35" fmla="*/ 75304 h 852427"/>
              <a:gd name="connsiteX36" fmla="*/ 2458511 w 3087834"/>
              <a:gd name="connsiteY36" fmla="*/ 80683 h 852427"/>
              <a:gd name="connsiteX37" fmla="*/ 2528436 w 3087834"/>
              <a:gd name="connsiteY37" fmla="*/ 96819 h 852427"/>
              <a:gd name="connsiteX38" fmla="*/ 2549951 w 3087834"/>
              <a:gd name="connsiteY38" fmla="*/ 102198 h 852427"/>
              <a:gd name="connsiteX39" fmla="*/ 2566088 w 3087834"/>
              <a:gd name="connsiteY39" fmla="*/ 107577 h 852427"/>
              <a:gd name="connsiteX40" fmla="*/ 2695180 w 3087834"/>
              <a:gd name="connsiteY40" fmla="*/ 123713 h 852427"/>
              <a:gd name="connsiteX41" fmla="*/ 2754347 w 3087834"/>
              <a:gd name="connsiteY41" fmla="*/ 139850 h 852427"/>
              <a:gd name="connsiteX42" fmla="*/ 2770483 w 3087834"/>
              <a:gd name="connsiteY42" fmla="*/ 145228 h 852427"/>
              <a:gd name="connsiteX43" fmla="*/ 2797377 w 3087834"/>
              <a:gd name="connsiteY43" fmla="*/ 150607 h 852427"/>
              <a:gd name="connsiteX44" fmla="*/ 2818893 w 3087834"/>
              <a:gd name="connsiteY44" fmla="*/ 155986 h 852427"/>
              <a:gd name="connsiteX45" fmla="*/ 2840408 w 3087834"/>
              <a:gd name="connsiteY45" fmla="*/ 166744 h 852427"/>
              <a:gd name="connsiteX46" fmla="*/ 2878060 w 3087834"/>
              <a:gd name="connsiteY46" fmla="*/ 188259 h 852427"/>
              <a:gd name="connsiteX47" fmla="*/ 2899575 w 3087834"/>
              <a:gd name="connsiteY47" fmla="*/ 193638 h 852427"/>
              <a:gd name="connsiteX48" fmla="*/ 2942605 w 3087834"/>
              <a:gd name="connsiteY48" fmla="*/ 209774 h 852427"/>
              <a:gd name="connsiteX49" fmla="*/ 2964121 w 3087834"/>
              <a:gd name="connsiteY49" fmla="*/ 231290 h 852427"/>
              <a:gd name="connsiteX50" fmla="*/ 3023288 w 3087834"/>
              <a:gd name="connsiteY50" fmla="*/ 258184 h 852427"/>
              <a:gd name="connsiteX51" fmla="*/ 3039424 w 3087834"/>
              <a:gd name="connsiteY51" fmla="*/ 268941 h 852427"/>
              <a:gd name="connsiteX52" fmla="*/ 3066318 w 3087834"/>
              <a:gd name="connsiteY52" fmla="*/ 360381 h 852427"/>
              <a:gd name="connsiteX53" fmla="*/ 3087834 w 3087834"/>
              <a:gd name="connsiteY53" fmla="*/ 408791 h 852427"/>
              <a:gd name="connsiteX54" fmla="*/ 3087834 w 3087834"/>
              <a:gd name="connsiteY54" fmla="*/ 446443 h 852427"/>
              <a:gd name="connsiteX55" fmla="*/ 3082455 w 3087834"/>
              <a:gd name="connsiteY55" fmla="*/ 473337 h 852427"/>
              <a:gd name="connsiteX56" fmla="*/ 3066318 w 3087834"/>
              <a:gd name="connsiteY56" fmla="*/ 527125 h 852427"/>
              <a:gd name="connsiteX57" fmla="*/ 3060940 w 3087834"/>
              <a:gd name="connsiteY57" fmla="*/ 543261 h 852427"/>
              <a:gd name="connsiteX58" fmla="*/ 3055561 w 3087834"/>
              <a:gd name="connsiteY58" fmla="*/ 564777 h 852427"/>
              <a:gd name="connsiteX59" fmla="*/ 3044803 w 3087834"/>
              <a:gd name="connsiteY59" fmla="*/ 640080 h 852427"/>
              <a:gd name="connsiteX60" fmla="*/ 3034045 w 3087834"/>
              <a:gd name="connsiteY60" fmla="*/ 656217 h 852427"/>
              <a:gd name="connsiteX61" fmla="*/ 3012530 w 3087834"/>
              <a:gd name="connsiteY61" fmla="*/ 672353 h 852427"/>
              <a:gd name="connsiteX62" fmla="*/ 2985636 w 3087834"/>
              <a:gd name="connsiteY62" fmla="*/ 699247 h 852427"/>
              <a:gd name="connsiteX63" fmla="*/ 2937227 w 3087834"/>
              <a:gd name="connsiteY63" fmla="*/ 736899 h 852427"/>
              <a:gd name="connsiteX64" fmla="*/ 2921090 w 3087834"/>
              <a:gd name="connsiteY64" fmla="*/ 742278 h 852427"/>
              <a:gd name="connsiteX65" fmla="*/ 2888817 w 3087834"/>
              <a:gd name="connsiteY65" fmla="*/ 763793 h 852427"/>
              <a:gd name="connsiteX66" fmla="*/ 2856544 w 3087834"/>
              <a:gd name="connsiteY66" fmla="*/ 779930 h 852427"/>
              <a:gd name="connsiteX67" fmla="*/ 2840408 w 3087834"/>
              <a:gd name="connsiteY67" fmla="*/ 785308 h 852427"/>
              <a:gd name="connsiteX68" fmla="*/ 2802756 w 3087834"/>
              <a:gd name="connsiteY68" fmla="*/ 801445 h 852427"/>
              <a:gd name="connsiteX69" fmla="*/ 2770483 w 3087834"/>
              <a:gd name="connsiteY69" fmla="*/ 817581 h 852427"/>
              <a:gd name="connsiteX70" fmla="*/ 2754347 w 3087834"/>
              <a:gd name="connsiteY70" fmla="*/ 812203 h 852427"/>
              <a:gd name="connsiteX71" fmla="*/ 2738210 w 3087834"/>
              <a:gd name="connsiteY71" fmla="*/ 817581 h 852427"/>
              <a:gd name="connsiteX72" fmla="*/ 2662907 w 3087834"/>
              <a:gd name="connsiteY72" fmla="*/ 828339 h 852427"/>
              <a:gd name="connsiteX73" fmla="*/ 2625255 w 3087834"/>
              <a:gd name="connsiteY73" fmla="*/ 828339 h 852427"/>
              <a:gd name="connsiteX74" fmla="*/ 2523057 w 3087834"/>
              <a:gd name="connsiteY74" fmla="*/ 833718 h 852427"/>
              <a:gd name="connsiteX75" fmla="*/ 2496163 w 3087834"/>
              <a:gd name="connsiteY75" fmla="*/ 839097 h 852427"/>
              <a:gd name="connsiteX76" fmla="*/ 2480027 w 3087834"/>
              <a:gd name="connsiteY76" fmla="*/ 844475 h 852427"/>
              <a:gd name="connsiteX77" fmla="*/ 2388587 w 3087834"/>
              <a:gd name="connsiteY77" fmla="*/ 849854 h 852427"/>
              <a:gd name="connsiteX78" fmla="*/ 1581763 w 3087834"/>
              <a:gd name="connsiteY78" fmla="*/ 839097 h 852427"/>
              <a:gd name="connsiteX79" fmla="*/ 1393504 w 3087834"/>
              <a:gd name="connsiteY79" fmla="*/ 828339 h 852427"/>
              <a:gd name="connsiteX80" fmla="*/ 1334337 w 3087834"/>
              <a:gd name="connsiteY80" fmla="*/ 817581 h 852427"/>
              <a:gd name="connsiteX81" fmla="*/ 1307443 w 3087834"/>
              <a:gd name="connsiteY81" fmla="*/ 822960 h 852427"/>
              <a:gd name="connsiteX82" fmla="*/ 1210624 w 3087834"/>
              <a:gd name="connsiteY82" fmla="*/ 812203 h 852427"/>
              <a:gd name="connsiteX83" fmla="*/ 1016987 w 3087834"/>
              <a:gd name="connsiteY83" fmla="*/ 801445 h 852427"/>
              <a:gd name="connsiteX84" fmla="*/ 973956 w 3087834"/>
              <a:gd name="connsiteY84" fmla="*/ 790687 h 852427"/>
              <a:gd name="connsiteX85" fmla="*/ 855622 w 3087834"/>
              <a:gd name="connsiteY85" fmla="*/ 779930 h 852427"/>
              <a:gd name="connsiteX86" fmla="*/ 791076 w 3087834"/>
              <a:gd name="connsiteY86" fmla="*/ 769172 h 852427"/>
              <a:gd name="connsiteX87" fmla="*/ 774940 w 3087834"/>
              <a:gd name="connsiteY87" fmla="*/ 763793 h 852427"/>
              <a:gd name="connsiteX88" fmla="*/ 726530 w 3087834"/>
              <a:gd name="connsiteY88" fmla="*/ 758414 h 852427"/>
              <a:gd name="connsiteX89" fmla="*/ 688878 w 3087834"/>
              <a:gd name="connsiteY89" fmla="*/ 747657 h 852427"/>
              <a:gd name="connsiteX90" fmla="*/ 640469 w 3087834"/>
              <a:gd name="connsiteY90" fmla="*/ 720763 h 852427"/>
              <a:gd name="connsiteX91" fmla="*/ 624333 w 3087834"/>
              <a:gd name="connsiteY91" fmla="*/ 710005 h 852427"/>
              <a:gd name="connsiteX92" fmla="*/ 586681 w 3087834"/>
              <a:gd name="connsiteY92" fmla="*/ 699247 h 852427"/>
              <a:gd name="connsiteX93" fmla="*/ 549029 w 3087834"/>
              <a:gd name="connsiteY93" fmla="*/ 683111 h 852427"/>
              <a:gd name="connsiteX94" fmla="*/ 473725 w 3087834"/>
              <a:gd name="connsiteY94" fmla="*/ 683111 h 852427"/>
              <a:gd name="connsiteX95" fmla="*/ 403801 w 3087834"/>
              <a:gd name="connsiteY95" fmla="*/ 672353 h 852427"/>
              <a:gd name="connsiteX96" fmla="*/ 355391 w 3087834"/>
              <a:gd name="connsiteY96" fmla="*/ 656217 h 852427"/>
              <a:gd name="connsiteX97" fmla="*/ 301603 w 3087834"/>
              <a:gd name="connsiteY97" fmla="*/ 629323 h 852427"/>
              <a:gd name="connsiteX98" fmla="*/ 285467 w 3087834"/>
              <a:gd name="connsiteY98" fmla="*/ 623944 h 852427"/>
              <a:gd name="connsiteX99" fmla="*/ 231678 w 3087834"/>
              <a:gd name="connsiteY99" fmla="*/ 597050 h 852427"/>
              <a:gd name="connsiteX100" fmla="*/ 156375 w 3087834"/>
              <a:gd name="connsiteY100" fmla="*/ 554019 h 852427"/>
              <a:gd name="connsiteX101" fmla="*/ 118723 w 3087834"/>
              <a:gd name="connsiteY101" fmla="*/ 521746 h 852427"/>
              <a:gd name="connsiteX102" fmla="*/ 102587 w 3087834"/>
              <a:gd name="connsiteY102" fmla="*/ 510988 h 852427"/>
              <a:gd name="connsiteX103" fmla="*/ 86450 w 3087834"/>
              <a:gd name="connsiteY103" fmla="*/ 494852 h 852427"/>
              <a:gd name="connsiteX104" fmla="*/ 54177 w 3087834"/>
              <a:gd name="connsiteY104" fmla="*/ 473337 h 852427"/>
              <a:gd name="connsiteX105" fmla="*/ 27283 w 3087834"/>
              <a:gd name="connsiteY105" fmla="*/ 441064 h 852427"/>
              <a:gd name="connsiteX106" fmla="*/ 11147 w 3087834"/>
              <a:gd name="connsiteY106" fmla="*/ 419548 h 852427"/>
              <a:gd name="connsiteX107" fmla="*/ 389 w 3087834"/>
              <a:gd name="connsiteY107" fmla="*/ 376518 h 852427"/>
              <a:gd name="connsiteX108" fmla="*/ 11147 w 3087834"/>
              <a:gd name="connsiteY108" fmla="*/ 317351 h 852427"/>
              <a:gd name="connsiteX109" fmla="*/ 21904 w 3087834"/>
              <a:gd name="connsiteY109" fmla="*/ 290457 h 852427"/>
              <a:gd name="connsiteX110" fmla="*/ 27283 w 3087834"/>
              <a:gd name="connsiteY110" fmla="*/ 268941 h 852427"/>
              <a:gd name="connsiteX111" fmla="*/ 43420 w 3087834"/>
              <a:gd name="connsiteY111" fmla="*/ 225911 h 852427"/>
              <a:gd name="connsiteX112" fmla="*/ 48798 w 3087834"/>
              <a:gd name="connsiteY112" fmla="*/ 199017 h 852427"/>
              <a:gd name="connsiteX113" fmla="*/ 64935 w 3087834"/>
              <a:gd name="connsiteY113" fmla="*/ 188259 h 852427"/>
              <a:gd name="connsiteX114" fmla="*/ 81071 w 3087834"/>
              <a:gd name="connsiteY114" fmla="*/ 172123 h 852427"/>
              <a:gd name="connsiteX115" fmla="*/ 113344 w 3087834"/>
              <a:gd name="connsiteY115" fmla="*/ 129092 h 852427"/>
              <a:gd name="connsiteX116" fmla="*/ 140238 w 3087834"/>
              <a:gd name="connsiteY116" fmla="*/ 107577 h 852427"/>
              <a:gd name="connsiteX117" fmla="*/ 188648 w 3087834"/>
              <a:gd name="connsiteY117" fmla="*/ 59167 h 852427"/>
              <a:gd name="connsiteX118" fmla="*/ 263951 w 3087834"/>
              <a:gd name="connsiteY118" fmla="*/ 16137 h 852427"/>
              <a:gd name="connsiteX119" fmla="*/ 296224 w 3087834"/>
              <a:gd name="connsiteY119" fmla="*/ 5379 h 852427"/>
              <a:gd name="connsiteX120" fmla="*/ 355391 w 3087834"/>
              <a:gd name="connsiteY120" fmla="*/ 10758 h 852427"/>
              <a:gd name="connsiteX121" fmla="*/ 489862 w 3087834"/>
              <a:gd name="connsiteY121" fmla="*/ 16137 h 852427"/>
              <a:gd name="connsiteX122" fmla="*/ 511377 w 3087834"/>
              <a:gd name="connsiteY122" fmla="*/ 21515 h 852427"/>
              <a:gd name="connsiteX123" fmla="*/ 554408 w 3087834"/>
              <a:gd name="connsiteY123" fmla="*/ 26894 h 852427"/>
              <a:gd name="connsiteX124" fmla="*/ 570544 w 3087834"/>
              <a:gd name="connsiteY124" fmla="*/ 21515 h 852427"/>
              <a:gd name="connsiteX125" fmla="*/ 688878 w 3087834"/>
              <a:gd name="connsiteY125" fmla="*/ 26894 h 85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087834" h="852427">
                <a:moveTo>
                  <a:pt x="688878" y="26894"/>
                </a:moveTo>
                <a:cubicBezTo>
                  <a:pt x="713979" y="28687"/>
                  <a:pt x="710245" y="32273"/>
                  <a:pt x="721151" y="32273"/>
                </a:cubicBezTo>
                <a:cubicBezTo>
                  <a:pt x="726821" y="32273"/>
                  <a:pt x="731618" y="26894"/>
                  <a:pt x="737288" y="26894"/>
                </a:cubicBezTo>
                <a:cubicBezTo>
                  <a:pt x="757144" y="26894"/>
                  <a:pt x="810100" y="33651"/>
                  <a:pt x="834107" y="37652"/>
                </a:cubicBezTo>
                <a:cubicBezTo>
                  <a:pt x="873489" y="44216"/>
                  <a:pt x="848031" y="40095"/>
                  <a:pt x="877137" y="48410"/>
                </a:cubicBezTo>
                <a:cubicBezTo>
                  <a:pt x="900078" y="54964"/>
                  <a:pt x="900610" y="53625"/>
                  <a:pt x="925547" y="59167"/>
                </a:cubicBezTo>
                <a:cubicBezTo>
                  <a:pt x="932763" y="60771"/>
                  <a:pt x="939744" y="63501"/>
                  <a:pt x="947062" y="64546"/>
                </a:cubicBezTo>
                <a:cubicBezTo>
                  <a:pt x="964900" y="67094"/>
                  <a:pt x="982921" y="68132"/>
                  <a:pt x="1000850" y="69925"/>
                </a:cubicBezTo>
                <a:cubicBezTo>
                  <a:pt x="1040295" y="68132"/>
                  <a:pt x="1079699" y="64546"/>
                  <a:pt x="1119184" y="64546"/>
                </a:cubicBezTo>
                <a:cubicBezTo>
                  <a:pt x="1204786" y="64546"/>
                  <a:pt x="1145458" y="76804"/>
                  <a:pt x="1194488" y="64546"/>
                </a:cubicBezTo>
                <a:cubicBezTo>
                  <a:pt x="1203453" y="66339"/>
                  <a:pt x="1212458" y="67942"/>
                  <a:pt x="1221382" y="69925"/>
                </a:cubicBezTo>
                <a:cubicBezTo>
                  <a:pt x="1228598" y="71529"/>
                  <a:pt x="1235505" y="75304"/>
                  <a:pt x="1242897" y="75304"/>
                </a:cubicBezTo>
                <a:cubicBezTo>
                  <a:pt x="1252039" y="75304"/>
                  <a:pt x="1260729" y="71133"/>
                  <a:pt x="1269791" y="69925"/>
                </a:cubicBezTo>
                <a:cubicBezTo>
                  <a:pt x="1287652" y="67543"/>
                  <a:pt x="1305592" y="65604"/>
                  <a:pt x="1323580" y="64546"/>
                </a:cubicBezTo>
                <a:cubicBezTo>
                  <a:pt x="1366573" y="62017"/>
                  <a:pt x="1409641" y="60960"/>
                  <a:pt x="1452671" y="59167"/>
                </a:cubicBezTo>
                <a:cubicBezTo>
                  <a:pt x="1465235" y="54979"/>
                  <a:pt x="1491364" y="45353"/>
                  <a:pt x="1506460" y="43031"/>
                </a:cubicBezTo>
                <a:cubicBezTo>
                  <a:pt x="1522507" y="40562"/>
                  <a:pt x="1538733" y="39445"/>
                  <a:pt x="1554869" y="37652"/>
                </a:cubicBezTo>
                <a:cubicBezTo>
                  <a:pt x="1577562" y="30087"/>
                  <a:pt x="1583625" y="26894"/>
                  <a:pt x="1614036" y="26894"/>
                </a:cubicBezTo>
                <a:cubicBezTo>
                  <a:pt x="1630272" y="26894"/>
                  <a:pt x="1646309" y="30480"/>
                  <a:pt x="1662445" y="32273"/>
                </a:cubicBezTo>
                <a:cubicBezTo>
                  <a:pt x="1705478" y="17929"/>
                  <a:pt x="1651687" y="32273"/>
                  <a:pt x="1694718" y="32273"/>
                </a:cubicBezTo>
                <a:cubicBezTo>
                  <a:pt x="1702111" y="32273"/>
                  <a:pt x="1709062" y="28687"/>
                  <a:pt x="1716234" y="26894"/>
                </a:cubicBezTo>
                <a:cubicBezTo>
                  <a:pt x="1728784" y="28687"/>
                  <a:pt x="1741380" y="30189"/>
                  <a:pt x="1753885" y="32273"/>
                </a:cubicBezTo>
                <a:cubicBezTo>
                  <a:pt x="1762903" y="33776"/>
                  <a:pt x="1771637" y="37652"/>
                  <a:pt x="1780780" y="37652"/>
                </a:cubicBezTo>
                <a:cubicBezTo>
                  <a:pt x="1791686" y="37652"/>
                  <a:pt x="1802274" y="33931"/>
                  <a:pt x="1813053" y="32273"/>
                </a:cubicBezTo>
                <a:cubicBezTo>
                  <a:pt x="1830712" y="29556"/>
                  <a:pt x="1859215" y="26528"/>
                  <a:pt x="1877598" y="21515"/>
                </a:cubicBezTo>
                <a:cubicBezTo>
                  <a:pt x="1888538" y="18531"/>
                  <a:pt x="1899113" y="14344"/>
                  <a:pt x="1909871" y="10758"/>
                </a:cubicBezTo>
                <a:cubicBezTo>
                  <a:pt x="1915250" y="8965"/>
                  <a:pt x="1920351" y="5756"/>
                  <a:pt x="1926008" y="5379"/>
                </a:cubicBezTo>
                <a:lnTo>
                  <a:pt x="2006690" y="0"/>
                </a:lnTo>
                <a:cubicBezTo>
                  <a:pt x="2033584" y="1793"/>
                  <a:pt x="2060567" y="2557"/>
                  <a:pt x="2087373" y="5379"/>
                </a:cubicBezTo>
                <a:cubicBezTo>
                  <a:pt x="2123303" y="9161"/>
                  <a:pt x="2095037" y="15375"/>
                  <a:pt x="2125024" y="5379"/>
                </a:cubicBezTo>
                <a:cubicBezTo>
                  <a:pt x="2132196" y="7172"/>
                  <a:pt x="2139198" y="9894"/>
                  <a:pt x="2146540" y="10758"/>
                </a:cubicBezTo>
                <a:cubicBezTo>
                  <a:pt x="2247627" y="22651"/>
                  <a:pt x="2186261" y="8588"/>
                  <a:pt x="2237980" y="21515"/>
                </a:cubicBezTo>
                <a:cubicBezTo>
                  <a:pt x="2243359" y="25101"/>
                  <a:pt x="2248334" y="29382"/>
                  <a:pt x="2254116" y="32273"/>
                </a:cubicBezTo>
                <a:cubicBezTo>
                  <a:pt x="2263152" y="36791"/>
                  <a:pt x="2283153" y="40447"/>
                  <a:pt x="2291768" y="43031"/>
                </a:cubicBezTo>
                <a:cubicBezTo>
                  <a:pt x="2345039" y="59012"/>
                  <a:pt x="2302611" y="50216"/>
                  <a:pt x="2356314" y="59167"/>
                </a:cubicBezTo>
                <a:cubicBezTo>
                  <a:pt x="2372225" y="64471"/>
                  <a:pt x="2396025" y="72664"/>
                  <a:pt x="2410102" y="75304"/>
                </a:cubicBezTo>
                <a:cubicBezTo>
                  <a:pt x="2426060" y="78296"/>
                  <a:pt x="2442375" y="78890"/>
                  <a:pt x="2458511" y="80683"/>
                </a:cubicBezTo>
                <a:cubicBezTo>
                  <a:pt x="2514056" y="99197"/>
                  <a:pt x="2466987" y="85646"/>
                  <a:pt x="2528436" y="96819"/>
                </a:cubicBezTo>
                <a:cubicBezTo>
                  <a:pt x="2535709" y="98141"/>
                  <a:pt x="2542843" y="100167"/>
                  <a:pt x="2549951" y="102198"/>
                </a:cubicBezTo>
                <a:cubicBezTo>
                  <a:pt x="2555403" y="103756"/>
                  <a:pt x="2560479" y="106746"/>
                  <a:pt x="2566088" y="107577"/>
                </a:cubicBezTo>
                <a:cubicBezTo>
                  <a:pt x="2608985" y="113932"/>
                  <a:pt x="2652149" y="118334"/>
                  <a:pt x="2695180" y="123713"/>
                </a:cubicBezTo>
                <a:cubicBezTo>
                  <a:pt x="2722120" y="130448"/>
                  <a:pt x="2722367" y="130256"/>
                  <a:pt x="2754347" y="139850"/>
                </a:cubicBezTo>
                <a:cubicBezTo>
                  <a:pt x="2759777" y="141479"/>
                  <a:pt x="2764983" y="143853"/>
                  <a:pt x="2770483" y="145228"/>
                </a:cubicBezTo>
                <a:cubicBezTo>
                  <a:pt x="2779352" y="147445"/>
                  <a:pt x="2788452" y="148624"/>
                  <a:pt x="2797377" y="150607"/>
                </a:cubicBezTo>
                <a:cubicBezTo>
                  <a:pt x="2804594" y="152211"/>
                  <a:pt x="2811721" y="154193"/>
                  <a:pt x="2818893" y="155986"/>
                </a:cubicBezTo>
                <a:cubicBezTo>
                  <a:pt x="2826065" y="159572"/>
                  <a:pt x="2833369" y="162904"/>
                  <a:pt x="2840408" y="166744"/>
                </a:cubicBezTo>
                <a:cubicBezTo>
                  <a:pt x="2853098" y="173666"/>
                  <a:pt x="2864900" y="182277"/>
                  <a:pt x="2878060" y="188259"/>
                </a:cubicBezTo>
                <a:cubicBezTo>
                  <a:pt x="2884790" y="191318"/>
                  <a:pt x="2892653" y="191042"/>
                  <a:pt x="2899575" y="193638"/>
                </a:cubicBezTo>
                <a:cubicBezTo>
                  <a:pt x="2955829" y="214733"/>
                  <a:pt x="2887379" y="195967"/>
                  <a:pt x="2942605" y="209774"/>
                </a:cubicBezTo>
                <a:cubicBezTo>
                  <a:pt x="2949777" y="216946"/>
                  <a:pt x="2955682" y="225664"/>
                  <a:pt x="2964121" y="231290"/>
                </a:cubicBezTo>
                <a:cubicBezTo>
                  <a:pt x="3052774" y="290393"/>
                  <a:pt x="2977600" y="235341"/>
                  <a:pt x="3023288" y="258184"/>
                </a:cubicBezTo>
                <a:cubicBezTo>
                  <a:pt x="3029070" y="261075"/>
                  <a:pt x="3034045" y="265355"/>
                  <a:pt x="3039424" y="268941"/>
                </a:cubicBezTo>
                <a:cubicBezTo>
                  <a:pt x="3055361" y="340658"/>
                  <a:pt x="3042658" y="294132"/>
                  <a:pt x="3066318" y="360381"/>
                </a:cubicBezTo>
                <a:cubicBezTo>
                  <a:pt x="3081089" y="401740"/>
                  <a:pt x="3069664" y="381535"/>
                  <a:pt x="3087834" y="408791"/>
                </a:cubicBezTo>
                <a:cubicBezTo>
                  <a:pt x="3071019" y="476048"/>
                  <a:pt x="3087834" y="392428"/>
                  <a:pt x="3087834" y="446443"/>
                </a:cubicBezTo>
                <a:cubicBezTo>
                  <a:pt x="3087834" y="455585"/>
                  <a:pt x="3084438" y="464413"/>
                  <a:pt x="3082455" y="473337"/>
                </a:cubicBezTo>
                <a:cubicBezTo>
                  <a:pt x="3077035" y="497726"/>
                  <a:pt x="3075258" y="500305"/>
                  <a:pt x="3066318" y="527125"/>
                </a:cubicBezTo>
                <a:cubicBezTo>
                  <a:pt x="3064525" y="532504"/>
                  <a:pt x="3062315" y="537761"/>
                  <a:pt x="3060940" y="543261"/>
                </a:cubicBezTo>
                <a:lnTo>
                  <a:pt x="3055561" y="564777"/>
                </a:lnTo>
                <a:cubicBezTo>
                  <a:pt x="3054186" y="579896"/>
                  <a:pt x="3055151" y="619384"/>
                  <a:pt x="3044803" y="640080"/>
                </a:cubicBezTo>
                <a:cubicBezTo>
                  <a:pt x="3041912" y="645862"/>
                  <a:pt x="3038616" y="651646"/>
                  <a:pt x="3034045" y="656217"/>
                </a:cubicBezTo>
                <a:cubicBezTo>
                  <a:pt x="3027706" y="662556"/>
                  <a:pt x="3019702" y="666974"/>
                  <a:pt x="3012530" y="672353"/>
                </a:cubicBezTo>
                <a:cubicBezTo>
                  <a:pt x="2992808" y="701939"/>
                  <a:pt x="3012532" y="676834"/>
                  <a:pt x="2985636" y="699247"/>
                </a:cubicBezTo>
                <a:cubicBezTo>
                  <a:pt x="2967069" y="714719"/>
                  <a:pt x="2964422" y="727834"/>
                  <a:pt x="2937227" y="736899"/>
                </a:cubicBezTo>
                <a:cubicBezTo>
                  <a:pt x="2931848" y="738692"/>
                  <a:pt x="2926046" y="739524"/>
                  <a:pt x="2921090" y="742278"/>
                </a:cubicBezTo>
                <a:cubicBezTo>
                  <a:pt x="2909788" y="748557"/>
                  <a:pt x="2901082" y="759704"/>
                  <a:pt x="2888817" y="763793"/>
                </a:cubicBezTo>
                <a:cubicBezTo>
                  <a:pt x="2848253" y="777315"/>
                  <a:pt x="2898259" y="759073"/>
                  <a:pt x="2856544" y="779930"/>
                </a:cubicBezTo>
                <a:cubicBezTo>
                  <a:pt x="2851473" y="782465"/>
                  <a:pt x="2845619" y="783075"/>
                  <a:pt x="2840408" y="785308"/>
                </a:cubicBezTo>
                <a:cubicBezTo>
                  <a:pt x="2793874" y="805251"/>
                  <a:pt x="2840606" y="788828"/>
                  <a:pt x="2802756" y="801445"/>
                </a:cubicBezTo>
                <a:cubicBezTo>
                  <a:pt x="2794595" y="806886"/>
                  <a:pt x="2781621" y="817581"/>
                  <a:pt x="2770483" y="817581"/>
                </a:cubicBezTo>
                <a:cubicBezTo>
                  <a:pt x="2764813" y="817581"/>
                  <a:pt x="2759726" y="813996"/>
                  <a:pt x="2754347" y="812203"/>
                </a:cubicBezTo>
                <a:cubicBezTo>
                  <a:pt x="2748968" y="813996"/>
                  <a:pt x="2743794" y="816596"/>
                  <a:pt x="2738210" y="817581"/>
                </a:cubicBezTo>
                <a:cubicBezTo>
                  <a:pt x="2713240" y="821987"/>
                  <a:pt x="2662907" y="828339"/>
                  <a:pt x="2662907" y="828339"/>
                </a:cubicBezTo>
                <a:cubicBezTo>
                  <a:pt x="2614425" y="816218"/>
                  <a:pt x="2664867" y="824738"/>
                  <a:pt x="2625255" y="828339"/>
                </a:cubicBezTo>
                <a:cubicBezTo>
                  <a:pt x="2591282" y="831428"/>
                  <a:pt x="2557123" y="831925"/>
                  <a:pt x="2523057" y="833718"/>
                </a:cubicBezTo>
                <a:cubicBezTo>
                  <a:pt x="2514092" y="835511"/>
                  <a:pt x="2505032" y="836880"/>
                  <a:pt x="2496163" y="839097"/>
                </a:cubicBezTo>
                <a:cubicBezTo>
                  <a:pt x="2490663" y="840472"/>
                  <a:pt x="2485668" y="843911"/>
                  <a:pt x="2480027" y="844475"/>
                </a:cubicBezTo>
                <a:cubicBezTo>
                  <a:pt x="2449646" y="847513"/>
                  <a:pt x="2419067" y="848061"/>
                  <a:pt x="2388587" y="849854"/>
                </a:cubicBezTo>
                <a:cubicBezTo>
                  <a:pt x="2119646" y="846268"/>
                  <a:pt x="1849624" y="863449"/>
                  <a:pt x="1581763" y="839097"/>
                </a:cubicBezTo>
                <a:cubicBezTo>
                  <a:pt x="1479705" y="829819"/>
                  <a:pt x="1542382" y="834542"/>
                  <a:pt x="1393504" y="828339"/>
                </a:cubicBezTo>
                <a:cubicBezTo>
                  <a:pt x="1374673" y="823631"/>
                  <a:pt x="1353610" y="817581"/>
                  <a:pt x="1334337" y="817581"/>
                </a:cubicBezTo>
                <a:cubicBezTo>
                  <a:pt x="1325195" y="817581"/>
                  <a:pt x="1316408" y="821167"/>
                  <a:pt x="1307443" y="822960"/>
                </a:cubicBezTo>
                <a:cubicBezTo>
                  <a:pt x="1262974" y="811842"/>
                  <a:pt x="1288333" y="816865"/>
                  <a:pt x="1210624" y="812203"/>
                </a:cubicBezTo>
                <a:lnTo>
                  <a:pt x="1016987" y="801445"/>
                </a:lnTo>
                <a:cubicBezTo>
                  <a:pt x="1002643" y="797859"/>
                  <a:pt x="988651" y="792320"/>
                  <a:pt x="973956" y="790687"/>
                </a:cubicBezTo>
                <a:cubicBezTo>
                  <a:pt x="902313" y="782726"/>
                  <a:pt x="941735" y="786553"/>
                  <a:pt x="855622" y="779930"/>
                </a:cubicBezTo>
                <a:cubicBezTo>
                  <a:pt x="798619" y="765679"/>
                  <a:pt x="883413" y="785961"/>
                  <a:pt x="791076" y="769172"/>
                </a:cubicBezTo>
                <a:cubicBezTo>
                  <a:pt x="785498" y="768158"/>
                  <a:pt x="780533" y="764725"/>
                  <a:pt x="774940" y="763793"/>
                </a:cubicBezTo>
                <a:cubicBezTo>
                  <a:pt x="758925" y="761124"/>
                  <a:pt x="742667" y="760207"/>
                  <a:pt x="726530" y="758414"/>
                </a:cubicBezTo>
                <a:cubicBezTo>
                  <a:pt x="721473" y="757150"/>
                  <a:pt x="695187" y="751162"/>
                  <a:pt x="688878" y="747657"/>
                </a:cubicBezTo>
                <a:cubicBezTo>
                  <a:pt x="633390" y="716831"/>
                  <a:pt x="676982" y="732933"/>
                  <a:pt x="640469" y="720763"/>
                </a:cubicBezTo>
                <a:cubicBezTo>
                  <a:pt x="635090" y="717177"/>
                  <a:pt x="630275" y="712552"/>
                  <a:pt x="624333" y="710005"/>
                </a:cubicBezTo>
                <a:cubicBezTo>
                  <a:pt x="600188" y="699657"/>
                  <a:pt x="607628" y="709720"/>
                  <a:pt x="586681" y="699247"/>
                </a:cubicBezTo>
                <a:cubicBezTo>
                  <a:pt x="549537" y="680675"/>
                  <a:pt x="593804" y="694305"/>
                  <a:pt x="549029" y="683111"/>
                </a:cubicBezTo>
                <a:cubicBezTo>
                  <a:pt x="510805" y="692667"/>
                  <a:pt x="532988" y="689696"/>
                  <a:pt x="473725" y="683111"/>
                </a:cubicBezTo>
                <a:cubicBezTo>
                  <a:pt x="459832" y="681567"/>
                  <a:pt x="420704" y="677424"/>
                  <a:pt x="403801" y="672353"/>
                </a:cubicBezTo>
                <a:cubicBezTo>
                  <a:pt x="302603" y="641992"/>
                  <a:pt x="437910" y="676843"/>
                  <a:pt x="355391" y="656217"/>
                </a:cubicBezTo>
                <a:cubicBezTo>
                  <a:pt x="337462" y="647252"/>
                  <a:pt x="320620" y="635662"/>
                  <a:pt x="301603" y="629323"/>
                </a:cubicBezTo>
                <a:cubicBezTo>
                  <a:pt x="296224" y="627530"/>
                  <a:pt x="290423" y="626698"/>
                  <a:pt x="285467" y="623944"/>
                </a:cubicBezTo>
                <a:cubicBezTo>
                  <a:pt x="233074" y="594836"/>
                  <a:pt x="273724" y="607560"/>
                  <a:pt x="231678" y="597050"/>
                </a:cubicBezTo>
                <a:cubicBezTo>
                  <a:pt x="210072" y="586247"/>
                  <a:pt x="168507" y="566151"/>
                  <a:pt x="156375" y="554019"/>
                </a:cubicBezTo>
                <a:cubicBezTo>
                  <a:pt x="136827" y="534472"/>
                  <a:pt x="142872" y="538996"/>
                  <a:pt x="118723" y="521746"/>
                </a:cubicBezTo>
                <a:cubicBezTo>
                  <a:pt x="113463" y="517988"/>
                  <a:pt x="107553" y="515126"/>
                  <a:pt x="102587" y="510988"/>
                </a:cubicBezTo>
                <a:cubicBezTo>
                  <a:pt x="96743" y="506118"/>
                  <a:pt x="92455" y="499522"/>
                  <a:pt x="86450" y="494852"/>
                </a:cubicBezTo>
                <a:cubicBezTo>
                  <a:pt x="76244" y="486914"/>
                  <a:pt x="54177" y="473337"/>
                  <a:pt x="54177" y="473337"/>
                </a:cubicBezTo>
                <a:cubicBezTo>
                  <a:pt x="30401" y="437670"/>
                  <a:pt x="58345" y="477304"/>
                  <a:pt x="27283" y="441064"/>
                </a:cubicBezTo>
                <a:cubicBezTo>
                  <a:pt x="21449" y="434257"/>
                  <a:pt x="16526" y="426720"/>
                  <a:pt x="11147" y="419548"/>
                </a:cubicBezTo>
                <a:cubicBezTo>
                  <a:pt x="7561" y="405205"/>
                  <a:pt x="-2042" y="391102"/>
                  <a:pt x="389" y="376518"/>
                </a:cubicBezTo>
                <a:cubicBezTo>
                  <a:pt x="1666" y="368856"/>
                  <a:pt x="8327" y="326750"/>
                  <a:pt x="11147" y="317351"/>
                </a:cubicBezTo>
                <a:cubicBezTo>
                  <a:pt x="13921" y="308103"/>
                  <a:pt x="18851" y="299617"/>
                  <a:pt x="21904" y="290457"/>
                </a:cubicBezTo>
                <a:cubicBezTo>
                  <a:pt x="24242" y="283444"/>
                  <a:pt x="25252" y="276049"/>
                  <a:pt x="27283" y="268941"/>
                </a:cubicBezTo>
                <a:cubicBezTo>
                  <a:pt x="31498" y="254187"/>
                  <a:pt x="37738" y="240116"/>
                  <a:pt x="43420" y="225911"/>
                </a:cubicBezTo>
                <a:cubicBezTo>
                  <a:pt x="45213" y="216946"/>
                  <a:pt x="44262" y="206955"/>
                  <a:pt x="48798" y="199017"/>
                </a:cubicBezTo>
                <a:cubicBezTo>
                  <a:pt x="52005" y="193404"/>
                  <a:pt x="59969" y="192398"/>
                  <a:pt x="64935" y="188259"/>
                </a:cubicBezTo>
                <a:cubicBezTo>
                  <a:pt x="70779" y="183389"/>
                  <a:pt x="76254" y="178010"/>
                  <a:pt x="81071" y="172123"/>
                </a:cubicBezTo>
                <a:cubicBezTo>
                  <a:pt x="92425" y="158246"/>
                  <a:pt x="99343" y="140292"/>
                  <a:pt x="113344" y="129092"/>
                </a:cubicBezTo>
                <a:cubicBezTo>
                  <a:pt x="122309" y="121920"/>
                  <a:pt x="131825" y="115389"/>
                  <a:pt x="140238" y="107577"/>
                </a:cubicBezTo>
                <a:cubicBezTo>
                  <a:pt x="156961" y="92049"/>
                  <a:pt x="169660" y="71826"/>
                  <a:pt x="188648" y="59167"/>
                </a:cubicBezTo>
                <a:cubicBezTo>
                  <a:pt x="212256" y="43428"/>
                  <a:pt x="236654" y="25236"/>
                  <a:pt x="263951" y="16137"/>
                </a:cubicBezTo>
                <a:lnTo>
                  <a:pt x="296224" y="5379"/>
                </a:lnTo>
                <a:cubicBezTo>
                  <a:pt x="315946" y="7172"/>
                  <a:pt x="335618" y="9659"/>
                  <a:pt x="355391" y="10758"/>
                </a:cubicBezTo>
                <a:cubicBezTo>
                  <a:pt x="400181" y="13246"/>
                  <a:pt x="445109" y="13051"/>
                  <a:pt x="489862" y="16137"/>
                </a:cubicBezTo>
                <a:cubicBezTo>
                  <a:pt x="497237" y="16646"/>
                  <a:pt x="504085" y="20300"/>
                  <a:pt x="511377" y="21515"/>
                </a:cubicBezTo>
                <a:cubicBezTo>
                  <a:pt x="525636" y="23891"/>
                  <a:pt x="540064" y="25101"/>
                  <a:pt x="554408" y="26894"/>
                </a:cubicBezTo>
                <a:cubicBezTo>
                  <a:pt x="559787" y="25101"/>
                  <a:pt x="564874" y="21515"/>
                  <a:pt x="570544" y="21515"/>
                </a:cubicBezTo>
                <a:cubicBezTo>
                  <a:pt x="606448" y="21515"/>
                  <a:pt x="663777" y="25101"/>
                  <a:pt x="688878" y="26894"/>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3" name="Group 2"/>
          <p:cNvGrpSpPr/>
          <p:nvPr/>
        </p:nvGrpSpPr>
        <p:grpSpPr>
          <a:xfrm>
            <a:off x="3429369" y="2483834"/>
            <a:ext cx="2372780" cy="857536"/>
            <a:chOff x="3429369" y="2483834"/>
            <a:chExt cx="2372780" cy="857536"/>
          </a:xfrm>
        </p:grpSpPr>
        <p:sp>
          <p:nvSpPr>
            <p:cNvPr id="8" name="Freeform 7"/>
            <p:cNvSpPr/>
            <p:nvPr/>
          </p:nvSpPr>
          <p:spPr bwMode="auto">
            <a:xfrm>
              <a:off x="373982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Freeform 8"/>
            <p:cNvSpPr/>
            <p:nvPr/>
          </p:nvSpPr>
          <p:spPr bwMode="auto">
            <a:xfrm>
              <a:off x="4812030" y="2670355"/>
              <a:ext cx="490296" cy="67101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Freeform 9"/>
            <p:cNvSpPr/>
            <p:nvPr/>
          </p:nvSpPr>
          <p:spPr bwMode="auto">
            <a:xfrm>
              <a:off x="344264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Freeform 10"/>
            <p:cNvSpPr/>
            <p:nvPr/>
          </p:nvSpPr>
          <p:spPr bwMode="auto">
            <a:xfrm>
              <a:off x="5216857" y="2681785"/>
              <a:ext cx="508379" cy="64144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p:cNvSpPr/>
            <p:nvPr/>
          </p:nvSpPr>
          <p:spPr bwMode="auto">
            <a:xfrm>
              <a:off x="3657600" y="2537077"/>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4865674" y="2629123"/>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3429369" y="2483834"/>
              <a:ext cx="663964" cy="584775"/>
            </a:xfrm>
            <a:prstGeom prst="rect">
              <a:avLst/>
            </a:prstGeom>
            <a:noFill/>
          </p:spPr>
          <p:txBody>
            <a:bodyPr wrap="none" rtlCol="0">
              <a:spAutoFit/>
            </a:bodyPr>
            <a:lstStyle/>
            <a:p>
              <a:r>
                <a:rPr lang="en-US" dirty="0" smtClean="0">
                  <a:solidFill>
                    <a:schemeClr val="tx1"/>
                  </a:solidFill>
                </a:rPr>
                <a:t>six</a:t>
              </a:r>
              <a:endParaRPr lang="en-US" dirty="0">
                <a:solidFill>
                  <a:schemeClr val="tx1"/>
                </a:solidFill>
              </a:endParaRPr>
            </a:p>
          </p:txBody>
        </p:sp>
        <p:sp>
          <p:nvSpPr>
            <p:cNvPr id="15" name="TextBox 14"/>
            <p:cNvSpPr txBox="1"/>
            <p:nvPr/>
          </p:nvSpPr>
          <p:spPr>
            <a:xfrm>
              <a:off x="4865674" y="2592680"/>
              <a:ext cx="936475" cy="584775"/>
            </a:xfrm>
            <a:prstGeom prst="rect">
              <a:avLst/>
            </a:prstGeom>
            <a:noFill/>
          </p:spPr>
          <p:txBody>
            <a:bodyPr wrap="none" rtlCol="0">
              <a:spAutoFit/>
            </a:bodyPr>
            <a:lstStyle/>
            <a:p>
              <a:r>
                <a:rPr lang="en-US" dirty="0" smtClean="0">
                  <a:solidFill>
                    <a:schemeClr val="tx1"/>
                  </a:solidFill>
                </a:rPr>
                <a:t>nine</a:t>
              </a:r>
              <a:endParaRPr lang="en-US" dirty="0">
                <a:solidFill>
                  <a:schemeClr val="tx1"/>
                </a:solidFill>
              </a:endParaRPr>
            </a:p>
          </p:txBody>
        </p:sp>
      </p:grpSp>
      <p:sp>
        <p:nvSpPr>
          <p:cNvPr id="5" name="Slide Number Placeholder 4"/>
          <p:cNvSpPr>
            <a:spLocks noGrp="1"/>
          </p:cNvSpPr>
          <p:nvPr>
            <p:ph type="sldNum" sz="quarter" idx="4"/>
          </p:nvPr>
        </p:nvSpPr>
        <p:spPr/>
        <p:txBody>
          <a:bodyPr/>
          <a:lstStyle/>
          <a:p>
            <a:fld id="{9CE537AB-973C-4F01-8428-E6E22579D3AA}" type="slidenum">
              <a:rPr lang="en-US" smtClean="0"/>
              <a:pPr/>
              <a:t>26</a:t>
            </a:fld>
            <a:endParaRPr lang="en-US"/>
          </a:p>
        </p:txBody>
      </p:sp>
    </p:spTree>
    <p:extLst>
      <p:ext uri="{BB962C8B-B14F-4D97-AF65-F5344CB8AC3E}">
        <p14:creationId xmlns:p14="http://schemas.microsoft.com/office/powerpoint/2010/main" val="31267482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 scientific objectivity here</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7372" y="1676400"/>
            <a:ext cx="6229255" cy="4953000"/>
          </a:xfrm>
        </p:spPr>
      </p:pic>
      <p:sp>
        <p:nvSpPr>
          <p:cNvPr id="7" name="Freeform 6"/>
          <p:cNvSpPr/>
          <p:nvPr/>
        </p:nvSpPr>
        <p:spPr bwMode="auto">
          <a:xfrm>
            <a:off x="2946183" y="4886960"/>
            <a:ext cx="3119337" cy="863600"/>
          </a:xfrm>
          <a:custGeom>
            <a:avLst/>
            <a:gdLst>
              <a:gd name="connsiteX0" fmla="*/ 325337 w 3119337"/>
              <a:gd name="connsiteY0" fmla="*/ 81280 h 863600"/>
              <a:gd name="connsiteX1" fmla="*/ 376137 w 3119337"/>
              <a:gd name="connsiteY1" fmla="*/ 71120 h 863600"/>
              <a:gd name="connsiteX2" fmla="*/ 406617 w 3119337"/>
              <a:gd name="connsiteY2" fmla="*/ 50800 h 863600"/>
              <a:gd name="connsiteX3" fmla="*/ 437097 w 3119337"/>
              <a:gd name="connsiteY3" fmla="*/ 40640 h 863600"/>
              <a:gd name="connsiteX4" fmla="*/ 467577 w 3119337"/>
              <a:gd name="connsiteY4" fmla="*/ 20320 h 863600"/>
              <a:gd name="connsiteX5" fmla="*/ 508217 w 3119337"/>
              <a:gd name="connsiteY5" fmla="*/ 10160 h 863600"/>
              <a:gd name="connsiteX6" fmla="*/ 538697 w 3119337"/>
              <a:gd name="connsiteY6" fmla="*/ 0 h 863600"/>
              <a:gd name="connsiteX7" fmla="*/ 691097 w 3119337"/>
              <a:gd name="connsiteY7" fmla="*/ 10160 h 863600"/>
              <a:gd name="connsiteX8" fmla="*/ 721577 w 3119337"/>
              <a:gd name="connsiteY8" fmla="*/ 20320 h 863600"/>
              <a:gd name="connsiteX9" fmla="*/ 752057 w 3119337"/>
              <a:gd name="connsiteY9" fmla="*/ 10160 h 863600"/>
              <a:gd name="connsiteX10" fmla="*/ 823177 w 3119337"/>
              <a:gd name="connsiteY10" fmla="*/ 0 h 863600"/>
              <a:gd name="connsiteX11" fmla="*/ 1087337 w 3119337"/>
              <a:gd name="connsiteY11" fmla="*/ 10160 h 863600"/>
              <a:gd name="connsiteX12" fmla="*/ 1168617 w 3119337"/>
              <a:gd name="connsiteY12" fmla="*/ 20320 h 863600"/>
              <a:gd name="connsiteX13" fmla="*/ 1524217 w 3119337"/>
              <a:gd name="connsiteY13" fmla="*/ 30480 h 863600"/>
              <a:gd name="connsiteX14" fmla="*/ 1646137 w 3119337"/>
              <a:gd name="connsiteY14" fmla="*/ 20320 h 863600"/>
              <a:gd name="connsiteX15" fmla="*/ 1686777 w 3119337"/>
              <a:gd name="connsiteY15" fmla="*/ 30480 h 863600"/>
              <a:gd name="connsiteX16" fmla="*/ 1869657 w 3119337"/>
              <a:gd name="connsiteY16" fmla="*/ 40640 h 863600"/>
              <a:gd name="connsiteX17" fmla="*/ 2022057 w 3119337"/>
              <a:gd name="connsiteY17" fmla="*/ 60960 h 863600"/>
              <a:gd name="connsiteX18" fmla="*/ 2062697 w 3119337"/>
              <a:gd name="connsiteY18" fmla="*/ 71120 h 863600"/>
              <a:gd name="connsiteX19" fmla="*/ 2397977 w 3119337"/>
              <a:gd name="connsiteY19" fmla="*/ 81280 h 863600"/>
              <a:gd name="connsiteX20" fmla="*/ 2530057 w 3119337"/>
              <a:gd name="connsiteY20" fmla="*/ 172720 h 863600"/>
              <a:gd name="connsiteX21" fmla="*/ 2570697 w 3119337"/>
              <a:gd name="connsiteY21" fmla="*/ 182880 h 863600"/>
              <a:gd name="connsiteX22" fmla="*/ 2601177 w 3119337"/>
              <a:gd name="connsiteY22" fmla="*/ 203200 h 863600"/>
              <a:gd name="connsiteX23" fmla="*/ 2631657 w 3119337"/>
              <a:gd name="connsiteY23" fmla="*/ 213360 h 863600"/>
              <a:gd name="connsiteX24" fmla="*/ 2855177 w 3119337"/>
              <a:gd name="connsiteY24" fmla="*/ 233680 h 863600"/>
              <a:gd name="connsiteX25" fmla="*/ 2895817 w 3119337"/>
              <a:gd name="connsiteY25" fmla="*/ 254000 h 863600"/>
              <a:gd name="connsiteX26" fmla="*/ 2946617 w 3119337"/>
              <a:gd name="connsiteY26" fmla="*/ 284480 h 863600"/>
              <a:gd name="connsiteX27" fmla="*/ 2997417 w 3119337"/>
              <a:gd name="connsiteY27" fmla="*/ 304800 h 863600"/>
              <a:gd name="connsiteX28" fmla="*/ 3027897 w 3119337"/>
              <a:gd name="connsiteY28" fmla="*/ 314960 h 863600"/>
              <a:gd name="connsiteX29" fmla="*/ 3058377 w 3119337"/>
              <a:gd name="connsiteY29" fmla="*/ 335280 h 863600"/>
              <a:gd name="connsiteX30" fmla="*/ 3099017 w 3119337"/>
              <a:gd name="connsiteY30" fmla="*/ 396240 h 863600"/>
              <a:gd name="connsiteX31" fmla="*/ 3119337 w 3119337"/>
              <a:gd name="connsiteY31" fmla="*/ 457200 h 863600"/>
              <a:gd name="connsiteX32" fmla="*/ 3099017 w 3119337"/>
              <a:gd name="connsiteY32" fmla="*/ 518160 h 863600"/>
              <a:gd name="connsiteX33" fmla="*/ 3068537 w 3119337"/>
              <a:gd name="connsiteY33" fmla="*/ 640080 h 863600"/>
              <a:gd name="connsiteX34" fmla="*/ 3048217 w 3119337"/>
              <a:gd name="connsiteY34" fmla="*/ 670560 h 863600"/>
              <a:gd name="connsiteX35" fmla="*/ 3038057 w 3119337"/>
              <a:gd name="connsiteY35" fmla="*/ 701040 h 863600"/>
              <a:gd name="connsiteX36" fmla="*/ 2977097 w 3119337"/>
              <a:gd name="connsiteY36" fmla="*/ 721360 h 863600"/>
              <a:gd name="connsiteX37" fmla="*/ 2956777 w 3119337"/>
              <a:gd name="connsiteY37" fmla="*/ 751840 h 863600"/>
              <a:gd name="connsiteX38" fmla="*/ 2895817 w 3119337"/>
              <a:gd name="connsiteY38" fmla="*/ 782320 h 863600"/>
              <a:gd name="connsiteX39" fmla="*/ 2865337 w 3119337"/>
              <a:gd name="connsiteY39" fmla="*/ 802640 h 863600"/>
              <a:gd name="connsiteX40" fmla="*/ 2804377 w 3119337"/>
              <a:gd name="connsiteY40" fmla="*/ 822960 h 863600"/>
              <a:gd name="connsiteX41" fmla="*/ 2773897 w 3119337"/>
              <a:gd name="connsiteY41" fmla="*/ 833120 h 863600"/>
              <a:gd name="connsiteX42" fmla="*/ 2641817 w 3119337"/>
              <a:gd name="connsiteY42" fmla="*/ 822960 h 863600"/>
              <a:gd name="connsiteX43" fmla="*/ 2611337 w 3119337"/>
              <a:gd name="connsiteY43" fmla="*/ 833120 h 863600"/>
              <a:gd name="connsiteX44" fmla="*/ 2570697 w 3119337"/>
              <a:gd name="connsiteY44" fmla="*/ 843280 h 863600"/>
              <a:gd name="connsiteX45" fmla="*/ 2448777 w 3119337"/>
              <a:gd name="connsiteY45" fmla="*/ 833120 h 863600"/>
              <a:gd name="connsiteX46" fmla="*/ 2408137 w 3119337"/>
              <a:gd name="connsiteY46" fmla="*/ 822960 h 863600"/>
              <a:gd name="connsiteX47" fmla="*/ 2347177 w 3119337"/>
              <a:gd name="connsiteY47" fmla="*/ 812800 h 863600"/>
              <a:gd name="connsiteX48" fmla="*/ 2245577 w 3119337"/>
              <a:gd name="connsiteY48" fmla="*/ 822960 h 863600"/>
              <a:gd name="connsiteX49" fmla="*/ 2174457 w 3119337"/>
              <a:gd name="connsiteY49" fmla="*/ 822960 h 863600"/>
              <a:gd name="connsiteX50" fmla="*/ 2093177 w 3119337"/>
              <a:gd name="connsiteY50" fmla="*/ 812800 h 863600"/>
              <a:gd name="connsiteX51" fmla="*/ 2032217 w 3119337"/>
              <a:gd name="connsiteY51" fmla="*/ 772160 h 863600"/>
              <a:gd name="connsiteX52" fmla="*/ 1950937 w 3119337"/>
              <a:gd name="connsiteY52" fmla="*/ 741680 h 863600"/>
              <a:gd name="connsiteX53" fmla="*/ 1879817 w 3119337"/>
              <a:gd name="connsiteY53" fmla="*/ 751840 h 863600"/>
              <a:gd name="connsiteX54" fmla="*/ 1818857 w 3119337"/>
              <a:gd name="connsiteY54" fmla="*/ 772160 h 863600"/>
              <a:gd name="connsiteX55" fmla="*/ 1666457 w 3119337"/>
              <a:gd name="connsiteY55" fmla="*/ 792480 h 863600"/>
              <a:gd name="connsiteX56" fmla="*/ 1595337 w 3119337"/>
              <a:gd name="connsiteY56" fmla="*/ 802640 h 863600"/>
              <a:gd name="connsiteX57" fmla="*/ 1554697 w 3119337"/>
              <a:gd name="connsiteY57" fmla="*/ 812800 h 863600"/>
              <a:gd name="connsiteX58" fmla="*/ 1412457 w 3119337"/>
              <a:gd name="connsiteY58" fmla="*/ 833120 h 863600"/>
              <a:gd name="connsiteX59" fmla="*/ 1381977 w 3119337"/>
              <a:gd name="connsiteY59" fmla="*/ 822960 h 863600"/>
              <a:gd name="connsiteX60" fmla="*/ 1310857 w 3119337"/>
              <a:gd name="connsiteY60" fmla="*/ 843280 h 863600"/>
              <a:gd name="connsiteX61" fmla="*/ 1260057 w 3119337"/>
              <a:gd name="connsiteY61" fmla="*/ 853440 h 863600"/>
              <a:gd name="connsiteX62" fmla="*/ 1219417 w 3119337"/>
              <a:gd name="connsiteY62" fmla="*/ 863600 h 863600"/>
              <a:gd name="connsiteX63" fmla="*/ 1056857 w 3119337"/>
              <a:gd name="connsiteY63" fmla="*/ 853440 h 863600"/>
              <a:gd name="connsiteX64" fmla="*/ 985737 w 3119337"/>
              <a:gd name="connsiteY64" fmla="*/ 843280 h 863600"/>
              <a:gd name="connsiteX65" fmla="*/ 772377 w 3119337"/>
              <a:gd name="connsiteY65" fmla="*/ 822960 h 863600"/>
              <a:gd name="connsiteX66" fmla="*/ 640297 w 3119337"/>
              <a:gd name="connsiteY66" fmla="*/ 802640 h 863600"/>
              <a:gd name="connsiteX67" fmla="*/ 579337 w 3119337"/>
              <a:gd name="connsiteY67" fmla="*/ 792480 h 863600"/>
              <a:gd name="connsiteX68" fmla="*/ 508217 w 3119337"/>
              <a:gd name="connsiteY68" fmla="*/ 762000 h 863600"/>
              <a:gd name="connsiteX69" fmla="*/ 477737 w 3119337"/>
              <a:gd name="connsiteY69" fmla="*/ 751840 h 863600"/>
              <a:gd name="connsiteX70" fmla="*/ 437097 w 3119337"/>
              <a:gd name="connsiteY70" fmla="*/ 741680 h 863600"/>
              <a:gd name="connsiteX71" fmla="*/ 406617 w 3119337"/>
              <a:gd name="connsiteY71" fmla="*/ 731520 h 863600"/>
              <a:gd name="connsiteX72" fmla="*/ 355817 w 3119337"/>
              <a:gd name="connsiteY72" fmla="*/ 721360 h 863600"/>
              <a:gd name="connsiteX73" fmla="*/ 274537 w 3119337"/>
              <a:gd name="connsiteY73" fmla="*/ 690880 h 863600"/>
              <a:gd name="connsiteX74" fmla="*/ 213577 w 3119337"/>
              <a:gd name="connsiteY74" fmla="*/ 680720 h 863600"/>
              <a:gd name="connsiteX75" fmla="*/ 142457 w 3119337"/>
              <a:gd name="connsiteY75" fmla="*/ 640080 h 863600"/>
              <a:gd name="connsiteX76" fmla="*/ 40857 w 3119337"/>
              <a:gd name="connsiteY76" fmla="*/ 579120 h 863600"/>
              <a:gd name="connsiteX77" fmla="*/ 20537 w 3119337"/>
              <a:gd name="connsiteY77" fmla="*/ 538480 h 863600"/>
              <a:gd name="connsiteX78" fmla="*/ 217 w 3119337"/>
              <a:gd name="connsiteY78" fmla="*/ 467360 h 863600"/>
              <a:gd name="connsiteX79" fmla="*/ 10377 w 3119337"/>
              <a:gd name="connsiteY79" fmla="*/ 436880 h 863600"/>
              <a:gd name="connsiteX80" fmla="*/ 217 w 3119337"/>
              <a:gd name="connsiteY80" fmla="*/ 396240 h 863600"/>
              <a:gd name="connsiteX81" fmla="*/ 20537 w 3119337"/>
              <a:gd name="connsiteY81" fmla="*/ 365760 h 863600"/>
              <a:gd name="connsiteX82" fmla="*/ 30697 w 3119337"/>
              <a:gd name="connsiteY82" fmla="*/ 335280 h 863600"/>
              <a:gd name="connsiteX83" fmla="*/ 20537 w 3119337"/>
              <a:gd name="connsiteY83" fmla="*/ 304800 h 863600"/>
              <a:gd name="connsiteX84" fmla="*/ 61177 w 3119337"/>
              <a:gd name="connsiteY84" fmla="*/ 254000 h 863600"/>
              <a:gd name="connsiteX85" fmla="*/ 91657 w 3119337"/>
              <a:gd name="connsiteY85" fmla="*/ 223520 h 863600"/>
              <a:gd name="connsiteX86" fmla="*/ 111977 w 3119337"/>
              <a:gd name="connsiteY86" fmla="*/ 193040 h 863600"/>
              <a:gd name="connsiteX87" fmla="*/ 203417 w 3119337"/>
              <a:gd name="connsiteY87" fmla="*/ 142240 h 863600"/>
              <a:gd name="connsiteX88" fmla="*/ 233897 w 3119337"/>
              <a:gd name="connsiteY88" fmla="*/ 121920 h 863600"/>
              <a:gd name="connsiteX89" fmla="*/ 305017 w 3119337"/>
              <a:gd name="connsiteY89" fmla="*/ 101600 h 863600"/>
              <a:gd name="connsiteX90" fmla="*/ 325337 w 3119337"/>
              <a:gd name="connsiteY90" fmla="*/ 8128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19337" h="863600">
                <a:moveTo>
                  <a:pt x="325337" y="81280"/>
                </a:moveTo>
                <a:cubicBezTo>
                  <a:pt x="337190" y="76200"/>
                  <a:pt x="359968" y="77183"/>
                  <a:pt x="376137" y="71120"/>
                </a:cubicBezTo>
                <a:cubicBezTo>
                  <a:pt x="387570" y="66833"/>
                  <a:pt x="395695" y="56261"/>
                  <a:pt x="406617" y="50800"/>
                </a:cubicBezTo>
                <a:cubicBezTo>
                  <a:pt x="416196" y="46011"/>
                  <a:pt x="427518" y="45429"/>
                  <a:pt x="437097" y="40640"/>
                </a:cubicBezTo>
                <a:cubicBezTo>
                  <a:pt x="448019" y="35179"/>
                  <a:pt x="456354" y="25130"/>
                  <a:pt x="467577" y="20320"/>
                </a:cubicBezTo>
                <a:cubicBezTo>
                  <a:pt x="480412" y="14819"/>
                  <a:pt x="494791" y="13996"/>
                  <a:pt x="508217" y="10160"/>
                </a:cubicBezTo>
                <a:cubicBezTo>
                  <a:pt x="518515" y="7218"/>
                  <a:pt x="528537" y="3387"/>
                  <a:pt x="538697" y="0"/>
                </a:cubicBezTo>
                <a:cubicBezTo>
                  <a:pt x="589497" y="3387"/>
                  <a:pt x="640496" y="4538"/>
                  <a:pt x="691097" y="10160"/>
                </a:cubicBezTo>
                <a:cubicBezTo>
                  <a:pt x="701741" y="11343"/>
                  <a:pt x="710867" y="20320"/>
                  <a:pt x="721577" y="20320"/>
                </a:cubicBezTo>
                <a:cubicBezTo>
                  <a:pt x="732287" y="20320"/>
                  <a:pt x="741555" y="12260"/>
                  <a:pt x="752057" y="10160"/>
                </a:cubicBezTo>
                <a:cubicBezTo>
                  <a:pt x="775539" y="5464"/>
                  <a:pt x="799470" y="3387"/>
                  <a:pt x="823177" y="0"/>
                </a:cubicBezTo>
                <a:cubicBezTo>
                  <a:pt x="911230" y="3387"/>
                  <a:pt x="999371" y="4986"/>
                  <a:pt x="1087337" y="10160"/>
                </a:cubicBezTo>
                <a:cubicBezTo>
                  <a:pt x="1114594" y="11763"/>
                  <a:pt x="1141342" y="19051"/>
                  <a:pt x="1168617" y="20320"/>
                </a:cubicBezTo>
                <a:cubicBezTo>
                  <a:pt x="1287071" y="25829"/>
                  <a:pt x="1405684" y="27093"/>
                  <a:pt x="1524217" y="30480"/>
                </a:cubicBezTo>
                <a:cubicBezTo>
                  <a:pt x="1564857" y="27093"/>
                  <a:pt x="1605356" y="20320"/>
                  <a:pt x="1646137" y="20320"/>
                </a:cubicBezTo>
                <a:cubicBezTo>
                  <a:pt x="1660101" y="20320"/>
                  <a:pt x="1672871" y="29216"/>
                  <a:pt x="1686777" y="30480"/>
                </a:cubicBezTo>
                <a:cubicBezTo>
                  <a:pt x="1747580" y="36008"/>
                  <a:pt x="1808697" y="37253"/>
                  <a:pt x="1869657" y="40640"/>
                </a:cubicBezTo>
                <a:cubicBezTo>
                  <a:pt x="1999032" y="66515"/>
                  <a:pt x="1814187" y="31264"/>
                  <a:pt x="2022057" y="60960"/>
                </a:cubicBezTo>
                <a:cubicBezTo>
                  <a:pt x="2035880" y="62935"/>
                  <a:pt x="2048754" y="70366"/>
                  <a:pt x="2062697" y="71120"/>
                </a:cubicBezTo>
                <a:cubicBezTo>
                  <a:pt x="2174345" y="77155"/>
                  <a:pt x="2286217" y="77893"/>
                  <a:pt x="2397977" y="81280"/>
                </a:cubicBezTo>
                <a:cubicBezTo>
                  <a:pt x="2441890" y="115434"/>
                  <a:pt x="2478211" y="153278"/>
                  <a:pt x="2530057" y="172720"/>
                </a:cubicBezTo>
                <a:cubicBezTo>
                  <a:pt x="2543132" y="177623"/>
                  <a:pt x="2557150" y="179493"/>
                  <a:pt x="2570697" y="182880"/>
                </a:cubicBezTo>
                <a:cubicBezTo>
                  <a:pt x="2580857" y="189653"/>
                  <a:pt x="2590255" y="197739"/>
                  <a:pt x="2601177" y="203200"/>
                </a:cubicBezTo>
                <a:cubicBezTo>
                  <a:pt x="2610756" y="207989"/>
                  <a:pt x="2621024" y="212084"/>
                  <a:pt x="2631657" y="213360"/>
                </a:cubicBezTo>
                <a:cubicBezTo>
                  <a:pt x="2705938" y="222274"/>
                  <a:pt x="2780670" y="226907"/>
                  <a:pt x="2855177" y="233680"/>
                </a:cubicBezTo>
                <a:cubicBezTo>
                  <a:pt x="2868724" y="240453"/>
                  <a:pt x="2882577" y="246645"/>
                  <a:pt x="2895817" y="254000"/>
                </a:cubicBezTo>
                <a:cubicBezTo>
                  <a:pt x="2913079" y="263590"/>
                  <a:pt x="2928954" y="275649"/>
                  <a:pt x="2946617" y="284480"/>
                </a:cubicBezTo>
                <a:cubicBezTo>
                  <a:pt x="2962929" y="292636"/>
                  <a:pt x="2980340" y="298396"/>
                  <a:pt x="2997417" y="304800"/>
                </a:cubicBezTo>
                <a:cubicBezTo>
                  <a:pt x="3007445" y="308560"/>
                  <a:pt x="3018318" y="310171"/>
                  <a:pt x="3027897" y="314960"/>
                </a:cubicBezTo>
                <a:cubicBezTo>
                  <a:pt x="3038819" y="320421"/>
                  <a:pt x="3048217" y="328507"/>
                  <a:pt x="3058377" y="335280"/>
                </a:cubicBezTo>
                <a:cubicBezTo>
                  <a:pt x="3071924" y="355600"/>
                  <a:pt x="3091294" y="373072"/>
                  <a:pt x="3099017" y="396240"/>
                </a:cubicBezTo>
                <a:lnTo>
                  <a:pt x="3119337" y="457200"/>
                </a:lnTo>
                <a:cubicBezTo>
                  <a:pt x="3112564" y="477520"/>
                  <a:pt x="3102538" y="497032"/>
                  <a:pt x="3099017" y="518160"/>
                </a:cubicBezTo>
                <a:cubicBezTo>
                  <a:pt x="3093939" y="548631"/>
                  <a:pt x="3086427" y="613246"/>
                  <a:pt x="3068537" y="640080"/>
                </a:cubicBezTo>
                <a:cubicBezTo>
                  <a:pt x="3061764" y="650240"/>
                  <a:pt x="3053678" y="659638"/>
                  <a:pt x="3048217" y="670560"/>
                </a:cubicBezTo>
                <a:cubicBezTo>
                  <a:pt x="3043428" y="680139"/>
                  <a:pt x="3046772" y="694815"/>
                  <a:pt x="3038057" y="701040"/>
                </a:cubicBezTo>
                <a:cubicBezTo>
                  <a:pt x="3020628" y="713490"/>
                  <a:pt x="2977097" y="721360"/>
                  <a:pt x="2977097" y="721360"/>
                </a:cubicBezTo>
                <a:cubicBezTo>
                  <a:pt x="2970324" y="731520"/>
                  <a:pt x="2965411" y="743206"/>
                  <a:pt x="2956777" y="751840"/>
                </a:cubicBezTo>
                <a:cubicBezTo>
                  <a:pt x="2927660" y="780957"/>
                  <a:pt x="2928871" y="765793"/>
                  <a:pt x="2895817" y="782320"/>
                </a:cubicBezTo>
                <a:cubicBezTo>
                  <a:pt x="2884895" y="787781"/>
                  <a:pt x="2876495" y="797681"/>
                  <a:pt x="2865337" y="802640"/>
                </a:cubicBezTo>
                <a:cubicBezTo>
                  <a:pt x="2845764" y="811339"/>
                  <a:pt x="2824697" y="816187"/>
                  <a:pt x="2804377" y="822960"/>
                </a:cubicBezTo>
                <a:lnTo>
                  <a:pt x="2773897" y="833120"/>
                </a:lnTo>
                <a:cubicBezTo>
                  <a:pt x="2729870" y="829733"/>
                  <a:pt x="2685974" y="822960"/>
                  <a:pt x="2641817" y="822960"/>
                </a:cubicBezTo>
                <a:cubicBezTo>
                  <a:pt x="2631107" y="822960"/>
                  <a:pt x="2621635" y="830178"/>
                  <a:pt x="2611337" y="833120"/>
                </a:cubicBezTo>
                <a:cubicBezTo>
                  <a:pt x="2597911" y="836956"/>
                  <a:pt x="2584244" y="839893"/>
                  <a:pt x="2570697" y="843280"/>
                </a:cubicBezTo>
                <a:cubicBezTo>
                  <a:pt x="2530057" y="839893"/>
                  <a:pt x="2489243" y="838178"/>
                  <a:pt x="2448777" y="833120"/>
                </a:cubicBezTo>
                <a:cubicBezTo>
                  <a:pt x="2434921" y="831388"/>
                  <a:pt x="2421829" y="825698"/>
                  <a:pt x="2408137" y="822960"/>
                </a:cubicBezTo>
                <a:cubicBezTo>
                  <a:pt x="2387937" y="818920"/>
                  <a:pt x="2367497" y="816187"/>
                  <a:pt x="2347177" y="812800"/>
                </a:cubicBezTo>
                <a:cubicBezTo>
                  <a:pt x="2313310" y="816187"/>
                  <a:pt x="2279613" y="822960"/>
                  <a:pt x="2245577" y="822960"/>
                </a:cubicBezTo>
                <a:cubicBezTo>
                  <a:pt x="2156275" y="822960"/>
                  <a:pt x="2247538" y="798600"/>
                  <a:pt x="2174457" y="822960"/>
                </a:cubicBezTo>
                <a:cubicBezTo>
                  <a:pt x="2147364" y="819573"/>
                  <a:pt x="2118890" y="821983"/>
                  <a:pt x="2093177" y="812800"/>
                </a:cubicBezTo>
                <a:cubicBezTo>
                  <a:pt x="2070178" y="804586"/>
                  <a:pt x="2055385" y="779883"/>
                  <a:pt x="2032217" y="772160"/>
                </a:cubicBezTo>
                <a:cubicBezTo>
                  <a:pt x="1984435" y="756233"/>
                  <a:pt x="2011681" y="765977"/>
                  <a:pt x="1950937" y="741680"/>
                </a:cubicBezTo>
                <a:cubicBezTo>
                  <a:pt x="1927230" y="745067"/>
                  <a:pt x="1903151" y="746455"/>
                  <a:pt x="1879817" y="751840"/>
                </a:cubicBezTo>
                <a:cubicBezTo>
                  <a:pt x="1858946" y="756656"/>
                  <a:pt x="1840145" y="769795"/>
                  <a:pt x="1818857" y="772160"/>
                </a:cubicBezTo>
                <a:cubicBezTo>
                  <a:pt x="1666207" y="789121"/>
                  <a:pt x="1785030" y="774238"/>
                  <a:pt x="1666457" y="792480"/>
                </a:cubicBezTo>
                <a:cubicBezTo>
                  <a:pt x="1642788" y="796121"/>
                  <a:pt x="1618898" y="798356"/>
                  <a:pt x="1595337" y="802640"/>
                </a:cubicBezTo>
                <a:cubicBezTo>
                  <a:pt x="1581599" y="805138"/>
                  <a:pt x="1568471" y="810504"/>
                  <a:pt x="1554697" y="812800"/>
                </a:cubicBezTo>
                <a:cubicBezTo>
                  <a:pt x="1507454" y="820674"/>
                  <a:pt x="1412457" y="833120"/>
                  <a:pt x="1412457" y="833120"/>
                </a:cubicBezTo>
                <a:cubicBezTo>
                  <a:pt x="1402297" y="829733"/>
                  <a:pt x="1392687" y="822960"/>
                  <a:pt x="1381977" y="822960"/>
                </a:cubicBezTo>
                <a:cubicBezTo>
                  <a:pt x="1362973" y="822960"/>
                  <a:pt x="1330022" y="838489"/>
                  <a:pt x="1310857" y="843280"/>
                </a:cubicBezTo>
                <a:cubicBezTo>
                  <a:pt x="1294104" y="847468"/>
                  <a:pt x="1276914" y="849694"/>
                  <a:pt x="1260057" y="853440"/>
                </a:cubicBezTo>
                <a:cubicBezTo>
                  <a:pt x="1246426" y="856469"/>
                  <a:pt x="1232964" y="860213"/>
                  <a:pt x="1219417" y="863600"/>
                </a:cubicBezTo>
                <a:cubicBezTo>
                  <a:pt x="1165230" y="860213"/>
                  <a:pt x="1110945" y="858143"/>
                  <a:pt x="1056857" y="853440"/>
                </a:cubicBezTo>
                <a:cubicBezTo>
                  <a:pt x="1033000" y="851365"/>
                  <a:pt x="1009576" y="845550"/>
                  <a:pt x="985737" y="843280"/>
                </a:cubicBezTo>
                <a:cubicBezTo>
                  <a:pt x="736547" y="819548"/>
                  <a:pt x="932400" y="845820"/>
                  <a:pt x="772377" y="822960"/>
                </a:cubicBezTo>
                <a:cubicBezTo>
                  <a:pt x="705369" y="800624"/>
                  <a:pt x="766024" y="818356"/>
                  <a:pt x="640297" y="802640"/>
                </a:cubicBezTo>
                <a:cubicBezTo>
                  <a:pt x="619856" y="800085"/>
                  <a:pt x="599657" y="795867"/>
                  <a:pt x="579337" y="792480"/>
                </a:cubicBezTo>
                <a:cubicBezTo>
                  <a:pt x="532936" y="761546"/>
                  <a:pt x="565624" y="778402"/>
                  <a:pt x="508217" y="762000"/>
                </a:cubicBezTo>
                <a:cubicBezTo>
                  <a:pt x="497919" y="759058"/>
                  <a:pt x="488035" y="754782"/>
                  <a:pt x="477737" y="751840"/>
                </a:cubicBezTo>
                <a:cubicBezTo>
                  <a:pt x="464311" y="748004"/>
                  <a:pt x="450523" y="745516"/>
                  <a:pt x="437097" y="741680"/>
                </a:cubicBezTo>
                <a:cubicBezTo>
                  <a:pt x="426799" y="738738"/>
                  <a:pt x="417007" y="734117"/>
                  <a:pt x="406617" y="731520"/>
                </a:cubicBezTo>
                <a:cubicBezTo>
                  <a:pt x="389864" y="727332"/>
                  <a:pt x="372570" y="725548"/>
                  <a:pt x="355817" y="721360"/>
                </a:cubicBezTo>
                <a:cubicBezTo>
                  <a:pt x="283484" y="703277"/>
                  <a:pt x="377090" y="718849"/>
                  <a:pt x="274537" y="690880"/>
                </a:cubicBezTo>
                <a:cubicBezTo>
                  <a:pt x="254663" y="685460"/>
                  <a:pt x="233897" y="684107"/>
                  <a:pt x="213577" y="680720"/>
                </a:cubicBezTo>
                <a:cubicBezTo>
                  <a:pt x="108140" y="610428"/>
                  <a:pt x="271361" y="717423"/>
                  <a:pt x="142457" y="640080"/>
                </a:cubicBezTo>
                <a:cubicBezTo>
                  <a:pt x="19854" y="566518"/>
                  <a:pt x="133754" y="625569"/>
                  <a:pt x="40857" y="579120"/>
                </a:cubicBezTo>
                <a:cubicBezTo>
                  <a:pt x="34084" y="565573"/>
                  <a:pt x="26503" y="552401"/>
                  <a:pt x="20537" y="538480"/>
                </a:cubicBezTo>
                <a:cubicBezTo>
                  <a:pt x="11792" y="518074"/>
                  <a:pt x="5373" y="487983"/>
                  <a:pt x="217" y="467360"/>
                </a:cubicBezTo>
                <a:cubicBezTo>
                  <a:pt x="3604" y="457200"/>
                  <a:pt x="10377" y="447590"/>
                  <a:pt x="10377" y="436880"/>
                </a:cubicBezTo>
                <a:cubicBezTo>
                  <a:pt x="10377" y="422916"/>
                  <a:pt x="-1758" y="410063"/>
                  <a:pt x="217" y="396240"/>
                </a:cubicBezTo>
                <a:cubicBezTo>
                  <a:pt x="1944" y="384152"/>
                  <a:pt x="15076" y="376682"/>
                  <a:pt x="20537" y="365760"/>
                </a:cubicBezTo>
                <a:cubicBezTo>
                  <a:pt x="25326" y="356181"/>
                  <a:pt x="27310" y="345440"/>
                  <a:pt x="30697" y="335280"/>
                </a:cubicBezTo>
                <a:cubicBezTo>
                  <a:pt x="27310" y="325120"/>
                  <a:pt x="20537" y="315510"/>
                  <a:pt x="20537" y="304800"/>
                </a:cubicBezTo>
                <a:cubicBezTo>
                  <a:pt x="20537" y="268662"/>
                  <a:pt x="37773" y="273503"/>
                  <a:pt x="61177" y="254000"/>
                </a:cubicBezTo>
                <a:cubicBezTo>
                  <a:pt x="72215" y="244802"/>
                  <a:pt x="82459" y="234558"/>
                  <a:pt x="91657" y="223520"/>
                </a:cubicBezTo>
                <a:cubicBezTo>
                  <a:pt x="99474" y="214139"/>
                  <a:pt x="102787" y="201081"/>
                  <a:pt x="111977" y="193040"/>
                </a:cubicBezTo>
                <a:cubicBezTo>
                  <a:pt x="197403" y="118292"/>
                  <a:pt x="142947" y="172475"/>
                  <a:pt x="203417" y="142240"/>
                </a:cubicBezTo>
                <a:cubicBezTo>
                  <a:pt x="214339" y="136779"/>
                  <a:pt x="222674" y="126730"/>
                  <a:pt x="233897" y="121920"/>
                </a:cubicBezTo>
                <a:cubicBezTo>
                  <a:pt x="279471" y="102388"/>
                  <a:pt x="265474" y="121371"/>
                  <a:pt x="305017" y="101600"/>
                </a:cubicBezTo>
                <a:cubicBezTo>
                  <a:pt x="309301" y="99458"/>
                  <a:pt x="313484" y="86360"/>
                  <a:pt x="325337" y="81280"/>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4" name="Group 13"/>
          <p:cNvGrpSpPr/>
          <p:nvPr/>
        </p:nvGrpSpPr>
        <p:grpSpPr>
          <a:xfrm>
            <a:off x="3286296" y="2502955"/>
            <a:ext cx="2438940" cy="820275"/>
            <a:chOff x="3286296" y="2502955"/>
            <a:chExt cx="2438940" cy="820275"/>
          </a:xfrm>
        </p:grpSpPr>
        <p:sp>
          <p:nvSpPr>
            <p:cNvPr id="8" name="Freeform 7"/>
            <p:cNvSpPr/>
            <p:nvPr/>
          </p:nvSpPr>
          <p:spPr bwMode="auto">
            <a:xfrm>
              <a:off x="344264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Freeform 8"/>
            <p:cNvSpPr/>
            <p:nvPr/>
          </p:nvSpPr>
          <p:spPr bwMode="auto">
            <a:xfrm>
              <a:off x="5216857" y="2681785"/>
              <a:ext cx="508379" cy="64144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3657600" y="2537077"/>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4865674" y="2629123"/>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TextBox 11"/>
            <p:cNvSpPr txBox="1"/>
            <p:nvPr/>
          </p:nvSpPr>
          <p:spPr>
            <a:xfrm>
              <a:off x="4950458" y="2595993"/>
              <a:ext cx="663964" cy="584775"/>
            </a:xfrm>
            <a:prstGeom prst="rect">
              <a:avLst/>
            </a:prstGeom>
            <a:noFill/>
          </p:spPr>
          <p:txBody>
            <a:bodyPr wrap="none" rtlCol="0">
              <a:spAutoFit/>
            </a:bodyPr>
            <a:lstStyle/>
            <a:p>
              <a:r>
                <a:rPr lang="en-US" dirty="0" smtClean="0">
                  <a:solidFill>
                    <a:schemeClr val="tx1"/>
                  </a:solidFill>
                </a:rPr>
                <a:t>six</a:t>
              </a:r>
              <a:endParaRPr lang="en-US" dirty="0">
                <a:solidFill>
                  <a:schemeClr val="tx1"/>
                </a:solidFill>
              </a:endParaRPr>
            </a:p>
          </p:txBody>
        </p:sp>
        <p:sp>
          <p:nvSpPr>
            <p:cNvPr id="13" name="TextBox 12"/>
            <p:cNvSpPr txBox="1"/>
            <p:nvPr/>
          </p:nvSpPr>
          <p:spPr>
            <a:xfrm>
              <a:off x="3286296" y="2502955"/>
              <a:ext cx="936475" cy="584775"/>
            </a:xfrm>
            <a:prstGeom prst="rect">
              <a:avLst/>
            </a:prstGeom>
            <a:noFill/>
          </p:spPr>
          <p:txBody>
            <a:bodyPr wrap="none" rtlCol="0">
              <a:spAutoFit/>
            </a:bodyPr>
            <a:lstStyle/>
            <a:p>
              <a:r>
                <a:rPr lang="en-US" dirty="0" smtClean="0">
                  <a:solidFill>
                    <a:schemeClr val="tx1"/>
                  </a:solidFill>
                </a:rPr>
                <a:t>nine</a:t>
              </a:r>
              <a:endParaRPr lang="en-US" dirty="0">
                <a:solidFill>
                  <a:schemeClr val="tx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27</a:t>
            </a:fld>
            <a:endParaRPr lang="en-US"/>
          </a:p>
        </p:txBody>
      </p:sp>
    </p:spTree>
    <p:extLst>
      <p:ext uri="{BB962C8B-B14F-4D97-AF65-F5344CB8AC3E}">
        <p14:creationId xmlns:p14="http://schemas.microsoft.com/office/powerpoint/2010/main" val="2518421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 there scientific objectivity here?</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7372" y="1676400"/>
            <a:ext cx="6229255" cy="4953000"/>
          </a:xfrm>
        </p:spPr>
      </p:pic>
      <p:grpSp>
        <p:nvGrpSpPr>
          <p:cNvPr id="3" name="Group 2"/>
          <p:cNvGrpSpPr/>
          <p:nvPr/>
        </p:nvGrpSpPr>
        <p:grpSpPr>
          <a:xfrm>
            <a:off x="3361380" y="2342345"/>
            <a:ext cx="2393327" cy="1039744"/>
            <a:chOff x="3361380" y="2342345"/>
            <a:chExt cx="2393327" cy="1039744"/>
          </a:xfrm>
        </p:grpSpPr>
        <p:sp>
          <p:nvSpPr>
            <p:cNvPr id="7" name="Freeform 6"/>
            <p:cNvSpPr/>
            <p:nvPr/>
          </p:nvSpPr>
          <p:spPr bwMode="auto">
            <a:xfrm>
              <a:off x="373982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Freeform 9"/>
            <p:cNvSpPr/>
            <p:nvPr/>
          </p:nvSpPr>
          <p:spPr bwMode="auto">
            <a:xfrm>
              <a:off x="4812030" y="2670355"/>
              <a:ext cx="490296" cy="67101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Freeform 10"/>
            <p:cNvSpPr/>
            <p:nvPr/>
          </p:nvSpPr>
          <p:spPr bwMode="auto">
            <a:xfrm>
              <a:off x="344264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Freeform 11"/>
            <p:cNvSpPr/>
            <p:nvPr/>
          </p:nvSpPr>
          <p:spPr bwMode="auto">
            <a:xfrm>
              <a:off x="5216857" y="2681785"/>
              <a:ext cx="508379" cy="64144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3657600" y="2537077"/>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4865674" y="2629123"/>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TextBox 14"/>
            <p:cNvSpPr txBox="1"/>
            <p:nvPr/>
          </p:nvSpPr>
          <p:spPr>
            <a:xfrm>
              <a:off x="4851896" y="2427982"/>
              <a:ext cx="902811" cy="954107"/>
            </a:xfrm>
            <a:prstGeom prst="rect">
              <a:avLst/>
            </a:prstGeom>
            <a:noFill/>
          </p:spPr>
          <p:txBody>
            <a:bodyPr wrap="none" rtlCol="0">
              <a:spAutoFit/>
            </a:bodyPr>
            <a:lstStyle/>
            <a:p>
              <a:r>
                <a:rPr lang="en-US" sz="2800" dirty="0">
                  <a:solidFill>
                    <a:schemeClr val="tx1"/>
                  </a:solidFill>
                </a:rPr>
                <a:t>s</a:t>
              </a:r>
              <a:r>
                <a:rPr lang="en-US" sz="2800" dirty="0" smtClean="0">
                  <a:solidFill>
                    <a:schemeClr val="tx1"/>
                  </a:solidFill>
                </a:rPr>
                <a:t>ixty</a:t>
              </a:r>
            </a:p>
            <a:p>
              <a:r>
                <a:rPr lang="en-US" sz="2800" dirty="0" smtClean="0">
                  <a:solidFill>
                    <a:schemeClr val="tx1"/>
                  </a:solidFill>
                </a:rPr>
                <a:t>nine</a:t>
              </a:r>
              <a:endParaRPr lang="en-US" sz="2800" dirty="0">
                <a:solidFill>
                  <a:schemeClr val="tx1"/>
                </a:solidFill>
              </a:endParaRPr>
            </a:p>
          </p:txBody>
        </p:sp>
        <p:sp>
          <p:nvSpPr>
            <p:cNvPr id="17" name="TextBox 16"/>
            <p:cNvSpPr txBox="1"/>
            <p:nvPr/>
          </p:nvSpPr>
          <p:spPr>
            <a:xfrm>
              <a:off x="3361380" y="2342345"/>
              <a:ext cx="902811" cy="954107"/>
            </a:xfrm>
            <a:prstGeom prst="rect">
              <a:avLst/>
            </a:prstGeom>
            <a:noFill/>
          </p:spPr>
          <p:txBody>
            <a:bodyPr wrap="none" rtlCol="0">
              <a:spAutoFit/>
            </a:bodyPr>
            <a:lstStyle/>
            <a:p>
              <a:r>
                <a:rPr lang="en-US" sz="2800" dirty="0">
                  <a:solidFill>
                    <a:schemeClr val="tx1"/>
                  </a:solidFill>
                </a:rPr>
                <a:t>s</a:t>
              </a:r>
              <a:r>
                <a:rPr lang="en-US" sz="2800" dirty="0" smtClean="0">
                  <a:solidFill>
                    <a:schemeClr val="tx1"/>
                  </a:solidFill>
                </a:rPr>
                <a:t>ixty</a:t>
              </a:r>
            </a:p>
            <a:p>
              <a:r>
                <a:rPr lang="en-US" sz="2800" dirty="0" smtClean="0">
                  <a:solidFill>
                    <a:schemeClr val="tx1"/>
                  </a:solidFill>
                </a:rPr>
                <a:t>nine</a:t>
              </a:r>
              <a:endParaRPr lang="en-US" sz="2800" dirty="0">
                <a:solidFill>
                  <a:schemeClr val="tx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28</a:t>
            </a:fld>
            <a:endParaRPr lang="en-US"/>
          </a:p>
        </p:txBody>
      </p:sp>
    </p:spTree>
    <p:extLst>
      <p:ext uri="{BB962C8B-B14F-4D97-AF65-F5344CB8AC3E}">
        <p14:creationId xmlns:p14="http://schemas.microsoft.com/office/powerpoint/2010/main" val="2341987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Three </a:t>
            </a:r>
            <a:r>
              <a:rPr lang="en-US" dirty="0" smtClean="0"/>
              <a:t>disciplines: difference in focus</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595519" y="6089303"/>
            <a:ext cx="1826141" cy="461665"/>
          </a:xfrm>
          <a:prstGeom prst="rect">
            <a:avLst/>
          </a:prstGeom>
          <a:noFill/>
        </p:spPr>
        <p:txBody>
          <a:bodyPr wrap="none" rtlCol="0">
            <a:spAutoFit/>
          </a:bodyPr>
          <a:lstStyle/>
          <a:p>
            <a:r>
              <a:rPr lang="en-US" sz="2400" dirty="0" smtClean="0">
                <a:solidFill>
                  <a:srgbClr val="FFC000"/>
                </a:solidFill>
              </a:rPr>
              <a:t>Descriptions</a:t>
            </a:r>
            <a:endParaRPr lang="en-US" sz="2400"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smtClean="0">
                <a:solidFill>
                  <a:srgbClr val="FFFF00"/>
                </a:solidFill>
              </a:rPr>
              <a:t>Beings &amp; happenings</a:t>
            </a:r>
            <a:endParaRPr lang="en-US" sz="2400" dirty="0">
              <a:solidFill>
                <a:srgbClr val="FFFF00"/>
              </a:solidFill>
            </a:endParaRP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smtClean="0">
                <a:solidFill>
                  <a:srgbClr val="FFC000"/>
                </a:solidFill>
              </a:rPr>
              <a:t>(research) data</a:t>
            </a:r>
            <a:endParaRPr lang="en-US" sz="2400" dirty="0">
              <a:solidFill>
                <a:srgbClr val="FFC000"/>
              </a:solidFill>
            </a:endParaRPr>
          </a:p>
        </p:txBody>
      </p:sp>
      <p:sp>
        <p:nvSpPr>
          <p:cNvPr id="12" name="TextBox 11"/>
          <p:cNvSpPr txBox="1"/>
          <p:nvPr/>
        </p:nvSpPr>
        <p:spPr>
          <a:xfrm>
            <a:off x="439877" y="1769647"/>
            <a:ext cx="2574807" cy="461665"/>
          </a:xfrm>
          <a:prstGeom prst="rect">
            <a:avLst/>
          </a:prstGeom>
          <a:noFill/>
        </p:spPr>
        <p:txBody>
          <a:bodyPr wrap="none" rtlCol="0">
            <a:spAutoFit/>
          </a:bodyPr>
          <a:lstStyle/>
          <a:p>
            <a:r>
              <a:rPr lang="en-US" sz="2400" dirty="0" smtClean="0">
                <a:solidFill>
                  <a:srgbClr val="FFFF00"/>
                </a:solidFill>
              </a:rPr>
              <a:t>(research) domain</a:t>
            </a:r>
            <a:endParaRPr lang="en-US" sz="2400" dirty="0">
              <a:solidFill>
                <a:srgbClr val="FFFF00"/>
              </a:solidFill>
            </a:endParaRPr>
          </a:p>
        </p:txBody>
      </p:sp>
      <p:sp>
        <p:nvSpPr>
          <p:cNvPr id="4" name="Rectangle 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grpSp>
        <p:nvGrpSpPr>
          <p:cNvPr id="18" name="Group 17"/>
          <p:cNvGrpSpPr/>
          <p:nvPr/>
        </p:nvGrpSpPr>
        <p:grpSpPr>
          <a:xfrm>
            <a:off x="3065009" y="2304245"/>
            <a:ext cx="2400548" cy="813031"/>
            <a:chOff x="3065009" y="2304245"/>
            <a:chExt cx="2400548" cy="813031"/>
          </a:xfrm>
        </p:grpSpPr>
        <p:sp>
          <p:nvSpPr>
            <p:cNvPr id="5" name="Right Arrow 4"/>
            <p:cNvSpPr/>
            <p:nvPr/>
          </p:nvSpPr>
          <p:spPr bwMode="auto">
            <a:xfrm>
              <a:off x="3179557" y="2583876"/>
              <a:ext cx="2286000" cy="533400"/>
            </a:xfrm>
            <a:prstGeom prst="rightArrow">
              <a:avLst/>
            </a:prstGeom>
            <a:gradFill flip="none" rotWithShape="1">
              <a:gsLst>
                <a:gs pos="64000">
                  <a:srgbClr val="00FF00"/>
                </a:gs>
                <a:gs pos="100000">
                  <a:srgbClr val="FFC000"/>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11" name="TextBox 10"/>
            <p:cNvSpPr txBox="1"/>
            <p:nvPr/>
          </p:nvSpPr>
          <p:spPr>
            <a:xfrm>
              <a:off x="3065009" y="2304245"/>
              <a:ext cx="1398140" cy="461665"/>
            </a:xfrm>
            <a:prstGeom prst="rect">
              <a:avLst/>
            </a:prstGeom>
            <a:noFill/>
          </p:spPr>
          <p:txBody>
            <a:bodyPr wrap="none" rtlCol="0">
              <a:spAutoFit/>
            </a:bodyPr>
            <a:lstStyle/>
            <a:p>
              <a:r>
                <a:rPr lang="en-US" sz="2400" dirty="0" smtClean="0">
                  <a:solidFill>
                    <a:srgbClr val="FFFF00"/>
                  </a:solidFill>
                </a:rPr>
                <a:t>Ontology</a:t>
              </a:r>
              <a:endParaRPr lang="en-US" sz="2400" dirty="0">
                <a:solidFill>
                  <a:srgbClr val="FFFF00"/>
                </a:solidFill>
              </a:endParaRPr>
            </a:p>
          </p:txBody>
        </p:sp>
      </p:grpSp>
      <p:grpSp>
        <p:nvGrpSpPr>
          <p:cNvPr id="19" name="Group 18"/>
          <p:cNvGrpSpPr/>
          <p:nvPr/>
        </p:nvGrpSpPr>
        <p:grpSpPr>
          <a:xfrm>
            <a:off x="3179557" y="3545774"/>
            <a:ext cx="2418310" cy="866902"/>
            <a:chOff x="3179557" y="3545774"/>
            <a:chExt cx="2418310" cy="866902"/>
          </a:xfrm>
        </p:grpSpPr>
        <p:sp>
          <p:nvSpPr>
            <p:cNvPr id="20" name="Right Arrow 19"/>
            <p:cNvSpPr/>
            <p:nvPr/>
          </p:nvSpPr>
          <p:spPr bwMode="auto">
            <a:xfrm flipH="1">
              <a:off x="3179557" y="3879276"/>
              <a:ext cx="2286000" cy="533400"/>
            </a:xfrm>
            <a:prstGeom prst="rightArrow">
              <a:avLst/>
            </a:prstGeom>
            <a:gradFill>
              <a:gsLst>
                <a:gs pos="100000">
                  <a:srgbClr val="00FF00"/>
                </a:gs>
                <a:gs pos="90000">
                  <a:srgbClr val="FFC000"/>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3" name="TextBox 22"/>
            <p:cNvSpPr txBox="1"/>
            <p:nvPr/>
          </p:nvSpPr>
          <p:spPr>
            <a:xfrm>
              <a:off x="3781343" y="3545774"/>
              <a:ext cx="1816524" cy="461665"/>
            </a:xfrm>
            <a:prstGeom prst="rect">
              <a:avLst/>
            </a:prstGeom>
            <a:noFill/>
          </p:spPr>
          <p:txBody>
            <a:bodyPr wrap="none" rtlCol="0">
              <a:spAutoFit/>
            </a:bodyPr>
            <a:lstStyle/>
            <a:p>
              <a:r>
                <a:rPr lang="en-US" sz="2400" dirty="0" smtClean="0">
                  <a:solidFill>
                    <a:srgbClr val="FFC000"/>
                  </a:solidFill>
                </a:rPr>
                <a:t>Data science</a:t>
              </a:r>
              <a:endParaRPr lang="en-US" sz="2400" dirty="0">
                <a:solidFill>
                  <a:srgbClr val="FFC000"/>
                </a:solidFill>
              </a:endParaRPr>
            </a:p>
          </p:txBody>
        </p:sp>
      </p:grpSp>
      <p:grpSp>
        <p:nvGrpSpPr>
          <p:cNvPr id="21" name="Group 20"/>
          <p:cNvGrpSpPr/>
          <p:nvPr/>
        </p:nvGrpSpPr>
        <p:grpSpPr>
          <a:xfrm>
            <a:off x="3179557" y="4943843"/>
            <a:ext cx="2286000" cy="931694"/>
            <a:chOff x="3179557" y="4943843"/>
            <a:chExt cx="2286000" cy="931694"/>
          </a:xfrm>
        </p:grpSpPr>
        <p:sp>
          <p:nvSpPr>
            <p:cNvPr id="10" name="Left-Right Arrow 9"/>
            <p:cNvSpPr/>
            <p:nvPr/>
          </p:nvSpPr>
          <p:spPr bwMode="auto">
            <a:xfrm>
              <a:off x="3179557" y="5327076"/>
              <a:ext cx="2286000" cy="548461"/>
            </a:xfrm>
            <a:prstGeom prst="leftRightArrow">
              <a:avLst/>
            </a:prstGeom>
            <a:gradFill>
              <a:gsLst>
                <a:gs pos="0">
                  <a:srgbClr val="00FF00"/>
                </a:gs>
                <a:gs pos="60000">
                  <a:srgbClr val="FFC000"/>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extBox 23"/>
            <p:cNvSpPr txBox="1"/>
            <p:nvPr/>
          </p:nvSpPr>
          <p:spPr>
            <a:xfrm>
              <a:off x="4007366" y="4943843"/>
              <a:ext cx="1364476" cy="461665"/>
            </a:xfrm>
            <a:prstGeom prst="rect">
              <a:avLst/>
            </a:prstGeom>
            <a:noFill/>
          </p:spPr>
          <p:txBody>
            <a:bodyPr wrap="none" rtlCol="0">
              <a:spAutoFit/>
            </a:bodyPr>
            <a:lstStyle/>
            <a:p>
              <a:r>
                <a:rPr lang="en-US" sz="2400" dirty="0" smtClean="0">
                  <a:solidFill>
                    <a:srgbClr val="FFC000"/>
                  </a:solidFill>
                </a:rPr>
                <a:t>Statistics</a:t>
              </a:r>
              <a:endParaRPr lang="en-US" sz="2400" dirty="0">
                <a:solidFill>
                  <a:srgbClr val="FFC000"/>
                </a:solidFill>
              </a:endParaRPr>
            </a:p>
          </p:txBody>
        </p:sp>
      </p:grpSp>
      <p:pic>
        <p:nvPicPr>
          <p:cNvPr id="22" name="Picture 21"/>
          <p:cNvPicPr>
            <a:picLocks noChangeAspect="1"/>
          </p:cNvPicPr>
          <p:nvPr/>
        </p:nvPicPr>
        <p:blipFill>
          <a:blip r:embed="rId5"/>
          <a:stretch>
            <a:fillRect/>
          </a:stretch>
        </p:blipFill>
        <p:spPr>
          <a:xfrm>
            <a:off x="454333" y="2265546"/>
            <a:ext cx="2545893" cy="3791755"/>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29</a:t>
            </a:fld>
            <a:endParaRPr lang="en-US"/>
          </a:p>
        </p:txBody>
      </p:sp>
    </p:spTree>
    <p:extLst>
      <p:ext uri="{BB962C8B-B14F-4D97-AF65-F5344CB8AC3E}">
        <p14:creationId xmlns:p14="http://schemas.microsoft.com/office/powerpoint/2010/main" val="39133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3" name="Slide Number Placeholder 2"/>
          <p:cNvSpPr>
            <a:spLocks noGrp="1"/>
          </p:cNvSpPr>
          <p:nvPr>
            <p:ph type="sldNum" sz="quarter" idx="10"/>
          </p:nvPr>
        </p:nvSpPr>
        <p:spPr>
          <a:xfrm>
            <a:off x="0" y="6553200"/>
            <a:ext cx="1905000" cy="304800"/>
          </a:xfrm>
        </p:spPr>
        <p:txBody>
          <a:bodyPr/>
          <a:lstStyle/>
          <a:p>
            <a:fld id="{F41BC1FE-425B-4D41-9768-47500E60C2C6}" type="slidenum">
              <a:rPr lang="en-US" altLang="en-US" smtClean="0"/>
              <a:pPr/>
              <a:t>3</a:t>
            </a:fld>
            <a:endParaRPr lang="en-US" altLang="en-US"/>
          </a:p>
        </p:txBody>
      </p:sp>
    </p:spTree>
    <p:extLst>
      <p:ext uri="{BB962C8B-B14F-4D97-AF65-F5344CB8AC3E}">
        <p14:creationId xmlns:p14="http://schemas.microsoft.com/office/powerpoint/2010/main" val="302800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of data-focused research</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lgn="ctr"/>
            <a:r>
              <a:rPr lang="en-US" dirty="0" smtClean="0"/>
              <a:t>Faithful representation: perfect correspondence</a:t>
            </a:r>
          </a:p>
          <a:p>
            <a:pPr marL="0" indent="0" algn="ctr"/>
            <a:r>
              <a:rPr lang="en-US" dirty="0" smtClean="0"/>
              <a:t>between representation and what is represented</a:t>
            </a:r>
            <a:endParaRPr lang="en-US" dirty="0"/>
          </a:p>
        </p:txBody>
      </p:sp>
      <p:pic>
        <p:nvPicPr>
          <p:cNvPr id="4" name="Picture 3"/>
          <p:cNvPicPr>
            <a:picLocks noChangeAspect="1"/>
          </p:cNvPicPr>
          <p:nvPr/>
        </p:nvPicPr>
        <p:blipFill>
          <a:blip r:embed="rId2"/>
          <a:stretch>
            <a:fillRect/>
          </a:stretch>
        </p:blipFill>
        <p:spPr>
          <a:xfrm>
            <a:off x="630382" y="2019159"/>
            <a:ext cx="7839074" cy="3382973"/>
          </a:xfrm>
          <a:prstGeom prst="rect">
            <a:avLst/>
          </a:prstGeom>
        </p:spPr>
      </p:pic>
      <p:sp>
        <p:nvSpPr>
          <p:cNvPr id="5" name="Rectangle 4"/>
          <p:cNvSpPr/>
          <p:nvPr/>
        </p:nvSpPr>
        <p:spPr bwMode="auto">
          <a:xfrm>
            <a:off x="3429000" y="1676400"/>
            <a:ext cx="609600" cy="3962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4038600" y="1456681"/>
            <a:ext cx="1063112" cy="584775"/>
          </a:xfrm>
          <a:prstGeom prst="rect">
            <a:avLst/>
          </a:prstGeom>
          <a:noFill/>
        </p:spPr>
        <p:txBody>
          <a:bodyPr wrap="none" rtlCol="0">
            <a:spAutoFit/>
          </a:bodyPr>
          <a:lstStyle/>
          <a:p>
            <a:r>
              <a:rPr lang="en-US" sz="3200" b="1" dirty="0" smtClean="0">
                <a:solidFill>
                  <a:srgbClr val="FFC000"/>
                </a:solidFill>
              </a:rPr>
              <a:t>Is it?</a:t>
            </a:r>
            <a:endParaRPr lang="en-US" sz="3200" b="1" dirty="0">
              <a:solidFill>
                <a:srgbClr val="FFC000"/>
              </a:solidFill>
            </a:endParaRPr>
          </a:p>
        </p:txBody>
      </p:sp>
      <p:sp>
        <p:nvSpPr>
          <p:cNvPr id="7" name="Slide Number Placeholder 6"/>
          <p:cNvSpPr>
            <a:spLocks noGrp="1"/>
          </p:cNvSpPr>
          <p:nvPr>
            <p:ph type="sldNum" sz="quarter" idx="4"/>
          </p:nvPr>
        </p:nvSpPr>
        <p:spPr/>
        <p:txBody>
          <a:bodyPr/>
          <a:lstStyle/>
          <a:p>
            <a:fld id="{9CE537AB-973C-4F01-8428-E6E22579D3AA}" type="slidenum">
              <a:rPr lang="en-US" smtClean="0"/>
              <a:pPr/>
              <a:t>30</a:t>
            </a:fld>
            <a:endParaRPr lang="en-US"/>
          </a:p>
        </p:txBody>
      </p:sp>
    </p:spTree>
    <p:extLst>
      <p:ext uri="{BB962C8B-B14F-4D97-AF65-F5344CB8AC3E}">
        <p14:creationId xmlns:p14="http://schemas.microsoft.com/office/powerpoint/2010/main" val="28921013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stretch>
            <a:fillRect/>
          </a:stretch>
        </p:blipFill>
        <p:spPr>
          <a:xfrm>
            <a:off x="228600" y="2083415"/>
            <a:ext cx="4467225" cy="4286250"/>
          </a:xfrm>
          <a:prstGeom prst="rect">
            <a:avLst/>
          </a:prstGeom>
        </p:spPr>
      </p:pic>
      <p:sp>
        <p:nvSpPr>
          <p:cNvPr id="7" name="Rectangle 6"/>
          <p:cNvSpPr/>
          <p:nvPr/>
        </p:nvSpPr>
        <p:spPr>
          <a:xfrm>
            <a:off x="4953000" y="2075795"/>
            <a:ext cx="4038600" cy="4401205"/>
          </a:xfrm>
          <a:prstGeom prst="rect">
            <a:avLst/>
          </a:prstGeom>
        </p:spPr>
        <p:txBody>
          <a:bodyPr wrap="square">
            <a:spAutoFit/>
          </a:bodyPr>
          <a:lstStyle/>
          <a:p>
            <a:pPr marL="0" marR="0">
              <a:spcBef>
                <a:spcPts val="0"/>
              </a:spcBef>
              <a:spcAft>
                <a:spcPts val="0"/>
              </a:spcAft>
            </a:pPr>
            <a:r>
              <a:rPr lang="en-US" sz="2800" dirty="0">
                <a:solidFill>
                  <a:schemeClr val="bg1"/>
                </a:solidFill>
                <a:ea typeface="SimSun" panose="02010600030101010101" pitchFamily="2" charset="-122"/>
              </a:rPr>
              <a:t>John P. A. </a:t>
            </a:r>
            <a:r>
              <a:rPr lang="en-US" sz="2800" dirty="0" smtClean="0">
                <a:solidFill>
                  <a:schemeClr val="bg1"/>
                </a:solidFill>
                <a:ea typeface="SimSun" panose="02010600030101010101" pitchFamily="2" charset="-122"/>
              </a:rPr>
              <a:t>Ioannidis</a:t>
            </a:r>
            <a:r>
              <a:rPr lang="en-US" sz="2800" b="0" dirty="0" smtClean="0">
                <a:solidFill>
                  <a:schemeClr val="bg1"/>
                </a:solidFill>
                <a:ea typeface="SimSun" panose="02010600030101010101" pitchFamily="2" charset="-122"/>
              </a:rPr>
              <a:t>. </a:t>
            </a:r>
          </a:p>
          <a:p>
            <a:pPr marL="0" marR="0">
              <a:spcBef>
                <a:spcPts val="0"/>
              </a:spcBef>
              <a:spcAft>
                <a:spcPts val="0"/>
              </a:spcAft>
            </a:pPr>
            <a:endParaRPr lang="en-US" sz="2800" b="0" dirty="0" smtClean="0">
              <a:solidFill>
                <a:schemeClr val="bg1"/>
              </a:solidFill>
              <a:ea typeface="SimSun" panose="02010600030101010101" pitchFamily="2" charset="-122"/>
            </a:endParaRPr>
          </a:p>
          <a:p>
            <a:pPr marL="0" marR="0">
              <a:spcBef>
                <a:spcPts val="0"/>
              </a:spcBef>
              <a:spcAft>
                <a:spcPts val="0"/>
              </a:spcAft>
            </a:pPr>
            <a:r>
              <a:rPr lang="en-US" sz="2800" b="0" dirty="0" smtClean="0">
                <a:solidFill>
                  <a:schemeClr val="bg1"/>
                </a:solidFill>
                <a:ea typeface="SimSun" panose="02010600030101010101" pitchFamily="2" charset="-122"/>
              </a:rPr>
              <a:t>Why </a:t>
            </a:r>
            <a:r>
              <a:rPr lang="en-US" sz="2800" b="0" dirty="0">
                <a:solidFill>
                  <a:schemeClr val="bg1"/>
                </a:solidFill>
                <a:ea typeface="SimSun" panose="02010600030101010101" pitchFamily="2" charset="-122"/>
              </a:rPr>
              <a:t>Most Published Research Findings Are </a:t>
            </a:r>
            <a:r>
              <a:rPr lang="en-US" sz="2800" b="0" dirty="0" smtClean="0">
                <a:solidFill>
                  <a:schemeClr val="bg1"/>
                </a:solidFill>
                <a:ea typeface="SimSun" panose="02010600030101010101" pitchFamily="2" charset="-122"/>
              </a:rPr>
              <a:t>False. </a:t>
            </a:r>
          </a:p>
          <a:p>
            <a:pPr marL="0" marR="0">
              <a:spcBef>
                <a:spcPts val="0"/>
              </a:spcBef>
              <a:spcAft>
                <a:spcPts val="0"/>
              </a:spcAft>
            </a:pPr>
            <a:endParaRPr lang="en-US" sz="2800" b="0" dirty="0" smtClean="0">
              <a:solidFill>
                <a:schemeClr val="bg1"/>
              </a:solidFill>
              <a:ea typeface="SimSun" panose="02010600030101010101" pitchFamily="2" charset="-122"/>
            </a:endParaRPr>
          </a:p>
          <a:p>
            <a:pPr marL="0" marR="0">
              <a:spcBef>
                <a:spcPts val="0"/>
              </a:spcBef>
              <a:spcAft>
                <a:spcPts val="0"/>
              </a:spcAft>
            </a:pPr>
            <a:r>
              <a:rPr lang="en-US" sz="2800" b="0" dirty="0" smtClean="0">
                <a:solidFill>
                  <a:schemeClr val="bg1"/>
                </a:solidFill>
                <a:ea typeface="SimSun" panose="02010600030101010101" pitchFamily="2" charset="-122"/>
              </a:rPr>
              <a:t>PLOS </a:t>
            </a:r>
            <a:r>
              <a:rPr lang="en-US" sz="2800" b="0" dirty="0">
                <a:solidFill>
                  <a:schemeClr val="bg1"/>
                </a:solidFill>
                <a:ea typeface="SimSun" panose="02010600030101010101" pitchFamily="2" charset="-122"/>
              </a:rPr>
              <a:t>Medicine 2005;2(8):</a:t>
            </a:r>
            <a:r>
              <a:rPr lang="en-US" sz="2800" b="0" dirty="0" smtClean="0">
                <a:solidFill>
                  <a:schemeClr val="bg1"/>
                </a:solidFill>
                <a:ea typeface="SimSun" panose="02010600030101010101" pitchFamily="2" charset="-122"/>
              </a:rPr>
              <a:t>e124</a:t>
            </a:r>
          </a:p>
          <a:p>
            <a:pPr marL="0" marR="0">
              <a:spcBef>
                <a:spcPts val="0"/>
              </a:spcBef>
              <a:spcAft>
                <a:spcPts val="0"/>
              </a:spcAft>
            </a:pPr>
            <a:endParaRPr lang="en-US" sz="2800" b="0" dirty="0">
              <a:solidFill>
                <a:schemeClr val="bg1"/>
              </a:solidFill>
              <a:ea typeface="SimSun" panose="02010600030101010101" pitchFamily="2" charset="-122"/>
            </a:endParaRPr>
          </a:p>
          <a:p>
            <a:r>
              <a:rPr lang="en-US" sz="1400" b="0" dirty="0" smtClean="0">
                <a:solidFill>
                  <a:schemeClr val="bg1"/>
                </a:solidFill>
                <a:ea typeface="SimSun" panose="02010600030101010101" pitchFamily="2" charset="-122"/>
              </a:rPr>
              <a:t>http</a:t>
            </a:r>
            <a:r>
              <a:rPr lang="en-US" sz="1400" b="0" dirty="0">
                <a:solidFill>
                  <a:schemeClr val="bg1"/>
                </a:solidFill>
                <a:ea typeface="SimSun" panose="02010600030101010101" pitchFamily="2" charset="-122"/>
              </a:rPr>
              <a:t>://robotics.cs.tamu.edu/RSS2015NegativeResults/pmed.0020124.pdf</a:t>
            </a:r>
            <a:endParaRPr lang="en-US" sz="1400" b="0" dirty="0">
              <a:solidFill>
                <a:schemeClr val="bg1"/>
              </a:solidFill>
            </a:endParaRPr>
          </a:p>
        </p:txBody>
      </p:sp>
      <p:sp>
        <p:nvSpPr>
          <p:cNvPr id="2" name="Title 1"/>
          <p:cNvSpPr>
            <a:spLocks noGrp="1"/>
          </p:cNvSpPr>
          <p:nvPr>
            <p:ph type="title"/>
          </p:nvPr>
        </p:nvSpPr>
        <p:spPr/>
        <p:txBody>
          <a:bodyPr/>
          <a:lstStyle/>
          <a:p>
            <a:r>
              <a:rPr lang="en-US" dirty="0" smtClean="0"/>
              <a:t>Why is this important?</a:t>
            </a:r>
            <a:endParaRPr lang="en-US" dirty="0"/>
          </a:p>
        </p:txBody>
      </p:sp>
      <p:sp>
        <p:nvSpPr>
          <p:cNvPr id="4" name="Slide Number Placeholder 3"/>
          <p:cNvSpPr>
            <a:spLocks noGrp="1"/>
          </p:cNvSpPr>
          <p:nvPr>
            <p:ph type="sldNum" sz="quarter" idx="4"/>
          </p:nvPr>
        </p:nvSpPr>
        <p:spPr/>
        <p:txBody>
          <a:bodyPr/>
          <a:lstStyle/>
          <a:p>
            <a:fld id="{9CE537AB-973C-4F01-8428-E6E22579D3AA}" type="slidenum">
              <a:rPr lang="en-US" smtClean="0"/>
              <a:pPr/>
              <a:t>31</a:t>
            </a:fld>
            <a:endParaRPr lang="en-US"/>
          </a:p>
        </p:txBody>
      </p:sp>
    </p:spTree>
    <p:extLst>
      <p:ext uri="{BB962C8B-B14F-4D97-AF65-F5344CB8AC3E}">
        <p14:creationId xmlns:p14="http://schemas.microsoft.com/office/powerpoint/2010/main" val="2340040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688"/>
            <a:ext cx="9144000" cy="1603887"/>
          </a:xfrm>
          <a:prstGeom prst="rect">
            <a:avLst/>
          </a:prstGeom>
        </p:spPr>
      </p:pic>
      <p:sp>
        <p:nvSpPr>
          <p:cNvPr id="5" name="TextBox 4"/>
          <p:cNvSpPr txBox="1"/>
          <p:nvPr/>
        </p:nvSpPr>
        <p:spPr>
          <a:xfrm>
            <a:off x="-23495" y="1600200"/>
            <a:ext cx="9167495" cy="584775"/>
          </a:xfrm>
          <a:prstGeom prst="rect">
            <a:avLst/>
          </a:prstGeom>
          <a:solidFill>
            <a:schemeClr val="bg1"/>
          </a:solidFill>
          <a:ln>
            <a:noFill/>
          </a:ln>
        </p:spPr>
        <p:txBody>
          <a:bodyPr wrap="square" rtlCol="0">
            <a:spAutoFit/>
          </a:bodyPr>
          <a:lstStyle/>
          <a:p>
            <a:pPr algn="l"/>
            <a:r>
              <a:rPr lang="en-US" dirty="0">
                <a:solidFill>
                  <a:schemeClr val="tx1"/>
                </a:solidFill>
              </a:rPr>
              <a:t>AAAS: Machine learning 'causing science crisis'</a:t>
            </a:r>
          </a:p>
        </p:txBody>
      </p:sp>
      <p:sp>
        <p:nvSpPr>
          <p:cNvPr id="6" name="Rectangle 5"/>
          <p:cNvSpPr/>
          <p:nvPr/>
        </p:nvSpPr>
        <p:spPr>
          <a:xfrm>
            <a:off x="0" y="2087940"/>
            <a:ext cx="9144000" cy="338554"/>
          </a:xfrm>
          <a:prstGeom prst="rect">
            <a:avLst/>
          </a:prstGeom>
          <a:solidFill>
            <a:schemeClr val="bg1"/>
          </a:solidFill>
        </p:spPr>
        <p:txBody>
          <a:bodyPr wrap="square">
            <a:spAutoFit/>
          </a:bodyPr>
          <a:lstStyle/>
          <a:p>
            <a:pPr algn="l"/>
            <a:r>
              <a:rPr lang="en-US" sz="1600" b="0" dirty="0" err="1">
                <a:solidFill>
                  <a:schemeClr val="tx1"/>
                </a:solidFill>
              </a:rPr>
              <a:t>Pallab</a:t>
            </a:r>
            <a:r>
              <a:rPr lang="en-US" sz="1600" b="0" dirty="0">
                <a:solidFill>
                  <a:schemeClr val="tx1"/>
                </a:solidFill>
              </a:rPr>
              <a:t> Ghosh Science correspondent, BBC News, </a:t>
            </a:r>
            <a:r>
              <a:rPr lang="en-US" sz="1600" b="0" dirty="0" smtClean="0">
                <a:solidFill>
                  <a:schemeClr val="tx1"/>
                </a:solidFill>
              </a:rPr>
              <a:t>Washington			   16 </a:t>
            </a:r>
            <a:r>
              <a:rPr lang="en-US" sz="1600" b="0" dirty="0">
                <a:solidFill>
                  <a:schemeClr val="tx1"/>
                </a:solidFill>
              </a:rPr>
              <a:t>February 2019</a:t>
            </a:r>
            <a:endParaRPr lang="en-US" sz="1600" b="0" dirty="0">
              <a:solidFill>
                <a:schemeClr val="tx1"/>
              </a:solidFill>
              <a:effectLst/>
            </a:endParaRPr>
          </a:p>
        </p:txBody>
      </p:sp>
      <p:sp>
        <p:nvSpPr>
          <p:cNvPr id="7" name="Rectangle 6"/>
          <p:cNvSpPr/>
          <p:nvPr/>
        </p:nvSpPr>
        <p:spPr>
          <a:xfrm>
            <a:off x="-23495" y="2438400"/>
            <a:ext cx="9167495" cy="4633576"/>
          </a:xfrm>
          <a:prstGeom prst="rect">
            <a:avLst/>
          </a:prstGeom>
          <a:solidFill>
            <a:schemeClr val="bg1"/>
          </a:solidFill>
        </p:spPr>
        <p:txBody>
          <a:bodyPr wrap="square">
            <a:spAutoFit/>
          </a:bodyPr>
          <a:lstStyle/>
          <a:p>
            <a:pPr marL="342900" indent="-342900" algn="just">
              <a:buFont typeface="Arial" panose="020B0604020202020204" pitchFamily="34" charset="0"/>
              <a:buChar char="•"/>
            </a:pPr>
            <a:r>
              <a:rPr lang="en-US" sz="2270" b="0" dirty="0">
                <a:solidFill>
                  <a:schemeClr val="tx1"/>
                </a:solidFill>
              </a:rPr>
              <a:t>Machine-learning techniques used by thousands of scientists to </a:t>
            </a:r>
            <a:r>
              <a:rPr lang="en-US" sz="2270" b="0" dirty="0" err="1">
                <a:solidFill>
                  <a:schemeClr val="tx1"/>
                </a:solidFill>
              </a:rPr>
              <a:t>analyse</a:t>
            </a:r>
            <a:r>
              <a:rPr lang="en-US" sz="2270" b="0" dirty="0">
                <a:solidFill>
                  <a:schemeClr val="tx1"/>
                </a:solidFill>
              </a:rPr>
              <a:t> data are producing </a:t>
            </a:r>
            <a:r>
              <a:rPr lang="en-US" sz="2270" b="0" dirty="0">
                <a:solidFill>
                  <a:srgbClr val="FF0000"/>
                </a:solidFill>
              </a:rPr>
              <a:t>results that are misleading and often completely wrong</a:t>
            </a:r>
            <a:r>
              <a:rPr lang="en-US" sz="2270" b="0" dirty="0" smtClean="0">
                <a:solidFill>
                  <a:schemeClr val="tx1"/>
                </a:solidFill>
              </a:rPr>
              <a:t>.</a:t>
            </a:r>
            <a:r>
              <a:rPr lang="en-US" sz="2270" b="0" dirty="0">
                <a:solidFill>
                  <a:schemeClr val="tx1"/>
                </a:solidFill>
              </a:rPr>
              <a:t> </a:t>
            </a:r>
            <a:endParaRPr lang="en-US" sz="2270" b="0" dirty="0" smtClean="0">
              <a:solidFill>
                <a:schemeClr val="tx1"/>
              </a:solidFill>
            </a:endParaRPr>
          </a:p>
          <a:p>
            <a:pPr marL="342900" indent="-342900" algn="just">
              <a:buFont typeface="Arial" panose="020B0604020202020204" pitchFamily="34" charset="0"/>
              <a:buChar char="•"/>
            </a:pPr>
            <a:r>
              <a:rPr lang="en-US" sz="2270" b="0" dirty="0" smtClean="0">
                <a:solidFill>
                  <a:schemeClr val="tx1"/>
                </a:solidFill>
              </a:rPr>
              <a:t>A </a:t>
            </a:r>
            <a:r>
              <a:rPr lang="en-US" sz="2270" b="0" dirty="0">
                <a:solidFill>
                  <a:schemeClr val="tx1"/>
                </a:solidFill>
              </a:rPr>
              <a:t>growing amount of scientific research involves using machine learning software to </a:t>
            </a:r>
            <a:r>
              <a:rPr lang="en-US" sz="2270" b="0" dirty="0" err="1">
                <a:solidFill>
                  <a:schemeClr val="tx1"/>
                </a:solidFill>
              </a:rPr>
              <a:t>analyse</a:t>
            </a:r>
            <a:r>
              <a:rPr lang="en-US" sz="2270" b="0" dirty="0">
                <a:solidFill>
                  <a:schemeClr val="tx1"/>
                </a:solidFill>
              </a:rPr>
              <a:t> data that has already been collected</a:t>
            </a:r>
            <a:r>
              <a:rPr lang="en-US" sz="2270" b="0" dirty="0" smtClean="0">
                <a:solidFill>
                  <a:schemeClr val="tx1"/>
                </a:solidFill>
              </a:rPr>
              <a:t>. </a:t>
            </a:r>
          </a:p>
          <a:p>
            <a:pPr marL="342900" indent="-342900" algn="just">
              <a:buFont typeface="Arial" panose="020B0604020202020204" pitchFamily="34" charset="0"/>
              <a:buChar char="•"/>
            </a:pPr>
            <a:r>
              <a:rPr lang="en-US" sz="2270" b="0" dirty="0" smtClean="0">
                <a:solidFill>
                  <a:schemeClr val="tx1"/>
                </a:solidFill>
              </a:rPr>
              <a:t>But</a:t>
            </a:r>
            <a:r>
              <a:rPr lang="en-US" sz="2270" b="0" dirty="0">
                <a:solidFill>
                  <a:schemeClr val="tx1"/>
                </a:solidFill>
              </a:rPr>
              <a:t>, according to </a:t>
            </a:r>
            <a:r>
              <a:rPr lang="en-US" sz="2270" b="0" dirty="0" err="1">
                <a:solidFill>
                  <a:schemeClr val="tx1"/>
                </a:solidFill>
              </a:rPr>
              <a:t>Dr</a:t>
            </a:r>
            <a:r>
              <a:rPr lang="en-US" sz="2270" b="0" dirty="0">
                <a:solidFill>
                  <a:schemeClr val="tx1"/>
                </a:solidFill>
              </a:rPr>
              <a:t> Allen, the answers they come up with are likely to be inaccurate or wrong because </a:t>
            </a:r>
            <a:r>
              <a:rPr lang="en-US" sz="2270" u="sng" dirty="0">
                <a:solidFill>
                  <a:srgbClr val="FF0000"/>
                </a:solidFill>
              </a:rPr>
              <a:t>the software is identifying patterns that exist only in that data set and not the real world</a:t>
            </a:r>
            <a:r>
              <a:rPr lang="en-US" sz="2270" u="sng" dirty="0" smtClean="0">
                <a:solidFill>
                  <a:schemeClr val="tx1"/>
                </a:solidFill>
              </a:rPr>
              <a:t>. </a:t>
            </a:r>
          </a:p>
          <a:p>
            <a:pPr marL="342900" indent="-342900" algn="just">
              <a:buFont typeface="Arial" panose="020B0604020202020204" pitchFamily="34" charset="0"/>
              <a:buChar char="•"/>
            </a:pPr>
            <a:r>
              <a:rPr lang="en-US" sz="2270" b="0" dirty="0" smtClean="0">
                <a:solidFill>
                  <a:schemeClr val="tx1"/>
                </a:solidFill>
              </a:rPr>
              <a:t>The </a:t>
            </a:r>
            <a:r>
              <a:rPr lang="en-US" sz="2270" b="0" dirty="0">
                <a:solidFill>
                  <a:schemeClr val="tx1"/>
                </a:solidFill>
              </a:rPr>
              <a:t>“reproducibility crisis” in science refers to the alarming number of research results that are not repeated when another group of scientists tries the same experiment. It can mean that the initial results were wrong. </a:t>
            </a:r>
            <a:r>
              <a:rPr lang="en-US" sz="2270" b="0" dirty="0">
                <a:solidFill>
                  <a:srgbClr val="FF0000"/>
                </a:solidFill>
              </a:rPr>
              <a:t>One analysis suggested that up to 85% of all biomedical research carried out in the world is wasted effort</a:t>
            </a:r>
            <a:r>
              <a:rPr lang="en-US" sz="2270" b="0" dirty="0" smtClean="0">
                <a:solidFill>
                  <a:schemeClr val="tx1"/>
                </a:solidFill>
              </a:rPr>
              <a:t>.</a:t>
            </a:r>
          </a:p>
          <a:p>
            <a:pPr algn="just"/>
            <a:endParaRPr lang="en-US" sz="2270" b="0" dirty="0">
              <a:solidFill>
                <a:schemeClr val="tx1"/>
              </a:solidFill>
            </a:endParaRPr>
          </a:p>
        </p:txBody>
      </p:sp>
      <p:sp>
        <p:nvSpPr>
          <p:cNvPr id="8" name="Rectangle 7"/>
          <p:cNvSpPr/>
          <p:nvPr/>
        </p:nvSpPr>
        <p:spPr>
          <a:xfrm>
            <a:off x="3962400" y="6748046"/>
            <a:ext cx="5181600" cy="338554"/>
          </a:xfrm>
          <a:prstGeom prst="rect">
            <a:avLst/>
          </a:prstGeom>
        </p:spPr>
        <p:txBody>
          <a:bodyPr wrap="square">
            <a:spAutoFit/>
          </a:bodyPr>
          <a:lstStyle/>
          <a:p>
            <a:pPr algn="r"/>
            <a:r>
              <a:rPr lang="en-US" sz="1600" b="0" dirty="0">
                <a:solidFill>
                  <a:schemeClr val="tx1"/>
                </a:solidFill>
              </a:rPr>
              <a:t>https://www.bbc.com/news/science-environment-47267081</a:t>
            </a:r>
          </a:p>
        </p:txBody>
      </p:sp>
      <p:sp>
        <p:nvSpPr>
          <p:cNvPr id="2" name="Slide Number Placeholder 1"/>
          <p:cNvSpPr>
            <a:spLocks noGrp="1"/>
          </p:cNvSpPr>
          <p:nvPr>
            <p:ph type="sldNum" sz="quarter" idx="4"/>
          </p:nvPr>
        </p:nvSpPr>
        <p:spPr/>
        <p:txBody>
          <a:bodyPr/>
          <a:lstStyle/>
          <a:p>
            <a:fld id="{9CE537AB-973C-4F01-8428-E6E22579D3AA}" type="slidenum">
              <a:rPr lang="en-US" smtClean="0"/>
              <a:pPr/>
              <a:t>32</a:t>
            </a:fld>
            <a:endParaRPr lang="en-US"/>
          </a:p>
        </p:txBody>
      </p:sp>
    </p:spTree>
    <p:extLst>
      <p:ext uri="{BB962C8B-B14F-4D97-AF65-F5344CB8AC3E}">
        <p14:creationId xmlns:p14="http://schemas.microsoft.com/office/powerpoint/2010/main" val="8562274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625841" y="3346278"/>
            <a:ext cx="541020" cy="638175"/>
          </a:xfrm>
          <a:prstGeom prst="rect">
            <a:avLst/>
          </a:prstGeom>
        </p:spPr>
      </p:pic>
      <p:sp>
        <p:nvSpPr>
          <p:cNvPr id="9" name="Rectangle 8"/>
          <p:cNvSpPr/>
          <p:nvPr/>
        </p:nvSpPr>
        <p:spPr bwMode="auto">
          <a:xfrm>
            <a:off x="4542950" y="6617970"/>
            <a:ext cx="1676400" cy="23431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33337" y="10997"/>
            <a:ext cx="9177338" cy="3027478"/>
          </a:xfrm>
          <a:prstGeom prst="rect">
            <a:avLst/>
          </a:prstGeom>
        </p:spPr>
      </p:pic>
      <p:pic>
        <p:nvPicPr>
          <p:cNvPr id="5" name="Picture 4"/>
          <p:cNvPicPr>
            <a:picLocks noChangeAspect="1"/>
          </p:cNvPicPr>
          <p:nvPr/>
        </p:nvPicPr>
        <p:blipFill>
          <a:blip r:embed="rId4"/>
          <a:stretch>
            <a:fillRect/>
          </a:stretch>
        </p:blipFill>
        <p:spPr>
          <a:xfrm>
            <a:off x="-22860" y="3038474"/>
            <a:ext cx="4565810" cy="3819525"/>
          </a:xfrm>
          <a:prstGeom prst="rect">
            <a:avLst/>
          </a:prstGeom>
        </p:spPr>
      </p:pic>
      <p:pic>
        <p:nvPicPr>
          <p:cNvPr id="6" name="Picture 5"/>
          <p:cNvPicPr>
            <a:picLocks noChangeAspect="1"/>
          </p:cNvPicPr>
          <p:nvPr/>
        </p:nvPicPr>
        <p:blipFill>
          <a:blip r:embed="rId5"/>
          <a:stretch>
            <a:fillRect/>
          </a:stretch>
        </p:blipFill>
        <p:spPr>
          <a:xfrm>
            <a:off x="5909310" y="3627120"/>
            <a:ext cx="2750820" cy="3230880"/>
          </a:xfrm>
          <a:prstGeom prst="rect">
            <a:avLst/>
          </a:prstGeom>
        </p:spPr>
      </p:pic>
      <p:pic>
        <p:nvPicPr>
          <p:cNvPr id="7" name="Picture 6"/>
          <p:cNvPicPr>
            <a:picLocks noChangeAspect="1"/>
          </p:cNvPicPr>
          <p:nvPr/>
        </p:nvPicPr>
        <p:blipFill>
          <a:blip r:embed="rId6"/>
          <a:stretch>
            <a:fillRect/>
          </a:stretch>
        </p:blipFill>
        <p:spPr>
          <a:xfrm>
            <a:off x="4550274" y="3558538"/>
            <a:ext cx="1370466" cy="3076575"/>
          </a:xfrm>
          <a:prstGeom prst="rect">
            <a:avLst/>
          </a:prstGeom>
        </p:spPr>
      </p:pic>
      <p:pic>
        <p:nvPicPr>
          <p:cNvPr id="8" name="Picture 7"/>
          <p:cNvPicPr>
            <a:picLocks noChangeAspect="1"/>
          </p:cNvPicPr>
          <p:nvPr/>
        </p:nvPicPr>
        <p:blipFill>
          <a:blip r:embed="rId7"/>
          <a:stretch>
            <a:fillRect/>
          </a:stretch>
        </p:blipFill>
        <p:spPr>
          <a:xfrm>
            <a:off x="4497048" y="3038474"/>
            <a:ext cx="4657430" cy="596436"/>
          </a:xfrm>
          <a:prstGeom prst="rect">
            <a:avLst/>
          </a:prstGeom>
        </p:spPr>
      </p:pic>
      <p:cxnSp>
        <p:nvCxnSpPr>
          <p:cNvPr id="11" name="Straight Connector 10"/>
          <p:cNvCxnSpPr/>
          <p:nvPr/>
        </p:nvCxnSpPr>
        <p:spPr bwMode="auto">
          <a:xfrm>
            <a:off x="-33337" y="3038474"/>
            <a:ext cx="920019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4521041" y="3034834"/>
            <a:ext cx="5239" cy="3823166"/>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5" name="Picture 14"/>
          <p:cNvPicPr>
            <a:picLocks noChangeAspect="1"/>
          </p:cNvPicPr>
          <p:nvPr/>
        </p:nvPicPr>
        <p:blipFill>
          <a:blip r:embed="rId8"/>
          <a:stretch>
            <a:fillRect/>
          </a:stretch>
        </p:blipFill>
        <p:spPr>
          <a:xfrm>
            <a:off x="8515350" y="3957953"/>
            <a:ext cx="666750" cy="2905759"/>
          </a:xfrm>
          <a:prstGeom prst="rect">
            <a:avLst/>
          </a:prstGeom>
        </p:spPr>
      </p:pic>
      <p:sp>
        <p:nvSpPr>
          <p:cNvPr id="10" name="Slide Number Placeholder 9"/>
          <p:cNvSpPr>
            <a:spLocks noGrp="1"/>
          </p:cNvSpPr>
          <p:nvPr>
            <p:ph type="sldNum" sz="quarter" idx="4"/>
          </p:nvPr>
        </p:nvSpPr>
        <p:spPr/>
        <p:txBody>
          <a:bodyPr/>
          <a:lstStyle/>
          <a:p>
            <a:fld id="{9CE537AB-973C-4F01-8428-E6E22579D3AA}" type="slidenum">
              <a:rPr lang="en-US" smtClean="0"/>
              <a:pPr/>
              <a:t>33</a:t>
            </a:fld>
            <a:endParaRPr lang="en-US"/>
          </a:p>
        </p:txBody>
      </p:sp>
    </p:spTree>
    <p:extLst>
      <p:ext uri="{BB962C8B-B14F-4D97-AF65-F5344CB8AC3E}">
        <p14:creationId xmlns:p14="http://schemas.microsoft.com/office/powerpoint/2010/main" val="4962334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33337" y="10997"/>
            <a:ext cx="9177338" cy="3027478"/>
          </a:xfrm>
          <a:prstGeom prst="rect">
            <a:avLst/>
          </a:prstGeom>
        </p:spPr>
      </p:pic>
      <p:pic>
        <p:nvPicPr>
          <p:cNvPr id="5" name="Picture 4"/>
          <p:cNvPicPr>
            <a:picLocks noChangeAspect="1"/>
          </p:cNvPicPr>
          <p:nvPr/>
        </p:nvPicPr>
        <p:blipFill>
          <a:blip r:embed="rId3"/>
          <a:stretch>
            <a:fillRect/>
          </a:stretch>
        </p:blipFill>
        <p:spPr>
          <a:xfrm>
            <a:off x="-52387" y="837349"/>
            <a:ext cx="4257675" cy="352425"/>
          </a:xfrm>
          <a:prstGeom prst="rect">
            <a:avLst/>
          </a:prstGeom>
        </p:spPr>
      </p:pic>
      <p:pic>
        <p:nvPicPr>
          <p:cNvPr id="6" name="Picture 5"/>
          <p:cNvPicPr>
            <a:picLocks noChangeAspect="1"/>
          </p:cNvPicPr>
          <p:nvPr/>
        </p:nvPicPr>
        <p:blipFill>
          <a:blip r:embed="rId4"/>
          <a:stretch>
            <a:fillRect/>
          </a:stretch>
        </p:blipFill>
        <p:spPr>
          <a:xfrm>
            <a:off x="0" y="1600200"/>
            <a:ext cx="4800600" cy="5257800"/>
          </a:xfrm>
          <a:prstGeom prst="rect">
            <a:avLst/>
          </a:prstGeom>
        </p:spPr>
      </p:pic>
      <p:pic>
        <p:nvPicPr>
          <p:cNvPr id="7" name="Picture 6"/>
          <p:cNvPicPr>
            <a:picLocks noChangeAspect="1"/>
          </p:cNvPicPr>
          <p:nvPr/>
        </p:nvPicPr>
        <p:blipFill>
          <a:blip r:embed="rId5"/>
          <a:stretch>
            <a:fillRect/>
          </a:stretch>
        </p:blipFill>
        <p:spPr>
          <a:xfrm>
            <a:off x="4800600" y="837348"/>
            <a:ext cx="4343400" cy="6024461"/>
          </a:xfrm>
          <a:prstGeom prst="rect">
            <a:avLst/>
          </a:prstGeom>
        </p:spPr>
      </p:pic>
      <p:sp>
        <p:nvSpPr>
          <p:cNvPr id="8" name="Rectangle 7"/>
          <p:cNvSpPr/>
          <p:nvPr/>
        </p:nvSpPr>
        <p:spPr bwMode="auto">
          <a:xfrm>
            <a:off x="4193858" y="837348"/>
            <a:ext cx="595312" cy="3524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9" name="Straight Connector 8"/>
          <p:cNvCxnSpPr/>
          <p:nvPr/>
        </p:nvCxnSpPr>
        <p:spPr bwMode="auto">
          <a:xfrm>
            <a:off x="4781550" y="837348"/>
            <a:ext cx="1" cy="602065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0" name="Slide Number Placeholder 9"/>
          <p:cNvSpPr>
            <a:spLocks noGrp="1"/>
          </p:cNvSpPr>
          <p:nvPr>
            <p:ph type="sldNum" sz="quarter" idx="4"/>
          </p:nvPr>
        </p:nvSpPr>
        <p:spPr/>
        <p:txBody>
          <a:bodyPr/>
          <a:lstStyle/>
          <a:p>
            <a:fld id="{9CE537AB-973C-4F01-8428-E6E22579D3AA}" type="slidenum">
              <a:rPr lang="en-US" smtClean="0"/>
              <a:pPr/>
              <a:t>34</a:t>
            </a:fld>
            <a:endParaRPr lang="en-US"/>
          </a:p>
        </p:txBody>
      </p:sp>
    </p:spTree>
    <p:extLst>
      <p:ext uri="{BB962C8B-B14F-4D97-AF65-F5344CB8AC3E}">
        <p14:creationId xmlns:p14="http://schemas.microsoft.com/office/powerpoint/2010/main" val="26983691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2209800"/>
          </a:xfrm>
          <a:prstGeom prst="rect">
            <a:avLst/>
          </a:prstGeom>
        </p:spPr>
      </p:pic>
      <p:pic>
        <p:nvPicPr>
          <p:cNvPr id="6" name="Picture 5"/>
          <p:cNvPicPr>
            <a:picLocks noChangeAspect="1"/>
          </p:cNvPicPr>
          <p:nvPr/>
        </p:nvPicPr>
        <p:blipFill>
          <a:blip r:embed="rId3"/>
          <a:stretch>
            <a:fillRect/>
          </a:stretch>
        </p:blipFill>
        <p:spPr>
          <a:xfrm>
            <a:off x="4892040" y="2209800"/>
            <a:ext cx="4259580" cy="5046873"/>
          </a:xfrm>
          <a:prstGeom prst="rect">
            <a:avLst/>
          </a:prstGeom>
        </p:spPr>
      </p:pic>
      <p:pic>
        <p:nvPicPr>
          <p:cNvPr id="7" name="Picture 6"/>
          <p:cNvPicPr>
            <a:picLocks noChangeAspect="1"/>
          </p:cNvPicPr>
          <p:nvPr/>
        </p:nvPicPr>
        <p:blipFill>
          <a:blip r:embed="rId4"/>
          <a:stretch>
            <a:fillRect/>
          </a:stretch>
        </p:blipFill>
        <p:spPr>
          <a:xfrm>
            <a:off x="-7620" y="2196312"/>
            <a:ext cx="4899660" cy="4661688"/>
          </a:xfrm>
          <a:prstGeom prst="rect">
            <a:avLst/>
          </a:prstGeom>
        </p:spPr>
      </p:pic>
      <p:cxnSp>
        <p:nvCxnSpPr>
          <p:cNvPr id="9" name="Straight Connector 8"/>
          <p:cNvCxnSpPr/>
          <p:nvPr/>
        </p:nvCxnSpPr>
        <p:spPr bwMode="auto">
          <a:xfrm>
            <a:off x="7086600" y="3257550"/>
            <a:ext cx="762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1" name="Down Arrow 10"/>
          <p:cNvSpPr/>
          <p:nvPr/>
        </p:nvSpPr>
        <p:spPr bwMode="auto">
          <a:xfrm>
            <a:off x="914400" y="3600450"/>
            <a:ext cx="152400" cy="112395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Slide Number Placeholder 3"/>
          <p:cNvSpPr>
            <a:spLocks noGrp="1"/>
          </p:cNvSpPr>
          <p:nvPr>
            <p:ph type="sldNum" sz="quarter" idx="4"/>
          </p:nvPr>
        </p:nvSpPr>
        <p:spPr/>
        <p:txBody>
          <a:bodyPr/>
          <a:lstStyle/>
          <a:p>
            <a:fld id="{9CE537AB-973C-4F01-8428-E6E22579D3AA}" type="slidenum">
              <a:rPr lang="en-US" smtClean="0"/>
              <a:pPr/>
              <a:t>35</a:t>
            </a:fld>
            <a:endParaRPr lang="en-US"/>
          </a:p>
        </p:txBody>
      </p:sp>
    </p:spTree>
    <p:extLst>
      <p:ext uri="{BB962C8B-B14F-4D97-AF65-F5344CB8AC3E}">
        <p14:creationId xmlns:p14="http://schemas.microsoft.com/office/powerpoint/2010/main" val="1789813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7350" y="2209800"/>
            <a:ext cx="3672840" cy="4648200"/>
          </a:xfrm>
          <a:prstGeom prst="rect">
            <a:avLst/>
          </a:prstGeom>
        </p:spPr>
      </p:pic>
      <p:pic>
        <p:nvPicPr>
          <p:cNvPr id="5" name="Picture 4"/>
          <p:cNvPicPr>
            <a:picLocks noChangeAspect="1"/>
          </p:cNvPicPr>
          <p:nvPr/>
        </p:nvPicPr>
        <p:blipFill>
          <a:blip r:embed="rId3"/>
          <a:stretch>
            <a:fillRect/>
          </a:stretch>
        </p:blipFill>
        <p:spPr>
          <a:xfrm>
            <a:off x="0" y="0"/>
            <a:ext cx="9144000" cy="2209800"/>
          </a:xfrm>
          <a:prstGeom prst="rect">
            <a:avLst/>
          </a:prstGeom>
        </p:spPr>
      </p:pic>
      <p:sp>
        <p:nvSpPr>
          <p:cNvPr id="11" name="Down Arrow 10"/>
          <p:cNvSpPr/>
          <p:nvPr/>
        </p:nvSpPr>
        <p:spPr bwMode="auto">
          <a:xfrm rot="13295455" flipH="1">
            <a:off x="6001974" y="3683146"/>
            <a:ext cx="170240" cy="865209"/>
          </a:xfrm>
          <a:prstGeom prst="downArrow">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8" name="Picture 7"/>
          <p:cNvPicPr>
            <a:picLocks noChangeAspect="1"/>
          </p:cNvPicPr>
          <p:nvPr/>
        </p:nvPicPr>
        <p:blipFill>
          <a:blip r:embed="rId4"/>
          <a:stretch>
            <a:fillRect/>
          </a:stretch>
        </p:blipFill>
        <p:spPr>
          <a:xfrm>
            <a:off x="0" y="2209800"/>
            <a:ext cx="5467350" cy="1352550"/>
          </a:xfrm>
          <a:prstGeom prst="rect">
            <a:avLst/>
          </a:prstGeom>
        </p:spPr>
      </p:pic>
      <p:sp>
        <p:nvSpPr>
          <p:cNvPr id="10" name="Rectangle 9"/>
          <p:cNvSpPr/>
          <p:nvPr/>
        </p:nvSpPr>
        <p:spPr>
          <a:xfrm>
            <a:off x="0" y="3562350"/>
            <a:ext cx="5463540" cy="3295650"/>
          </a:xfrm>
          <a:prstGeom prst="rect">
            <a:avLst/>
          </a:prstGeom>
          <a:solidFill>
            <a:schemeClr val="bg1"/>
          </a:solidFill>
        </p:spPr>
        <p:txBody>
          <a:bodyPr wrap="square">
            <a:noAutofit/>
          </a:bodyPr>
          <a:lstStyle/>
          <a:p>
            <a:pPr algn="l"/>
            <a:r>
              <a:rPr lang="en-US" sz="1800" u="sng" dirty="0">
                <a:solidFill>
                  <a:schemeClr val="tx1"/>
                </a:solidFill>
              </a:rPr>
              <a:t>Methods</a:t>
            </a:r>
            <a:r>
              <a:rPr lang="en-US" sz="1800" b="0" dirty="0">
                <a:solidFill>
                  <a:schemeClr val="tx1"/>
                </a:solidFill>
              </a:rPr>
              <a:t>: From the Premier Healthcare Database, we analyzed 48,306 patients undergoing PCI with MCS at 432 hospitals between 1/2004-12/2016</a:t>
            </a:r>
            <a:r>
              <a:rPr lang="en-US" sz="1800" b="0" dirty="0" smtClean="0">
                <a:solidFill>
                  <a:schemeClr val="tx1"/>
                </a:solidFill>
              </a:rPr>
              <a:t>. </a:t>
            </a:r>
          </a:p>
          <a:p>
            <a:pPr algn="l"/>
            <a:r>
              <a:rPr lang="en-US" sz="1800" u="sng" dirty="0" smtClean="0">
                <a:solidFill>
                  <a:schemeClr val="tx1"/>
                </a:solidFill>
              </a:rPr>
              <a:t>Conclusions</a:t>
            </a:r>
            <a:r>
              <a:rPr lang="en-US" sz="1800" b="0" dirty="0">
                <a:solidFill>
                  <a:schemeClr val="tx1"/>
                </a:solidFill>
              </a:rPr>
              <a:t>: </a:t>
            </a:r>
            <a:r>
              <a:rPr lang="en-US" sz="1800" b="0" dirty="0" err="1">
                <a:solidFill>
                  <a:schemeClr val="tx1"/>
                </a:solidFill>
              </a:rPr>
              <a:t>Impella</a:t>
            </a:r>
            <a:r>
              <a:rPr lang="en-US" sz="1800" b="0" dirty="0">
                <a:solidFill>
                  <a:schemeClr val="tx1"/>
                </a:solidFill>
              </a:rPr>
              <a:t>® use is rapidly increasing among PCI patients treated with MCS, with marked variability in its use and associated outcomes. Although unmeasured confounding cannot be ruled out, when analyzed by time-periods, or at the hospital-level or the patient-level, </a:t>
            </a:r>
            <a:r>
              <a:rPr lang="en-US" sz="1800" b="0" dirty="0" err="1">
                <a:solidFill>
                  <a:schemeClr val="tx1"/>
                </a:solidFill>
              </a:rPr>
              <a:t>Impella</a:t>
            </a:r>
            <a:r>
              <a:rPr lang="en-US" sz="1800" b="0" dirty="0">
                <a:solidFill>
                  <a:schemeClr val="tx1"/>
                </a:solidFill>
              </a:rPr>
              <a:t>® use was associated with higher rates of adverse events and costs. More data are needed to define the appropriate role of MCS in patients undergoing PCI.</a:t>
            </a:r>
          </a:p>
        </p:txBody>
      </p:sp>
      <p:cxnSp>
        <p:nvCxnSpPr>
          <p:cNvPr id="13" name="Straight Connector 12"/>
          <p:cNvCxnSpPr/>
          <p:nvPr/>
        </p:nvCxnSpPr>
        <p:spPr bwMode="auto">
          <a:xfrm>
            <a:off x="5463540" y="2209800"/>
            <a:ext cx="0" cy="464820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533400" y="2362200"/>
            <a:ext cx="762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 name="Slide Number Placeholder 1"/>
          <p:cNvSpPr>
            <a:spLocks noGrp="1"/>
          </p:cNvSpPr>
          <p:nvPr>
            <p:ph type="sldNum" sz="quarter" idx="4"/>
          </p:nvPr>
        </p:nvSpPr>
        <p:spPr/>
        <p:txBody>
          <a:bodyPr/>
          <a:lstStyle/>
          <a:p>
            <a:fld id="{9CE537AB-973C-4F01-8428-E6E22579D3AA}" type="slidenum">
              <a:rPr lang="en-US" smtClean="0"/>
              <a:pPr/>
              <a:t>36</a:t>
            </a:fld>
            <a:endParaRPr lang="en-US"/>
          </a:p>
        </p:txBody>
      </p:sp>
    </p:spTree>
    <p:extLst>
      <p:ext uri="{BB962C8B-B14F-4D97-AF65-F5344CB8AC3E}">
        <p14:creationId xmlns:p14="http://schemas.microsoft.com/office/powerpoint/2010/main" val="4014434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Three relevant disciplines</a:t>
            </a:r>
            <a:r>
              <a:rPr lang="en-US" dirty="0" smtClean="0"/>
              <a:t>: (4)</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595519" y="6089303"/>
            <a:ext cx="1826141" cy="461665"/>
          </a:xfrm>
          <a:prstGeom prst="rect">
            <a:avLst/>
          </a:prstGeom>
          <a:noFill/>
        </p:spPr>
        <p:txBody>
          <a:bodyPr wrap="none" rtlCol="0">
            <a:spAutoFit/>
          </a:bodyPr>
          <a:lstStyle/>
          <a:p>
            <a:r>
              <a:rPr lang="en-US" sz="2400" dirty="0" smtClean="0">
                <a:solidFill>
                  <a:srgbClr val="FFC000"/>
                </a:solidFill>
              </a:rPr>
              <a:t>Descriptions</a:t>
            </a:r>
            <a:endParaRPr lang="en-US" sz="2400"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smtClean="0">
                <a:solidFill>
                  <a:srgbClr val="FFFF00"/>
                </a:solidFill>
              </a:rPr>
              <a:t>Beings &amp; happenings</a:t>
            </a:r>
            <a:endParaRPr lang="en-US" sz="2400" dirty="0">
              <a:solidFill>
                <a:srgbClr val="FFFF00"/>
              </a:solidFill>
            </a:endParaRP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smtClean="0">
                <a:solidFill>
                  <a:srgbClr val="FFC000"/>
                </a:solidFill>
              </a:rPr>
              <a:t>(research) data</a:t>
            </a:r>
            <a:endParaRPr lang="en-US" sz="2400" dirty="0">
              <a:solidFill>
                <a:srgbClr val="FFC000"/>
              </a:solidFill>
            </a:endParaRPr>
          </a:p>
        </p:txBody>
      </p:sp>
      <p:sp>
        <p:nvSpPr>
          <p:cNvPr id="5" name="TextBox 4"/>
          <p:cNvSpPr txBox="1"/>
          <p:nvPr/>
        </p:nvSpPr>
        <p:spPr>
          <a:xfrm>
            <a:off x="457200" y="1905000"/>
            <a:ext cx="4655309" cy="1938992"/>
          </a:xfrm>
          <a:prstGeom prst="rect">
            <a:avLst/>
          </a:prstGeom>
          <a:noFill/>
        </p:spPr>
        <p:txBody>
          <a:bodyPr wrap="square" rtlCol="0">
            <a:spAutoFit/>
          </a:bodyPr>
          <a:lstStyle/>
          <a:p>
            <a:pPr algn="l"/>
            <a:r>
              <a:rPr lang="en-US" sz="2400" u="sng" dirty="0" smtClean="0">
                <a:solidFill>
                  <a:schemeClr val="bg1"/>
                </a:solidFill>
              </a:rPr>
              <a:t>Several branches of philosophy</a:t>
            </a:r>
            <a:r>
              <a:rPr lang="en-US" sz="2400" dirty="0" smtClean="0">
                <a:solidFill>
                  <a:schemeClr val="bg1"/>
                </a:solidFill>
              </a:rPr>
              <a:t>:</a:t>
            </a:r>
          </a:p>
          <a:p>
            <a:pPr algn="l"/>
            <a:endParaRPr lang="en-US" sz="2400" dirty="0" smtClean="0">
              <a:solidFill>
                <a:schemeClr val="bg1"/>
              </a:solidFill>
            </a:endParaRPr>
          </a:p>
          <a:p>
            <a:pPr marL="457200" indent="-457200" algn="l">
              <a:buFont typeface="+mj-lt"/>
              <a:buAutoNum type="arabicPeriod"/>
            </a:pPr>
            <a:r>
              <a:rPr lang="en-US" sz="2400" dirty="0" smtClean="0">
                <a:solidFill>
                  <a:schemeClr val="accent2">
                    <a:lumMod val="60000"/>
                    <a:lumOff val="40000"/>
                  </a:schemeClr>
                </a:solidFill>
              </a:rPr>
              <a:t>Philosophy of science</a:t>
            </a:r>
          </a:p>
          <a:p>
            <a:pPr marL="457200" indent="-457200" algn="l">
              <a:buFont typeface="+mj-lt"/>
              <a:buAutoNum type="arabicPeriod"/>
            </a:pPr>
            <a:endParaRPr lang="en-US" sz="2400" dirty="0" smtClean="0">
              <a:solidFill>
                <a:schemeClr val="bg1"/>
              </a:solidFill>
            </a:endParaRPr>
          </a:p>
          <a:p>
            <a:pPr marL="457200" indent="-457200" algn="l">
              <a:buFont typeface="+mj-lt"/>
              <a:buAutoNum type="arabicPeriod"/>
            </a:pPr>
            <a:r>
              <a:rPr lang="en-US" sz="2400" dirty="0" smtClean="0">
                <a:solidFill>
                  <a:schemeClr val="bg1"/>
                </a:solidFill>
              </a:rPr>
              <a:t>Ontology</a:t>
            </a:r>
          </a:p>
        </p:txBody>
      </p:sp>
      <p:sp>
        <p:nvSpPr>
          <p:cNvPr id="3" name="Slide Number Placeholder 2"/>
          <p:cNvSpPr>
            <a:spLocks noGrp="1"/>
          </p:cNvSpPr>
          <p:nvPr>
            <p:ph type="sldNum" sz="quarter" idx="4"/>
          </p:nvPr>
        </p:nvSpPr>
        <p:spPr/>
        <p:txBody>
          <a:bodyPr/>
          <a:lstStyle/>
          <a:p>
            <a:fld id="{01EF93C7-D0AB-41D7-8C62-1F8A9E33AE23}" type="slidenum">
              <a:rPr lang="en-US" smtClean="0"/>
              <a:pPr/>
              <a:t>37</a:t>
            </a:fld>
            <a:endParaRPr lang="en-US"/>
          </a:p>
        </p:txBody>
      </p:sp>
    </p:spTree>
    <p:extLst>
      <p:ext uri="{BB962C8B-B14F-4D97-AF65-F5344CB8AC3E}">
        <p14:creationId xmlns:p14="http://schemas.microsoft.com/office/powerpoint/2010/main" val="19449228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05124"/>
            <a:ext cx="7772400" cy="1470025"/>
          </a:xfrm>
        </p:spPr>
        <p:txBody>
          <a:bodyPr/>
          <a:lstStyle/>
          <a:p>
            <a:r>
              <a:rPr lang="en-US" sz="6600" dirty="0" smtClean="0"/>
              <a:t>‘Ontology’</a:t>
            </a:r>
            <a:endParaRPr lang="en-US" sz="6600" dirty="0"/>
          </a:p>
        </p:txBody>
      </p:sp>
      <p:sp>
        <p:nvSpPr>
          <p:cNvPr id="3" name="Subtitle 2"/>
          <p:cNvSpPr>
            <a:spLocks noGrp="1"/>
          </p:cNvSpPr>
          <p:nvPr>
            <p:ph type="subTitle" idx="1"/>
          </p:nvPr>
        </p:nvSpPr>
        <p:spPr>
          <a:xfrm>
            <a:off x="1371600" y="5410200"/>
            <a:ext cx="6400800" cy="1263818"/>
          </a:xfrm>
        </p:spPr>
        <p:txBody>
          <a:bodyPr/>
          <a:lstStyle/>
          <a:p>
            <a:r>
              <a:rPr lang="en-US" dirty="0" smtClean="0"/>
              <a:t>Helps scientists to determine and describe what sorts of entities their research is intended to be directed at.</a:t>
            </a:r>
            <a:endParaRPr lang="en-US" dirty="0"/>
          </a:p>
        </p:txBody>
      </p:sp>
      <p:sp>
        <p:nvSpPr>
          <p:cNvPr id="4" name="Slide Number Placeholder 3"/>
          <p:cNvSpPr>
            <a:spLocks noGrp="1"/>
          </p:cNvSpPr>
          <p:nvPr>
            <p:ph type="sldNum" sz="quarter" idx="4"/>
          </p:nvPr>
        </p:nvSpPr>
        <p:spPr/>
        <p:txBody>
          <a:bodyPr/>
          <a:lstStyle/>
          <a:p>
            <a:fld id="{970F0956-5B8E-40B4-A8DD-F75AA1D26018}" type="slidenum">
              <a:rPr lang="en-US" smtClean="0"/>
              <a:pPr/>
              <a:t>38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76400"/>
            <a:ext cx="6353175" cy="3570518"/>
          </a:xfrm>
          <a:prstGeom prst="rect">
            <a:avLst/>
          </a:prstGeom>
        </p:spPr>
      </p:pic>
    </p:spTree>
    <p:extLst>
      <p:ext uri="{BB962C8B-B14F-4D97-AF65-F5344CB8AC3E}">
        <p14:creationId xmlns:p14="http://schemas.microsoft.com/office/powerpoint/2010/main" val="7616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39</a:t>
            </a:fld>
            <a:endParaRPr lang="en-US" altLang="en-US"/>
          </a:p>
        </p:txBody>
      </p:sp>
    </p:spTree>
    <p:extLst>
      <p:ext uri="{BB962C8B-B14F-4D97-AF65-F5344CB8AC3E}">
        <p14:creationId xmlns:p14="http://schemas.microsoft.com/office/powerpoint/2010/main" val="2245306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454333" y="2265546"/>
            <a:ext cx="2545893" cy="3791755"/>
          </a:xfrm>
          <a:prstGeom prst="rect">
            <a:avLst/>
          </a:prstGeom>
        </p:spPr>
      </p:pic>
      <p:sp>
        <p:nvSpPr>
          <p:cNvPr id="7170" name="AutoShape 2"/>
          <p:cNvSpPr>
            <a:spLocks noGrp="1" noChangeArrowheads="1"/>
          </p:cNvSpPr>
          <p:nvPr>
            <p:ph type="title"/>
          </p:nvPr>
        </p:nvSpPr>
        <p:spPr/>
        <p:txBody>
          <a:bodyPr/>
          <a:lstStyle/>
          <a:p>
            <a:pPr eaLnBrk="1" hangingPunct="1"/>
            <a:r>
              <a:rPr lang="en-US" altLang="en-US" dirty="0" smtClean="0"/>
              <a:t>Beings, happenings and descriptions</a:t>
            </a:r>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595519" y="6089303"/>
            <a:ext cx="1826141" cy="461665"/>
          </a:xfrm>
          <a:prstGeom prst="rect">
            <a:avLst/>
          </a:prstGeom>
          <a:noFill/>
        </p:spPr>
        <p:txBody>
          <a:bodyPr wrap="none" rtlCol="0">
            <a:spAutoFit/>
          </a:bodyPr>
          <a:lstStyle/>
          <a:p>
            <a:r>
              <a:rPr lang="en-US" sz="2400" dirty="0" smtClean="0">
                <a:solidFill>
                  <a:srgbClr val="FFC000"/>
                </a:solidFill>
              </a:rPr>
              <a:t>Descriptions</a:t>
            </a:r>
            <a:endParaRPr lang="en-US" sz="2400"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158068" y="6091535"/>
            <a:ext cx="2973892" cy="461665"/>
          </a:xfrm>
          <a:prstGeom prst="rect">
            <a:avLst/>
          </a:prstGeom>
          <a:noFill/>
        </p:spPr>
        <p:txBody>
          <a:bodyPr wrap="none" rtlCol="0">
            <a:spAutoFit/>
          </a:bodyPr>
          <a:lstStyle/>
          <a:p>
            <a:r>
              <a:rPr lang="en-US" sz="2400" dirty="0" smtClean="0">
                <a:solidFill>
                  <a:srgbClr val="FFFF00"/>
                </a:solidFill>
              </a:rPr>
              <a:t>Beings &amp; happenings</a:t>
            </a:r>
            <a:endParaRPr lang="en-US" sz="2400" dirty="0">
              <a:solidFill>
                <a:srgbClr val="FFFF00"/>
              </a:solidFill>
            </a:endParaRPr>
          </a:p>
        </p:txBody>
      </p:sp>
      <p:sp>
        <p:nvSpPr>
          <p:cNvPr id="2" name="TextBox 1"/>
          <p:cNvSpPr txBox="1"/>
          <p:nvPr/>
        </p:nvSpPr>
        <p:spPr>
          <a:xfrm>
            <a:off x="6000854" y="1778298"/>
            <a:ext cx="2164440" cy="461665"/>
          </a:xfrm>
          <a:prstGeom prst="rect">
            <a:avLst/>
          </a:prstGeom>
          <a:noFill/>
        </p:spPr>
        <p:txBody>
          <a:bodyPr wrap="none" rtlCol="0">
            <a:spAutoFit/>
          </a:bodyPr>
          <a:lstStyle/>
          <a:p>
            <a:r>
              <a:rPr lang="en-US" sz="2400" dirty="0" smtClean="0">
                <a:solidFill>
                  <a:srgbClr val="FFC000"/>
                </a:solidFill>
              </a:rPr>
              <a:t>(research) data</a:t>
            </a:r>
            <a:endParaRPr lang="en-US" sz="2400" dirty="0">
              <a:solidFill>
                <a:srgbClr val="FFC000"/>
              </a:solidFill>
            </a:endParaRPr>
          </a:p>
        </p:txBody>
      </p:sp>
      <p:sp>
        <p:nvSpPr>
          <p:cNvPr id="12" name="TextBox 11"/>
          <p:cNvSpPr txBox="1"/>
          <p:nvPr/>
        </p:nvSpPr>
        <p:spPr>
          <a:xfrm>
            <a:off x="439877" y="1769647"/>
            <a:ext cx="2574807" cy="461665"/>
          </a:xfrm>
          <a:prstGeom prst="rect">
            <a:avLst/>
          </a:prstGeom>
          <a:noFill/>
        </p:spPr>
        <p:txBody>
          <a:bodyPr wrap="none" rtlCol="0">
            <a:spAutoFit/>
          </a:bodyPr>
          <a:lstStyle/>
          <a:p>
            <a:r>
              <a:rPr lang="en-US" sz="2400" dirty="0" smtClean="0">
                <a:solidFill>
                  <a:srgbClr val="FFFF00"/>
                </a:solidFill>
              </a:rPr>
              <a:t>(research) domain</a:t>
            </a:r>
            <a:endParaRPr lang="en-US" sz="2400" dirty="0">
              <a:solidFill>
                <a:srgbClr val="FFFF00"/>
              </a:solidFill>
            </a:endParaRPr>
          </a:p>
        </p:txBody>
      </p:sp>
      <p:grpSp>
        <p:nvGrpSpPr>
          <p:cNvPr id="13" name="Group 27"/>
          <p:cNvGrpSpPr>
            <a:grpSpLocks/>
          </p:cNvGrpSpPr>
          <p:nvPr/>
        </p:nvGrpSpPr>
        <p:grpSpPr bwMode="auto">
          <a:xfrm>
            <a:off x="2362200" y="2519363"/>
            <a:ext cx="5672138" cy="3479800"/>
            <a:chOff x="2362200" y="2519363"/>
            <a:chExt cx="5672138" cy="3479800"/>
          </a:xfrm>
        </p:grpSpPr>
        <p:sp>
          <p:nvSpPr>
            <p:cNvPr id="14"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7"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4" name="Rectangle 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sp>
        <p:nvSpPr>
          <p:cNvPr id="3" name="Slide Number Placeholder 2"/>
          <p:cNvSpPr>
            <a:spLocks noGrp="1"/>
          </p:cNvSpPr>
          <p:nvPr>
            <p:ph type="sldNum" sz="quarter" idx="4"/>
          </p:nvPr>
        </p:nvSpPr>
        <p:spPr/>
        <p:txBody>
          <a:bodyPr/>
          <a:lstStyle/>
          <a:p>
            <a:fld id="{01EF93C7-D0AB-41D7-8C62-1F8A9E33AE23}" type="slidenum">
              <a:rPr lang="en-US" smtClean="0"/>
              <a:pPr/>
              <a:t>4</a:t>
            </a:fld>
            <a:endParaRPr lang="en-US"/>
          </a:p>
        </p:txBody>
      </p:sp>
    </p:spTree>
    <p:extLst>
      <p:ext uri="{BB962C8B-B14F-4D97-AF65-F5344CB8AC3E}">
        <p14:creationId xmlns:p14="http://schemas.microsoft.com/office/powerpoint/2010/main" val="15173528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3" name="Slide Number Placeholder 2"/>
          <p:cNvSpPr>
            <a:spLocks noGrp="1"/>
          </p:cNvSpPr>
          <p:nvPr>
            <p:ph type="sldNum" sz="quarter" idx="10"/>
          </p:nvPr>
        </p:nvSpPr>
        <p:spPr>
          <a:xfrm>
            <a:off x="0" y="6553200"/>
            <a:ext cx="381000" cy="304800"/>
          </a:xfrm>
        </p:spPr>
        <p:txBody>
          <a:bodyPr/>
          <a:lstStyle/>
          <a:p>
            <a:fld id="{F41BC1FE-425B-4D41-9768-47500E60C2C6}" type="slidenum">
              <a:rPr lang="en-US" altLang="en-US" smtClean="0"/>
              <a:pPr/>
              <a:t>40</a:t>
            </a:fld>
            <a:endParaRPr lang="en-US" altLang="en-US" dirty="0"/>
          </a:p>
        </p:txBody>
      </p:sp>
    </p:spTree>
    <p:extLst>
      <p:ext uri="{BB962C8B-B14F-4D97-AF65-F5344CB8AC3E}">
        <p14:creationId xmlns:p14="http://schemas.microsoft.com/office/powerpoint/2010/main" val="149381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18" name="Rectangle 17"/>
          <p:cNvSpPr/>
          <p:nvPr/>
        </p:nvSpPr>
        <p:spPr bwMode="auto">
          <a:xfrm>
            <a:off x="342900" y="5918381"/>
            <a:ext cx="8458200" cy="787217"/>
          </a:xfrm>
          <a:prstGeom prst="rect">
            <a:avLst/>
          </a:prstGeom>
          <a:noFill/>
          <a:ln w="2857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 Box 39"/>
          <p:cNvSpPr txBox="1">
            <a:spLocks noChangeArrowheads="1"/>
          </p:cNvSpPr>
          <p:nvPr/>
        </p:nvSpPr>
        <p:spPr bwMode="auto">
          <a:xfrm>
            <a:off x="396564" y="58674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rgbClr val="1FE115"/>
                </a:solidFill>
              </a:rPr>
              <a:t>Ontology</a:t>
            </a:r>
            <a:endParaRPr lang="en-US" altLang="en-US" dirty="0">
              <a:solidFill>
                <a:srgbClr val="1FE115"/>
              </a:solidFill>
            </a:endParaRPr>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41</a:t>
            </a:fld>
            <a:endParaRPr lang="en-US" altLang="en-US"/>
          </a:p>
        </p:txBody>
      </p:sp>
    </p:spTree>
    <p:extLst>
      <p:ext uri="{BB962C8B-B14F-4D97-AF65-F5344CB8AC3E}">
        <p14:creationId xmlns:p14="http://schemas.microsoft.com/office/powerpoint/2010/main" val="38343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notions of ‘ontology’ as a study</a:t>
            </a:r>
            <a:endParaRPr lang="en-US" dirty="0"/>
          </a:p>
        </p:txBody>
      </p:sp>
      <p:sp>
        <p:nvSpPr>
          <p:cNvPr id="3" name="Content Placeholder 2"/>
          <p:cNvSpPr>
            <a:spLocks noGrp="1"/>
          </p:cNvSpPr>
          <p:nvPr>
            <p:ph idx="1"/>
          </p:nvPr>
        </p:nvSpPr>
        <p:spPr>
          <a:xfrm>
            <a:off x="228600" y="1676400"/>
            <a:ext cx="8686800" cy="4419600"/>
          </a:xfrm>
        </p:spPr>
        <p:txBody>
          <a:bodyPr/>
          <a:lstStyle/>
          <a:p>
            <a:pPr marL="803275" indent="-803275"/>
            <a:r>
              <a:rPr lang="en-US" dirty="0"/>
              <a:t>(</a:t>
            </a:r>
            <a:r>
              <a:rPr lang="en-US" dirty="0" smtClean="0"/>
              <a:t>O1)	the </a:t>
            </a:r>
            <a:r>
              <a:rPr lang="en-US" dirty="0"/>
              <a:t>study of ontological commitment, i.e. what we or others are committed to,</a:t>
            </a:r>
          </a:p>
          <a:p>
            <a:pPr marL="803275" indent="-803275"/>
            <a:r>
              <a:rPr lang="en-US" dirty="0"/>
              <a:t>(O2) </a:t>
            </a:r>
            <a:r>
              <a:rPr lang="en-US" dirty="0" smtClean="0"/>
              <a:t>	the </a:t>
            </a:r>
            <a:r>
              <a:rPr lang="en-US" dirty="0"/>
              <a:t>study of what there is,</a:t>
            </a:r>
          </a:p>
          <a:p>
            <a:pPr marL="803275" indent="-803275"/>
            <a:r>
              <a:rPr lang="en-US" dirty="0">
                <a:solidFill>
                  <a:srgbClr val="FFFF00"/>
                </a:solidFill>
              </a:rPr>
              <a:t>(O3) </a:t>
            </a:r>
            <a:r>
              <a:rPr lang="en-US" dirty="0" smtClean="0">
                <a:solidFill>
                  <a:srgbClr val="FFFF00"/>
                </a:solidFill>
              </a:rPr>
              <a:t>	the </a:t>
            </a:r>
            <a:r>
              <a:rPr lang="en-US" dirty="0">
                <a:solidFill>
                  <a:srgbClr val="FFFF00"/>
                </a:solidFill>
              </a:rPr>
              <a:t>study of the most general features of what there is, and how the things there are relate to each other in the metaphysically most general ways,</a:t>
            </a:r>
          </a:p>
          <a:p>
            <a:pPr marL="803275" indent="-803275"/>
            <a:r>
              <a:rPr lang="en-US" dirty="0"/>
              <a:t>(O4) </a:t>
            </a:r>
            <a:r>
              <a:rPr lang="en-US" dirty="0" smtClean="0"/>
              <a:t>	the </a:t>
            </a:r>
            <a:r>
              <a:rPr lang="en-US" dirty="0"/>
              <a:t>study of meta-ontology, i.e. saying what task it is that the discipline of ontology should aim to accomplish, if any, how the questions it aims to answer should be understood, and with what methodology they can be answered.</a:t>
            </a:r>
          </a:p>
          <a:p>
            <a:endParaRPr lang="en-US" dirty="0"/>
          </a:p>
        </p:txBody>
      </p:sp>
      <p:sp>
        <p:nvSpPr>
          <p:cNvPr id="4" name="Rectangle 3"/>
          <p:cNvSpPr/>
          <p:nvPr/>
        </p:nvSpPr>
        <p:spPr>
          <a:xfrm>
            <a:off x="3886200" y="6400800"/>
            <a:ext cx="5410200" cy="307777"/>
          </a:xfrm>
          <a:prstGeom prst="rect">
            <a:avLst/>
          </a:prstGeom>
        </p:spPr>
        <p:txBody>
          <a:bodyPr wrap="square">
            <a:spAutoFit/>
          </a:bodyPr>
          <a:lstStyle/>
          <a:p>
            <a:r>
              <a:rPr lang="en-US" sz="1400" dirty="0">
                <a:solidFill>
                  <a:schemeClr val="bg1"/>
                </a:solidFill>
              </a:rPr>
              <a:t>http://plato.stanford.edu/entries/logic-ontology/#DifConOnt</a:t>
            </a:r>
          </a:p>
        </p:txBody>
      </p:sp>
      <p:sp>
        <p:nvSpPr>
          <p:cNvPr id="6" name="Slide Number Placeholder 4"/>
          <p:cNvSpPr>
            <a:spLocks noGrp="1"/>
          </p:cNvSpPr>
          <p:nvPr>
            <p:ph type="sldNum" sz="quarter" idx="4"/>
          </p:nvPr>
        </p:nvSpPr>
        <p:spPr>
          <a:xfrm>
            <a:off x="0" y="6491456"/>
            <a:ext cx="457200" cy="365125"/>
          </a:xfrm>
        </p:spPr>
        <p:txBody>
          <a:bodyPr/>
          <a:lstStyle/>
          <a:p>
            <a:fld id="{970F0956-5B8E-40B4-A8DD-F75AA1D26018}" type="slidenum">
              <a:rPr lang="en-US" smtClean="0"/>
              <a:pPr/>
              <a:t>42</a:t>
            </a:fld>
            <a:endParaRPr lang="en-US"/>
          </a:p>
        </p:txBody>
      </p:sp>
    </p:spTree>
    <p:extLst>
      <p:ext uri="{BB962C8B-B14F-4D97-AF65-F5344CB8AC3E}">
        <p14:creationId xmlns:p14="http://schemas.microsoft.com/office/powerpoint/2010/main" val="4696486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discipline of ‘Ontology’</a:t>
            </a:r>
            <a:endParaRPr lang="en-US" dirty="0"/>
          </a:p>
        </p:txBody>
      </p:sp>
      <p:sp>
        <p:nvSpPr>
          <p:cNvPr id="3" name="Content Placeholder 2"/>
          <p:cNvSpPr>
            <a:spLocks noGrp="1"/>
          </p:cNvSpPr>
          <p:nvPr>
            <p:ph idx="1"/>
          </p:nvPr>
        </p:nvSpPr>
        <p:spPr>
          <a:xfrm>
            <a:off x="228600" y="1676400"/>
            <a:ext cx="8686800" cy="914400"/>
          </a:xfrm>
        </p:spPr>
        <p:txBody>
          <a:bodyPr/>
          <a:lstStyle/>
          <a:p>
            <a:pPr marL="0" indent="0" algn="ctr"/>
            <a:r>
              <a:rPr lang="en-US" sz="3200" dirty="0" smtClean="0"/>
              <a:t>Describing reality within a taxonomy of precisely defined entities</a:t>
            </a:r>
            <a:endParaRPr lang="en-US" sz="3200" dirty="0"/>
          </a:p>
        </p:txBody>
      </p:sp>
      <p:sp>
        <p:nvSpPr>
          <p:cNvPr id="4" name="Slide Number Placeholder 3"/>
          <p:cNvSpPr>
            <a:spLocks noGrp="1"/>
          </p:cNvSpPr>
          <p:nvPr>
            <p:ph type="sldNum" sz="quarter" idx="4"/>
          </p:nvPr>
        </p:nvSpPr>
        <p:spPr/>
        <p:txBody>
          <a:bodyPr/>
          <a:lstStyle/>
          <a:p>
            <a:fld id="{E275BFA4-CA6D-4892-8C0A-6B14E134BD5D}" type="slidenum">
              <a:rPr lang="en-US" smtClean="0"/>
              <a:pPr/>
              <a:t>43</a:t>
            </a:fld>
            <a:endParaRPr lang="en-US"/>
          </a:p>
        </p:txBody>
      </p:sp>
      <p:sp>
        <p:nvSpPr>
          <p:cNvPr id="5" name="TextBox 4"/>
          <p:cNvSpPr txBox="1"/>
          <p:nvPr/>
        </p:nvSpPr>
        <p:spPr>
          <a:xfrm>
            <a:off x="228600" y="3494544"/>
            <a:ext cx="8763000" cy="2677656"/>
          </a:xfrm>
          <a:prstGeom prst="rect">
            <a:avLst/>
          </a:prstGeom>
          <a:noFill/>
        </p:spPr>
        <p:txBody>
          <a:bodyPr wrap="square" rtlCol="0">
            <a:spAutoFit/>
          </a:bodyPr>
          <a:lstStyle/>
          <a:p>
            <a:pPr algn="l"/>
            <a:r>
              <a:rPr lang="en-US" sz="2800" b="0" dirty="0" smtClean="0">
                <a:solidFill>
                  <a:schemeClr val="bg1"/>
                </a:solidFill>
              </a:rPr>
              <a:t>Independent Continuant    	Dependent Continuant</a:t>
            </a:r>
          </a:p>
          <a:p>
            <a:pPr algn="l"/>
            <a:r>
              <a:rPr lang="en-US" sz="2800" b="0" dirty="0">
                <a:solidFill>
                  <a:schemeClr val="bg1"/>
                </a:solidFill>
              </a:rPr>
              <a:t> </a:t>
            </a:r>
            <a:r>
              <a:rPr lang="en-US" sz="2800" b="0" dirty="0" smtClean="0">
                <a:solidFill>
                  <a:schemeClr val="bg1"/>
                </a:solidFill>
              </a:rPr>
              <a:t>     Material Entity		       	      Quality</a:t>
            </a:r>
          </a:p>
          <a:p>
            <a:pPr algn="l"/>
            <a:r>
              <a:rPr lang="en-US" sz="2800" b="0" dirty="0">
                <a:solidFill>
                  <a:schemeClr val="bg1"/>
                </a:solidFill>
              </a:rPr>
              <a:t> </a:t>
            </a:r>
            <a:r>
              <a:rPr lang="en-US" sz="2800" b="0" dirty="0" smtClean="0">
                <a:solidFill>
                  <a:schemeClr val="bg1"/>
                </a:solidFill>
              </a:rPr>
              <a:t>         Joint					 Shape</a:t>
            </a:r>
          </a:p>
          <a:p>
            <a:pPr algn="l"/>
            <a:r>
              <a:rPr lang="en-US" sz="2800" b="0" dirty="0">
                <a:solidFill>
                  <a:schemeClr val="bg1"/>
                </a:solidFill>
              </a:rPr>
              <a:t> </a:t>
            </a:r>
            <a:r>
              <a:rPr lang="en-US" sz="2800" b="0" dirty="0" smtClean="0">
                <a:solidFill>
                  <a:schemeClr val="bg1"/>
                </a:solidFill>
              </a:rPr>
              <a:t>              TMJ			      Disposition</a:t>
            </a:r>
          </a:p>
          <a:p>
            <a:pPr algn="l"/>
            <a:r>
              <a:rPr lang="en-US" sz="2800" b="0" dirty="0">
                <a:solidFill>
                  <a:schemeClr val="bg1"/>
                </a:solidFill>
              </a:rPr>
              <a:t>	</a:t>
            </a:r>
            <a:r>
              <a:rPr lang="en-US" sz="2800" b="0" dirty="0" smtClean="0">
                <a:solidFill>
                  <a:schemeClr val="bg1"/>
                </a:solidFill>
              </a:rPr>
              <a:t>					 Function</a:t>
            </a:r>
          </a:p>
          <a:p>
            <a:pPr algn="l"/>
            <a:r>
              <a:rPr lang="en-US" sz="2800" b="0" dirty="0">
                <a:solidFill>
                  <a:schemeClr val="bg1"/>
                </a:solidFill>
              </a:rPr>
              <a:t>	</a:t>
            </a:r>
            <a:r>
              <a:rPr lang="en-US" sz="2800" b="0" dirty="0" smtClean="0">
                <a:solidFill>
                  <a:schemeClr val="bg1"/>
                </a:solidFill>
              </a:rPr>
              <a:t>					     Chewing function</a:t>
            </a:r>
            <a:endParaRPr lang="en-US" sz="2800" b="0" dirty="0">
              <a:solidFill>
                <a:schemeClr val="bg1"/>
              </a:solidFill>
            </a:endParaRPr>
          </a:p>
        </p:txBody>
      </p:sp>
    </p:spTree>
    <p:extLst>
      <p:ext uri="{BB962C8B-B14F-4D97-AF65-F5344CB8AC3E}">
        <p14:creationId xmlns:p14="http://schemas.microsoft.com/office/powerpoint/2010/main" val="25872127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discipline of ‘Ontology’</a:t>
            </a:r>
            <a:endParaRPr lang="en-US" dirty="0"/>
          </a:p>
        </p:txBody>
      </p:sp>
      <p:sp>
        <p:nvSpPr>
          <p:cNvPr id="3" name="Content Placeholder 2"/>
          <p:cNvSpPr>
            <a:spLocks noGrp="1"/>
          </p:cNvSpPr>
          <p:nvPr>
            <p:ph idx="1"/>
          </p:nvPr>
        </p:nvSpPr>
        <p:spPr>
          <a:xfrm>
            <a:off x="228600" y="1676400"/>
            <a:ext cx="8686800" cy="914400"/>
          </a:xfrm>
        </p:spPr>
        <p:txBody>
          <a:bodyPr/>
          <a:lstStyle/>
          <a:p>
            <a:pPr marL="0" indent="0" algn="ctr"/>
            <a:r>
              <a:rPr lang="en-US" sz="3200" dirty="0" smtClean="0"/>
              <a:t>Describing reality within a taxonomy of precisely defined entities</a:t>
            </a:r>
            <a:endParaRPr lang="en-US" sz="3200" dirty="0"/>
          </a:p>
        </p:txBody>
      </p:sp>
      <p:sp>
        <p:nvSpPr>
          <p:cNvPr id="4" name="Slide Number Placeholder 3"/>
          <p:cNvSpPr>
            <a:spLocks noGrp="1"/>
          </p:cNvSpPr>
          <p:nvPr>
            <p:ph type="sldNum" sz="quarter" idx="4"/>
          </p:nvPr>
        </p:nvSpPr>
        <p:spPr/>
        <p:txBody>
          <a:bodyPr/>
          <a:lstStyle/>
          <a:p>
            <a:fld id="{E275BFA4-CA6D-4892-8C0A-6B14E134BD5D}" type="slidenum">
              <a:rPr lang="en-US" smtClean="0"/>
              <a:pPr/>
              <a:t>44</a:t>
            </a:fld>
            <a:endParaRPr lang="en-US"/>
          </a:p>
        </p:txBody>
      </p:sp>
      <p:sp>
        <p:nvSpPr>
          <p:cNvPr id="5" name="TextBox 4"/>
          <p:cNvSpPr txBox="1"/>
          <p:nvPr/>
        </p:nvSpPr>
        <p:spPr>
          <a:xfrm>
            <a:off x="228600" y="3494544"/>
            <a:ext cx="8763000" cy="2677656"/>
          </a:xfrm>
          <a:prstGeom prst="rect">
            <a:avLst/>
          </a:prstGeom>
          <a:noFill/>
        </p:spPr>
        <p:txBody>
          <a:bodyPr wrap="square" rtlCol="0">
            <a:spAutoFit/>
          </a:bodyPr>
          <a:lstStyle/>
          <a:p>
            <a:pPr algn="l"/>
            <a:r>
              <a:rPr lang="en-US" sz="2800" b="0" dirty="0" smtClean="0">
                <a:solidFill>
                  <a:srgbClr val="1FE115"/>
                </a:solidFill>
              </a:rPr>
              <a:t>Independent Continuant    	Dependent Continuant</a:t>
            </a:r>
          </a:p>
          <a:p>
            <a:pPr algn="l"/>
            <a:r>
              <a:rPr lang="en-US" sz="2800" b="0" dirty="0">
                <a:solidFill>
                  <a:srgbClr val="1FE115"/>
                </a:solidFill>
              </a:rPr>
              <a:t> </a:t>
            </a:r>
            <a:r>
              <a:rPr lang="en-US" sz="2800" b="0" dirty="0" smtClean="0">
                <a:solidFill>
                  <a:srgbClr val="1FE115"/>
                </a:solidFill>
              </a:rPr>
              <a:t>     Material Entity		       	      Quality</a:t>
            </a:r>
          </a:p>
          <a:p>
            <a:pPr algn="l"/>
            <a:r>
              <a:rPr lang="en-US" sz="2800" b="0" dirty="0">
                <a:solidFill>
                  <a:schemeClr val="bg1"/>
                </a:solidFill>
              </a:rPr>
              <a:t> </a:t>
            </a:r>
            <a:r>
              <a:rPr lang="en-US" sz="2800" b="0" dirty="0" smtClean="0">
                <a:solidFill>
                  <a:schemeClr val="bg1"/>
                </a:solidFill>
              </a:rPr>
              <a:t>         </a:t>
            </a:r>
            <a:r>
              <a:rPr lang="en-US" sz="2800" b="0" dirty="0" smtClean="0">
                <a:solidFill>
                  <a:srgbClr val="FFFF00"/>
                </a:solidFill>
              </a:rPr>
              <a:t>Joint</a:t>
            </a:r>
            <a:r>
              <a:rPr lang="en-US" sz="2800" b="0" dirty="0" smtClean="0">
                <a:solidFill>
                  <a:schemeClr val="bg1"/>
                </a:solidFill>
              </a:rPr>
              <a:t>					 </a:t>
            </a:r>
            <a:r>
              <a:rPr lang="en-US" sz="2800" b="0" dirty="0" smtClean="0">
                <a:solidFill>
                  <a:srgbClr val="1FE115"/>
                </a:solidFill>
              </a:rPr>
              <a:t>Shape</a:t>
            </a:r>
          </a:p>
          <a:p>
            <a:pPr algn="l"/>
            <a:r>
              <a:rPr lang="en-US" sz="2800" b="0" dirty="0">
                <a:solidFill>
                  <a:schemeClr val="bg1"/>
                </a:solidFill>
              </a:rPr>
              <a:t> </a:t>
            </a:r>
            <a:r>
              <a:rPr lang="en-US" sz="2800" b="0" dirty="0" smtClean="0">
                <a:solidFill>
                  <a:schemeClr val="bg1"/>
                </a:solidFill>
              </a:rPr>
              <a:t>              </a:t>
            </a:r>
            <a:r>
              <a:rPr lang="en-US" sz="2800" b="0" dirty="0" smtClean="0">
                <a:solidFill>
                  <a:srgbClr val="FFFF00"/>
                </a:solidFill>
              </a:rPr>
              <a:t>TMJ</a:t>
            </a:r>
            <a:r>
              <a:rPr lang="en-US" sz="2800" b="0" dirty="0" smtClean="0">
                <a:solidFill>
                  <a:schemeClr val="bg1"/>
                </a:solidFill>
              </a:rPr>
              <a:t>			      </a:t>
            </a:r>
            <a:r>
              <a:rPr lang="en-US" sz="2800" b="0" dirty="0" smtClean="0">
                <a:solidFill>
                  <a:srgbClr val="1FE115"/>
                </a:solidFill>
              </a:rPr>
              <a:t>Disposition</a:t>
            </a:r>
          </a:p>
          <a:p>
            <a:pPr algn="l"/>
            <a:r>
              <a:rPr lang="en-US" sz="2800" b="0" dirty="0">
                <a:solidFill>
                  <a:schemeClr val="bg1"/>
                </a:solidFill>
              </a:rPr>
              <a:t>	</a:t>
            </a:r>
            <a:r>
              <a:rPr lang="en-US" sz="2800" b="0" dirty="0" smtClean="0">
                <a:solidFill>
                  <a:schemeClr val="bg1"/>
                </a:solidFill>
              </a:rPr>
              <a:t>					 </a:t>
            </a:r>
            <a:r>
              <a:rPr lang="en-US" sz="2800" b="0" dirty="0" smtClean="0">
                <a:solidFill>
                  <a:srgbClr val="1FE115"/>
                </a:solidFill>
              </a:rPr>
              <a:t>Function</a:t>
            </a:r>
          </a:p>
          <a:p>
            <a:pPr algn="l"/>
            <a:r>
              <a:rPr lang="en-US" sz="2800" b="0" dirty="0">
                <a:solidFill>
                  <a:schemeClr val="bg1"/>
                </a:solidFill>
              </a:rPr>
              <a:t>	</a:t>
            </a:r>
            <a:r>
              <a:rPr lang="en-US" sz="2800" b="0" dirty="0" smtClean="0">
                <a:solidFill>
                  <a:schemeClr val="bg1"/>
                </a:solidFill>
              </a:rPr>
              <a:t>					     </a:t>
            </a:r>
            <a:r>
              <a:rPr lang="en-US" sz="2800" b="0" dirty="0" smtClean="0">
                <a:solidFill>
                  <a:srgbClr val="FFFF00"/>
                </a:solidFill>
              </a:rPr>
              <a:t>Chewing</a:t>
            </a:r>
            <a:r>
              <a:rPr lang="en-US" sz="2800" b="0" dirty="0" smtClean="0">
                <a:solidFill>
                  <a:schemeClr val="bg1"/>
                </a:solidFill>
              </a:rPr>
              <a:t> </a:t>
            </a:r>
            <a:r>
              <a:rPr lang="en-US" sz="2800" b="0" dirty="0" smtClean="0">
                <a:solidFill>
                  <a:srgbClr val="FFFF00"/>
                </a:solidFill>
              </a:rPr>
              <a:t>function</a:t>
            </a:r>
            <a:endParaRPr lang="en-US" sz="2800" b="0" dirty="0">
              <a:solidFill>
                <a:srgbClr val="FFFF00"/>
              </a:solidFill>
            </a:endParaRPr>
          </a:p>
        </p:txBody>
      </p:sp>
      <p:cxnSp>
        <p:nvCxnSpPr>
          <p:cNvPr id="7" name="Straight Connector 6"/>
          <p:cNvCxnSpPr/>
          <p:nvPr/>
        </p:nvCxnSpPr>
        <p:spPr bwMode="auto">
          <a:xfrm>
            <a:off x="685800" y="443434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8" name="Straight Connector 7"/>
          <p:cNvCxnSpPr/>
          <p:nvPr/>
        </p:nvCxnSpPr>
        <p:spPr bwMode="auto">
          <a:xfrm>
            <a:off x="5410200" y="5704344"/>
            <a:ext cx="3505200"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9" name="Straight Connector 8"/>
          <p:cNvCxnSpPr/>
          <p:nvPr/>
        </p:nvCxnSpPr>
        <p:spPr bwMode="auto">
          <a:xfrm flipH="1" flipV="1">
            <a:off x="4191000" y="4434344"/>
            <a:ext cx="1219200" cy="1270000"/>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
        <p:nvSpPr>
          <p:cNvPr id="12" name="TextBox 11"/>
          <p:cNvSpPr txBox="1"/>
          <p:nvPr/>
        </p:nvSpPr>
        <p:spPr>
          <a:xfrm>
            <a:off x="1509702" y="2909768"/>
            <a:ext cx="5916235" cy="461665"/>
          </a:xfrm>
          <a:prstGeom prst="rect">
            <a:avLst/>
          </a:prstGeom>
          <a:solidFill>
            <a:srgbClr val="1FE115"/>
          </a:solidFill>
        </p:spPr>
        <p:txBody>
          <a:bodyPr wrap="none" rtlCol="0">
            <a:spAutoFit/>
          </a:bodyPr>
          <a:lstStyle/>
          <a:p>
            <a:r>
              <a:rPr lang="en-US" sz="2400" dirty="0" smtClean="0">
                <a:solidFill>
                  <a:schemeClr val="tx1"/>
                </a:solidFill>
              </a:rPr>
              <a:t>Theoretical ontology  </a:t>
            </a:r>
            <a:r>
              <a:rPr lang="en-US" sz="2400" dirty="0" smtClean="0">
                <a:solidFill>
                  <a:schemeClr val="tx1"/>
                </a:solidFill>
                <a:sym typeface="Wingdings" panose="05000000000000000000" pitchFamily="2" charset="2"/>
              </a:rPr>
              <a:t> work of </a:t>
            </a:r>
            <a:r>
              <a:rPr lang="en-US" sz="2400" dirty="0" err="1" smtClean="0">
                <a:solidFill>
                  <a:schemeClr val="tx1"/>
                </a:solidFill>
                <a:sym typeface="Wingdings" panose="05000000000000000000" pitchFamily="2" charset="2"/>
              </a:rPr>
              <a:t>ontologists</a:t>
            </a:r>
            <a:endParaRPr lang="en-US" sz="2400" dirty="0">
              <a:solidFill>
                <a:schemeClr val="tx1"/>
              </a:solidFill>
            </a:endParaRPr>
          </a:p>
        </p:txBody>
      </p:sp>
      <p:sp>
        <p:nvSpPr>
          <p:cNvPr id="13" name="TextBox 12"/>
          <p:cNvSpPr txBox="1"/>
          <p:nvPr/>
        </p:nvSpPr>
        <p:spPr>
          <a:xfrm>
            <a:off x="609600" y="6243935"/>
            <a:ext cx="8063425" cy="461665"/>
          </a:xfrm>
          <a:prstGeom prst="rect">
            <a:avLst/>
          </a:prstGeom>
          <a:solidFill>
            <a:srgbClr val="FFFF00"/>
          </a:solidFill>
        </p:spPr>
        <p:txBody>
          <a:bodyPr wrap="none" rtlCol="0">
            <a:spAutoFit/>
          </a:bodyPr>
          <a:lstStyle/>
          <a:p>
            <a:r>
              <a:rPr lang="en-US" sz="2400" dirty="0" smtClean="0">
                <a:solidFill>
                  <a:schemeClr val="tx1"/>
                </a:solidFill>
              </a:rPr>
              <a:t>Applied ontology </a:t>
            </a:r>
            <a:r>
              <a:rPr lang="en-US" sz="2400" dirty="0" smtClean="0">
                <a:solidFill>
                  <a:schemeClr val="tx1"/>
                </a:solidFill>
                <a:sym typeface="Wingdings" panose="05000000000000000000" pitchFamily="2" charset="2"/>
              </a:rPr>
              <a:t></a:t>
            </a:r>
            <a:r>
              <a:rPr lang="en-US" sz="2400" dirty="0" smtClean="0">
                <a:solidFill>
                  <a:schemeClr val="tx1"/>
                </a:solidFill>
              </a:rPr>
              <a:t> work of </a:t>
            </a:r>
            <a:r>
              <a:rPr lang="en-US" sz="2400" dirty="0" err="1" smtClean="0">
                <a:solidFill>
                  <a:schemeClr val="tx1"/>
                </a:solidFill>
              </a:rPr>
              <a:t>ontologists</a:t>
            </a:r>
            <a:r>
              <a:rPr lang="en-US" sz="2400" dirty="0" smtClean="0">
                <a:solidFill>
                  <a:schemeClr val="tx1"/>
                </a:solidFill>
              </a:rPr>
              <a:t> and domain experts</a:t>
            </a:r>
            <a:endParaRPr lang="en-US" sz="2400" dirty="0">
              <a:solidFill>
                <a:schemeClr val="tx1"/>
              </a:solidFill>
            </a:endParaRPr>
          </a:p>
        </p:txBody>
      </p:sp>
    </p:spTree>
    <p:extLst>
      <p:ext uri="{BB962C8B-B14F-4D97-AF65-F5344CB8AC3E}">
        <p14:creationId xmlns:p14="http://schemas.microsoft.com/office/powerpoint/2010/main" val="35196956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Without </a:t>
            </a:r>
            <a:r>
              <a:rPr lang="en-US" dirty="0" err="1" smtClean="0"/>
              <a:t>ontologists</a:t>
            </a:r>
            <a:r>
              <a:rPr lang="en-US" dirty="0" smtClean="0"/>
              <a:t> … </a:t>
            </a:r>
            <a:endParaRPr lang="en-US" dirty="0"/>
          </a:p>
        </p:txBody>
      </p:sp>
      <p:sp>
        <p:nvSpPr>
          <p:cNvPr id="3" name="Content Placeholder 2"/>
          <p:cNvSpPr>
            <a:spLocks noGrp="1"/>
          </p:cNvSpPr>
          <p:nvPr>
            <p:ph idx="1"/>
          </p:nvPr>
        </p:nvSpPr>
        <p:spPr>
          <a:xfrm>
            <a:off x="228600" y="1524000"/>
            <a:ext cx="8686800" cy="5105400"/>
          </a:xfrm>
        </p:spPr>
        <p:txBody>
          <a:bodyPr/>
          <a:lstStyle/>
          <a:p>
            <a:pPr>
              <a:buFont typeface="Arial" panose="020B0604020202020204" pitchFamily="34" charset="0"/>
              <a:buChar char="•"/>
            </a:pPr>
            <a:r>
              <a:rPr lang="en-US" dirty="0"/>
              <a:t>creating terms and definitions quickly runs </a:t>
            </a:r>
            <a:r>
              <a:rPr lang="en-US" dirty="0" smtClean="0"/>
              <a:t>awry:</a:t>
            </a:r>
            <a:endParaRPr lang="en-US" dirty="0"/>
          </a:p>
          <a:p>
            <a:pPr lvl="1">
              <a:buFont typeface="Arial" panose="020B0604020202020204" pitchFamily="34" charset="0"/>
              <a:buChar char="•"/>
            </a:pPr>
            <a:r>
              <a:rPr lang="en-US" dirty="0" smtClean="0"/>
              <a:t>‘Pain is a sensorial and emotional experience …’</a:t>
            </a:r>
          </a:p>
          <a:p>
            <a:pPr lvl="2">
              <a:buFont typeface="Arial" panose="020B0604020202020204" pitchFamily="34" charset="0"/>
              <a:buChar char="•"/>
            </a:pPr>
            <a:r>
              <a:rPr lang="en-US" dirty="0" smtClean="0"/>
              <a:t>‘knee pain’ </a:t>
            </a:r>
            <a:r>
              <a:rPr lang="en-US" dirty="0" smtClean="0">
                <a:sym typeface="Wingdings" panose="05000000000000000000" pitchFamily="2" charset="2"/>
              </a:rPr>
              <a:t> emotional experience in your knee?</a:t>
            </a:r>
            <a:endParaRPr lang="en-US" dirty="0" smtClean="0"/>
          </a:p>
          <a:p>
            <a:pPr lvl="1">
              <a:buFont typeface="Arial" panose="020B0604020202020204" pitchFamily="34" charset="0"/>
              <a:buChar char="•"/>
            </a:pPr>
            <a:r>
              <a:rPr lang="en-US" dirty="0" smtClean="0"/>
              <a:t>‘</a:t>
            </a:r>
            <a:r>
              <a:rPr lang="en-US" dirty="0"/>
              <a:t>13.1.2.4 Painful Trigeminal neuropathy </a:t>
            </a:r>
            <a:r>
              <a:rPr lang="en-US" i="1" u="sng" dirty="0"/>
              <a:t>attributed</a:t>
            </a:r>
            <a:r>
              <a:rPr lang="en-US" dirty="0"/>
              <a:t> to MS plaque</a:t>
            </a:r>
            <a:r>
              <a:rPr lang="en-US" dirty="0" smtClean="0"/>
              <a:t>’ comes with the clarification </a:t>
            </a:r>
            <a:r>
              <a:rPr lang="en-US" dirty="0"/>
              <a:t>‘Trigeminal neuropathy </a:t>
            </a:r>
            <a:r>
              <a:rPr lang="en-US" i="1" u="sng" dirty="0"/>
              <a:t>induced</a:t>
            </a:r>
            <a:r>
              <a:rPr lang="en-US" dirty="0"/>
              <a:t> by MS plaque</a:t>
            </a:r>
            <a:r>
              <a:rPr lang="en-US" dirty="0" smtClean="0"/>
              <a:t>’;</a:t>
            </a:r>
          </a:p>
          <a:p>
            <a:pPr lvl="2">
              <a:buFont typeface="Arial" panose="020B0604020202020204" pitchFamily="34" charset="0"/>
              <a:buChar char="•"/>
            </a:pPr>
            <a:r>
              <a:rPr lang="en-US" dirty="0" smtClean="0"/>
              <a:t>The term suggests an </a:t>
            </a:r>
            <a:r>
              <a:rPr lang="en-US" u="sng" dirty="0" smtClean="0"/>
              <a:t>opinion</a:t>
            </a:r>
            <a:r>
              <a:rPr lang="en-US" dirty="0" smtClean="0"/>
              <a:t> on the side of the clinician,</a:t>
            </a:r>
          </a:p>
          <a:p>
            <a:pPr lvl="2">
              <a:buFont typeface="Arial" panose="020B0604020202020204" pitchFamily="34" charset="0"/>
              <a:buChar char="•"/>
            </a:pPr>
            <a:r>
              <a:rPr lang="en-US" dirty="0" smtClean="0"/>
              <a:t>The description suggests a </a:t>
            </a:r>
            <a:r>
              <a:rPr lang="en-US" u="sng" dirty="0" smtClean="0"/>
              <a:t>causal relation</a:t>
            </a:r>
            <a:r>
              <a:rPr lang="en-US" dirty="0" smtClean="0"/>
              <a:t> on the side of the patient.</a:t>
            </a:r>
            <a:endParaRPr lang="en-US" dirty="0"/>
          </a:p>
          <a:p>
            <a:pPr>
              <a:buFont typeface="Arial" panose="020B0604020202020204" pitchFamily="34" charset="0"/>
              <a:buChar char="•"/>
            </a:pPr>
            <a:endParaRPr lang="en-US" dirty="0" smtClean="0"/>
          </a:p>
          <a:p>
            <a:pPr>
              <a:buFont typeface="Arial" panose="020B0604020202020204" pitchFamily="34" charset="0"/>
              <a:buChar char="•"/>
            </a:pPr>
            <a:r>
              <a:rPr lang="en-US" dirty="0" smtClean="0"/>
              <a:t>Perspectives from outside the domain are more difficult to account for.</a:t>
            </a:r>
          </a:p>
          <a:p>
            <a:pPr lvl="1">
              <a:buFont typeface="Arial" panose="020B0604020202020204" pitchFamily="34" charset="0"/>
              <a:buChar char="•"/>
            </a:pPr>
            <a:r>
              <a:rPr lang="en-US" dirty="0" smtClean="0"/>
              <a:t>Theoretical ontology </a:t>
            </a:r>
            <a:r>
              <a:rPr lang="en-US" dirty="0" smtClean="0">
                <a:sym typeface="Wingdings" panose="05000000000000000000" pitchFamily="2" charset="2"/>
              </a:rPr>
              <a:t> domain independent!</a:t>
            </a:r>
            <a:endParaRPr lang="en-US" dirty="0"/>
          </a:p>
        </p:txBody>
      </p:sp>
      <p:sp>
        <p:nvSpPr>
          <p:cNvPr id="4" name="Slide Number Placeholder 3"/>
          <p:cNvSpPr>
            <a:spLocks noGrp="1"/>
          </p:cNvSpPr>
          <p:nvPr>
            <p:ph type="sldNum" sz="quarter" idx="4"/>
          </p:nvPr>
        </p:nvSpPr>
        <p:spPr/>
        <p:txBody>
          <a:bodyPr/>
          <a:lstStyle/>
          <a:p>
            <a:fld id="{E275BFA4-CA6D-4892-8C0A-6B14E134BD5D}" type="slidenum">
              <a:rPr lang="en-US" smtClean="0"/>
              <a:pPr/>
              <a:t>45</a:t>
            </a:fld>
            <a:endParaRPr lang="en-US"/>
          </a:p>
        </p:txBody>
      </p:sp>
    </p:spTree>
    <p:extLst>
      <p:ext uri="{BB962C8B-B14F-4D97-AF65-F5344CB8AC3E}">
        <p14:creationId xmlns:p14="http://schemas.microsoft.com/office/powerpoint/2010/main" val="62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UDF-7778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5"/>
          <p:cNvSpPr>
            <a:spLocks noGrp="1" noChangeArrowheads="1"/>
          </p:cNvSpPr>
          <p:nvPr>
            <p:ph type="title"/>
          </p:nvPr>
        </p:nvSpPr>
        <p:spPr/>
        <p:txBody>
          <a:bodyPr/>
          <a:lstStyle/>
          <a:p>
            <a:r>
              <a:rPr lang="en-US" altLang="en-US" dirty="0" smtClean="0"/>
              <a:t>The basis of Ontological Realism (O.R.)</a:t>
            </a:r>
          </a:p>
        </p:txBody>
      </p:sp>
      <p:sp>
        <p:nvSpPr>
          <p:cNvPr id="30723" name="Rectangle 3"/>
          <p:cNvSpPr>
            <a:spLocks noGrp="1" noChangeArrowheads="1"/>
          </p:cNvSpPr>
          <p:nvPr>
            <p:ph idx="1"/>
          </p:nvPr>
        </p:nvSpPr>
        <p:spPr>
          <a:xfrm>
            <a:off x="3124200" y="1676400"/>
            <a:ext cx="5791200" cy="4953000"/>
          </a:xfrm>
          <a:solidFill>
            <a:srgbClr val="000000">
              <a:alpha val="50195"/>
            </a:srgbClr>
          </a:solidFill>
          <a:ln>
            <a:solidFill>
              <a:schemeClr val="tx1"/>
            </a:solidFill>
            <a:miter lim="800000"/>
            <a:headEnd/>
            <a:tailEnd/>
          </a:ln>
        </p:spPr>
        <p:txBody>
          <a:bodyPr/>
          <a:lstStyle/>
          <a:p>
            <a:pPr marL="533400" indent="-533400">
              <a:buFontTx/>
              <a:buAutoNum type="arabicPeriod"/>
            </a:pPr>
            <a:r>
              <a:rPr lang="en-US" altLang="en-US" sz="2800" dirty="0" smtClean="0"/>
              <a:t>There is an external reality which is ‘objectively’ the way it is;</a:t>
            </a:r>
          </a:p>
          <a:p>
            <a:pPr marL="533400" indent="-533400">
              <a:buFontTx/>
              <a:buAutoNum type="arabicPeriod"/>
            </a:pPr>
            <a:r>
              <a:rPr lang="en-US" altLang="en-US" sz="2800" dirty="0" smtClean="0"/>
              <a:t>That reality is accessible to us;</a:t>
            </a:r>
          </a:p>
          <a:p>
            <a:pPr marL="533400" indent="-533400">
              <a:buFontTx/>
              <a:buAutoNum type="arabicPeriod"/>
            </a:pPr>
            <a:r>
              <a:rPr lang="en-US" altLang="en-US" sz="2800" dirty="0" smtClean="0"/>
              <a:t>We build in our brains cognitive representations of  reality; </a:t>
            </a:r>
          </a:p>
          <a:p>
            <a:pPr marL="533400" indent="-533400">
              <a:buFontTx/>
              <a:buAutoNum type="arabicPeriod"/>
            </a:pPr>
            <a:r>
              <a:rPr lang="en-US" altLang="en-US" sz="2800" dirty="0" smtClean="0"/>
              <a:t>We communicate with others about what is there, and what we believe there is there.</a:t>
            </a:r>
          </a:p>
        </p:txBody>
      </p:sp>
      <p:pic>
        <p:nvPicPr>
          <p:cNvPr id="23556" name="Picture 4" descr="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24384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88938" y="6400800"/>
            <a:ext cx="8755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ltLang="en-US" sz="1200" b="0">
                <a:solidFill>
                  <a:schemeClr val="bg1"/>
                </a:solidFill>
              </a:rPr>
              <a:t>Smith B, Kusnierczyk W, Schober D, Ceusters W. Towards a Reference Terminology for Ontology Research and Development in the Biomedical Domain. Proceedings of KR-MED 2006, Biomedical Ontology in Action, November 8, 2006, Baltimore MD, USA</a:t>
            </a:r>
            <a:r>
              <a:rPr lang="en-US" altLang="en-US" sz="1200">
                <a:solidFill>
                  <a:schemeClr val="bg1"/>
                </a:solidFill>
              </a:rPr>
              <a:t> </a:t>
            </a:r>
          </a:p>
        </p:txBody>
      </p:sp>
      <p:sp>
        <p:nvSpPr>
          <p:cNvPr id="2" name="Slide Number Placeholder 1"/>
          <p:cNvSpPr>
            <a:spLocks noGrp="1"/>
          </p:cNvSpPr>
          <p:nvPr>
            <p:ph type="sldNum" sz="quarter" idx="4"/>
          </p:nvPr>
        </p:nvSpPr>
        <p:spPr/>
        <p:txBody>
          <a:bodyPr/>
          <a:lstStyle/>
          <a:p>
            <a:fld id="{970F0956-5B8E-40B4-A8DD-F75AA1D26018}" type="slidenum">
              <a:rPr lang="en-US" smtClean="0"/>
              <a:pPr/>
              <a:t>46</a:t>
            </a:fld>
            <a:endParaRPr lang="en-US"/>
          </a:p>
        </p:txBody>
      </p:sp>
    </p:spTree>
    <p:extLst>
      <p:ext uri="{BB962C8B-B14F-4D97-AF65-F5344CB8AC3E}">
        <p14:creationId xmlns:p14="http://schemas.microsoft.com/office/powerpoint/2010/main" val="3345387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Basic Ontological Distinctions</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9CE537AB-973C-4F01-8428-E6E22579D3AA}" type="slidenum">
              <a:rPr lang="en-US" smtClean="0"/>
              <a:pPr/>
              <a:t>47</a:t>
            </a:fld>
            <a:endParaRPr lang="en-US"/>
          </a:p>
        </p:txBody>
      </p:sp>
    </p:spTree>
    <p:extLst>
      <p:ext uri="{BB962C8B-B14F-4D97-AF65-F5344CB8AC3E}">
        <p14:creationId xmlns:p14="http://schemas.microsoft.com/office/powerpoint/2010/main" val="8975826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3500" dirty="0" smtClean="0"/>
              <a:t>Basic Formal Ontology: what is out there …</a:t>
            </a:r>
            <a:br>
              <a:rPr lang="en-US" altLang="en-US" sz="3500" dirty="0" smtClean="0"/>
            </a:br>
            <a:r>
              <a:rPr lang="en-US" altLang="en-US" sz="3500" dirty="0" smtClean="0"/>
              <a:t>(… we want/need to deal with)?</a:t>
            </a:r>
          </a:p>
        </p:txBody>
      </p:sp>
      <p:sp>
        <p:nvSpPr>
          <p:cNvPr id="19459" name="TextBox 3"/>
          <p:cNvSpPr txBox="1">
            <a:spLocks noChangeArrowheads="1"/>
          </p:cNvSpPr>
          <p:nvPr/>
        </p:nvSpPr>
        <p:spPr bwMode="auto">
          <a:xfrm>
            <a:off x="381000" y="2209800"/>
            <a:ext cx="253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portions of reality</a:t>
            </a:r>
          </a:p>
        </p:txBody>
      </p:sp>
      <p:sp>
        <p:nvSpPr>
          <p:cNvPr id="19460" name="TextBox 4"/>
          <p:cNvSpPr txBox="1">
            <a:spLocks noChangeArrowheads="1"/>
          </p:cNvSpPr>
          <p:nvPr/>
        </p:nvSpPr>
        <p:spPr bwMode="auto">
          <a:xfrm>
            <a:off x="3032125" y="3283527"/>
            <a:ext cx="112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entities</a:t>
            </a:r>
          </a:p>
        </p:txBody>
      </p:sp>
      <p:sp>
        <p:nvSpPr>
          <p:cNvPr id="19461" name="TextBox 5"/>
          <p:cNvSpPr txBox="1">
            <a:spLocks noChangeArrowheads="1"/>
          </p:cNvSpPr>
          <p:nvPr/>
        </p:nvSpPr>
        <p:spPr bwMode="auto">
          <a:xfrm>
            <a:off x="6858000" y="3962400"/>
            <a:ext cx="163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particulars</a:t>
            </a:r>
          </a:p>
        </p:txBody>
      </p:sp>
      <p:sp>
        <p:nvSpPr>
          <p:cNvPr id="19462" name="TextBox 6"/>
          <p:cNvSpPr txBox="1">
            <a:spLocks noChangeArrowheads="1"/>
          </p:cNvSpPr>
          <p:nvPr/>
        </p:nvSpPr>
        <p:spPr bwMode="auto">
          <a:xfrm>
            <a:off x="698059" y="3320191"/>
            <a:ext cx="151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universals</a:t>
            </a:r>
          </a:p>
        </p:txBody>
      </p:sp>
      <p:sp>
        <p:nvSpPr>
          <p:cNvPr id="19463" name="TextBox 7"/>
          <p:cNvSpPr txBox="1">
            <a:spLocks noChangeArrowheads="1"/>
          </p:cNvSpPr>
          <p:nvPr/>
        </p:nvSpPr>
        <p:spPr bwMode="auto">
          <a:xfrm>
            <a:off x="5181600" y="2362200"/>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configurations</a:t>
            </a:r>
          </a:p>
        </p:txBody>
      </p:sp>
      <p:sp>
        <p:nvSpPr>
          <p:cNvPr id="19464" name="TextBox 8"/>
          <p:cNvSpPr txBox="1">
            <a:spLocks noChangeArrowheads="1"/>
          </p:cNvSpPr>
          <p:nvPr/>
        </p:nvSpPr>
        <p:spPr bwMode="auto">
          <a:xfrm>
            <a:off x="3124200" y="2362200"/>
            <a:ext cx="1323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relations</a:t>
            </a:r>
          </a:p>
        </p:txBody>
      </p:sp>
      <p:sp>
        <p:nvSpPr>
          <p:cNvPr id="19465" name="TextBox 9"/>
          <p:cNvSpPr txBox="1">
            <a:spLocks noChangeArrowheads="1"/>
          </p:cNvSpPr>
          <p:nvPr/>
        </p:nvSpPr>
        <p:spPr bwMode="auto">
          <a:xfrm>
            <a:off x="3352800" y="4495129"/>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continuants</a:t>
            </a:r>
          </a:p>
        </p:txBody>
      </p:sp>
      <p:sp>
        <p:nvSpPr>
          <p:cNvPr id="19466" name="TextBox 10"/>
          <p:cNvSpPr txBox="1">
            <a:spLocks noChangeArrowheads="1"/>
          </p:cNvSpPr>
          <p:nvPr/>
        </p:nvSpPr>
        <p:spPr bwMode="auto">
          <a:xfrm>
            <a:off x="5583237" y="4495800"/>
            <a:ext cx="1579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occurrents</a:t>
            </a:r>
            <a:endParaRPr lang="en-US" altLang="en-US" dirty="0">
              <a:solidFill>
                <a:schemeClr val="bg1"/>
              </a:solidFill>
            </a:endParaRPr>
          </a:p>
        </p:txBody>
      </p:sp>
      <p:sp>
        <p:nvSpPr>
          <p:cNvPr id="19467" name="Rectangle 11"/>
          <p:cNvSpPr>
            <a:spLocks noChangeArrowheads="1"/>
          </p:cNvSpPr>
          <p:nvPr/>
        </p:nvSpPr>
        <p:spPr bwMode="auto">
          <a:xfrm>
            <a:off x="381000" y="2209800"/>
            <a:ext cx="8458200" cy="44196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8" name="Rectangle 12"/>
          <p:cNvSpPr>
            <a:spLocks noChangeArrowheads="1"/>
          </p:cNvSpPr>
          <p:nvPr/>
        </p:nvSpPr>
        <p:spPr bwMode="auto">
          <a:xfrm>
            <a:off x="2895600" y="3276600"/>
            <a:ext cx="5791200" cy="32004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9" name="Rectangle 13"/>
          <p:cNvSpPr>
            <a:spLocks noChangeArrowheads="1"/>
          </p:cNvSpPr>
          <p:nvPr/>
        </p:nvSpPr>
        <p:spPr bwMode="auto">
          <a:xfrm>
            <a:off x="5181600" y="2362200"/>
            <a:ext cx="3505200" cy="762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0" name="Rectangle 14"/>
          <p:cNvSpPr>
            <a:spLocks noChangeArrowheads="1"/>
          </p:cNvSpPr>
          <p:nvPr/>
        </p:nvSpPr>
        <p:spPr bwMode="auto">
          <a:xfrm>
            <a:off x="3124200" y="2362200"/>
            <a:ext cx="1828800" cy="762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1" name="Rectangle 15"/>
          <p:cNvSpPr>
            <a:spLocks noChangeArrowheads="1"/>
          </p:cNvSpPr>
          <p:nvPr/>
        </p:nvSpPr>
        <p:spPr bwMode="auto">
          <a:xfrm>
            <a:off x="3200399" y="4495128"/>
            <a:ext cx="2230435" cy="1524671"/>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2" name="Rectangle 16"/>
          <p:cNvSpPr>
            <a:spLocks noChangeArrowheads="1"/>
          </p:cNvSpPr>
          <p:nvPr/>
        </p:nvSpPr>
        <p:spPr bwMode="auto">
          <a:xfrm>
            <a:off x="5583236" y="4495800"/>
            <a:ext cx="2798763" cy="1524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3" name="Rectangle 17"/>
          <p:cNvSpPr>
            <a:spLocks noChangeArrowheads="1"/>
          </p:cNvSpPr>
          <p:nvPr/>
        </p:nvSpPr>
        <p:spPr bwMode="auto">
          <a:xfrm>
            <a:off x="533400" y="3276600"/>
            <a:ext cx="2209800" cy="3200400"/>
          </a:xfrm>
          <a:prstGeom prst="rect">
            <a:avLst/>
          </a:prstGeom>
          <a:noFill/>
          <a:ln w="9525" algn="ctr">
            <a:solidFill>
              <a:schemeClr val="bg1"/>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4" name="Rectangle 18"/>
          <p:cNvSpPr>
            <a:spLocks noChangeArrowheads="1"/>
          </p:cNvSpPr>
          <p:nvPr/>
        </p:nvSpPr>
        <p:spPr bwMode="auto">
          <a:xfrm>
            <a:off x="3124200" y="3962400"/>
            <a:ext cx="5410200" cy="22098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5" name="TextBox 19"/>
          <p:cNvSpPr txBox="1">
            <a:spLocks noChangeArrowheads="1"/>
          </p:cNvSpPr>
          <p:nvPr/>
        </p:nvSpPr>
        <p:spPr bwMode="auto">
          <a:xfrm>
            <a:off x="3352800" y="2743200"/>
            <a:ext cx="160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participation</a:t>
            </a:r>
          </a:p>
        </p:txBody>
      </p:sp>
      <p:sp>
        <p:nvSpPr>
          <p:cNvPr id="19476" name="TextBox 20"/>
          <p:cNvSpPr txBox="1">
            <a:spLocks noChangeArrowheads="1"/>
          </p:cNvSpPr>
          <p:nvPr/>
        </p:nvSpPr>
        <p:spPr bwMode="auto">
          <a:xfrm>
            <a:off x="5653088" y="2743200"/>
            <a:ext cx="3084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me participating in my life</a:t>
            </a:r>
          </a:p>
        </p:txBody>
      </p:sp>
      <p:sp>
        <p:nvSpPr>
          <p:cNvPr id="19477" name="TextBox 21"/>
          <p:cNvSpPr txBox="1">
            <a:spLocks noChangeArrowheads="1"/>
          </p:cNvSpPr>
          <p:nvPr/>
        </p:nvSpPr>
        <p:spPr bwMode="auto">
          <a:xfrm>
            <a:off x="1524000" y="5791200"/>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organism</a:t>
            </a:r>
          </a:p>
        </p:txBody>
      </p:sp>
      <p:sp>
        <p:nvSpPr>
          <p:cNvPr id="19478" name="TextBox 22"/>
          <p:cNvSpPr txBox="1">
            <a:spLocks noChangeArrowheads="1"/>
          </p:cNvSpPr>
          <p:nvPr/>
        </p:nvSpPr>
        <p:spPr bwMode="auto">
          <a:xfrm>
            <a:off x="4610100" y="5480980"/>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me</a:t>
            </a:r>
          </a:p>
        </p:txBody>
      </p:sp>
      <p:sp>
        <p:nvSpPr>
          <p:cNvPr id="19479" name="TextBox 23"/>
          <p:cNvSpPr txBox="1">
            <a:spLocks noChangeArrowheads="1"/>
          </p:cNvSpPr>
          <p:nvPr/>
        </p:nvSpPr>
        <p:spPr bwMode="auto">
          <a:xfrm>
            <a:off x="6921500" y="5486400"/>
            <a:ext cx="930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my life</a:t>
            </a:r>
          </a:p>
        </p:txBody>
      </p:sp>
      <p:grpSp>
        <p:nvGrpSpPr>
          <p:cNvPr id="2" name="Group 28"/>
          <p:cNvGrpSpPr>
            <a:grpSpLocks/>
          </p:cNvGrpSpPr>
          <p:nvPr/>
        </p:nvGrpSpPr>
        <p:grpSpPr bwMode="auto">
          <a:xfrm>
            <a:off x="533400" y="2693988"/>
            <a:ext cx="2438400" cy="461962"/>
            <a:chOff x="533400" y="2694560"/>
            <a:chExt cx="2438400" cy="461665"/>
          </a:xfrm>
        </p:grpSpPr>
        <p:sp>
          <p:nvSpPr>
            <p:cNvPr id="19484" name="Rectangle 24"/>
            <p:cNvSpPr>
              <a:spLocks noChangeArrowheads="1"/>
            </p:cNvSpPr>
            <p:nvPr/>
          </p:nvSpPr>
          <p:spPr bwMode="auto">
            <a:xfrm>
              <a:off x="533400" y="2743200"/>
              <a:ext cx="2438400" cy="381000"/>
            </a:xfrm>
            <a:prstGeom prst="rect">
              <a:avLst/>
            </a:prstGeom>
            <a:noFill/>
            <a:ln w="9525" algn="ctr">
              <a:solidFill>
                <a:srgbClr val="FF0000"/>
              </a:solidFill>
              <a:prstDash val="lgDash"/>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200">
                <a:solidFill>
                  <a:srgbClr val="000066"/>
                </a:solidFill>
              </a:endParaRPr>
            </a:p>
          </p:txBody>
        </p:sp>
        <p:sp>
          <p:nvSpPr>
            <p:cNvPr id="19485" name="TextBox 26"/>
            <p:cNvSpPr txBox="1">
              <a:spLocks noChangeArrowheads="1"/>
            </p:cNvSpPr>
            <p:nvPr/>
          </p:nvSpPr>
          <p:spPr bwMode="auto">
            <a:xfrm>
              <a:off x="533400" y="269456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a:t>
              </a:r>
            </a:p>
          </p:txBody>
        </p:sp>
      </p:grpSp>
      <p:grpSp>
        <p:nvGrpSpPr>
          <p:cNvPr id="3" name="Group 29"/>
          <p:cNvGrpSpPr>
            <a:grpSpLocks/>
          </p:cNvGrpSpPr>
          <p:nvPr/>
        </p:nvGrpSpPr>
        <p:grpSpPr bwMode="auto">
          <a:xfrm>
            <a:off x="5029200" y="3386138"/>
            <a:ext cx="3505200" cy="460375"/>
            <a:chOff x="5029200" y="3385623"/>
            <a:chExt cx="3505200" cy="461665"/>
          </a:xfrm>
        </p:grpSpPr>
        <p:sp>
          <p:nvSpPr>
            <p:cNvPr id="19482" name="Rectangle 25"/>
            <p:cNvSpPr>
              <a:spLocks noChangeArrowheads="1"/>
            </p:cNvSpPr>
            <p:nvPr/>
          </p:nvSpPr>
          <p:spPr bwMode="auto">
            <a:xfrm>
              <a:off x="5029200" y="3429000"/>
              <a:ext cx="3505200" cy="381000"/>
            </a:xfrm>
            <a:prstGeom prst="rect">
              <a:avLst/>
            </a:prstGeom>
            <a:noFill/>
            <a:ln w="9525" algn="ctr">
              <a:solidFill>
                <a:srgbClr val="FF0000"/>
              </a:solidFill>
              <a:prstDash val="lgDash"/>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200">
                <a:solidFill>
                  <a:srgbClr val="000066"/>
                </a:solidFill>
              </a:endParaRPr>
            </a:p>
          </p:txBody>
        </p:sp>
        <p:sp>
          <p:nvSpPr>
            <p:cNvPr id="19483" name="TextBox 27"/>
            <p:cNvSpPr txBox="1">
              <a:spLocks noChangeArrowheads="1"/>
            </p:cNvSpPr>
            <p:nvPr/>
          </p:nvSpPr>
          <p:spPr bwMode="auto">
            <a:xfrm>
              <a:off x="5032734" y="3385623"/>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a:t>
              </a:r>
            </a:p>
          </p:txBody>
        </p:sp>
      </p:grpSp>
      <p:sp>
        <p:nvSpPr>
          <p:cNvPr id="4" name="Slide Number Placeholder 3"/>
          <p:cNvSpPr>
            <a:spLocks noGrp="1"/>
          </p:cNvSpPr>
          <p:nvPr>
            <p:ph type="sldNum" sz="quarter" idx="4"/>
          </p:nvPr>
        </p:nvSpPr>
        <p:spPr/>
        <p:txBody>
          <a:bodyPr/>
          <a:lstStyle/>
          <a:p>
            <a:fld id="{9CE537AB-973C-4F01-8428-E6E22579D3AA}" type="slidenum">
              <a:rPr lang="en-US" smtClean="0"/>
              <a:pPr/>
              <a:t>48</a:t>
            </a:fld>
            <a:endParaRPr lang="en-US"/>
          </a:p>
        </p:txBody>
      </p:sp>
    </p:spTree>
    <p:extLst>
      <p:ext uri="{BB962C8B-B14F-4D97-AF65-F5344CB8AC3E}">
        <p14:creationId xmlns:p14="http://schemas.microsoft.com/office/powerpoint/2010/main" val="1092413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a:t>
            </a:r>
            <a:r>
              <a:rPr lang="en-US" dirty="0" smtClean="0">
                <a:sym typeface="Wingdings" panose="05000000000000000000" pitchFamily="2" charset="2"/>
              </a:rPr>
              <a:t> Representation</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478775" y="1940624"/>
            <a:ext cx="4817625" cy="3536921"/>
          </a:xfrm>
          <a:prstGeom prst="rect">
            <a:avLst/>
          </a:prstGeom>
          <a:scene3d>
            <a:camera prst="perspectiveContrastingRightFacing" fov="4500000">
              <a:rot lat="639963" lon="18658966" rev="157485"/>
            </a:camera>
            <a:lightRig rig="threePt" dir="t"/>
          </a:scene3d>
        </p:spPr>
      </p:pic>
      <p:pic>
        <p:nvPicPr>
          <p:cNvPr id="6" name="Picture 2" descr="https://www.statnews.com/wp-content/uploads/2016/03/PHILLIPS_14-1024x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05745"/>
            <a:ext cx="4711084" cy="3133055"/>
          </a:xfrm>
          <a:prstGeom prst="rect">
            <a:avLst/>
          </a:prstGeom>
          <a:noFill/>
          <a:scene3d>
            <a:camera prst="perspectiveContrastingRightFacing" fov="4500000">
              <a:rot lat="639963" lon="18658966" rev="157485"/>
            </a:camera>
            <a:lightRig rig="threePt" dir="t"/>
          </a:scene3d>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01EF93C7-D0AB-41D7-8C62-1F8A9E33AE23}" type="slidenum">
              <a:rPr lang="en-US" smtClean="0"/>
              <a:pPr/>
              <a:t>49</a:t>
            </a:fld>
            <a:endParaRPr lang="en-US"/>
          </a:p>
        </p:txBody>
      </p:sp>
    </p:spTree>
    <p:extLst>
      <p:ext uri="{BB962C8B-B14F-4D97-AF65-F5344CB8AC3E}">
        <p14:creationId xmlns:p14="http://schemas.microsoft.com/office/powerpoint/2010/main" val="4153036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Focus of my programmatic research</a:t>
            </a:r>
            <a:endParaRPr lang="en-US" dirty="0"/>
          </a:p>
        </p:txBody>
      </p:sp>
      <p:sp>
        <p:nvSpPr>
          <p:cNvPr id="5" name="Content Placeholder 4"/>
          <p:cNvSpPr>
            <a:spLocks noGrp="1"/>
          </p:cNvSpPr>
          <p:nvPr>
            <p:ph idx="1"/>
          </p:nvPr>
        </p:nvSpPr>
        <p:spPr/>
        <p:txBody>
          <a:bodyPr/>
          <a:lstStyle/>
          <a:p>
            <a:pPr marL="457200" indent="-457200">
              <a:buFont typeface="+mj-lt"/>
              <a:buAutoNum type="arabicParenR"/>
            </a:pPr>
            <a:r>
              <a:rPr lang="en-US" sz="2600" dirty="0" smtClean="0"/>
              <a:t>How can data/information/ knowledge/… be processed/structured in such a way that: </a:t>
            </a:r>
          </a:p>
          <a:p>
            <a:pPr marL="969963" indent="-452438">
              <a:buFont typeface="+mj-lt"/>
              <a:buAutoNum type="alphaLcParenR"/>
            </a:pPr>
            <a:r>
              <a:rPr lang="en-US" sz="2600" dirty="0" smtClean="0"/>
              <a:t>they are faithful representations of reality, and that</a:t>
            </a:r>
          </a:p>
          <a:p>
            <a:pPr marL="969963" indent="-452438">
              <a:buFont typeface="+mj-lt"/>
              <a:buAutoNum type="alphaLcParenR"/>
            </a:pPr>
            <a:r>
              <a:rPr lang="en-US" sz="2600" dirty="0" smtClean="0"/>
              <a:t>changes introduced in updates reflect faithfully corresponding changes in reality?</a:t>
            </a:r>
          </a:p>
          <a:p>
            <a:pPr marL="457200" indent="-457200">
              <a:buFont typeface="+mj-lt"/>
              <a:buAutoNum type="arabicParenR" startAt="2"/>
            </a:pPr>
            <a:r>
              <a:rPr lang="en-US" sz="2600" dirty="0" smtClean="0"/>
              <a:t>What are the requirements for formalisms/systems/… containing data/… satisfying (1a) and (1b) to allow users thereof acquiring a faithful representation of the changes in reality by merely looking at the changes in the data/… ?</a:t>
            </a:r>
          </a:p>
          <a:p>
            <a:pPr>
              <a:buFont typeface="Arial" panose="020B0604020202020204" pitchFamily="34" charset="0"/>
              <a:buChar char="•"/>
            </a:pPr>
            <a:endParaRPr lang="en-US" sz="2600" dirty="0"/>
          </a:p>
        </p:txBody>
      </p:sp>
      <p:sp>
        <p:nvSpPr>
          <p:cNvPr id="2" name="Slide Number Placeholder 1"/>
          <p:cNvSpPr>
            <a:spLocks noGrp="1"/>
          </p:cNvSpPr>
          <p:nvPr>
            <p:ph type="sldNum" sz="quarter" idx="4"/>
          </p:nvPr>
        </p:nvSpPr>
        <p:spPr/>
        <p:txBody>
          <a:bodyPr/>
          <a:lstStyle/>
          <a:p>
            <a:fld id="{9CE537AB-973C-4F01-8428-E6E22579D3AA}" type="slidenum">
              <a:rPr lang="en-US" smtClean="0"/>
              <a:pPr/>
              <a:t>5</a:t>
            </a:fld>
            <a:endParaRPr lang="en-US"/>
          </a:p>
        </p:txBody>
      </p:sp>
    </p:spTree>
    <p:extLst>
      <p:ext uri="{BB962C8B-B14F-4D97-AF65-F5344CB8AC3E}">
        <p14:creationId xmlns:p14="http://schemas.microsoft.com/office/powerpoint/2010/main" val="220055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r>
              <a:rPr lang="en-US" dirty="0"/>
              <a:t>Reality </a:t>
            </a:r>
            <a:r>
              <a:rPr lang="en-US" dirty="0">
                <a:sym typeface="Wingdings" panose="05000000000000000000" pitchFamily="2" charset="2"/>
              </a:rPr>
              <a:t> Representation</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cs typeface="Times" panose="02020603050405020304" pitchFamily="18" charset="0"/>
            </a:endParaRPr>
          </a:p>
        </p:txBody>
      </p:sp>
      <p:sp>
        <p:nvSpPr>
          <p:cNvPr id="7" name="TextBox 6"/>
          <p:cNvSpPr txBox="1"/>
          <p:nvPr/>
        </p:nvSpPr>
        <p:spPr>
          <a:xfrm>
            <a:off x="5595519" y="6089303"/>
            <a:ext cx="1826141" cy="461665"/>
          </a:xfrm>
          <a:prstGeom prst="rect">
            <a:avLst/>
          </a:prstGeom>
          <a:noFill/>
        </p:spPr>
        <p:txBody>
          <a:bodyPr wrap="none" rtlCol="0">
            <a:spAutoFit/>
          </a:bodyPr>
          <a:lstStyle/>
          <a:p>
            <a:r>
              <a:rPr lang="en-US" sz="2400" dirty="0" smtClean="0">
                <a:solidFill>
                  <a:srgbClr val="FFC000"/>
                </a:solidFill>
                <a:latin typeface="Times" panose="02020603050405020304" pitchFamily="18" charset="0"/>
                <a:cs typeface="Times" panose="02020603050405020304" pitchFamily="18" charset="0"/>
              </a:rPr>
              <a:t>Descriptions</a:t>
            </a:r>
            <a:endParaRPr lang="en-US" sz="2400" dirty="0">
              <a:solidFill>
                <a:srgbClr val="FFC000"/>
              </a:solidFill>
              <a:latin typeface="Times" panose="02020603050405020304" pitchFamily="18" charset="0"/>
              <a:cs typeface="Times" panose="02020603050405020304" pitchFamily="18" charset="0"/>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cs typeface="Times" panose="02020603050405020304" pitchFamily="18" charset="0"/>
            </a:endParaRPr>
          </a:p>
        </p:txBody>
      </p:sp>
      <p:sp>
        <p:nvSpPr>
          <p:cNvPr id="9" name="TextBox 8"/>
          <p:cNvSpPr txBox="1"/>
          <p:nvPr/>
        </p:nvSpPr>
        <p:spPr>
          <a:xfrm>
            <a:off x="158068" y="6091535"/>
            <a:ext cx="2973891" cy="461665"/>
          </a:xfrm>
          <a:prstGeom prst="rect">
            <a:avLst/>
          </a:prstGeom>
          <a:noFill/>
        </p:spPr>
        <p:txBody>
          <a:bodyPr wrap="none" rtlCol="0">
            <a:spAutoFit/>
          </a:bodyPr>
          <a:lstStyle/>
          <a:p>
            <a:r>
              <a:rPr lang="en-US" sz="2400" dirty="0" smtClean="0">
                <a:solidFill>
                  <a:srgbClr val="FFFF00"/>
                </a:solidFill>
                <a:latin typeface="Times" panose="02020603050405020304" pitchFamily="18" charset="0"/>
                <a:cs typeface="Times" panose="02020603050405020304" pitchFamily="18" charset="0"/>
              </a:rPr>
              <a:t>Beings &amp; happenings</a:t>
            </a:r>
            <a:endParaRPr lang="en-US" sz="2400" dirty="0">
              <a:solidFill>
                <a:srgbClr val="FFFF00"/>
              </a:solidFill>
              <a:latin typeface="Times" panose="02020603050405020304" pitchFamily="18" charset="0"/>
              <a:cs typeface="Times" panose="02020603050405020304" pitchFamily="18" charset="0"/>
            </a:endParaRPr>
          </a:p>
        </p:txBody>
      </p:sp>
      <p:sp>
        <p:nvSpPr>
          <p:cNvPr id="2" name="TextBox 1"/>
          <p:cNvSpPr txBox="1"/>
          <p:nvPr/>
        </p:nvSpPr>
        <p:spPr>
          <a:xfrm>
            <a:off x="6000854" y="1778298"/>
            <a:ext cx="2164439" cy="461665"/>
          </a:xfrm>
          <a:prstGeom prst="rect">
            <a:avLst/>
          </a:prstGeom>
          <a:noFill/>
        </p:spPr>
        <p:txBody>
          <a:bodyPr wrap="none" rtlCol="0">
            <a:spAutoFit/>
          </a:bodyPr>
          <a:lstStyle/>
          <a:p>
            <a:r>
              <a:rPr lang="en-US" sz="2400" dirty="0" smtClean="0">
                <a:solidFill>
                  <a:srgbClr val="FFC000"/>
                </a:solidFill>
                <a:latin typeface="Times" panose="02020603050405020304" pitchFamily="18" charset="0"/>
                <a:cs typeface="Times" panose="02020603050405020304" pitchFamily="18" charset="0"/>
              </a:rPr>
              <a:t>(research) data</a:t>
            </a:r>
            <a:endParaRPr lang="en-US" sz="2400" dirty="0">
              <a:solidFill>
                <a:srgbClr val="FFC000"/>
              </a:solidFill>
              <a:latin typeface="Times" panose="02020603050405020304" pitchFamily="18" charset="0"/>
              <a:cs typeface="Times" panose="02020603050405020304" pitchFamily="18" charset="0"/>
            </a:endParaRPr>
          </a:p>
        </p:txBody>
      </p:sp>
      <p:sp>
        <p:nvSpPr>
          <p:cNvPr id="11" name="TextBox 10"/>
          <p:cNvSpPr txBox="1"/>
          <p:nvPr/>
        </p:nvSpPr>
        <p:spPr>
          <a:xfrm>
            <a:off x="439877" y="1769647"/>
            <a:ext cx="2574807" cy="461665"/>
          </a:xfrm>
          <a:prstGeom prst="rect">
            <a:avLst/>
          </a:prstGeom>
          <a:noFill/>
        </p:spPr>
        <p:txBody>
          <a:bodyPr wrap="none" rtlCol="0">
            <a:spAutoFit/>
          </a:bodyPr>
          <a:lstStyle/>
          <a:p>
            <a:r>
              <a:rPr lang="en-US" sz="2400" dirty="0" smtClean="0">
                <a:solidFill>
                  <a:srgbClr val="FFFF00"/>
                </a:solidFill>
              </a:rPr>
              <a:t>(research) domain</a:t>
            </a:r>
            <a:endParaRPr lang="en-US" sz="2400" dirty="0">
              <a:solidFill>
                <a:srgbClr val="FFFF00"/>
              </a:solidFill>
            </a:endParaRPr>
          </a:p>
        </p:txBody>
      </p:sp>
      <p:pic>
        <p:nvPicPr>
          <p:cNvPr id="12" name="Picture 11"/>
          <p:cNvPicPr>
            <a:picLocks noChangeAspect="1"/>
          </p:cNvPicPr>
          <p:nvPr/>
        </p:nvPicPr>
        <p:blipFill>
          <a:blip r:embed="rId5"/>
          <a:stretch>
            <a:fillRect/>
          </a:stretch>
        </p:blipFill>
        <p:spPr>
          <a:xfrm>
            <a:off x="454333" y="2265546"/>
            <a:ext cx="2545893" cy="3791755"/>
          </a:xfrm>
          <a:prstGeom prst="rect">
            <a:avLst/>
          </a:prstGeom>
        </p:spPr>
      </p:pic>
      <p:sp>
        <p:nvSpPr>
          <p:cNvPr id="3" name="Slide Number Placeholder 2"/>
          <p:cNvSpPr>
            <a:spLocks noGrp="1"/>
          </p:cNvSpPr>
          <p:nvPr>
            <p:ph type="sldNum" sz="quarter" idx="4"/>
          </p:nvPr>
        </p:nvSpPr>
        <p:spPr/>
        <p:txBody>
          <a:bodyPr/>
          <a:lstStyle/>
          <a:p>
            <a:fld id="{01EF93C7-D0AB-41D7-8C62-1F8A9E33AE23}" type="slidenum">
              <a:rPr lang="en-US" smtClean="0"/>
              <a:pPr/>
              <a:t>50</a:t>
            </a:fld>
            <a:endParaRPr lang="en-US"/>
          </a:p>
        </p:txBody>
      </p:sp>
    </p:spTree>
    <p:extLst>
      <p:ext uri="{BB962C8B-B14F-4D97-AF65-F5344CB8AC3E}">
        <p14:creationId xmlns:p14="http://schemas.microsoft.com/office/powerpoint/2010/main" val="29747122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OGMS: ‘Findings’ / ‘observations’</a:t>
            </a:r>
            <a:endParaRPr lang="en-US" dirty="0"/>
          </a:p>
        </p:txBody>
      </p:sp>
      <p:sp>
        <p:nvSpPr>
          <p:cNvPr id="3" name="Content Placeholder 2"/>
          <p:cNvSpPr>
            <a:spLocks noGrp="1"/>
          </p:cNvSpPr>
          <p:nvPr>
            <p:ph idx="1"/>
          </p:nvPr>
        </p:nvSpPr>
        <p:spPr>
          <a:xfrm>
            <a:off x="228600" y="1676400"/>
            <a:ext cx="4114800" cy="4953000"/>
          </a:xfrm>
        </p:spPr>
        <p:txBody>
          <a:bodyPr/>
          <a:lstStyle/>
          <a:p>
            <a:pPr marL="0" algn="ctr">
              <a:lnSpc>
                <a:spcPct val="150000"/>
              </a:lnSpc>
              <a:spcBef>
                <a:spcPts val="0"/>
              </a:spcBef>
            </a:pPr>
            <a:r>
              <a:rPr lang="en-US" b="1" u="sng" dirty="0" smtClean="0"/>
              <a:t>On the side of the patient</a:t>
            </a:r>
          </a:p>
          <a:p>
            <a:pPr marL="0">
              <a:lnSpc>
                <a:spcPct val="150000"/>
              </a:lnSpc>
              <a:spcBef>
                <a:spcPts val="0"/>
              </a:spcBef>
              <a:buFont typeface="Arial" panose="020B0604020202020204" pitchFamily="34" charset="0"/>
              <a:buChar char="•"/>
            </a:pPr>
            <a:r>
              <a:rPr lang="en-US" dirty="0" smtClean="0"/>
              <a:t>Bodily features</a:t>
            </a:r>
          </a:p>
          <a:p>
            <a:pPr marL="400050" lvl="1">
              <a:lnSpc>
                <a:spcPct val="150000"/>
              </a:lnSpc>
              <a:spcBef>
                <a:spcPts val="0"/>
              </a:spcBef>
              <a:buFont typeface="Arial" panose="020B0604020202020204" pitchFamily="34" charset="0"/>
              <a:buChar char="•"/>
            </a:pPr>
            <a:r>
              <a:rPr lang="en-US" dirty="0" smtClean="0"/>
              <a:t>Symptoms</a:t>
            </a:r>
          </a:p>
          <a:p>
            <a:pPr marL="400050" lvl="1">
              <a:lnSpc>
                <a:spcPct val="150000"/>
              </a:lnSpc>
              <a:spcBef>
                <a:spcPts val="0"/>
              </a:spcBef>
              <a:buFont typeface="Arial" panose="020B0604020202020204" pitchFamily="34" charset="0"/>
              <a:buChar char="•"/>
            </a:pPr>
            <a:r>
              <a:rPr lang="en-US" dirty="0" smtClean="0"/>
              <a:t>Signs</a:t>
            </a:r>
          </a:p>
          <a:p>
            <a:pPr marL="800100" lvl="2">
              <a:lnSpc>
                <a:spcPct val="150000"/>
              </a:lnSpc>
              <a:spcBef>
                <a:spcPts val="0"/>
              </a:spcBef>
              <a:buFont typeface="Arial" panose="020B0604020202020204" pitchFamily="34" charset="0"/>
              <a:buChar char="•"/>
            </a:pPr>
            <a:r>
              <a:rPr lang="en-US" dirty="0" smtClean="0"/>
              <a:t>Observed through physical examination</a:t>
            </a:r>
          </a:p>
          <a:p>
            <a:pPr marL="800100" lvl="2">
              <a:lnSpc>
                <a:spcPct val="150000"/>
              </a:lnSpc>
              <a:spcBef>
                <a:spcPts val="0"/>
              </a:spcBef>
              <a:buFont typeface="Arial" panose="020B0604020202020204" pitchFamily="34" charset="0"/>
              <a:buChar char="•"/>
            </a:pPr>
            <a:r>
              <a:rPr lang="en-US" dirty="0" smtClean="0"/>
              <a:t>Observed through lab test</a:t>
            </a:r>
          </a:p>
          <a:p>
            <a:pPr marL="0">
              <a:lnSpc>
                <a:spcPct val="150000"/>
              </a:lnSpc>
              <a:spcBef>
                <a:spcPts val="0"/>
              </a:spcBef>
              <a:buFont typeface="Arial" panose="020B0604020202020204" pitchFamily="34" charset="0"/>
              <a:buChar char="•"/>
            </a:pPr>
            <a:r>
              <a:rPr lang="en-US" dirty="0" smtClean="0"/>
              <a:t>Diseases</a:t>
            </a:r>
          </a:p>
          <a:p>
            <a:pPr marL="0">
              <a:lnSpc>
                <a:spcPct val="150000"/>
              </a:lnSpc>
              <a:spcBef>
                <a:spcPts val="0"/>
              </a:spcBef>
            </a:pPr>
            <a:endParaRPr lang="en-US" dirty="0" smtClean="0"/>
          </a:p>
          <a:p>
            <a:pPr marL="0">
              <a:lnSpc>
                <a:spcPct val="150000"/>
              </a:lnSpc>
              <a:spcBef>
                <a:spcPts val="0"/>
              </a:spcBef>
            </a:pPr>
            <a:endParaRPr lang="en-US" dirty="0"/>
          </a:p>
        </p:txBody>
      </p:sp>
      <p:sp>
        <p:nvSpPr>
          <p:cNvPr id="4" name="Content Placeholder 2"/>
          <p:cNvSpPr txBox="1">
            <a:spLocks/>
          </p:cNvSpPr>
          <p:nvPr/>
        </p:nvSpPr>
        <p:spPr>
          <a:xfrm>
            <a:off x="5181600" y="1676400"/>
            <a:ext cx="3733800" cy="49530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pPr marL="0">
              <a:lnSpc>
                <a:spcPct val="150000"/>
              </a:lnSpc>
              <a:spcBef>
                <a:spcPts val="0"/>
              </a:spcBef>
            </a:pPr>
            <a:r>
              <a:rPr lang="en-US" b="1" u="sng" kern="0" dirty="0" smtClean="0"/>
              <a:t>Representations</a:t>
            </a:r>
          </a:p>
          <a:p>
            <a:pPr marL="0">
              <a:lnSpc>
                <a:spcPct val="150000"/>
              </a:lnSpc>
              <a:spcBef>
                <a:spcPts val="0"/>
              </a:spcBef>
              <a:buFont typeface="Arial" panose="020B0604020202020204" pitchFamily="34" charset="0"/>
              <a:buChar char="•"/>
            </a:pPr>
            <a:r>
              <a:rPr lang="en-US" kern="0" dirty="0" smtClean="0"/>
              <a:t>Findings</a:t>
            </a:r>
          </a:p>
          <a:p>
            <a:pPr marL="400050" lvl="1">
              <a:lnSpc>
                <a:spcPct val="150000"/>
              </a:lnSpc>
              <a:spcBef>
                <a:spcPts val="0"/>
              </a:spcBef>
              <a:buFont typeface="Arial" panose="020B0604020202020204" pitchFamily="34" charset="0"/>
              <a:buChar char="•"/>
            </a:pPr>
            <a:r>
              <a:rPr lang="en-US" kern="0" dirty="0" smtClean="0"/>
              <a:t>Anamnestic findings</a:t>
            </a:r>
          </a:p>
          <a:p>
            <a:pPr marL="400050" lvl="1">
              <a:lnSpc>
                <a:spcPct val="150000"/>
              </a:lnSpc>
              <a:spcBef>
                <a:spcPts val="0"/>
              </a:spcBef>
              <a:buFont typeface="Arial" panose="020B0604020202020204" pitchFamily="34" charset="0"/>
              <a:buChar char="•"/>
            </a:pPr>
            <a:endParaRPr lang="en-US" kern="0" dirty="0" smtClean="0"/>
          </a:p>
          <a:p>
            <a:pPr marL="800100" lvl="2">
              <a:lnSpc>
                <a:spcPct val="150000"/>
              </a:lnSpc>
              <a:spcBef>
                <a:spcPts val="0"/>
              </a:spcBef>
              <a:buFont typeface="Arial" panose="020B0604020202020204" pitchFamily="34" charset="0"/>
              <a:buChar char="•"/>
            </a:pPr>
            <a:r>
              <a:rPr lang="en-US" kern="0" dirty="0" smtClean="0"/>
              <a:t>Clinical findings</a:t>
            </a:r>
          </a:p>
          <a:p>
            <a:pPr marL="800100" lvl="2">
              <a:lnSpc>
                <a:spcPct val="150000"/>
              </a:lnSpc>
              <a:spcBef>
                <a:spcPts val="0"/>
              </a:spcBef>
              <a:buFont typeface="Arial" panose="020B0604020202020204" pitchFamily="34" charset="0"/>
              <a:buChar char="•"/>
            </a:pPr>
            <a:endParaRPr lang="en-US" kern="0" dirty="0"/>
          </a:p>
          <a:p>
            <a:pPr marL="800100" lvl="2">
              <a:lnSpc>
                <a:spcPct val="150000"/>
              </a:lnSpc>
              <a:spcBef>
                <a:spcPts val="0"/>
              </a:spcBef>
              <a:buFont typeface="Arial" panose="020B0604020202020204" pitchFamily="34" charset="0"/>
              <a:buChar char="•"/>
            </a:pPr>
            <a:r>
              <a:rPr lang="en-US" kern="0" dirty="0" smtClean="0"/>
              <a:t>Laboratory findings</a:t>
            </a:r>
          </a:p>
          <a:p>
            <a:pPr marL="0">
              <a:lnSpc>
                <a:spcPct val="150000"/>
              </a:lnSpc>
              <a:spcBef>
                <a:spcPts val="0"/>
              </a:spcBef>
              <a:buFont typeface="Arial" panose="020B0604020202020204" pitchFamily="34" charset="0"/>
              <a:buChar char="•"/>
            </a:pPr>
            <a:r>
              <a:rPr lang="en-US" kern="0" dirty="0" smtClean="0"/>
              <a:t>Diagnoses</a:t>
            </a:r>
            <a:endParaRPr lang="en-US" kern="0" dirty="0"/>
          </a:p>
        </p:txBody>
      </p:sp>
      <p:sp>
        <p:nvSpPr>
          <p:cNvPr id="5" name="Right Arrow 4"/>
          <p:cNvSpPr/>
          <p:nvPr/>
        </p:nvSpPr>
        <p:spPr bwMode="auto">
          <a:xfrm>
            <a:off x="3124200" y="2483004"/>
            <a:ext cx="1905000" cy="228600"/>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6" name="Right Arrow 5"/>
          <p:cNvSpPr/>
          <p:nvPr/>
        </p:nvSpPr>
        <p:spPr bwMode="auto">
          <a:xfrm>
            <a:off x="3124200" y="3048000"/>
            <a:ext cx="1905000" cy="228600"/>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 name="Right Arrow 6"/>
          <p:cNvSpPr/>
          <p:nvPr/>
        </p:nvSpPr>
        <p:spPr bwMode="auto">
          <a:xfrm>
            <a:off x="4464204" y="4092498"/>
            <a:ext cx="990600" cy="197004"/>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8" name="Right Arrow 7"/>
          <p:cNvSpPr/>
          <p:nvPr/>
        </p:nvSpPr>
        <p:spPr bwMode="auto">
          <a:xfrm>
            <a:off x="4495800" y="4984596"/>
            <a:ext cx="990600" cy="197004"/>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9" name="Right Arrow 8"/>
          <p:cNvSpPr/>
          <p:nvPr/>
        </p:nvSpPr>
        <p:spPr bwMode="auto">
          <a:xfrm>
            <a:off x="3135351" y="5475249"/>
            <a:ext cx="1905000" cy="228600"/>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10" name="Rectangle 9"/>
          <p:cNvSpPr/>
          <p:nvPr/>
        </p:nvSpPr>
        <p:spPr bwMode="auto">
          <a:xfrm>
            <a:off x="4648200" y="1676400"/>
            <a:ext cx="76200" cy="4648200"/>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a:xfrm>
            <a:off x="1524000" y="6350913"/>
            <a:ext cx="7620000" cy="430887"/>
          </a:xfrm>
          <a:prstGeom prst="rect">
            <a:avLst/>
          </a:prstGeom>
        </p:spPr>
        <p:txBody>
          <a:bodyPr wrap="square">
            <a:spAutoFit/>
          </a:bodyPr>
          <a:lstStyle/>
          <a:p>
            <a:pPr algn="r"/>
            <a:r>
              <a:rPr lang="en-US" sz="1100" b="0" dirty="0" err="1">
                <a:solidFill>
                  <a:schemeClr val="bg1"/>
                </a:solidFill>
              </a:rPr>
              <a:t>Scheuermann</a:t>
            </a:r>
            <a:r>
              <a:rPr lang="en-US" sz="1100" b="0" dirty="0">
                <a:solidFill>
                  <a:schemeClr val="bg1"/>
                </a:solidFill>
              </a:rPr>
              <a:t> R, Ceusters W, Smith B. </a:t>
            </a:r>
            <a:r>
              <a:rPr lang="en-US" sz="1100" b="0" i="1" dirty="0">
                <a:solidFill>
                  <a:schemeClr val="bg1"/>
                </a:solidFill>
              </a:rPr>
              <a:t>Toward an Ontological Treatment of Disease and Diagnosis</a:t>
            </a:r>
            <a:r>
              <a:rPr lang="en-US" sz="1100" b="0" dirty="0">
                <a:solidFill>
                  <a:schemeClr val="bg1"/>
                </a:solidFill>
              </a:rPr>
              <a:t>. 2009 AMIA Summit on Translational Bioinformatics, San Francisco, California, March 15-17, 2009;: 116-120. </a:t>
            </a:r>
            <a:r>
              <a:rPr lang="en-US" sz="1100" b="0" dirty="0" err="1">
                <a:solidFill>
                  <a:schemeClr val="bg1"/>
                </a:solidFill>
              </a:rPr>
              <a:t>Omnipress</a:t>
            </a:r>
            <a:r>
              <a:rPr lang="en-US" sz="1100" b="0" dirty="0">
                <a:solidFill>
                  <a:schemeClr val="bg1"/>
                </a:solidFill>
              </a:rPr>
              <a:t> ISBN:0-9647743-7-2</a:t>
            </a:r>
          </a:p>
        </p:txBody>
      </p:sp>
      <p:sp>
        <p:nvSpPr>
          <p:cNvPr id="12" name="Slide Number Placeholder 11"/>
          <p:cNvSpPr>
            <a:spLocks noGrp="1"/>
          </p:cNvSpPr>
          <p:nvPr>
            <p:ph type="sldNum" sz="quarter" idx="4"/>
          </p:nvPr>
        </p:nvSpPr>
        <p:spPr/>
        <p:txBody>
          <a:bodyPr/>
          <a:lstStyle/>
          <a:p>
            <a:fld id="{9CE537AB-973C-4F01-8428-E6E22579D3AA}" type="slidenum">
              <a:rPr lang="en-US" smtClean="0"/>
              <a:pPr/>
              <a:t>51</a:t>
            </a:fld>
            <a:endParaRPr lang="en-US"/>
          </a:p>
        </p:txBody>
      </p:sp>
    </p:spTree>
    <p:extLst>
      <p:ext uri="{BB962C8B-B14F-4D97-AF65-F5344CB8AC3E}">
        <p14:creationId xmlns:p14="http://schemas.microsoft.com/office/powerpoint/2010/main" val="2842690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en-US" altLang="en-US" dirty="0" smtClean="0"/>
              <a:t>Realism-based Ontology (RBO)</a:t>
            </a:r>
          </a:p>
        </p:txBody>
      </p:sp>
      <p:sp>
        <p:nvSpPr>
          <p:cNvPr id="11267" name="Content Placeholder 23"/>
          <p:cNvSpPr>
            <a:spLocks noGrp="1"/>
          </p:cNvSpPr>
          <p:nvPr>
            <p:ph idx="1"/>
          </p:nvPr>
        </p:nvSpPr>
        <p:spPr>
          <a:xfrm>
            <a:off x="228600" y="3200400"/>
            <a:ext cx="2667000" cy="3167062"/>
          </a:xfrm>
        </p:spPr>
        <p:txBody>
          <a:bodyPr/>
          <a:lstStyle/>
          <a:p>
            <a:pPr marL="233363" indent="-233363"/>
            <a:r>
              <a:rPr lang="en-US" altLang="en-US" sz="2400" dirty="0" smtClean="0">
                <a:solidFill>
                  <a:srgbClr val="FFFF00"/>
                </a:solidFill>
                <a:latin typeface="+mn-lt"/>
              </a:rPr>
              <a:t>Referents</a:t>
            </a:r>
          </a:p>
          <a:p>
            <a:pPr marL="401638" lvl="1" indent="-233363"/>
            <a:r>
              <a:rPr lang="en-US" altLang="en-US" sz="1600" dirty="0" smtClean="0"/>
              <a:t>are (meta-) physically the way they are,</a:t>
            </a:r>
          </a:p>
          <a:p>
            <a:pPr marL="401638" lvl="1" indent="-233363"/>
            <a:r>
              <a:rPr lang="en-US" altLang="en-US" sz="1600" dirty="0" smtClean="0"/>
              <a:t>relate to each other in an objective way,</a:t>
            </a:r>
          </a:p>
          <a:p>
            <a:pPr marL="401638" lvl="1" indent="-233363"/>
            <a:r>
              <a:rPr lang="en-US" altLang="en-US" sz="1600" dirty="0" smtClean="0"/>
              <a:t>follow ‘laws of nature’.</a:t>
            </a:r>
          </a:p>
        </p:txBody>
      </p:sp>
      <p:sp>
        <p:nvSpPr>
          <p:cNvPr id="25" name="Content Placeholder 24"/>
          <p:cNvSpPr>
            <a:spLocks noGrp="1"/>
          </p:cNvSpPr>
          <p:nvPr>
            <p:ph sz="half" idx="4294967295"/>
          </p:nvPr>
        </p:nvSpPr>
        <p:spPr>
          <a:xfrm>
            <a:off x="5775325" y="3200400"/>
            <a:ext cx="3368675" cy="3282950"/>
          </a:xfrm>
          <a:prstGeom prst="rect">
            <a:avLst/>
          </a:prstGeom>
        </p:spPr>
        <p:txBody>
          <a:bodyPr/>
          <a:lstStyle/>
          <a:p>
            <a:pPr marL="569913" indent="-280988"/>
            <a:r>
              <a:rPr lang="en-US" altLang="en-US" sz="2400" dirty="0" smtClean="0">
                <a:solidFill>
                  <a:srgbClr val="FFFF00"/>
                </a:solidFill>
              </a:rPr>
              <a:t>References</a:t>
            </a:r>
          </a:p>
          <a:p>
            <a:pPr marL="457200" lvl="1" indent="-223838"/>
            <a:r>
              <a:rPr lang="en-US" altLang="en-US" sz="1600" dirty="0" smtClean="0"/>
              <a:t>follow, ideally, the syntactic-semantic conventions of some representation language,</a:t>
            </a:r>
          </a:p>
          <a:p>
            <a:pPr marL="457200" lvl="1" indent="-223838"/>
            <a:r>
              <a:rPr lang="en-US" altLang="en-US" sz="1600" dirty="0" smtClean="0"/>
              <a:t>are restricted by the expressivity of that language,</a:t>
            </a:r>
          </a:p>
          <a:p>
            <a:pPr marL="457200" lvl="1" indent="-223838"/>
            <a:r>
              <a:rPr lang="en-US" altLang="en-US" sz="1600" dirty="0" smtClean="0"/>
              <a:t>reference collections need to come, for correct interpretation, with documentation outside the representation.</a:t>
            </a:r>
          </a:p>
        </p:txBody>
      </p:sp>
      <p:grpSp>
        <p:nvGrpSpPr>
          <p:cNvPr id="11269" name="Group 28"/>
          <p:cNvGrpSpPr>
            <a:grpSpLocks/>
          </p:cNvGrpSpPr>
          <p:nvPr/>
        </p:nvGrpSpPr>
        <p:grpSpPr bwMode="auto">
          <a:xfrm>
            <a:off x="177800" y="1752600"/>
            <a:ext cx="8742363" cy="1366838"/>
            <a:chOff x="177283" y="2057400"/>
            <a:chExt cx="8742782" cy="1366935"/>
          </a:xfrm>
        </p:grpSpPr>
        <p:pic>
          <p:nvPicPr>
            <p:cNvPr id="11272" name="Picture 29" descr="sk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83" y="2057400"/>
              <a:ext cx="8742782" cy="13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818" y="2326428"/>
              <a:ext cx="1316631" cy="82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Line 60"/>
            <p:cNvSpPr>
              <a:spLocks noChangeShapeType="1"/>
            </p:cNvSpPr>
            <p:nvPr/>
          </p:nvSpPr>
          <p:spPr bwMode="auto">
            <a:xfrm flipH="1">
              <a:off x="7051813" y="2438400"/>
              <a:ext cx="448851" cy="13669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26" name="Content Placeholder 24"/>
          <p:cNvSpPr txBox="1">
            <a:spLocks/>
          </p:cNvSpPr>
          <p:nvPr/>
        </p:nvSpPr>
        <p:spPr bwMode="auto">
          <a:xfrm>
            <a:off x="2827338" y="3200400"/>
            <a:ext cx="3051175" cy="3282950"/>
          </a:xfrm>
          <a:prstGeom prst="rect">
            <a:avLst/>
          </a:prstGeom>
          <a:noFill/>
          <a:ln w="9525">
            <a:noFill/>
            <a:miter lim="800000"/>
            <a:headEnd/>
            <a:tailEnd/>
          </a:ln>
        </p:spPr>
        <p:txBody>
          <a:bodyPr/>
          <a:lstStyle/>
          <a:p>
            <a:pPr algn="l" eaLnBrk="0" hangingPunct="0">
              <a:spcBef>
                <a:spcPct val="20000"/>
              </a:spcBef>
              <a:defRPr/>
            </a:pPr>
            <a:r>
              <a:rPr lang="en-US" sz="2400" b="0" kern="0" dirty="0">
                <a:solidFill>
                  <a:srgbClr val="FFFF00"/>
                </a:solidFill>
                <a:latin typeface="+mn-lt"/>
              </a:rPr>
              <a:t>Window on reality</a:t>
            </a:r>
          </a:p>
          <a:p>
            <a:pPr marL="401638" lvl="1" indent="-233363" algn="l" eaLnBrk="0" hangingPunct="0">
              <a:spcBef>
                <a:spcPct val="20000"/>
              </a:spcBef>
              <a:defRPr/>
            </a:pPr>
            <a:r>
              <a:rPr lang="en-US" sz="1600" b="0" kern="0" dirty="0">
                <a:solidFill>
                  <a:srgbClr val="EBE6FC"/>
                </a:solidFill>
                <a:latin typeface="+mn-lt"/>
              </a:rPr>
              <a:t>restricted by:</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what is physically and technically observable,</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what is measured and what we think is measured,</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established knowledge and ‘laws of nature’.</a:t>
            </a:r>
          </a:p>
        </p:txBody>
      </p:sp>
      <p:sp>
        <p:nvSpPr>
          <p:cNvPr id="2" name="Slide Number Placeholder 1"/>
          <p:cNvSpPr>
            <a:spLocks noGrp="1"/>
          </p:cNvSpPr>
          <p:nvPr>
            <p:ph type="sldNum" sz="quarter" idx="4"/>
          </p:nvPr>
        </p:nvSpPr>
        <p:spPr/>
        <p:txBody>
          <a:bodyPr/>
          <a:lstStyle/>
          <a:p>
            <a:fld id="{7C5DB68A-9D44-4073-920F-D08D647C06A7}" type="slidenum">
              <a:rPr lang="en-US" smtClean="0"/>
              <a:t>52</a:t>
            </a:fld>
            <a:endParaRPr lang="en-US" dirty="0"/>
          </a:p>
        </p:txBody>
      </p:sp>
    </p:spTree>
    <p:extLst>
      <p:ext uri="{BB962C8B-B14F-4D97-AF65-F5344CB8AC3E}">
        <p14:creationId xmlns:p14="http://schemas.microsoft.com/office/powerpoint/2010/main" val="2420955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15" name="Slide Number Placeholder 14"/>
          <p:cNvSpPr>
            <a:spLocks noGrp="1"/>
          </p:cNvSpPr>
          <p:nvPr>
            <p:ph type="sldNum" sz="quarter" idx="4"/>
          </p:nvPr>
        </p:nvSpPr>
        <p:spPr/>
        <p:txBody>
          <a:bodyPr/>
          <a:lstStyle/>
          <a:p>
            <a:fld id="{9CE537AB-973C-4F01-8428-E6E22579D3AA}" type="slidenum">
              <a:rPr lang="en-US" smtClean="0"/>
              <a:pPr/>
              <a:t>53</a:t>
            </a:fld>
            <a:endParaRPr lang="en-US"/>
          </a:p>
        </p:txBody>
      </p:sp>
    </p:spTree>
    <p:extLst>
      <p:ext uri="{BB962C8B-B14F-4D97-AF65-F5344CB8AC3E}">
        <p14:creationId xmlns:p14="http://schemas.microsoft.com/office/powerpoint/2010/main" val="34886227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sz="2400" dirty="0" smtClean="0"/>
              <a:t>Reality as benchmark for data organization and representation</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00"/>
                </a:gs>
                <a:gs pos="100000">
                  <a:schemeClr val="hlink"/>
                </a:gs>
              </a:gsLst>
              <a:lin ang="0" scaled="1"/>
            </a:gradFill>
            <a:ln w="9525">
              <a:noFill/>
              <a:miter lim="800000"/>
              <a:headEnd/>
              <a:tailEnd/>
            </a:ln>
          </p:spPr>
          <p:txBody>
            <a:bodyPr rot="10800000" wrap="none" anchor="ctr"/>
            <a:lstStyle/>
            <a:p>
              <a:r>
                <a:rPr lang="en-US" sz="2000" dirty="0"/>
                <a:t>verify</a:t>
              </a:r>
            </a:p>
          </p:txBody>
        </p:sp>
      </p:grpSp>
      <p:sp>
        <p:nvSpPr>
          <p:cNvPr id="7204"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10" name="AutoShape 280"/>
          <p:cNvSpPr>
            <a:spLocks noChangeArrowheads="1"/>
          </p:cNvSpPr>
          <p:nvPr/>
        </p:nvSpPr>
        <p:spPr bwMode="auto">
          <a:xfrm rot="17685397">
            <a:off x="4688432" y="3982086"/>
            <a:ext cx="2206118"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1" name="AutoShape 280"/>
          <p:cNvSpPr>
            <a:spLocks noChangeArrowheads="1"/>
          </p:cNvSpPr>
          <p:nvPr/>
        </p:nvSpPr>
        <p:spPr bwMode="auto">
          <a:xfrm rot="19056791">
            <a:off x="5019581" y="4074467"/>
            <a:ext cx="2512982"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2" name="AutoShape 280"/>
          <p:cNvSpPr>
            <a:spLocks noChangeArrowheads="1"/>
          </p:cNvSpPr>
          <p:nvPr/>
        </p:nvSpPr>
        <p:spPr bwMode="auto">
          <a:xfrm rot="1384625">
            <a:off x="5217606" y="5154638"/>
            <a:ext cx="1518447" cy="493713"/>
          </a:xfrm>
          <a:prstGeom prst="rightArrow">
            <a:avLst>
              <a:gd name="adj1" fmla="val 46630"/>
              <a:gd name="adj2" fmla="val 57245"/>
            </a:avLst>
          </a:prstGeom>
          <a:gradFill rotWithShape="1">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4" name="Rectangle 313"/>
          <p:cNvSpPr/>
          <p:nvPr/>
        </p:nvSpPr>
        <p:spPr bwMode="auto">
          <a:xfrm rot="10800000" flipV="1">
            <a:off x="2971800" y="5018809"/>
            <a:ext cx="2514600" cy="304800"/>
          </a:xfrm>
          <a:prstGeom prst="rect">
            <a:avLst/>
          </a:prstGeom>
          <a:gradFill>
            <a:gsLst>
              <a:gs pos="0">
                <a:srgbClr val="FF3399"/>
              </a:gs>
              <a:gs pos="25000">
                <a:srgbClr val="FF6633"/>
              </a:gs>
              <a:gs pos="50000">
                <a:srgbClr val="FFFF00"/>
              </a:gs>
              <a:gs pos="75000">
                <a:srgbClr val="01A78F"/>
              </a:gs>
              <a:gs pos="100000">
                <a:srgbClr val="3366FF"/>
              </a:gs>
            </a:gsLst>
            <a:lin ang="0" scaled="0"/>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000066"/>
              </a:solidFill>
              <a:effectLst/>
              <a:latin typeface="Times New Roman" pitchFamily="18" charset="0"/>
            </a:endParaRPr>
          </a:p>
        </p:txBody>
      </p:sp>
      <p:sp>
        <p:nvSpPr>
          <p:cNvPr id="15" name="Slide Number Placeholder 14"/>
          <p:cNvSpPr>
            <a:spLocks noGrp="1"/>
          </p:cNvSpPr>
          <p:nvPr>
            <p:ph type="sldNum" sz="quarter" idx="4"/>
          </p:nvPr>
        </p:nvSpPr>
        <p:spPr/>
        <p:txBody>
          <a:bodyPr/>
          <a:lstStyle/>
          <a:p>
            <a:fld id="{9CE537AB-973C-4F01-8428-E6E22579D3AA}" type="slidenum">
              <a:rPr lang="en-US" smtClean="0"/>
              <a:pPr/>
              <a:t>54</a:t>
            </a:fld>
            <a:endParaRPr lang="en-US"/>
          </a:p>
        </p:txBody>
      </p:sp>
    </p:spTree>
    <p:extLst>
      <p:ext uri="{BB962C8B-B14F-4D97-AF65-F5344CB8AC3E}">
        <p14:creationId xmlns:p14="http://schemas.microsoft.com/office/powerpoint/2010/main" val="1953434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dirty="0"/>
              <a:t>Types </a:t>
            </a:r>
            <a:r>
              <a:rPr lang="en-US" dirty="0">
                <a:sym typeface="Wingdings" panose="05000000000000000000" pitchFamily="2" charset="2"/>
              </a:rPr>
              <a:t></a:t>
            </a:r>
            <a:r>
              <a:rPr lang="en-US" dirty="0" smtClean="0"/>
              <a:t> </a:t>
            </a:r>
            <a:r>
              <a:rPr lang="en-US" dirty="0"/>
              <a:t>particulars</a:t>
            </a:r>
          </a:p>
        </p:txBody>
      </p:sp>
      <p:graphicFrame>
        <p:nvGraphicFramePr>
          <p:cNvPr id="10" name="Table 9"/>
          <p:cNvGraphicFramePr>
            <a:graphicFrameLocks noGrp="1"/>
          </p:cNvGraphicFramePr>
          <p:nvPr>
            <p:extLst/>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en-US" sz="3200" dirty="0"/>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en-US" sz="3200"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smtClean="0">
                        <a:solidFill>
                          <a:schemeClr val="bg1"/>
                        </a:solidFill>
                      </a:endParaRPr>
                    </a:p>
                    <a:p>
                      <a:r>
                        <a:rPr lang="en-US" sz="3200" b="1" dirty="0" smtClean="0">
                          <a:solidFill>
                            <a:schemeClr val="bg1"/>
                          </a:solidFill>
                        </a:rPr>
                        <a:t>Types</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a:solidFill>
                          <a:schemeClr val="bg1"/>
                        </a:solidFill>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r>
                        <a:rPr lang="en-US" sz="2400" b="1" dirty="0" smtClean="0">
                          <a:solidFill>
                            <a:schemeClr val="bg1"/>
                          </a:solidFill>
                        </a:rPr>
                        <a:t>Particulars</a:t>
                      </a:r>
                      <a:r>
                        <a:rPr lang="en-US" sz="3200" b="1" dirty="0" smtClean="0">
                          <a:solidFill>
                            <a:schemeClr val="bg1"/>
                          </a:solidFill>
                        </a:rPr>
                        <a:t> </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endParaRPr lang="en-US" sz="2800" dirty="0">
                        <a:solidFill>
                          <a:schemeClr val="tx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7" name="Straight Connector 6"/>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5" name="Rectangle 4"/>
          <p:cNvSpPr/>
          <p:nvPr/>
        </p:nvSpPr>
        <p:spPr>
          <a:xfrm>
            <a:off x="2200275" y="2313653"/>
            <a:ext cx="6771640" cy="1569660"/>
          </a:xfrm>
          <a:prstGeom prst="rect">
            <a:avLst/>
          </a:prstGeom>
        </p:spPr>
        <p:txBody>
          <a:bodyPr wrap="square">
            <a:spAutoFit/>
          </a:bodyPr>
          <a:lstStyle/>
          <a:p>
            <a:r>
              <a:rPr lang="en-US" b="0" dirty="0" smtClean="0">
                <a:solidFill>
                  <a:schemeClr val="bg1"/>
                </a:solidFill>
                <a:ea typeface="Times New Roman" panose="02020603050405020304" pitchFamily="18" charset="0"/>
              </a:rPr>
              <a:t>counterparts </a:t>
            </a:r>
            <a:r>
              <a:rPr lang="en-US" b="0" dirty="0">
                <a:solidFill>
                  <a:schemeClr val="bg1"/>
                </a:solidFill>
                <a:ea typeface="Times New Roman" panose="02020603050405020304" pitchFamily="18" charset="0"/>
              </a:rPr>
              <a:t>in reality of (some of) </a:t>
            </a:r>
            <a:endParaRPr lang="en-US" b="0" dirty="0" smtClean="0">
              <a:solidFill>
                <a:schemeClr val="bg1"/>
              </a:solidFill>
              <a:ea typeface="Times New Roman" panose="02020603050405020304" pitchFamily="18" charset="0"/>
            </a:endParaRPr>
          </a:p>
          <a:p>
            <a:r>
              <a:rPr lang="en-US" b="0" dirty="0" smtClean="0">
                <a:solidFill>
                  <a:schemeClr val="bg1"/>
                </a:solidFill>
                <a:ea typeface="Times New Roman" panose="02020603050405020304" pitchFamily="18" charset="0"/>
              </a:rPr>
              <a:t>the </a:t>
            </a:r>
            <a:r>
              <a:rPr lang="en-US" b="0" dirty="0">
                <a:solidFill>
                  <a:schemeClr val="bg1"/>
                </a:solidFill>
                <a:ea typeface="Times New Roman" panose="02020603050405020304" pitchFamily="18" charset="0"/>
              </a:rPr>
              <a:t>general terms used in the formulation of scientific </a:t>
            </a:r>
            <a:r>
              <a:rPr lang="en-US" b="0" dirty="0" smtClean="0">
                <a:solidFill>
                  <a:schemeClr val="bg1"/>
                </a:solidFill>
                <a:ea typeface="Times New Roman" panose="02020603050405020304" pitchFamily="18" charset="0"/>
              </a:rPr>
              <a:t>theories </a:t>
            </a:r>
            <a:endParaRPr lang="en-US" b="0" dirty="0">
              <a:solidFill>
                <a:schemeClr val="bg1"/>
              </a:solidFill>
            </a:endParaRPr>
          </a:p>
        </p:txBody>
      </p:sp>
      <p:sp>
        <p:nvSpPr>
          <p:cNvPr id="6" name="Rectangle 5"/>
          <p:cNvSpPr/>
          <p:nvPr/>
        </p:nvSpPr>
        <p:spPr>
          <a:xfrm>
            <a:off x="2356717" y="4698682"/>
            <a:ext cx="6700923" cy="1569660"/>
          </a:xfrm>
          <a:prstGeom prst="rect">
            <a:avLst/>
          </a:prstGeom>
        </p:spPr>
        <p:txBody>
          <a:bodyPr wrap="square">
            <a:spAutoFit/>
          </a:bodyPr>
          <a:lstStyle/>
          <a:p>
            <a:r>
              <a:rPr lang="en-US" b="0" dirty="0" smtClean="0">
                <a:solidFill>
                  <a:schemeClr val="bg1"/>
                </a:solidFill>
                <a:ea typeface="Times New Roman" panose="02020603050405020304" pitchFamily="18" charset="0"/>
              </a:rPr>
              <a:t>concrete </a:t>
            </a:r>
            <a:r>
              <a:rPr lang="en-US" b="0" dirty="0">
                <a:solidFill>
                  <a:schemeClr val="bg1"/>
                </a:solidFill>
                <a:ea typeface="Times New Roman" panose="02020603050405020304" pitchFamily="18" charset="0"/>
              </a:rPr>
              <a:t>individual entities </a:t>
            </a:r>
            <a:endParaRPr lang="en-US" b="0" dirty="0" smtClean="0">
              <a:solidFill>
                <a:schemeClr val="bg1"/>
              </a:solidFill>
              <a:ea typeface="Times New Roman" panose="02020603050405020304" pitchFamily="18" charset="0"/>
            </a:endParaRPr>
          </a:p>
          <a:p>
            <a:r>
              <a:rPr lang="en-US" b="0" dirty="0" smtClean="0">
                <a:solidFill>
                  <a:schemeClr val="bg1"/>
                </a:solidFill>
                <a:ea typeface="Times New Roman" panose="02020603050405020304" pitchFamily="18" charset="0"/>
              </a:rPr>
              <a:t>(</a:t>
            </a:r>
            <a:r>
              <a:rPr lang="en-US" b="0" dirty="0">
                <a:solidFill>
                  <a:schemeClr val="bg1"/>
                </a:solidFill>
                <a:ea typeface="Times New Roman" panose="02020603050405020304" pitchFamily="18" charset="0"/>
              </a:rPr>
              <a:t>entities that exist in space and time and that exist only once)</a:t>
            </a:r>
            <a:endParaRPr lang="en-US" b="0" dirty="0">
              <a:solidFill>
                <a:schemeClr val="bg1"/>
              </a:solidFill>
            </a:endParaRPr>
          </a:p>
        </p:txBody>
      </p:sp>
      <p:sp>
        <p:nvSpPr>
          <p:cNvPr id="12" name="Rectangle 11"/>
          <p:cNvSpPr/>
          <p:nvPr/>
        </p:nvSpPr>
        <p:spPr>
          <a:xfrm>
            <a:off x="86361" y="6520190"/>
            <a:ext cx="8981439" cy="261610"/>
          </a:xfrm>
          <a:prstGeom prst="rect">
            <a:avLst/>
          </a:prstGeom>
        </p:spPr>
        <p:txBody>
          <a:bodyPr wrap="square">
            <a:spAutoFit/>
          </a:bodyPr>
          <a:lstStyle/>
          <a:p>
            <a:pPr algn="r"/>
            <a:r>
              <a:rPr lang="en-US" sz="1100" b="0" dirty="0">
                <a:solidFill>
                  <a:schemeClr val="bg1"/>
                </a:solidFill>
              </a:rPr>
              <a:t>Smith B, Ceusters W. Ontological Realism as a Methodology for Coordinated Evolution of Scientific Ontologies. Applied Ontology, 2010;5(3-4):139-188. </a:t>
            </a:r>
          </a:p>
        </p:txBody>
      </p:sp>
      <p:sp>
        <p:nvSpPr>
          <p:cNvPr id="3" name="Slide Number Placeholder 2"/>
          <p:cNvSpPr>
            <a:spLocks noGrp="1"/>
          </p:cNvSpPr>
          <p:nvPr>
            <p:ph type="sldNum" sz="quarter" idx="4"/>
          </p:nvPr>
        </p:nvSpPr>
        <p:spPr/>
        <p:txBody>
          <a:bodyPr/>
          <a:lstStyle/>
          <a:p>
            <a:fld id="{7C5DB68A-9D44-4073-920F-D08D647C06A7}" type="slidenum">
              <a:rPr lang="en-US" smtClean="0"/>
              <a:t>55</a:t>
            </a:fld>
            <a:endParaRPr lang="en-US" dirty="0"/>
          </a:p>
        </p:txBody>
      </p:sp>
    </p:spTree>
    <p:extLst>
      <p:ext uri="{BB962C8B-B14F-4D97-AF65-F5344CB8AC3E}">
        <p14:creationId xmlns:p14="http://schemas.microsoft.com/office/powerpoint/2010/main" val="27563219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AutoShape 2"/>
          <p:cNvSpPr>
            <a:spLocks noGrp="1" noChangeArrowheads="1"/>
          </p:cNvSpPr>
          <p:nvPr>
            <p:ph type="title"/>
          </p:nvPr>
        </p:nvSpPr>
        <p:spPr/>
        <p:txBody>
          <a:bodyPr/>
          <a:lstStyle/>
          <a:p>
            <a:r>
              <a:rPr lang="en-US" dirty="0"/>
              <a:t>Types </a:t>
            </a:r>
            <a:r>
              <a:rPr lang="en-US" dirty="0">
                <a:sym typeface="Wingdings" panose="05000000000000000000" pitchFamily="2" charset="2"/>
              </a:rPr>
              <a:t></a:t>
            </a:r>
            <a:r>
              <a:rPr lang="en-US" dirty="0" smtClean="0"/>
              <a:t> </a:t>
            </a:r>
            <a:r>
              <a:rPr lang="en-US" dirty="0"/>
              <a:t>particulars</a:t>
            </a:r>
            <a:endParaRPr lang="en-US" altLang="en-US" dirty="0" smtClean="0"/>
          </a:p>
        </p:txBody>
      </p:sp>
      <p:sp>
        <p:nvSpPr>
          <p:cNvPr id="75778" name="Slide Number Placeholder 3"/>
          <p:cNvSpPr>
            <a:spLocks noGrp="1"/>
          </p:cNvSpPr>
          <p:nvPr>
            <p:ph type="sldNum" sz="quarter" idx="4"/>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2D1ED6DE-7037-4ADB-82B3-159CF3002468}" type="slidenum">
              <a:rPr lang="en-US" altLang="en-US" sz="1400">
                <a:solidFill>
                  <a:schemeClr val="bg1"/>
                </a:solidFill>
              </a:rPr>
              <a:pPr>
                <a:spcBef>
                  <a:spcPct val="0"/>
                </a:spcBef>
                <a:buFontTx/>
                <a:buNone/>
              </a:pPr>
              <a:t>56</a:t>
            </a:fld>
            <a:endParaRPr lang="en-US" altLang="en-US" sz="1400">
              <a:solidFill>
                <a:schemeClr val="bg1"/>
              </a:solidFill>
            </a:endParaRPr>
          </a:p>
        </p:txBody>
      </p:sp>
      <p:sp>
        <p:nvSpPr>
          <p:cNvPr id="75780" name="Text Box 4"/>
          <p:cNvSpPr txBox="1">
            <a:spLocks noChangeArrowheads="1"/>
          </p:cNvSpPr>
          <p:nvPr/>
        </p:nvSpPr>
        <p:spPr bwMode="auto">
          <a:xfrm>
            <a:off x="3294063" y="5511800"/>
            <a:ext cx="2936875" cy="588963"/>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a:solidFill>
                  <a:schemeClr val="tx1"/>
                </a:solidFill>
              </a:rPr>
              <a:t>some particular</a:t>
            </a:r>
          </a:p>
        </p:txBody>
      </p:sp>
      <p:sp>
        <p:nvSpPr>
          <p:cNvPr id="75781" name="AutoShape 5"/>
          <p:cNvSpPr>
            <a:spLocks noChangeArrowheads="1"/>
          </p:cNvSpPr>
          <p:nvPr/>
        </p:nvSpPr>
        <p:spPr bwMode="auto">
          <a:xfrm>
            <a:off x="3770154" y="2463800"/>
            <a:ext cx="1984693" cy="646986"/>
          </a:xfrm>
          <a:prstGeom prst="roundRect">
            <a:avLst>
              <a:gd name="adj" fmla="val 16667"/>
            </a:avLst>
          </a:prstGeom>
          <a:solidFill>
            <a:srgbClr val="FFFF00"/>
          </a:solidFill>
          <a:ln w="9525">
            <a:solidFill>
              <a:schemeClr val="bg1"/>
            </a:solidFill>
            <a:round/>
            <a:headEnd/>
            <a:tailEnd/>
          </a:ln>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dirty="0">
                <a:solidFill>
                  <a:srgbClr val="000066"/>
                </a:solidFill>
              </a:rPr>
              <a:t>some </a:t>
            </a:r>
            <a:r>
              <a:rPr lang="en-US" altLang="en-US" dirty="0" smtClean="0">
                <a:solidFill>
                  <a:srgbClr val="000066"/>
                </a:solidFill>
              </a:rPr>
              <a:t>type</a:t>
            </a:r>
            <a:endParaRPr lang="en-US" altLang="en-US" dirty="0">
              <a:solidFill>
                <a:srgbClr val="000066"/>
              </a:solidFill>
            </a:endParaRPr>
          </a:p>
        </p:txBody>
      </p:sp>
      <p:sp>
        <p:nvSpPr>
          <p:cNvPr id="75782" name="Text Box 6"/>
          <p:cNvSpPr txBox="1">
            <a:spLocks noChangeArrowheads="1"/>
          </p:cNvSpPr>
          <p:nvPr/>
        </p:nvSpPr>
        <p:spPr bwMode="auto">
          <a:xfrm>
            <a:off x="4733925" y="40640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a:solidFill>
                  <a:srgbClr val="FFFF00"/>
                </a:solidFill>
              </a:rPr>
              <a:t>instanceOf …</a:t>
            </a:r>
          </a:p>
        </p:txBody>
      </p:sp>
      <p:cxnSp>
        <p:nvCxnSpPr>
          <p:cNvPr id="75783" name="AutoShape 7"/>
          <p:cNvCxnSpPr>
            <a:cxnSpLocks noChangeShapeType="1"/>
            <a:stCxn id="75780" idx="0"/>
            <a:endCxn id="75781" idx="2"/>
          </p:cNvCxnSpPr>
          <p:nvPr/>
        </p:nvCxnSpPr>
        <p:spPr bwMode="auto">
          <a:xfrm flipV="1">
            <a:off x="4762501" y="3110786"/>
            <a:ext cx="0" cy="2401014"/>
          </a:xfrm>
          <a:prstGeom prst="straightConnector1">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cxnSp>
      <p:sp>
        <p:nvSpPr>
          <p:cNvPr id="75784" name="Rectangle 8"/>
          <p:cNvSpPr>
            <a:spLocks noChangeArrowheads="1"/>
          </p:cNvSpPr>
          <p:nvPr/>
        </p:nvSpPr>
        <p:spPr bwMode="auto">
          <a:xfrm>
            <a:off x="0" y="3987800"/>
            <a:ext cx="9144000" cy="60960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pSp>
        <p:nvGrpSpPr>
          <p:cNvPr id="75785" name="Group 9"/>
          <p:cNvGrpSpPr>
            <a:grpSpLocks/>
          </p:cNvGrpSpPr>
          <p:nvPr/>
        </p:nvGrpSpPr>
        <p:grpSpPr bwMode="auto">
          <a:xfrm>
            <a:off x="228600" y="4445000"/>
            <a:ext cx="1292225" cy="1770063"/>
            <a:chOff x="144" y="3120"/>
            <a:chExt cx="814" cy="1115"/>
          </a:xfrm>
        </p:grpSpPr>
        <p:sp>
          <p:nvSpPr>
            <p:cNvPr id="75788" name="Text Box 10"/>
            <p:cNvSpPr txBox="1">
              <a:spLocks noChangeArrowheads="1"/>
            </p:cNvSpPr>
            <p:nvPr/>
          </p:nvSpPr>
          <p:spPr bwMode="auto">
            <a:xfrm>
              <a:off x="144" y="3312"/>
              <a:ext cx="814"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a:solidFill>
                    <a:schemeClr val="bg1"/>
                  </a:solidFill>
                </a:rPr>
                <a:t>entities on either site cannot ‘cross’ this boundary</a:t>
              </a:r>
            </a:p>
          </p:txBody>
        </p:sp>
        <p:sp>
          <p:nvSpPr>
            <p:cNvPr id="75789" name="Line 11"/>
            <p:cNvSpPr>
              <a:spLocks noChangeShapeType="1"/>
            </p:cNvSpPr>
            <p:nvPr/>
          </p:nvSpPr>
          <p:spPr bwMode="auto">
            <a:xfrm flipV="1">
              <a:off x="624" y="3120"/>
              <a:ext cx="288" cy="19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1949708" name="Text Box 12"/>
          <p:cNvSpPr txBox="1">
            <a:spLocks noChangeArrowheads="1"/>
          </p:cNvSpPr>
          <p:nvPr/>
        </p:nvSpPr>
        <p:spPr bwMode="auto">
          <a:xfrm>
            <a:off x="7086600" y="4673600"/>
            <a:ext cx="1524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a:solidFill>
                  <a:schemeClr val="bg1"/>
                </a:solidFill>
              </a:rPr>
              <a:t>every </a:t>
            </a:r>
            <a:r>
              <a:rPr lang="en-US" altLang="en-US" sz="1800" b="0" dirty="0">
                <a:solidFill>
                  <a:schemeClr val="accent1">
                    <a:lumMod val="75000"/>
                  </a:schemeClr>
                </a:solidFill>
              </a:rPr>
              <a:t>particular</a:t>
            </a:r>
            <a:r>
              <a:rPr lang="en-US" altLang="en-US" sz="1800" b="0" dirty="0">
                <a:solidFill>
                  <a:schemeClr val="bg1"/>
                </a:solidFill>
              </a:rPr>
              <a:t> is an instance of at least one </a:t>
            </a:r>
            <a:r>
              <a:rPr lang="en-US" altLang="en-US" sz="1800" b="0" dirty="0">
                <a:solidFill>
                  <a:srgbClr val="FFFF00"/>
                </a:solidFill>
              </a:rPr>
              <a:t>universal</a:t>
            </a:r>
          </a:p>
        </p:txBody>
      </p:sp>
      <p:sp>
        <p:nvSpPr>
          <p:cNvPr id="1949709" name="Text Box 13"/>
          <p:cNvSpPr txBox="1">
            <a:spLocks noChangeArrowheads="1"/>
          </p:cNvSpPr>
          <p:nvPr/>
        </p:nvSpPr>
        <p:spPr bwMode="auto">
          <a:xfrm>
            <a:off x="7162800" y="2235200"/>
            <a:ext cx="1524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800" b="0" dirty="0">
                <a:solidFill>
                  <a:schemeClr val="bg1"/>
                </a:solidFill>
              </a:rPr>
              <a:t>for every </a:t>
            </a:r>
            <a:r>
              <a:rPr lang="en-US" altLang="en-US" sz="1800" b="0" dirty="0">
                <a:solidFill>
                  <a:srgbClr val="FFFF00"/>
                </a:solidFill>
              </a:rPr>
              <a:t>universal</a:t>
            </a:r>
            <a:r>
              <a:rPr lang="en-US" altLang="en-US" sz="1800" b="0" dirty="0">
                <a:solidFill>
                  <a:schemeClr val="bg1"/>
                </a:solidFill>
              </a:rPr>
              <a:t> there is or has been at least one </a:t>
            </a:r>
            <a:r>
              <a:rPr lang="en-US" altLang="en-US" sz="1800" b="0" dirty="0">
                <a:solidFill>
                  <a:schemeClr val="accent1">
                    <a:lumMod val="75000"/>
                  </a:schemeClr>
                </a:solidFill>
              </a:rPr>
              <a:t>instance</a:t>
            </a:r>
          </a:p>
        </p:txBody>
      </p:sp>
    </p:spTree>
    <p:extLst>
      <p:ext uri="{BB962C8B-B14F-4D97-AF65-F5344CB8AC3E}">
        <p14:creationId xmlns:p14="http://schemas.microsoft.com/office/powerpoint/2010/main" val="668495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9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9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708" grpId="0"/>
      <p:bldP spid="194970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a:t>
            </a:r>
            <a:r>
              <a:rPr lang="en-US" dirty="0">
                <a:sym typeface="Wingdings" panose="05000000000000000000" pitchFamily="2" charset="2"/>
              </a:rPr>
              <a:t></a:t>
            </a:r>
            <a:r>
              <a:rPr lang="en-US" dirty="0" smtClean="0"/>
              <a:t> particulars</a:t>
            </a:r>
            <a:endParaRPr lang="en-US" dirty="0"/>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4" name="Picture 2" descr="https://encrypted-tbn3.gstatic.com/images?q=tbn:ANd9GcTM-GIh25fYhqb2R2H0pZamjtqZC32MYyKcK9hPdMORwzrD7ATcvCXhhD62">
            <a:hlinkClick r:id="rId3"/>
          </p:cNvPr>
          <p:cNvPicPr>
            <a:picLocks noChangeAspect="1" noChangeArrowheads="1"/>
          </p:cNvPicPr>
          <p:nvPr/>
        </p:nvPicPr>
        <p:blipFill>
          <a:blip r:embed="rId4" cstate="print"/>
          <a:srcRect/>
          <a:stretch>
            <a:fillRect/>
          </a:stretch>
        </p:blipFill>
        <p:spPr bwMode="auto">
          <a:xfrm>
            <a:off x="381000" y="4619625"/>
            <a:ext cx="1152525" cy="1533525"/>
          </a:xfrm>
          <a:prstGeom prst="rect">
            <a:avLst/>
          </a:prstGeom>
          <a:noFill/>
        </p:spPr>
      </p:pic>
      <p:pic>
        <p:nvPicPr>
          <p:cNvPr id="269316" name="Picture 4" descr="https://encrypted-tbn1.gstatic.com/images?q=tbn:ANd9GcREsxmdyg7ikvB64eCQMTaZfXmFYQ45ue49r6dHMn72KqdM0E9vrH_O-Gg">
            <a:hlinkClick r:id="rId5"/>
          </p:cNvPr>
          <p:cNvPicPr>
            <a:picLocks noChangeAspect="1" noChangeArrowheads="1"/>
          </p:cNvPicPr>
          <p:nvPr/>
        </p:nvPicPr>
        <p:blipFill>
          <a:blip r:embed="rId6" cstate="print"/>
          <a:srcRect/>
          <a:stretch>
            <a:fillRect/>
          </a:stretch>
        </p:blipFill>
        <p:spPr bwMode="auto">
          <a:xfrm>
            <a:off x="2195512" y="4595812"/>
            <a:ext cx="1114425" cy="1581150"/>
          </a:xfrm>
          <a:prstGeom prst="rect">
            <a:avLst/>
          </a:prstGeom>
          <a:noFill/>
        </p:spPr>
      </p:pic>
      <p:pic>
        <p:nvPicPr>
          <p:cNvPr id="269318" name="Picture 6" descr="https://encrypted-tbn3.gstatic.com/images?q=tbn:ANd9GcREGJl3rKpefAnc50aGAh0v4K95nJIZrFDWotLNoKlGhj3GcV7U2HlACQXE">
            <a:hlinkClick r:id="rId7"/>
          </p:cNvPr>
          <p:cNvPicPr>
            <a:picLocks noChangeAspect="1" noChangeArrowheads="1"/>
          </p:cNvPicPr>
          <p:nvPr/>
        </p:nvPicPr>
        <p:blipFill>
          <a:blip r:embed="rId8" cstate="print"/>
          <a:srcRect/>
          <a:stretch>
            <a:fillRect/>
          </a:stretch>
        </p:blipFill>
        <p:spPr bwMode="auto">
          <a:xfrm>
            <a:off x="3971924" y="4572000"/>
            <a:ext cx="1085850" cy="1628775"/>
          </a:xfrm>
          <a:prstGeom prst="rect">
            <a:avLst/>
          </a:prstGeom>
          <a:noFill/>
        </p:spPr>
      </p:pic>
      <p:pic>
        <p:nvPicPr>
          <p:cNvPr id="269320" name="Picture 8" descr="https://encrypted-tbn2.gstatic.com/images?q=tbn:ANd9GcR2RsdemFj41FjhNR6d2koWQJoQHCSjFDadDc2ZY0fYAZ-NEIiaxbAkTas">
            <a:hlinkClick r:id="rId9"/>
          </p:cNvPr>
          <p:cNvPicPr>
            <a:picLocks noChangeAspect="1" noChangeArrowheads="1"/>
          </p:cNvPicPr>
          <p:nvPr/>
        </p:nvPicPr>
        <p:blipFill>
          <a:blip r:embed="rId10" cstate="print"/>
          <a:srcRect/>
          <a:stretch>
            <a:fillRect/>
          </a:stretch>
        </p:blipFill>
        <p:spPr bwMode="auto">
          <a:xfrm>
            <a:off x="5719762" y="4629150"/>
            <a:ext cx="1162050" cy="1514475"/>
          </a:xfrm>
          <a:prstGeom prst="rect">
            <a:avLst/>
          </a:prstGeom>
          <a:noFill/>
        </p:spPr>
      </p:pic>
      <p:pic>
        <p:nvPicPr>
          <p:cNvPr id="269322" name="Picture 10" descr="https://encrypted-tbn2.gstatic.com/images?q=tbn:ANd9GcR25xibVdlSSSW8NwWFWbLRPKZicAuGjcrQPZ1H0Hlc0OJUw_-4fuCxEyw">
            <a:hlinkClick r:id="rId11"/>
          </p:cNvPr>
          <p:cNvPicPr>
            <a:picLocks noChangeAspect="1" noChangeArrowheads="1"/>
          </p:cNvPicPr>
          <p:nvPr/>
        </p:nvPicPr>
        <p:blipFill>
          <a:blip r:embed="rId12" cstate="print"/>
          <a:srcRect/>
          <a:stretch>
            <a:fillRect/>
          </a:stretch>
        </p:blipFill>
        <p:spPr bwMode="auto">
          <a:xfrm>
            <a:off x="7543800" y="4600575"/>
            <a:ext cx="1123950" cy="1571625"/>
          </a:xfrm>
          <a:prstGeom prst="rect">
            <a:avLst/>
          </a:prstGeom>
          <a:noFill/>
        </p:spPr>
      </p:pic>
      <p:cxnSp>
        <p:nvCxnSpPr>
          <p:cNvPr id="12" name="Straight Arrow Connector 11"/>
          <p:cNvCxnSpPr>
            <a:stCxn id="269314" idx="0"/>
            <a:endCxn id="17" idx="2"/>
          </p:cNvCxnSpPr>
          <p:nvPr/>
        </p:nvCxnSpPr>
        <p:spPr bwMode="auto">
          <a:xfrm flipV="1">
            <a:off x="957263" y="2718375"/>
            <a:ext cx="3614384" cy="1901250"/>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stCxn id="269316" idx="0"/>
            <a:endCxn id="17" idx="2"/>
          </p:cNvCxnSpPr>
          <p:nvPr/>
        </p:nvCxnSpPr>
        <p:spPr bwMode="auto">
          <a:xfrm flipV="1">
            <a:off x="2752725" y="2718375"/>
            <a:ext cx="1818922" cy="1877437"/>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7" idx="2"/>
          </p:cNvCxnSpPr>
          <p:nvPr/>
        </p:nvCxnSpPr>
        <p:spPr bwMode="auto">
          <a:xfrm flipV="1">
            <a:off x="4514849" y="2718375"/>
            <a:ext cx="56798" cy="1853625"/>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20" idx="0"/>
            <a:endCxn id="17" idx="2"/>
          </p:cNvCxnSpPr>
          <p:nvPr/>
        </p:nvCxnSpPr>
        <p:spPr bwMode="auto">
          <a:xfrm flipH="1" flipV="1">
            <a:off x="4571647" y="2718375"/>
            <a:ext cx="1729140" cy="1910775"/>
          </a:xfrm>
          <a:prstGeom prst="straightConnector1">
            <a:avLst/>
          </a:prstGeom>
          <a:noFill/>
          <a:ln w="38100" cap="flat" cmpd="sng" algn="ctr">
            <a:solidFill>
              <a:schemeClr val="bg1"/>
            </a:solidFill>
            <a:prstDash val="solid"/>
            <a:round/>
            <a:headEnd type="none" w="med" len="med"/>
            <a:tailEnd type="arrow"/>
          </a:ln>
          <a:effectLst/>
        </p:spPr>
      </p:cxnSp>
      <p:cxnSp>
        <p:nvCxnSpPr>
          <p:cNvPr id="16" name="Straight Arrow Connector 15"/>
          <p:cNvCxnSpPr>
            <a:stCxn id="269322" idx="0"/>
            <a:endCxn id="17" idx="2"/>
          </p:cNvCxnSpPr>
          <p:nvPr/>
        </p:nvCxnSpPr>
        <p:spPr bwMode="auto">
          <a:xfrm flipH="1" flipV="1">
            <a:off x="4571647" y="2718375"/>
            <a:ext cx="3534128" cy="1882200"/>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3289084" y="2133600"/>
            <a:ext cx="2565126" cy="584775"/>
          </a:xfrm>
          <a:prstGeom prst="rect">
            <a:avLst/>
          </a:prstGeom>
          <a:noFill/>
        </p:spPr>
        <p:txBody>
          <a:bodyPr wrap="none" rtlCol="0">
            <a:spAutoFit/>
          </a:bodyPr>
          <a:lstStyle/>
          <a:p>
            <a:r>
              <a:rPr lang="en-US" dirty="0" smtClean="0">
                <a:solidFill>
                  <a:srgbClr val="FFFF00"/>
                </a:solidFill>
              </a:rPr>
              <a:t>Human being</a:t>
            </a:r>
            <a:endParaRPr lang="en-US" dirty="0">
              <a:solidFill>
                <a:srgbClr val="FFFF00"/>
              </a:solidFill>
            </a:endParaRPr>
          </a:p>
        </p:txBody>
      </p:sp>
      <p:sp>
        <p:nvSpPr>
          <p:cNvPr id="28" name="TextBox 27"/>
          <p:cNvSpPr txBox="1"/>
          <p:nvPr/>
        </p:nvSpPr>
        <p:spPr>
          <a:xfrm>
            <a:off x="522437" y="2869912"/>
            <a:ext cx="2680541" cy="584775"/>
          </a:xfrm>
          <a:prstGeom prst="rect">
            <a:avLst/>
          </a:prstGeom>
          <a:noFill/>
        </p:spPr>
        <p:txBody>
          <a:bodyPr wrap="none" rtlCol="0">
            <a:spAutoFit/>
          </a:bodyPr>
          <a:lstStyle/>
          <a:p>
            <a:r>
              <a:rPr lang="en-US" i="1" dirty="0" smtClean="0">
                <a:solidFill>
                  <a:schemeClr val="bg1"/>
                </a:solidFill>
              </a:rPr>
              <a:t>instance of at t</a:t>
            </a:r>
            <a:endParaRPr lang="en-US" i="1" dirty="0">
              <a:solidFill>
                <a:schemeClr val="bg1"/>
              </a:solidFill>
            </a:endParaRP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non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smtClean="0">
                <a:solidFill>
                  <a:schemeClr val="bg1"/>
                </a:solidFill>
              </a:rPr>
              <a:t>particulars</a:t>
            </a:r>
            <a:endParaRPr lang="en-US" sz="2000" dirty="0">
              <a:solidFill>
                <a:schemeClr val="bg1"/>
              </a:solidFill>
            </a:endParaRPr>
          </a:p>
        </p:txBody>
      </p:sp>
      <p:sp>
        <p:nvSpPr>
          <p:cNvPr id="3" name="Slide Number Placeholder 2"/>
          <p:cNvSpPr>
            <a:spLocks noGrp="1"/>
          </p:cNvSpPr>
          <p:nvPr>
            <p:ph type="sldNum" sz="quarter" idx="4"/>
          </p:nvPr>
        </p:nvSpPr>
        <p:spPr/>
        <p:txBody>
          <a:bodyPr/>
          <a:lstStyle/>
          <a:p>
            <a:fld id="{01EF93C7-D0AB-41D7-8C62-1F8A9E33AE23}" type="slidenum">
              <a:rPr lang="en-US" smtClean="0"/>
              <a:pPr/>
              <a:t>57</a:t>
            </a:fld>
            <a:endParaRPr lang="en-US"/>
          </a:p>
        </p:txBody>
      </p:sp>
    </p:spTree>
    <p:extLst>
      <p:ext uri="{BB962C8B-B14F-4D97-AF65-F5344CB8AC3E}">
        <p14:creationId xmlns:p14="http://schemas.microsoft.com/office/powerpoint/2010/main" val="12681877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Instances are the objects of classification …</a:t>
            </a:r>
            <a:endParaRPr lang="en-US" dirty="0"/>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8" name="Picture 6" descr="https://encrypted-tbn3.gstatic.com/images?q=tbn:ANd9GcREGJl3rKpefAnc50aGAh0v4K95nJIZrFDWotLNoKlGhj3GcV7U2HlACQXE">
            <a:hlinkClick r:id="rId3"/>
          </p:cNvPr>
          <p:cNvPicPr>
            <a:picLocks noChangeAspect="1" noChangeArrowheads="1"/>
          </p:cNvPicPr>
          <p:nvPr/>
        </p:nvPicPr>
        <p:blipFill>
          <a:blip r:embed="rId4" cstate="print"/>
          <a:srcRect/>
          <a:stretch>
            <a:fillRect/>
          </a:stretch>
        </p:blipFill>
        <p:spPr bwMode="auto">
          <a:xfrm>
            <a:off x="3971924" y="4572000"/>
            <a:ext cx="1085850" cy="1628775"/>
          </a:xfrm>
          <a:prstGeom prst="rect">
            <a:avLst/>
          </a:prstGeom>
          <a:noFill/>
        </p:spPr>
      </p:pic>
      <p:cxnSp>
        <p:nvCxnSpPr>
          <p:cNvPr id="12" name="Straight Arrow Connector 11"/>
          <p:cNvCxnSpPr>
            <a:stCxn id="269318" idx="0"/>
            <a:endCxn id="18" idx="2"/>
          </p:cNvCxnSpPr>
          <p:nvPr/>
        </p:nvCxnSpPr>
        <p:spPr bwMode="auto">
          <a:xfrm flipH="1" flipV="1">
            <a:off x="3203887" y="2844463"/>
            <a:ext cx="1310962" cy="1727537"/>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endCxn id="17" idx="2"/>
          </p:cNvCxnSpPr>
          <p:nvPr/>
        </p:nvCxnSpPr>
        <p:spPr bwMode="auto">
          <a:xfrm flipH="1" flipV="1">
            <a:off x="1706660" y="3550800"/>
            <a:ext cx="2801629" cy="1035488"/>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9" idx="2"/>
          </p:cNvCxnSpPr>
          <p:nvPr/>
        </p:nvCxnSpPr>
        <p:spPr bwMode="auto">
          <a:xfrm flipV="1">
            <a:off x="4514849" y="2259688"/>
            <a:ext cx="542926" cy="2312312"/>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18" idx="0"/>
            <a:endCxn id="20" idx="2"/>
          </p:cNvCxnSpPr>
          <p:nvPr/>
        </p:nvCxnSpPr>
        <p:spPr bwMode="auto">
          <a:xfrm flipV="1">
            <a:off x="4514849" y="1802198"/>
            <a:ext cx="2652112" cy="2769802"/>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424097" y="2966025"/>
            <a:ext cx="2565126" cy="584775"/>
          </a:xfrm>
          <a:prstGeom prst="rect">
            <a:avLst/>
          </a:prstGeom>
          <a:noFill/>
        </p:spPr>
        <p:txBody>
          <a:bodyPr wrap="none" rtlCol="0">
            <a:spAutoFit/>
          </a:bodyPr>
          <a:lstStyle/>
          <a:p>
            <a:r>
              <a:rPr lang="en-US" dirty="0" smtClean="0">
                <a:solidFill>
                  <a:srgbClr val="FFFF00"/>
                </a:solidFill>
              </a:rPr>
              <a:t>Human being</a:t>
            </a:r>
            <a:endParaRPr lang="en-US" dirty="0">
              <a:solidFill>
                <a:srgbClr val="FFFF00"/>
              </a:solidFill>
            </a:endParaRP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non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smtClean="0">
                <a:solidFill>
                  <a:schemeClr val="bg1"/>
                </a:solidFill>
              </a:rPr>
              <a:t>particulars</a:t>
            </a:r>
            <a:endParaRPr lang="en-US" sz="2000" dirty="0">
              <a:solidFill>
                <a:schemeClr val="bg1"/>
              </a:solidFill>
            </a:endParaRPr>
          </a:p>
        </p:txBody>
      </p:sp>
      <p:sp>
        <p:nvSpPr>
          <p:cNvPr id="18" name="TextBox 17"/>
          <p:cNvSpPr txBox="1"/>
          <p:nvPr/>
        </p:nvSpPr>
        <p:spPr>
          <a:xfrm>
            <a:off x="2314060" y="2259688"/>
            <a:ext cx="1779654" cy="584775"/>
          </a:xfrm>
          <a:prstGeom prst="rect">
            <a:avLst/>
          </a:prstGeom>
          <a:noFill/>
        </p:spPr>
        <p:txBody>
          <a:bodyPr wrap="none" rtlCol="0">
            <a:spAutoFit/>
          </a:bodyPr>
          <a:lstStyle/>
          <a:p>
            <a:r>
              <a:rPr lang="en-US" dirty="0" smtClean="0">
                <a:solidFill>
                  <a:srgbClr val="FFFF00"/>
                </a:solidFill>
              </a:rPr>
              <a:t>Mammal</a:t>
            </a:r>
            <a:endParaRPr lang="en-US" dirty="0">
              <a:solidFill>
                <a:srgbClr val="FFFF00"/>
              </a:solidFill>
            </a:endParaRPr>
          </a:p>
        </p:txBody>
      </p:sp>
      <p:sp>
        <p:nvSpPr>
          <p:cNvPr id="19" name="TextBox 18"/>
          <p:cNvSpPr txBox="1"/>
          <p:nvPr/>
        </p:nvSpPr>
        <p:spPr>
          <a:xfrm>
            <a:off x="4026499" y="1674913"/>
            <a:ext cx="2062552" cy="584775"/>
          </a:xfrm>
          <a:prstGeom prst="rect">
            <a:avLst/>
          </a:prstGeom>
          <a:noFill/>
        </p:spPr>
        <p:txBody>
          <a:bodyPr wrap="none" rtlCol="0">
            <a:spAutoFit/>
          </a:bodyPr>
          <a:lstStyle/>
          <a:p>
            <a:r>
              <a:rPr lang="en-US" dirty="0" smtClean="0">
                <a:solidFill>
                  <a:srgbClr val="FFFF00"/>
                </a:solidFill>
              </a:rPr>
              <a:t>Vertebrate</a:t>
            </a:r>
            <a:endParaRPr lang="en-US" dirty="0">
              <a:solidFill>
                <a:srgbClr val="FFFF00"/>
              </a:solidFill>
            </a:endParaRPr>
          </a:p>
        </p:txBody>
      </p:sp>
      <p:sp>
        <p:nvSpPr>
          <p:cNvPr id="20" name="TextBox 19"/>
          <p:cNvSpPr txBox="1"/>
          <p:nvPr/>
        </p:nvSpPr>
        <p:spPr>
          <a:xfrm>
            <a:off x="6196983" y="1217423"/>
            <a:ext cx="1939955" cy="584775"/>
          </a:xfrm>
          <a:prstGeom prst="rect">
            <a:avLst/>
          </a:prstGeom>
          <a:noFill/>
        </p:spPr>
        <p:txBody>
          <a:bodyPr wrap="none" rtlCol="0">
            <a:spAutoFit/>
          </a:bodyPr>
          <a:lstStyle/>
          <a:p>
            <a:r>
              <a:rPr lang="en-US" dirty="0" smtClean="0">
                <a:solidFill>
                  <a:srgbClr val="FFFF00"/>
                </a:solidFill>
              </a:rPr>
              <a:t>Organism</a:t>
            </a:r>
            <a:endParaRPr lang="en-US" dirty="0">
              <a:solidFill>
                <a:srgbClr val="FFFF00"/>
              </a:solidFill>
            </a:endParaRPr>
          </a:p>
        </p:txBody>
      </p:sp>
      <p:sp>
        <p:nvSpPr>
          <p:cNvPr id="27" name="TextBox 26"/>
          <p:cNvSpPr txBox="1"/>
          <p:nvPr/>
        </p:nvSpPr>
        <p:spPr>
          <a:xfrm>
            <a:off x="5263213" y="4148722"/>
            <a:ext cx="2680541" cy="584775"/>
          </a:xfrm>
          <a:prstGeom prst="rect">
            <a:avLst/>
          </a:prstGeom>
          <a:noFill/>
        </p:spPr>
        <p:txBody>
          <a:bodyPr wrap="none" rtlCol="0">
            <a:spAutoFit/>
          </a:bodyPr>
          <a:lstStyle/>
          <a:p>
            <a:r>
              <a:rPr lang="en-US" i="1" dirty="0" smtClean="0">
                <a:solidFill>
                  <a:schemeClr val="bg1"/>
                </a:solidFill>
              </a:rPr>
              <a:t>instance of at t</a:t>
            </a:r>
            <a:endParaRPr lang="en-US" i="1" dirty="0">
              <a:solidFill>
                <a:schemeClr val="bg1"/>
              </a:solidFill>
            </a:endParaRPr>
          </a:p>
        </p:txBody>
      </p:sp>
      <p:cxnSp>
        <p:nvCxnSpPr>
          <p:cNvPr id="29" name="Straight Arrow Connector 28"/>
          <p:cNvCxnSpPr>
            <a:stCxn id="17" idx="0"/>
            <a:endCxn id="18" idx="1"/>
          </p:cNvCxnSpPr>
          <p:nvPr/>
        </p:nvCxnSpPr>
        <p:spPr bwMode="auto">
          <a:xfrm flipV="1">
            <a:off x="1706660" y="2552076"/>
            <a:ext cx="607400" cy="413949"/>
          </a:xfrm>
          <a:prstGeom prst="straightConnector1">
            <a:avLst/>
          </a:prstGeom>
          <a:noFill/>
          <a:ln w="38100" cap="flat" cmpd="sng" algn="ctr">
            <a:solidFill>
              <a:srgbClr val="FFFF00"/>
            </a:solidFill>
            <a:prstDash val="solid"/>
            <a:round/>
            <a:headEnd type="none" w="med" len="med"/>
            <a:tailEnd type="arrow"/>
          </a:ln>
          <a:effectLst/>
        </p:spPr>
      </p:cxnSp>
      <p:cxnSp>
        <p:nvCxnSpPr>
          <p:cNvPr id="32" name="Straight Arrow Connector 31"/>
          <p:cNvCxnSpPr>
            <a:stCxn id="18" idx="0"/>
            <a:endCxn id="19" idx="1"/>
          </p:cNvCxnSpPr>
          <p:nvPr/>
        </p:nvCxnSpPr>
        <p:spPr bwMode="auto">
          <a:xfrm flipV="1">
            <a:off x="3203887" y="1967301"/>
            <a:ext cx="822612" cy="292387"/>
          </a:xfrm>
          <a:prstGeom prst="straightConnector1">
            <a:avLst/>
          </a:prstGeom>
          <a:noFill/>
          <a:ln w="38100" cap="flat" cmpd="sng" algn="ctr">
            <a:solidFill>
              <a:srgbClr val="FFFF00"/>
            </a:solidFill>
            <a:prstDash val="solid"/>
            <a:round/>
            <a:headEnd type="none" w="med" len="med"/>
            <a:tailEnd type="arrow"/>
          </a:ln>
          <a:effectLst/>
        </p:spPr>
      </p:cxnSp>
      <p:cxnSp>
        <p:nvCxnSpPr>
          <p:cNvPr id="34" name="Straight Arrow Connector 33"/>
          <p:cNvCxnSpPr>
            <a:stCxn id="19" idx="0"/>
            <a:endCxn id="20" idx="1"/>
          </p:cNvCxnSpPr>
          <p:nvPr/>
        </p:nvCxnSpPr>
        <p:spPr bwMode="auto">
          <a:xfrm flipV="1">
            <a:off x="5057775" y="1509811"/>
            <a:ext cx="1139208" cy="165102"/>
          </a:xfrm>
          <a:prstGeom prst="straightConnector1">
            <a:avLst/>
          </a:prstGeom>
          <a:noFill/>
          <a:ln w="38100" cap="flat" cmpd="sng" algn="ctr">
            <a:solidFill>
              <a:srgbClr val="FFFF00"/>
            </a:solidFill>
            <a:prstDash val="solid"/>
            <a:round/>
            <a:headEnd type="none" w="med" len="med"/>
            <a:tailEnd type="arrow"/>
          </a:ln>
          <a:effectLst/>
        </p:spPr>
      </p:cxnSp>
      <p:sp>
        <p:nvSpPr>
          <p:cNvPr id="37" name="TextBox 36"/>
          <p:cNvSpPr txBox="1"/>
          <p:nvPr/>
        </p:nvSpPr>
        <p:spPr>
          <a:xfrm>
            <a:off x="1314834" y="2218153"/>
            <a:ext cx="663964" cy="584775"/>
          </a:xfrm>
          <a:prstGeom prst="rect">
            <a:avLst/>
          </a:prstGeom>
          <a:noFill/>
        </p:spPr>
        <p:txBody>
          <a:bodyPr wrap="none" rtlCol="0">
            <a:spAutoFit/>
          </a:bodyPr>
          <a:lstStyle/>
          <a:p>
            <a:r>
              <a:rPr lang="en-US" i="1" dirty="0" err="1" smtClean="0">
                <a:solidFill>
                  <a:srgbClr val="FFFF00"/>
                </a:solidFill>
              </a:rPr>
              <a:t>isa</a:t>
            </a:r>
            <a:endParaRPr lang="en-US" i="1" dirty="0">
              <a:solidFill>
                <a:srgbClr val="FFFF00"/>
              </a:solidFill>
            </a:endParaRPr>
          </a:p>
        </p:txBody>
      </p:sp>
      <p:sp>
        <p:nvSpPr>
          <p:cNvPr id="38" name="TextBox 37"/>
          <p:cNvSpPr txBox="1"/>
          <p:nvPr/>
        </p:nvSpPr>
        <p:spPr>
          <a:xfrm>
            <a:off x="2951229" y="1520250"/>
            <a:ext cx="663964" cy="584775"/>
          </a:xfrm>
          <a:prstGeom prst="rect">
            <a:avLst/>
          </a:prstGeom>
          <a:noFill/>
        </p:spPr>
        <p:txBody>
          <a:bodyPr wrap="none" rtlCol="0">
            <a:spAutoFit/>
          </a:bodyPr>
          <a:lstStyle/>
          <a:p>
            <a:r>
              <a:rPr lang="en-US" i="1" dirty="0" err="1" smtClean="0">
                <a:solidFill>
                  <a:srgbClr val="FFFF00"/>
                </a:solidFill>
              </a:rPr>
              <a:t>isa</a:t>
            </a:r>
            <a:endParaRPr lang="en-US" i="1" dirty="0">
              <a:solidFill>
                <a:srgbClr val="FFFF00"/>
              </a:solidFill>
            </a:endParaRPr>
          </a:p>
        </p:txBody>
      </p:sp>
      <p:sp>
        <p:nvSpPr>
          <p:cNvPr id="39" name="TextBox 38"/>
          <p:cNvSpPr txBox="1"/>
          <p:nvPr/>
        </p:nvSpPr>
        <p:spPr>
          <a:xfrm>
            <a:off x="5176941" y="1114523"/>
            <a:ext cx="663964" cy="584775"/>
          </a:xfrm>
          <a:prstGeom prst="rect">
            <a:avLst/>
          </a:prstGeom>
          <a:noFill/>
        </p:spPr>
        <p:txBody>
          <a:bodyPr wrap="none" rtlCol="0">
            <a:spAutoFit/>
          </a:bodyPr>
          <a:lstStyle/>
          <a:p>
            <a:r>
              <a:rPr lang="en-US" i="1" dirty="0" err="1" smtClean="0">
                <a:solidFill>
                  <a:srgbClr val="FFFF00"/>
                </a:solidFill>
              </a:rPr>
              <a:t>isa</a:t>
            </a:r>
            <a:endParaRPr lang="en-US" i="1" dirty="0">
              <a:solidFill>
                <a:srgbClr val="FFFF00"/>
              </a:solidFill>
            </a:endParaRPr>
          </a:p>
        </p:txBody>
      </p:sp>
      <p:sp>
        <p:nvSpPr>
          <p:cNvPr id="3" name="Slide Number Placeholder 2"/>
          <p:cNvSpPr>
            <a:spLocks noGrp="1"/>
          </p:cNvSpPr>
          <p:nvPr>
            <p:ph type="sldNum" sz="quarter" idx="4"/>
          </p:nvPr>
        </p:nvSpPr>
        <p:spPr/>
        <p:txBody>
          <a:bodyPr/>
          <a:lstStyle/>
          <a:p>
            <a:fld id="{01EF93C7-D0AB-41D7-8C62-1F8A9E33AE23}" type="slidenum">
              <a:rPr lang="en-US" smtClean="0"/>
              <a:pPr/>
              <a:t>58</a:t>
            </a:fld>
            <a:endParaRPr lang="en-US"/>
          </a:p>
        </p:txBody>
      </p:sp>
    </p:spTree>
    <p:extLst>
      <p:ext uri="{BB962C8B-B14F-4D97-AF65-F5344CB8AC3E}">
        <p14:creationId xmlns:p14="http://schemas.microsoft.com/office/powerpoint/2010/main" val="13642625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sz="3400" dirty="0" smtClean="0"/>
              <a:t>Most generic entities in Basic Formal Ontology</a:t>
            </a:r>
            <a:endParaRPr lang="en-US" sz="3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600200"/>
            <a:ext cx="7848600" cy="4953000"/>
          </a:xfrm>
        </p:spPr>
      </p:pic>
      <p:sp>
        <p:nvSpPr>
          <p:cNvPr id="5" name="Slide Number Placeholder 4"/>
          <p:cNvSpPr>
            <a:spLocks noGrp="1"/>
          </p:cNvSpPr>
          <p:nvPr>
            <p:ph type="sldNum" sz="quarter" idx="4"/>
          </p:nvPr>
        </p:nvSpPr>
        <p:spPr/>
        <p:txBody>
          <a:bodyPr/>
          <a:lstStyle/>
          <a:p>
            <a:fld id="{9CE537AB-973C-4F01-8428-E6E22579D3AA}" type="slidenum">
              <a:rPr lang="en-US" smtClean="0"/>
              <a:pPr/>
              <a:t>59</a:t>
            </a:fld>
            <a:endParaRPr lang="en-US"/>
          </a:p>
        </p:txBody>
      </p:sp>
    </p:spTree>
    <p:extLst>
      <p:ext uri="{BB962C8B-B14F-4D97-AF65-F5344CB8AC3E}">
        <p14:creationId xmlns:p14="http://schemas.microsoft.com/office/powerpoint/2010/main" val="2664201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8991600" cy="762000"/>
          </a:xfrm>
        </p:spPr>
        <p:txBody>
          <a:bodyPr/>
          <a:lstStyle/>
          <a:p>
            <a:r>
              <a:rPr lang="en-US" dirty="0" smtClean="0"/>
              <a:t>Some particulars north of the Peace Bridge</a:t>
            </a:r>
            <a:endParaRPr lang="en-US" dirty="0"/>
          </a:p>
        </p:txBody>
      </p:sp>
      <p:sp>
        <p:nvSpPr>
          <p:cNvPr id="3" name="Content Placeholder 2"/>
          <p:cNvSpPr>
            <a:spLocks noGrp="1"/>
          </p:cNvSpPr>
          <p:nvPr>
            <p:ph idx="1"/>
          </p:nvPr>
        </p:nvSpPr>
        <p:spPr>
          <a:xfrm>
            <a:off x="228600" y="5562600"/>
            <a:ext cx="8686800" cy="1066800"/>
          </a:xfrm>
        </p:spPr>
        <p:txBody>
          <a:bodyPr/>
          <a:lstStyle/>
          <a:p>
            <a:r>
              <a:rPr lang="en-US" dirty="0" smtClean="0"/>
              <a:t>The Peace Bridge is (now) a kind of bridge</a:t>
            </a:r>
          </a:p>
          <a:p>
            <a:r>
              <a:rPr lang="en-US" dirty="0" smtClean="0"/>
              <a:t>				West avenue is (now) a kind of avenue</a:t>
            </a:r>
          </a:p>
          <a:p>
            <a:endParaRPr lang="en-US" dirty="0"/>
          </a:p>
        </p:txBody>
      </p:sp>
      <p:pic>
        <p:nvPicPr>
          <p:cNvPr id="6" name="Picture 5"/>
          <p:cNvPicPr>
            <a:picLocks noChangeAspect="1"/>
          </p:cNvPicPr>
          <p:nvPr/>
        </p:nvPicPr>
        <p:blipFill>
          <a:blip r:embed="rId2"/>
          <a:stretch>
            <a:fillRect/>
          </a:stretch>
        </p:blipFill>
        <p:spPr>
          <a:xfrm>
            <a:off x="633944" y="2010500"/>
            <a:ext cx="7830752" cy="3396156"/>
          </a:xfrm>
          <a:prstGeom prst="rect">
            <a:avLst/>
          </a:prstGeom>
        </p:spPr>
      </p:pic>
      <p:cxnSp>
        <p:nvCxnSpPr>
          <p:cNvPr id="5" name="Straight Arrow Connector 4"/>
          <p:cNvCxnSpPr/>
          <p:nvPr/>
        </p:nvCxnSpPr>
        <p:spPr bwMode="auto">
          <a:xfrm flipV="1">
            <a:off x="2133600" y="5029200"/>
            <a:ext cx="1143000" cy="6096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 name="Straight Arrow Connector 6"/>
          <p:cNvCxnSpPr/>
          <p:nvPr/>
        </p:nvCxnSpPr>
        <p:spPr bwMode="auto">
          <a:xfrm flipH="1" flipV="1">
            <a:off x="6324600" y="4495800"/>
            <a:ext cx="1066800" cy="1524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4" name="Slide Number Placeholder 3"/>
          <p:cNvSpPr>
            <a:spLocks noGrp="1"/>
          </p:cNvSpPr>
          <p:nvPr>
            <p:ph type="sldNum" sz="quarter" idx="4"/>
          </p:nvPr>
        </p:nvSpPr>
        <p:spPr/>
        <p:txBody>
          <a:bodyPr/>
          <a:lstStyle/>
          <a:p>
            <a:fld id="{9CE537AB-973C-4F01-8428-E6E22579D3AA}" type="slidenum">
              <a:rPr lang="en-US" smtClean="0"/>
              <a:pPr/>
              <a:t>6</a:t>
            </a:fld>
            <a:endParaRPr lang="en-US"/>
          </a:p>
        </p:txBody>
      </p:sp>
    </p:spTree>
    <p:extLst>
      <p:ext uri="{BB962C8B-B14F-4D97-AF65-F5344CB8AC3E}">
        <p14:creationId xmlns:p14="http://schemas.microsoft.com/office/powerpoint/2010/main" val="35643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(to be continued)</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9CE537AB-973C-4F01-8428-E6E22579D3AA}" type="slidenum">
              <a:rPr lang="en-US" smtClean="0"/>
              <a:pPr/>
              <a:t>60</a:t>
            </a:fld>
            <a:endParaRPr lang="en-US"/>
          </a:p>
        </p:txBody>
      </p:sp>
    </p:spTree>
    <p:extLst>
      <p:ext uri="{BB962C8B-B14F-4D97-AF65-F5344CB8AC3E}">
        <p14:creationId xmlns:p14="http://schemas.microsoft.com/office/powerpoint/2010/main" val="2425703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Representation of some of these particulars</a:t>
            </a:r>
            <a:endParaRPr lang="en-US" dirty="0"/>
          </a:p>
        </p:txBody>
      </p:sp>
      <p:pic>
        <p:nvPicPr>
          <p:cNvPr id="4" name="Picture 3"/>
          <p:cNvPicPr>
            <a:picLocks noChangeAspect="1"/>
          </p:cNvPicPr>
          <p:nvPr/>
        </p:nvPicPr>
        <p:blipFill>
          <a:blip r:embed="rId2"/>
          <a:stretch>
            <a:fillRect/>
          </a:stretch>
        </p:blipFill>
        <p:spPr>
          <a:xfrm>
            <a:off x="641060" y="2010021"/>
            <a:ext cx="7814109" cy="3365676"/>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7</a:t>
            </a:fld>
            <a:endParaRPr lang="en-US"/>
          </a:p>
        </p:txBody>
      </p:sp>
    </p:spTree>
    <p:extLst>
      <p:ext uri="{BB962C8B-B14F-4D97-AF65-F5344CB8AC3E}">
        <p14:creationId xmlns:p14="http://schemas.microsoft.com/office/powerpoint/2010/main" val="3392404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Faithful representation</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lgn="ctr"/>
            <a:r>
              <a:rPr lang="en-US" dirty="0" smtClean="0"/>
              <a:t>Perfect correspondence</a:t>
            </a:r>
          </a:p>
          <a:p>
            <a:pPr marL="0" indent="0" algn="ctr"/>
            <a:r>
              <a:rPr lang="en-US" dirty="0" smtClean="0"/>
              <a:t>between representation and what is represented</a:t>
            </a:r>
            <a:endParaRPr lang="en-US" dirty="0"/>
          </a:p>
        </p:txBody>
      </p:sp>
      <p:pic>
        <p:nvPicPr>
          <p:cNvPr id="4" name="Picture 3"/>
          <p:cNvPicPr>
            <a:picLocks noChangeAspect="1"/>
          </p:cNvPicPr>
          <p:nvPr/>
        </p:nvPicPr>
        <p:blipFill>
          <a:blip r:embed="rId2"/>
          <a:stretch>
            <a:fillRect/>
          </a:stretch>
        </p:blipFill>
        <p:spPr>
          <a:xfrm>
            <a:off x="630382" y="2019159"/>
            <a:ext cx="7839074" cy="3382973"/>
          </a:xfrm>
          <a:prstGeom prst="rect">
            <a:avLst/>
          </a:prstGeom>
        </p:spPr>
      </p:pic>
      <p:sp>
        <p:nvSpPr>
          <p:cNvPr id="5" name="Slide Number Placeholder 4"/>
          <p:cNvSpPr>
            <a:spLocks noGrp="1"/>
          </p:cNvSpPr>
          <p:nvPr>
            <p:ph type="sldNum" sz="quarter" idx="4"/>
          </p:nvPr>
        </p:nvSpPr>
        <p:spPr/>
        <p:txBody>
          <a:bodyPr/>
          <a:lstStyle/>
          <a:p>
            <a:fld id="{9CE537AB-973C-4F01-8428-E6E22579D3AA}" type="slidenum">
              <a:rPr lang="en-US" smtClean="0"/>
              <a:pPr/>
              <a:t>8</a:t>
            </a:fld>
            <a:endParaRPr lang="en-US"/>
          </a:p>
        </p:txBody>
      </p:sp>
    </p:spTree>
    <p:extLst>
      <p:ext uri="{BB962C8B-B14F-4D97-AF65-F5344CB8AC3E}">
        <p14:creationId xmlns:p14="http://schemas.microsoft.com/office/powerpoint/2010/main" val="2314223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AutoShape 2"/>
          <p:cNvSpPr>
            <a:spLocks noGrp="1" noChangeArrowheads="1"/>
          </p:cNvSpPr>
          <p:nvPr>
            <p:ph type="title"/>
          </p:nvPr>
        </p:nvSpPr>
        <p:spPr/>
        <p:txBody>
          <a:bodyPr/>
          <a:lstStyle/>
          <a:p>
            <a:r>
              <a:rPr lang="nl-BE" altLang="en-US" dirty="0" smtClean="0"/>
              <a:t>An </a:t>
            </a:r>
            <a:r>
              <a:rPr lang="nl-BE" altLang="en-US" dirty="0" err="1" smtClean="0"/>
              <a:t>ideal</a:t>
            </a:r>
            <a:r>
              <a:rPr lang="nl-BE" altLang="en-US" dirty="0" smtClean="0"/>
              <a:t> dataset</a:t>
            </a:r>
            <a:endParaRPr lang="nl-NL" altLang="en-US" dirty="0"/>
          </a:p>
        </p:txBody>
      </p:sp>
      <p:sp>
        <p:nvSpPr>
          <p:cNvPr id="949251" name="Rectangle 3"/>
          <p:cNvSpPr>
            <a:spLocks noGrp="1" noChangeArrowheads="1"/>
          </p:cNvSpPr>
          <p:nvPr>
            <p:ph idx="1"/>
          </p:nvPr>
        </p:nvSpPr>
        <p:spPr/>
        <p:txBody>
          <a:bodyPr/>
          <a:lstStyle/>
          <a:p>
            <a:pPr marL="344488" indent="-344488"/>
            <a:r>
              <a:rPr lang="en-US" altLang="en-US" sz="2800" dirty="0"/>
              <a:t>A representation of some pre-existing </a:t>
            </a:r>
            <a:r>
              <a:rPr lang="en-US" altLang="en-US" sz="2800" i="1" dirty="0" smtClean="0"/>
              <a:t>portion </a:t>
            </a:r>
            <a:r>
              <a:rPr lang="en-US" altLang="en-US" sz="2800" i="1" dirty="0"/>
              <a:t>of </a:t>
            </a:r>
            <a:r>
              <a:rPr lang="en-US" altLang="en-US" sz="2800" i="1" dirty="0" smtClean="0"/>
              <a:t>reality</a:t>
            </a:r>
            <a:r>
              <a:rPr lang="en-US" altLang="en-US" sz="2800" dirty="0" smtClean="0"/>
              <a:t> </a:t>
            </a:r>
            <a:r>
              <a:rPr lang="en-US" altLang="en-US" sz="2800" dirty="0"/>
              <a:t>which</a:t>
            </a:r>
            <a:br>
              <a:rPr lang="en-US" altLang="en-US" sz="2800" dirty="0"/>
            </a:br>
            <a:endParaRPr lang="en-US" altLang="en-US" sz="1200" dirty="0"/>
          </a:p>
          <a:p>
            <a:pPr marL="1085850" lvl="1" indent="-361950">
              <a:buFontTx/>
              <a:buAutoNum type="arabicPeriod"/>
            </a:pPr>
            <a:r>
              <a:rPr lang="en-US" altLang="en-US" dirty="0"/>
              <a:t>reflects </a:t>
            </a:r>
            <a:r>
              <a:rPr lang="en-US" altLang="en-US" dirty="0" smtClean="0"/>
              <a:t>the </a:t>
            </a:r>
            <a:r>
              <a:rPr lang="en-US" altLang="en-US" dirty="0" smtClean="0">
                <a:solidFill>
                  <a:srgbClr val="FFFF00"/>
                </a:solidFill>
              </a:rPr>
              <a:t>particulars</a:t>
            </a:r>
            <a:r>
              <a:rPr lang="en-US" altLang="en-US" dirty="0" smtClean="0"/>
              <a:t> within </a:t>
            </a:r>
            <a:r>
              <a:rPr lang="en-US" altLang="en-US" dirty="0"/>
              <a:t>its domain </a:t>
            </a:r>
            <a:r>
              <a:rPr lang="en-US" altLang="en-US" dirty="0" smtClean="0"/>
              <a:t>– and the relations between them – in </a:t>
            </a:r>
            <a:r>
              <a:rPr lang="en-US" altLang="en-US" dirty="0"/>
              <a:t>such a way that there obtains a systematic correlation between reality and the representation itself,</a:t>
            </a:r>
            <a:br>
              <a:rPr lang="en-US" altLang="en-US" dirty="0"/>
            </a:br>
            <a:endParaRPr lang="en-US" altLang="en-US" sz="1200" dirty="0"/>
          </a:p>
          <a:p>
            <a:pPr marL="1085850" lvl="1" indent="-361950">
              <a:buFontTx/>
              <a:buAutoNum type="arabicPeriod"/>
            </a:pPr>
            <a:r>
              <a:rPr lang="en-US" altLang="en-US" dirty="0"/>
              <a:t>is intelligible to a domain </a:t>
            </a:r>
            <a:r>
              <a:rPr lang="en-US" altLang="en-US" dirty="0" smtClean="0"/>
              <a:t>expert,</a:t>
            </a:r>
            <a:r>
              <a:rPr lang="en-US" altLang="en-US" dirty="0"/>
              <a:t/>
            </a:r>
            <a:br>
              <a:rPr lang="en-US" altLang="en-US" dirty="0"/>
            </a:br>
            <a:endParaRPr lang="en-US" altLang="en-US" sz="1200" dirty="0"/>
          </a:p>
          <a:p>
            <a:pPr marL="1085850" lvl="1" indent="-361950">
              <a:buFontTx/>
              <a:buAutoNum type="arabicPeriod"/>
            </a:pPr>
            <a:r>
              <a:rPr lang="en-US" altLang="en-US" dirty="0"/>
              <a:t>is formalized in a way that allows it to support automatic information </a:t>
            </a:r>
            <a:r>
              <a:rPr lang="en-US" altLang="en-US" dirty="0" smtClean="0"/>
              <a:t>processing.</a:t>
            </a:r>
            <a:endParaRPr lang="en-US" altLang="en-US" dirty="0"/>
          </a:p>
        </p:txBody>
      </p:sp>
      <p:sp>
        <p:nvSpPr>
          <p:cNvPr id="2" name="Rectangle 1"/>
          <p:cNvSpPr/>
          <p:nvPr/>
        </p:nvSpPr>
        <p:spPr>
          <a:xfrm>
            <a:off x="685800" y="6320135"/>
            <a:ext cx="8458200" cy="461665"/>
          </a:xfrm>
          <a:prstGeom prst="rect">
            <a:avLst/>
          </a:prstGeom>
        </p:spPr>
        <p:txBody>
          <a:bodyPr wrap="square">
            <a:spAutoFit/>
          </a:bodyPr>
          <a:lstStyle/>
          <a:p>
            <a:pPr algn="r"/>
            <a:r>
              <a:rPr lang="en-US" sz="1200" b="0" dirty="0" smtClean="0">
                <a:solidFill>
                  <a:schemeClr val="bg1"/>
                </a:solidFill>
              </a:rPr>
              <a:t>Smith </a:t>
            </a:r>
            <a:r>
              <a:rPr lang="en-US" sz="1200" b="0" dirty="0">
                <a:solidFill>
                  <a:schemeClr val="bg1"/>
                </a:solidFill>
              </a:rPr>
              <a:t>B, </a:t>
            </a:r>
            <a:r>
              <a:rPr lang="en-US" sz="1200" b="0" dirty="0" err="1">
                <a:solidFill>
                  <a:schemeClr val="bg1"/>
                </a:solidFill>
              </a:rPr>
              <a:t>Kusnierczyk</a:t>
            </a:r>
            <a:r>
              <a:rPr lang="en-US" sz="1200" b="0" dirty="0">
                <a:solidFill>
                  <a:schemeClr val="bg1"/>
                </a:solidFill>
              </a:rPr>
              <a:t> W, </a:t>
            </a:r>
            <a:r>
              <a:rPr lang="en-US" sz="1200" b="0" dirty="0" err="1">
                <a:solidFill>
                  <a:schemeClr val="bg1"/>
                </a:solidFill>
              </a:rPr>
              <a:t>Schober</a:t>
            </a:r>
            <a:r>
              <a:rPr lang="en-US" sz="1200" b="0" dirty="0">
                <a:solidFill>
                  <a:schemeClr val="bg1"/>
                </a:solidFill>
              </a:rPr>
              <a:t> D, Ceusters W. Towards a Reference Terminology for Ontology Research and Development in the Biomedical Domain. Proceedings of KR-MED 2006, Biomedical Ontology in Action, November 8, 2006, Baltimore MD, USA </a:t>
            </a:r>
          </a:p>
        </p:txBody>
      </p:sp>
      <p:sp>
        <p:nvSpPr>
          <p:cNvPr id="3" name="Slide Number Placeholder 2"/>
          <p:cNvSpPr>
            <a:spLocks noGrp="1"/>
          </p:cNvSpPr>
          <p:nvPr>
            <p:ph type="sldNum" sz="quarter" idx="4"/>
          </p:nvPr>
        </p:nvSpPr>
        <p:spPr/>
        <p:txBody>
          <a:bodyPr/>
          <a:lstStyle/>
          <a:p>
            <a:fld id="{9CE537AB-973C-4F01-8428-E6E22579D3AA}" type="slidenum">
              <a:rPr lang="en-US" smtClean="0"/>
              <a:pPr/>
              <a:t>9</a:t>
            </a:fld>
            <a:endParaRPr lang="en-US"/>
          </a:p>
        </p:txBody>
      </p:sp>
    </p:spTree>
    <p:extLst>
      <p:ext uri="{BB962C8B-B14F-4D97-AF65-F5344CB8AC3E}">
        <p14:creationId xmlns:p14="http://schemas.microsoft.com/office/powerpoint/2010/main" val="3586487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30783</TotalTime>
  <Words>2350</Words>
  <Application>Microsoft Office PowerPoint</Application>
  <PresentationFormat>On-screen Show (4:3)</PresentationFormat>
  <Paragraphs>469</Paragraphs>
  <Slides>60</Slides>
  <Notes>19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3" baseType="lpstr">
      <vt:lpstr>Batang</vt:lpstr>
      <vt:lpstr>ＭＳ 明朝</vt:lpstr>
      <vt:lpstr>ＭＳ Ｐゴシック</vt:lpstr>
      <vt:lpstr>SimSun</vt:lpstr>
      <vt:lpstr>Arial</vt:lpstr>
      <vt:lpstr>Georgia</vt:lpstr>
      <vt:lpstr>Times</vt:lpstr>
      <vt:lpstr>Times New Roman</vt:lpstr>
      <vt:lpstr>Trebuchet MS</vt:lpstr>
      <vt:lpstr>Verdana</vt:lpstr>
      <vt:lpstr>Wingdings</vt:lpstr>
      <vt:lpstr>2014-Indianapolis</vt:lpstr>
      <vt:lpstr>Photo Editor-foto</vt:lpstr>
      <vt:lpstr>Biomedical Informatics II Data collection principles and Ontology  Lecture in BMS515: Fundamentals of Biomedical Research. Nov 22, 2019 Room 1225A, JSMBS, University at Buffalo</vt:lpstr>
      <vt:lpstr>Today’s learning outcomes (BMI-II)</vt:lpstr>
      <vt:lpstr>Where do data come from?</vt:lpstr>
      <vt:lpstr>Beings, happenings and descriptions</vt:lpstr>
      <vt:lpstr>Focus of my programmatic research</vt:lpstr>
      <vt:lpstr>Some particulars north of the Peace Bridge</vt:lpstr>
      <vt:lpstr>Representation of some of these particulars</vt:lpstr>
      <vt:lpstr>Faithful representation</vt:lpstr>
      <vt:lpstr>An ideal dataset</vt:lpstr>
      <vt:lpstr>You think?</vt:lpstr>
      <vt:lpstr>Reviewers’ comments on my FOIS 2016 papers</vt:lpstr>
      <vt:lpstr>The Matrix</vt:lpstr>
      <vt:lpstr>Three relevant disciplines</vt:lpstr>
      <vt:lpstr>Three relevant disciplines: (1)</vt:lpstr>
      <vt:lpstr>Three relevant disciplines: (2)</vt:lpstr>
      <vt:lpstr>Three relevant disciplines: (3)</vt:lpstr>
      <vt:lpstr>Philosophy of Science (PhyS) ?</vt:lpstr>
      <vt:lpstr>Philosophy of science: use(ful/less)?</vt:lpstr>
      <vt:lpstr>Philosophy of science: use(ful/less)?</vt:lpstr>
      <vt:lpstr>Some key principles in how to do science</vt:lpstr>
      <vt:lpstr>PowerPoint Presentation</vt:lpstr>
      <vt:lpstr>Scientific Objectivity (1)</vt:lpstr>
      <vt:lpstr>Scientific Objectivity (1)</vt:lpstr>
      <vt:lpstr>Scientific Objectivity (2)</vt:lpstr>
      <vt:lpstr>The view from nowhere</vt:lpstr>
      <vt:lpstr>No scientific objectivity here</vt:lpstr>
      <vt:lpstr>No scientific objectivity here</vt:lpstr>
      <vt:lpstr>Is there scientific objectivity here?</vt:lpstr>
      <vt:lpstr>Three disciplines: difference in focus</vt:lpstr>
      <vt:lpstr>The problem of data-focused research</vt:lpstr>
      <vt:lpstr>Why is this important?</vt:lpstr>
      <vt:lpstr>PowerPoint Presentation</vt:lpstr>
      <vt:lpstr>PowerPoint Presentation</vt:lpstr>
      <vt:lpstr>PowerPoint Presentation</vt:lpstr>
      <vt:lpstr>PowerPoint Presentation</vt:lpstr>
      <vt:lpstr>PowerPoint Presentation</vt:lpstr>
      <vt:lpstr>Three relevant disciplines: (4)</vt:lpstr>
      <vt:lpstr>‘Ontology’</vt:lpstr>
      <vt:lpstr>Where do data come from?</vt:lpstr>
      <vt:lpstr>Where do data come from?</vt:lpstr>
      <vt:lpstr>Where do data come from?</vt:lpstr>
      <vt:lpstr>Four notions of ‘ontology’ as a study</vt:lpstr>
      <vt:lpstr>The discipline of ‘Ontology’</vt:lpstr>
      <vt:lpstr>The discipline of ‘Ontology’</vt:lpstr>
      <vt:lpstr>Without ontologists … </vt:lpstr>
      <vt:lpstr>The basis of Ontological Realism (O.R.)</vt:lpstr>
      <vt:lpstr>Basic Ontological Distinctions</vt:lpstr>
      <vt:lpstr>Basic Formal Ontology: what is out there … (… we want/need to deal with)?</vt:lpstr>
      <vt:lpstr>Reality  Representation</vt:lpstr>
      <vt:lpstr>Reality  Representation</vt:lpstr>
      <vt:lpstr>OGMS: ‘Findings’ / ‘observations’</vt:lpstr>
      <vt:lpstr>Realism-based Ontology (RBO)</vt:lpstr>
      <vt:lpstr>Generalization: data generation and use</vt:lpstr>
      <vt:lpstr>Reality as benchmark for data organization and representation</vt:lpstr>
      <vt:lpstr>Types  particulars</vt:lpstr>
      <vt:lpstr>Types  particulars</vt:lpstr>
      <vt:lpstr>Types  particulars</vt:lpstr>
      <vt:lpstr>Instances are the objects of classification …</vt:lpstr>
      <vt:lpstr>Most generic entities in Basic Formal Ontology</vt:lpstr>
      <vt:lpstr>(to be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Werner CEUSTERS</cp:lastModifiedBy>
  <cp:revision>1293</cp:revision>
  <dcterms:created xsi:type="dcterms:W3CDTF">1601-01-01T00:00:00Z</dcterms:created>
  <dcterms:modified xsi:type="dcterms:W3CDTF">2019-11-22T16:19:58Z</dcterms:modified>
</cp:coreProperties>
</file>