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6" r:id="rId1"/>
  </p:sldMasterIdLst>
  <p:notesMasterIdLst>
    <p:notesMasterId r:id="rId48"/>
  </p:notesMasterIdLst>
  <p:sldIdLst>
    <p:sldId id="1339" r:id="rId2"/>
    <p:sldId id="1491" r:id="rId3"/>
    <p:sldId id="1344" r:id="rId4"/>
    <p:sldId id="1367" r:id="rId5"/>
    <p:sldId id="1369" r:id="rId6"/>
    <p:sldId id="1368" r:id="rId7"/>
    <p:sldId id="1370" r:id="rId8"/>
    <p:sldId id="1373" r:id="rId9"/>
    <p:sldId id="1378" r:id="rId10"/>
    <p:sldId id="1431" r:id="rId11"/>
    <p:sldId id="1379" r:id="rId12"/>
    <p:sldId id="1380" r:id="rId13"/>
    <p:sldId id="1381" r:id="rId14"/>
    <p:sldId id="1382" r:id="rId15"/>
    <p:sldId id="1377" r:id="rId16"/>
    <p:sldId id="1413" r:id="rId17"/>
    <p:sldId id="1383" r:id="rId18"/>
    <p:sldId id="1384" r:id="rId19"/>
    <p:sldId id="1495" r:id="rId20"/>
    <p:sldId id="1496" r:id="rId21"/>
    <p:sldId id="1497" r:id="rId22"/>
    <p:sldId id="1498" r:id="rId23"/>
    <p:sldId id="1499" r:id="rId24"/>
    <p:sldId id="1500" r:id="rId25"/>
    <p:sldId id="1501" r:id="rId26"/>
    <p:sldId id="1502" r:id="rId27"/>
    <p:sldId id="1503" r:id="rId28"/>
    <p:sldId id="1504" r:id="rId29"/>
    <p:sldId id="1505" r:id="rId30"/>
    <p:sldId id="1506" r:id="rId31"/>
    <p:sldId id="1507" r:id="rId32"/>
    <p:sldId id="1508" r:id="rId33"/>
    <p:sldId id="1509" r:id="rId34"/>
    <p:sldId id="1510" r:id="rId35"/>
    <p:sldId id="1511" r:id="rId36"/>
    <p:sldId id="1512" r:id="rId37"/>
    <p:sldId id="1513" r:id="rId38"/>
    <p:sldId id="1514" r:id="rId39"/>
    <p:sldId id="1403" r:id="rId40"/>
    <p:sldId id="1485" r:id="rId41"/>
    <p:sldId id="1486" r:id="rId42"/>
    <p:sldId id="1345" r:id="rId43"/>
    <p:sldId id="1346" r:id="rId44"/>
    <p:sldId id="1347" r:id="rId45"/>
    <p:sldId id="1350" r:id="rId46"/>
    <p:sldId id="1440" r:id="rId47"/>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165D"/>
    <a:srgbClr val="FF0066"/>
    <a:srgbClr val="FFFF66"/>
    <a:srgbClr val="00FF00"/>
    <a:srgbClr val="1FE115"/>
    <a:srgbClr val="FF0000"/>
    <a:srgbClr val="FF6600"/>
    <a:srgbClr val="A2CCE8"/>
    <a:srgbClr val="AAE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64" autoAdjust="0"/>
    <p:restoredTop sz="95507" autoAdjust="0"/>
  </p:normalViewPr>
  <p:slideViewPr>
    <p:cSldViewPr>
      <p:cViewPr varScale="1">
        <p:scale>
          <a:sx n="84" d="100"/>
          <a:sy n="84" d="100"/>
        </p:scale>
        <p:origin x="126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18028D2-F1DD-4CEF-968C-AED73AC5BD14}" type="slidenum">
              <a:rPr lang="en-US" smtClean="0"/>
              <a:pPr/>
              <a:t>1</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dirty="0" smtClean="0"/>
          </a:p>
        </p:txBody>
      </p:sp>
    </p:spTree>
    <p:extLst>
      <p:ext uri="{BB962C8B-B14F-4D97-AF65-F5344CB8AC3E}">
        <p14:creationId xmlns:p14="http://schemas.microsoft.com/office/powerpoint/2010/main" val="383062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858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15086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35345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49585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36782B-B3F2-433C-9C22-97821A56DCB0}" type="slidenum">
              <a:rPr lang="en-US" altLang="en-US"/>
              <a:pPr/>
              <a:t>31</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66005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87591-844B-4FC5-BA87-ED0CB59B0085}" type="slidenum">
              <a:rPr lang="en-US" altLang="en-US"/>
              <a:pPr/>
              <a:t>32</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97681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BC7324-51ED-479C-A21F-332407035518}" type="slidenum">
              <a:rPr lang="en-US" altLang="en-US"/>
              <a:pPr/>
              <a:t>33</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87814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D6C3A-D7D2-4D29-997C-51AFF9796114}" type="slidenum">
              <a:rPr lang="en-US" altLang="en-US"/>
              <a:pPr/>
              <a:t>34</a:t>
            </a:fld>
            <a:endParaRPr lang="en-US" alt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72750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D3C64B-4570-40D2-8E41-023A395FF2D0}" type="slidenum">
              <a:rPr lang="en-US" altLang="en-US"/>
              <a:pPr/>
              <a:t>36</a:t>
            </a:fld>
            <a:endParaRPr lang="en-US"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3317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58727-F5C6-48FD-92CB-57CABABB86ED}" type="slidenum">
              <a:rPr lang="en-US" altLang="en-US"/>
              <a:pPr/>
              <a:t>37</a:t>
            </a:fld>
            <a:endParaRPr lang="en-US" alt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85753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777809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5A88D-83A7-4880-9EB8-EB5C2538543E}" type="slidenum">
              <a:rPr lang="en-US" altLang="en-US"/>
              <a:pPr/>
              <a:t>38</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80002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42</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304974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43</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873537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44</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399282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45</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172586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46</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23078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484374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5840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91238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2172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742392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06454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2954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5495042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xfrm>
            <a:off x="7239000" y="6553200"/>
            <a:ext cx="1905000" cy="304800"/>
          </a:xfrm>
          <a:prstGeom prst="rect">
            <a:avLst/>
          </a:prstGeom>
          <a:ln/>
        </p:spPr>
        <p:txBody>
          <a:bodyPr/>
          <a:lstStyle>
            <a:lvl1pPr>
              <a:defRPr/>
            </a:lvl1pPr>
          </a:lstStyle>
          <a:p>
            <a:fld id="{F41BC1FE-425B-4D41-9768-47500E60C2C6}" type="slidenum">
              <a:rPr lang="en-US" altLang="en-US"/>
              <a:pPr/>
              <a:t>‹#›</a:t>
            </a:fld>
            <a:endParaRPr lang="en-US" altLang="en-US"/>
          </a:p>
        </p:txBody>
      </p:sp>
    </p:spTree>
    <p:extLst>
      <p:ext uri="{BB962C8B-B14F-4D97-AF65-F5344CB8AC3E}">
        <p14:creationId xmlns:p14="http://schemas.microsoft.com/office/powerpoint/2010/main" val="3295397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3094482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2339341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1134665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828800"/>
            <a:ext cx="4267200" cy="41148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34550"/>
            <a:ext cx="4267200" cy="4109049"/>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
        <p:nvSpPr>
          <p:cNvPr id="6"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4112439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92771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78530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477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068"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069"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r>
              <a:rPr lang="en-US" noProof="0" smtClean="0"/>
              <a:t>Click icon to add table</a:t>
            </a:r>
            <a:endParaRPr lang="en-US" noProof="0"/>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pPr>
              <a:defRPr/>
            </a:pPr>
            <a:fld id="{2BFB4125-E3D1-4ED8-8187-4993DEAD497C}" type="slidenum">
              <a:rPr lang="en-US" smtClean="0"/>
              <a:pPr>
                <a:defRPr/>
              </a:pPr>
              <a:t>‹#›</a:t>
            </a:fld>
            <a:endParaRPr lang="en-US"/>
          </a:p>
        </p:txBody>
      </p:sp>
    </p:spTree>
    <p:extLst>
      <p:ext uri="{BB962C8B-B14F-4D97-AF65-F5344CB8AC3E}">
        <p14:creationId xmlns:p14="http://schemas.microsoft.com/office/powerpoint/2010/main" val="199158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1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38745922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Ls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www.maxmore.com/"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0" y="990600"/>
            <a:ext cx="9144000" cy="2043113"/>
          </a:xfrm>
        </p:spPr>
        <p:txBody>
          <a:bodyPr/>
          <a:lstStyle/>
          <a:p>
            <a:pPr>
              <a:tabLst>
                <a:tab pos="5376863" algn="l"/>
              </a:tabLst>
            </a:pPr>
            <a:r>
              <a:rPr lang="en-US" sz="4000" dirty="0" smtClean="0"/>
              <a:t>Biomedical Informatics I</a:t>
            </a:r>
            <a:br>
              <a:rPr lang="en-US" sz="4000" dirty="0" smtClean="0"/>
            </a:br>
            <a:r>
              <a:rPr lang="en-US" sz="4000" dirty="0" smtClean="0"/>
              <a:t>The discipline of </a:t>
            </a:r>
            <a:br>
              <a:rPr lang="en-US" sz="4000" dirty="0" smtClean="0"/>
            </a:br>
            <a:r>
              <a:rPr lang="en-US" sz="4000" dirty="0" smtClean="0"/>
              <a:t>Biomedical Informatics</a:t>
            </a:r>
            <a:r>
              <a:rPr lang="en-US" sz="3200" dirty="0" smtClean="0"/>
              <a:t/>
            </a:r>
            <a:br>
              <a:rPr lang="en-US" sz="3200" dirty="0" smtClean="0"/>
            </a:br>
            <a:r>
              <a:rPr lang="en-US" sz="3200" dirty="0" smtClean="0"/>
              <a:t/>
            </a:r>
            <a:br>
              <a:rPr lang="en-US" sz="3200" dirty="0" smtClean="0"/>
            </a:br>
            <a:r>
              <a:rPr lang="en-GB" sz="1800" dirty="0" smtClean="0">
                <a:latin typeface="Times New Roman" panose="02020603050405020304" pitchFamily="18" charset="0"/>
                <a:cs typeface="Times New Roman" panose="02020603050405020304" pitchFamily="18" charset="0"/>
              </a:rPr>
              <a:t>Lecture in BMS515: </a:t>
            </a:r>
            <a:r>
              <a:rPr lang="en-US" sz="1800" i="1" dirty="0">
                <a:latin typeface="Times New Roman" panose="02020603050405020304" pitchFamily="18" charset="0"/>
                <a:cs typeface="Times New Roman" panose="02020603050405020304" pitchFamily="18" charset="0"/>
              </a:rPr>
              <a:t>Fundamentals of Biomedical </a:t>
            </a:r>
            <a:r>
              <a:rPr lang="en-US" sz="1800" i="1" dirty="0" smtClean="0">
                <a:latin typeface="Times New Roman" panose="02020603050405020304" pitchFamily="18" charset="0"/>
                <a:cs typeface="Times New Roman" panose="02020603050405020304" pitchFamily="18" charset="0"/>
              </a:rPr>
              <a:t>Research.</a:t>
            </a:r>
            <a:r>
              <a:rPr lang="en-GB" sz="1800" dirty="0" smtClean="0">
                <a:latin typeface="Times New Roman" panose="02020603050405020304" pitchFamily="18" charset="0"/>
                <a:cs typeface="Times New Roman" panose="02020603050405020304" pitchFamily="18" charset="0"/>
              </a:rPr>
              <a:t/>
            </a:r>
            <a:br>
              <a:rPr lang="en-GB" sz="1800" dirty="0" smtClean="0">
                <a:latin typeface="Times New Roman" panose="02020603050405020304" pitchFamily="18" charset="0"/>
                <a:cs typeface="Times New Roman" panose="02020603050405020304" pitchFamily="18" charset="0"/>
              </a:rPr>
            </a:br>
            <a:r>
              <a:rPr lang="en-GB" sz="1800" dirty="0" smtClean="0">
                <a:latin typeface="Times New Roman" panose="02020603050405020304" pitchFamily="18" charset="0"/>
                <a:cs typeface="Times New Roman" panose="02020603050405020304" pitchFamily="18" charset="0"/>
              </a:rPr>
              <a:t>Nov 20, 2019</a:t>
            </a:r>
            <a:br>
              <a:rPr lang="en-GB" sz="1800" dirty="0" smtClean="0">
                <a:latin typeface="Times New Roman" panose="02020603050405020304" pitchFamily="18" charset="0"/>
                <a:cs typeface="Times New Roman" panose="02020603050405020304" pitchFamily="18" charset="0"/>
              </a:rPr>
            </a:br>
            <a:r>
              <a:rPr lang="en-GB" sz="1800" dirty="0">
                <a:latin typeface="Times New Roman" panose="02020603050405020304" pitchFamily="18" charset="0"/>
                <a:cs typeface="Times New Roman" panose="02020603050405020304" pitchFamily="18" charset="0"/>
              </a:rPr>
              <a:t>Room </a:t>
            </a:r>
            <a:r>
              <a:rPr lang="en-GB" sz="1800" dirty="0" smtClean="0">
                <a:latin typeface="Times New Roman" panose="02020603050405020304" pitchFamily="18" charset="0"/>
                <a:cs typeface="Times New Roman" panose="02020603050405020304" pitchFamily="18" charset="0"/>
              </a:rPr>
              <a:t>1225A, </a:t>
            </a:r>
            <a:r>
              <a:rPr lang="en-GB" sz="1800" dirty="0">
                <a:latin typeface="Times New Roman" panose="02020603050405020304" pitchFamily="18" charset="0"/>
                <a:cs typeface="Times New Roman" panose="02020603050405020304" pitchFamily="18" charset="0"/>
              </a:rPr>
              <a:t>JSMBS, </a:t>
            </a:r>
            <a:r>
              <a:rPr lang="en-US" sz="1800" dirty="0" smtClean="0">
                <a:latin typeface="Times New Roman" panose="02020603050405020304" pitchFamily="18" charset="0"/>
                <a:cs typeface="Times New Roman" panose="02020603050405020304" pitchFamily="18" charset="0"/>
              </a:rPr>
              <a:t>University at Buffalo</a:t>
            </a:r>
          </a:p>
        </p:txBody>
      </p:sp>
      <p:sp>
        <p:nvSpPr>
          <p:cNvPr id="5123" name="Rectangle 3"/>
          <p:cNvSpPr>
            <a:spLocks noGrp="1" noChangeArrowheads="1"/>
          </p:cNvSpPr>
          <p:nvPr>
            <p:ph type="subTitle" idx="1"/>
          </p:nvPr>
        </p:nvSpPr>
        <p:spPr>
          <a:xfrm>
            <a:off x="0" y="4191000"/>
            <a:ext cx="9144000" cy="1600200"/>
          </a:xfrm>
        </p:spPr>
        <p:txBody>
          <a:bodyPr/>
          <a:lstStyle/>
          <a:p>
            <a:pPr defTabSz="566738" eaLnBrk="1" hangingPunct="1">
              <a:lnSpc>
                <a:spcPct val="80000"/>
              </a:lnSpc>
            </a:pPr>
            <a:r>
              <a:rPr lang="en-GB" altLang="ja-JP" sz="2800" b="1" dirty="0" smtClean="0">
                <a:ea typeface="ＭＳ 明朝" pitchFamily="49" charset="-128"/>
              </a:rPr>
              <a:t>Werner CEUSTERS, MD</a:t>
            </a:r>
            <a:endParaRPr lang="en-GB" altLang="ja-JP" sz="2800" b="1" baseline="30000" dirty="0" smtClean="0">
              <a:ea typeface="ＭＳ 明朝" pitchFamily="49" charset="-128"/>
            </a:endParaRPr>
          </a:p>
          <a:p>
            <a:pPr defTabSz="566738" eaLnBrk="1" hangingPunct="1">
              <a:lnSpc>
                <a:spcPct val="120000"/>
              </a:lnSpc>
            </a:pPr>
            <a:endParaRPr lang="en-US" altLang="ja-JP" sz="1800" b="1" dirty="0" smtClean="0">
              <a:ea typeface="ＭＳ 明朝" pitchFamily="49" charset="-128"/>
            </a:endParaRPr>
          </a:p>
          <a:p>
            <a:pPr defTabSz="566738">
              <a:lnSpc>
                <a:spcPct val="120000"/>
              </a:lnSpc>
            </a:pPr>
            <a:r>
              <a:rPr lang="en-GB" altLang="ja-JP" sz="1800" i="1" dirty="0">
                <a:ea typeface="ＭＳ 明朝" pitchFamily="49" charset="-128"/>
              </a:rPr>
              <a:t>Departments of Biomedical Informatics and Psychiatry, </a:t>
            </a:r>
          </a:p>
          <a:p>
            <a:pPr defTabSz="566738">
              <a:lnSpc>
                <a:spcPct val="120000"/>
              </a:lnSpc>
            </a:pPr>
            <a:r>
              <a:rPr lang="en-GB" altLang="ja-JP" sz="1800" i="1" dirty="0">
                <a:ea typeface="ＭＳ 明朝" pitchFamily="49" charset="-128"/>
              </a:rPr>
              <a:t>UB Institute for Healthcare Informatics, </a:t>
            </a:r>
          </a:p>
          <a:p>
            <a:pPr defTabSz="566738" eaLnBrk="1" hangingPunct="1">
              <a:lnSpc>
                <a:spcPct val="120000"/>
              </a:lnSpc>
            </a:pPr>
            <a:r>
              <a:rPr lang="en-GB" altLang="ja-JP" sz="1800" i="1" dirty="0" smtClean="0">
                <a:ea typeface="ＭＳ 明朝" pitchFamily="49" charset="-128"/>
              </a:rPr>
              <a:t>Ontology Research Group, </a:t>
            </a:r>
            <a:r>
              <a:rPr lang="en-GB" altLang="ja-JP" sz="1800" i="1" dirty="0" err="1" smtClean="0">
                <a:ea typeface="ＭＳ 明朝" pitchFamily="49" charset="-128"/>
              </a:rPr>
              <a:t>Center</a:t>
            </a:r>
            <a:r>
              <a:rPr lang="en-GB" altLang="ja-JP" sz="1800" i="1" dirty="0" smtClean="0">
                <a:ea typeface="ＭＳ 明朝" pitchFamily="49" charset="-128"/>
              </a:rPr>
              <a:t> of Excellence in Bioinformatics and Life Sciences,</a:t>
            </a:r>
          </a:p>
          <a:p>
            <a:pPr defTabSz="566738" eaLnBrk="1" hangingPunct="1">
              <a:lnSpc>
                <a:spcPct val="120000"/>
              </a:lnSpc>
            </a:pPr>
            <a:r>
              <a:rPr lang="en-GB" altLang="ja-JP" sz="1800" i="1" dirty="0" smtClean="0">
                <a:ea typeface="ＭＳ 明朝" pitchFamily="49" charset="-128"/>
              </a:rPr>
              <a:t>University at Buffalo, NY, USA</a:t>
            </a:r>
          </a:p>
          <a:p>
            <a:pPr defTabSz="566738" eaLnBrk="1" hangingPunct="1">
              <a:lnSpc>
                <a:spcPct val="80000"/>
              </a:lnSpc>
            </a:pPr>
            <a:endParaRPr lang="en-US" altLang="ja-JP" sz="2000" i="1" dirty="0" smtClean="0">
              <a:ea typeface="ＭＳ 明朝" pitchFamily="49" charset="-128"/>
            </a:endParaRPr>
          </a:p>
        </p:txBody>
      </p:sp>
      <p:sp>
        <p:nvSpPr>
          <p:cNvPr id="2" name="Slide Number Placeholder 1"/>
          <p:cNvSpPr>
            <a:spLocks noGrp="1"/>
          </p:cNvSpPr>
          <p:nvPr>
            <p:ph type="sldNum" sz="quarter" idx="4"/>
          </p:nvPr>
        </p:nvSpPr>
        <p:spPr/>
        <p:txBody>
          <a:bodyPr/>
          <a:lstStyle/>
          <a:p>
            <a:fld id="{9CE537AB-973C-4F01-8428-E6E22579D3AA}" type="slidenum">
              <a:rPr lang="en-US" smtClean="0"/>
              <a:pPr/>
              <a:t>1</a:t>
            </a:fld>
            <a:endParaRPr lang="en-US"/>
          </a:p>
        </p:txBody>
      </p:sp>
    </p:spTree>
    <p:extLst>
      <p:ext uri="{BB962C8B-B14F-4D97-AF65-F5344CB8AC3E}">
        <p14:creationId xmlns:p14="http://schemas.microsoft.com/office/powerpoint/2010/main" val="3826748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9600"/>
            <a:ext cx="9144000" cy="6286500"/>
          </a:xfrm>
        </p:spPr>
      </p:pic>
      <p:sp>
        <p:nvSpPr>
          <p:cNvPr id="5" name="Rectangle 4"/>
          <p:cNvSpPr/>
          <p:nvPr/>
        </p:nvSpPr>
        <p:spPr>
          <a:xfrm>
            <a:off x="251637" y="6550223"/>
            <a:ext cx="8763000" cy="307777"/>
          </a:xfrm>
          <a:prstGeom prst="rect">
            <a:avLst/>
          </a:prstGeom>
        </p:spPr>
        <p:txBody>
          <a:bodyPr wrap="square">
            <a:spAutoFit/>
          </a:bodyPr>
          <a:lstStyle/>
          <a:p>
            <a:r>
              <a:rPr lang="en-US" sz="1400" dirty="0"/>
              <a:t>A Bioinformatics Pep Talk David </a:t>
            </a:r>
            <a:r>
              <a:rPr lang="en-US" sz="1400" dirty="0" err="1"/>
              <a:t>Wishart</a:t>
            </a:r>
            <a:r>
              <a:rPr lang="en-US" sz="1400" dirty="0"/>
              <a:t> University of Alberta. http://slideplayer.com/slide/4545718/</a:t>
            </a:r>
          </a:p>
        </p:txBody>
      </p:sp>
      <p:sp>
        <p:nvSpPr>
          <p:cNvPr id="3" name="Slide Number Placeholder 2"/>
          <p:cNvSpPr>
            <a:spLocks noGrp="1"/>
          </p:cNvSpPr>
          <p:nvPr>
            <p:ph type="sldNum" sz="quarter" idx="4"/>
          </p:nvPr>
        </p:nvSpPr>
        <p:spPr/>
        <p:txBody>
          <a:bodyPr/>
          <a:lstStyle/>
          <a:p>
            <a:fld id="{9CE537AB-973C-4F01-8428-E6E22579D3AA}" type="slidenum">
              <a:rPr lang="en-US" smtClean="0"/>
              <a:pPr/>
              <a:t>10</a:t>
            </a:fld>
            <a:endParaRPr lang="en-US"/>
          </a:p>
        </p:txBody>
      </p:sp>
    </p:spTree>
    <p:extLst>
      <p:ext uri="{BB962C8B-B14F-4D97-AF65-F5344CB8AC3E}">
        <p14:creationId xmlns:p14="http://schemas.microsoft.com/office/powerpoint/2010/main" val="915719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Health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51" name="Rounded Rectangle 50"/>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p:txBody>
          <a:bodyPr/>
          <a:lstStyle/>
          <a:p>
            <a:fld id="{9CE537AB-973C-4F01-8428-E6E22579D3AA}" type="slidenum">
              <a:rPr lang="en-US" smtClean="0"/>
              <a:pPr/>
              <a:t>11</a:t>
            </a:fld>
            <a:endParaRPr lang="en-US"/>
          </a:p>
        </p:txBody>
      </p:sp>
    </p:spTree>
    <p:extLst>
      <p:ext uri="{BB962C8B-B14F-4D97-AF65-F5344CB8AC3E}">
        <p14:creationId xmlns:p14="http://schemas.microsoft.com/office/powerpoint/2010/main" val="47656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bwMode="auto">
          <a:xfrm>
            <a:off x="1430767" y="4615031"/>
            <a:ext cx="4658061" cy="1839557"/>
          </a:xfrm>
          <a:custGeom>
            <a:avLst/>
            <a:gdLst>
              <a:gd name="connsiteX0" fmla="*/ 0 w 4658061"/>
              <a:gd name="connsiteY0" fmla="*/ 1828800 h 1839557"/>
              <a:gd name="connsiteX1" fmla="*/ 0 w 4658061"/>
              <a:gd name="connsiteY1" fmla="*/ 0 h 1839557"/>
              <a:gd name="connsiteX2" fmla="*/ 4658061 w 4658061"/>
              <a:gd name="connsiteY2" fmla="*/ 0 h 1839557"/>
              <a:gd name="connsiteX3" fmla="*/ 4658061 w 4658061"/>
              <a:gd name="connsiteY3" fmla="*/ 1699708 h 1839557"/>
              <a:gd name="connsiteX4" fmla="*/ 3334871 w 4658061"/>
              <a:gd name="connsiteY4" fmla="*/ 1699708 h 1839557"/>
              <a:gd name="connsiteX5" fmla="*/ 3334871 w 4658061"/>
              <a:gd name="connsiteY5" fmla="*/ 236668 h 1839557"/>
              <a:gd name="connsiteX6" fmla="*/ 1753497 w 4658061"/>
              <a:gd name="connsiteY6" fmla="*/ 236668 h 1839557"/>
              <a:gd name="connsiteX7" fmla="*/ 1753497 w 4658061"/>
              <a:gd name="connsiteY7" fmla="*/ 1839557 h 1839557"/>
              <a:gd name="connsiteX8" fmla="*/ 0 w 4658061"/>
              <a:gd name="connsiteY8" fmla="*/ 1828800 h 18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8061" h="1839557">
                <a:moveTo>
                  <a:pt x="0" y="1828800"/>
                </a:moveTo>
                <a:lnTo>
                  <a:pt x="0" y="0"/>
                </a:lnTo>
                <a:lnTo>
                  <a:pt x="4658061" y="0"/>
                </a:lnTo>
                <a:lnTo>
                  <a:pt x="4658061" y="1699708"/>
                </a:lnTo>
                <a:lnTo>
                  <a:pt x="3334871" y="1699708"/>
                </a:lnTo>
                <a:lnTo>
                  <a:pt x="3334871" y="236668"/>
                </a:lnTo>
                <a:lnTo>
                  <a:pt x="1753497" y="236668"/>
                </a:lnTo>
                <a:lnTo>
                  <a:pt x="1753497" y="1839557"/>
                </a:lnTo>
                <a:lnTo>
                  <a:pt x="0" y="1828800"/>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Pharmacogenomics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 name="Slide Number Placeholder 2"/>
          <p:cNvSpPr>
            <a:spLocks noGrp="1"/>
          </p:cNvSpPr>
          <p:nvPr>
            <p:ph type="sldNum" sz="quarter" idx="4"/>
          </p:nvPr>
        </p:nvSpPr>
        <p:spPr/>
        <p:txBody>
          <a:bodyPr/>
          <a:lstStyle/>
          <a:p>
            <a:fld id="{9CE537AB-973C-4F01-8428-E6E22579D3AA}" type="slidenum">
              <a:rPr lang="en-US" smtClean="0"/>
              <a:pPr/>
              <a:t>12</a:t>
            </a:fld>
            <a:endParaRPr lang="en-US"/>
          </a:p>
        </p:txBody>
      </p:sp>
    </p:spTree>
    <p:extLst>
      <p:ext uri="{BB962C8B-B14F-4D97-AF65-F5344CB8AC3E}">
        <p14:creationId xmlns:p14="http://schemas.microsoft.com/office/powerpoint/2010/main" val="2197101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Consumer health</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 name="Slide Number Placeholder 2"/>
          <p:cNvSpPr>
            <a:spLocks noGrp="1"/>
          </p:cNvSpPr>
          <p:nvPr>
            <p:ph type="sldNum" sz="quarter" idx="4"/>
          </p:nvPr>
        </p:nvSpPr>
        <p:spPr/>
        <p:txBody>
          <a:bodyPr/>
          <a:lstStyle/>
          <a:p>
            <a:fld id="{9CE537AB-973C-4F01-8428-E6E22579D3AA}" type="slidenum">
              <a:rPr lang="en-US" smtClean="0"/>
              <a:pPr/>
              <a:t>13</a:t>
            </a:fld>
            <a:endParaRPr lang="en-US"/>
          </a:p>
        </p:txBody>
      </p:sp>
    </p:spTree>
    <p:extLst>
      <p:ext uri="{BB962C8B-B14F-4D97-AF65-F5344CB8AC3E}">
        <p14:creationId xmlns:p14="http://schemas.microsoft.com/office/powerpoint/2010/main" val="42533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18215" y="4719455"/>
            <a:ext cx="3170759" cy="1769212"/>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Biomolecular imaging</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Imaging</a:t>
              </a:r>
              <a:endParaRPr lang="en-US" altLang="en-US" sz="1800" b="1" dirty="0"/>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3" name="Slide Number Placeholder 2"/>
          <p:cNvSpPr>
            <a:spLocks noGrp="1"/>
          </p:cNvSpPr>
          <p:nvPr>
            <p:ph type="sldNum" sz="quarter" idx="4"/>
          </p:nvPr>
        </p:nvSpPr>
        <p:spPr/>
        <p:txBody>
          <a:bodyPr/>
          <a:lstStyle/>
          <a:p>
            <a:fld id="{9CE537AB-973C-4F01-8428-E6E22579D3AA}" type="slidenum">
              <a:rPr lang="en-US" smtClean="0"/>
              <a:pPr/>
              <a:t>14</a:t>
            </a:fld>
            <a:endParaRPr lang="en-US"/>
          </a:p>
        </p:txBody>
      </p:sp>
    </p:spTree>
    <p:extLst>
      <p:ext uri="{BB962C8B-B14F-4D97-AF65-F5344CB8AC3E}">
        <p14:creationId xmlns:p14="http://schemas.microsoft.com/office/powerpoint/2010/main" val="952027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7736" y="3012141"/>
            <a:ext cx="7756264" cy="3463963"/>
            <a:chOff x="1387736" y="3012141"/>
            <a:chExt cx="7756264" cy="3463963"/>
          </a:xfrm>
        </p:grpSpPr>
        <p:sp>
          <p:nvSpPr>
            <p:cNvPr id="3" name="Freeform 2"/>
            <p:cNvSpPr/>
            <p:nvPr/>
          </p:nvSpPr>
          <p:spPr bwMode="auto">
            <a:xfrm>
              <a:off x="1387736" y="3012141"/>
              <a:ext cx="7756264" cy="3463963"/>
            </a:xfrm>
            <a:custGeom>
              <a:avLst/>
              <a:gdLst>
                <a:gd name="connsiteX0" fmla="*/ 75304 w 7756264"/>
                <a:gd name="connsiteY0" fmla="*/ 1592132 h 3463963"/>
                <a:gd name="connsiteX1" fmla="*/ 5852160 w 7756264"/>
                <a:gd name="connsiteY1" fmla="*/ 1592132 h 3463963"/>
                <a:gd name="connsiteX2" fmla="*/ 5852160 w 7756264"/>
                <a:gd name="connsiteY2" fmla="*/ 0 h 3463963"/>
                <a:gd name="connsiteX3" fmla="*/ 7756264 w 7756264"/>
                <a:gd name="connsiteY3" fmla="*/ 0 h 3463963"/>
                <a:gd name="connsiteX4" fmla="*/ 7756264 w 7756264"/>
                <a:gd name="connsiteY4" fmla="*/ 3463963 h 3463963"/>
                <a:gd name="connsiteX5" fmla="*/ 0 w 7756264"/>
                <a:gd name="connsiteY5" fmla="*/ 3463963 h 3463963"/>
                <a:gd name="connsiteX6" fmla="*/ 75304 w 7756264"/>
                <a:gd name="connsiteY6" fmla="*/ 1592132 h 346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6264" h="3463963">
                  <a:moveTo>
                    <a:pt x="75304" y="1592132"/>
                  </a:moveTo>
                  <a:lnTo>
                    <a:pt x="5852160" y="1592132"/>
                  </a:lnTo>
                  <a:lnTo>
                    <a:pt x="5852160" y="0"/>
                  </a:lnTo>
                  <a:lnTo>
                    <a:pt x="7756264" y="0"/>
                  </a:lnTo>
                  <a:lnTo>
                    <a:pt x="7756264" y="3463963"/>
                  </a:lnTo>
                  <a:lnTo>
                    <a:pt x="0" y="3463963"/>
                  </a:lnTo>
                  <a:lnTo>
                    <a:pt x="75304" y="1592132"/>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smtClean="0">
                <a:latin typeface="Arial" panose="020B0604020202020204" pitchFamily="34" charset="0"/>
                <a:cs typeface="Arial" panose="020B0604020202020204" pitchFamily="34" charset="0"/>
              </a:rPr>
              <a:t>Combinations: Translational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Sociotechnical and Human Centered </a:t>
              </a:r>
            </a:p>
            <a:p>
              <a:pPr algn="ctr" eaLnBrk="1" hangingPunct="1">
                <a:spcBef>
                  <a:spcPct val="0"/>
                </a:spcBef>
                <a:buFontTx/>
                <a:buNone/>
              </a:pPr>
              <a:r>
                <a:rPr lang="en-US" altLang="en-US" sz="1800" b="1" dirty="0" smtClean="0"/>
                <a:t>Design</a:t>
              </a:r>
              <a:endParaRPr lang="en-US" altLang="en-US" sz="1800" b="1" dirty="0"/>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Imaging</a:t>
              </a:r>
              <a:endParaRPr lang="en-US" altLang="en-US" sz="1800" b="1" dirty="0"/>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50" name="Line 17"/>
          <p:cNvSpPr>
            <a:spLocks noChangeShapeType="1"/>
          </p:cNvSpPr>
          <p:nvPr/>
        </p:nvSpPr>
        <p:spPr bwMode="auto">
          <a:xfrm>
            <a:off x="1431926" y="5479183"/>
            <a:ext cx="763587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lIns="90488" tIns="44450" rIns="90488" bIns="44450">
            <a:spAutoFit/>
          </a:bodyPr>
          <a:lstStyle/>
          <a:p>
            <a:endParaRPr lang="en-US" sz="1400">
              <a:latin typeface="+mj-lt"/>
            </a:endParaRPr>
          </a:p>
        </p:txBody>
      </p:sp>
      <p:sp>
        <p:nvSpPr>
          <p:cNvPr id="5" name="Slide Number Placeholder 4"/>
          <p:cNvSpPr>
            <a:spLocks noGrp="1"/>
          </p:cNvSpPr>
          <p:nvPr>
            <p:ph type="sldNum" sz="quarter" idx="4"/>
          </p:nvPr>
        </p:nvSpPr>
        <p:spPr/>
        <p:txBody>
          <a:bodyPr/>
          <a:lstStyle/>
          <a:p>
            <a:fld id="{9CE537AB-973C-4F01-8428-E6E22579D3AA}" type="slidenum">
              <a:rPr lang="en-US" smtClean="0"/>
              <a:pPr/>
              <a:t>15</a:t>
            </a:fld>
            <a:endParaRPr lang="en-US"/>
          </a:p>
        </p:txBody>
      </p:sp>
    </p:spTree>
    <p:extLst>
      <p:ext uri="{BB962C8B-B14F-4D97-AF65-F5344CB8AC3E}">
        <p14:creationId xmlns:p14="http://schemas.microsoft.com/office/powerpoint/2010/main" val="58828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48400"/>
          </a:xfrm>
          <a:prstGeom prst="rect">
            <a:avLst/>
          </a:prstGeom>
        </p:spPr>
      </p:pic>
      <p:sp>
        <p:nvSpPr>
          <p:cNvPr id="5" name="Slide Number Placeholder 4"/>
          <p:cNvSpPr>
            <a:spLocks noGrp="1"/>
          </p:cNvSpPr>
          <p:nvPr>
            <p:ph type="sldNum" sz="quarter" idx="4"/>
          </p:nvPr>
        </p:nvSpPr>
        <p:spPr/>
        <p:txBody>
          <a:bodyPr/>
          <a:lstStyle/>
          <a:p>
            <a:fld id="{9CE537AB-973C-4F01-8428-E6E22579D3AA}" type="slidenum">
              <a:rPr lang="en-US" smtClean="0"/>
              <a:pPr/>
              <a:t>16</a:t>
            </a:fld>
            <a:endParaRPr lang="en-US"/>
          </a:p>
        </p:txBody>
      </p:sp>
    </p:spTree>
    <p:extLst>
      <p:ext uri="{BB962C8B-B14F-4D97-AF65-F5344CB8AC3E}">
        <p14:creationId xmlns:p14="http://schemas.microsoft.com/office/powerpoint/2010/main" val="2784667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smtClean="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 name="Group 3"/>
          <p:cNvGrpSpPr/>
          <p:nvPr/>
        </p:nvGrpSpPr>
        <p:grpSpPr>
          <a:xfrm>
            <a:off x="3211158" y="2449800"/>
            <a:ext cx="1463675" cy="3654283"/>
            <a:chOff x="3211158" y="2449800"/>
            <a:chExt cx="1463675" cy="3654283"/>
          </a:xfrm>
        </p:grpSpPr>
        <p:sp>
          <p:nvSpPr>
            <p:cNvPr id="30" name="Text Box 19"/>
            <p:cNvSpPr txBox="1">
              <a:spLocks noChangeArrowheads="1"/>
            </p:cNvSpPr>
            <p:nvPr/>
          </p:nvSpPr>
          <p:spPr bwMode="auto">
            <a:xfrm>
              <a:off x="3276602" y="5583095"/>
              <a:ext cx="1263650"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Biomedical </a:t>
              </a:r>
              <a:r>
                <a:rPr lang="en-US" altLang="en-US" sz="1800" dirty="0" smtClean="0">
                  <a:solidFill>
                    <a:srgbClr val="FFFF00"/>
                  </a:solidFill>
                </a:rPr>
                <a:t>Ontol</a:t>
              </a:r>
              <a:r>
                <a:rPr lang="en-US" altLang="en-US" sz="1800" dirty="0" smtClean="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 name="Slide Number Placeholder 1"/>
          <p:cNvSpPr>
            <a:spLocks noGrp="1"/>
          </p:cNvSpPr>
          <p:nvPr>
            <p:ph type="sldNum" sz="quarter" idx="4"/>
          </p:nvPr>
        </p:nvSpPr>
        <p:spPr/>
        <p:txBody>
          <a:bodyPr/>
          <a:lstStyle/>
          <a:p>
            <a:fld id="{9CE537AB-973C-4F01-8428-E6E22579D3AA}" type="slidenum">
              <a:rPr lang="en-US" smtClean="0"/>
              <a:pPr/>
              <a:t>17</a:t>
            </a:fld>
            <a:endParaRPr lang="en-US"/>
          </a:p>
        </p:txBody>
      </p:sp>
    </p:spTree>
    <p:extLst>
      <p:ext uri="{BB962C8B-B14F-4D97-AF65-F5344CB8AC3E}">
        <p14:creationId xmlns:p14="http://schemas.microsoft.com/office/powerpoint/2010/main" val="1100458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1418215" y="2819400"/>
            <a:ext cx="7725785" cy="3669267"/>
          </a:xfrm>
          <a:prstGeom prst="roundRect">
            <a:avLst>
              <a:gd name="adj" fmla="val 9044"/>
            </a:avLst>
          </a:prstGeom>
          <a:pattFill prst="narVert">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smtClean="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Sociotechnical and Human Centered </a:t>
              </a:r>
            </a:p>
            <a:p>
              <a:pPr algn="ctr" eaLnBrk="1" hangingPunct="1">
                <a:spcBef>
                  <a:spcPct val="0"/>
                </a:spcBef>
                <a:buFontTx/>
                <a:buNone/>
              </a:pPr>
              <a:r>
                <a:rPr lang="en-US" altLang="en-US" sz="1800" b="1" dirty="0" smtClean="0"/>
                <a:t>Design</a:t>
              </a:r>
              <a:endParaRPr lang="en-US" altLang="en-US" sz="1800" b="1" dirty="0"/>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Biomedical </a:t>
              </a:r>
              <a:r>
                <a:rPr lang="en-US" altLang="en-US" sz="1800" dirty="0" smtClean="0">
                  <a:solidFill>
                    <a:srgbClr val="FFFF00"/>
                  </a:solidFill>
                </a:rPr>
                <a:t>Ontol</a:t>
              </a:r>
              <a:r>
                <a:rPr lang="en-US" altLang="en-US" sz="1800" dirty="0" smtClean="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 name="Slide Number Placeholder 1"/>
          <p:cNvSpPr>
            <a:spLocks noGrp="1"/>
          </p:cNvSpPr>
          <p:nvPr>
            <p:ph type="sldNum" sz="quarter" idx="4"/>
          </p:nvPr>
        </p:nvSpPr>
        <p:spPr/>
        <p:txBody>
          <a:bodyPr/>
          <a:lstStyle/>
          <a:p>
            <a:fld id="{9CE537AB-973C-4F01-8428-E6E22579D3AA}" type="slidenum">
              <a:rPr lang="en-US" smtClean="0"/>
              <a:pPr/>
              <a:t>18</a:t>
            </a:fld>
            <a:endParaRPr lang="en-US"/>
          </a:p>
        </p:txBody>
      </p:sp>
    </p:spTree>
    <p:extLst>
      <p:ext uri="{BB962C8B-B14F-4D97-AF65-F5344CB8AC3E}">
        <p14:creationId xmlns:p14="http://schemas.microsoft.com/office/powerpoint/2010/main" val="4036188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4267200"/>
            <a:ext cx="7696200" cy="1295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3" name="Slide Number Placeholder 2"/>
          <p:cNvSpPr>
            <a:spLocks noGrp="1"/>
          </p:cNvSpPr>
          <p:nvPr>
            <p:ph type="sldNum" sz="quarter" idx="4"/>
          </p:nvPr>
        </p:nvSpPr>
        <p:spPr/>
        <p:txBody>
          <a:bodyPr/>
          <a:lstStyle/>
          <a:p>
            <a:fld id="{9CE537AB-973C-4F01-8428-E6E22579D3AA}" type="slidenum">
              <a:rPr lang="en-US" smtClean="0"/>
              <a:pPr/>
              <a:t>19</a:t>
            </a:fld>
            <a:endParaRPr lang="en-US"/>
          </a:p>
        </p:txBody>
      </p:sp>
    </p:spTree>
    <p:extLst>
      <p:ext uri="{BB962C8B-B14F-4D97-AF65-F5344CB8AC3E}">
        <p14:creationId xmlns:p14="http://schemas.microsoft.com/office/powerpoint/2010/main" val="4109800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0"/>
            <a:ext cx="9144000" cy="762000"/>
          </a:xfrm>
        </p:spPr>
        <p:txBody>
          <a:bodyPr/>
          <a:lstStyle/>
          <a:p>
            <a:r>
              <a:rPr lang="en-US" dirty="0" smtClean="0"/>
              <a:t>Today’s learning </a:t>
            </a:r>
            <a:r>
              <a:rPr lang="en-US" dirty="0" smtClean="0"/>
              <a:t>outcomes </a:t>
            </a:r>
            <a:r>
              <a:rPr lang="en-US" sz="3500" dirty="0" smtClean="0"/>
              <a:t>(BMI </a:t>
            </a:r>
            <a:r>
              <a:rPr lang="en-US" sz="3500" dirty="0" smtClean="0"/>
              <a:t>I)</a:t>
            </a:r>
            <a:endParaRPr lang="en-US" sz="3500" dirty="0"/>
          </a:p>
        </p:txBody>
      </p:sp>
      <p:sp>
        <p:nvSpPr>
          <p:cNvPr id="5" name="Content Placeholder 4"/>
          <p:cNvSpPr>
            <a:spLocks noGrp="1"/>
          </p:cNvSpPr>
          <p:nvPr>
            <p:ph idx="1"/>
          </p:nvPr>
        </p:nvSpPr>
        <p:spPr/>
        <p:txBody>
          <a:bodyPr/>
          <a:lstStyle/>
          <a:p>
            <a:pPr marL="457200" indent="-457200">
              <a:buFont typeface="+mj-lt"/>
              <a:buAutoNum type="arabicPeriod"/>
            </a:pPr>
            <a:r>
              <a:rPr lang="en-US" dirty="0" smtClean="0"/>
              <a:t>Being able to explain what </a:t>
            </a:r>
            <a:r>
              <a:rPr lang="en-US" dirty="0" smtClean="0">
                <a:solidFill>
                  <a:srgbClr val="FFFF00"/>
                </a:solidFill>
              </a:rPr>
              <a:t>biomedical informatics</a:t>
            </a:r>
            <a:r>
              <a:rPr lang="en-US" dirty="0" smtClean="0"/>
              <a:t> is, what is part of it, and what it aims to contribute to the advance of </a:t>
            </a:r>
            <a:r>
              <a:rPr lang="en-US" dirty="0" smtClean="0">
                <a:solidFill>
                  <a:srgbClr val="FFFF00"/>
                </a:solidFill>
              </a:rPr>
              <a:t>biomedical science</a:t>
            </a:r>
            <a:r>
              <a:rPr lang="en-US" dirty="0" smtClean="0"/>
              <a:t>.</a:t>
            </a:r>
            <a:endParaRPr lang="en-US" dirty="0" smtClean="0"/>
          </a:p>
        </p:txBody>
      </p:sp>
      <p:sp>
        <p:nvSpPr>
          <p:cNvPr id="6" name="Slide Number Placeholder 5"/>
          <p:cNvSpPr>
            <a:spLocks noGrp="1"/>
          </p:cNvSpPr>
          <p:nvPr>
            <p:ph type="sldNum" sz="quarter" idx="4"/>
          </p:nvPr>
        </p:nvSpPr>
        <p:spPr/>
        <p:txBody>
          <a:bodyPr/>
          <a:lstStyle/>
          <a:p>
            <a:fld id="{9CE537AB-973C-4F01-8428-E6E22579D3AA}" type="slidenum">
              <a:rPr lang="en-US" smtClean="0"/>
              <a:pPr/>
              <a:t>2</a:t>
            </a:fld>
            <a:endParaRPr lang="en-US"/>
          </a:p>
        </p:txBody>
      </p:sp>
    </p:spTree>
    <p:extLst>
      <p:ext uri="{BB962C8B-B14F-4D97-AF65-F5344CB8AC3E}">
        <p14:creationId xmlns:p14="http://schemas.microsoft.com/office/powerpoint/2010/main" val="129739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health records</a:t>
            </a:r>
            <a:endParaRPr lang="en-US" dirty="0"/>
          </a:p>
        </p:txBody>
      </p:sp>
      <p:pic>
        <p:nvPicPr>
          <p:cNvPr id="4" name="Picture 3"/>
          <p:cNvPicPr>
            <a:picLocks noChangeAspect="1"/>
          </p:cNvPicPr>
          <p:nvPr/>
        </p:nvPicPr>
        <p:blipFill>
          <a:blip r:embed="rId2"/>
          <a:stretch>
            <a:fillRect/>
          </a:stretch>
        </p:blipFill>
        <p:spPr>
          <a:xfrm>
            <a:off x="0" y="1617594"/>
            <a:ext cx="9144000" cy="5240406"/>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pPr/>
              <a:t>20</a:t>
            </a:fld>
            <a:endParaRPr lang="en-US"/>
          </a:p>
        </p:txBody>
      </p:sp>
    </p:spTree>
    <p:extLst>
      <p:ext uri="{BB962C8B-B14F-4D97-AF65-F5344CB8AC3E}">
        <p14:creationId xmlns:p14="http://schemas.microsoft.com/office/powerpoint/2010/main" val="1299367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it tried to solve first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6" y="1620932"/>
            <a:ext cx="9138684" cy="5237068"/>
          </a:xfrm>
        </p:spPr>
      </p:pic>
      <p:sp>
        <p:nvSpPr>
          <p:cNvPr id="3" name="Slide Number Placeholder 2"/>
          <p:cNvSpPr>
            <a:spLocks noGrp="1"/>
          </p:cNvSpPr>
          <p:nvPr>
            <p:ph type="sldNum" sz="quarter" idx="4"/>
          </p:nvPr>
        </p:nvSpPr>
        <p:spPr/>
        <p:txBody>
          <a:bodyPr/>
          <a:lstStyle/>
          <a:p>
            <a:fld id="{9CE537AB-973C-4F01-8428-E6E22579D3AA}" type="slidenum">
              <a:rPr lang="en-US" smtClean="0"/>
              <a:pPr/>
              <a:t>21</a:t>
            </a:fld>
            <a:endParaRPr lang="en-US"/>
          </a:p>
        </p:txBody>
      </p:sp>
    </p:spTree>
    <p:extLst>
      <p:ext uri="{BB962C8B-B14F-4D97-AF65-F5344CB8AC3E}">
        <p14:creationId xmlns:p14="http://schemas.microsoft.com/office/powerpoint/2010/main" val="198470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09600"/>
            <a:ext cx="9144000" cy="6248400"/>
          </a:xfrm>
        </p:spPr>
      </p:pic>
      <p:sp>
        <p:nvSpPr>
          <p:cNvPr id="3" name="Slide Number Placeholder 2"/>
          <p:cNvSpPr>
            <a:spLocks noGrp="1"/>
          </p:cNvSpPr>
          <p:nvPr>
            <p:ph type="sldNum" sz="quarter" idx="4"/>
          </p:nvPr>
        </p:nvSpPr>
        <p:spPr/>
        <p:txBody>
          <a:bodyPr/>
          <a:lstStyle/>
          <a:p>
            <a:fld id="{9CE537AB-973C-4F01-8428-E6E22579D3AA}" type="slidenum">
              <a:rPr lang="en-US" smtClean="0"/>
              <a:pPr/>
              <a:t>22</a:t>
            </a:fld>
            <a:endParaRPr lang="en-US"/>
          </a:p>
        </p:txBody>
      </p:sp>
    </p:spTree>
    <p:extLst>
      <p:ext uri="{BB962C8B-B14F-4D97-AF65-F5344CB8AC3E}">
        <p14:creationId xmlns:p14="http://schemas.microsoft.com/office/powerpoint/2010/main" val="1210126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429000" y="609600"/>
            <a:ext cx="5715000" cy="3124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359426" name="Picture 2" descr="Image result for doctor handwriting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653"/>
            <a:ext cx="5867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762000"/>
            <a:ext cx="5029200" cy="762000"/>
          </a:xfrm>
        </p:spPr>
        <p:txBody>
          <a:bodyPr/>
          <a:lstStyle/>
          <a:p>
            <a:r>
              <a:rPr lang="en-US" dirty="0" smtClean="0">
                <a:solidFill>
                  <a:srgbClr val="16165D"/>
                </a:solidFill>
              </a:rPr>
              <a:t>What it solved next</a:t>
            </a:r>
            <a:endParaRPr lang="en-US" dirty="0">
              <a:solidFill>
                <a:srgbClr val="16165D"/>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1611" y="2533428"/>
            <a:ext cx="3379603" cy="4352925"/>
          </a:xfrm>
        </p:spPr>
      </p:pic>
      <p:sp>
        <p:nvSpPr>
          <p:cNvPr id="5" name="Rectangle 4"/>
          <p:cNvSpPr/>
          <p:nvPr/>
        </p:nvSpPr>
        <p:spPr>
          <a:xfrm>
            <a:off x="4267200" y="1388116"/>
            <a:ext cx="4572000" cy="307777"/>
          </a:xfrm>
          <a:prstGeom prst="rect">
            <a:avLst/>
          </a:prstGeom>
        </p:spPr>
        <p:txBody>
          <a:bodyPr>
            <a:spAutoFit/>
          </a:bodyPr>
          <a:lstStyle/>
          <a:p>
            <a:r>
              <a:rPr lang="en-US" sz="1400" dirty="0">
                <a:solidFill>
                  <a:srgbClr val="16165D"/>
                </a:solidFill>
              </a:rPr>
              <a:t>http://topyaps.com/doctors-handwriting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609600"/>
            <a:ext cx="3619500" cy="3228975"/>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pPr/>
              <a:t>23</a:t>
            </a:fld>
            <a:endParaRPr lang="en-US"/>
          </a:p>
        </p:txBody>
      </p:sp>
    </p:spTree>
    <p:extLst>
      <p:ext uri="{BB962C8B-B14F-4D97-AF65-F5344CB8AC3E}">
        <p14:creationId xmlns:p14="http://schemas.microsoft.com/office/powerpoint/2010/main" val="32765631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59426" name="Picture 2" descr="http://netnebraska.org/sites/default/files/styles/largepopup/public/net-article/day2.jpg?itok=rd-jBqx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9CE537AB-973C-4F01-8428-E6E22579D3AA}" type="slidenum">
              <a:rPr lang="en-US" smtClean="0"/>
              <a:pPr/>
              <a:t>24</a:t>
            </a:fld>
            <a:endParaRPr lang="en-US"/>
          </a:p>
        </p:txBody>
      </p:sp>
    </p:spTree>
    <p:extLst>
      <p:ext uri="{BB962C8B-B14F-4D97-AF65-F5344CB8AC3E}">
        <p14:creationId xmlns:p14="http://schemas.microsoft.com/office/powerpoint/2010/main" val="3554991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to functionality (US)</a:t>
            </a:r>
            <a:endParaRPr lang="en-US" dirty="0"/>
          </a:p>
        </p:txBody>
      </p:sp>
      <p:sp>
        <p:nvSpPr>
          <p:cNvPr id="5" name="Content Placeholder 4"/>
          <p:cNvSpPr>
            <a:spLocks noGrp="1"/>
          </p:cNvSpPr>
          <p:nvPr>
            <p:ph idx="1"/>
          </p:nvPr>
        </p:nvSpPr>
        <p:spPr>
          <a:xfrm>
            <a:off x="228600" y="1981200"/>
            <a:ext cx="8839200" cy="4648200"/>
          </a:xfrm>
        </p:spPr>
        <p:txBody>
          <a:bodyPr/>
          <a:lstStyle/>
          <a:p>
            <a:r>
              <a:rPr lang="en-US" dirty="0" smtClean="0"/>
              <a:t>		      </a:t>
            </a:r>
            <a:r>
              <a:rPr lang="en-US" dirty="0" smtClean="0">
                <a:sym typeface="Wingdings" panose="05000000000000000000" pitchFamily="2" charset="2"/>
              </a:rPr>
              <a:t> </a:t>
            </a:r>
            <a:r>
              <a:rPr lang="en-US" dirty="0" smtClean="0"/>
              <a:t>Billing	</a:t>
            </a:r>
          </a:p>
          <a:p>
            <a:endParaRPr lang="en-US" dirty="0"/>
          </a:p>
          <a:p>
            <a:r>
              <a:rPr lang="en-US" dirty="0"/>
              <a:t>	</a:t>
            </a:r>
            <a:r>
              <a:rPr lang="en-US" dirty="0" smtClean="0"/>
              <a:t>			</a:t>
            </a:r>
            <a:r>
              <a:rPr lang="en-US" dirty="0" smtClean="0">
                <a:sym typeface="Wingdings" panose="05000000000000000000" pitchFamily="2" charset="2"/>
              </a:rPr>
              <a:t> Practice management</a:t>
            </a:r>
          </a:p>
          <a:p>
            <a:endParaRPr lang="en-US" dirty="0">
              <a:sym typeface="Wingdings" panose="05000000000000000000" pitchFamily="2" charset="2"/>
            </a:endParaRPr>
          </a:p>
          <a:p>
            <a:r>
              <a:rPr lang="en-US" dirty="0" smtClean="0">
                <a:sym typeface="Wingdings" panose="05000000000000000000" pitchFamily="2" charset="2"/>
              </a:rPr>
              <a:t>					   Lab results</a:t>
            </a:r>
          </a:p>
          <a:p>
            <a:endParaRPr lang="en-US" sz="1400" dirty="0">
              <a:sym typeface="Wingdings" panose="05000000000000000000" pitchFamily="2" charset="2"/>
            </a:endParaRPr>
          </a:p>
          <a:p>
            <a:r>
              <a:rPr lang="en-US" dirty="0" smtClean="0">
                <a:sym typeface="Wingdings" panose="05000000000000000000" pitchFamily="2" charset="2"/>
              </a:rPr>
              <a:t>						     </a:t>
            </a:r>
            <a:r>
              <a:rPr lang="en-US" dirty="0" err="1" smtClean="0">
                <a:sym typeface="Wingdings" panose="05000000000000000000" pitchFamily="2" charset="2"/>
              </a:rPr>
              <a:t>ePrescribing</a:t>
            </a:r>
            <a:endParaRPr lang="en-US" dirty="0" smtClean="0">
              <a:sym typeface="Wingdings" panose="05000000000000000000" pitchFamily="2" charset="2"/>
            </a:endParaRPr>
          </a:p>
          <a:p>
            <a:endParaRPr lang="en-US" sz="1200" dirty="0" smtClean="0">
              <a:sym typeface="Wingdings" panose="05000000000000000000" pitchFamily="2" charset="2"/>
            </a:endParaRPr>
          </a:p>
          <a:p>
            <a:r>
              <a:rPr lang="en-US" dirty="0">
                <a:sym typeface="Wingdings" panose="05000000000000000000" pitchFamily="2" charset="2"/>
              </a:rPr>
              <a:t>	</a:t>
            </a:r>
            <a:r>
              <a:rPr lang="en-US" dirty="0" smtClean="0">
                <a:sym typeface="Wingdings" panose="05000000000000000000" pitchFamily="2" charset="2"/>
              </a:rPr>
              <a:t>						       Regulations</a:t>
            </a:r>
          </a:p>
          <a:p>
            <a:endParaRPr lang="en-US" dirty="0">
              <a:sym typeface="Wingdings" panose="05000000000000000000" pitchFamily="2" charset="2"/>
            </a:endParaRPr>
          </a:p>
          <a:p>
            <a:r>
              <a:rPr lang="en-US" dirty="0" smtClean="0">
                <a:sym typeface="Wingdings" panose="05000000000000000000" pitchFamily="2" charset="2"/>
              </a:rPr>
              <a:t>								         Clinical</a:t>
            </a:r>
            <a:endParaRPr lang="en-US" dirty="0"/>
          </a:p>
        </p:txBody>
      </p:sp>
      <p:sp>
        <p:nvSpPr>
          <p:cNvPr id="6" name="Rectangle 5"/>
          <p:cNvSpPr/>
          <p:nvPr/>
        </p:nvSpPr>
        <p:spPr bwMode="auto">
          <a:xfrm>
            <a:off x="533400" y="1905000"/>
            <a:ext cx="1143000" cy="4572000"/>
          </a:xfrm>
          <a:prstGeom prst="rect">
            <a:avLst/>
          </a:prstGeom>
          <a:solidFill>
            <a:schemeClr val="accent1">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1676400" y="2819400"/>
            <a:ext cx="1143000" cy="3657600"/>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2819400" y="3733800"/>
            <a:ext cx="1143000" cy="2743200"/>
          </a:xfrm>
          <a:prstGeom prst="rect">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3962400" y="4343400"/>
            <a:ext cx="1143000" cy="2133600"/>
          </a:xfrm>
          <a:prstGeom prst="rect">
            <a:avLst/>
          </a:prstGeom>
          <a:solidFill>
            <a:schemeClr val="accent1">
              <a:lumMod val="90000"/>
            </a:schemeClr>
          </a:solidFill>
          <a:ln w="9525" cap="flat" cmpd="sng" algn="ctr">
            <a:solidFill>
              <a:schemeClr val="accent1">
                <a:lumMod val="9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5105400" y="5029200"/>
            <a:ext cx="1143000" cy="1447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6243320" y="5715000"/>
            <a:ext cx="1143000" cy="7620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p:txBody>
          <a:bodyPr/>
          <a:lstStyle/>
          <a:p>
            <a:fld id="{9CE537AB-973C-4F01-8428-E6E22579D3AA}" type="slidenum">
              <a:rPr lang="en-US" smtClean="0"/>
              <a:pPr/>
              <a:t>25</a:t>
            </a:fld>
            <a:endParaRPr lang="en-US"/>
          </a:p>
        </p:txBody>
      </p:sp>
    </p:spTree>
    <p:extLst>
      <p:ext uri="{BB962C8B-B14F-4D97-AF65-F5344CB8AC3E}">
        <p14:creationId xmlns:p14="http://schemas.microsoft.com/office/powerpoint/2010/main" val="27047304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3276600"/>
            <a:ext cx="3505200" cy="1752600"/>
          </a:xfrm>
        </p:spPr>
      </p:pic>
      <p:pic>
        <p:nvPicPr>
          <p:cNvPr id="359426" name="Picture 2" descr="http://netnebraska.org/sites/default/files/styles/largepopup/public/net-article/day2.jpg?itok=rd-jBqx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pic>
        <p:nvPicPr>
          <p:cNvPr id="385026" name="Picture 2" descr="http://www.opendental.com/images/rxAlertEditMs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00300"/>
            <a:ext cx="6629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9CE537AB-973C-4F01-8428-E6E22579D3AA}" type="slidenum">
              <a:rPr lang="en-US" smtClean="0"/>
              <a:pPr/>
              <a:t>26</a:t>
            </a:fld>
            <a:endParaRPr lang="en-US"/>
          </a:p>
        </p:txBody>
      </p:sp>
    </p:spTree>
    <p:extLst>
      <p:ext uri="{BB962C8B-B14F-4D97-AF65-F5344CB8AC3E}">
        <p14:creationId xmlns:p14="http://schemas.microsoft.com/office/powerpoint/2010/main" val="1568403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600"/>
            <a:ext cx="9138920" cy="6248400"/>
          </a:xfrm>
          <a:prstGeom prst="rect">
            <a:avLst/>
          </a:prstGeom>
        </p:spPr>
      </p:pic>
      <p:sp>
        <p:nvSpPr>
          <p:cNvPr id="5" name="Rectangle 4"/>
          <p:cNvSpPr/>
          <p:nvPr/>
        </p:nvSpPr>
        <p:spPr>
          <a:xfrm>
            <a:off x="1828800" y="6391255"/>
            <a:ext cx="7315200" cy="461665"/>
          </a:xfrm>
          <a:prstGeom prst="rect">
            <a:avLst/>
          </a:prstGeom>
        </p:spPr>
        <p:txBody>
          <a:bodyPr wrap="square">
            <a:spAutoFit/>
          </a:bodyPr>
          <a:lstStyle/>
          <a:p>
            <a:pPr algn="r"/>
            <a:r>
              <a:rPr lang="en-US" sz="1200" dirty="0"/>
              <a:t>https://www.genomeweb.com/molecular-diagnostics</a:t>
            </a:r>
            <a:r>
              <a:rPr lang="en-US" sz="1200" dirty="0" smtClean="0"/>
              <a:t>/</a:t>
            </a:r>
          </a:p>
          <a:p>
            <a:pPr algn="r"/>
            <a:r>
              <a:rPr lang="en-US" sz="1200" dirty="0" smtClean="0"/>
              <a:t>acmg-developing-decision-support-tools-non-geneticist-docs-secondary-findings</a:t>
            </a:r>
            <a:endParaRPr lang="en-US" sz="1200" dirty="0"/>
          </a:p>
        </p:txBody>
      </p:sp>
      <p:sp>
        <p:nvSpPr>
          <p:cNvPr id="3" name="Slide Number Placeholder 2"/>
          <p:cNvSpPr>
            <a:spLocks noGrp="1"/>
          </p:cNvSpPr>
          <p:nvPr>
            <p:ph type="sldNum" sz="quarter" idx="4"/>
          </p:nvPr>
        </p:nvSpPr>
        <p:spPr/>
        <p:txBody>
          <a:bodyPr/>
          <a:lstStyle/>
          <a:p>
            <a:fld id="{9CE537AB-973C-4F01-8428-E6E22579D3AA}" type="slidenum">
              <a:rPr lang="en-US" smtClean="0"/>
              <a:pPr/>
              <a:t>27</a:t>
            </a:fld>
            <a:endParaRPr lang="en-US"/>
          </a:p>
        </p:txBody>
      </p:sp>
    </p:spTree>
    <p:extLst>
      <p:ext uri="{BB962C8B-B14F-4D97-AF65-F5344CB8AC3E}">
        <p14:creationId xmlns:p14="http://schemas.microsoft.com/office/powerpoint/2010/main" val="72945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599"/>
            <a:ext cx="9138920" cy="6248401"/>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pPr/>
              <a:t>28</a:t>
            </a:fld>
            <a:endParaRPr lang="en-US"/>
          </a:p>
        </p:txBody>
      </p:sp>
    </p:spTree>
    <p:extLst>
      <p:ext uri="{BB962C8B-B14F-4D97-AF65-F5344CB8AC3E}">
        <p14:creationId xmlns:p14="http://schemas.microsoft.com/office/powerpoint/2010/main" val="31889712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Semantic interoperability</a:t>
            </a:r>
          </a:p>
        </p:txBody>
      </p:sp>
      <p:sp>
        <p:nvSpPr>
          <p:cNvPr id="11267" name="Content Placeholder 5"/>
          <p:cNvSpPr>
            <a:spLocks noGrp="1"/>
          </p:cNvSpPr>
          <p:nvPr>
            <p:ph idx="1"/>
          </p:nvPr>
        </p:nvSpPr>
        <p:spPr>
          <a:xfrm>
            <a:off x="3905250" y="4876800"/>
            <a:ext cx="5010150" cy="1752600"/>
          </a:xfrm>
        </p:spPr>
        <p:txBody>
          <a:bodyPr/>
          <a:lstStyle/>
          <a:p>
            <a:pPr marL="0" indent="0" algn="just">
              <a:buFontTx/>
              <a:buNone/>
            </a:pPr>
            <a:r>
              <a:rPr lang="en-US" sz="2000" dirty="0" smtClean="0"/>
              <a:t>Everything collected wherever, whenever and about whomever which is relevant to a medical problem in whomever, whenever and wherever, should be accessible without loss of relevant detail.</a:t>
            </a:r>
          </a:p>
        </p:txBody>
      </p:sp>
      <p:pic>
        <p:nvPicPr>
          <p:cNvPr id="11268" name="Picture 2" descr="http://www.labos.upmc.fr/center-meg/materiel/hospital08.jpg"/>
          <p:cNvPicPr>
            <a:picLocks noChangeAspect="1" noChangeArrowheads="1"/>
          </p:cNvPicPr>
          <p:nvPr/>
        </p:nvPicPr>
        <p:blipFill>
          <a:blip r:embed="rId2" cstate="print"/>
          <a:srcRect/>
          <a:stretch>
            <a:fillRect/>
          </a:stretch>
        </p:blipFill>
        <p:spPr bwMode="auto">
          <a:xfrm>
            <a:off x="3905250" y="2057400"/>
            <a:ext cx="4933950" cy="2686050"/>
          </a:xfrm>
          <a:prstGeom prst="rect">
            <a:avLst/>
          </a:prstGeom>
          <a:noFill/>
          <a:ln w="9525">
            <a:noFill/>
            <a:miter lim="800000"/>
            <a:headEnd/>
            <a:tailEnd/>
          </a:ln>
        </p:spPr>
      </p:pic>
      <p:pic>
        <p:nvPicPr>
          <p:cNvPr id="11269" name="Picture 4" descr="http://img212.imageshack.us/img212/73/roswellparkcancerinstitde5.jpg"/>
          <p:cNvPicPr>
            <a:picLocks noChangeAspect="1" noChangeArrowheads="1"/>
          </p:cNvPicPr>
          <p:nvPr/>
        </p:nvPicPr>
        <p:blipFill>
          <a:blip r:embed="rId3" cstate="print"/>
          <a:srcRect/>
          <a:stretch>
            <a:fillRect/>
          </a:stretch>
        </p:blipFill>
        <p:spPr bwMode="auto">
          <a:xfrm>
            <a:off x="266700" y="2057400"/>
            <a:ext cx="3486150" cy="4648200"/>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9CE537AB-973C-4F01-8428-E6E22579D3AA}" type="slidenum">
              <a:rPr lang="en-US" smtClean="0"/>
              <a:pPr/>
              <a:t>29</a:t>
            </a:fld>
            <a:endParaRPr lang="en-US"/>
          </a:p>
        </p:txBody>
      </p:sp>
    </p:spTree>
    <p:extLst>
      <p:ext uri="{BB962C8B-B14F-4D97-AF65-F5344CB8AC3E}">
        <p14:creationId xmlns:p14="http://schemas.microsoft.com/office/powerpoint/2010/main" val="293582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2" name="Slide Number Placeholder 1"/>
          <p:cNvSpPr>
            <a:spLocks noGrp="1"/>
          </p:cNvSpPr>
          <p:nvPr>
            <p:ph type="sldNum" sz="quarter" idx="4"/>
          </p:nvPr>
        </p:nvSpPr>
        <p:spPr/>
        <p:txBody>
          <a:bodyPr/>
          <a:lstStyle/>
          <a:p>
            <a:fld id="{9CE537AB-973C-4F01-8428-E6E22579D3AA}" type="slidenum">
              <a:rPr lang="en-US" smtClean="0"/>
              <a:pPr/>
              <a:t>3</a:t>
            </a:fld>
            <a:endParaRPr lang="en-US"/>
          </a:p>
        </p:txBody>
      </p:sp>
    </p:spTree>
    <p:extLst>
      <p:ext uri="{BB962C8B-B14F-4D97-AF65-F5344CB8AC3E}">
        <p14:creationId xmlns:p14="http://schemas.microsoft.com/office/powerpoint/2010/main" val="2866366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543300"/>
            <a:ext cx="4419600" cy="33147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200" y="1564640"/>
            <a:ext cx="4368800" cy="3276600"/>
          </a:xfrm>
          <a:prstGeom prst="rect">
            <a:avLst/>
          </a:prstGeom>
        </p:spPr>
      </p:pic>
      <p:sp>
        <p:nvSpPr>
          <p:cNvPr id="2" name="Slide Number Placeholder 1"/>
          <p:cNvSpPr>
            <a:spLocks noGrp="1"/>
          </p:cNvSpPr>
          <p:nvPr>
            <p:ph type="sldNum" sz="quarter" idx="4"/>
          </p:nvPr>
        </p:nvSpPr>
        <p:spPr/>
        <p:txBody>
          <a:bodyPr/>
          <a:lstStyle/>
          <a:p>
            <a:fld id="{9CE537AB-973C-4F01-8428-E6E22579D3AA}" type="slidenum">
              <a:rPr lang="en-US" smtClean="0"/>
              <a:pPr/>
              <a:t>30</a:t>
            </a:fld>
            <a:endParaRPr lang="en-US"/>
          </a:p>
        </p:txBody>
      </p:sp>
    </p:spTree>
    <p:extLst>
      <p:ext uri="{BB962C8B-B14F-4D97-AF65-F5344CB8AC3E}">
        <p14:creationId xmlns:p14="http://schemas.microsoft.com/office/powerpoint/2010/main" val="12669587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roken-televi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079116" cy="5181600"/>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3733800" y="6491288"/>
            <a:ext cx="533400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1800" dirty="0">
                <a:solidFill>
                  <a:schemeClr val="bg1"/>
                </a:solidFill>
              </a:rPr>
              <a:t>http://www.youtube.com/watch?v=-vT1Jm0jKmM </a:t>
            </a:r>
          </a:p>
        </p:txBody>
      </p:sp>
      <p:pic>
        <p:nvPicPr>
          <p:cNvPr id="2" name="doctorex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90800" y="2438400"/>
            <a:ext cx="6096000" cy="4052888"/>
          </a:xfrm>
          <a:prstGeom prst="rect">
            <a:avLst/>
          </a:prstGeom>
        </p:spPr>
      </p:pic>
      <p:sp>
        <p:nvSpPr>
          <p:cNvPr id="3" name="Title 2"/>
          <p:cNvSpPr>
            <a:spLocks noGrp="1"/>
          </p:cNvSpPr>
          <p:nvPr>
            <p:ph type="title"/>
          </p:nvPr>
        </p:nvSpPr>
        <p:spPr>
          <a:xfrm>
            <a:off x="0" y="762000"/>
            <a:ext cx="9144000" cy="762000"/>
          </a:xfrm>
        </p:spPr>
        <p:txBody>
          <a:bodyPr/>
          <a:lstStyle/>
          <a:p>
            <a:r>
              <a:rPr lang="en-US" sz="3400" dirty="0" smtClean="0"/>
              <a:t>A possible end-goal for biomedical informatics</a:t>
            </a:r>
            <a:endParaRPr lang="en-US" sz="3400" dirty="0"/>
          </a:p>
        </p:txBody>
      </p:sp>
      <p:sp>
        <p:nvSpPr>
          <p:cNvPr id="4" name="Slide Number Placeholder 3"/>
          <p:cNvSpPr>
            <a:spLocks noGrp="1"/>
          </p:cNvSpPr>
          <p:nvPr>
            <p:ph type="sldNum" sz="quarter" idx="4"/>
          </p:nvPr>
        </p:nvSpPr>
        <p:spPr/>
        <p:txBody>
          <a:bodyPr/>
          <a:lstStyle/>
          <a:p>
            <a:fld id="{9CE537AB-973C-4F01-8428-E6E22579D3AA}" type="slidenum">
              <a:rPr lang="en-US" smtClean="0"/>
              <a:pPr/>
              <a:t>31</a:t>
            </a:fld>
            <a:endParaRPr lang="en-US"/>
          </a:p>
        </p:txBody>
      </p:sp>
    </p:spTree>
    <p:extLst>
      <p:ext uri="{BB962C8B-B14F-4D97-AF65-F5344CB8AC3E}">
        <p14:creationId xmlns:p14="http://schemas.microsoft.com/office/powerpoint/2010/main" val="143382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r>
              <a:rPr lang="en-US" altLang="en-US"/>
              <a:t>Why should we be surprised ?</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6196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4" name="Group 4"/>
          <p:cNvGrpSpPr>
            <a:grpSpLocks/>
          </p:cNvGrpSpPr>
          <p:nvPr/>
        </p:nvGrpSpPr>
        <p:grpSpPr bwMode="auto">
          <a:xfrm>
            <a:off x="304800" y="2057400"/>
            <a:ext cx="6019800" cy="838200"/>
            <a:chOff x="192" y="1296"/>
            <a:chExt cx="3792" cy="528"/>
          </a:xfrm>
        </p:grpSpPr>
        <p:sp>
          <p:nvSpPr>
            <p:cNvPr id="15365" name="Text Box 5"/>
            <p:cNvSpPr txBox="1">
              <a:spLocks noChangeArrowheads="1"/>
            </p:cNvSpPr>
            <p:nvPr/>
          </p:nvSpPr>
          <p:spPr bwMode="auto">
            <a:xfrm>
              <a:off x="192" y="1296"/>
              <a:ext cx="37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A human being with function enhancing electronic implants</a:t>
              </a:r>
            </a:p>
          </p:txBody>
        </p:sp>
        <p:sp>
          <p:nvSpPr>
            <p:cNvPr id="15366" name="Line 6"/>
            <p:cNvSpPr>
              <a:spLocks noChangeShapeType="1"/>
            </p:cNvSpPr>
            <p:nvPr/>
          </p:nvSpPr>
          <p:spPr bwMode="auto">
            <a:xfrm>
              <a:off x="1392" y="1536"/>
              <a:ext cx="720"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67" name="Group 7"/>
          <p:cNvGrpSpPr>
            <a:grpSpLocks/>
          </p:cNvGrpSpPr>
          <p:nvPr/>
        </p:nvGrpSpPr>
        <p:grpSpPr bwMode="auto">
          <a:xfrm>
            <a:off x="152400" y="3505200"/>
            <a:ext cx="4114800" cy="1143000"/>
            <a:chOff x="96" y="2208"/>
            <a:chExt cx="2592" cy="720"/>
          </a:xfrm>
        </p:grpSpPr>
        <p:sp>
          <p:nvSpPr>
            <p:cNvPr id="15368" name="Text Box 8"/>
            <p:cNvSpPr txBox="1">
              <a:spLocks noChangeArrowheads="1"/>
            </p:cNvSpPr>
            <p:nvPr/>
          </p:nvSpPr>
          <p:spPr bwMode="auto">
            <a:xfrm>
              <a:off x="96" y="2208"/>
              <a:ext cx="140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tiny scanner capable of detecting bodily anomalies</a:t>
              </a:r>
            </a:p>
          </p:txBody>
        </p:sp>
        <p:sp>
          <p:nvSpPr>
            <p:cNvPr id="15369" name="Line 9"/>
            <p:cNvSpPr>
              <a:spLocks noChangeShapeType="1"/>
            </p:cNvSpPr>
            <p:nvPr/>
          </p:nvSpPr>
          <p:spPr bwMode="auto">
            <a:xfrm flipV="1">
              <a:off x="1968" y="2448"/>
              <a:ext cx="720" cy="19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0" name="Line 10"/>
            <p:cNvSpPr>
              <a:spLocks noChangeShapeType="1"/>
            </p:cNvSpPr>
            <p:nvPr/>
          </p:nvSpPr>
          <p:spPr bwMode="auto">
            <a:xfrm>
              <a:off x="1968" y="2640"/>
              <a:ext cx="576"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1" name="Line 11"/>
            <p:cNvSpPr>
              <a:spLocks noChangeShapeType="1"/>
            </p:cNvSpPr>
            <p:nvPr/>
          </p:nvSpPr>
          <p:spPr bwMode="auto">
            <a:xfrm flipV="1">
              <a:off x="1440" y="2640"/>
              <a:ext cx="576"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72" name="Group 12"/>
          <p:cNvGrpSpPr>
            <a:grpSpLocks/>
          </p:cNvGrpSpPr>
          <p:nvPr/>
        </p:nvGrpSpPr>
        <p:grpSpPr bwMode="auto">
          <a:xfrm>
            <a:off x="6781800" y="3124200"/>
            <a:ext cx="2209800" cy="2563813"/>
            <a:chOff x="4272" y="1968"/>
            <a:chExt cx="1392" cy="1615"/>
          </a:xfrm>
        </p:grpSpPr>
        <p:sp>
          <p:nvSpPr>
            <p:cNvPr id="15373" name="Text Box 13"/>
            <p:cNvSpPr txBox="1">
              <a:spLocks noChangeArrowheads="1"/>
            </p:cNvSpPr>
            <p:nvPr/>
          </p:nvSpPr>
          <p:spPr bwMode="auto">
            <a:xfrm>
              <a:off x="4608" y="1968"/>
              <a:ext cx="1056" cy="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‘doctor’ who is in fact some sort of computer program capable of making medical diagnoses</a:t>
              </a:r>
            </a:p>
          </p:txBody>
        </p:sp>
        <p:sp>
          <p:nvSpPr>
            <p:cNvPr id="15374" name="Line 14"/>
            <p:cNvSpPr>
              <a:spLocks noChangeShapeType="1"/>
            </p:cNvSpPr>
            <p:nvPr/>
          </p:nvSpPr>
          <p:spPr bwMode="auto">
            <a:xfrm flipH="1" flipV="1">
              <a:off x="4272" y="2448"/>
              <a:ext cx="480"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15375" name="Text Box 15"/>
          <p:cNvSpPr txBox="1">
            <a:spLocks noChangeArrowheads="1"/>
          </p:cNvSpPr>
          <p:nvPr/>
        </p:nvSpPr>
        <p:spPr bwMode="auto">
          <a:xfrm>
            <a:off x="1790700" y="6172200"/>
            <a:ext cx="594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Flawless communication between a human and a computer</a:t>
            </a:r>
          </a:p>
        </p:txBody>
      </p:sp>
      <p:sp>
        <p:nvSpPr>
          <p:cNvPr id="2" name="Slide Number Placeholder 1"/>
          <p:cNvSpPr>
            <a:spLocks noGrp="1"/>
          </p:cNvSpPr>
          <p:nvPr>
            <p:ph type="sldNum" sz="quarter" idx="4"/>
          </p:nvPr>
        </p:nvSpPr>
        <p:spPr/>
        <p:txBody>
          <a:bodyPr/>
          <a:lstStyle/>
          <a:p>
            <a:fld id="{9CE537AB-973C-4F01-8428-E6E22579D3AA}" type="slidenum">
              <a:rPr lang="en-US" smtClean="0"/>
              <a:pPr/>
              <a:t>32</a:t>
            </a:fld>
            <a:endParaRPr lang="en-US"/>
          </a:p>
        </p:txBody>
      </p:sp>
    </p:spTree>
    <p:extLst>
      <p:ext uri="{BB962C8B-B14F-4D97-AF65-F5344CB8AC3E}">
        <p14:creationId xmlns:p14="http://schemas.microsoft.com/office/powerpoint/2010/main" val="1617458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wipe(down)">
                                      <p:cBhvr>
                                        <p:cTn id="7" dur="500"/>
                                        <p:tgtEl>
                                          <p:spTgt spid="15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5367"/>
                                        </p:tgtEl>
                                        <p:attrNameLst>
                                          <p:attrName>style.visibility</p:attrName>
                                        </p:attrNameLst>
                                      </p:cBhvr>
                                      <p:to>
                                        <p:strVal val="visible"/>
                                      </p:to>
                                    </p:set>
                                    <p:animEffect transition="in" filter="wipe(right)">
                                      <p:cBhvr>
                                        <p:cTn id="12" dur="500"/>
                                        <p:tgtEl>
                                          <p:spTgt spid="153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372"/>
                                        </p:tgtEl>
                                        <p:attrNameLst>
                                          <p:attrName>style.visibility</p:attrName>
                                        </p:attrNameLst>
                                      </p:cBhvr>
                                      <p:to>
                                        <p:strVal val="visible"/>
                                      </p:to>
                                    </p:set>
                                    <p:animEffect transition="in" filter="wipe(left)">
                                      <p:cBhvr>
                                        <p:cTn id="17" dur="500"/>
                                        <p:tgtEl>
                                          <p:spTgt spid="153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75"/>
                                        </p:tgtEl>
                                        <p:attrNameLst>
                                          <p:attrName>style.visibility</p:attrName>
                                        </p:attrNameLst>
                                      </p:cBhvr>
                                      <p:to>
                                        <p:strVal val="visible"/>
                                      </p:to>
                                    </p:set>
                                    <p:animEffect transition="in" filter="dissolve">
                                      <p:cBhvr>
                                        <p:cTn id="22" dur="500"/>
                                        <p:tgtEl>
                                          <p:spTgt spid="15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r>
              <a:rPr lang="en-US" altLang="en-US"/>
              <a:t>Or not ?   … towards a bionic eye</a:t>
            </a:r>
          </a:p>
        </p:txBody>
      </p:sp>
      <p:sp>
        <p:nvSpPr>
          <p:cNvPr id="2" name="Content Placeholder 1"/>
          <p:cNvSpPr>
            <a:spLocks noGrp="1"/>
          </p:cNvSpPr>
          <p:nvPr>
            <p:ph idx="1"/>
          </p:nvPr>
        </p:nvSpPr>
        <p:spPr/>
        <p:txBody>
          <a:bodyPr/>
          <a:lstStyle/>
          <a:p>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53340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0"/>
            <a:ext cx="32956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Rectangle 5"/>
          <p:cNvSpPr>
            <a:spLocks noChangeArrowheads="1"/>
          </p:cNvSpPr>
          <p:nvPr/>
        </p:nvSpPr>
        <p:spPr bwMode="auto">
          <a:xfrm>
            <a:off x="6997700" y="6553200"/>
            <a:ext cx="2146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http://bionicvision.org.au/</a:t>
            </a:r>
          </a:p>
        </p:txBody>
      </p:sp>
      <p:sp>
        <p:nvSpPr>
          <p:cNvPr id="3" name="Slide Number Placeholder 2"/>
          <p:cNvSpPr>
            <a:spLocks noGrp="1"/>
          </p:cNvSpPr>
          <p:nvPr>
            <p:ph type="sldNum" sz="quarter" idx="4"/>
          </p:nvPr>
        </p:nvSpPr>
        <p:spPr/>
        <p:txBody>
          <a:bodyPr/>
          <a:lstStyle/>
          <a:p>
            <a:fld id="{9CE537AB-973C-4F01-8428-E6E22579D3AA}" type="slidenum">
              <a:rPr lang="en-US" smtClean="0"/>
              <a:pPr/>
              <a:t>33</a:t>
            </a:fld>
            <a:endParaRPr lang="en-US"/>
          </a:p>
        </p:txBody>
      </p:sp>
    </p:spTree>
    <p:extLst>
      <p:ext uri="{BB962C8B-B14F-4D97-AF65-F5344CB8AC3E}">
        <p14:creationId xmlns:p14="http://schemas.microsoft.com/office/powerpoint/2010/main" val="31506668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r>
              <a:rPr lang="en-US" altLang="en-US"/>
              <a:t>Or not ?   … mobile diagnostics</a:t>
            </a:r>
          </a:p>
        </p:txBody>
      </p:sp>
      <p:pic>
        <p:nvPicPr>
          <p:cNvPr id="19459" name="Picture 3" descr="SilhouetteMobile-Med-Sc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10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114800"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5"/>
          <p:cNvSpPr txBox="1">
            <a:spLocks noChangeArrowheads="1"/>
          </p:cNvSpPr>
          <p:nvPr/>
        </p:nvSpPr>
        <p:spPr bwMode="auto">
          <a:xfrm>
            <a:off x="5562600" y="5334000"/>
            <a:ext cx="2486025"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bg1"/>
                </a:solidFill>
              </a:rPr>
              <a:t>GlucoPack™</a:t>
            </a:r>
          </a:p>
          <a:p>
            <a:endParaRPr lang="en-US" altLang="en-US" sz="1400">
              <a:solidFill>
                <a:schemeClr val="bg1"/>
              </a:solidFill>
            </a:endParaRPr>
          </a:p>
          <a:p>
            <a:r>
              <a:rPr lang="en-US" altLang="en-US" sz="1400">
                <a:solidFill>
                  <a:schemeClr val="bg1"/>
                </a:solidFill>
              </a:rPr>
              <a:t>reads and transmits glucose readings</a:t>
            </a:r>
          </a:p>
        </p:txBody>
      </p:sp>
      <p:sp>
        <p:nvSpPr>
          <p:cNvPr id="19462" name="Rectangle 6"/>
          <p:cNvSpPr>
            <a:spLocks noChangeArrowheads="1"/>
          </p:cNvSpPr>
          <p:nvPr/>
        </p:nvSpPr>
        <p:spPr bwMode="auto">
          <a:xfrm>
            <a:off x="304800" y="5334000"/>
            <a:ext cx="41148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800">
                <a:solidFill>
                  <a:schemeClr val="bg1"/>
                </a:solidFill>
              </a:rPr>
              <a:t>SilhouetteMobile™</a:t>
            </a:r>
          </a:p>
          <a:p>
            <a:endParaRPr lang="en-GB" altLang="en-US" sz="1400">
              <a:solidFill>
                <a:schemeClr val="bg1"/>
              </a:solidFill>
            </a:endParaRPr>
          </a:p>
          <a:p>
            <a:r>
              <a:rPr lang="en-GB" altLang="en-US" sz="1400">
                <a:solidFill>
                  <a:schemeClr val="bg1"/>
                </a:solidFill>
              </a:rPr>
              <a:t>scans and stores information about a wound's width and depth, which helps nurses track healing over time as new tissue fills in the injury</a:t>
            </a:r>
            <a:endParaRPr lang="en-US" altLang="en-US" sz="1400">
              <a:solidFill>
                <a:schemeClr val="bg1"/>
              </a:solidFill>
            </a:endParaRPr>
          </a:p>
        </p:txBody>
      </p:sp>
      <p:sp>
        <p:nvSpPr>
          <p:cNvPr id="2" name="Slide Number Placeholder 1"/>
          <p:cNvSpPr>
            <a:spLocks noGrp="1"/>
          </p:cNvSpPr>
          <p:nvPr>
            <p:ph type="sldNum" sz="quarter" idx="4"/>
          </p:nvPr>
        </p:nvSpPr>
        <p:spPr/>
        <p:txBody>
          <a:bodyPr/>
          <a:lstStyle/>
          <a:p>
            <a:fld id="{9CE537AB-973C-4F01-8428-E6E22579D3AA}" type="slidenum">
              <a:rPr lang="en-US" smtClean="0"/>
              <a:pPr/>
              <a:t>34</a:t>
            </a:fld>
            <a:endParaRPr lang="en-US"/>
          </a:p>
        </p:txBody>
      </p:sp>
    </p:spTree>
    <p:extLst>
      <p:ext uri="{BB962C8B-B14F-4D97-AF65-F5344CB8AC3E}">
        <p14:creationId xmlns:p14="http://schemas.microsoft.com/office/powerpoint/2010/main" val="9252881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44000" cy="5486400"/>
          </a:xfrm>
        </p:spPr>
      </p:pic>
      <p:pic>
        <p:nvPicPr>
          <p:cNvPr id="5" name="Picture 4"/>
          <p:cNvPicPr>
            <a:picLocks noChangeAspect="1"/>
          </p:cNvPicPr>
          <p:nvPr/>
        </p:nvPicPr>
        <p:blipFill>
          <a:blip r:embed="rId3"/>
          <a:stretch>
            <a:fillRect/>
          </a:stretch>
        </p:blipFill>
        <p:spPr>
          <a:xfrm>
            <a:off x="0" y="633413"/>
            <a:ext cx="9143999" cy="866775"/>
          </a:xfrm>
          <a:prstGeom prst="rect">
            <a:avLst/>
          </a:prstGeom>
        </p:spPr>
      </p:pic>
      <p:sp>
        <p:nvSpPr>
          <p:cNvPr id="6" name="Title 3"/>
          <p:cNvSpPr txBox="1">
            <a:spLocks/>
          </p:cNvSpPr>
          <p:nvPr/>
        </p:nvSpPr>
        <p:spPr>
          <a:xfrm>
            <a:off x="5072232" y="1021979"/>
            <a:ext cx="4038600" cy="7620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r>
              <a:rPr lang="en-US" kern="0" smtClean="0">
                <a:solidFill>
                  <a:srgbClr val="16165D"/>
                </a:solidFill>
              </a:rPr>
              <a:t>Internet of Things</a:t>
            </a:r>
            <a:endParaRPr lang="en-US" kern="0" dirty="0">
              <a:solidFill>
                <a:srgbClr val="16165D"/>
              </a:solidFill>
            </a:endParaRPr>
          </a:p>
        </p:txBody>
      </p:sp>
      <p:sp>
        <p:nvSpPr>
          <p:cNvPr id="3" name="Slide Number Placeholder 2"/>
          <p:cNvSpPr>
            <a:spLocks noGrp="1"/>
          </p:cNvSpPr>
          <p:nvPr>
            <p:ph type="sldNum" sz="quarter" idx="4"/>
          </p:nvPr>
        </p:nvSpPr>
        <p:spPr/>
        <p:txBody>
          <a:bodyPr/>
          <a:lstStyle/>
          <a:p>
            <a:fld id="{9CE537AB-973C-4F01-8428-E6E22579D3AA}" type="slidenum">
              <a:rPr lang="en-US" smtClean="0"/>
              <a:pPr/>
              <a:t>35</a:t>
            </a:fld>
            <a:endParaRPr lang="en-US"/>
          </a:p>
        </p:txBody>
      </p:sp>
    </p:spTree>
    <p:extLst>
      <p:ext uri="{BB962C8B-B14F-4D97-AF65-F5344CB8AC3E}">
        <p14:creationId xmlns:p14="http://schemas.microsoft.com/office/powerpoint/2010/main" val="35119518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p:txBody>
          <a:bodyPr/>
          <a:lstStyle/>
          <a:p>
            <a:r>
              <a:rPr lang="en-US" altLang="en-US"/>
              <a:t>Or not ?   … Transhumanism</a:t>
            </a:r>
          </a:p>
        </p:txBody>
      </p:sp>
      <p:sp>
        <p:nvSpPr>
          <p:cNvPr id="21507" name="Rectangle 3"/>
          <p:cNvSpPr>
            <a:spLocks noGrp="1" noChangeArrowheads="1"/>
          </p:cNvSpPr>
          <p:nvPr>
            <p:ph idx="1"/>
          </p:nvPr>
        </p:nvSpPr>
        <p:spPr>
          <a:xfrm>
            <a:off x="4114800" y="2057400"/>
            <a:ext cx="4800600" cy="4572000"/>
          </a:xfrm>
        </p:spPr>
        <p:txBody>
          <a:bodyPr/>
          <a:lstStyle/>
          <a:p>
            <a:pPr>
              <a:lnSpc>
                <a:spcPct val="90000"/>
              </a:lnSpc>
            </a:pPr>
            <a:r>
              <a:rPr lang="en-GB" altLang="en-US" dirty="0"/>
              <a:t>"</a:t>
            </a:r>
            <a:r>
              <a:rPr lang="en-GB" altLang="en-US" i="1" dirty="0"/>
              <a:t>Philosophies of life that seek the continuation and acceleration of the evolution of intelligent life beyond its currently human form and human limitations by means of science and technology, guided by life-promoting principles and values.</a:t>
            </a:r>
            <a:r>
              <a:rPr lang="en-GB" altLang="en-US" dirty="0"/>
              <a:t>" </a:t>
            </a:r>
            <a:endParaRPr lang="en-US" altLang="en-US" dirty="0"/>
          </a:p>
        </p:txBody>
      </p:sp>
      <p:pic>
        <p:nvPicPr>
          <p:cNvPr id="21508" name="Picture 4" descr="Max Mo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3622675" cy="373380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1143000" y="5791200"/>
            <a:ext cx="2025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Max More</a:t>
            </a:r>
          </a:p>
        </p:txBody>
      </p:sp>
      <p:sp>
        <p:nvSpPr>
          <p:cNvPr id="2" name="Slide Number Placeholder 1"/>
          <p:cNvSpPr>
            <a:spLocks noGrp="1"/>
          </p:cNvSpPr>
          <p:nvPr>
            <p:ph type="sldNum" sz="quarter" idx="4"/>
          </p:nvPr>
        </p:nvSpPr>
        <p:spPr/>
        <p:txBody>
          <a:bodyPr/>
          <a:lstStyle/>
          <a:p>
            <a:fld id="{9CE537AB-973C-4F01-8428-E6E22579D3AA}" type="slidenum">
              <a:rPr lang="en-US" smtClean="0"/>
              <a:pPr/>
              <a:t>36</a:t>
            </a:fld>
            <a:endParaRPr lang="en-US"/>
          </a:p>
        </p:txBody>
      </p:sp>
    </p:spTree>
    <p:extLst>
      <p:ext uri="{BB962C8B-B14F-4D97-AF65-F5344CB8AC3E}">
        <p14:creationId xmlns:p14="http://schemas.microsoft.com/office/powerpoint/2010/main" val="10266337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p:txBody>
          <a:bodyPr/>
          <a:lstStyle/>
          <a:p>
            <a:r>
              <a:rPr lang="en-US" altLang="en-US"/>
              <a:t>Beyond natural evolution …</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8839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fld id="{9CE537AB-973C-4F01-8428-E6E22579D3AA}" type="slidenum">
              <a:rPr lang="en-US" smtClean="0"/>
              <a:pPr/>
              <a:t>37</a:t>
            </a:fld>
            <a:endParaRPr lang="en-US"/>
          </a:p>
        </p:txBody>
      </p:sp>
    </p:spTree>
    <p:extLst>
      <p:ext uri="{BB962C8B-B14F-4D97-AF65-F5344CB8AC3E}">
        <p14:creationId xmlns:p14="http://schemas.microsoft.com/office/powerpoint/2010/main" val="12284511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lstStyle/>
          <a:p>
            <a:r>
              <a:rPr lang="en-US" altLang="en-US"/>
              <a:t>to … mind uploading ?</a:t>
            </a:r>
          </a:p>
        </p:txBody>
      </p:sp>
      <p:pic>
        <p:nvPicPr>
          <p:cNvPr id="25603" name="Picture 3" descr="kurzwe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57912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762000" y="6324600"/>
            <a:ext cx="4787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Ray Kurzweil receives National Medal of Technology (1999).</a:t>
            </a:r>
          </a:p>
        </p:txBody>
      </p:sp>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57400"/>
            <a:ext cx="31972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fld id="{9CE537AB-973C-4F01-8428-E6E22579D3AA}" type="slidenum">
              <a:rPr lang="en-US" smtClean="0"/>
              <a:pPr/>
              <a:t>38</a:t>
            </a:fld>
            <a:endParaRPr lang="en-US"/>
          </a:p>
        </p:txBody>
      </p:sp>
    </p:spTree>
    <p:extLst>
      <p:ext uri="{BB962C8B-B14F-4D97-AF65-F5344CB8AC3E}">
        <p14:creationId xmlns:p14="http://schemas.microsoft.com/office/powerpoint/2010/main" val="1817668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ipe(right)">
                                      <p:cBhvr>
                                        <p:cTn id="7" dur="500"/>
                                        <p:tgtEl>
                                          <p:spTgt spid="2560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810000"/>
            <a:ext cx="50292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3" name="Slide Number Placeholder 2"/>
          <p:cNvSpPr>
            <a:spLocks noGrp="1"/>
          </p:cNvSpPr>
          <p:nvPr>
            <p:ph type="sldNum" sz="quarter" idx="4"/>
          </p:nvPr>
        </p:nvSpPr>
        <p:spPr/>
        <p:txBody>
          <a:bodyPr/>
          <a:lstStyle/>
          <a:p>
            <a:fld id="{9CE537AB-973C-4F01-8428-E6E22579D3AA}" type="slidenum">
              <a:rPr lang="en-US" smtClean="0"/>
              <a:pPr/>
              <a:t>39</a:t>
            </a:fld>
            <a:endParaRPr lang="en-US"/>
          </a:p>
        </p:txBody>
      </p:sp>
    </p:spTree>
    <p:extLst>
      <p:ext uri="{BB962C8B-B14F-4D97-AF65-F5344CB8AC3E}">
        <p14:creationId xmlns:p14="http://schemas.microsoft.com/office/powerpoint/2010/main" val="2998637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002280"/>
            <a:ext cx="38100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3" name="Slide Number Placeholder 2"/>
          <p:cNvSpPr>
            <a:spLocks noGrp="1"/>
          </p:cNvSpPr>
          <p:nvPr>
            <p:ph type="sldNum" sz="quarter" idx="4"/>
          </p:nvPr>
        </p:nvSpPr>
        <p:spPr/>
        <p:txBody>
          <a:bodyPr/>
          <a:lstStyle/>
          <a:p>
            <a:fld id="{9CE537AB-973C-4F01-8428-E6E22579D3AA}" type="slidenum">
              <a:rPr lang="en-US" smtClean="0"/>
              <a:pPr/>
              <a:t>4</a:t>
            </a:fld>
            <a:endParaRPr lang="en-US"/>
          </a:p>
        </p:txBody>
      </p:sp>
    </p:spTree>
    <p:extLst>
      <p:ext uri="{BB962C8B-B14F-4D97-AF65-F5344CB8AC3E}">
        <p14:creationId xmlns:p14="http://schemas.microsoft.com/office/powerpoint/2010/main" val="1570437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1" cy="6248400"/>
          </a:xfrm>
          <a:prstGeom prst="rect">
            <a:avLst/>
          </a:prstGeom>
        </p:spPr>
      </p:pic>
      <p:sp>
        <p:nvSpPr>
          <p:cNvPr id="5" name="Slide Number Placeholder 4"/>
          <p:cNvSpPr>
            <a:spLocks noGrp="1"/>
          </p:cNvSpPr>
          <p:nvPr>
            <p:ph type="sldNum" sz="quarter" idx="4"/>
          </p:nvPr>
        </p:nvSpPr>
        <p:spPr/>
        <p:txBody>
          <a:bodyPr/>
          <a:lstStyle/>
          <a:p>
            <a:fld id="{9CE537AB-973C-4F01-8428-E6E22579D3AA}" type="slidenum">
              <a:rPr lang="en-US" smtClean="0"/>
              <a:pPr/>
              <a:t>40</a:t>
            </a:fld>
            <a:endParaRPr lang="en-US"/>
          </a:p>
        </p:txBody>
      </p:sp>
    </p:spTree>
    <p:extLst>
      <p:ext uri="{BB962C8B-B14F-4D97-AF65-F5344CB8AC3E}">
        <p14:creationId xmlns:p14="http://schemas.microsoft.com/office/powerpoint/2010/main" val="22369765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BMI 504 Course overview</a:t>
            </a:r>
            <a:endParaRPr lang="en-US" dirty="0"/>
          </a:p>
        </p:txBody>
      </p:sp>
      <p:graphicFrame>
        <p:nvGraphicFramePr>
          <p:cNvPr id="6" name="Content Placeholder 5"/>
          <p:cNvGraphicFramePr>
            <a:graphicFrameLocks noGrp="1"/>
          </p:cNvGraphicFramePr>
          <p:nvPr>
            <p:ph idx="1"/>
            <p:extLst/>
          </p:nvPr>
        </p:nvGraphicFramePr>
        <p:xfrm>
          <a:off x="228600" y="1676400"/>
          <a:ext cx="8686800" cy="4297680"/>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3385551077"/>
                    </a:ext>
                  </a:extLst>
                </a:gridCol>
                <a:gridCol w="3657600">
                  <a:extLst>
                    <a:ext uri="{9D8B030D-6E8A-4147-A177-3AD203B41FA5}">
                      <a16:colId xmlns:a16="http://schemas.microsoft.com/office/drawing/2014/main" val="2600556866"/>
                    </a:ext>
                  </a:extLst>
                </a:gridCol>
                <a:gridCol w="685800">
                  <a:extLst>
                    <a:ext uri="{9D8B030D-6E8A-4147-A177-3AD203B41FA5}">
                      <a16:colId xmlns:a16="http://schemas.microsoft.com/office/drawing/2014/main" val="2036634710"/>
                    </a:ext>
                  </a:extLst>
                </a:gridCol>
                <a:gridCol w="3657600">
                  <a:extLst>
                    <a:ext uri="{9D8B030D-6E8A-4147-A177-3AD203B41FA5}">
                      <a16:colId xmlns:a16="http://schemas.microsoft.com/office/drawing/2014/main" val="845329534"/>
                    </a:ext>
                  </a:extLst>
                </a:gridCol>
              </a:tblGrid>
              <a:tr h="370840">
                <a:tc>
                  <a:txBody>
                    <a:bodyPr/>
                    <a:lstStyle/>
                    <a:p>
                      <a:r>
                        <a:rPr lang="en-US" sz="2000" b="0" dirty="0" smtClean="0">
                          <a:solidFill>
                            <a:schemeClr val="bg1"/>
                          </a:solidFill>
                        </a:rPr>
                        <a:t>C1</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Fundamentals of science &amp; research</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C8</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Descriptive and elementary statistics</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36845203"/>
                  </a:ext>
                </a:extLst>
              </a:tr>
              <a:tr h="370840">
                <a:tc>
                  <a:txBody>
                    <a:bodyPr/>
                    <a:lstStyle/>
                    <a:p>
                      <a:r>
                        <a:rPr lang="en-US" sz="2000" b="0" dirty="0" smtClean="0">
                          <a:solidFill>
                            <a:schemeClr val="bg1"/>
                          </a:solidFill>
                        </a:rPr>
                        <a:t>C2</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Types of bias</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C9</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Statistical analysis</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24883556"/>
                  </a:ext>
                </a:extLst>
              </a:tr>
              <a:tr h="370840">
                <a:tc>
                  <a:txBody>
                    <a:bodyPr/>
                    <a:lstStyle/>
                    <a:p>
                      <a:r>
                        <a:rPr lang="en-US" sz="2000" b="0" dirty="0" smtClean="0">
                          <a:solidFill>
                            <a:schemeClr val="bg1"/>
                          </a:solidFill>
                        </a:rPr>
                        <a:t>C3</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Overview of research designs</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C10</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Clinical trial design</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72901262"/>
                  </a:ext>
                </a:extLst>
              </a:tr>
              <a:tr h="370840">
                <a:tc>
                  <a:txBody>
                    <a:bodyPr/>
                    <a:lstStyle/>
                    <a:p>
                      <a:r>
                        <a:rPr lang="en-US" sz="2000" b="0" dirty="0" smtClean="0">
                          <a:solidFill>
                            <a:schemeClr val="bg1"/>
                          </a:solidFill>
                        </a:rPr>
                        <a:t>C4</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Planning research projects</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C11</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Integration of qualitative and quantitative methods</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80445186"/>
                  </a:ext>
                </a:extLst>
              </a:tr>
              <a:tr h="370840">
                <a:tc>
                  <a:txBody>
                    <a:bodyPr/>
                    <a:lstStyle/>
                    <a:p>
                      <a:r>
                        <a:rPr lang="en-US" sz="2000" b="0" dirty="0" smtClean="0">
                          <a:solidFill>
                            <a:schemeClr val="bg1"/>
                          </a:solidFill>
                        </a:rPr>
                        <a:t>C5</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Data collection in qualitative research</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C12</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Quality of research proposals</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8199658"/>
                  </a:ext>
                </a:extLst>
              </a:tr>
              <a:tr h="370840">
                <a:tc>
                  <a:txBody>
                    <a:bodyPr/>
                    <a:lstStyle/>
                    <a:p>
                      <a:r>
                        <a:rPr lang="en-US" sz="2000" b="0" dirty="0" smtClean="0">
                          <a:solidFill>
                            <a:schemeClr val="bg1"/>
                          </a:solidFill>
                        </a:rPr>
                        <a:t>C6</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Elements of epidemiology</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C13</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Ethics, plagiarism, informed consent</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21136680"/>
                  </a:ext>
                </a:extLst>
              </a:tr>
              <a:tr h="370840">
                <a:tc>
                  <a:txBody>
                    <a:bodyPr/>
                    <a:lstStyle/>
                    <a:p>
                      <a:r>
                        <a:rPr lang="en-US" sz="2000" b="0" dirty="0" smtClean="0">
                          <a:solidFill>
                            <a:schemeClr val="bg1"/>
                          </a:solidFill>
                        </a:rPr>
                        <a:t>C7</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Data analysis of quantitative</a:t>
                      </a:r>
                      <a:r>
                        <a:rPr lang="en-US" sz="2000" b="0" baseline="0" dirty="0" smtClean="0">
                          <a:solidFill>
                            <a:schemeClr val="bg1"/>
                          </a:solidFill>
                        </a:rPr>
                        <a:t> and qualitative variables</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C14</a:t>
                      </a:r>
                      <a:endParaRPr lang="en-US" sz="20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000" b="0" dirty="0" smtClean="0">
                          <a:solidFill>
                            <a:schemeClr val="bg1"/>
                          </a:solidFill>
                        </a:rPr>
                        <a:t>Oral presentation of research proposals</a:t>
                      </a:r>
                      <a:endParaRPr lang="en-US" sz="2000" b="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73426134"/>
                  </a:ext>
                </a:extLst>
              </a:tr>
            </a:tbl>
          </a:graphicData>
        </a:graphic>
      </p:graphicFrame>
      <p:sp>
        <p:nvSpPr>
          <p:cNvPr id="2" name="Slide Number Placeholder 1"/>
          <p:cNvSpPr>
            <a:spLocks noGrp="1"/>
          </p:cNvSpPr>
          <p:nvPr>
            <p:ph type="sldNum" sz="quarter" idx="4"/>
          </p:nvPr>
        </p:nvSpPr>
        <p:spPr/>
        <p:txBody>
          <a:bodyPr/>
          <a:lstStyle/>
          <a:p>
            <a:fld id="{970F0956-5B8E-40B4-A8DD-F75AA1D26018}" type="slidenum">
              <a:rPr lang="en-US" smtClean="0"/>
              <a:pPr/>
              <a:t>41</a:t>
            </a:fld>
            <a:endParaRPr lang="en-US"/>
          </a:p>
        </p:txBody>
      </p:sp>
    </p:spTree>
    <p:extLst>
      <p:ext uri="{BB962C8B-B14F-4D97-AF65-F5344CB8AC3E}">
        <p14:creationId xmlns:p14="http://schemas.microsoft.com/office/powerpoint/2010/main" val="34381361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 name="Slide Number Placeholder 2"/>
          <p:cNvSpPr>
            <a:spLocks noGrp="1"/>
          </p:cNvSpPr>
          <p:nvPr>
            <p:ph type="sldNum" sz="quarter" idx="10"/>
          </p:nvPr>
        </p:nvSpPr>
        <p:spPr/>
        <p:txBody>
          <a:bodyPr/>
          <a:lstStyle/>
          <a:p>
            <a:fld id="{F41BC1FE-425B-4D41-9768-47500E60C2C6}" type="slidenum">
              <a:rPr lang="en-US" altLang="en-US" smtClean="0"/>
              <a:pPr/>
              <a:t>42</a:t>
            </a:fld>
            <a:endParaRPr lang="en-US" altLang="en-US"/>
          </a:p>
        </p:txBody>
      </p:sp>
    </p:spTree>
    <p:extLst>
      <p:ext uri="{BB962C8B-B14F-4D97-AF65-F5344CB8AC3E}">
        <p14:creationId xmlns:p14="http://schemas.microsoft.com/office/powerpoint/2010/main" val="4227665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171950" cy="2359025"/>
            <a:chOff x="672" y="1008"/>
            <a:chExt cx="2628"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878" y="1008"/>
              <a:ext cx="262"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a:solidFill>
                    <a:schemeClr val="bg1"/>
                  </a:solidFill>
                </a:rPr>
                <a:t>?</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4"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sp>
        <p:nvSpPr>
          <p:cNvPr id="3" name="Slide Number Placeholder 2"/>
          <p:cNvSpPr>
            <a:spLocks noGrp="1"/>
          </p:cNvSpPr>
          <p:nvPr>
            <p:ph type="sldNum" sz="quarter" idx="10"/>
          </p:nvPr>
        </p:nvSpPr>
        <p:spPr/>
        <p:txBody>
          <a:bodyPr/>
          <a:lstStyle/>
          <a:p>
            <a:fld id="{F41BC1FE-425B-4D41-9768-47500E60C2C6}" type="slidenum">
              <a:rPr lang="en-US" altLang="en-US" smtClean="0"/>
              <a:pPr/>
              <a:t>43</a:t>
            </a:fld>
            <a:endParaRPr lang="en-US" altLang="en-US"/>
          </a:p>
        </p:txBody>
      </p:sp>
    </p:spTree>
    <p:extLst>
      <p:ext uri="{BB962C8B-B14F-4D97-AF65-F5344CB8AC3E}">
        <p14:creationId xmlns:p14="http://schemas.microsoft.com/office/powerpoint/2010/main" val="266124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527550" cy="2359025"/>
            <a:chOff x="672" y="1008"/>
            <a:chExt cx="2852"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496" y="1008"/>
              <a:ext cx="1028"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err="1">
                  <a:solidFill>
                    <a:schemeClr val="bg1"/>
                  </a:solidFill>
                </a:rPr>
                <a:t>wisdom</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5"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sp>
        <p:nvSpPr>
          <p:cNvPr id="3" name="Slide Number Placeholder 2"/>
          <p:cNvSpPr>
            <a:spLocks noGrp="1"/>
          </p:cNvSpPr>
          <p:nvPr>
            <p:ph type="sldNum" sz="quarter" idx="10"/>
          </p:nvPr>
        </p:nvSpPr>
        <p:spPr/>
        <p:txBody>
          <a:bodyPr/>
          <a:lstStyle/>
          <a:p>
            <a:fld id="{F41BC1FE-425B-4D41-9768-47500E60C2C6}" type="slidenum">
              <a:rPr lang="en-US" altLang="en-US" smtClean="0"/>
              <a:pPr/>
              <a:t>44</a:t>
            </a:fld>
            <a:endParaRPr lang="en-US" altLang="en-US"/>
          </a:p>
        </p:txBody>
      </p:sp>
    </p:spTree>
    <p:extLst>
      <p:ext uri="{BB962C8B-B14F-4D97-AF65-F5344CB8AC3E}">
        <p14:creationId xmlns:p14="http://schemas.microsoft.com/office/powerpoint/2010/main" val="1439834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
        <p:nvSpPr>
          <p:cNvPr id="3" name="Slide Number Placeholder 2"/>
          <p:cNvSpPr>
            <a:spLocks noGrp="1"/>
          </p:cNvSpPr>
          <p:nvPr>
            <p:ph type="sldNum" sz="quarter" idx="10"/>
          </p:nvPr>
        </p:nvSpPr>
        <p:spPr/>
        <p:txBody>
          <a:bodyPr/>
          <a:lstStyle/>
          <a:p>
            <a:fld id="{F41BC1FE-425B-4D41-9768-47500E60C2C6}" type="slidenum">
              <a:rPr lang="en-US" altLang="en-US" smtClean="0"/>
              <a:pPr/>
              <a:t>45</a:t>
            </a:fld>
            <a:endParaRPr lang="en-US" altLang="en-US"/>
          </a:p>
        </p:txBody>
      </p:sp>
    </p:spTree>
    <p:extLst>
      <p:ext uri="{BB962C8B-B14F-4D97-AF65-F5344CB8AC3E}">
        <p14:creationId xmlns:p14="http://schemas.microsoft.com/office/powerpoint/2010/main" val="3028000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454333" y="2265546"/>
            <a:ext cx="2545893" cy="3791755"/>
          </a:xfrm>
          <a:prstGeom prst="rect">
            <a:avLst/>
          </a:prstGeom>
        </p:spPr>
      </p:pic>
      <p:sp>
        <p:nvSpPr>
          <p:cNvPr id="7170" name="AutoShape 2"/>
          <p:cNvSpPr>
            <a:spLocks noGrp="1" noChangeArrowheads="1"/>
          </p:cNvSpPr>
          <p:nvPr>
            <p:ph type="title"/>
          </p:nvPr>
        </p:nvSpPr>
        <p:spPr/>
        <p:txBody>
          <a:bodyPr/>
          <a:lstStyle/>
          <a:p>
            <a:pPr eaLnBrk="1" hangingPunct="1"/>
            <a:r>
              <a:rPr lang="en-US" altLang="en-US" dirty="0" smtClean="0"/>
              <a:t>Beings, happenings and descriptions</a:t>
            </a:r>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595519" y="6089303"/>
            <a:ext cx="1826141" cy="461665"/>
          </a:xfrm>
          <a:prstGeom prst="rect">
            <a:avLst/>
          </a:prstGeom>
          <a:noFill/>
        </p:spPr>
        <p:txBody>
          <a:bodyPr wrap="none" rtlCol="0">
            <a:spAutoFit/>
          </a:bodyPr>
          <a:lstStyle/>
          <a:p>
            <a:r>
              <a:rPr lang="en-US" sz="2400" dirty="0" smtClean="0">
                <a:solidFill>
                  <a:srgbClr val="FFC000"/>
                </a:solidFill>
              </a:rPr>
              <a:t>Descriptions</a:t>
            </a:r>
            <a:endParaRPr lang="en-US" sz="2400"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158068" y="6091535"/>
            <a:ext cx="2973892" cy="461665"/>
          </a:xfrm>
          <a:prstGeom prst="rect">
            <a:avLst/>
          </a:prstGeom>
          <a:noFill/>
        </p:spPr>
        <p:txBody>
          <a:bodyPr wrap="none" rtlCol="0">
            <a:spAutoFit/>
          </a:bodyPr>
          <a:lstStyle/>
          <a:p>
            <a:r>
              <a:rPr lang="en-US" sz="2400" dirty="0" smtClean="0">
                <a:solidFill>
                  <a:srgbClr val="FFFF00"/>
                </a:solidFill>
              </a:rPr>
              <a:t>Beings &amp; happenings</a:t>
            </a:r>
            <a:endParaRPr lang="en-US" sz="2400" dirty="0">
              <a:solidFill>
                <a:srgbClr val="FFFF00"/>
              </a:solidFill>
            </a:endParaRPr>
          </a:p>
        </p:txBody>
      </p:sp>
      <p:sp>
        <p:nvSpPr>
          <p:cNvPr id="2" name="TextBox 1"/>
          <p:cNvSpPr txBox="1"/>
          <p:nvPr/>
        </p:nvSpPr>
        <p:spPr>
          <a:xfrm>
            <a:off x="6000854" y="1778298"/>
            <a:ext cx="2164440" cy="461665"/>
          </a:xfrm>
          <a:prstGeom prst="rect">
            <a:avLst/>
          </a:prstGeom>
          <a:noFill/>
        </p:spPr>
        <p:txBody>
          <a:bodyPr wrap="none" rtlCol="0">
            <a:spAutoFit/>
          </a:bodyPr>
          <a:lstStyle/>
          <a:p>
            <a:r>
              <a:rPr lang="en-US" sz="2400" dirty="0" smtClean="0">
                <a:solidFill>
                  <a:srgbClr val="FFC000"/>
                </a:solidFill>
              </a:rPr>
              <a:t>(research) data</a:t>
            </a:r>
            <a:endParaRPr lang="en-US" sz="2400" dirty="0">
              <a:solidFill>
                <a:srgbClr val="FFC000"/>
              </a:solidFill>
            </a:endParaRPr>
          </a:p>
        </p:txBody>
      </p:sp>
      <p:sp>
        <p:nvSpPr>
          <p:cNvPr id="12" name="TextBox 11"/>
          <p:cNvSpPr txBox="1"/>
          <p:nvPr/>
        </p:nvSpPr>
        <p:spPr>
          <a:xfrm>
            <a:off x="439877" y="1769647"/>
            <a:ext cx="2574807" cy="461665"/>
          </a:xfrm>
          <a:prstGeom prst="rect">
            <a:avLst/>
          </a:prstGeom>
          <a:noFill/>
        </p:spPr>
        <p:txBody>
          <a:bodyPr wrap="none" rtlCol="0">
            <a:spAutoFit/>
          </a:bodyPr>
          <a:lstStyle/>
          <a:p>
            <a:r>
              <a:rPr lang="en-US" sz="2400" dirty="0" smtClean="0">
                <a:solidFill>
                  <a:srgbClr val="FFFF00"/>
                </a:solidFill>
              </a:rPr>
              <a:t>(research) domain</a:t>
            </a:r>
            <a:endParaRPr lang="en-US" sz="2400" dirty="0">
              <a:solidFill>
                <a:srgbClr val="FFFF00"/>
              </a:solidFill>
            </a:endParaRPr>
          </a:p>
        </p:txBody>
      </p:sp>
      <p:grpSp>
        <p:nvGrpSpPr>
          <p:cNvPr id="13" name="Group 27"/>
          <p:cNvGrpSpPr>
            <a:grpSpLocks/>
          </p:cNvGrpSpPr>
          <p:nvPr/>
        </p:nvGrpSpPr>
        <p:grpSpPr bwMode="auto">
          <a:xfrm>
            <a:off x="2362200" y="2519363"/>
            <a:ext cx="5672138" cy="3479800"/>
            <a:chOff x="2362200" y="2519363"/>
            <a:chExt cx="5672138" cy="3479800"/>
          </a:xfrm>
        </p:grpSpPr>
        <p:sp>
          <p:nvSpPr>
            <p:cNvPr id="14" name="Freeform 35"/>
            <p:cNvSpPr>
              <a:spLocks/>
            </p:cNvSpPr>
            <p:nvPr/>
          </p:nvSpPr>
          <p:spPr bwMode="auto">
            <a:xfrm>
              <a:off x="2590800" y="2519363"/>
              <a:ext cx="3962400" cy="17018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505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 name="Freeform 37"/>
            <p:cNvSpPr>
              <a:spLocks/>
            </p:cNvSpPr>
            <p:nvPr/>
          </p:nvSpPr>
          <p:spPr bwMode="auto">
            <a:xfrm rot="20395306" flipV="1">
              <a:off x="2362200" y="4525963"/>
              <a:ext cx="4343400" cy="14732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chemeClr val="accent1"/>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6" name="Rectangle 36"/>
            <p:cNvSpPr>
              <a:spLocks noChangeArrowheads="1"/>
            </p:cNvSpPr>
            <p:nvPr/>
          </p:nvSpPr>
          <p:spPr bwMode="auto">
            <a:xfrm>
              <a:off x="6484938" y="3582988"/>
              <a:ext cx="1524000" cy="152400"/>
            </a:xfrm>
            <a:prstGeom prst="rect">
              <a:avLst/>
            </a:prstGeom>
            <a:solidFill>
              <a:srgbClr val="FF505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7" name="Rectangle 38"/>
            <p:cNvSpPr>
              <a:spLocks noChangeArrowheads="1"/>
            </p:cNvSpPr>
            <p:nvPr/>
          </p:nvSpPr>
          <p:spPr bwMode="auto">
            <a:xfrm>
              <a:off x="6510338" y="4225925"/>
              <a:ext cx="1524000" cy="152400"/>
            </a:xfrm>
            <a:prstGeom prst="rect">
              <a:avLst/>
            </a:prstGeom>
            <a:solidFill>
              <a:srgbClr val="00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sp>
        <p:nvSpPr>
          <p:cNvPr id="4" name="Rectangle 3"/>
          <p:cNvSpPr/>
          <p:nvPr/>
        </p:nvSpPr>
        <p:spPr>
          <a:xfrm>
            <a:off x="216863" y="6642929"/>
            <a:ext cx="5650537" cy="215444"/>
          </a:xfrm>
          <a:prstGeom prst="rect">
            <a:avLst/>
          </a:prstGeom>
        </p:spPr>
        <p:txBody>
          <a:bodyPr wrap="square">
            <a:spAutoFit/>
          </a:bodyPr>
          <a:lstStyle/>
          <a:p>
            <a:r>
              <a:rPr lang="en-US" sz="800" dirty="0">
                <a:solidFill>
                  <a:schemeClr val="bg1"/>
                </a:solidFill>
              </a:rPr>
              <a:t>https://ubphoto.smugmug.com/Years/2017/17011-Medicine-Satyanarayana-Lakshminrusimha-Newborn-MFS/i-Vj8g6p2</a:t>
            </a:r>
          </a:p>
        </p:txBody>
      </p:sp>
      <p:sp>
        <p:nvSpPr>
          <p:cNvPr id="3" name="Slide Number Placeholder 2"/>
          <p:cNvSpPr>
            <a:spLocks noGrp="1"/>
          </p:cNvSpPr>
          <p:nvPr>
            <p:ph type="sldNum" sz="quarter" idx="4"/>
          </p:nvPr>
        </p:nvSpPr>
        <p:spPr/>
        <p:txBody>
          <a:bodyPr/>
          <a:lstStyle/>
          <a:p>
            <a:fld id="{01EF93C7-D0AB-41D7-8C62-1F8A9E33AE23}" type="slidenum">
              <a:rPr lang="en-US" smtClean="0"/>
              <a:pPr/>
              <a:t>46</a:t>
            </a:fld>
            <a:endParaRPr lang="en-US"/>
          </a:p>
        </p:txBody>
      </p:sp>
    </p:spTree>
    <p:extLst>
      <p:ext uri="{BB962C8B-B14F-4D97-AF65-F5344CB8AC3E}">
        <p14:creationId xmlns:p14="http://schemas.microsoft.com/office/powerpoint/2010/main" val="15173528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a:defRPr/>
            </a:pPr>
            <a:r>
              <a:rPr lang="en-US" dirty="0" smtClean="0">
                <a:latin typeface="Arial" charset="0"/>
                <a:cs typeface="Arial" charset="0"/>
              </a:rPr>
              <a:t>Interdisciplinary Nature of Biomedical Informatics:</a:t>
            </a:r>
            <a:br>
              <a:rPr lang="en-US" dirty="0" smtClean="0">
                <a:latin typeface="Arial" charset="0"/>
                <a:cs typeface="Arial" charset="0"/>
              </a:rPr>
            </a:br>
            <a:r>
              <a:rPr lang="en-US" dirty="0">
                <a:latin typeface="Arial" charset="0"/>
                <a:cs typeface="Arial" charset="0"/>
              </a:rPr>
              <a:t>the main stream view</a:t>
            </a:r>
            <a:endParaRPr lang="en-US" dirty="0" smtClean="0">
              <a:latin typeface="Arial" charset="0"/>
              <a:cs typeface="Arial" charset="0"/>
            </a:endParaRP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a:t>
            </a:r>
            <a:r>
              <a:rPr lang="en-US" altLang="en-US" sz="1800" dirty="0" smtClean="0"/>
              <a:t>(hardware</a:t>
            </a:r>
            <a:r>
              <a:rPr lang="en-US" altLang="en-US" sz="1800" dirty="0"/>
              <a:t>)</a:t>
            </a:r>
          </a:p>
        </p:txBody>
      </p: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 name="Slide Number Placeholder 1"/>
          <p:cNvSpPr>
            <a:spLocks noGrp="1"/>
          </p:cNvSpPr>
          <p:nvPr>
            <p:ph type="sldNum" sz="quarter" idx="4"/>
          </p:nvPr>
        </p:nvSpPr>
        <p:spPr/>
        <p:txBody>
          <a:bodyPr/>
          <a:lstStyle/>
          <a:p>
            <a:fld id="{9CE537AB-973C-4F01-8428-E6E22579D3AA}" type="slidenum">
              <a:rPr lang="en-US" smtClean="0"/>
              <a:pPr/>
              <a:t>5</a:t>
            </a:fld>
            <a:endParaRPr lang="en-US"/>
          </a:p>
        </p:txBody>
      </p:sp>
    </p:spTree>
    <p:extLst>
      <p:ext uri="{BB962C8B-B14F-4D97-AF65-F5344CB8AC3E}">
        <p14:creationId xmlns:p14="http://schemas.microsoft.com/office/powerpoint/2010/main" val="1095330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eaLnBrk="1" hangingPunct="1">
              <a:defRPr/>
            </a:pPr>
            <a:r>
              <a:rPr lang="en-US" dirty="0" smtClean="0">
                <a:latin typeface="Arial" charset="0"/>
                <a:cs typeface="Arial" charset="0"/>
              </a:rPr>
              <a:t>Interdisciplinary Nature of Biomedical Informatics:</a:t>
            </a:r>
            <a:br>
              <a:rPr lang="en-US" dirty="0" smtClean="0">
                <a:latin typeface="Arial" charset="0"/>
                <a:cs typeface="Arial" charset="0"/>
              </a:rPr>
            </a:br>
            <a:r>
              <a:rPr lang="en-US" dirty="0" smtClean="0">
                <a:latin typeface="Arial" charset="0"/>
                <a:cs typeface="Arial" charset="0"/>
              </a:rPr>
              <a:t>UB Department of BMI’s view </a:t>
            </a: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a:t>
            </a:r>
            <a:r>
              <a:rPr lang="en-US" altLang="en-US" sz="1800" dirty="0" smtClean="0"/>
              <a:t>(hardware</a:t>
            </a:r>
            <a:r>
              <a:rPr lang="en-US" altLang="en-US" sz="1800" dirty="0"/>
              <a:t>)</a:t>
            </a:r>
          </a:p>
        </p:txBody>
      </p:sp>
      <p:sp>
        <p:nvSpPr>
          <p:cNvPr id="38" name="Rectangle 33"/>
          <p:cNvSpPr>
            <a:spLocks noChangeArrowheads="1"/>
          </p:cNvSpPr>
          <p:nvPr/>
        </p:nvSpPr>
        <p:spPr bwMode="auto">
          <a:xfrm>
            <a:off x="2929491" y="1862554"/>
            <a:ext cx="144780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Informatics</a:t>
            </a:r>
            <a:endParaRPr lang="en-US" altLang="en-US" sz="1800" dirty="0">
              <a:solidFill>
                <a:schemeClr val="bg1"/>
              </a:solidFill>
            </a:endParaRPr>
          </a:p>
        </p:txBody>
      </p:sp>
      <p:sp>
        <p:nvSpPr>
          <p:cNvPr id="39" name="Rectangle 33"/>
          <p:cNvSpPr>
            <a:spLocks noChangeArrowheads="1"/>
          </p:cNvSpPr>
          <p:nvPr/>
        </p:nvSpPr>
        <p:spPr bwMode="auto">
          <a:xfrm>
            <a:off x="3948031" y="5257800"/>
            <a:ext cx="143764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Philosophy</a:t>
            </a:r>
            <a:endParaRPr lang="en-US" altLang="en-US" sz="1800" dirty="0">
              <a:solidFill>
                <a:schemeClr val="bg1"/>
              </a:solidFill>
            </a:endParaRPr>
          </a:p>
        </p:txBody>
      </p:sp>
      <p:cxnSp>
        <p:nvCxnSpPr>
          <p:cNvPr id="4" name="Straight Arrow Connector 3"/>
          <p:cNvCxnSpPr>
            <a:stCxn id="38" idx="2"/>
            <a:endCxn id="24580" idx="0"/>
          </p:cNvCxnSpPr>
          <p:nvPr/>
        </p:nvCxnSpPr>
        <p:spPr bwMode="auto">
          <a:xfrm>
            <a:off x="3653391" y="2229321"/>
            <a:ext cx="1013461" cy="158169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4" name="Straight Arrow Connector 53"/>
          <p:cNvCxnSpPr>
            <a:stCxn id="39" idx="0"/>
            <a:endCxn id="24580" idx="2"/>
          </p:cNvCxnSpPr>
          <p:nvPr/>
        </p:nvCxnSpPr>
        <p:spPr bwMode="auto">
          <a:xfrm flipV="1">
            <a:off x="4666851" y="4516341"/>
            <a:ext cx="1" cy="74145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5" name="Rectangle 33"/>
          <p:cNvSpPr>
            <a:spLocks noChangeArrowheads="1"/>
          </p:cNvSpPr>
          <p:nvPr/>
        </p:nvSpPr>
        <p:spPr bwMode="auto">
          <a:xfrm>
            <a:off x="3005691" y="5954799"/>
            <a:ext cx="1625600" cy="643766"/>
          </a:xfrm>
          <a:prstGeom prst="rect">
            <a:avLst/>
          </a:prstGeom>
          <a:solidFill>
            <a:srgbClr val="0070C0"/>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Philosophy</a:t>
            </a:r>
          </a:p>
          <a:p>
            <a:pPr algn="ctr" eaLnBrk="1" hangingPunct="1">
              <a:spcBef>
                <a:spcPct val="0"/>
              </a:spcBef>
              <a:buFontTx/>
              <a:buNone/>
            </a:pPr>
            <a:r>
              <a:rPr lang="en-US" altLang="en-US" sz="1800" dirty="0" smtClean="0">
                <a:solidFill>
                  <a:schemeClr val="bg1"/>
                </a:solidFill>
              </a:rPr>
              <a:t>Of Science</a:t>
            </a:r>
            <a:endParaRPr lang="en-US" altLang="en-US" sz="1800" dirty="0">
              <a:solidFill>
                <a:schemeClr val="bg1"/>
              </a:solidFill>
            </a:endParaRPr>
          </a:p>
        </p:txBody>
      </p:sp>
      <p:sp>
        <p:nvSpPr>
          <p:cNvPr id="26" name="Rectangle 33"/>
          <p:cNvSpPr>
            <a:spLocks noChangeArrowheads="1"/>
          </p:cNvSpPr>
          <p:nvPr/>
        </p:nvSpPr>
        <p:spPr bwMode="auto">
          <a:xfrm>
            <a:off x="4832422" y="5951585"/>
            <a:ext cx="1616946"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(Biomedical)</a:t>
            </a:r>
          </a:p>
          <a:p>
            <a:pPr algn="ctr" eaLnBrk="1" hangingPunct="1">
              <a:spcBef>
                <a:spcPct val="0"/>
              </a:spcBef>
              <a:buFontTx/>
              <a:buNone/>
            </a:pPr>
            <a:r>
              <a:rPr lang="en-US" altLang="en-US" sz="1800" dirty="0" smtClean="0">
                <a:solidFill>
                  <a:schemeClr val="bg1"/>
                </a:solidFill>
              </a:rPr>
              <a:t>Ontology</a:t>
            </a:r>
            <a:endParaRPr lang="en-US" altLang="en-US" sz="1800" dirty="0">
              <a:solidFill>
                <a:schemeClr val="bg1"/>
              </a:solidFill>
            </a:endParaRPr>
          </a:p>
        </p:txBody>
      </p:sp>
      <p:cxnSp>
        <p:nvCxnSpPr>
          <p:cNvPr id="5" name="Straight Connector 4"/>
          <p:cNvCxnSpPr>
            <a:stCxn id="39" idx="2"/>
            <a:endCxn id="25" idx="0"/>
          </p:cNvCxnSpPr>
          <p:nvPr/>
        </p:nvCxnSpPr>
        <p:spPr bwMode="auto">
          <a:xfrm flipH="1">
            <a:off x="3818491" y="5624567"/>
            <a:ext cx="848360" cy="330232"/>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29" name="Straight Connector 28"/>
          <p:cNvCxnSpPr>
            <a:stCxn id="39" idx="2"/>
            <a:endCxn id="26" idx="0"/>
          </p:cNvCxnSpPr>
          <p:nvPr/>
        </p:nvCxnSpPr>
        <p:spPr bwMode="auto">
          <a:xfrm>
            <a:off x="4666851" y="5624567"/>
            <a:ext cx="974044" cy="327018"/>
          </a:xfrm>
          <a:prstGeom prst="line">
            <a:avLst/>
          </a:prstGeom>
          <a:solidFill>
            <a:schemeClr val="accent1"/>
          </a:solidFill>
          <a:ln w="28575" cap="flat" cmpd="sng" algn="ctr">
            <a:solidFill>
              <a:schemeClr val="bg1"/>
            </a:solidFill>
            <a:prstDash val="sysDot"/>
            <a:round/>
            <a:headEnd type="none" w="med" len="med"/>
            <a:tailEnd type="none" w="med" len="med"/>
          </a:ln>
          <a:effectLst/>
        </p:spPr>
      </p:cxnSp>
      <p:sp>
        <p:nvSpPr>
          <p:cNvPr id="40" name="Rectangle 33"/>
          <p:cNvSpPr>
            <a:spLocks noChangeArrowheads="1"/>
          </p:cNvSpPr>
          <p:nvPr/>
        </p:nvSpPr>
        <p:spPr bwMode="auto">
          <a:xfrm>
            <a:off x="4590465" y="1847003"/>
            <a:ext cx="1806222"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Human factors</a:t>
            </a:r>
          </a:p>
          <a:p>
            <a:pPr algn="ctr" eaLnBrk="1" hangingPunct="1">
              <a:spcBef>
                <a:spcPct val="0"/>
              </a:spcBef>
              <a:buFontTx/>
              <a:buNone/>
            </a:pPr>
            <a:r>
              <a:rPr lang="en-US" altLang="en-US" sz="1800" dirty="0" smtClean="0">
                <a:solidFill>
                  <a:schemeClr val="bg1"/>
                </a:solidFill>
              </a:rPr>
              <a:t>ergonomics</a:t>
            </a:r>
            <a:endParaRPr lang="en-US" altLang="en-US" sz="1800" dirty="0">
              <a:solidFill>
                <a:schemeClr val="bg1"/>
              </a:solidFill>
            </a:endParaRPr>
          </a:p>
        </p:txBody>
      </p:sp>
      <p:cxnSp>
        <p:nvCxnSpPr>
          <p:cNvPr id="41" name="Straight Arrow Connector 40"/>
          <p:cNvCxnSpPr>
            <a:stCxn id="40" idx="2"/>
            <a:endCxn id="24580" idx="0"/>
          </p:cNvCxnSpPr>
          <p:nvPr/>
        </p:nvCxnSpPr>
        <p:spPr bwMode="auto">
          <a:xfrm flipH="1">
            <a:off x="4666852" y="2490769"/>
            <a:ext cx="826724" cy="132025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 name="Slide Number Placeholder 1"/>
          <p:cNvSpPr>
            <a:spLocks noGrp="1"/>
          </p:cNvSpPr>
          <p:nvPr>
            <p:ph type="sldNum" sz="quarter" idx="4"/>
          </p:nvPr>
        </p:nvSpPr>
        <p:spPr/>
        <p:txBody>
          <a:bodyPr/>
          <a:lstStyle/>
          <a:p>
            <a:fld id="{9CE537AB-973C-4F01-8428-E6E22579D3AA}" type="slidenum">
              <a:rPr lang="en-US" smtClean="0"/>
              <a:pPr/>
              <a:t>6</a:t>
            </a:fld>
            <a:endParaRPr lang="en-US"/>
          </a:p>
        </p:txBody>
      </p:sp>
    </p:spTree>
    <p:extLst>
      <p:ext uri="{BB962C8B-B14F-4D97-AF65-F5344CB8AC3E}">
        <p14:creationId xmlns:p14="http://schemas.microsoft.com/office/powerpoint/2010/main" val="3710781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smtClean="0">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1" name="Group 10"/>
          <p:cNvGrpSpPr/>
          <p:nvPr/>
        </p:nvGrpSpPr>
        <p:grpSpPr>
          <a:xfrm>
            <a:off x="1285604" y="2449800"/>
            <a:ext cx="2463718" cy="2930336"/>
            <a:chOff x="1461378" y="2282159"/>
            <a:chExt cx="2463718" cy="2930336"/>
          </a:xfrm>
        </p:grpSpPr>
        <p:sp>
          <p:nvSpPr>
            <p:cNvPr id="22547"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2548" name="Text Box 10"/>
            <p:cNvSpPr txBox="1">
              <a:spLocks noChangeArrowheads="1"/>
            </p:cNvSpPr>
            <p:nvPr/>
          </p:nvSpPr>
          <p:spPr bwMode="auto">
            <a:xfrm>
              <a:off x="1461378" y="4942877"/>
              <a:ext cx="1992313" cy="26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Bioinformatics</a:t>
              </a:r>
            </a:p>
          </p:txBody>
        </p:sp>
      </p:grpSp>
      <p:grpSp>
        <p:nvGrpSpPr>
          <p:cNvPr id="13" name="Group 12"/>
          <p:cNvGrpSpPr/>
          <p:nvPr/>
        </p:nvGrpSpPr>
        <p:grpSpPr>
          <a:xfrm>
            <a:off x="4658958" y="2449800"/>
            <a:ext cx="1463675" cy="2823241"/>
            <a:chOff x="4971257" y="2299682"/>
            <a:chExt cx="1463675" cy="3986816"/>
          </a:xfrm>
        </p:grpSpPr>
        <p:sp>
          <p:nvSpPr>
            <p:cNvPr id="2254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Clinical</a:t>
              </a:r>
            </a:p>
            <a:p>
              <a:pPr algn="ctr" eaLnBrk="1" hangingPunct="1">
                <a:spcBef>
                  <a:spcPct val="0"/>
                </a:spcBef>
                <a:buFontTx/>
                <a:buNone/>
              </a:pPr>
              <a:r>
                <a:rPr lang="en-US" altLang="en-US" sz="1800" b="1" dirty="0">
                  <a:solidFill>
                    <a:schemeClr val="bg1"/>
                  </a:solidFill>
                </a:rPr>
                <a:t>Informatics</a:t>
              </a:r>
            </a:p>
          </p:txBody>
        </p:sp>
        <p:sp>
          <p:nvSpPr>
            <p:cNvPr id="22546"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4" name="Group 13"/>
          <p:cNvGrpSpPr/>
          <p:nvPr/>
        </p:nvGrpSpPr>
        <p:grpSpPr>
          <a:xfrm>
            <a:off x="5866408" y="2449800"/>
            <a:ext cx="1973263" cy="3007827"/>
            <a:chOff x="5855650" y="2449800"/>
            <a:chExt cx="1973263" cy="3007827"/>
          </a:xfrm>
        </p:grpSpPr>
        <p:sp>
          <p:nvSpPr>
            <p:cNvPr id="22541"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Public Health Informatics</a:t>
              </a:r>
            </a:p>
          </p:txBody>
        </p:sp>
        <p:sp>
          <p:nvSpPr>
            <p:cNvPr id="22542"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Sociotechnical and Human Centered </a:t>
              </a:r>
            </a:p>
            <a:p>
              <a:pPr algn="ctr" eaLnBrk="1" hangingPunct="1">
                <a:spcBef>
                  <a:spcPct val="0"/>
                </a:spcBef>
                <a:buFontTx/>
                <a:buNone/>
              </a:pPr>
              <a:r>
                <a:rPr lang="en-US" altLang="en-US" sz="1800" b="1" dirty="0" smtClean="0">
                  <a:solidFill>
                    <a:schemeClr val="bg1"/>
                  </a:solidFill>
                </a:rPr>
                <a:t>Design</a:t>
              </a:r>
              <a:endParaRPr lang="en-US" altLang="en-US" sz="1800" b="1" dirty="0">
                <a:solidFill>
                  <a:schemeClr val="bg1"/>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34" name="Group 33"/>
          <p:cNvGrpSpPr/>
          <p:nvPr/>
        </p:nvGrpSpPr>
        <p:grpSpPr>
          <a:xfrm>
            <a:off x="3211158" y="2449800"/>
            <a:ext cx="1463675" cy="2823241"/>
            <a:chOff x="4971257" y="2322334"/>
            <a:chExt cx="1463675" cy="3964164"/>
          </a:xfrm>
        </p:grpSpPr>
        <p:sp>
          <p:nvSpPr>
            <p:cNvPr id="3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Imaging</a:t>
              </a:r>
              <a:endParaRPr lang="en-US" altLang="en-US" sz="1800" b="1" dirty="0">
                <a:solidFill>
                  <a:schemeClr val="bg1"/>
                </a:solidFill>
              </a:endParaRPr>
            </a:p>
            <a:p>
              <a:pPr algn="ctr" eaLnBrk="1" hangingPunct="1">
                <a:spcBef>
                  <a:spcPct val="0"/>
                </a:spcBef>
                <a:buFontTx/>
                <a:buNone/>
              </a:pPr>
              <a:r>
                <a:rPr lang="en-US" altLang="en-US" sz="1800" b="1" dirty="0">
                  <a:solidFill>
                    <a:schemeClr val="bg1"/>
                  </a:solidFill>
                </a:rPr>
                <a:t>Informatics</a:t>
              </a:r>
            </a:p>
          </p:txBody>
        </p:sp>
        <p:sp>
          <p:nvSpPr>
            <p:cNvPr id="36"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
        <p:nvSpPr>
          <p:cNvPr id="2" name="Slide Number Placeholder 1"/>
          <p:cNvSpPr>
            <a:spLocks noGrp="1"/>
          </p:cNvSpPr>
          <p:nvPr>
            <p:ph type="sldNum" sz="quarter" idx="4"/>
          </p:nvPr>
        </p:nvSpPr>
        <p:spPr/>
        <p:txBody>
          <a:bodyPr/>
          <a:lstStyle/>
          <a:p>
            <a:fld id="{9CE537AB-973C-4F01-8428-E6E22579D3AA}" type="slidenum">
              <a:rPr lang="en-US" smtClean="0"/>
              <a:pPr/>
              <a:t>7</a:t>
            </a:fld>
            <a:endParaRPr lang="en-US"/>
          </a:p>
        </p:txBody>
      </p:sp>
    </p:spTree>
    <p:extLst>
      <p:ext uri="{BB962C8B-B14F-4D97-AF65-F5344CB8AC3E}">
        <p14:creationId xmlns:p14="http://schemas.microsoft.com/office/powerpoint/2010/main" val="3867420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smtClean="0">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 name="Slide Number Placeholder 2"/>
          <p:cNvSpPr>
            <a:spLocks noGrp="1"/>
          </p:cNvSpPr>
          <p:nvPr>
            <p:ph type="sldNum" sz="quarter" idx="4"/>
          </p:nvPr>
        </p:nvSpPr>
        <p:spPr/>
        <p:txBody>
          <a:bodyPr/>
          <a:lstStyle/>
          <a:p>
            <a:fld id="{9CE537AB-973C-4F01-8428-E6E22579D3AA}" type="slidenum">
              <a:rPr lang="en-US" smtClean="0"/>
              <a:pPr/>
              <a:t>8</a:t>
            </a:fld>
            <a:endParaRPr lang="en-US"/>
          </a:p>
        </p:txBody>
      </p:sp>
    </p:spTree>
    <p:extLst>
      <p:ext uri="{BB962C8B-B14F-4D97-AF65-F5344CB8AC3E}">
        <p14:creationId xmlns:p14="http://schemas.microsoft.com/office/powerpoint/2010/main" val="3184145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36214" y="4871335"/>
            <a:ext cx="1774142" cy="1687677"/>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pPr eaLnBrk="1" hangingPunct="1"/>
            <a:r>
              <a:rPr lang="en-US" altLang="en-US" sz="3600" b="1" dirty="0" err="1" smtClean="0">
                <a:latin typeface="Arial" panose="020B0604020202020204" pitchFamily="34" charset="0"/>
                <a:cs typeface="Arial" panose="020B0604020202020204" pitchFamily="34" charset="0"/>
              </a:rPr>
              <a:t>Subdiscipline</a:t>
            </a:r>
            <a:r>
              <a:rPr lang="en-US" altLang="en-US" sz="3600" b="1" dirty="0" smtClean="0">
                <a:latin typeface="Arial" panose="020B0604020202020204" pitchFamily="34" charset="0"/>
                <a:cs typeface="Arial" panose="020B0604020202020204" pitchFamily="34" charset="0"/>
              </a:rPr>
              <a:t>: Bio-informatics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8" name="Text Box 26"/>
          <p:cNvSpPr txBox="1">
            <a:spLocks noChangeArrowheads="1"/>
          </p:cNvSpPr>
          <p:nvPr/>
        </p:nvSpPr>
        <p:spPr bwMode="auto">
          <a:xfrm>
            <a:off x="2296454" y="3294063"/>
            <a:ext cx="4535216" cy="954107"/>
          </a:xfrm>
          <a:prstGeom prst="rect">
            <a:avLst/>
          </a:prstGeom>
          <a:solidFill>
            <a:srgbClr val="00B0F0"/>
          </a:solidFill>
          <a:ln w="12700">
            <a:solidFill>
              <a:schemeClr val="hlink"/>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800" dirty="0">
                <a:solidFill>
                  <a:schemeClr val="bg1"/>
                </a:solidFill>
              </a:rPr>
              <a:t>Biomedical Informatics ≠ </a:t>
            </a:r>
            <a:endParaRPr lang="en-US" altLang="en-US" sz="2800" dirty="0" smtClean="0">
              <a:solidFill>
                <a:schemeClr val="bg1"/>
              </a:solidFill>
            </a:endParaRPr>
          </a:p>
          <a:p>
            <a:pPr algn="ctr" eaLnBrk="1" hangingPunct="1">
              <a:spcBef>
                <a:spcPct val="0"/>
              </a:spcBef>
              <a:buFontTx/>
              <a:buNone/>
            </a:pPr>
            <a:r>
              <a:rPr lang="en-US" altLang="en-US" sz="2800" dirty="0" smtClean="0">
                <a:solidFill>
                  <a:srgbClr val="FFC000"/>
                </a:solidFill>
              </a:rPr>
              <a:t>Bioinformatics</a:t>
            </a:r>
            <a:endParaRPr lang="en-US" altLang="en-US" sz="2800" dirty="0">
              <a:solidFill>
                <a:srgbClr val="FFC000"/>
              </a:solidFill>
            </a:endParaRPr>
          </a:p>
        </p:txBody>
      </p:sp>
      <p:sp>
        <p:nvSpPr>
          <p:cNvPr id="4" name="Rounded Rectangle 3"/>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p:txBody>
          <a:bodyPr/>
          <a:lstStyle/>
          <a:p>
            <a:fld id="{9CE537AB-973C-4F01-8428-E6E22579D3AA}" type="slidenum">
              <a:rPr lang="en-US" smtClean="0"/>
              <a:pPr/>
              <a:t>9</a:t>
            </a:fld>
            <a:endParaRPr lang="en-US"/>
          </a:p>
        </p:txBody>
      </p:sp>
    </p:spTree>
    <p:extLst>
      <p:ext uri="{BB962C8B-B14F-4D97-AF65-F5344CB8AC3E}">
        <p14:creationId xmlns:p14="http://schemas.microsoft.com/office/powerpoint/2010/main" val="722424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29494</TotalTime>
  <Words>1579</Words>
  <Application>Microsoft Office PowerPoint</Application>
  <PresentationFormat>On-screen Show (4:3)</PresentationFormat>
  <Paragraphs>502</Paragraphs>
  <Slides>46</Slides>
  <Notes>25</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9" baseType="lpstr">
      <vt:lpstr>Batang</vt:lpstr>
      <vt:lpstr>ＭＳ 明朝</vt:lpstr>
      <vt:lpstr>ＭＳ Ｐゴシック</vt:lpstr>
      <vt:lpstr>Arial</vt:lpstr>
      <vt:lpstr>Georgia</vt:lpstr>
      <vt:lpstr>Helvetica</vt:lpstr>
      <vt:lpstr>Times</vt:lpstr>
      <vt:lpstr>Times New Roman</vt:lpstr>
      <vt:lpstr>Trebuchet MS</vt:lpstr>
      <vt:lpstr>Verdana</vt:lpstr>
      <vt:lpstr>Wingdings</vt:lpstr>
      <vt:lpstr>2014-Indianapolis</vt:lpstr>
      <vt:lpstr>Photo Editor-foto</vt:lpstr>
      <vt:lpstr>Biomedical Informatics I The discipline of  Biomedical Informatics  Lecture in BMS515: Fundamentals of Biomedical Research. Nov 20, 2019 Room 1225A, JSMBS, University at Buffalo</vt:lpstr>
      <vt:lpstr>Today’s learning outcomes (BMI I)</vt:lpstr>
      <vt:lpstr>Biomedical Informatics</vt:lpstr>
      <vt:lpstr>Biomedical Informatics</vt:lpstr>
      <vt:lpstr>Interdisciplinary Nature of Biomedical Informatics: the main stream view</vt:lpstr>
      <vt:lpstr>Interdisciplinary Nature of Biomedical Informatics: UB Department of BMI’s view </vt:lpstr>
      <vt:lpstr>Biomedical Informatics in Perspective</vt:lpstr>
      <vt:lpstr>Biomedical Informatics in Perspective</vt:lpstr>
      <vt:lpstr>Subdiscipline: Bio-informatics</vt:lpstr>
      <vt:lpstr>PowerPoint Presentation</vt:lpstr>
      <vt:lpstr>Combinations: Health Informatics</vt:lpstr>
      <vt:lpstr>Combinations: Pharmacogenomics</vt:lpstr>
      <vt:lpstr>Combinations: Consumer health</vt:lpstr>
      <vt:lpstr>Combinations: Biomolecular imaging</vt:lpstr>
      <vt:lpstr>Combinations: Translational Informatics</vt:lpstr>
      <vt:lpstr>PowerPoint Presentation</vt:lpstr>
      <vt:lpstr>UB BMI Divisions</vt:lpstr>
      <vt:lpstr>UB BMI Divisions</vt:lpstr>
      <vt:lpstr>Biomedical Informatics</vt:lpstr>
      <vt:lpstr>Electronic health records</vt:lpstr>
      <vt:lpstr>What it tried to solve first</vt:lpstr>
      <vt:lpstr>PowerPoint Presentation</vt:lpstr>
      <vt:lpstr>What it solved next</vt:lpstr>
      <vt:lpstr>PowerPoint Presentation</vt:lpstr>
      <vt:lpstr>Attention to functionality (US)</vt:lpstr>
      <vt:lpstr>PowerPoint Presentation</vt:lpstr>
      <vt:lpstr>PowerPoint Presentation</vt:lpstr>
      <vt:lpstr>PowerPoint Presentation</vt:lpstr>
      <vt:lpstr>Semantic interoperability</vt:lpstr>
      <vt:lpstr>PowerPoint Presentation</vt:lpstr>
      <vt:lpstr>A possible end-goal for biomedical informatics</vt:lpstr>
      <vt:lpstr>Why should we be surprised ?</vt:lpstr>
      <vt:lpstr>Or not ?   … towards a bionic eye</vt:lpstr>
      <vt:lpstr>Or not ?   … mobile diagnostics</vt:lpstr>
      <vt:lpstr>PowerPoint Presentation</vt:lpstr>
      <vt:lpstr>Or not ?   … Transhumanism</vt:lpstr>
      <vt:lpstr>Beyond natural evolution …</vt:lpstr>
      <vt:lpstr>to … mind uploading ?</vt:lpstr>
      <vt:lpstr>Biomedical Informatics</vt:lpstr>
      <vt:lpstr>PowerPoint Presentation</vt:lpstr>
      <vt:lpstr>BMI 504 Course overview</vt:lpstr>
      <vt:lpstr>Current mainstream informatics thinking</vt:lpstr>
      <vt:lpstr>Current mainstream informatics thinking</vt:lpstr>
      <vt:lpstr>Current mainstream informatics thinking</vt:lpstr>
      <vt:lpstr>Where do data come from?</vt:lpstr>
      <vt:lpstr>Beings, happenings and descriptions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Werner CEUSTERS</cp:lastModifiedBy>
  <cp:revision>1279</cp:revision>
  <dcterms:created xsi:type="dcterms:W3CDTF">1601-01-01T00:00:00Z</dcterms:created>
  <dcterms:modified xsi:type="dcterms:W3CDTF">2019-11-20T17:52:38Z</dcterms:modified>
</cp:coreProperties>
</file>