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6" r:id="rId1"/>
  </p:sldMasterIdLst>
  <p:notesMasterIdLst>
    <p:notesMasterId r:id="rId73"/>
  </p:notesMasterIdLst>
  <p:sldIdLst>
    <p:sldId id="1339" r:id="rId2"/>
    <p:sldId id="1392" r:id="rId3"/>
    <p:sldId id="1393" r:id="rId4"/>
    <p:sldId id="1394" r:id="rId5"/>
    <p:sldId id="1398" r:id="rId6"/>
    <p:sldId id="1395" r:id="rId7"/>
    <p:sldId id="1396" r:id="rId8"/>
    <p:sldId id="1400" r:id="rId9"/>
    <p:sldId id="1399" r:id="rId10"/>
    <p:sldId id="1401" r:id="rId11"/>
    <p:sldId id="1344" r:id="rId12"/>
    <p:sldId id="1367" r:id="rId13"/>
    <p:sldId id="1369" r:id="rId14"/>
    <p:sldId id="1368" r:id="rId15"/>
    <p:sldId id="1370" r:id="rId16"/>
    <p:sldId id="1373" r:id="rId17"/>
    <p:sldId id="1378" r:id="rId18"/>
    <p:sldId id="1431" r:id="rId19"/>
    <p:sldId id="1379" r:id="rId20"/>
    <p:sldId id="1380" r:id="rId21"/>
    <p:sldId id="1381" r:id="rId22"/>
    <p:sldId id="1382" r:id="rId23"/>
    <p:sldId id="1377" r:id="rId24"/>
    <p:sldId id="1413" r:id="rId25"/>
    <p:sldId id="1383" r:id="rId26"/>
    <p:sldId id="1384" r:id="rId27"/>
    <p:sldId id="1414" r:id="rId28"/>
    <p:sldId id="1403" r:id="rId29"/>
    <p:sldId id="1345" r:id="rId30"/>
    <p:sldId id="1346" r:id="rId31"/>
    <p:sldId id="1347" r:id="rId32"/>
    <p:sldId id="1350" r:id="rId33"/>
    <p:sldId id="1404" r:id="rId34"/>
    <p:sldId id="1406" r:id="rId35"/>
    <p:sldId id="1372" r:id="rId36"/>
    <p:sldId id="1407" r:id="rId37"/>
    <p:sldId id="1405" r:id="rId38"/>
    <p:sldId id="1408" r:id="rId39"/>
    <p:sldId id="1409" r:id="rId40"/>
    <p:sldId id="1415" r:id="rId41"/>
    <p:sldId id="1418" r:id="rId42"/>
    <p:sldId id="1417" r:id="rId43"/>
    <p:sldId id="1410" r:id="rId44"/>
    <p:sldId id="1437" r:id="rId45"/>
    <p:sldId id="1411" r:id="rId46"/>
    <p:sldId id="1432" r:id="rId47"/>
    <p:sldId id="1433" r:id="rId48"/>
    <p:sldId id="1434" r:id="rId49"/>
    <p:sldId id="1436" r:id="rId50"/>
    <p:sldId id="1430" r:id="rId51"/>
    <p:sldId id="1438" r:id="rId52"/>
    <p:sldId id="1385" r:id="rId53"/>
    <p:sldId id="1389" r:id="rId54"/>
    <p:sldId id="1439" r:id="rId55"/>
    <p:sldId id="1440" r:id="rId56"/>
    <p:sldId id="1441" r:id="rId57"/>
    <p:sldId id="1442" r:id="rId58"/>
    <p:sldId id="1390" r:id="rId59"/>
    <p:sldId id="1391" r:id="rId60"/>
    <p:sldId id="1412" r:id="rId61"/>
    <p:sldId id="1435" r:id="rId62"/>
    <p:sldId id="1416" r:id="rId63"/>
    <p:sldId id="1426" r:id="rId64"/>
    <p:sldId id="1419" r:id="rId65"/>
    <p:sldId id="1420" r:id="rId66"/>
    <p:sldId id="1421" r:id="rId67"/>
    <p:sldId id="1422" r:id="rId68"/>
    <p:sldId id="1428" r:id="rId69"/>
    <p:sldId id="1423" r:id="rId70"/>
    <p:sldId id="1424" r:id="rId71"/>
    <p:sldId id="1425" r:id="rId72"/>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165D"/>
    <a:srgbClr val="FF0066"/>
    <a:srgbClr val="FFFF66"/>
    <a:srgbClr val="00FF00"/>
    <a:srgbClr val="1FE115"/>
    <a:srgbClr val="FF0000"/>
    <a:srgbClr val="FF6600"/>
    <a:srgbClr val="A2CCE8"/>
    <a:srgbClr val="AAE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64" autoAdjust="0"/>
    <p:restoredTop sz="95507" autoAdjust="0"/>
  </p:normalViewPr>
  <p:slideViewPr>
    <p:cSldViewPr>
      <p:cViewPr varScale="1">
        <p:scale>
          <a:sx n="104" d="100"/>
          <a:sy n="104" d="100"/>
        </p:scale>
        <p:origin x="88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18028D2-F1DD-4CEF-968C-AED73AC5BD14}" type="slidenum">
              <a:rPr lang="en-US" smtClean="0"/>
              <a:pPr/>
              <a:t>1</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dirty="0" smtClean="0"/>
          </a:p>
        </p:txBody>
      </p:sp>
    </p:spTree>
    <p:extLst>
      <p:ext uri="{BB962C8B-B14F-4D97-AF65-F5344CB8AC3E}">
        <p14:creationId xmlns:p14="http://schemas.microsoft.com/office/powerpoint/2010/main" val="3830622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858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15086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35345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49585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29</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304974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30</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873537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31</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399282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32</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172586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33</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312421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34</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511835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777809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35</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983974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36</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3647527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37</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781616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09A798E4-C809-493F-8C89-E39418AC2997}" type="slidenum">
              <a:rPr lang="en-US" sz="1200" b="0"/>
              <a:pPr eaLnBrk="1" hangingPunct="1"/>
              <a:t>58</a:t>
            </a:fld>
            <a:endParaRPr lang="en-US"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2849013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69873A-D0A3-4651-983A-874C0DE25257}" type="slidenum">
              <a:rPr lang="en-US"/>
              <a:pPr/>
              <a:t>59</a:t>
            </a:fld>
            <a:endParaRPr lang="en-US"/>
          </a:p>
        </p:txBody>
      </p:sp>
      <p:sp>
        <p:nvSpPr>
          <p:cNvPr id="2137090" name="Rectangle 2"/>
          <p:cNvSpPr>
            <a:spLocks noGrp="1" noRot="1" noChangeAspect="1" noChangeArrowheads="1" noTextEdit="1"/>
          </p:cNvSpPr>
          <p:nvPr>
            <p:ph type="sldImg"/>
          </p:nvPr>
        </p:nvSpPr>
        <p:spPr>
          <a:ln/>
        </p:spPr>
      </p:sp>
      <p:sp>
        <p:nvSpPr>
          <p:cNvPr id="2137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77198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36782B-B3F2-433C-9C22-97821A56DCB0}" type="slidenum">
              <a:rPr lang="en-US" altLang="en-US"/>
              <a:pPr/>
              <a:t>64</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58423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787591-844B-4FC5-BA87-ED0CB59B0085}" type="slidenum">
              <a:rPr lang="en-US" altLang="en-US"/>
              <a:pPr/>
              <a:t>65</a:t>
            </a:fld>
            <a:endParaRPr lang="en-US" alt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87502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BC7324-51ED-479C-A21F-332407035518}" type="slidenum">
              <a:rPr lang="en-US" altLang="en-US"/>
              <a:pPr/>
              <a:t>66</a:t>
            </a:fld>
            <a:endParaRPr lang="en-US" alt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174119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D6C3A-D7D2-4D29-997C-51AFF9796114}" type="slidenum">
              <a:rPr lang="en-US" altLang="en-US"/>
              <a:pPr/>
              <a:t>67</a:t>
            </a:fld>
            <a:endParaRPr lang="en-US" alt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41854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D3C64B-4570-40D2-8E41-023A395FF2D0}" type="slidenum">
              <a:rPr lang="en-US" altLang="en-US"/>
              <a:pPr/>
              <a:t>69</a:t>
            </a:fld>
            <a:endParaRPr lang="en-US" alt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6226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484374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58727-F5C6-48FD-92CB-57CABABB86ED}" type="slidenum">
              <a:rPr lang="en-US" altLang="en-US"/>
              <a:pPr/>
              <a:t>70</a:t>
            </a:fld>
            <a:endParaRPr lang="en-US" alt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74944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D5A88D-83A7-4880-9EB8-EB5C2538543E}" type="slidenum">
              <a:rPr lang="en-US" altLang="en-US"/>
              <a:pPr/>
              <a:t>71</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05962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58400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912387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2172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742392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064540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2954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5042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xfrm>
            <a:off x="7239000" y="6553200"/>
            <a:ext cx="1905000" cy="304800"/>
          </a:xfrm>
          <a:prstGeom prst="rect">
            <a:avLst/>
          </a:prstGeom>
          <a:ln/>
        </p:spPr>
        <p:txBody>
          <a:bodyPr/>
          <a:lstStyle>
            <a:lvl1pPr>
              <a:defRPr/>
            </a:lvl1pPr>
          </a:lstStyle>
          <a:p>
            <a:fld id="{F41BC1FE-425B-4D41-9768-47500E60C2C6}" type="slidenum">
              <a:rPr lang="en-US" altLang="en-US"/>
              <a:pPr/>
              <a:t>‹#›</a:t>
            </a:fld>
            <a:endParaRPr lang="en-US" altLang="en-US"/>
          </a:p>
        </p:txBody>
      </p:sp>
    </p:spTree>
    <p:extLst>
      <p:ext uri="{BB962C8B-B14F-4D97-AF65-F5344CB8AC3E}">
        <p14:creationId xmlns:p14="http://schemas.microsoft.com/office/powerpoint/2010/main" val="3295397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3094482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39341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34665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828800"/>
            <a:ext cx="4267200" cy="41148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834550"/>
            <a:ext cx="4267200" cy="4109049"/>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112439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92771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78530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477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7972"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7973"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r>
              <a:rPr lang="en-US" noProof="0" smtClean="0"/>
              <a:t>Click icon to add table</a:t>
            </a:r>
            <a:endParaRPr lang="en-US" noProof="0"/>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pPr>
              <a:defRPr/>
            </a:pPr>
            <a:fld id="{2BFB4125-E3D1-4ED8-8187-4993DEAD497C}" type="slidenum">
              <a:rPr lang="en-US" smtClean="0"/>
              <a:pPr>
                <a:defRPr/>
              </a:pPr>
              <a:t>‹#›</a:t>
            </a:fld>
            <a:endParaRPr lang="en-US"/>
          </a:p>
        </p:txBody>
      </p:sp>
    </p:spTree>
    <p:extLst>
      <p:ext uri="{BB962C8B-B14F-4D97-AF65-F5344CB8AC3E}">
        <p14:creationId xmlns:p14="http://schemas.microsoft.com/office/powerpoint/2010/main" val="199158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1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38745922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Lst>
  <p:timing>
    <p:tnLst>
      <p:par>
        <p:cTn id="1" dur="indefinite" restart="never" nodeType="tmRoot"/>
      </p:par>
    </p:tnLst>
  </p:timing>
  <p:hf hdr="0" ftr="0" dt="0"/>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image" Target="../media/image31.gif"/></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3.gi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hyperlink" Target="http://images.google.com/imgres?imgurl=http://www.math.sfu.ca/histmath/Europe/Euclid300BC/HIPPOCRATES.JPG&amp;imgrefurl=http://www.math.sfu.ca/histmath/Europe/Euclid300BC/&amp;h=326&amp;w=268&amp;sz=11&amp;tbnid=ETy_g3qaEY0J:&amp;tbnh=113&amp;tbnw=93&amp;start=4&amp;prev=/images?q%3Dhippocrates%26hl%3Dnl%26lr%3D" TargetMode="External"/><Relationship Id="rId13" Type="http://schemas.openxmlformats.org/officeDocument/2006/relationships/image" Target="../media/image60.png"/><Relationship Id="rId18" Type="http://schemas.openxmlformats.org/officeDocument/2006/relationships/image" Target="../media/image63.jpeg"/><Relationship Id="rId26" Type="http://schemas.openxmlformats.org/officeDocument/2006/relationships/image" Target="../media/image68.png"/><Relationship Id="rId3" Type="http://schemas.openxmlformats.org/officeDocument/2006/relationships/notesSlide" Target="../notesSlides/notesSlide23.xml"/><Relationship Id="rId21" Type="http://schemas.openxmlformats.org/officeDocument/2006/relationships/hyperlink" Target="http://images.google.be/imgres?imgurl=http://www.guido.be/imagegallery/Onderwijs/rug.jpg&amp;imgrefurl=http://www.guido.be/desktopmodules/articledetail.aspx?mid%3D361%26itemid%3D768%26tabid%3D69%26pageid%3D100&amp;h=180&amp;w=180&amp;sz=8&amp;hl=nl&amp;start=11&amp;tbnid=p1yWKTqCineCgM:&amp;tbnh=101&amp;tbnw=101&amp;prev=/images?q%3Drug%2Bgent%26svnum%3D10%26hl%3Dnl%26lr%3D%26rls%3DGGLJ,GGLJ:2006-09,GGLJ:en%26sa%3DN" TargetMode="External"/><Relationship Id="rId7" Type="http://schemas.openxmlformats.org/officeDocument/2006/relationships/image" Target="../media/image55.png"/><Relationship Id="rId12" Type="http://schemas.openxmlformats.org/officeDocument/2006/relationships/image" Target="../media/image59.jpeg"/><Relationship Id="rId17" Type="http://schemas.openxmlformats.org/officeDocument/2006/relationships/image" Target="../media/image51.png"/><Relationship Id="rId25" Type="http://schemas.openxmlformats.org/officeDocument/2006/relationships/hyperlink" Target="http://nl.prorec.be/index.cfm" TargetMode="External"/><Relationship Id="rId2" Type="http://schemas.openxmlformats.org/officeDocument/2006/relationships/slideLayout" Target="../slideLayouts/slideLayout10.xml"/><Relationship Id="rId16" Type="http://schemas.openxmlformats.org/officeDocument/2006/relationships/oleObject" Target="../embeddings/oleObject3.bin"/><Relationship Id="rId20" Type="http://schemas.openxmlformats.org/officeDocument/2006/relationships/image" Target="../media/image64.jpeg"/><Relationship Id="rId1" Type="http://schemas.openxmlformats.org/officeDocument/2006/relationships/vmlDrawing" Target="../drawings/vmlDrawing2.vml"/><Relationship Id="rId6" Type="http://schemas.openxmlformats.org/officeDocument/2006/relationships/image" Target="../media/image54.jpeg"/><Relationship Id="rId11" Type="http://schemas.openxmlformats.org/officeDocument/2006/relationships/image" Target="../media/image58.jpeg"/><Relationship Id="rId24" Type="http://schemas.openxmlformats.org/officeDocument/2006/relationships/image" Target="../media/image67.png"/><Relationship Id="rId5" Type="http://schemas.openxmlformats.org/officeDocument/2006/relationships/image" Target="../media/image53.jpeg"/><Relationship Id="rId15" Type="http://schemas.openxmlformats.org/officeDocument/2006/relationships/image" Target="../media/image62.jpeg"/><Relationship Id="rId23" Type="http://schemas.openxmlformats.org/officeDocument/2006/relationships/image" Target="../media/image66.png"/><Relationship Id="rId10" Type="http://schemas.openxmlformats.org/officeDocument/2006/relationships/image" Target="../media/image57.png"/><Relationship Id="rId19" Type="http://schemas.openxmlformats.org/officeDocument/2006/relationships/hyperlink" Target="http://www.ifomis.org/" TargetMode="External"/><Relationship Id="rId4" Type="http://schemas.openxmlformats.org/officeDocument/2006/relationships/image" Target="../media/image52.png"/><Relationship Id="rId9" Type="http://schemas.openxmlformats.org/officeDocument/2006/relationships/image" Target="../media/image56.jpeg"/><Relationship Id="rId14" Type="http://schemas.openxmlformats.org/officeDocument/2006/relationships/image" Target="../media/image61.png"/><Relationship Id="rId22" Type="http://schemas.openxmlformats.org/officeDocument/2006/relationships/image" Target="../media/image65.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25.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www.maxmore.com/"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609600" y="990600"/>
            <a:ext cx="7999413" cy="2043113"/>
          </a:xfrm>
        </p:spPr>
        <p:txBody>
          <a:bodyPr/>
          <a:lstStyle/>
          <a:p>
            <a:pPr>
              <a:tabLst>
                <a:tab pos="5376863" algn="l"/>
              </a:tabLst>
            </a:pPr>
            <a:r>
              <a:rPr lang="en-US" sz="4400" dirty="0" smtClean="0"/>
              <a:t>Biomedical Informatics</a:t>
            </a:r>
            <a:r>
              <a:rPr lang="en-US" sz="3200" dirty="0" smtClean="0"/>
              <a:t/>
            </a:r>
            <a:br>
              <a:rPr lang="en-US" sz="3200" dirty="0" smtClean="0"/>
            </a:br>
            <a:r>
              <a:rPr lang="en-US" sz="3200" dirty="0" smtClean="0"/>
              <a:t/>
            </a:r>
            <a:br>
              <a:rPr lang="en-US" sz="3200" dirty="0" smtClean="0"/>
            </a:br>
            <a:r>
              <a:rPr lang="en-GB" sz="1800" dirty="0" smtClean="0">
                <a:latin typeface="Times New Roman" panose="02020603050405020304" pitchFamily="18" charset="0"/>
                <a:cs typeface="Times New Roman" panose="02020603050405020304" pitchFamily="18" charset="0"/>
              </a:rPr>
              <a:t>Lecture in BMS199: </a:t>
            </a:r>
            <a:r>
              <a:rPr lang="en-US" sz="1800" i="1" dirty="0">
                <a:latin typeface="Times New Roman" panose="02020603050405020304" pitchFamily="18" charset="0"/>
                <a:cs typeface="Times New Roman" panose="02020603050405020304" pitchFamily="18" charset="0"/>
              </a:rPr>
              <a:t>New Frontiers in Biomedical Sciences: </a:t>
            </a:r>
            <a:r>
              <a:rPr lang="en-US" sz="1800" i="1" dirty="0" smtClean="0">
                <a:latin typeface="Times New Roman" panose="02020603050405020304" pitchFamily="18" charset="0"/>
                <a:cs typeface="Times New Roman" panose="02020603050405020304" pitchFamily="18" charset="0"/>
              </a:rPr>
              <a:t>everyday medicine</a:t>
            </a:r>
            <a:r>
              <a:rPr lang="en-GB" sz="1800" dirty="0" smtClean="0">
                <a:latin typeface="Times New Roman" panose="02020603050405020304" pitchFamily="18" charset="0"/>
                <a:cs typeface="Times New Roman" panose="02020603050405020304" pitchFamily="18" charset="0"/>
              </a:rPr>
              <a:t> </a:t>
            </a:r>
            <a:br>
              <a:rPr lang="en-GB" sz="1800" dirty="0" smtClean="0">
                <a:latin typeface="Times New Roman" panose="02020603050405020304" pitchFamily="18" charset="0"/>
                <a:cs typeface="Times New Roman" panose="02020603050405020304" pitchFamily="18" charset="0"/>
              </a:rPr>
            </a:br>
            <a:r>
              <a:rPr lang="en-GB" sz="1800" dirty="0" smtClean="0">
                <a:latin typeface="Times New Roman" panose="02020603050405020304" pitchFamily="18" charset="0"/>
                <a:cs typeface="Times New Roman" panose="02020603050405020304" pitchFamily="18" charset="0"/>
              </a:rPr>
              <a:t>Nov </a:t>
            </a:r>
            <a:r>
              <a:rPr lang="en-GB" sz="1800" dirty="0" smtClean="0">
                <a:latin typeface="Times New Roman" panose="02020603050405020304" pitchFamily="18" charset="0"/>
                <a:cs typeface="Times New Roman" panose="02020603050405020304" pitchFamily="18" charset="0"/>
              </a:rPr>
              <a:t>13, 2018</a:t>
            </a:r>
            <a:r>
              <a:rPr lang="en-GB" sz="1800" dirty="0" smtClean="0">
                <a:latin typeface="Times New Roman" panose="02020603050405020304" pitchFamily="18" charset="0"/>
                <a:cs typeface="Times New Roman" panose="02020603050405020304" pitchFamily="18" charset="0"/>
              </a:rPr>
              <a:t/>
            </a:r>
            <a:br>
              <a:rPr lang="en-GB" sz="1800" dirty="0" smtClean="0">
                <a:latin typeface="Times New Roman" panose="02020603050405020304" pitchFamily="18" charset="0"/>
                <a:cs typeface="Times New Roman" panose="02020603050405020304" pitchFamily="18" charset="0"/>
              </a:rPr>
            </a:br>
            <a:r>
              <a:rPr lang="en-GB" sz="1800" dirty="0" smtClean="0">
                <a:latin typeface="Times New Roman" panose="02020603050405020304" pitchFamily="18" charset="0"/>
                <a:cs typeface="Times New Roman" panose="02020603050405020304" pitchFamily="18" charset="0"/>
              </a:rPr>
              <a:t>125 </a:t>
            </a:r>
            <a:r>
              <a:rPr lang="en-GB" sz="1800" dirty="0" smtClean="0">
                <a:latin typeface="Times New Roman" panose="02020603050405020304" pitchFamily="18" charset="0"/>
                <a:cs typeface="Times New Roman" panose="02020603050405020304" pitchFamily="18" charset="0"/>
              </a:rPr>
              <a:t>Kapoor</a:t>
            </a:r>
            <a:r>
              <a:rPr lang="en-GB" sz="1800" dirty="0" smtClean="0">
                <a:latin typeface="Times New Roman" panose="02020603050405020304" pitchFamily="18" charset="0"/>
                <a:cs typeface="Times New Roman" panose="02020603050405020304" pitchFamily="18" charset="0"/>
              </a:rPr>
              <a:t> </a:t>
            </a:r>
            <a:r>
              <a:rPr lang="en-GB" sz="1800" dirty="0" smtClean="0">
                <a:latin typeface="Times New Roman" panose="02020603050405020304" pitchFamily="18" charset="0"/>
                <a:cs typeface="Times New Roman" panose="02020603050405020304" pitchFamily="18" charset="0"/>
              </a:rPr>
              <a:t>Hall, </a:t>
            </a:r>
            <a:r>
              <a:rPr lang="en-US" sz="1800" dirty="0" smtClean="0">
                <a:latin typeface="Times New Roman" panose="02020603050405020304" pitchFamily="18" charset="0"/>
                <a:cs typeface="Times New Roman" panose="02020603050405020304" pitchFamily="18" charset="0"/>
              </a:rPr>
              <a:t>University at Buffalo</a:t>
            </a:r>
          </a:p>
        </p:txBody>
      </p:sp>
      <p:sp>
        <p:nvSpPr>
          <p:cNvPr id="5123" name="Rectangle 3"/>
          <p:cNvSpPr>
            <a:spLocks noGrp="1" noChangeArrowheads="1"/>
          </p:cNvSpPr>
          <p:nvPr>
            <p:ph type="subTitle" idx="1"/>
          </p:nvPr>
        </p:nvSpPr>
        <p:spPr>
          <a:xfrm>
            <a:off x="0" y="4191000"/>
            <a:ext cx="9144000" cy="1600200"/>
          </a:xfrm>
        </p:spPr>
        <p:txBody>
          <a:bodyPr/>
          <a:lstStyle/>
          <a:p>
            <a:pPr defTabSz="566738" eaLnBrk="1" hangingPunct="1">
              <a:lnSpc>
                <a:spcPct val="80000"/>
              </a:lnSpc>
            </a:pPr>
            <a:r>
              <a:rPr lang="en-GB" altLang="ja-JP" sz="2800" b="1" dirty="0" smtClean="0">
                <a:ea typeface="ＭＳ 明朝" pitchFamily="49" charset="-128"/>
              </a:rPr>
              <a:t>Werner CEUSTERS, MD</a:t>
            </a:r>
            <a:endParaRPr lang="en-GB" altLang="ja-JP" sz="2800" b="1" baseline="30000" dirty="0" smtClean="0">
              <a:ea typeface="ＭＳ 明朝" pitchFamily="49" charset="-128"/>
            </a:endParaRPr>
          </a:p>
          <a:p>
            <a:pPr defTabSz="566738" eaLnBrk="1" hangingPunct="1">
              <a:lnSpc>
                <a:spcPct val="120000"/>
              </a:lnSpc>
            </a:pPr>
            <a:endParaRPr lang="en-US" altLang="ja-JP" sz="1800" b="1" dirty="0" smtClean="0">
              <a:ea typeface="ＭＳ 明朝" pitchFamily="49" charset="-128"/>
            </a:endParaRPr>
          </a:p>
          <a:p>
            <a:pPr defTabSz="566738">
              <a:lnSpc>
                <a:spcPct val="120000"/>
              </a:lnSpc>
            </a:pPr>
            <a:r>
              <a:rPr lang="en-GB" altLang="ja-JP" sz="1800" i="1" dirty="0">
                <a:ea typeface="ＭＳ 明朝" pitchFamily="49" charset="-128"/>
              </a:rPr>
              <a:t>Departments of Biomedical Informatics and Psychiatry, </a:t>
            </a:r>
          </a:p>
          <a:p>
            <a:pPr defTabSz="566738">
              <a:lnSpc>
                <a:spcPct val="120000"/>
              </a:lnSpc>
            </a:pPr>
            <a:r>
              <a:rPr lang="en-GB" altLang="ja-JP" sz="1800" i="1" dirty="0">
                <a:ea typeface="ＭＳ 明朝" pitchFamily="49" charset="-128"/>
              </a:rPr>
              <a:t>UB Institute for Healthcare Informatics, </a:t>
            </a:r>
          </a:p>
          <a:p>
            <a:pPr defTabSz="566738" eaLnBrk="1" hangingPunct="1">
              <a:lnSpc>
                <a:spcPct val="120000"/>
              </a:lnSpc>
            </a:pPr>
            <a:r>
              <a:rPr lang="en-GB" altLang="ja-JP" sz="1800" i="1" dirty="0" smtClean="0">
                <a:ea typeface="ＭＳ 明朝" pitchFamily="49" charset="-128"/>
              </a:rPr>
              <a:t>Ontology Research Group, </a:t>
            </a:r>
            <a:r>
              <a:rPr lang="en-GB" altLang="ja-JP" sz="1800" i="1" dirty="0" err="1" smtClean="0">
                <a:ea typeface="ＭＳ 明朝" pitchFamily="49" charset="-128"/>
              </a:rPr>
              <a:t>Center</a:t>
            </a:r>
            <a:r>
              <a:rPr lang="en-GB" altLang="ja-JP" sz="1800" i="1" dirty="0" smtClean="0">
                <a:ea typeface="ＭＳ 明朝" pitchFamily="49" charset="-128"/>
              </a:rPr>
              <a:t> of Excellence in Bioinformatics and Life Sciences,</a:t>
            </a:r>
          </a:p>
          <a:p>
            <a:pPr defTabSz="566738" eaLnBrk="1" hangingPunct="1">
              <a:lnSpc>
                <a:spcPct val="120000"/>
              </a:lnSpc>
            </a:pPr>
            <a:r>
              <a:rPr lang="en-GB" altLang="ja-JP" sz="1800" i="1" dirty="0" smtClean="0">
                <a:ea typeface="ＭＳ 明朝" pitchFamily="49" charset="-128"/>
              </a:rPr>
              <a:t>University at Buffalo, NY, USA</a:t>
            </a:r>
          </a:p>
          <a:p>
            <a:pPr defTabSz="566738" eaLnBrk="1" hangingPunct="1">
              <a:lnSpc>
                <a:spcPct val="80000"/>
              </a:lnSpc>
            </a:pPr>
            <a:endParaRPr lang="en-US" altLang="ja-JP" sz="2000" i="1" dirty="0" smtClean="0">
              <a:ea typeface="ＭＳ 明朝" pitchFamily="49" charset="-128"/>
            </a:endParaRPr>
          </a:p>
        </p:txBody>
      </p:sp>
    </p:spTree>
    <p:extLst>
      <p:ext uri="{BB962C8B-B14F-4D97-AF65-F5344CB8AC3E}">
        <p14:creationId xmlns:p14="http://schemas.microsoft.com/office/powerpoint/2010/main" val="3826748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is what you can get away with</a:t>
            </a:r>
            <a:endParaRPr lang="en-US" dirty="0"/>
          </a:p>
        </p:txBody>
      </p:sp>
      <p:pic>
        <p:nvPicPr>
          <p:cNvPr id="6" name="Content Placeholder 5"/>
          <p:cNvPicPr>
            <a:picLocks noGrp="1" noChangeAspect="1"/>
          </p:cNvPicPr>
          <p:nvPr>
            <p:ph idx="1"/>
          </p:nvPr>
        </p:nvPicPr>
        <p:blipFill>
          <a:blip r:embed="rId2"/>
          <a:stretch>
            <a:fillRect/>
          </a:stretch>
        </p:blipFill>
        <p:spPr>
          <a:xfrm>
            <a:off x="228600" y="1676400"/>
            <a:ext cx="8685674" cy="41148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583" b="19283"/>
          <a:stretch/>
        </p:blipFill>
        <p:spPr>
          <a:xfrm>
            <a:off x="304799" y="1752600"/>
            <a:ext cx="3424715" cy="3962400"/>
          </a:xfrm>
          <a:prstGeom prst="rect">
            <a:avLst/>
          </a:prstGeom>
        </p:spPr>
      </p:pic>
      <p:sp>
        <p:nvSpPr>
          <p:cNvPr id="3" name="Rectangle 2"/>
          <p:cNvSpPr/>
          <p:nvPr/>
        </p:nvSpPr>
        <p:spPr bwMode="auto">
          <a:xfrm>
            <a:off x="3729514" y="1752600"/>
            <a:ext cx="5033486" cy="3886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4" name="TextBox 3"/>
          <p:cNvSpPr txBox="1"/>
          <p:nvPr/>
        </p:nvSpPr>
        <p:spPr>
          <a:xfrm>
            <a:off x="4346711" y="2057400"/>
            <a:ext cx="3950365" cy="1384995"/>
          </a:xfrm>
          <a:prstGeom prst="rect">
            <a:avLst/>
          </a:prstGeom>
          <a:noFill/>
        </p:spPr>
        <p:txBody>
          <a:bodyPr wrap="square" rtlCol="0">
            <a:spAutoFit/>
          </a:bodyPr>
          <a:lstStyle/>
          <a:p>
            <a:r>
              <a:rPr lang="en-US" sz="2800" dirty="0" smtClean="0">
                <a:solidFill>
                  <a:schemeClr val="bg1"/>
                </a:solidFill>
              </a:rPr>
              <a:t>Biomedical informatics is not something you can get easily away with.</a:t>
            </a:r>
            <a:endParaRPr lang="en-US" sz="2800" dirty="0">
              <a:solidFill>
                <a:schemeClr val="bg1"/>
              </a:solidFill>
            </a:endParaRPr>
          </a:p>
        </p:txBody>
      </p:sp>
      <p:sp>
        <p:nvSpPr>
          <p:cNvPr id="8" name="TextBox 7"/>
          <p:cNvSpPr txBox="1"/>
          <p:nvPr/>
        </p:nvSpPr>
        <p:spPr>
          <a:xfrm>
            <a:off x="4911091" y="4038600"/>
            <a:ext cx="2821605" cy="369332"/>
          </a:xfrm>
          <a:prstGeom prst="rect">
            <a:avLst/>
          </a:prstGeom>
          <a:noFill/>
        </p:spPr>
        <p:txBody>
          <a:bodyPr wrap="none" rtlCol="0">
            <a:spAutoFit/>
          </a:bodyPr>
          <a:lstStyle/>
          <a:p>
            <a:r>
              <a:rPr lang="en-US" sz="1800" dirty="0" smtClean="0">
                <a:solidFill>
                  <a:schemeClr val="bg1"/>
                </a:solidFill>
                <a:latin typeface="Segoe Script" panose="020B0504020000000003" pitchFamily="34" charset="0"/>
              </a:rPr>
              <a:t>-  Werner Ceusters  -</a:t>
            </a:r>
            <a:endParaRPr lang="en-US" sz="1800" dirty="0">
              <a:solidFill>
                <a:schemeClr val="bg1"/>
              </a:solidFill>
              <a:latin typeface="Segoe Script" panose="020B0504020000000003" pitchFamily="34" charset="0"/>
            </a:endParaRPr>
          </a:p>
        </p:txBody>
      </p:sp>
    </p:spTree>
    <p:extLst>
      <p:ext uri="{BB962C8B-B14F-4D97-AF65-F5344CB8AC3E}">
        <p14:creationId xmlns:p14="http://schemas.microsoft.com/office/powerpoint/2010/main" val="2937416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2866366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002280"/>
            <a:ext cx="38100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1570437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a:defRPr/>
            </a:pPr>
            <a:r>
              <a:rPr lang="en-US" dirty="0" smtClean="0">
                <a:latin typeface="Arial" charset="0"/>
                <a:cs typeface="Arial" charset="0"/>
              </a:rPr>
              <a:t>Interdisciplinary Nature of Biomedical Informatics:</a:t>
            </a:r>
            <a:br>
              <a:rPr lang="en-US" dirty="0" smtClean="0">
                <a:latin typeface="Arial" charset="0"/>
                <a:cs typeface="Arial" charset="0"/>
              </a:rPr>
            </a:br>
            <a:r>
              <a:rPr lang="en-US" dirty="0">
                <a:latin typeface="Arial" charset="0"/>
                <a:cs typeface="Arial" charset="0"/>
              </a:rPr>
              <a:t>the main stream view</a:t>
            </a:r>
            <a:endParaRPr lang="en-US" dirty="0" smtClean="0">
              <a:latin typeface="Arial" charset="0"/>
              <a:cs typeface="Arial" charset="0"/>
            </a:endParaRP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a:t>
            </a:r>
            <a:r>
              <a:rPr lang="en-US" altLang="en-US" sz="1800" dirty="0" smtClean="0"/>
              <a:t>(hardware</a:t>
            </a:r>
            <a:r>
              <a:rPr lang="en-US" altLang="en-US" sz="1800" dirty="0"/>
              <a:t>)</a:t>
            </a:r>
          </a:p>
        </p:txBody>
      </p: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1095330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eaLnBrk="1" hangingPunct="1">
              <a:defRPr/>
            </a:pPr>
            <a:r>
              <a:rPr lang="en-US" dirty="0" smtClean="0">
                <a:latin typeface="Arial" charset="0"/>
                <a:cs typeface="Arial" charset="0"/>
              </a:rPr>
              <a:t>Interdisciplinary Nature of Biomedical Informatics:</a:t>
            </a:r>
            <a:br>
              <a:rPr lang="en-US" dirty="0" smtClean="0">
                <a:latin typeface="Arial" charset="0"/>
                <a:cs typeface="Arial" charset="0"/>
              </a:rPr>
            </a:br>
            <a:r>
              <a:rPr lang="en-US" dirty="0" smtClean="0">
                <a:latin typeface="Arial" charset="0"/>
                <a:cs typeface="Arial" charset="0"/>
              </a:rPr>
              <a:t>UB Department of BMI’s view </a:t>
            </a: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a:t>
            </a:r>
            <a:r>
              <a:rPr lang="en-US" altLang="en-US" sz="1800" dirty="0" smtClean="0"/>
              <a:t>(hardware</a:t>
            </a:r>
            <a:r>
              <a:rPr lang="en-US" altLang="en-US" sz="1800" dirty="0"/>
              <a:t>)</a:t>
            </a:r>
          </a:p>
        </p:txBody>
      </p:sp>
      <p:sp>
        <p:nvSpPr>
          <p:cNvPr id="38" name="Rectangle 33"/>
          <p:cNvSpPr>
            <a:spLocks noChangeArrowheads="1"/>
          </p:cNvSpPr>
          <p:nvPr/>
        </p:nvSpPr>
        <p:spPr bwMode="auto">
          <a:xfrm>
            <a:off x="2929491" y="1862554"/>
            <a:ext cx="144780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Informatics</a:t>
            </a:r>
            <a:endParaRPr lang="en-US" altLang="en-US" sz="1800" dirty="0">
              <a:solidFill>
                <a:schemeClr val="bg1"/>
              </a:solidFill>
            </a:endParaRPr>
          </a:p>
        </p:txBody>
      </p:sp>
      <p:sp>
        <p:nvSpPr>
          <p:cNvPr id="39" name="Rectangle 33"/>
          <p:cNvSpPr>
            <a:spLocks noChangeArrowheads="1"/>
          </p:cNvSpPr>
          <p:nvPr/>
        </p:nvSpPr>
        <p:spPr bwMode="auto">
          <a:xfrm>
            <a:off x="3948031" y="5257800"/>
            <a:ext cx="143764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Philosophy</a:t>
            </a:r>
            <a:endParaRPr lang="en-US" altLang="en-US" sz="1800" dirty="0">
              <a:solidFill>
                <a:schemeClr val="bg1"/>
              </a:solidFill>
            </a:endParaRPr>
          </a:p>
        </p:txBody>
      </p:sp>
      <p:cxnSp>
        <p:nvCxnSpPr>
          <p:cNvPr id="4" name="Straight Arrow Connector 3"/>
          <p:cNvCxnSpPr>
            <a:stCxn id="38" idx="2"/>
            <a:endCxn id="24580" idx="0"/>
          </p:cNvCxnSpPr>
          <p:nvPr/>
        </p:nvCxnSpPr>
        <p:spPr bwMode="auto">
          <a:xfrm>
            <a:off x="3653391" y="2229321"/>
            <a:ext cx="1013461" cy="158169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4" name="Straight Arrow Connector 53"/>
          <p:cNvCxnSpPr>
            <a:stCxn id="39" idx="0"/>
            <a:endCxn id="24580" idx="2"/>
          </p:cNvCxnSpPr>
          <p:nvPr/>
        </p:nvCxnSpPr>
        <p:spPr bwMode="auto">
          <a:xfrm flipV="1">
            <a:off x="4666851" y="4516341"/>
            <a:ext cx="1" cy="74145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5" name="Rectangle 33"/>
          <p:cNvSpPr>
            <a:spLocks noChangeArrowheads="1"/>
          </p:cNvSpPr>
          <p:nvPr/>
        </p:nvSpPr>
        <p:spPr bwMode="auto">
          <a:xfrm>
            <a:off x="3005691" y="5954799"/>
            <a:ext cx="1625600" cy="643766"/>
          </a:xfrm>
          <a:prstGeom prst="rect">
            <a:avLst/>
          </a:prstGeom>
          <a:solidFill>
            <a:srgbClr val="0070C0"/>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Philosophy</a:t>
            </a:r>
          </a:p>
          <a:p>
            <a:pPr algn="ctr" eaLnBrk="1" hangingPunct="1">
              <a:spcBef>
                <a:spcPct val="0"/>
              </a:spcBef>
              <a:buFontTx/>
              <a:buNone/>
            </a:pPr>
            <a:r>
              <a:rPr lang="en-US" altLang="en-US" sz="1800" dirty="0" smtClean="0">
                <a:solidFill>
                  <a:schemeClr val="bg1"/>
                </a:solidFill>
              </a:rPr>
              <a:t>Of Science</a:t>
            </a:r>
            <a:endParaRPr lang="en-US" altLang="en-US" sz="1800" dirty="0">
              <a:solidFill>
                <a:schemeClr val="bg1"/>
              </a:solidFill>
            </a:endParaRPr>
          </a:p>
        </p:txBody>
      </p:sp>
      <p:sp>
        <p:nvSpPr>
          <p:cNvPr id="26" name="Rectangle 33"/>
          <p:cNvSpPr>
            <a:spLocks noChangeArrowheads="1"/>
          </p:cNvSpPr>
          <p:nvPr/>
        </p:nvSpPr>
        <p:spPr bwMode="auto">
          <a:xfrm>
            <a:off x="4832422" y="5951585"/>
            <a:ext cx="1616946"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(Biomedical)</a:t>
            </a:r>
          </a:p>
          <a:p>
            <a:pPr algn="ctr" eaLnBrk="1" hangingPunct="1">
              <a:spcBef>
                <a:spcPct val="0"/>
              </a:spcBef>
              <a:buFontTx/>
              <a:buNone/>
            </a:pPr>
            <a:r>
              <a:rPr lang="en-US" altLang="en-US" sz="1800" dirty="0" smtClean="0">
                <a:solidFill>
                  <a:schemeClr val="bg1"/>
                </a:solidFill>
              </a:rPr>
              <a:t>Ontology</a:t>
            </a:r>
            <a:endParaRPr lang="en-US" altLang="en-US" sz="1800" dirty="0">
              <a:solidFill>
                <a:schemeClr val="bg1"/>
              </a:solidFill>
            </a:endParaRPr>
          </a:p>
        </p:txBody>
      </p:sp>
      <p:cxnSp>
        <p:nvCxnSpPr>
          <p:cNvPr id="5" name="Straight Connector 4"/>
          <p:cNvCxnSpPr>
            <a:stCxn id="39" idx="2"/>
            <a:endCxn id="25" idx="0"/>
          </p:cNvCxnSpPr>
          <p:nvPr/>
        </p:nvCxnSpPr>
        <p:spPr bwMode="auto">
          <a:xfrm flipH="1">
            <a:off x="3818491" y="5624567"/>
            <a:ext cx="848360" cy="330232"/>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29" name="Straight Connector 28"/>
          <p:cNvCxnSpPr>
            <a:stCxn id="39" idx="2"/>
            <a:endCxn id="26" idx="0"/>
          </p:cNvCxnSpPr>
          <p:nvPr/>
        </p:nvCxnSpPr>
        <p:spPr bwMode="auto">
          <a:xfrm>
            <a:off x="4666851" y="5624567"/>
            <a:ext cx="974044" cy="327018"/>
          </a:xfrm>
          <a:prstGeom prst="line">
            <a:avLst/>
          </a:prstGeom>
          <a:solidFill>
            <a:schemeClr val="accent1"/>
          </a:solidFill>
          <a:ln w="28575" cap="flat" cmpd="sng" algn="ctr">
            <a:solidFill>
              <a:schemeClr val="bg1"/>
            </a:solidFill>
            <a:prstDash val="sysDot"/>
            <a:round/>
            <a:headEnd type="none" w="med" len="med"/>
            <a:tailEnd type="none" w="med" len="med"/>
          </a:ln>
          <a:effectLst/>
        </p:spPr>
      </p:cxnSp>
      <p:sp>
        <p:nvSpPr>
          <p:cNvPr id="40" name="Rectangle 33"/>
          <p:cNvSpPr>
            <a:spLocks noChangeArrowheads="1"/>
          </p:cNvSpPr>
          <p:nvPr/>
        </p:nvSpPr>
        <p:spPr bwMode="auto">
          <a:xfrm>
            <a:off x="4590465" y="1847003"/>
            <a:ext cx="1806222"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Human factors</a:t>
            </a:r>
          </a:p>
          <a:p>
            <a:pPr algn="ctr" eaLnBrk="1" hangingPunct="1">
              <a:spcBef>
                <a:spcPct val="0"/>
              </a:spcBef>
              <a:buFontTx/>
              <a:buNone/>
            </a:pPr>
            <a:r>
              <a:rPr lang="en-US" altLang="en-US" sz="1800" dirty="0" smtClean="0">
                <a:solidFill>
                  <a:schemeClr val="bg1"/>
                </a:solidFill>
              </a:rPr>
              <a:t>ergonomics</a:t>
            </a:r>
            <a:endParaRPr lang="en-US" altLang="en-US" sz="1800" dirty="0">
              <a:solidFill>
                <a:schemeClr val="bg1"/>
              </a:solidFill>
            </a:endParaRPr>
          </a:p>
        </p:txBody>
      </p:sp>
      <p:cxnSp>
        <p:nvCxnSpPr>
          <p:cNvPr id="41" name="Straight Arrow Connector 40"/>
          <p:cNvCxnSpPr>
            <a:stCxn id="40" idx="2"/>
            <a:endCxn id="24580" idx="0"/>
          </p:cNvCxnSpPr>
          <p:nvPr/>
        </p:nvCxnSpPr>
        <p:spPr bwMode="auto">
          <a:xfrm flipH="1">
            <a:off x="4666852" y="2490769"/>
            <a:ext cx="826724" cy="132025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3710781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smtClean="0">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1" name="Group 10"/>
          <p:cNvGrpSpPr/>
          <p:nvPr/>
        </p:nvGrpSpPr>
        <p:grpSpPr>
          <a:xfrm>
            <a:off x="1285604" y="2449800"/>
            <a:ext cx="2463718" cy="2930336"/>
            <a:chOff x="1461378" y="2282159"/>
            <a:chExt cx="2463718" cy="2930336"/>
          </a:xfrm>
        </p:grpSpPr>
        <p:sp>
          <p:nvSpPr>
            <p:cNvPr id="22547"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2548" name="Text Box 10"/>
            <p:cNvSpPr txBox="1">
              <a:spLocks noChangeArrowheads="1"/>
            </p:cNvSpPr>
            <p:nvPr/>
          </p:nvSpPr>
          <p:spPr bwMode="auto">
            <a:xfrm>
              <a:off x="1461378" y="4942877"/>
              <a:ext cx="1992313" cy="26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Bioinformatics</a:t>
              </a:r>
            </a:p>
          </p:txBody>
        </p:sp>
      </p:grpSp>
      <p:grpSp>
        <p:nvGrpSpPr>
          <p:cNvPr id="13" name="Group 12"/>
          <p:cNvGrpSpPr/>
          <p:nvPr/>
        </p:nvGrpSpPr>
        <p:grpSpPr>
          <a:xfrm>
            <a:off x="4658958" y="2449800"/>
            <a:ext cx="1463675" cy="2823241"/>
            <a:chOff x="4971257" y="2299682"/>
            <a:chExt cx="1463675" cy="3986816"/>
          </a:xfrm>
        </p:grpSpPr>
        <p:sp>
          <p:nvSpPr>
            <p:cNvPr id="2254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Clinical</a:t>
              </a:r>
            </a:p>
            <a:p>
              <a:pPr algn="ctr" eaLnBrk="1" hangingPunct="1">
                <a:spcBef>
                  <a:spcPct val="0"/>
                </a:spcBef>
                <a:buFontTx/>
                <a:buNone/>
              </a:pPr>
              <a:r>
                <a:rPr lang="en-US" altLang="en-US" sz="1800" b="1" dirty="0">
                  <a:solidFill>
                    <a:schemeClr val="bg1"/>
                  </a:solidFill>
                </a:rPr>
                <a:t>Informatics</a:t>
              </a:r>
            </a:p>
          </p:txBody>
        </p:sp>
        <p:sp>
          <p:nvSpPr>
            <p:cNvPr id="22546"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4" name="Group 13"/>
          <p:cNvGrpSpPr/>
          <p:nvPr/>
        </p:nvGrpSpPr>
        <p:grpSpPr>
          <a:xfrm>
            <a:off x="5866408" y="2449800"/>
            <a:ext cx="1973263" cy="3007827"/>
            <a:chOff x="5855650" y="2449800"/>
            <a:chExt cx="1973263" cy="3007827"/>
          </a:xfrm>
        </p:grpSpPr>
        <p:sp>
          <p:nvSpPr>
            <p:cNvPr id="22541"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Public Health Informatics</a:t>
              </a:r>
            </a:p>
          </p:txBody>
        </p:sp>
        <p:sp>
          <p:nvSpPr>
            <p:cNvPr id="22542"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Sociotechnical and Human Centered </a:t>
              </a:r>
            </a:p>
            <a:p>
              <a:pPr algn="ctr" eaLnBrk="1" hangingPunct="1">
                <a:spcBef>
                  <a:spcPct val="0"/>
                </a:spcBef>
                <a:buFontTx/>
                <a:buNone/>
              </a:pPr>
              <a:r>
                <a:rPr lang="en-US" altLang="en-US" sz="1800" b="1" dirty="0" smtClean="0">
                  <a:solidFill>
                    <a:schemeClr val="bg1"/>
                  </a:solidFill>
                </a:rPr>
                <a:t>Design</a:t>
              </a:r>
              <a:endParaRPr lang="en-US" altLang="en-US" sz="1800" b="1" dirty="0">
                <a:solidFill>
                  <a:schemeClr val="bg1"/>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34" name="Group 33"/>
          <p:cNvGrpSpPr/>
          <p:nvPr/>
        </p:nvGrpSpPr>
        <p:grpSpPr>
          <a:xfrm>
            <a:off x="3211158" y="2449800"/>
            <a:ext cx="1463675" cy="2823241"/>
            <a:chOff x="4971257" y="2322334"/>
            <a:chExt cx="1463675" cy="3964164"/>
          </a:xfrm>
        </p:grpSpPr>
        <p:sp>
          <p:nvSpPr>
            <p:cNvPr id="3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Imaging</a:t>
              </a:r>
              <a:endParaRPr lang="en-US" altLang="en-US" sz="1800" b="1" dirty="0">
                <a:solidFill>
                  <a:schemeClr val="bg1"/>
                </a:solidFill>
              </a:endParaRPr>
            </a:p>
            <a:p>
              <a:pPr algn="ctr" eaLnBrk="1" hangingPunct="1">
                <a:spcBef>
                  <a:spcPct val="0"/>
                </a:spcBef>
                <a:buFontTx/>
                <a:buNone/>
              </a:pPr>
              <a:r>
                <a:rPr lang="en-US" altLang="en-US" sz="1800" b="1" dirty="0">
                  <a:solidFill>
                    <a:schemeClr val="bg1"/>
                  </a:solidFill>
                </a:rPr>
                <a:t>Informatics</a:t>
              </a:r>
            </a:p>
          </p:txBody>
        </p:sp>
        <p:sp>
          <p:nvSpPr>
            <p:cNvPr id="36"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3867420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smtClean="0">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3184145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36214" y="4871335"/>
            <a:ext cx="1774142" cy="1687677"/>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pPr eaLnBrk="1" hangingPunct="1"/>
            <a:r>
              <a:rPr lang="en-US" altLang="en-US" sz="3600" b="1" dirty="0" err="1" smtClean="0">
                <a:latin typeface="Arial" panose="020B0604020202020204" pitchFamily="34" charset="0"/>
                <a:cs typeface="Arial" panose="020B0604020202020204" pitchFamily="34" charset="0"/>
              </a:rPr>
              <a:t>Subdiscipline</a:t>
            </a:r>
            <a:r>
              <a:rPr lang="en-US" altLang="en-US" sz="3600" b="1" dirty="0" smtClean="0">
                <a:latin typeface="Arial" panose="020B0604020202020204" pitchFamily="34" charset="0"/>
                <a:cs typeface="Arial" panose="020B0604020202020204" pitchFamily="34" charset="0"/>
              </a:rPr>
              <a:t>: Bio-informatics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8" name="Text Box 26"/>
          <p:cNvSpPr txBox="1">
            <a:spLocks noChangeArrowheads="1"/>
          </p:cNvSpPr>
          <p:nvPr/>
        </p:nvSpPr>
        <p:spPr bwMode="auto">
          <a:xfrm>
            <a:off x="2296454" y="3294063"/>
            <a:ext cx="4535216" cy="954107"/>
          </a:xfrm>
          <a:prstGeom prst="rect">
            <a:avLst/>
          </a:prstGeom>
          <a:solidFill>
            <a:srgbClr val="00B0F0"/>
          </a:solidFill>
          <a:ln w="12700">
            <a:solidFill>
              <a:schemeClr val="hlink"/>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800" dirty="0">
                <a:solidFill>
                  <a:schemeClr val="bg1"/>
                </a:solidFill>
              </a:rPr>
              <a:t>Biomedical Informatics ≠ </a:t>
            </a:r>
            <a:endParaRPr lang="en-US" altLang="en-US" sz="2800" dirty="0" smtClean="0">
              <a:solidFill>
                <a:schemeClr val="bg1"/>
              </a:solidFill>
            </a:endParaRPr>
          </a:p>
          <a:p>
            <a:pPr algn="ctr" eaLnBrk="1" hangingPunct="1">
              <a:spcBef>
                <a:spcPct val="0"/>
              </a:spcBef>
              <a:buFontTx/>
              <a:buNone/>
            </a:pPr>
            <a:r>
              <a:rPr lang="en-US" altLang="en-US" sz="2800" dirty="0" smtClean="0">
                <a:solidFill>
                  <a:srgbClr val="FFC000"/>
                </a:solidFill>
              </a:rPr>
              <a:t>Bioinformatics</a:t>
            </a:r>
            <a:endParaRPr lang="en-US" altLang="en-US" sz="2800" dirty="0">
              <a:solidFill>
                <a:srgbClr val="FFC000"/>
              </a:solidFill>
            </a:endParaRPr>
          </a:p>
        </p:txBody>
      </p:sp>
      <p:sp>
        <p:nvSpPr>
          <p:cNvPr id="4" name="Rounded Rectangle 3"/>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722424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09600"/>
            <a:ext cx="9144000" cy="6286500"/>
          </a:xfrm>
        </p:spPr>
      </p:pic>
      <p:sp>
        <p:nvSpPr>
          <p:cNvPr id="5" name="Rectangle 4"/>
          <p:cNvSpPr/>
          <p:nvPr/>
        </p:nvSpPr>
        <p:spPr>
          <a:xfrm>
            <a:off x="251637" y="6550223"/>
            <a:ext cx="8763000" cy="307777"/>
          </a:xfrm>
          <a:prstGeom prst="rect">
            <a:avLst/>
          </a:prstGeom>
        </p:spPr>
        <p:txBody>
          <a:bodyPr wrap="square">
            <a:spAutoFit/>
          </a:bodyPr>
          <a:lstStyle/>
          <a:p>
            <a:r>
              <a:rPr lang="en-US" sz="1400" dirty="0"/>
              <a:t>A Bioinformatics Pep Talk David </a:t>
            </a:r>
            <a:r>
              <a:rPr lang="en-US" sz="1400" dirty="0" err="1"/>
              <a:t>Wishart</a:t>
            </a:r>
            <a:r>
              <a:rPr lang="en-US" sz="1400" dirty="0"/>
              <a:t> University of Alberta. http://slideplayer.com/slide/4545718/</a:t>
            </a:r>
          </a:p>
        </p:txBody>
      </p:sp>
    </p:spTree>
    <p:extLst>
      <p:ext uri="{BB962C8B-B14F-4D97-AF65-F5344CB8AC3E}">
        <p14:creationId xmlns:p14="http://schemas.microsoft.com/office/powerpoint/2010/main" val="915719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Health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51" name="Rounded Rectangle 50"/>
          <p:cNvSpPr/>
          <p:nvPr/>
        </p:nvSpPr>
        <p:spPr bwMode="auto">
          <a:xfrm>
            <a:off x="0" y="1524000"/>
            <a:ext cx="9144000" cy="5257800"/>
          </a:xfrm>
          <a:prstGeom prst="roundRect">
            <a:avLst>
              <a:gd name="adj" fmla="val 11836"/>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47656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 in biomedical informatics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649412"/>
            <a:ext cx="3667125" cy="4876800"/>
          </a:xfrm>
          <a:prstGeom prst="rect">
            <a:avLst/>
          </a:prstGeom>
        </p:spPr>
      </p:pic>
      <p:sp>
        <p:nvSpPr>
          <p:cNvPr id="5" name="Rectangle 4"/>
          <p:cNvSpPr/>
          <p:nvPr/>
        </p:nvSpPr>
        <p:spPr>
          <a:xfrm>
            <a:off x="38100" y="6526212"/>
            <a:ext cx="9067800" cy="276999"/>
          </a:xfrm>
          <a:prstGeom prst="rect">
            <a:avLst/>
          </a:prstGeom>
        </p:spPr>
        <p:txBody>
          <a:bodyPr wrap="square">
            <a:spAutoFit/>
          </a:bodyPr>
          <a:lstStyle/>
          <a:p>
            <a:r>
              <a:rPr lang="en-US" sz="1200" dirty="0" smtClean="0">
                <a:solidFill>
                  <a:schemeClr val="bg1"/>
                </a:solidFill>
              </a:rPr>
              <a:t>Nov 13, 2017: https</a:t>
            </a:r>
            <a:r>
              <a:rPr lang="en-US" sz="1200" dirty="0">
                <a:solidFill>
                  <a:schemeClr val="bg1"/>
                </a:solidFill>
              </a:rPr>
              <a:t>://3.bp.blogspot.com/_FuYHZ06Yub8/S7OgCrNfIBI/AAAAAAAACsc/a0547FtS47s/s1600/confused-face2.jpg</a:t>
            </a:r>
          </a:p>
        </p:txBody>
      </p:sp>
    </p:spTree>
    <p:extLst>
      <p:ext uri="{BB962C8B-B14F-4D97-AF65-F5344CB8AC3E}">
        <p14:creationId xmlns:p14="http://schemas.microsoft.com/office/powerpoint/2010/main" val="360116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bwMode="auto">
          <a:xfrm>
            <a:off x="1430767" y="4615031"/>
            <a:ext cx="4658061" cy="1839557"/>
          </a:xfrm>
          <a:custGeom>
            <a:avLst/>
            <a:gdLst>
              <a:gd name="connsiteX0" fmla="*/ 0 w 4658061"/>
              <a:gd name="connsiteY0" fmla="*/ 1828800 h 1839557"/>
              <a:gd name="connsiteX1" fmla="*/ 0 w 4658061"/>
              <a:gd name="connsiteY1" fmla="*/ 0 h 1839557"/>
              <a:gd name="connsiteX2" fmla="*/ 4658061 w 4658061"/>
              <a:gd name="connsiteY2" fmla="*/ 0 h 1839557"/>
              <a:gd name="connsiteX3" fmla="*/ 4658061 w 4658061"/>
              <a:gd name="connsiteY3" fmla="*/ 1699708 h 1839557"/>
              <a:gd name="connsiteX4" fmla="*/ 3334871 w 4658061"/>
              <a:gd name="connsiteY4" fmla="*/ 1699708 h 1839557"/>
              <a:gd name="connsiteX5" fmla="*/ 3334871 w 4658061"/>
              <a:gd name="connsiteY5" fmla="*/ 236668 h 1839557"/>
              <a:gd name="connsiteX6" fmla="*/ 1753497 w 4658061"/>
              <a:gd name="connsiteY6" fmla="*/ 236668 h 1839557"/>
              <a:gd name="connsiteX7" fmla="*/ 1753497 w 4658061"/>
              <a:gd name="connsiteY7" fmla="*/ 1839557 h 1839557"/>
              <a:gd name="connsiteX8" fmla="*/ 0 w 4658061"/>
              <a:gd name="connsiteY8" fmla="*/ 1828800 h 183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8061" h="1839557">
                <a:moveTo>
                  <a:pt x="0" y="1828800"/>
                </a:moveTo>
                <a:lnTo>
                  <a:pt x="0" y="0"/>
                </a:lnTo>
                <a:lnTo>
                  <a:pt x="4658061" y="0"/>
                </a:lnTo>
                <a:lnTo>
                  <a:pt x="4658061" y="1699708"/>
                </a:lnTo>
                <a:lnTo>
                  <a:pt x="3334871" y="1699708"/>
                </a:lnTo>
                <a:lnTo>
                  <a:pt x="3334871" y="236668"/>
                </a:lnTo>
                <a:lnTo>
                  <a:pt x="1753497" y="236668"/>
                </a:lnTo>
                <a:lnTo>
                  <a:pt x="1753497" y="1839557"/>
                </a:lnTo>
                <a:lnTo>
                  <a:pt x="0" y="1828800"/>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Pharmacogenomics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2197101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4757542" y="4719455"/>
            <a:ext cx="2848984" cy="1595800"/>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Consumer health</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Tree>
    <p:extLst>
      <p:ext uri="{BB962C8B-B14F-4D97-AF65-F5344CB8AC3E}">
        <p14:creationId xmlns:p14="http://schemas.microsoft.com/office/powerpoint/2010/main" val="42533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bwMode="auto">
          <a:xfrm>
            <a:off x="1418215" y="4719455"/>
            <a:ext cx="3170759" cy="1769212"/>
          </a:xfrm>
          <a:prstGeom prst="roundRect">
            <a:avLst/>
          </a:pr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prstGeom prst="rect">
            <a:avLst/>
          </a:prstGeom>
        </p:spPr>
        <p:txBody>
          <a:bodyPr/>
          <a:lstStyle/>
          <a:p>
            <a:r>
              <a:rPr lang="en-US" altLang="en-US" b="1" dirty="0" smtClean="0">
                <a:latin typeface="Arial" panose="020B0604020202020204" pitchFamily="34" charset="0"/>
                <a:cs typeface="Arial" panose="020B0604020202020204" pitchFamily="34" charset="0"/>
              </a:rPr>
              <a:t>Combinations: </a:t>
            </a:r>
            <a:r>
              <a:rPr lang="en-US" altLang="en-US" sz="3600" b="1" dirty="0" smtClean="0">
                <a:latin typeface="Arial" panose="020B0604020202020204" pitchFamily="34" charset="0"/>
                <a:cs typeface="Arial" panose="020B0604020202020204" pitchFamily="34" charset="0"/>
              </a:rPr>
              <a:t>Biomolecular imaging</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Imaging</a:t>
              </a:r>
              <a:endParaRPr lang="en-US" altLang="en-US" sz="1800" b="1" dirty="0"/>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952027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7736" y="3012141"/>
            <a:ext cx="7756264" cy="3463963"/>
            <a:chOff x="1387736" y="3012141"/>
            <a:chExt cx="7756264" cy="3463963"/>
          </a:xfrm>
        </p:grpSpPr>
        <p:sp>
          <p:nvSpPr>
            <p:cNvPr id="3" name="Freeform 2"/>
            <p:cNvSpPr/>
            <p:nvPr/>
          </p:nvSpPr>
          <p:spPr bwMode="auto">
            <a:xfrm>
              <a:off x="1387736" y="3012141"/>
              <a:ext cx="7756264" cy="3463963"/>
            </a:xfrm>
            <a:custGeom>
              <a:avLst/>
              <a:gdLst>
                <a:gd name="connsiteX0" fmla="*/ 75304 w 7756264"/>
                <a:gd name="connsiteY0" fmla="*/ 1592132 h 3463963"/>
                <a:gd name="connsiteX1" fmla="*/ 5852160 w 7756264"/>
                <a:gd name="connsiteY1" fmla="*/ 1592132 h 3463963"/>
                <a:gd name="connsiteX2" fmla="*/ 5852160 w 7756264"/>
                <a:gd name="connsiteY2" fmla="*/ 0 h 3463963"/>
                <a:gd name="connsiteX3" fmla="*/ 7756264 w 7756264"/>
                <a:gd name="connsiteY3" fmla="*/ 0 h 3463963"/>
                <a:gd name="connsiteX4" fmla="*/ 7756264 w 7756264"/>
                <a:gd name="connsiteY4" fmla="*/ 3463963 h 3463963"/>
                <a:gd name="connsiteX5" fmla="*/ 0 w 7756264"/>
                <a:gd name="connsiteY5" fmla="*/ 3463963 h 3463963"/>
                <a:gd name="connsiteX6" fmla="*/ 75304 w 7756264"/>
                <a:gd name="connsiteY6" fmla="*/ 1592132 h 346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6264" h="3463963">
                  <a:moveTo>
                    <a:pt x="75304" y="1592132"/>
                  </a:moveTo>
                  <a:lnTo>
                    <a:pt x="5852160" y="1592132"/>
                  </a:lnTo>
                  <a:lnTo>
                    <a:pt x="5852160" y="0"/>
                  </a:lnTo>
                  <a:lnTo>
                    <a:pt x="7756264" y="0"/>
                  </a:lnTo>
                  <a:lnTo>
                    <a:pt x="7756264" y="3463963"/>
                  </a:lnTo>
                  <a:lnTo>
                    <a:pt x="0" y="3463963"/>
                  </a:lnTo>
                  <a:lnTo>
                    <a:pt x="75304" y="1592132"/>
                  </a:lnTo>
                  <a:close/>
                </a:path>
              </a:pathLst>
            </a:custGeom>
            <a:pattFill prst="ltUpDiag">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smtClean="0">
                <a:latin typeface="Arial" panose="020B0604020202020204" pitchFamily="34" charset="0"/>
                <a:cs typeface="Arial" panose="020B0604020202020204" pitchFamily="34" charset="0"/>
              </a:rPr>
              <a:t>Combinations: Translational Informatics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Sociotechnical and Human Centered </a:t>
              </a:r>
            </a:p>
            <a:p>
              <a:pPr algn="ctr" eaLnBrk="1" hangingPunct="1">
                <a:spcBef>
                  <a:spcPct val="0"/>
                </a:spcBef>
                <a:buFontTx/>
                <a:buNone/>
              </a:pPr>
              <a:r>
                <a:rPr lang="en-US" altLang="en-US" sz="1800" b="1" dirty="0" smtClean="0"/>
                <a:t>Design</a:t>
              </a:r>
              <a:endParaRPr lang="en-US" altLang="en-US" sz="1800" b="1" dirty="0"/>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Imaging</a:t>
              </a:r>
              <a:endParaRPr lang="en-US" altLang="en-US" sz="1800" b="1" dirty="0"/>
            </a:p>
            <a:p>
              <a:pPr algn="ctr" eaLnBrk="1" hangingPunct="1">
                <a:spcBef>
                  <a:spcPct val="0"/>
                </a:spcBef>
                <a:buFontTx/>
                <a:buNone/>
              </a:pPr>
              <a:r>
                <a:rPr lang="en-US" altLang="en-US" sz="1800" b="1" dirty="0"/>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50" name="Line 17"/>
          <p:cNvSpPr>
            <a:spLocks noChangeShapeType="1"/>
          </p:cNvSpPr>
          <p:nvPr/>
        </p:nvSpPr>
        <p:spPr bwMode="auto">
          <a:xfrm>
            <a:off x="1431926" y="5479183"/>
            <a:ext cx="7635876"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square" lIns="90488" tIns="44450" rIns="90488" bIns="44450">
            <a:spAutoFit/>
          </a:bodyPr>
          <a:lstStyle/>
          <a:p>
            <a:endParaRPr lang="en-US" sz="1400">
              <a:latin typeface="+mj-lt"/>
            </a:endParaRPr>
          </a:p>
        </p:txBody>
      </p:sp>
    </p:spTree>
    <p:extLst>
      <p:ext uri="{BB962C8B-B14F-4D97-AF65-F5344CB8AC3E}">
        <p14:creationId xmlns:p14="http://schemas.microsoft.com/office/powerpoint/2010/main" val="588285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48400"/>
          </a:xfrm>
          <a:prstGeom prst="rect">
            <a:avLst/>
          </a:prstGeom>
        </p:spPr>
      </p:pic>
    </p:spTree>
    <p:extLst>
      <p:ext uri="{BB962C8B-B14F-4D97-AF65-F5344CB8AC3E}">
        <p14:creationId xmlns:p14="http://schemas.microsoft.com/office/powerpoint/2010/main" val="2784667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smtClean="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 name="Group 3"/>
          <p:cNvGrpSpPr/>
          <p:nvPr/>
        </p:nvGrpSpPr>
        <p:grpSpPr>
          <a:xfrm>
            <a:off x="3211158" y="2449800"/>
            <a:ext cx="1463675" cy="3654283"/>
            <a:chOff x="3211158" y="2449800"/>
            <a:chExt cx="1463675" cy="3654283"/>
          </a:xfrm>
        </p:grpSpPr>
        <p:sp>
          <p:nvSpPr>
            <p:cNvPr id="30" name="Text Box 19"/>
            <p:cNvSpPr txBox="1">
              <a:spLocks noChangeArrowheads="1"/>
            </p:cNvSpPr>
            <p:nvPr/>
          </p:nvSpPr>
          <p:spPr bwMode="auto">
            <a:xfrm>
              <a:off x="3276602" y="5583095"/>
              <a:ext cx="1263650"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Biomedical </a:t>
              </a:r>
              <a:r>
                <a:rPr lang="en-US" altLang="en-US" sz="1800" dirty="0" smtClean="0">
                  <a:solidFill>
                    <a:srgbClr val="FFFF00"/>
                  </a:solidFill>
                </a:rPr>
                <a:t>Ontol</a:t>
              </a:r>
              <a:r>
                <a:rPr lang="en-US" altLang="en-US" sz="1800" dirty="0" smtClean="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1100458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up)">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auto">
          <a:xfrm>
            <a:off x="1418215" y="2819400"/>
            <a:ext cx="7725785" cy="3669267"/>
          </a:xfrm>
          <a:prstGeom prst="roundRect">
            <a:avLst>
              <a:gd name="adj" fmla="val 9044"/>
            </a:avLst>
          </a:prstGeom>
          <a:pattFill prst="narVert">
            <a:fgClr>
              <a:srgbClr val="FFC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2530" name="Rectangle 2"/>
          <p:cNvSpPr>
            <a:spLocks noGrp="1" noChangeArrowheads="1"/>
          </p:cNvSpPr>
          <p:nvPr>
            <p:ph type="title"/>
          </p:nvPr>
        </p:nvSpPr>
        <p:spPr>
          <a:xfrm>
            <a:off x="0" y="762000"/>
            <a:ext cx="9144000" cy="762000"/>
          </a:xfrm>
          <a:prstGeom prst="rect">
            <a:avLst/>
          </a:prstGeom>
        </p:spPr>
        <p:txBody>
          <a:bodyPr/>
          <a:lstStyle/>
          <a:p>
            <a:pPr eaLnBrk="1" hangingPunct="1"/>
            <a:r>
              <a:rPr lang="en-US" altLang="en-US" sz="3600" b="1" dirty="0" smtClean="0">
                <a:latin typeface="Arial" panose="020B0604020202020204" pitchFamily="34" charset="0"/>
                <a:cs typeface="Arial" panose="020B0604020202020204" pitchFamily="34" charset="0"/>
              </a:rPr>
              <a:t>UB BMI Divisions</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t>Sociotechnical and Human Centered </a:t>
              </a:r>
            </a:p>
            <a:p>
              <a:pPr algn="ctr" eaLnBrk="1" hangingPunct="1">
                <a:spcBef>
                  <a:spcPct val="0"/>
                </a:spcBef>
                <a:buFontTx/>
                <a:buNone/>
              </a:pPr>
              <a:r>
                <a:rPr lang="en-US" altLang="en-US" sz="1800" b="1" dirty="0" smtClean="0"/>
                <a:t>Design</a:t>
              </a:r>
              <a:endParaRPr lang="en-US" altLang="en-US" sz="1800" b="1" dirty="0"/>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
        <p:nvSpPr>
          <p:cNvPr id="29" name="Text Box 18"/>
          <p:cNvSpPr txBox="1">
            <a:spLocks noChangeArrowheads="1"/>
          </p:cNvSpPr>
          <p:nvPr/>
        </p:nvSpPr>
        <p:spPr bwMode="auto">
          <a:xfrm>
            <a:off x="1554164" y="5578765"/>
            <a:ext cx="1520825" cy="73602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Molecular and</a:t>
            </a:r>
          </a:p>
          <a:p>
            <a:pPr algn="ctr" eaLnBrk="1" hangingPunct="1">
              <a:spcBef>
                <a:spcPct val="0"/>
              </a:spcBef>
              <a:buFontTx/>
              <a:buNone/>
            </a:pPr>
            <a:r>
              <a:rPr lang="en-US" altLang="en-US" sz="1400" b="1" dirty="0">
                <a:latin typeface="+mj-lt"/>
              </a:rPr>
              <a:t>Cellular</a:t>
            </a:r>
          </a:p>
          <a:p>
            <a:pPr algn="ctr" eaLnBrk="1" hangingPunct="1">
              <a:spcBef>
                <a:spcPct val="0"/>
              </a:spcBef>
              <a:buFontTx/>
              <a:buNone/>
            </a:pPr>
            <a:r>
              <a:rPr lang="en-US" altLang="en-US" sz="1400" b="1" dirty="0">
                <a:latin typeface="+mj-lt"/>
              </a:rPr>
              <a:t>Processes</a:t>
            </a:r>
          </a:p>
        </p:txBody>
      </p:sp>
      <p:sp>
        <p:nvSpPr>
          <p:cNvPr id="31" name="Text Box 20"/>
          <p:cNvSpPr txBox="1">
            <a:spLocks noChangeArrowheads="1"/>
          </p:cNvSpPr>
          <p:nvPr/>
        </p:nvSpPr>
        <p:spPr bwMode="auto">
          <a:xfrm>
            <a:off x="4811715" y="5591754"/>
            <a:ext cx="1236663"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6218240" y="5591754"/>
            <a:ext cx="1298575" cy="520988"/>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Clinical</a:t>
              </a:r>
            </a:p>
            <a:p>
              <a:pPr algn="ctr" eaLnBrk="1" hangingPunct="1">
                <a:spcBef>
                  <a:spcPct val="0"/>
                </a:spcBef>
                <a:buFontTx/>
                <a:buNone/>
              </a:pPr>
              <a:r>
                <a:rPr lang="en-US" altLang="en-US" sz="1800" b="1" dirty="0"/>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grpSp>
        <p:nvGrpSpPr>
          <p:cNvPr id="53" name="Group 52"/>
          <p:cNvGrpSpPr/>
          <p:nvPr/>
        </p:nvGrpSpPr>
        <p:grpSpPr>
          <a:xfrm>
            <a:off x="3448106" y="2462628"/>
            <a:ext cx="2468918" cy="4395372"/>
            <a:chOff x="3366704" y="2462628"/>
            <a:chExt cx="2468918" cy="4395372"/>
          </a:xfrm>
        </p:grpSpPr>
        <p:sp>
          <p:nvSpPr>
            <p:cNvPr id="54" name="Text Box 10"/>
            <p:cNvSpPr txBox="1">
              <a:spLocks noChangeArrowheads="1"/>
            </p:cNvSpPr>
            <p:nvPr/>
          </p:nvSpPr>
          <p:spPr bwMode="auto">
            <a:xfrm>
              <a:off x="3366704" y="6488668"/>
              <a:ext cx="2468918" cy="369332"/>
            </a:xfrm>
            <a:prstGeom prst="rect">
              <a:avLst/>
            </a:prstGeom>
            <a:no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Biomedical </a:t>
              </a:r>
              <a:r>
                <a:rPr lang="en-US" altLang="en-US" sz="1800" dirty="0" smtClean="0">
                  <a:solidFill>
                    <a:srgbClr val="FFFF00"/>
                  </a:solidFill>
                </a:rPr>
                <a:t>Ontol</a:t>
              </a:r>
              <a:r>
                <a:rPr lang="en-US" altLang="en-US" sz="1800" dirty="0" smtClean="0">
                  <a:solidFill>
                    <a:srgbClr val="1FE115"/>
                  </a:solidFill>
                </a:rPr>
                <a:t>ogy</a:t>
              </a:r>
              <a:endParaRPr lang="en-US" altLang="en-US" sz="1800" b="1" dirty="0">
                <a:solidFill>
                  <a:srgbClr val="1FE115"/>
                </a:solidFill>
              </a:endParaRPr>
            </a:p>
          </p:txBody>
        </p:sp>
        <p:sp>
          <p:nvSpPr>
            <p:cNvPr id="55" name="Line 19"/>
            <p:cNvSpPr>
              <a:spLocks noChangeShapeType="1"/>
            </p:cNvSpPr>
            <p:nvPr/>
          </p:nvSpPr>
          <p:spPr bwMode="auto">
            <a:xfrm>
              <a:off x="4594233" y="2462628"/>
              <a:ext cx="19162" cy="402603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tx1"/>
                </a:solidFill>
              </a:endParaRPr>
            </a:p>
          </p:txBody>
        </p:sp>
      </p:grpSp>
    </p:spTree>
    <p:extLst>
      <p:ext uri="{BB962C8B-B14F-4D97-AF65-F5344CB8AC3E}">
        <p14:creationId xmlns:p14="http://schemas.microsoft.com/office/powerpoint/2010/main" val="4036188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6200" y="609600"/>
            <a:ext cx="9220199" cy="2724150"/>
          </a:xfrm>
          <a:prstGeom prst="rect">
            <a:avLst/>
          </a:prstGeom>
        </p:spPr>
      </p:pic>
      <p:sp>
        <p:nvSpPr>
          <p:cNvPr id="10" name="Rectangle 9"/>
          <p:cNvSpPr/>
          <p:nvPr/>
        </p:nvSpPr>
        <p:spPr bwMode="auto">
          <a:xfrm>
            <a:off x="0" y="2624771"/>
            <a:ext cx="4495800" cy="423322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a:stretch>
            <a:fillRect/>
          </a:stretch>
        </p:blipFill>
        <p:spPr>
          <a:xfrm>
            <a:off x="1525524" y="2653796"/>
            <a:ext cx="704850" cy="4143375"/>
          </a:xfrm>
          <a:prstGeom prst="rect">
            <a:avLst/>
          </a:prstGeom>
        </p:spPr>
      </p:pic>
      <p:pic>
        <p:nvPicPr>
          <p:cNvPr id="4" name="Picture 3"/>
          <p:cNvPicPr>
            <a:picLocks noChangeAspect="1"/>
          </p:cNvPicPr>
          <p:nvPr/>
        </p:nvPicPr>
        <p:blipFill>
          <a:blip r:embed="rId4"/>
          <a:stretch>
            <a:fillRect/>
          </a:stretch>
        </p:blipFill>
        <p:spPr>
          <a:xfrm>
            <a:off x="80795" y="2646777"/>
            <a:ext cx="733425" cy="4143375"/>
          </a:xfrm>
          <a:prstGeom prst="rect">
            <a:avLst/>
          </a:prstGeom>
        </p:spPr>
      </p:pic>
      <p:pic>
        <p:nvPicPr>
          <p:cNvPr id="5" name="Picture 4"/>
          <p:cNvPicPr>
            <a:picLocks noChangeAspect="1"/>
          </p:cNvPicPr>
          <p:nvPr/>
        </p:nvPicPr>
        <p:blipFill>
          <a:blip r:embed="rId5"/>
          <a:stretch>
            <a:fillRect/>
          </a:stretch>
        </p:blipFill>
        <p:spPr>
          <a:xfrm>
            <a:off x="800481" y="2624771"/>
            <a:ext cx="726059" cy="4143375"/>
          </a:xfrm>
          <a:prstGeom prst="rect">
            <a:avLst/>
          </a:prstGeom>
        </p:spPr>
      </p:pic>
      <p:pic>
        <p:nvPicPr>
          <p:cNvPr id="7" name="Picture 6"/>
          <p:cNvPicPr>
            <a:picLocks noChangeAspect="1"/>
          </p:cNvPicPr>
          <p:nvPr/>
        </p:nvPicPr>
        <p:blipFill>
          <a:blip r:embed="rId6"/>
          <a:stretch>
            <a:fillRect/>
          </a:stretch>
        </p:blipFill>
        <p:spPr>
          <a:xfrm>
            <a:off x="2228180" y="2642666"/>
            <a:ext cx="733425" cy="4143375"/>
          </a:xfrm>
          <a:prstGeom prst="rect">
            <a:avLst/>
          </a:prstGeom>
        </p:spPr>
      </p:pic>
      <p:pic>
        <p:nvPicPr>
          <p:cNvPr id="8" name="Picture 7"/>
          <p:cNvPicPr>
            <a:picLocks noChangeAspect="1"/>
          </p:cNvPicPr>
          <p:nvPr/>
        </p:nvPicPr>
        <p:blipFill>
          <a:blip r:embed="rId7"/>
          <a:stretch>
            <a:fillRect/>
          </a:stretch>
        </p:blipFill>
        <p:spPr>
          <a:xfrm>
            <a:off x="2963733" y="2638556"/>
            <a:ext cx="723900" cy="4162425"/>
          </a:xfrm>
          <a:prstGeom prst="rect">
            <a:avLst/>
          </a:prstGeom>
        </p:spPr>
      </p:pic>
      <p:pic>
        <p:nvPicPr>
          <p:cNvPr id="9" name="Picture 8"/>
          <p:cNvPicPr>
            <a:picLocks noChangeAspect="1"/>
          </p:cNvPicPr>
          <p:nvPr/>
        </p:nvPicPr>
        <p:blipFill>
          <a:blip r:embed="rId8"/>
          <a:stretch>
            <a:fillRect/>
          </a:stretch>
        </p:blipFill>
        <p:spPr>
          <a:xfrm>
            <a:off x="3682047" y="2629851"/>
            <a:ext cx="723900" cy="4143375"/>
          </a:xfrm>
          <a:prstGeom prst="rect">
            <a:avLst/>
          </a:prstGeom>
        </p:spPr>
      </p:pic>
      <p:pic>
        <p:nvPicPr>
          <p:cNvPr id="12" name="Picture 11"/>
          <p:cNvPicPr>
            <a:picLocks noChangeAspect="1"/>
          </p:cNvPicPr>
          <p:nvPr/>
        </p:nvPicPr>
        <p:blipFill>
          <a:blip r:embed="rId9"/>
          <a:stretch>
            <a:fillRect/>
          </a:stretch>
        </p:blipFill>
        <p:spPr>
          <a:xfrm>
            <a:off x="4497928" y="1981200"/>
            <a:ext cx="4646072" cy="4876800"/>
          </a:xfrm>
          <a:prstGeom prst="rect">
            <a:avLst/>
          </a:prstGeom>
        </p:spPr>
      </p:pic>
    </p:spTree>
    <p:extLst>
      <p:ext uri="{BB962C8B-B14F-4D97-AF65-F5344CB8AC3E}">
        <p14:creationId xmlns:p14="http://schemas.microsoft.com/office/powerpoint/2010/main" val="4019906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810000"/>
            <a:ext cx="50292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2998637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4227665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524000"/>
            <a:ext cx="4427220" cy="4699809"/>
          </a:xfrm>
          <a:prstGeom prst="rect">
            <a:avLst/>
          </a:prstGeom>
        </p:spPr>
      </p:pic>
      <p:sp>
        <p:nvSpPr>
          <p:cNvPr id="9" name="Rectangle 8"/>
          <p:cNvSpPr/>
          <p:nvPr/>
        </p:nvSpPr>
        <p:spPr>
          <a:xfrm>
            <a:off x="4724400" y="6324600"/>
            <a:ext cx="3813810" cy="153888"/>
          </a:xfrm>
          <a:prstGeom prst="rect">
            <a:avLst/>
          </a:prstGeom>
        </p:spPr>
        <p:txBody>
          <a:bodyPr wrap="square">
            <a:spAutoFit/>
          </a:bodyPr>
          <a:lstStyle/>
          <a:p>
            <a:r>
              <a:rPr lang="en-US" sz="400" dirty="0">
                <a:solidFill>
                  <a:schemeClr val="bg1"/>
                </a:solidFill>
              </a:rPr>
              <a:t>http://painting.about.com/od/famouspainters/ig/famous-paintings/Ad-Reinhardt-.htm</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9" y="1524000"/>
            <a:ext cx="3548062" cy="4718462"/>
          </a:xfrm>
          <a:prstGeom prst="rect">
            <a:avLst/>
          </a:prstGeom>
        </p:spPr>
      </p:pic>
      <p:sp>
        <p:nvSpPr>
          <p:cNvPr id="11" name="Rectangle 10"/>
          <p:cNvSpPr/>
          <p:nvPr/>
        </p:nvSpPr>
        <p:spPr>
          <a:xfrm>
            <a:off x="439738" y="6202680"/>
            <a:ext cx="3667125" cy="584775"/>
          </a:xfrm>
          <a:prstGeom prst="rect">
            <a:avLst/>
          </a:prstGeom>
        </p:spPr>
        <p:txBody>
          <a:bodyPr wrap="square">
            <a:spAutoFit/>
          </a:bodyPr>
          <a:lstStyle/>
          <a:p>
            <a:r>
              <a:rPr lang="en-US" sz="1200" dirty="0" smtClean="0">
                <a:solidFill>
                  <a:schemeClr val="bg1"/>
                </a:solidFill>
              </a:rPr>
              <a:t>Nov 13, 2017: https</a:t>
            </a:r>
            <a:r>
              <a:rPr lang="en-US" sz="1200" dirty="0">
                <a:solidFill>
                  <a:schemeClr val="bg1"/>
                </a:solidFill>
              </a:rPr>
              <a:t>://3.bp.blogspot.com/_</a:t>
            </a:r>
            <a:r>
              <a:rPr lang="en-US" sz="800" dirty="0">
                <a:solidFill>
                  <a:schemeClr val="bg1"/>
                </a:solidFill>
              </a:rPr>
              <a:t>FuYHZ06Yub8/S7OgCrNfIBI/AAAAAAAACsc/a0547FtS47s/s1600/confused-face2.jpg</a:t>
            </a:r>
          </a:p>
        </p:txBody>
      </p:sp>
    </p:spTree>
    <p:extLst>
      <p:ext uri="{BB962C8B-B14F-4D97-AF65-F5344CB8AC3E}">
        <p14:creationId xmlns:p14="http://schemas.microsoft.com/office/powerpoint/2010/main" val="14868848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171950" cy="2359025"/>
            <a:chOff x="672" y="1008"/>
            <a:chExt cx="2628"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878" y="1008"/>
              <a:ext cx="262"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a:solidFill>
                    <a:schemeClr val="bg1"/>
                  </a:solidFill>
                </a:rPr>
                <a:t>?</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4"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spTree>
    <p:extLst>
      <p:ext uri="{BB962C8B-B14F-4D97-AF65-F5344CB8AC3E}">
        <p14:creationId xmlns:p14="http://schemas.microsoft.com/office/powerpoint/2010/main" val="266124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527550" cy="2359025"/>
            <a:chOff x="672" y="1008"/>
            <a:chExt cx="2852"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496" y="1008"/>
              <a:ext cx="1028"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err="1">
                  <a:solidFill>
                    <a:schemeClr val="bg1"/>
                  </a:solidFill>
                </a:rPr>
                <a:t>wisdom</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5"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spTree>
    <p:extLst>
      <p:ext uri="{BB962C8B-B14F-4D97-AF65-F5344CB8AC3E}">
        <p14:creationId xmlns:p14="http://schemas.microsoft.com/office/powerpoint/2010/main" val="1439834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Tree>
    <p:extLst>
      <p:ext uri="{BB962C8B-B14F-4D97-AF65-F5344CB8AC3E}">
        <p14:creationId xmlns:p14="http://schemas.microsoft.com/office/powerpoint/2010/main" val="3028000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smtClean="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Tree>
    <p:extLst>
      <p:ext uri="{BB962C8B-B14F-4D97-AF65-F5344CB8AC3E}">
        <p14:creationId xmlns:p14="http://schemas.microsoft.com/office/powerpoint/2010/main" val="12438254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our</a:t>
              </a:r>
              <a:r>
                <a:rPr lang="nl-BE" altLang="en-US" sz="2000" b="0" dirty="0">
                  <a:solidFill>
                    <a:schemeClr val="bg1"/>
                  </a:solidFill>
                </a:rPr>
                <a:t> data </a:t>
              </a:r>
              <a:r>
                <a:rPr lang="nl-BE" altLang="en-US" sz="2000" b="0" dirty="0" err="1" smtClean="0">
                  <a:solidFill>
                    <a:schemeClr val="bg1"/>
                  </a:solidFill>
                </a:rPr>
                <a:t>correspond</a:t>
              </a:r>
              <a:r>
                <a:rPr lang="nl-BE" altLang="en-US" sz="2000" b="0" dirty="0" smtClean="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smtClean="0">
                  <a:solidFill>
                    <a:schemeClr val="bg1"/>
                  </a:solidFill>
                </a:rPr>
                <a:t>they</a:t>
              </a:r>
              <a:r>
                <a:rPr lang="nl-BE" altLang="en-US" sz="2000" b="0" dirty="0" smtClean="0">
                  <a:solidFill>
                    <a:schemeClr val="bg1"/>
                  </a:solidFill>
                </a:rPr>
                <a:t> are </a:t>
              </a:r>
              <a:r>
                <a:rPr lang="nl-BE" altLang="en-US" sz="2000" b="0" dirty="0">
                  <a:solidFill>
                    <a:schemeClr val="bg1"/>
                  </a:solidFill>
                </a:rPr>
                <a:t>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Tree>
    <p:extLst>
      <p:ext uri="{BB962C8B-B14F-4D97-AF65-F5344CB8AC3E}">
        <p14:creationId xmlns:p14="http://schemas.microsoft.com/office/powerpoint/2010/main" val="149381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our</a:t>
              </a:r>
              <a:r>
                <a:rPr lang="nl-BE" altLang="en-US" sz="2000" b="0" dirty="0">
                  <a:solidFill>
                    <a:schemeClr val="bg1"/>
                  </a:solidFill>
                </a:rPr>
                <a:t> data </a:t>
              </a:r>
              <a:r>
                <a:rPr lang="nl-BE" altLang="en-US" sz="2000" b="0" dirty="0" err="1" smtClean="0">
                  <a:solidFill>
                    <a:schemeClr val="bg1"/>
                  </a:solidFill>
                </a:rPr>
                <a:t>correspond</a:t>
              </a:r>
              <a:r>
                <a:rPr lang="nl-BE" altLang="en-US" sz="2000" b="0" dirty="0" smtClean="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smtClean="0">
                  <a:solidFill>
                    <a:schemeClr val="bg1"/>
                  </a:solidFill>
                </a:rPr>
                <a:t>they</a:t>
              </a:r>
              <a:r>
                <a:rPr lang="nl-BE" altLang="en-US" sz="2000" b="0" dirty="0" smtClean="0">
                  <a:solidFill>
                    <a:schemeClr val="bg1"/>
                  </a:solidFill>
                </a:rPr>
                <a:t> are </a:t>
              </a:r>
              <a:r>
                <a:rPr lang="nl-BE" altLang="en-US" sz="2000" b="0" dirty="0">
                  <a:solidFill>
                    <a:schemeClr val="bg1"/>
                  </a:solidFill>
                </a:rPr>
                <a:t>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
        <p:nvSpPr>
          <p:cNvPr id="18" name="Rectangle 17"/>
          <p:cNvSpPr/>
          <p:nvPr/>
        </p:nvSpPr>
        <p:spPr bwMode="auto">
          <a:xfrm>
            <a:off x="342900" y="5918381"/>
            <a:ext cx="8458200" cy="787217"/>
          </a:xfrm>
          <a:prstGeom prst="rect">
            <a:avLst/>
          </a:prstGeom>
          <a:noFill/>
          <a:ln w="28575"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Text Box 39"/>
          <p:cNvSpPr txBox="1">
            <a:spLocks noChangeArrowheads="1"/>
          </p:cNvSpPr>
          <p:nvPr/>
        </p:nvSpPr>
        <p:spPr bwMode="auto">
          <a:xfrm>
            <a:off x="396564" y="5867401"/>
            <a:ext cx="1398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smtClean="0">
                <a:solidFill>
                  <a:srgbClr val="1FE115"/>
                </a:solidFill>
              </a:rPr>
              <a:t>Ontology</a:t>
            </a:r>
            <a:endParaRPr lang="en-US" altLang="en-US" dirty="0">
              <a:solidFill>
                <a:srgbClr val="1FE115"/>
              </a:solidFill>
            </a:endParaRPr>
          </a:p>
        </p:txBody>
      </p:sp>
    </p:spTree>
    <p:extLst>
      <p:ext uri="{BB962C8B-B14F-4D97-AF65-F5344CB8AC3E}">
        <p14:creationId xmlns:p14="http://schemas.microsoft.com/office/powerpoint/2010/main" val="38343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smtClean="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Tree>
    <p:extLst>
      <p:ext uri="{BB962C8B-B14F-4D97-AF65-F5344CB8AC3E}">
        <p14:creationId xmlns:p14="http://schemas.microsoft.com/office/powerpoint/2010/main" val="34886227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sz="2400" dirty="0" smtClean="0"/>
              <a:t>Reality as benchmark for data organization and representation</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00"/>
                </a:gs>
                <a:gs pos="100000">
                  <a:schemeClr val="hlink"/>
                </a:gs>
              </a:gsLst>
              <a:lin ang="0" scaled="1"/>
            </a:gradFill>
            <a:ln w="9525">
              <a:noFill/>
              <a:miter lim="800000"/>
              <a:headEnd/>
              <a:tailEnd/>
            </a:ln>
          </p:spPr>
          <p:txBody>
            <a:bodyPr rot="10800000" wrap="none" anchor="ctr"/>
            <a:lstStyle/>
            <a:p>
              <a:r>
                <a:rPr lang="en-US" sz="2000" dirty="0"/>
                <a:t>verify</a:t>
              </a:r>
            </a:p>
          </p:txBody>
        </p:sp>
      </p:grpSp>
      <p:sp>
        <p:nvSpPr>
          <p:cNvPr id="7204"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10" name="AutoShape 280"/>
          <p:cNvSpPr>
            <a:spLocks noChangeArrowheads="1"/>
          </p:cNvSpPr>
          <p:nvPr/>
        </p:nvSpPr>
        <p:spPr bwMode="auto">
          <a:xfrm rot="17685397">
            <a:off x="4688432" y="3982086"/>
            <a:ext cx="2206118"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1" name="AutoShape 280"/>
          <p:cNvSpPr>
            <a:spLocks noChangeArrowheads="1"/>
          </p:cNvSpPr>
          <p:nvPr/>
        </p:nvSpPr>
        <p:spPr bwMode="auto">
          <a:xfrm rot="19056791">
            <a:off x="5019581" y="4074467"/>
            <a:ext cx="2512982"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2" name="AutoShape 280"/>
          <p:cNvSpPr>
            <a:spLocks noChangeArrowheads="1"/>
          </p:cNvSpPr>
          <p:nvPr/>
        </p:nvSpPr>
        <p:spPr bwMode="auto">
          <a:xfrm rot="1384625">
            <a:off x="5217606" y="5154638"/>
            <a:ext cx="1518447" cy="493713"/>
          </a:xfrm>
          <a:prstGeom prst="rightArrow">
            <a:avLst>
              <a:gd name="adj1" fmla="val 46630"/>
              <a:gd name="adj2" fmla="val 57245"/>
            </a:avLst>
          </a:prstGeom>
          <a:gradFill rotWithShape="1">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4" name="Rectangle 313"/>
          <p:cNvSpPr/>
          <p:nvPr/>
        </p:nvSpPr>
        <p:spPr bwMode="auto">
          <a:xfrm rot="10800000" flipV="1">
            <a:off x="2971800" y="5018809"/>
            <a:ext cx="2514600" cy="304800"/>
          </a:xfrm>
          <a:prstGeom prst="rect">
            <a:avLst/>
          </a:prstGeom>
          <a:gradFill>
            <a:gsLst>
              <a:gs pos="0">
                <a:srgbClr val="FF3399"/>
              </a:gs>
              <a:gs pos="25000">
                <a:srgbClr val="FF6633"/>
              </a:gs>
              <a:gs pos="50000">
                <a:srgbClr val="FFFF00"/>
              </a:gs>
              <a:gs pos="75000">
                <a:srgbClr val="01A78F"/>
              </a:gs>
              <a:gs pos="100000">
                <a:srgbClr val="3366FF"/>
              </a:gs>
            </a:gsLst>
            <a:lin ang="0" scaled="0"/>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000066"/>
              </a:solidFill>
              <a:effectLst/>
              <a:latin typeface="Times New Roman" pitchFamily="18" charset="0"/>
            </a:endParaRPr>
          </a:p>
        </p:txBody>
      </p:sp>
    </p:spTree>
    <p:extLst>
      <p:ext uri="{BB962C8B-B14F-4D97-AF65-F5344CB8AC3E}">
        <p14:creationId xmlns:p14="http://schemas.microsoft.com/office/powerpoint/2010/main" val="19534343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4267200"/>
            <a:ext cx="7696200" cy="1295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3871958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health records</a:t>
            </a:r>
            <a:endParaRPr lang="en-US" dirty="0"/>
          </a:p>
        </p:txBody>
      </p:sp>
      <p:pic>
        <p:nvPicPr>
          <p:cNvPr id="4" name="Picture 3"/>
          <p:cNvPicPr>
            <a:picLocks noChangeAspect="1"/>
          </p:cNvPicPr>
          <p:nvPr/>
        </p:nvPicPr>
        <p:blipFill>
          <a:blip r:embed="rId2"/>
          <a:stretch>
            <a:fillRect/>
          </a:stretch>
        </p:blipFill>
        <p:spPr>
          <a:xfrm>
            <a:off x="0" y="1617594"/>
            <a:ext cx="9144000" cy="5240406"/>
          </a:xfrm>
          <a:prstGeom prst="rect">
            <a:avLst/>
          </a:prstGeom>
        </p:spPr>
      </p:pic>
    </p:spTree>
    <p:extLst>
      <p:ext uri="{BB962C8B-B14F-4D97-AF65-F5344CB8AC3E}">
        <p14:creationId xmlns:p14="http://schemas.microsoft.com/office/powerpoint/2010/main" val="23822798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76" y="762000"/>
            <a:ext cx="8650224" cy="762000"/>
          </a:xfrm>
        </p:spPr>
        <p:txBody>
          <a:bodyPr/>
          <a:lstStyle/>
          <a:p>
            <a:r>
              <a:rPr lang="en-US" sz="3200" dirty="0" smtClean="0"/>
              <a:t>Art?         Depends on who the creator is.</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76" y="1676400"/>
            <a:ext cx="4306824" cy="4572000"/>
          </a:xfrm>
          <a:prstGeom prst="rect">
            <a:avLst/>
          </a:prstGeom>
        </p:spPr>
      </p:pic>
      <p:sp>
        <p:nvSpPr>
          <p:cNvPr id="7" name="Rectangle 6"/>
          <p:cNvSpPr/>
          <p:nvPr/>
        </p:nvSpPr>
        <p:spPr>
          <a:xfrm>
            <a:off x="4953000" y="5586680"/>
            <a:ext cx="3962400" cy="892552"/>
          </a:xfrm>
          <a:prstGeom prst="rect">
            <a:avLst/>
          </a:prstGeom>
        </p:spPr>
        <p:txBody>
          <a:bodyPr wrap="square">
            <a:spAutoFit/>
          </a:bodyPr>
          <a:lstStyle/>
          <a:p>
            <a:pPr algn="ctr"/>
            <a:r>
              <a:rPr lang="en-US" sz="2000" b="1" dirty="0">
                <a:solidFill>
                  <a:schemeClr val="bg1"/>
                </a:solidFill>
              </a:rPr>
              <a:t>Adolph </a:t>
            </a:r>
            <a:r>
              <a:rPr lang="en-US" sz="2000" b="1" dirty="0" smtClean="0">
                <a:solidFill>
                  <a:schemeClr val="bg1"/>
                </a:solidFill>
              </a:rPr>
              <a:t>‘Ad’ Frederick Reinhardt</a:t>
            </a:r>
          </a:p>
          <a:p>
            <a:pPr algn="ctr"/>
            <a:r>
              <a:rPr lang="en-US" sz="1600" dirty="0" smtClean="0">
                <a:solidFill>
                  <a:schemeClr val="bg1"/>
                </a:solidFill>
              </a:rPr>
              <a:t>✳ Buffalo, NY 12/24/1913</a:t>
            </a:r>
            <a:r>
              <a:rPr lang="en-US" sz="1600" dirty="0">
                <a:solidFill>
                  <a:schemeClr val="bg1"/>
                </a:solidFill>
              </a:rPr>
              <a:t> </a:t>
            </a:r>
            <a:endParaRPr lang="en-US" sz="1600" dirty="0" smtClean="0">
              <a:solidFill>
                <a:schemeClr val="bg1"/>
              </a:solidFill>
            </a:endParaRPr>
          </a:p>
          <a:p>
            <a:pPr algn="ctr"/>
            <a:r>
              <a:rPr lang="en-US" sz="1600" dirty="0" smtClean="0">
                <a:solidFill>
                  <a:schemeClr val="bg1"/>
                </a:solidFill>
              </a:rPr>
              <a:t>† Manhattan, NY 8/30/1967 </a:t>
            </a:r>
            <a:endParaRPr lang="en-US" sz="1600"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676400"/>
            <a:ext cx="2667000" cy="3550740"/>
          </a:xfrm>
          <a:prstGeom prst="rect">
            <a:avLst/>
          </a:prstGeom>
        </p:spPr>
      </p:pic>
      <p:sp>
        <p:nvSpPr>
          <p:cNvPr id="9" name="Rectangle 8"/>
          <p:cNvSpPr/>
          <p:nvPr/>
        </p:nvSpPr>
        <p:spPr>
          <a:xfrm>
            <a:off x="228600" y="6248400"/>
            <a:ext cx="4343400" cy="230832"/>
          </a:xfrm>
          <a:prstGeom prst="rect">
            <a:avLst/>
          </a:prstGeom>
        </p:spPr>
        <p:txBody>
          <a:bodyPr wrap="square">
            <a:spAutoFit/>
          </a:bodyPr>
          <a:lstStyle/>
          <a:p>
            <a:pPr algn="ctr"/>
            <a:r>
              <a:rPr lang="en-US" sz="900" dirty="0">
                <a:solidFill>
                  <a:schemeClr val="bg1"/>
                </a:solidFill>
              </a:rPr>
              <a:t>http://painting.about.com/od/famouspainters/ig/famous-paintings/Ad-Reinhardt-.htm</a:t>
            </a:r>
          </a:p>
        </p:txBody>
      </p:sp>
      <p:sp>
        <p:nvSpPr>
          <p:cNvPr id="10" name="Rectangle 9"/>
          <p:cNvSpPr/>
          <p:nvPr/>
        </p:nvSpPr>
        <p:spPr>
          <a:xfrm>
            <a:off x="5638800" y="5215110"/>
            <a:ext cx="2667000" cy="338554"/>
          </a:xfrm>
          <a:prstGeom prst="rect">
            <a:avLst/>
          </a:prstGeom>
        </p:spPr>
        <p:txBody>
          <a:bodyPr wrap="square">
            <a:spAutoFit/>
          </a:bodyPr>
          <a:lstStyle/>
          <a:p>
            <a:r>
              <a:rPr lang="en-US" sz="800" dirty="0">
                <a:solidFill>
                  <a:schemeClr val="bg1"/>
                </a:solidFill>
              </a:rPr>
              <a:t>http://ludwig-mies-vanderrohe.blogspot.com/2011/07/ad-reinhardt-abstract-expressionist.html</a:t>
            </a:r>
          </a:p>
        </p:txBody>
      </p:sp>
    </p:spTree>
    <p:extLst>
      <p:ext uri="{BB962C8B-B14F-4D97-AF65-F5344CB8AC3E}">
        <p14:creationId xmlns:p14="http://schemas.microsoft.com/office/powerpoint/2010/main" val="266699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it tried to solve first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6" y="1620932"/>
            <a:ext cx="9138684" cy="5237068"/>
          </a:xfrm>
        </p:spPr>
      </p:pic>
    </p:spTree>
    <p:extLst>
      <p:ext uri="{BB962C8B-B14F-4D97-AF65-F5344CB8AC3E}">
        <p14:creationId xmlns:p14="http://schemas.microsoft.com/office/powerpoint/2010/main" val="3559095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09600"/>
            <a:ext cx="9144000" cy="6248400"/>
          </a:xfrm>
        </p:spPr>
      </p:pic>
    </p:spTree>
    <p:extLst>
      <p:ext uri="{BB962C8B-B14F-4D97-AF65-F5344CB8AC3E}">
        <p14:creationId xmlns:p14="http://schemas.microsoft.com/office/powerpoint/2010/main" val="29895408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429000" y="609600"/>
            <a:ext cx="5715000" cy="3124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359426" name="Picture 2" descr="Image result for doctor handwriting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653"/>
            <a:ext cx="5867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762000"/>
            <a:ext cx="5029200" cy="762000"/>
          </a:xfrm>
        </p:spPr>
        <p:txBody>
          <a:bodyPr/>
          <a:lstStyle/>
          <a:p>
            <a:r>
              <a:rPr lang="en-US" dirty="0" smtClean="0">
                <a:solidFill>
                  <a:srgbClr val="16165D"/>
                </a:solidFill>
              </a:rPr>
              <a:t>What it solved next</a:t>
            </a:r>
            <a:endParaRPr lang="en-US" dirty="0">
              <a:solidFill>
                <a:srgbClr val="16165D"/>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1611" y="2533428"/>
            <a:ext cx="3379603" cy="4352925"/>
          </a:xfrm>
        </p:spPr>
      </p:pic>
      <p:sp>
        <p:nvSpPr>
          <p:cNvPr id="5" name="Rectangle 4"/>
          <p:cNvSpPr/>
          <p:nvPr/>
        </p:nvSpPr>
        <p:spPr>
          <a:xfrm>
            <a:off x="4267200" y="1388116"/>
            <a:ext cx="4572000" cy="307777"/>
          </a:xfrm>
          <a:prstGeom prst="rect">
            <a:avLst/>
          </a:prstGeom>
        </p:spPr>
        <p:txBody>
          <a:bodyPr>
            <a:spAutoFit/>
          </a:bodyPr>
          <a:lstStyle/>
          <a:p>
            <a:r>
              <a:rPr lang="en-US" sz="1400" dirty="0">
                <a:solidFill>
                  <a:srgbClr val="16165D"/>
                </a:solidFill>
              </a:rPr>
              <a:t>http://topyaps.com/doctors-handwriting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609600"/>
            <a:ext cx="3619500" cy="3228975"/>
          </a:xfrm>
          <a:prstGeom prst="rect">
            <a:avLst/>
          </a:prstGeom>
        </p:spPr>
      </p:pic>
    </p:spTree>
    <p:extLst>
      <p:ext uri="{BB962C8B-B14F-4D97-AF65-F5344CB8AC3E}">
        <p14:creationId xmlns:p14="http://schemas.microsoft.com/office/powerpoint/2010/main" val="917758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59426" name="Picture 2" descr="http://netnebraska.org/sites/default/files/styles/largepopup/public/net-article/day2.jpg?itok=rd-jBqx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7699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 to functionality (US)</a:t>
            </a:r>
            <a:endParaRPr lang="en-US" dirty="0"/>
          </a:p>
        </p:txBody>
      </p:sp>
      <p:sp>
        <p:nvSpPr>
          <p:cNvPr id="5" name="Content Placeholder 4"/>
          <p:cNvSpPr>
            <a:spLocks noGrp="1"/>
          </p:cNvSpPr>
          <p:nvPr>
            <p:ph idx="1"/>
          </p:nvPr>
        </p:nvSpPr>
        <p:spPr>
          <a:xfrm>
            <a:off x="228600" y="1981200"/>
            <a:ext cx="8839200" cy="4648200"/>
          </a:xfrm>
        </p:spPr>
        <p:txBody>
          <a:bodyPr/>
          <a:lstStyle/>
          <a:p>
            <a:r>
              <a:rPr lang="en-US" dirty="0" smtClean="0"/>
              <a:t>		      </a:t>
            </a:r>
            <a:r>
              <a:rPr lang="en-US" dirty="0" smtClean="0">
                <a:sym typeface="Wingdings" panose="05000000000000000000" pitchFamily="2" charset="2"/>
              </a:rPr>
              <a:t> </a:t>
            </a:r>
            <a:r>
              <a:rPr lang="en-US" dirty="0" smtClean="0"/>
              <a:t>Billing	</a:t>
            </a:r>
          </a:p>
          <a:p>
            <a:endParaRPr lang="en-US" dirty="0"/>
          </a:p>
          <a:p>
            <a:r>
              <a:rPr lang="en-US" dirty="0"/>
              <a:t>	</a:t>
            </a:r>
            <a:r>
              <a:rPr lang="en-US" dirty="0" smtClean="0"/>
              <a:t>			</a:t>
            </a:r>
            <a:r>
              <a:rPr lang="en-US" dirty="0" smtClean="0">
                <a:sym typeface="Wingdings" panose="05000000000000000000" pitchFamily="2" charset="2"/>
              </a:rPr>
              <a:t> Practice management</a:t>
            </a:r>
          </a:p>
          <a:p>
            <a:endParaRPr lang="en-US" dirty="0">
              <a:sym typeface="Wingdings" panose="05000000000000000000" pitchFamily="2" charset="2"/>
            </a:endParaRPr>
          </a:p>
          <a:p>
            <a:r>
              <a:rPr lang="en-US" dirty="0" smtClean="0">
                <a:sym typeface="Wingdings" panose="05000000000000000000" pitchFamily="2" charset="2"/>
              </a:rPr>
              <a:t>					   Lab results</a:t>
            </a:r>
          </a:p>
          <a:p>
            <a:endParaRPr lang="en-US" sz="1400" dirty="0">
              <a:sym typeface="Wingdings" panose="05000000000000000000" pitchFamily="2" charset="2"/>
            </a:endParaRPr>
          </a:p>
          <a:p>
            <a:r>
              <a:rPr lang="en-US" dirty="0" smtClean="0">
                <a:sym typeface="Wingdings" panose="05000000000000000000" pitchFamily="2" charset="2"/>
              </a:rPr>
              <a:t>						     </a:t>
            </a:r>
            <a:r>
              <a:rPr lang="en-US" dirty="0" err="1" smtClean="0">
                <a:sym typeface="Wingdings" panose="05000000000000000000" pitchFamily="2" charset="2"/>
              </a:rPr>
              <a:t>ePrescribing</a:t>
            </a:r>
            <a:endParaRPr lang="en-US" dirty="0" smtClean="0">
              <a:sym typeface="Wingdings" panose="05000000000000000000" pitchFamily="2" charset="2"/>
            </a:endParaRPr>
          </a:p>
          <a:p>
            <a:endParaRPr lang="en-US" sz="1200" dirty="0" smtClean="0">
              <a:sym typeface="Wingdings" panose="05000000000000000000" pitchFamily="2" charset="2"/>
            </a:endParaRPr>
          </a:p>
          <a:p>
            <a:r>
              <a:rPr lang="en-US" dirty="0">
                <a:sym typeface="Wingdings" panose="05000000000000000000" pitchFamily="2" charset="2"/>
              </a:rPr>
              <a:t>	</a:t>
            </a:r>
            <a:r>
              <a:rPr lang="en-US" dirty="0" smtClean="0">
                <a:sym typeface="Wingdings" panose="05000000000000000000" pitchFamily="2" charset="2"/>
              </a:rPr>
              <a:t>						       Regulations</a:t>
            </a:r>
          </a:p>
          <a:p>
            <a:endParaRPr lang="en-US" dirty="0">
              <a:sym typeface="Wingdings" panose="05000000000000000000" pitchFamily="2" charset="2"/>
            </a:endParaRPr>
          </a:p>
          <a:p>
            <a:r>
              <a:rPr lang="en-US" dirty="0" smtClean="0">
                <a:sym typeface="Wingdings" panose="05000000000000000000" pitchFamily="2" charset="2"/>
              </a:rPr>
              <a:t>								         Clinical</a:t>
            </a:r>
            <a:endParaRPr lang="en-US" dirty="0"/>
          </a:p>
        </p:txBody>
      </p:sp>
      <p:sp>
        <p:nvSpPr>
          <p:cNvPr id="6" name="Rectangle 5"/>
          <p:cNvSpPr/>
          <p:nvPr/>
        </p:nvSpPr>
        <p:spPr bwMode="auto">
          <a:xfrm>
            <a:off x="533400" y="1905000"/>
            <a:ext cx="1143000" cy="4572000"/>
          </a:xfrm>
          <a:prstGeom prst="rect">
            <a:avLst/>
          </a:prstGeom>
          <a:solidFill>
            <a:schemeClr val="accent1">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1676400" y="2819400"/>
            <a:ext cx="1143000" cy="3657600"/>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2819400" y="3733800"/>
            <a:ext cx="1143000" cy="2743200"/>
          </a:xfrm>
          <a:prstGeom prst="rect">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3962400" y="4343400"/>
            <a:ext cx="1143000" cy="2133600"/>
          </a:xfrm>
          <a:prstGeom prst="rect">
            <a:avLst/>
          </a:prstGeom>
          <a:solidFill>
            <a:schemeClr val="accent1">
              <a:lumMod val="90000"/>
            </a:schemeClr>
          </a:solidFill>
          <a:ln w="9525" cap="flat" cmpd="sng" algn="ctr">
            <a:solidFill>
              <a:schemeClr val="accent1">
                <a:lumMod val="9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5105400" y="5029200"/>
            <a:ext cx="1143000" cy="1447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6243320" y="5715000"/>
            <a:ext cx="1143000" cy="7620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1811457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3276600"/>
            <a:ext cx="3505200" cy="1752600"/>
          </a:xfrm>
        </p:spPr>
      </p:pic>
      <p:pic>
        <p:nvPicPr>
          <p:cNvPr id="359426" name="Picture 2" descr="http://netnebraska.org/sites/default/files/styles/largepopup/public/net-article/day2.jpg?itok=rd-jBqx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pic>
        <p:nvPicPr>
          <p:cNvPr id="385026" name="Picture 2" descr="http://www.opendental.com/images/rxAlertEditMs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00300"/>
            <a:ext cx="66294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008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Decision Support</a:t>
            </a:r>
            <a:endParaRPr lang="en-US" dirty="0"/>
          </a:p>
        </p:txBody>
      </p:sp>
      <p:pic>
        <p:nvPicPr>
          <p:cNvPr id="4" name="Content Placeholder 3"/>
          <p:cNvPicPr>
            <a:picLocks noGrp="1" noChangeAspect="1"/>
          </p:cNvPicPr>
          <p:nvPr>
            <p:ph idx="1"/>
          </p:nvPr>
        </p:nvPicPr>
        <p:blipFill>
          <a:blip r:embed="rId2"/>
          <a:stretch>
            <a:fillRect/>
          </a:stretch>
        </p:blipFill>
        <p:spPr>
          <a:xfrm>
            <a:off x="533400" y="1600200"/>
            <a:ext cx="8153400" cy="4957656"/>
          </a:xfrm>
          <a:prstGeom prst="rect">
            <a:avLst/>
          </a:prstGeom>
        </p:spPr>
      </p:pic>
    </p:spTree>
    <p:extLst>
      <p:ext uri="{BB962C8B-B14F-4D97-AF65-F5344CB8AC3E}">
        <p14:creationId xmlns:p14="http://schemas.microsoft.com/office/powerpoint/2010/main" val="10533081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600"/>
            <a:ext cx="9138920" cy="6248400"/>
          </a:xfrm>
          <a:prstGeom prst="rect">
            <a:avLst/>
          </a:prstGeom>
        </p:spPr>
      </p:pic>
      <p:sp>
        <p:nvSpPr>
          <p:cNvPr id="5" name="Rectangle 4"/>
          <p:cNvSpPr/>
          <p:nvPr/>
        </p:nvSpPr>
        <p:spPr>
          <a:xfrm>
            <a:off x="1828800" y="6391255"/>
            <a:ext cx="7315200" cy="461665"/>
          </a:xfrm>
          <a:prstGeom prst="rect">
            <a:avLst/>
          </a:prstGeom>
        </p:spPr>
        <p:txBody>
          <a:bodyPr wrap="square">
            <a:spAutoFit/>
          </a:bodyPr>
          <a:lstStyle/>
          <a:p>
            <a:pPr algn="r"/>
            <a:r>
              <a:rPr lang="en-US" sz="1200" dirty="0"/>
              <a:t>https://www.genomeweb.com/molecular-diagnostics</a:t>
            </a:r>
            <a:r>
              <a:rPr lang="en-US" sz="1200" dirty="0" smtClean="0"/>
              <a:t>/</a:t>
            </a:r>
          </a:p>
          <a:p>
            <a:pPr algn="r"/>
            <a:r>
              <a:rPr lang="en-US" sz="1200" dirty="0" smtClean="0"/>
              <a:t>acmg-developing-decision-support-tools-non-geneticist-docs-secondary-findings</a:t>
            </a:r>
            <a:endParaRPr lang="en-US" sz="1200" dirty="0"/>
          </a:p>
        </p:txBody>
      </p:sp>
    </p:spTree>
    <p:extLst>
      <p:ext uri="{BB962C8B-B14F-4D97-AF65-F5344CB8AC3E}">
        <p14:creationId xmlns:p14="http://schemas.microsoft.com/office/powerpoint/2010/main" val="5165406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080" y="609599"/>
            <a:ext cx="9138920" cy="6248401"/>
          </a:xfrm>
          <a:prstGeom prst="rect">
            <a:avLst/>
          </a:prstGeom>
        </p:spPr>
      </p:pic>
    </p:spTree>
    <p:extLst>
      <p:ext uri="{BB962C8B-B14F-4D97-AF65-F5344CB8AC3E}">
        <p14:creationId xmlns:p14="http://schemas.microsoft.com/office/powerpoint/2010/main" val="33856283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 y="571500"/>
            <a:ext cx="8686800" cy="762000"/>
          </a:xfrm>
        </p:spPr>
        <p:txBody>
          <a:bodyPr/>
          <a:lstStyle/>
          <a:p>
            <a:r>
              <a:rPr lang="en-US" dirty="0" smtClean="0"/>
              <a:t>Patient Portals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219200"/>
            <a:ext cx="9144000" cy="5638800"/>
          </a:xfrm>
          <a:prstGeom prst="rect">
            <a:avLst/>
          </a:prstGeom>
        </p:spPr>
      </p:pic>
    </p:spTree>
    <p:extLst>
      <p:ext uri="{BB962C8B-B14F-4D97-AF65-F5344CB8AC3E}">
        <p14:creationId xmlns:p14="http://schemas.microsoft.com/office/powerpoint/2010/main" val="1694923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181224" y="3581400"/>
            <a:ext cx="4067176" cy="3048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pitchFamily="122"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45" y="1752600"/>
            <a:ext cx="1754632" cy="3352800"/>
          </a:xfrm>
          <a:prstGeom prst="rect">
            <a:avLst/>
          </a:prstGeom>
        </p:spPr>
      </p:pic>
      <p:sp>
        <p:nvSpPr>
          <p:cNvPr id="4" name="Title 3"/>
          <p:cNvSpPr>
            <a:spLocks noGrp="1"/>
          </p:cNvSpPr>
          <p:nvPr>
            <p:ph type="title"/>
          </p:nvPr>
        </p:nvSpPr>
        <p:spPr>
          <a:xfrm>
            <a:off x="4267200" y="762000"/>
            <a:ext cx="4648200" cy="762000"/>
          </a:xfrm>
        </p:spPr>
        <p:txBody>
          <a:bodyPr/>
          <a:lstStyle/>
          <a:p>
            <a:r>
              <a:rPr lang="en-US" dirty="0" smtClean="0"/>
              <a:t>For sale</a:t>
            </a:r>
            <a:endParaRPr lang="en-US" dirty="0"/>
          </a:p>
        </p:txBody>
      </p:sp>
      <p:sp>
        <p:nvSpPr>
          <p:cNvPr id="7" name="Content Placeholder 6"/>
          <p:cNvSpPr>
            <a:spLocks noGrp="1"/>
          </p:cNvSpPr>
          <p:nvPr>
            <p:ph idx="1"/>
          </p:nvPr>
        </p:nvSpPr>
        <p:spPr>
          <a:xfrm>
            <a:off x="2181224" y="1676400"/>
            <a:ext cx="6734175" cy="4953000"/>
          </a:xfrm>
        </p:spPr>
        <p:txBody>
          <a:bodyPr/>
          <a:lstStyle/>
          <a:p>
            <a:r>
              <a:rPr lang="en-US" sz="1400" dirty="0"/>
              <a:t>Ad </a:t>
            </a:r>
            <a:r>
              <a:rPr lang="en-US" sz="1400" dirty="0" smtClean="0"/>
              <a:t>Reinhardt, Buffalo/New </a:t>
            </a:r>
            <a:r>
              <a:rPr lang="en-US" sz="1400" dirty="0"/>
              <a:t>York 1913 – 1967 New York</a:t>
            </a:r>
          </a:p>
          <a:p>
            <a:r>
              <a:rPr lang="en-US" sz="1400" dirty="0"/>
              <a:t>IRIS MYSTIQUE</a:t>
            </a:r>
          </a:p>
          <a:p>
            <a:r>
              <a:rPr lang="en-US" sz="1400" dirty="0"/>
              <a:t>1957. Oil on canvas in artist's frame.</a:t>
            </a:r>
          </a:p>
          <a:p>
            <a:r>
              <a:rPr lang="en-US" sz="1400" dirty="0"/>
              <a:t> 96,5 x 45 cm (without frame), 102 x 51 cm (framed) (38 x 17 ¾ in. (without frame), 40 </a:t>
            </a:r>
            <a:r>
              <a:rPr lang="zh-CN" altLang="en-US" sz="1400" dirty="0"/>
              <a:t>⅛</a:t>
            </a:r>
            <a:r>
              <a:rPr lang="en-US" altLang="zh-CN" sz="1400" dirty="0"/>
              <a:t> x 20 </a:t>
            </a:r>
            <a:r>
              <a:rPr lang="zh-CN" altLang="en-US" sz="1400" dirty="0"/>
              <a:t>⅛</a:t>
            </a:r>
            <a:r>
              <a:rPr lang="en-US" altLang="zh-CN" sz="1400" dirty="0"/>
              <a:t> in. (framed</a:t>
            </a:r>
            <a:r>
              <a:rPr lang="en-US" altLang="zh-CN" sz="1400" dirty="0" smtClean="0"/>
              <a:t>)) </a:t>
            </a:r>
            <a:r>
              <a:rPr lang="en-US" sz="1400" dirty="0" smtClean="0"/>
              <a:t>Inscribed </a:t>
            </a:r>
            <a:r>
              <a:rPr lang="en-US" sz="1400" dirty="0"/>
              <a:t>on the reverse : Ad Reinhardt Portrait </a:t>
            </a:r>
            <a:r>
              <a:rPr lang="en-US" sz="1400" dirty="0" err="1"/>
              <a:t>d‘Iris</a:t>
            </a:r>
            <a:r>
              <a:rPr lang="en-US" sz="1400" dirty="0"/>
              <a:t> </a:t>
            </a:r>
            <a:r>
              <a:rPr lang="en-US" sz="1400" dirty="0" err="1"/>
              <a:t>Clert</a:t>
            </a:r>
            <a:r>
              <a:rPr lang="en-US" sz="1400" dirty="0"/>
              <a:t> 1957 Oil Collection </a:t>
            </a:r>
            <a:r>
              <a:rPr lang="en-US" sz="1400" dirty="0" err="1"/>
              <a:t>Ahrenberg</a:t>
            </a:r>
            <a:r>
              <a:rPr lang="en-US" sz="1400" dirty="0"/>
              <a:t> </a:t>
            </a:r>
            <a:r>
              <a:rPr lang="en-US" sz="1400" dirty="0" err="1"/>
              <a:t>Chexbres</a:t>
            </a:r>
            <a:r>
              <a:rPr lang="en-US" sz="1400" dirty="0"/>
              <a:t>. On the stretcher a label of the Pace Gallery, New York.</a:t>
            </a:r>
          </a:p>
          <a:p>
            <a:r>
              <a:rPr lang="en-US" sz="1400" dirty="0"/>
              <a:t>Relined..</a:t>
            </a:r>
          </a:p>
          <a:p>
            <a:r>
              <a:rPr lang="en-US" sz="1400" dirty="0"/>
              <a:t>EUR 250.000 – </a:t>
            </a:r>
            <a:r>
              <a:rPr lang="en-US" sz="1400" dirty="0" smtClean="0"/>
              <a:t>350.000  /  US </a:t>
            </a:r>
            <a:r>
              <a:rPr lang="en-US" sz="1400" dirty="0"/>
              <a:t>$ 324,000 – 453,000</a:t>
            </a:r>
          </a:p>
          <a:p>
            <a:r>
              <a:rPr lang="en-US" sz="1400" dirty="0"/>
              <a:t>We would like to thank Anna Reinhardt, New York, for kindly providing additional information</a:t>
            </a:r>
          </a:p>
          <a:p>
            <a:r>
              <a:rPr lang="en-US" sz="1400" dirty="0"/>
              <a:t>Provenance: Theodor </a:t>
            </a:r>
            <a:r>
              <a:rPr lang="en-US" sz="1400" dirty="0" err="1"/>
              <a:t>Ahrenberg</a:t>
            </a:r>
            <a:r>
              <a:rPr lang="en-US" sz="1400" dirty="0"/>
              <a:t>, </a:t>
            </a:r>
            <a:r>
              <a:rPr lang="en-US" sz="1400" dirty="0" err="1"/>
              <a:t>Chexbres</a:t>
            </a:r>
            <a:r>
              <a:rPr lang="en-US" sz="1400" dirty="0"/>
              <a:t> (Acquired in 1961 from the </a:t>
            </a:r>
            <a:r>
              <a:rPr lang="en-US" sz="1400" dirty="0" err="1"/>
              <a:t>Galerie</a:t>
            </a:r>
            <a:r>
              <a:rPr lang="en-US" sz="1400" dirty="0"/>
              <a:t> Iris </a:t>
            </a:r>
            <a:r>
              <a:rPr lang="en-US" sz="1400" dirty="0" err="1"/>
              <a:t>Clert</a:t>
            </a:r>
            <a:r>
              <a:rPr lang="en-US" sz="1400" dirty="0"/>
              <a:t>, Paris) / Pace Gallery, New York (1997) / Private collection, Berlin</a:t>
            </a:r>
          </a:p>
          <a:p>
            <a:r>
              <a:rPr lang="en-US" sz="1400" dirty="0"/>
              <a:t>Exhibitions: Les 41 </a:t>
            </a:r>
            <a:r>
              <a:rPr lang="en-US" sz="1400" dirty="0" err="1"/>
              <a:t>presentent</a:t>
            </a:r>
            <a:r>
              <a:rPr lang="en-US" sz="1400" dirty="0"/>
              <a:t>: Iris </a:t>
            </a:r>
            <a:r>
              <a:rPr lang="en-US" sz="1400" dirty="0" err="1"/>
              <a:t>Clert</a:t>
            </a:r>
            <a:r>
              <a:rPr lang="en-US" sz="1400" dirty="0"/>
              <a:t>. Paris, </a:t>
            </a:r>
            <a:r>
              <a:rPr lang="en-US" sz="1400" dirty="0" err="1"/>
              <a:t>Galerie</a:t>
            </a:r>
            <a:r>
              <a:rPr lang="en-US" sz="1400" dirty="0"/>
              <a:t> Iris </a:t>
            </a:r>
            <a:r>
              <a:rPr lang="en-US" sz="1400" dirty="0" err="1"/>
              <a:t>Clert</a:t>
            </a:r>
            <a:r>
              <a:rPr lang="en-US" sz="1400" dirty="0"/>
              <a:t>, 1961 (no. cat.) / </a:t>
            </a:r>
            <a:r>
              <a:rPr lang="en-US" sz="1400" dirty="0" err="1"/>
              <a:t>Kompass</a:t>
            </a:r>
            <a:r>
              <a:rPr lang="en-US" sz="1400" dirty="0"/>
              <a:t> New York. Frankfurt, </a:t>
            </a:r>
            <a:r>
              <a:rPr lang="en-US" sz="1400" dirty="0" err="1"/>
              <a:t>Kunstverein</a:t>
            </a:r>
            <a:r>
              <a:rPr lang="en-US" sz="1400" dirty="0"/>
              <a:t>, 1968, cat. no. 50, ill. / Der </a:t>
            </a:r>
            <a:r>
              <a:rPr lang="en-US" sz="1400" dirty="0" err="1"/>
              <a:t>Sammler</a:t>
            </a:r>
            <a:r>
              <a:rPr lang="en-US" sz="1400" dirty="0"/>
              <a:t> Theodor </a:t>
            </a:r>
            <a:r>
              <a:rPr lang="en-US" sz="1400" dirty="0" err="1"/>
              <a:t>Ahrenberg</a:t>
            </a:r>
            <a:r>
              <a:rPr lang="en-US" sz="1400" dirty="0"/>
              <a:t> und das Atelier in </a:t>
            </a:r>
            <a:r>
              <a:rPr lang="en-US" sz="1400" dirty="0" err="1"/>
              <a:t>Chexbres</a:t>
            </a:r>
            <a:r>
              <a:rPr lang="en-US" sz="1400" dirty="0"/>
              <a:t>. 15 </a:t>
            </a:r>
            <a:r>
              <a:rPr lang="en-US" sz="1400" dirty="0" err="1"/>
              <a:t>Jahre</a:t>
            </a:r>
            <a:r>
              <a:rPr lang="en-US" sz="1400" dirty="0"/>
              <a:t> </a:t>
            </a:r>
            <a:r>
              <a:rPr lang="en-US" sz="1400" dirty="0" err="1"/>
              <a:t>mit</a:t>
            </a:r>
            <a:r>
              <a:rPr lang="en-US" sz="1400" dirty="0"/>
              <a:t> </a:t>
            </a:r>
            <a:r>
              <a:rPr lang="en-US" sz="1400" dirty="0" err="1"/>
              <a:t>Kunst</a:t>
            </a:r>
            <a:r>
              <a:rPr lang="en-US" sz="1400" dirty="0"/>
              <a:t> and </a:t>
            </a:r>
            <a:r>
              <a:rPr lang="en-US" sz="1400" dirty="0" err="1"/>
              <a:t>Künstlern</a:t>
            </a:r>
            <a:r>
              <a:rPr lang="en-US" sz="1400" dirty="0"/>
              <a:t> 1960 - 1975. Düsseldorf, </a:t>
            </a:r>
            <a:r>
              <a:rPr lang="en-US" sz="1400" dirty="0" err="1"/>
              <a:t>Kunsthalle</a:t>
            </a:r>
            <a:r>
              <a:rPr lang="en-US" sz="1400" dirty="0"/>
              <a:t>, 1977, Kat-no. 289, full-page ill., </a:t>
            </a:r>
            <a:r>
              <a:rPr lang="en-US" sz="1400" dirty="0" err="1"/>
              <a:t>o.S</a:t>
            </a:r>
            <a:endParaRPr lang="en-US" sz="1400" dirty="0"/>
          </a:p>
          <a:p>
            <a:r>
              <a:rPr lang="en-US" sz="1400" dirty="0"/>
              <a:t>Literature and Illustration: </a:t>
            </a:r>
            <a:r>
              <a:rPr lang="en-US" sz="1400" dirty="0" err="1"/>
              <a:t>Exh</a:t>
            </a:r>
            <a:r>
              <a:rPr lang="en-US" sz="1400" dirty="0"/>
              <a:t>. cat. Norman Lewis. Black Paintings 1944-1977. New York, Studio Museum of Harlem, 1998, ill. p. 17 pl. 9 (not exhibited)</a:t>
            </a:r>
          </a:p>
        </p:txBody>
      </p:sp>
      <p:pic>
        <p:nvPicPr>
          <p:cNvPr id="6" name="Picture 5"/>
          <p:cNvPicPr>
            <a:picLocks noChangeAspect="1"/>
          </p:cNvPicPr>
          <p:nvPr/>
        </p:nvPicPr>
        <p:blipFill>
          <a:blip r:embed="rId3"/>
          <a:stretch>
            <a:fillRect/>
          </a:stretch>
        </p:blipFill>
        <p:spPr>
          <a:xfrm>
            <a:off x="152400" y="876300"/>
            <a:ext cx="3962400" cy="533400"/>
          </a:xfrm>
          <a:prstGeom prst="rect">
            <a:avLst/>
          </a:prstGeom>
        </p:spPr>
      </p:pic>
      <p:sp>
        <p:nvSpPr>
          <p:cNvPr id="8" name="Rectangle 7"/>
          <p:cNvSpPr/>
          <p:nvPr/>
        </p:nvSpPr>
        <p:spPr>
          <a:xfrm>
            <a:off x="4580646" y="6479401"/>
            <a:ext cx="4572000" cy="276999"/>
          </a:xfrm>
          <a:prstGeom prst="rect">
            <a:avLst/>
          </a:prstGeom>
        </p:spPr>
        <p:txBody>
          <a:bodyPr>
            <a:spAutoFit/>
          </a:bodyPr>
          <a:lstStyle/>
          <a:p>
            <a:pPr algn="r"/>
            <a:r>
              <a:rPr lang="en-US" sz="1200" dirty="0">
                <a:solidFill>
                  <a:schemeClr val="bg1"/>
                </a:solidFill>
              </a:rPr>
              <a:t>http://www.arcadja.com/auctions/en/reinhardt_ad/artist/24077/</a:t>
            </a:r>
          </a:p>
        </p:txBody>
      </p:sp>
    </p:spTree>
    <p:extLst>
      <p:ext uri="{BB962C8B-B14F-4D97-AF65-F5344CB8AC3E}">
        <p14:creationId xmlns:p14="http://schemas.microsoft.com/office/powerpoint/2010/main" val="18203553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Semantic interoperability</a:t>
            </a:r>
          </a:p>
        </p:txBody>
      </p:sp>
      <p:sp>
        <p:nvSpPr>
          <p:cNvPr id="11267" name="Content Placeholder 5"/>
          <p:cNvSpPr>
            <a:spLocks noGrp="1"/>
          </p:cNvSpPr>
          <p:nvPr>
            <p:ph idx="1"/>
          </p:nvPr>
        </p:nvSpPr>
        <p:spPr>
          <a:xfrm>
            <a:off x="3905250" y="4876800"/>
            <a:ext cx="5010150" cy="1752600"/>
          </a:xfrm>
        </p:spPr>
        <p:txBody>
          <a:bodyPr/>
          <a:lstStyle/>
          <a:p>
            <a:pPr marL="0" indent="0" algn="just">
              <a:buFontTx/>
              <a:buNone/>
            </a:pPr>
            <a:r>
              <a:rPr lang="en-US" sz="2000" dirty="0" smtClean="0"/>
              <a:t>Everything collected wherever, whenever and about whomever which is relevant to a medical problem in whomever, whenever and wherever, should be accessible without loss of relevant detail.</a:t>
            </a:r>
          </a:p>
        </p:txBody>
      </p:sp>
      <p:pic>
        <p:nvPicPr>
          <p:cNvPr id="11268" name="Picture 2" descr="http://www.labos.upmc.fr/center-meg/materiel/hospital08.jpg"/>
          <p:cNvPicPr>
            <a:picLocks noChangeAspect="1" noChangeArrowheads="1"/>
          </p:cNvPicPr>
          <p:nvPr/>
        </p:nvPicPr>
        <p:blipFill>
          <a:blip r:embed="rId2" cstate="print"/>
          <a:srcRect/>
          <a:stretch>
            <a:fillRect/>
          </a:stretch>
        </p:blipFill>
        <p:spPr bwMode="auto">
          <a:xfrm>
            <a:off x="3905250" y="2057400"/>
            <a:ext cx="4933950" cy="2686050"/>
          </a:xfrm>
          <a:prstGeom prst="rect">
            <a:avLst/>
          </a:prstGeom>
          <a:noFill/>
          <a:ln w="9525">
            <a:noFill/>
            <a:miter lim="800000"/>
            <a:headEnd/>
            <a:tailEnd/>
          </a:ln>
        </p:spPr>
      </p:pic>
      <p:pic>
        <p:nvPicPr>
          <p:cNvPr id="11269" name="Picture 4" descr="http://img212.imageshack.us/img212/73/roswellparkcancerinstitde5.jpg"/>
          <p:cNvPicPr>
            <a:picLocks noChangeAspect="1" noChangeArrowheads="1"/>
          </p:cNvPicPr>
          <p:nvPr/>
        </p:nvPicPr>
        <p:blipFill>
          <a:blip r:embed="rId3" cstate="print"/>
          <a:srcRect/>
          <a:stretch>
            <a:fillRect/>
          </a:stretch>
        </p:blipFill>
        <p:spPr bwMode="auto">
          <a:xfrm>
            <a:off x="266700" y="2057400"/>
            <a:ext cx="3486150" cy="4648200"/>
          </a:xfrm>
          <a:prstGeom prst="rect">
            <a:avLst/>
          </a:prstGeom>
          <a:noFill/>
          <a:ln w="9525">
            <a:noFill/>
            <a:miter lim="800000"/>
            <a:headEnd/>
            <a:tailEnd/>
          </a:ln>
        </p:spPr>
      </p:pic>
    </p:spTree>
    <p:extLst>
      <p:ext uri="{BB962C8B-B14F-4D97-AF65-F5344CB8AC3E}">
        <p14:creationId xmlns:p14="http://schemas.microsoft.com/office/powerpoint/2010/main" val="6985564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543300"/>
            <a:ext cx="4419600" cy="33147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5200" y="1564640"/>
            <a:ext cx="4368800" cy="3276600"/>
          </a:xfrm>
          <a:prstGeom prst="rect">
            <a:avLst/>
          </a:prstGeom>
        </p:spPr>
      </p:pic>
    </p:spTree>
    <p:extLst>
      <p:ext uri="{BB962C8B-B14F-4D97-AF65-F5344CB8AC3E}">
        <p14:creationId xmlns:p14="http://schemas.microsoft.com/office/powerpoint/2010/main" val="28998623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228600" y="1828800"/>
            <a:ext cx="4267200" cy="4114800"/>
          </a:xfrm>
        </p:spPr>
        <p:txBody>
          <a:bodyPr/>
          <a:lstStyle/>
          <a:p>
            <a:pPr>
              <a:buFont typeface="Arial" panose="020B0604020202020204" pitchFamily="34" charset="0"/>
              <a:buChar char="•"/>
            </a:pPr>
            <a:r>
              <a:rPr lang="en-US" sz="1600" dirty="0" smtClean="0"/>
              <a:t>Chief </a:t>
            </a:r>
            <a:r>
              <a:rPr lang="en-US" sz="1600" dirty="0"/>
              <a:t>Medical Information </a:t>
            </a:r>
            <a:r>
              <a:rPr lang="en-US" sz="1600" dirty="0" smtClean="0"/>
              <a:t>Officers</a:t>
            </a:r>
            <a:endParaRPr lang="en-US" sz="1600" dirty="0"/>
          </a:p>
          <a:p>
            <a:pPr>
              <a:buFont typeface="Arial" panose="020B0604020202020204" pitchFamily="34" charset="0"/>
              <a:buChar char="•"/>
            </a:pPr>
            <a:r>
              <a:rPr lang="en-US" sz="1600" dirty="0" smtClean="0"/>
              <a:t>Chief </a:t>
            </a:r>
            <a:r>
              <a:rPr lang="en-US" sz="1600" dirty="0"/>
              <a:t>Medical Officers (CMOs)</a:t>
            </a:r>
          </a:p>
          <a:p>
            <a:pPr>
              <a:buFont typeface="Arial" panose="020B0604020202020204" pitchFamily="34" charset="0"/>
              <a:buChar char="•"/>
            </a:pPr>
            <a:r>
              <a:rPr lang="en-US" sz="1600" dirty="0" smtClean="0"/>
              <a:t>Chief </a:t>
            </a:r>
            <a:r>
              <a:rPr lang="en-US" sz="1600" dirty="0"/>
              <a:t>Information Officers (CIOs)</a:t>
            </a:r>
          </a:p>
          <a:p>
            <a:pPr>
              <a:buFont typeface="Arial" panose="020B0604020202020204" pitchFamily="34" charset="0"/>
              <a:buChar char="•"/>
            </a:pPr>
            <a:r>
              <a:rPr lang="en-US" sz="1600" dirty="0" smtClean="0"/>
              <a:t>Directors </a:t>
            </a:r>
            <a:r>
              <a:rPr lang="en-US" sz="1600" dirty="0"/>
              <a:t>of Medical Informatics</a:t>
            </a:r>
          </a:p>
          <a:p>
            <a:pPr>
              <a:buFont typeface="Arial" panose="020B0604020202020204" pitchFamily="34" charset="0"/>
              <a:buChar char="•"/>
            </a:pPr>
            <a:r>
              <a:rPr lang="en-US" sz="1600" dirty="0" smtClean="0"/>
              <a:t>Chief </a:t>
            </a:r>
            <a:r>
              <a:rPr lang="en-US" sz="1600" dirty="0"/>
              <a:t>Nursing Information </a:t>
            </a:r>
            <a:r>
              <a:rPr lang="en-US" sz="1600" dirty="0" smtClean="0"/>
              <a:t>Officers</a:t>
            </a:r>
            <a:endParaRPr lang="en-US" sz="1600" dirty="0"/>
          </a:p>
          <a:p>
            <a:pPr>
              <a:buFont typeface="Arial" panose="020B0604020202020204" pitchFamily="34" charset="0"/>
              <a:buChar char="•"/>
            </a:pPr>
            <a:r>
              <a:rPr lang="en-US" sz="1600" dirty="0" smtClean="0"/>
              <a:t>Project </a:t>
            </a:r>
            <a:r>
              <a:rPr lang="en-US" sz="1600" dirty="0"/>
              <a:t>managers</a:t>
            </a:r>
          </a:p>
          <a:p>
            <a:pPr>
              <a:buFont typeface="Arial" panose="020B0604020202020204" pitchFamily="34" charset="0"/>
              <a:buChar char="•"/>
            </a:pPr>
            <a:r>
              <a:rPr lang="en-US" sz="1600" dirty="0" smtClean="0"/>
              <a:t>Implementation </a:t>
            </a:r>
            <a:r>
              <a:rPr lang="en-US" sz="1600" dirty="0"/>
              <a:t>specialists</a:t>
            </a:r>
          </a:p>
          <a:p>
            <a:pPr>
              <a:buFont typeface="Arial" panose="020B0604020202020204" pitchFamily="34" charset="0"/>
              <a:buChar char="•"/>
            </a:pPr>
            <a:r>
              <a:rPr lang="en-US" sz="1600" dirty="0" smtClean="0"/>
              <a:t>Project </a:t>
            </a:r>
            <a:r>
              <a:rPr lang="en-US" sz="1600" dirty="0"/>
              <a:t>designers</a:t>
            </a:r>
          </a:p>
          <a:p>
            <a:pPr>
              <a:buFont typeface="Arial" panose="020B0604020202020204" pitchFamily="34" charset="0"/>
              <a:buChar char="•"/>
            </a:pPr>
            <a:r>
              <a:rPr lang="en-US" sz="1600" dirty="0" smtClean="0"/>
              <a:t>Researchers</a:t>
            </a:r>
            <a:endParaRPr lang="en-US" sz="1600" dirty="0"/>
          </a:p>
          <a:p>
            <a:pPr>
              <a:buFont typeface="Arial" panose="020B0604020202020204" pitchFamily="34" charset="0"/>
              <a:buChar char="•"/>
            </a:pPr>
            <a:r>
              <a:rPr lang="en-US" sz="1600" dirty="0" smtClean="0"/>
              <a:t>Programmers</a:t>
            </a:r>
            <a:endParaRPr lang="en-US" sz="1600" dirty="0"/>
          </a:p>
          <a:p>
            <a:pPr>
              <a:buFont typeface="Arial" panose="020B0604020202020204" pitchFamily="34" charset="0"/>
              <a:buChar char="•"/>
            </a:pPr>
            <a:r>
              <a:rPr lang="en-US" sz="1600" dirty="0" smtClean="0"/>
              <a:t>Clinical </a:t>
            </a:r>
            <a:r>
              <a:rPr lang="en-US" sz="1600" dirty="0"/>
              <a:t>systems analysts</a:t>
            </a:r>
          </a:p>
          <a:p>
            <a:pPr>
              <a:buFont typeface="Arial" panose="020B0604020202020204" pitchFamily="34" charset="0"/>
              <a:buChar char="•"/>
            </a:pPr>
            <a:r>
              <a:rPr lang="en-US" sz="1600" dirty="0" smtClean="0"/>
              <a:t>Health </a:t>
            </a:r>
            <a:r>
              <a:rPr lang="en-US" sz="1600" dirty="0"/>
              <a:t>information technology (HIT) educators and trainers</a:t>
            </a:r>
          </a:p>
          <a:p>
            <a:pPr>
              <a:buFont typeface="Arial" panose="020B0604020202020204" pitchFamily="34" charset="0"/>
              <a:buChar char="•"/>
            </a:pPr>
            <a:r>
              <a:rPr lang="en-US" sz="1600" dirty="0" smtClean="0"/>
              <a:t>HIT </a:t>
            </a:r>
            <a:r>
              <a:rPr lang="en-US" sz="1600" dirty="0"/>
              <a:t>consultants</a:t>
            </a:r>
          </a:p>
          <a:p>
            <a:pPr>
              <a:buFont typeface="Arial" panose="020B0604020202020204" pitchFamily="34" charset="0"/>
              <a:buChar char="•"/>
            </a:pPr>
            <a:r>
              <a:rPr lang="en-US" sz="1600" dirty="0" smtClean="0"/>
              <a:t>Template </a:t>
            </a:r>
            <a:r>
              <a:rPr lang="en-US" sz="1600" dirty="0"/>
              <a:t>writers</a:t>
            </a:r>
          </a:p>
          <a:p>
            <a:pPr>
              <a:buFont typeface="Arial" panose="020B0604020202020204" pitchFamily="34" charset="0"/>
              <a:buChar char="•"/>
            </a:pPr>
            <a:r>
              <a:rPr lang="en-US" sz="1600" dirty="0" smtClean="0"/>
              <a:t>Nursing </a:t>
            </a:r>
            <a:r>
              <a:rPr lang="en-US" sz="1600" dirty="0"/>
              <a:t>informatics specialists</a:t>
            </a:r>
          </a:p>
          <a:p>
            <a:pPr>
              <a:buFont typeface="Arial" panose="020B0604020202020204" pitchFamily="34" charset="0"/>
              <a:buChar char="•"/>
            </a:pPr>
            <a:r>
              <a:rPr lang="en-US" sz="1600" dirty="0" smtClean="0"/>
              <a:t>Account </a:t>
            </a:r>
            <a:r>
              <a:rPr lang="en-US" sz="1600" dirty="0"/>
              <a:t>representatives</a:t>
            </a:r>
          </a:p>
          <a:p>
            <a:pPr>
              <a:buFont typeface="Arial" panose="020B0604020202020204" pitchFamily="34" charset="0"/>
              <a:buChar char="•"/>
            </a:pPr>
            <a:endParaRPr lang="en-US" sz="1600" dirty="0"/>
          </a:p>
        </p:txBody>
      </p:sp>
      <p:sp>
        <p:nvSpPr>
          <p:cNvPr id="5" name="Content Placeholder 4"/>
          <p:cNvSpPr>
            <a:spLocks noGrp="1"/>
          </p:cNvSpPr>
          <p:nvPr>
            <p:ph sz="half" idx="2"/>
          </p:nvPr>
        </p:nvSpPr>
        <p:spPr>
          <a:xfrm>
            <a:off x="4648200" y="1828800"/>
            <a:ext cx="4267200" cy="4109049"/>
          </a:xfrm>
        </p:spPr>
        <p:txBody>
          <a:bodyPr/>
          <a:lstStyle/>
          <a:p>
            <a:pPr>
              <a:buFont typeface="Arial" panose="020B0604020202020204" pitchFamily="34" charset="0"/>
              <a:buChar char="•"/>
            </a:pPr>
            <a:r>
              <a:rPr lang="en-US" sz="1600" dirty="0" smtClean="0"/>
              <a:t>Hospitals </a:t>
            </a:r>
            <a:r>
              <a:rPr lang="en-US" sz="1600" dirty="0"/>
              <a:t>and health systems</a:t>
            </a:r>
          </a:p>
          <a:p>
            <a:pPr>
              <a:buFont typeface="Arial" panose="020B0604020202020204" pitchFamily="34" charset="0"/>
              <a:buChar char="•"/>
            </a:pPr>
            <a:r>
              <a:rPr lang="en-US" sz="1600" dirty="0" smtClean="0"/>
              <a:t>Community </a:t>
            </a:r>
            <a:r>
              <a:rPr lang="en-US" sz="1600" dirty="0"/>
              <a:t>health centers</a:t>
            </a:r>
          </a:p>
          <a:p>
            <a:pPr>
              <a:buFont typeface="Arial" panose="020B0604020202020204" pitchFamily="34" charset="0"/>
              <a:buChar char="•"/>
            </a:pPr>
            <a:r>
              <a:rPr lang="en-US" sz="1600" dirty="0" smtClean="0"/>
              <a:t>Physician </a:t>
            </a:r>
            <a:r>
              <a:rPr lang="en-US" sz="1600" dirty="0"/>
              <a:t>practices and clinics</a:t>
            </a:r>
          </a:p>
          <a:p>
            <a:pPr>
              <a:buFont typeface="Arial" panose="020B0604020202020204" pitchFamily="34" charset="0"/>
              <a:buChar char="•"/>
            </a:pPr>
            <a:r>
              <a:rPr lang="en-US" sz="1600" dirty="0" smtClean="0"/>
              <a:t>Health </a:t>
            </a:r>
            <a:r>
              <a:rPr lang="en-US" sz="1600" dirty="0"/>
              <a:t>care agencies within federal and state government</a:t>
            </a:r>
          </a:p>
          <a:p>
            <a:pPr>
              <a:buFont typeface="Arial" panose="020B0604020202020204" pitchFamily="34" charset="0"/>
              <a:buChar char="•"/>
            </a:pPr>
            <a:r>
              <a:rPr lang="en-US" sz="1600" dirty="0" smtClean="0"/>
              <a:t>Health </a:t>
            </a:r>
            <a:r>
              <a:rPr lang="en-US" sz="1600" dirty="0"/>
              <a:t>information technology system vendors</a:t>
            </a:r>
          </a:p>
          <a:p>
            <a:pPr>
              <a:buFont typeface="Arial" panose="020B0604020202020204" pitchFamily="34" charset="0"/>
              <a:buChar char="•"/>
            </a:pPr>
            <a:r>
              <a:rPr lang="en-US" sz="1600" dirty="0" smtClean="0"/>
              <a:t>eHealth </a:t>
            </a:r>
            <a:r>
              <a:rPr lang="en-US" sz="1600" dirty="0"/>
              <a:t>companies</a:t>
            </a:r>
          </a:p>
          <a:p>
            <a:pPr>
              <a:buFont typeface="Arial" panose="020B0604020202020204" pitchFamily="34" charset="0"/>
              <a:buChar char="•"/>
            </a:pPr>
            <a:r>
              <a:rPr lang="en-US" sz="1600" dirty="0" smtClean="0"/>
              <a:t>Health </a:t>
            </a:r>
            <a:r>
              <a:rPr lang="en-US" sz="1600" dirty="0"/>
              <a:t>insurance companies</a:t>
            </a:r>
          </a:p>
          <a:p>
            <a:pPr>
              <a:buFont typeface="Arial" panose="020B0604020202020204" pitchFamily="34" charset="0"/>
              <a:buChar char="•"/>
            </a:pPr>
            <a:r>
              <a:rPr lang="en-US" sz="1600" dirty="0" smtClean="0"/>
              <a:t>Pharmaceutical </a:t>
            </a:r>
            <a:r>
              <a:rPr lang="en-US" sz="1600" dirty="0"/>
              <a:t>companies</a:t>
            </a:r>
          </a:p>
          <a:p>
            <a:pPr>
              <a:buFont typeface="Arial" panose="020B0604020202020204" pitchFamily="34" charset="0"/>
              <a:buChar char="•"/>
            </a:pPr>
            <a:r>
              <a:rPr lang="en-US" sz="1600" dirty="0" smtClean="0"/>
              <a:t>Academic </a:t>
            </a:r>
            <a:r>
              <a:rPr lang="en-US" sz="1600" dirty="0"/>
              <a:t>institutions</a:t>
            </a:r>
          </a:p>
          <a:p>
            <a:pPr>
              <a:buFont typeface="Arial" panose="020B0604020202020204" pitchFamily="34" charset="0"/>
              <a:buChar char="•"/>
            </a:pPr>
            <a:r>
              <a:rPr lang="en-US" sz="1600" dirty="0" smtClean="0"/>
              <a:t>Consulting </a:t>
            </a:r>
            <a:r>
              <a:rPr lang="en-US" sz="1600" dirty="0"/>
              <a:t>services</a:t>
            </a:r>
          </a:p>
          <a:p>
            <a:pPr>
              <a:buFont typeface="Arial" panose="020B0604020202020204" pitchFamily="34" charset="0"/>
              <a:buChar char="•"/>
            </a:pPr>
            <a:endParaRPr lang="en-US" sz="1600" dirty="0"/>
          </a:p>
        </p:txBody>
      </p:sp>
      <p:sp>
        <p:nvSpPr>
          <p:cNvPr id="2" name="Title 1"/>
          <p:cNvSpPr>
            <a:spLocks noGrp="1"/>
          </p:cNvSpPr>
          <p:nvPr>
            <p:ph type="title"/>
          </p:nvPr>
        </p:nvSpPr>
        <p:spPr>
          <a:xfrm>
            <a:off x="228600" y="609600"/>
            <a:ext cx="8686800" cy="762000"/>
          </a:xfrm>
        </p:spPr>
        <p:txBody>
          <a:bodyPr/>
          <a:lstStyle/>
          <a:p>
            <a:r>
              <a:rPr lang="en-US" dirty="0" smtClean="0"/>
              <a:t>Careers in Biomedical Informatics</a:t>
            </a:r>
            <a:endParaRPr lang="en-US" dirty="0"/>
          </a:p>
        </p:txBody>
      </p:sp>
      <p:sp>
        <p:nvSpPr>
          <p:cNvPr id="6" name="TextBox 5"/>
          <p:cNvSpPr txBox="1"/>
          <p:nvPr/>
        </p:nvSpPr>
        <p:spPr>
          <a:xfrm>
            <a:off x="584200" y="1244025"/>
            <a:ext cx="6340197" cy="523220"/>
          </a:xfrm>
          <a:prstGeom prst="rect">
            <a:avLst/>
          </a:prstGeom>
          <a:noFill/>
        </p:spPr>
        <p:txBody>
          <a:bodyPr wrap="none" rtlCol="0">
            <a:spAutoFit/>
          </a:bodyPr>
          <a:lstStyle/>
          <a:p>
            <a:pPr algn="l"/>
            <a:r>
              <a:rPr lang="en-US" sz="2800" u="sng" dirty="0" smtClean="0">
                <a:solidFill>
                  <a:schemeClr val="bg1"/>
                </a:solidFill>
              </a:rPr>
              <a:t>Positions</a:t>
            </a:r>
            <a:r>
              <a:rPr lang="en-US" sz="2800" dirty="0" smtClean="0">
                <a:solidFill>
                  <a:schemeClr val="bg1"/>
                </a:solidFill>
              </a:rPr>
              <a:t>			        </a:t>
            </a:r>
            <a:r>
              <a:rPr lang="en-US" sz="2800" u="sng" dirty="0" smtClean="0">
                <a:solidFill>
                  <a:schemeClr val="bg1"/>
                </a:solidFill>
              </a:rPr>
              <a:t>Employers</a:t>
            </a:r>
            <a:endParaRPr lang="en-US" sz="2800" u="sng" dirty="0">
              <a:solidFill>
                <a:schemeClr val="bg1"/>
              </a:solidFill>
            </a:endParaRPr>
          </a:p>
        </p:txBody>
      </p:sp>
    </p:spTree>
    <p:extLst>
      <p:ext uri="{BB962C8B-B14F-4D97-AF65-F5344CB8AC3E}">
        <p14:creationId xmlns:p14="http://schemas.microsoft.com/office/powerpoint/2010/main" val="16415742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762000"/>
          </a:xfrm>
        </p:spPr>
        <p:txBody>
          <a:bodyPr/>
          <a:lstStyle/>
          <a:p>
            <a:r>
              <a:rPr lang="en-US" dirty="0" smtClean="0"/>
              <a:t>HIMMS Conferences</a:t>
            </a:r>
            <a:endParaRPr lang="en-US" dirty="0"/>
          </a:p>
        </p:txBody>
      </p:sp>
      <p:pic>
        <p:nvPicPr>
          <p:cNvPr id="4" name="Picture 3"/>
          <p:cNvPicPr>
            <a:picLocks noChangeAspect="1"/>
          </p:cNvPicPr>
          <p:nvPr/>
        </p:nvPicPr>
        <p:blipFill>
          <a:blip r:embed="rId2"/>
          <a:stretch>
            <a:fillRect/>
          </a:stretch>
        </p:blipFill>
        <p:spPr>
          <a:xfrm>
            <a:off x="5079" y="1524001"/>
            <a:ext cx="9135001" cy="5334000"/>
          </a:xfrm>
          <a:prstGeom prst="rect">
            <a:avLst/>
          </a:prstGeom>
        </p:spPr>
      </p:pic>
      <p:sp>
        <p:nvSpPr>
          <p:cNvPr id="5" name="Rectangle 4"/>
          <p:cNvSpPr/>
          <p:nvPr/>
        </p:nvSpPr>
        <p:spPr>
          <a:xfrm>
            <a:off x="15240" y="1247001"/>
            <a:ext cx="9104744" cy="276999"/>
          </a:xfrm>
          <a:prstGeom prst="rect">
            <a:avLst/>
          </a:prstGeom>
        </p:spPr>
        <p:txBody>
          <a:bodyPr wrap="square">
            <a:spAutoFit/>
          </a:bodyPr>
          <a:lstStyle/>
          <a:p>
            <a:pPr algn="r"/>
            <a:r>
              <a:rPr lang="en-US" sz="1200" dirty="0">
                <a:solidFill>
                  <a:schemeClr val="bg1"/>
                </a:solidFill>
              </a:rPr>
              <a:t>http://</a:t>
            </a:r>
            <a:r>
              <a:rPr lang="en-US" sz="1200" dirty="0" smtClean="0">
                <a:solidFill>
                  <a:schemeClr val="bg1"/>
                </a:solidFill>
              </a:rPr>
              <a:t>www.orlandosentinel.com/health/os-pictures-himss-healthcare-information-technology-conference-140224,0,1443512.photogallery</a:t>
            </a:r>
            <a:endParaRPr lang="en-US" sz="1200" dirty="0">
              <a:solidFill>
                <a:schemeClr val="bg1"/>
              </a:solidFill>
            </a:endParaRPr>
          </a:p>
        </p:txBody>
      </p:sp>
    </p:spTree>
    <p:extLst>
      <p:ext uri="{BB962C8B-B14F-4D97-AF65-F5344CB8AC3E}">
        <p14:creationId xmlns:p14="http://schemas.microsoft.com/office/powerpoint/2010/main" val="17978839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609601"/>
            <a:ext cx="9144000" cy="6248400"/>
          </a:xfrm>
          <a:prstGeom prst="rect">
            <a:avLst/>
          </a:prstGeom>
        </p:spPr>
      </p:pic>
      <p:sp>
        <p:nvSpPr>
          <p:cNvPr id="5" name="TextBox 4"/>
          <p:cNvSpPr txBox="1"/>
          <p:nvPr/>
        </p:nvSpPr>
        <p:spPr>
          <a:xfrm>
            <a:off x="7848600" y="609600"/>
            <a:ext cx="1204176" cy="338554"/>
          </a:xfrm>
          <a:prstGeom prst="rect">
            <a:avLst/>
          </a:prstGeom>
          <a:noFill/>
        </p:spPr>
        <p:txBody>
          <a:bodyPr wrap="none" rtlCol="0">
            <a:spAutoFit/>
          </a:bodyPr>
          <a:lstStyle/>
          <a:p>
            <a:r>
              <a:rPr lang="en-US" sz="1600" dirty="0" smtClean="0"/>
              <a:t>Nov 2, 2018</a:t>
            </a:r>
            <a:endParaRPr lang="en-US" sz="1600" dirty="0"/>
          </a:p>
        </p:txBody>
      </p:sp>
    </p:spTree>
    <p:extLst>
      <p:ext uri="{BB962C8B-B14F-4D97-AF65-F5344CB8AC3E}">
        <p14:creationId xmlns:p14="http://schemas.microsoft.com/office/powerpoint/2010/main" val="9044311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Positions &amp; salaries going up dramatically !</a:t>
            </a:r>
            <a:endParaRPr lang="en-US" dirty="0"/>
          </a:p>
        </p:txBody>
      </p:sp>
      <p:sp>
        <p:nvSpPr>
          <p:cNvPr id="3" name="Content Placeholder 2"/>
          <p:cNvSpPr>
            <a:spLocks noGrp="1"/>
          </p:cNvSpPr>
          <p:nvPr>
            <p:ph idx="1"/>
          </p:nvPr>
        </p:nvSpPr>
        <p:spPr>
          <a:xfrm>
            <a:off x="228600" y="1447800"/>
            <a:ext cx="8686800" cy="4953000"/>
          </a:xfrm>
        </p:spPr>
        <p:txBody>
          <a:bodyPr/>
          <a:lstStyle/>
          <a:p>
            <a:r>
              <a:rPr lang="en-US" dirty="0" smtClean="0"/>
              <a:t>                        Nov 2017</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a:t>	</a:t>
            </a:r>
            <a:r>
              <a:rPr lang="en-US" dirty="0" smtClean="0"/>
              <a:t>			    Nov 2018</a:t>
            </a:r>
            <a:endParaRPr lang="en-US" dirty="0"/>
          </a:p>
        </p:txBody>
      </p:sp>
      <p:pic>
        <p:nvPicPr>
          <p:cNvPr id="4" name="Picture 3"/>
          <p:cNvPicPr>
            <a:picLocks noChangeAspect="1"/>
          </p:cNvPicPr>
          <p:nvPr/>
        </p:nvPicPr>
        <p:blipFill>
          <a:blip r:embed="rId2"/>
          <a:stretch>
            <a:fillRect/>
          </a:stretch>
        </p:blipFill>
        <p:spPr>
          <a:xfrm>
            <a:off x="241300" y="1522257"/>
            <a:ext cx="1981200" cy="4804086"/>
          </a:xfrm>
          <a:prstGeom prst="rect">
            <a:avLst/>
          </a:prstGeom>
        </p:spPr>
      </p:pic>
      <p:pic>
        <p:nvPicPr>
          <p:cNvPr id="5" name="Picture 4"/>
          <p:cNvPicPr>
            <a:picLocks noChangeAspect="1"/>
          </p:cNvPicPr>
          <p:nvPr/>
        </p:nvPicPr>
        <p:blipFill>
          <a:blip r:embed="rId3"/>
          <a:stretch>
            <a:fillRect/>
          </a:stretch>
        </p:blipFill>
        <p:spPr>
          <a:xfrm>
            <a:off x="5105400" y="1574800"/>
            <a:ext cx="3581400" cy="4800600"/>
          </a:xfrm>
          <a:prstGeom prst="rect">
            <a:avLst/>
          </a:prstGeom>
        </p:spPr>
      </p:pic>
      <p:sp>
        <p:nvSpPr>
          <p:cNvPr id="6" name="Right Arrow 5"/>
          <p:cNvSpPr/>
          <p:nvPr/>
        </p:nvSpPr>
        <p:spPr bwMode="auto">
          <a:xfrm>
            <a:off x="3429000" y="5867400"/>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ight Arrow 6"/>
          <p:cNvSpPr/>
          <p:nvPr/>
        </p:nvSpPr>
        <p:spPr bwMode="auto">
          <a:xfrm flipH="1">
            <a:off x="2362200" y="1828800"/>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a:xfrm>
            <a:off x="1466850" y="6400800"/>
            <a:ext cx="7277100" cy="369332"/>
          </a:xfrm>
          <a:prstGeom prst="rect">
            <a:avLst/>
          </a:prstGeom>
        </p:spPr>
        <p:txBody>
          <a:bodyPr wrap="square">
            <a:spAutoFit/>
          </a:bodyPr>
          <a:lstStyle/>
          <a:p>
            <a:pPr algn="r"/>
            <a:r>
              <a:rPr lang="en-US" sz="1800" b="0" dirty="0">
                <a:solidFill>
                  <a:schemeClr val="bg1"/>
                </a:solidFill>
              </a:rPr>
              <a:t>https://www.indeed.com/q-Biomedical-Informatics-jobs.html</a:t>
            </a:r>
          </a:p>
        </p:txBody>
      </p:sp>
    </p:spTree>
    <p:extLst>
      <p:ext uri="{BB962C8B-B14F-4D97-AF65-F5344CB8AC3E}">
        <p14:creationId xmlns:p14="http://schemas.microsoft.com/office/powerpoint/2010/main" val="41065321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BMI positions New York State</a:t>
            </a:r>
            <a:endParaRPr lang="en-US" dirty="0"/>
          </a:p>
        </p:txBody>
      </p:sp>
      <p:pic>
        <p:nvPicPr>
          <p:cNvPr id="4" name="Picture 3"/>
          <p:cNvPicPr>
            <a:picLocks noChangeAspect="1"/>
          </p:cNvPicPr>
          <p:nvPr/>
        </p:nvPicPr>
        <p:blipFill>
          <a:blip r:embed="rId2"/>
          <a:stretch>
            <a:fillRect/>
          </a:stretch>
        </p:blipFill>
        <p:spPr>
          <a:xfrm>
            <a:off x="381000" y="1644127"/>
            <a:ext cx="1666875" cy="4781550"/>
          </a:xfrm>
          <a:prstGeom prst="rect">
            <a:avLst/>
          </a:prstGeom>
        </p:spPr>
      </p:pic>
      <p:pic>
        <p:nvPicPr>
          <p:cNvPr id="5" name="Picture 4"/>
          <p:cNvPicPr>
            <a:picLocks noChangeAspect="1"/>
          </p:cNvPicPr>
          <p:nvPr/>
        </p:nvPicPr>
        <p:blipFill>
          <a:blip r:embed="rId3"/>
          <a:stretch>
            <a:fillRect/>
          </a:stretch>
        </p:blipFill>
        <p:spPr>
          <a:xfrm>
            <a:off x="5867400" y="1701277"/>
            <a:ext cx="2919663" cy="4724400"/>
          </a:xfrm>
          <a:prstGeom prst="rect">
            <a:avLst/>
          </a:prstGeom>
        </p:spPr>
      </p:pic>
      <p:sp>
        <p:nvSpPr>
          <p:cNvPr id="6" name="Content Placeholder 2"/>
          <p:cNvSpPr>
            <a:spLocks noGrp="1"/>
          </p:cNvSpPr>
          <p:nvPr>
            <p:ph idx="1"/>
          </p:nvPr>
        </p:nvSpPr>
        <p:spPr>
          <a:xfrm>
            <a:off x="228600" y="1447800"/>
            <a:ext cx="8686800" cy="4953000"/>
          </a:xfrm>
        </p:spPr>
        <p:txBody>
          <a:bodyPr/>
          <a:lstStyle/>
          <a:p>
            <a:r>
              <a:rPr lang="en-US" dirty="0" smtClean="0"/>
              <a:t>                        Nov 2017</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a:t>	</a:t>
            </a:r>
            <a:r>
              <a:rPr lang="en-US" dirty="0" smtClean="0"/>
              <a:t>			           Nov 2018</a:t>
            </a:r>
            <a:endParaRPr lang="en-US" dirty="0"/>
          </a:p>
        </p:txBody>
      </p:sp>
      <p:sp>
        <p:nvSpPr>
          <p:cNvPr id="7" name="Right Arrow 6"/>
          <p:cNvSpPr/>
          <p:nvPr/>
        </p:nvSpPr>
        <p:spPr bwMode="auto">
          <a:xfrm>
            <a:off x="3962400" y="5791200"/>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ight Arrow 7"/>
          <p:cNvSpPr/>
          <p:nvPr/>
        </p:nvSpPr>
        <p:spPr bwMode="auto">
          <a:xfrm flipH="1">
            <a:off x="2362200" y="1828800"/>
            <a:ext cx="1447800" cy="45894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a:xfrm>
            <a:off x="1466850" y="6400800"/>
            <a:ext cx="7277100" cy="369332"/>
          </a:xfrm>
          <a:prstGeom prst="rect">
            <a:avLst/>
          </a:prstGeom>
        </p:spPr>
        <p:txBody>
          <a:bodyPr wrap="square">
            <a:spAutoFit/>
          </a:bodyPr>
          <a:lstStyle/>
          <a:p>
            <a:pPr algn="r"/>
            <a:r>
              <a:rPr lang="en-US" sz="1800" b="0" dirty="0">
                <a:solidFill>
                  <a:schemeClr val="bg1"/>
                </a:solidFill>
              </a:rPr>
              <a:t>https://www.indeed.com/q-Biomedical-Informatics-jobs.html</a:t>
            </a:r>
          </a:p>
        </p:txBody>
      </p:sp>
    </p:spTree>
    <p:extLst>
      <p:ext uri="{BB962C8B-B14F-4D97-AF65-F5344CB8AC3E}">
        <p14:creationId xmlns:p14="http://schemas.microsoft.com/office/powerpoint/2010/main" val="13477555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BMI positions in Buffalo</a:t>
            </a:r>
            <a:endParaRPr lang="en-US" dirty="0"/>
          </a:p>
        </p:txBody>
      </p:sp>
      <p:pic>
        <p:nvPicPr>
          <p:cNvPr id="4" name="Picture 3"/>
          <p:cNvPicPr>
            <a:picLocks noChangeAspect="1"/>
          </p:cNvPicPr>
          <p:nvPr/>
        </p:nvPicPr>
        <p:blipFill>
          <a:blip r:embed="rId2"/>
          <a:stretch>
            <a:fillRect/>
          </a:stretch>
        </p:blipFill>
        <p:spPr>
          <a:xfrm>
            <a:off x="395287" y="1573025"/>
            <a:ext cx="4933950" cy="4895850"/>
          </a:xfrm>
          <a:prstGeom prst="rect">
            <a:avLst/>
          </a:prstGeom>
        </p:spPr>
      </p:pic>
      <p:pic>
        <p:nvPicPr>
          <p:cNvPr id="5" name="Picture 4"/>
          <p:cNvPicPr>
            <a:picLocks noChangeAspect="1"/>
          </p:cNvPicPr>
          <p:nvPr/>
        </p:nvPicPr>
        <p:blipFill>
          <a:blip r:embed="rId3"/>
          <a:stretch>
            <a:fillRect/>
          </a:stretch>
        </p:blipFill>
        <p:spPr>
          <a:xfrm>
            <a:off x="6009982" y="1524000"/>
            <a:ext cx="2905418" cy="4944875"/>
          </a:xfrm>
          <a:prstGeom prst="rect">
            <a:avLst/>
          </a:prstGeom>
        </p:spPr>
      </p:pic>
      <p:sp>
        <p:nvSpPr>
          <p:cNvPr id="6" name="Content Placeholder 2"/>
          <p:cNvSpPr txBox="1">
            <a:spLocks/>
          </p:cNvSpPr>
          <p:nvPr/>
        </p:nvSpPr>
        <p:spPr>
          <a:xfrm>
            <a:off x="228600" y="1447800"/>
            <a:ext cx="86868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r>
              <a:rPr lang="en-US" kern="0" smtClean="0"/>
              <a:t>                        Nov 2017</a:t>
            </a:r>
          </a:p>
          <a:p>
            <a:endParaRPr lang="en-US" kern="0" smtClean="0"/>
          </a:p>
          <a:p>
            <a:endParaRPr lang="en-US" kern="0" smtClean="0"/>
          </a:p>
          <a:p>
            <a:endParaRPr lang="en-US" kern="0" smtClean="0"/>
          </a:p>
          <a:p>
            <a:endParaRPr lang="en-US" kern="0" smtClean="0"/>
          </a:p>
          <a:p>
            <a:endParaRPr lang="en-US" kern="0" smtClean="0"/>
          </a:p>
          <a:p>
            <a:endParaRPr lang="en-US" kern="0" smtClean="0"/>
          </a:p>
          <a:p>
            <a:endParaRPr lang="en-US" kern="0" smtClean="0"/>
          </a:p>
          <a:p>
            <a:endParaRPr lang="en-US" kern="0" smtClean="0"/>
          </a:p>
          <a:p>
            <a:r>
              <a:rPr lang="en-US" kern="0" smtClean="0"/>
              <a:t>				           Nov 2018</a:t>
            </a:r>
            <a:endParaRPr lang="en-US" kern="0" dirty="0"/>
          </a:p>
        </p:txBody>
      </p:sp>
      <p:sp>
        <p:nvSpPr>
          <p:cNvPr id="9" name="Content Placeholder 2"/>
          <p:cNvSpPr>
            <a:spLocks noGrp="1"/>
          </p:cNvSpPr>
          <p:nvPr>
            <p:ph idx="1"/>
          </p:nvPr>
        </p:nvSpPr>
        <p:spPr>
          <a:xfrm>
            <a:off x="381000" y="1600200"/>
            <a:ext cx="8686800" cy="4953000"/>
          </a:xfrm>
        </p:spPr>
        <p:txBody>
          <a:bodyPr/>
          <a:lstStyle/>
          <a:p>
            <a:r>
              <a:rPr lang="en-US" dirty="0" smtClean="0">
                <a:solidFill>
                  <a:srgbClr val="16165D"/>
                </a:solidFill>
              </a:rPr>
              <a:t>                        Nov 2017</a:t>
            </a:r>
          </a:p>
          <a:p>
            <a:endParaRPr lang="en-US" dirty="0">
              <a:solidFill>
                <a:srgbClr val="16165D"/>
              </a:solidFill>
            </a:endParaRPr>
          </a:p>
          <a:p>
            <a:r>
              <a:rPr lang="en-US" dirty="0" smtClean="0">
                <a:solidFill>
                  <a:srgbClr val="16165D"/>
                </a:solidFill>
              </a:rPr>
              <a:t>			</a:t>
            </a:r>
            <a:r>
              <a:rPr lang="en-US" dirty="0">
                <a:solidFill>
                  <a:srgbClr val="16165D"/>
                </a:solidFill>
              </a:rPr>
              <a:t>	</a:t>
            </a:r>
            <a:r>
              <a:rPr lang="en-US" dirty="0" smtClean="0">
                <a:solidFill>
                  <a:srgbClr val="16165D"/>
                </a:solidFill>
              </a:rPr>
              <a:t>			             Nov 2018</a:t>
            </a:r>
            <a:endParaRPr lang="en-US" dirty="0">
              <a:solidFill>
                <a:srgbClr val="16165D"/>
              </a:solidFill>
            </a:endParaRPr>
          </a:p>
        </p:txBody>
      </p:sp>
      <p:sp>
        <p:nvSpPr>
          <p:cNvPr id="10" name="Rectangle 9"/>
          <p:cNvSpPr/>
          <p:nvPr/>
        </p:nvSpPr>
        <p:spPr>
          <a:xfrm>
            <a:off x="1466850" y="6400800"/>
            <a:ext cx="7277100" cy="369332"/>
          </a:xfrm>
          <a:prstGeom prst="rect">
            <a:avLst/>
          </a:prstGeom>
        </p:spPr>
        <p:txBody>
          <a:bodyPr wrap="square">
            <a:spAutoFit/>
          </a:bodyPr>
          <a:lstStyle/>
          <a:p>
            <a:pPr algn="r"/>
            <a:r>
              <a:rPr lang="en-US" sz="1800" b="0" dirty="0">
                <a:solidFill>
                  <a:schemeClr val="bg1"/>
                </a:solidFill>
              </a:rPr>
              <a:t>https://www.indeed.com/q-Biomedical-Informatics-jobs.html</a:t>
            </a:r>
          </a:p>
        </p:txBody>
      </p:sp>
    </p:spTree>
    <p:extLst>
      <p:ext uri="{BB962C8B-B14F-4D97-AF65-F5344CB8AC3E}">
        <p14:creationId xmlns:p14="http://schemas.microsoft.com/office/powerpoint/2010/main" val="28727073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886450" y="794731"/>
            <a:ext cx="2260538" cy="996810"/>
          </a:xfrm>
          <a:prstGeom prst="rect">
            <a:avLst/>
          </a:prstGeom>
        </p:spPr>
      </p:pic>
      <p:pic>
        <p:nvPicPr>
          <p:cNvPr id="4099" name="Picture 3" descr="dem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029200"/>
            <a:ext cx="1038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Smi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6078" y="4913244"/>
            <a:ext cx="1214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1" name="Group 5"/>
          <p:cNvGrpSpPr>
            <a:grpSpLocks/>
          </p:cNvGrpSpPr>
          <p:nvPr/>
        </p:nvGrpSpPr>
        <p:grpSpPr bwMode="auto">
          <a:xfrm>
            <a:off x="304800" y="2133600"/>
            <a:ext cx="996950" cy="1219200"/>
            <a:chOff x="2736" y="1344"/>
            <a:chExt cx="724" cy="941"/>
          </a:xfrm>
        </p:grpSpPr>
        <p:sp>
          <p:nvSpPr>
            <p:cNvPr id="4130" name="Rectangle 6"/>
            <p:cNvSpPr>
              <a:spLocks noChangeArrowheads="1"/>
            </p:cNvSpPr>
            <p:nvPr/>
          </p:nvSpPr>
          <p:spPr bwMode="auto">
            <a:xfrm>
              <a:off x="2736" y="1344"/>
              <a:ext cx="720" cy="912"/>
            </a:xfrm>
            <a:prstGeom prst="rect">
              <a:avLst/>
            </a:prstGeom>
            <a:solidFill>
              <a:schemeClr val="folHlink"/>
            </a:solidFill>
            <a:ln w="9525">
              <a:solidFill>
                <a:schemeClr val="hlink"/>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pic>
          <p:nvPicPr>
            <p:cNvPr id="4131" name="Picture 7" descr="aristot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6" y="1344"/>
              <a:ext cx="724"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02" name="Picture 8" descr="HIPPOCRATES">
            <a:hlinkClick r:id="rId8"/>
          </p:cNvPr>
          <p:cNvPicPr>
            <a:picLocks noChangeAspect="1" noChangeArrowheads="1"/>
          </p:cNvPicPr>
          <p:nvPr/>
        </p:nvPicPr>
        <p:blipFill>
          <a:blip r:embed="rId9">
            <a:lum bright="14000"/>
            <a:extLst>
              <a:ext uri="{28A0092B-C50C-407E-A947-70E740481C1C}">
                <a14:useLocalDpi xmlns:a14="http://schemas.microsoft.com/office/drawing/2010/main" val="0"/>
              </a:ext>
            </a:extLst>
          </a:blip>
          <a:srcRect/>
          <a:stretch>
            <a:fillRect/>
          </a:stretch>
        </p:blipFill>
        <p:spPr bwMode="auto">
          <a:xfrm>
            <a:off x="1219200" y="914400"/>
            <a:ext cx="8778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descr="trans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64177" y="2497863"/>
            <a:ext cx="1806575" cy="754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104" name="Picture 10" descr="ceust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8675" y="1014413"/>
            <a:ext cx="1041400" cy="13716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4105" name="AutoShape 11"/>
          <p:cNvSpPr>
            <a:spLocks noGrp="1" noChangeArrowheads="1"/>
          </p:cNvSpPr>
          <p:nvPr>
            <p:ph type="title"/>
          </p:nvPr>
        </p:nvSpPr>
        <p:spPr>
          <a:xfrm>
            <a:off x="3048000" y="3200400"/>
            <a:ext cx="2819400" cy="1041400"/>
          </a:xfrm>
        </p:spPr>
        <p:txBody>
          <a:bodyPr/>
          <a:lstStyle/>
          <a:p>
            <a:pPr eaLnBrk="1" hangingPunct="1"/>
            <a:r>
              <a:rPr lang="nl-BE" sz="2800" smtClean="0">
                <a:solidFill>
                  <a:schemeClr val="bg1"/>
                </a:solidFill>
              </a:rPr>
              <a:t>Short personal history</a:t>
            </a:r>
            <a:endParaRPr lang="nl-NL" sz="2800" smtClean="0">
              <a:solidFill>
                <a:schemeClr val="bg1"/>
              </a:solidFill>
            </a:endParaRPr>
          </a:p>
        </p:txBody>
      </p:sp>
      <p:grpSp>
        <p:nvGrpSpPr>
          <p:cNvPr id="4106" name="Group 12"/>
          <p:cNvGrpSpPr>
            <a:grpSpLocks/>
          </p:cNvGrpSpPr>
          <p:nvPr/>
        </p:nvGrpSpPr>
        <p:grpSpPr bwMode="auto">
          <a:xfrm>
            <a:off x="3203575" y="990600"/>
            <a:ext cx="1903413" cy="1985963"/>
            <a:chOff x="2640" y="720"/>
            <a:chExt cx="1199" cy="1251"/>
          </a:xfrm>
        </p:grpSpPr>
        <p:pic>
          <p:nvPicPr>
            <p:cNvPr id="4128" name="Picture 13" descr="cb-bab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6" y="720"/>
              <a:ext cx="652"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9" name="Text Box 14"/>
            <p:cNvSpPr txBox="1">
              <a:spLocks noChangeArrowheads="1"/>
            </p:cNvSpPr>
            <p:nvPr/>
          </p:nvSpPr>
          <p:spPr bwMode="auto">
            <a:xfrm>
              <a:off x="2640" y="1680"/>
              <a:ext cx="11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rgbClr val="FFFF00"/>
                  </a:solidFill>
                  <a:cs typeface="Times New Roman" panose="02020603050405020304" pitchFamily="18" charset="0"/>
                </a:rPr>
                <a:t>  1959     -      </a:t>
              </a:r>
              <a:endParaRPr lang="nl-NL" dirty="0">
                <a:solidFill>
                  <a:srgbClr val="FFFF00"/>
                </a:solidFill>
                <a:cs typeface="Times New Roman" panose="02020603050405020304" pitchFamily="18" charset="0"/>
              </a:endParaRPr>
            </a:p>
          </p:txBody>
        </p:sp>
      </p:grpSp>
      <p:pic>
        <p:nvPicPr>
          <p:cNvPr id="4107" name="Picture 15" descr="Bikit (2938 byt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5400" y="2743200"/>
            <a:ext cx="14478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6" descr="Rami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4114800"/>
            <a:ext cx="14478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17" descr="logosmal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5486400"/>
            <a:ext cx="152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8" name="Object 18"/>
          <p:cNvGraphicFramePr>
            <a:graphicFrameLocks noChangeAspect="1"/>
          </p:cNvGraphicFramePr>
          <p:nvPr>
            <p:extLst/>
          </p:nvPr>
        </p:nvGraphicFramePr>
        <p:xfrm>
          <a:off x="4724400" y="5105400"/>
          <a:ext cx="1143000" cy="577850"/>
        </p:xfrm>
        <a:graphic>
          <a:graphicData uri="http://schemas.openxmlformats.org/presentationml/2006/ole">
            <mc:AlternateContent xmlns:mc="http://schemas.openxmlformats.org/markup-compatibility/2006">
              <mc:Choice xmlns:v="urn:schemas-microsoft-com:vml" Requires="v">
                <p:oleObj spid="_x0000_s358441" name="Photo Editor-foto" r:id="rId16" imgW="809738" imgH="409632" progId="MSPhotoEd.3">
                  <p:embed/>
                </p:oleObj>
              </mc:Choice>
              <mc:Fallback>
                <p:oleObj name="Photo Editor-foto" r:id="rId16" imgW="809738" imgH="409632" progId="MSPhotoEd.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24400" y="5105400"/>
                        <a:ext cx="11430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10" name="Picture 19" descr="ecor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72200" y="3276600"/>
            <a:ext cx="1371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20" descr="IFOMIS 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0" y="4419600"/>
            <a:ext cx="15652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21"/>
          <p:cNvSpPr txBox="1">
            <a:spLocks noChangeArrowheads="1"/>
          </p:cNvSpPr>
          <p:nvPr/>
        </p:nvSpPr>
        <p:spPr bwMode="auto">
          <a:xfrm>
            <a:off x="1981200" y="2133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1977</a:t>
            </a:r>
            <a:endParaRPr lang="nl-NL">
              <a:solidFill>
                <a:schemeClr val="bg1"/>
              </a:solidFill>
              <a:cs typeface="Times New Roman" panose="02020603050405020304" pitchFamily="18" charset="0"/>
            </a:endParaRPr>
          </a:p>
        </p:txBody>
      </p:sp>
      <p:sp>
        <p:nvSpPr>
          <p:cNvPr id="4113" name="Text Box 22"/>
          <p:cNvSpPr txBox="1">
            <a:spLocks noChangeArrowheads="1"/>
          </p:cNvSpPr>
          <p:nvPr/>
        </p:nvSpPr>
        <p:spPr bwMode="auto">
          <a:xfrm>
            <a:off x="990600" y="3581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1989</a:t>
            </a:r>
            <a:endParaRPr lang="nl-NL">
              <a:solidFill>
                <a:schemeClr val="bg1"/>
              </a:solidFill>
              <a:cs typeface="Times New Roman" panose="02020603050405020304" pitchFamily="18" charset="0"/>
            </a:endParaRPr>
          </a:p>
        </p:txBody>
      </p:sp>
      <p:sp>
        <p:nvSpPr>
          <p:cNvPr id="4114" name="Text Box 23"/>
          <p:cNvSpPr txBox="1">
            <a:spLocks noChangeArrowheads="1"/>
          </p:cNvSpPr>
          <p:nvPr/>
        </p:nvSpPr>
        <p:spPr bwMode="auto">
          <a:xfrm>
            <a:off x="1676400" y="4876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1992</a:t>
            </a:r>
            <a:endParaRPr lang="nl-NL">
              <a:solidFill>
                <a:schemeClr val="bg1"/>
              </a:solidFill>
              <a:cs typeface="Times New Roman" panose="02020603050405020304" pitchFamily="18" charset="0"/>
            </a:endParaRPr>
          </a:p>
        </p:txBody>
      </p:sp>
      <p:sp>
        <p:nvSpPr>
          <p:cNvPr id="4115" name="Text Box 24"/>
          <p:cNvSpPr txBox="1">
            <a:spLocks noChangeArrowheads="1"/>
          </p:cNvSpPr>
          <p:nvPr/>
        </p:nvSpPr>
        <p:spPr bwMode="auto">
          <a:xfrm>
            <a:off x="4800600" y="5715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1998</a:t>
            </a:r>
            <a:endParaRPr lang="nl-NL">
              <a:solidFill>
                <a:schemeClr val="bg1"/>
              </a:solidFill>
              <a:cs typeface="Times New Roman" panose="02020603050405020304" pitchFamily="18" charset="0"/>
            </a:endParaRPr>
          </a:p>
        </p:txBody>
      </p:sp>
      <p:sp>
        <p:nvSpPr>
          <p:cNvPr id="4116" name="Text Box 25"/>
          <p:cNvSpPr txBox="1">
            <a:spLocks noChangeArrowheads="1"/>
          </p:cNvSpPr>
          <p:nvPr/>
        </p:nvSpPr>
        <p:spPr bwMode="auto">
          <a:xfrm>
            <a:off x="6248400" y="5257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2002</a:t>
            </a:r>
            <a:endParaRPr lang="nl-NL">
              <a:solidFill>
                <a:schemeClr val="bg1"/>
              </a:solidFill>
              <a:cs typeface="Times New Roman" panose="02020603050405020304" pitchFamily="18" charset="0"/>
            </a:endParaRPr>
          </a:p>
        </p:txBody>
      </p:sp>
      <p:sp>
        <p:nvSpPr>
          <p:cNvPr id="4117" name="Text Box 26"/>
          <p:cNvSpPr txBox="1">
            <a:spLocks noChangeArrowheads="1"/>
          </p:cNvSpPr>
          <p:nvPr/>
        </p:nvSpPr>
        <p:spPr bwMode="auto">
          <a:xfrm>
            <a:off x="7543800" y="35052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2004</a:t>
            </a:r>
            <a:endParaRPr lang="nl-NL">
              <a:solidFill>
                <a:schemeClr val="bg1"/>
              </a:solidFill>
              <a:cs typeface="Times New Roman" panose="02020603050405020304" pitchFamily="18" charset="0"/>
            </a:endParaRPr>
          </a:p>
        </p:txBody>
      </p:sp>
      <p:pic>
        <p:nvPicPr>
          <p:cNvPr id="4118" name="Picture 27" descr="ru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62200" y="1371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3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248400" y="1879169"/>
            <a:ext cx="164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0" name="AutoShape 29"/>
          <p:cNvSpPr>
            <a:spLocks noChangeArrowheads="1"/>
          </p:cNvSpPr>
          <p:nvPr/>
        </p:nvSpPr>
        <p:spPr bwMode="auto">
          <a:xfrm flipV="1">
            <a:off x="609600" y="914400"/>
            <a:ext cx="8001000" cy="5486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0392 h 21600"/>
            </a:gdLst>
            <a:ahLst/>
            <a:cxnLst>
              <a:cxn ang="T8">
                <a:pos x="T0" y="T1"/>
              </a:cxn>
              <a:cxn ang="T9">
                <a:pos x="T2" y="T3"/>
              </a:cxn>
              <a:cxn ang="T10">
                <a:pos x="T4" y="T5"/>
              </a:cxn>
              <a:cxn ang="T11">
                <a:pos x="T6" y="T7"/>
              </a:cxn>
            </a:cxnLst>
            <a:rect l="T12" t="T13" r="T14" b="T15"/>
            <a:pathLst>
              <a:path w="21600" h="21600">
                <a:moveTo>
                  <a:pt x="7701" y="20661"/>
                </a:moveTo>
                <a:cubicBezTo>
                  <a:pt x="3393" y="19307"/>
                  <a:pt x="463" y="15315"/>
                  <a:pt x="463" y="10800"/>
                </a:cubicBezTo>
                <a:cubicBezTo>
                  <a:pt x="463" y="5091"/>
                  <a:pt x="5091" y="463"/>
                  <a:pt x="10800" y="463"/>
                </a:cubicBezTo>
                <a:cubicBezTo>
                  <a:pt x="16508" y="463"/>
                  <a:pt x="21137" y="5091"/>
                  <a:pt x="21137" y="10800"/>
                </a:cubicBezTo>
                <a:cubicBezTo>
                  <a:pt x="21137" y="15315"/>
                  <a:pt x="18206" y="19307"/>
                  <a:pt x="13898" y="20661"/>
                </a:cubicBezTo>
                <a:lnTo>
                  <a:pt x="14037" y="21103"/>
                </a:lnTo>
                <a:cubicBezTo>
                  <a:pt x="18538" y="19689"/>
                  <a:pt x="21600" y="15517"/>
                  <a:pt x="21600" y="10800"/>
                </a:cubicBezTo>
                <a:cubicBezTo>
                  <a:pt x="21600" y="4835"/>
                  <a:pt x="16764" y="0"/>
                  <a:pt x="10800" y="0"/>
                </a:cubicBezTo>
                <a:cubicBezTo>
                  <a:pt x="4835" y="0"/>
                  <a:pt x="0" y="4835"/>
                  <a:pt x="0" y="10800"/>
                </a:cubicBezTo>
                <a:cubicBezTo>
                  <a:pt x="-1" y="15517"/>
                  <a:pt x="3061" y="19689"/>
                  <a:pt x="7562" y="21103"/>
                </a:cubicBezTo>
                <a:close/>
              </a:path>
            </a:pathLst>
          </a:custGeom>
          <a:gradFill rotWithShape="0">
            <a:gsLst>
              <a:gs pos="0">
                <a:srgbClr val="66FF33"/>
              </a:gs>
              <a:gs pos="100000">
                <a:srgbClr val="FF0000"/>
              </a:gs>
            </a:gsLst>
            <a:lin ang="2700000" scaled="1"/>
          </a:gradFill>
          <a:ln w="9525">
            <a:solidFill>
              <a:schemeClr val="tx1"/>
            </a:solidFill>
            <a:miter lim="800000"/>
            <a:headEnd/>
            <a:tailEnd/>
          </a:ln>
        </p:spPr>
        <p:txBody>
          <a:bodyPr wrap="none" anchor="ctr"/>
          <a:lstStyle/>
          <a:p>
            <a:endParaRPr lang="en-US"/>
          </a:p>
        </p:txBody>
      </p:sp>
      <p:sp>
        <p:nvSpPr>
          <p:cNvPr id="4121" name="AutoShape 30"/>
          <p:cNvSpPr>
            <a:spLocks noChangeArrowheads="1"/>
          </p:cNvSpPr>
          <p:nvPr/>
        </p:nvSpPr>
        <p:spPr bwMode="auto">
          <a:xfrm rot="891021">
            <a:off x="5695950" y="1000125"/>
            <a:ext cx="381000" cy="228600"/>
          </a:xfrm>
          <a:prstGeom prst="leftArrow">
            <a:avLst>
              <a:gd name="adj1" fmla="val 50000"/>
              <a:gd name="adj2" fmla="val 41667"/>
            </a:avLst>
          </a:prstGeom>
          <a:gradFill rotWithShape="1">
            <a:gsLst>
              <a:gs pos="0">
                <a:srgbClr val="74DC3A"/>
              </a:gs>
              <a:gs pos="100000">
                <a:srgbClr val="AAE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4122" name="Text Box 31"/>
          <p:cNvSpPr txBox="1">
            <a:spLocks noChangeArrowheads="1"/>
          </p:cNvSpPr>
          <p:nvPr/>
        </p:nvSpPr>
        <p:spPr bwMode="auto">
          <a:xfrm>
            <a:off x="5447250" y="278456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2006</a:t>
            </a:r>
            <a:endParaRPr lang="nl-NL" dirty="0">
              <a:solidFill>
                <a:schemeClr val="bg1"/>
              </a:solidFill>
              <a:cs typeface="Times New Roman" panose="02020603050405020304" pitchFamily="18" charset="0"/>
            </a:endParaRPr>
          </a:p>
        </p:txBody>
      </p:sp>
      <p:pic>
        <p:nvPicPr>
          <p:cNvPr id="4123" name="Picture 32" descr="ub_blu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349584" y="2582908"/>
            <a:ext cx="8382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4" name="Text Box 33"/>
          <p:cNvSpPr txBox="1">
            <a:spLocks noChangeArrowheads="1"/>
          </p:cNvSpPr>
          <p:nvPr/>
        </p:nvSpPr>
        <p:spPr bwMode="auto">
          <a:xfrm>
            <a:off x="2057400" y="6076122"/>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1993</a:t>
            </a:r>
            <a:endParaRPr lang="nl-NL" dirty="0">
              <a:solidFill>
                <a:schemeClr val="bg1"/>
              </a:solidFill>
              <a:cs typeface="Times New Roman" panose="02020603050405020304" pitchFamily="18" charset="0"/>
            </a:endParaRPr>
          </a:p>
        </p:txBody>
      </p:sp>
      <p:sp>
        <p:nvSpPr>
          <p:cNvPr id="4125" name="Text Box 34"/>
          <p:cNvSpPr txBox="1">
            <a:spLocks noChangeArrowheads="1"/>
          </p:cNvSpPr>
          <p:nvPr/>
        </p:nvSpPr>
        <p:spPr bwMode="auto">
          <a:xfrm>
            <a:off x="3429000" y="5715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a:solidFill>
                  <a:schemeClr val="bg1"/>
                </a:solidFill>
                <a:cs typeface="Times New Roman" panose="02020603050405020304" pitchFamily="18" charset="0"/>
              </a:rPr>
              <a:t>1995</a:t>
            </a:r>
            <a:endParaRPr lang="nl-NL">
              <a:solidFill>
                <a:schemeClr val="bg1"/>
              </a:solidFill>
              <a:cs typeface="Times New Roman" panose="02020603050405020304" pitchFamily="18" charset="0"/>
            </a:endParaRPr>
          </a:p>
        </p:txBody>
      </p:sp>
      <p:pic>
        <p:nvPicPr>
          <p:cNvPr id="4126" name="Picture 35" descr="Logo PROREC-BE">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52800" y="5029200"/>
            <a:ext cx="1066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7" name="Text Box 31"/>
          <p:cNvSpPr txBox="1">
            <a:spLocks noChangeArrowheads="1"/>
          </p:cNvSpPr>
          <p:nvPr/>
        </p:nvSpPr>
        <p:spPr bwMode="auto">
          <a:xfrm>
            <a:off x="7976535" y="1747837"/>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a:solidFill>
                  <a:schemeClr val="bg1"/>
                </a:solidFill>
                <a:cs typeface="Times New Roman" panose="02020603050405020304" pitchFamily="18" charset="0"/>
              </a:rPr>
              <a:t>2012</a:t>
            </a:r>
            <a:endParaRPr lang="nl-NL" dirty="0">
              <a:solidFill>
                <a:schemeClr val="bg1"/>
              </a:solidFill>
              <a:cs typeface="Times New Roman" panose="02020603050405020304" pitchFamily="18" charset="0"/>
            </a:endParaRPr>
          </a:p>
        </p:txBody>
      </p:sp>
      <p:sp>
        <p:nvSpPr>
          <p:cNvPr id="37" name="Text Box 31"/>
          <p:cNvSpPr txBox="1">
            <a:spLocks noChangeArrowheads="1"/>
          </p:cNvSpPr>
          <p:nvPr/>
        </p:nvSpPr>
        <p:spPr bwMode="auto">
          <a:xfrm>
            <a:off x="8288338" y="1014413"/>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nl-BE" dirty="0" smtClean="0">
                <a:solidFill>
                  <a:schemeClr val="bg1"/>
                </a:solidFill>
                <a:cs typeface="Times New Roman" panose="02020603050405020304" pitchFamily="18" charset="0"/>
              </a:rPr>
              <a:t>2014</a:t>
            </a:r>
            <a:endParaRPr lang="nl-NL"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15831357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6066" name="AutoShape 2"/>
          <p:cNvSpPr>
            <a:spLocks noGrp="1" noChangeArrowheads="1"/>
          </p:cNvSpPr>
          <p:nvPr>
            <p:ph type="title"/>
          </p:nvPr>
        </p:nvSpPr>
        <p:spPr>
          <a:xfrm>
            <a:off x="255588" y="609600"/>
            <a:ext cx="8632825" cy="631825"/>
          </a:xfrm>
        </p:spPr>
        <p:txBody>
          <a:bodyPr/>
          <a:lstStyle/>
          <a:p>
            <a:r>
              <a:rPr lang="en-US" dirty="0"/>
              <a:t>A trajectory of mixes and mingles …</a:t>
            </a:r>
          </a:p>
        </p:txBody>
      </p:sp>
      <p:grpSp>
        <p:nvGrpSpPr>
          <p:cNvPr id="2136067" name="Group 3"/>
          <p:cNvGrpSpPr>
            <a:grpSpLocks/>
          </p:cNvGrpSpPr>
          <p:nvPr/>
        </p:nvGrpSpPr>
        <p:grpSpPr bwMode="auto">
          <a:xfrm>
            <a:off x="1538288" y="3203575"/>
            <a:ext cx="7481887" cy="3143250"/>
            <a:chOff x="969" y="2256"/>
            <a:chExt cx="4713" cy="1980"/>
          </a:xfrm>
        </p:grpSpPr>
        <p:sp>
          <p:nvSpPr>
            <p:cNvPr id="2136068" name="Text Box 4"/>
            <p:cNvSpPr txBox="1">
              <a:spLocks noChangeArrowheads="1"/>
            </p:cNvSpPr>
            <p:nvPr/>
          </p:nvSpPr>
          <p:spPr bwMode="auto">
            <a:xfrm>
              <a:off x="1174" y="3999"/>
              <a:ext cx="586"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Biology</a:t>
              </a:r>
            </a:p>
          </p:txBody>
        </p:sp>
        <p:grpSp>
          <p:nvGrpSpPr>
            <p:cNvPr id="2136069" name="Group 5"/>
            <p:cNvGrpSpPr>
              <a:grpSpLocks/>
            </p:cNvGrpSpPr>
            <p:nvPr/>
          </p:nvGrpSpPr>
          <p:grpSpPr bwMode="auto">
            <a:xfrm>
              <a:off x="969" y="2256"/>
              <a:ext cx="4713" cy="1980"/>
              <a:chOff x="969" y="2256"/>
              <a:chExt cx="4713" cy="1980"/>
            </a:xfrm>
          </p:grpSpPr>
          <p:sp>
            <p:nvSpPr>
              <p:cNvPr id="2136070" name="Rectangle 6"/>
              <p:cNvSpPr>
                <a:spLocks noChangeArrowheads="1"/>
              </p:cNvSpPr>
              <p:nvPr/>
            </p:nvSpPr>
            <p:spPr bwMode="auto">
              <a:xfrm>
                <a:off x="4080" y="2256"/>
                <a:ext cx="1248" cy="1296"/>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6071" name="Text Box 7"/>
              <p:cNvSpPr txBox="1">
                <a:spLocks noChangeArrowheads="1"/>
              </p:cNvSpPr>
              <p:nvPr/>
            </p:nvSpPr>
            <p:spPr bwMode="auto">
              <a:xfrm>
                <a:off x="1830" y="2976"/>
                <a:ext cx="954" cy="410"/>
              </a:xfrm>
              <a:prstGeom prst="rect">
                <a:avLst/>
              </a:prstGeom>
              <a:gradFill rotWithShape="1">
                <a:gsLst>
                  <a:gs pos="0">
                    <a:srgbClr val="FF6600"/>
                  </a:gs>
                  <a:gs pos="100000">
                    <a:schemeClr val="accent2"/>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Translational</a:t>
                </a:r>
              </a:p>
              <a:p>
                <a:r>
                  <a:rPr lang="en-US" sz="1800">
                    <a:solidFill>
                      <a:schemeClr val="bg1"/>
                    </a:solidFill>
                  </a:rPr>
                  <a:t>Research</a:t>
                </a:r>
              </a:p>
            </p:txBody>
          </p:sp>
          <p:sp>
            <p:nvSpPr>
              <p:cNvPr id="2136072" name="Text Box 8"/>
              <p:cNvSpPr txBox="1">
                <a:spLocks noChangeArrowheads="1"/>
              </p:cNvSpPr>
              <p:nvPr/>
            </p:nvSpPr>
            <p:spPr bwMode="auto">
              <a:xfrm>
                <a:off x="4848" y="3744"/>
                <a:ext cx="834" cy="410"/>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Defense &amp;</a:t>
                </a:r>
              </a:p>
              <a:p>
                <a:r>
                  <a:rPr lang="en-US" sz="1800">
                    <a:solidFill>
                      <a:schemeClr val="bg1"/>
                    </a:solidFill>
                  </a:rPr>
                  <a:t>Intelligence</a:t>
                </a:r>
              </a:p>
            </p:txBody>
          </p:sp>
          <p:sp>
            <p:nvSpPr>
              <p:cNvPr id="2136073" name="Text Box 9"/>
              <p:cNvSpPr txBox="1">
                <a:spLocks noChangeArrowheads="1"/>
              </p:cNvSpPr>
              <p:nvPr/>
            </p:nvSpPr>
            <p:spPr bwMode="auto">
              <a:xfrm>
                <a:off x="2350" y="3999"/>
                <a:ext cx="1010"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Pharmacology</a:t>
                </a:r>
              </a:p>
            </p:txBody>
          </p:sp>
          <p:sp>
            <p:nvSpPr>
              <p:cNvPr id="2136074" name="Text Box 10"/>
              <p:cNvSpPr txBox="1">
                <a:spLocks noChangeArrowheads="1"/>
              </p:cNvSpPr>
              <p:nvPr/>
            </p:nvSpPr>
            <p:spPr bwMode="auto">
              <a:xfrm>
                <a:off x="2196" y="3552"/>
                <a:ext cx="1322"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Pharmacogenomics</a:t>
                </a:r>
              </a:p>
            </p:txBody>
          </p:sp>
          <p:sp>
            <p:nvSpPr>
              <p:cNvPr id="2136075" name="Text Box 11"/>
              <p:cNvSpPr txBox="1">
                <a:spLocks noChangeArrowheads="1"/>
              </p:cNvSpPr>
              <p:nvPr/>
            </p:nvSpPr>
            <p:spPr bwMode="auto">
              <a:xfrm>
                <a:off x="3792" y="3744"/>
                <a:ext cx="834" cy="410"/>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Performing</a:t>
                </a:r>
              </a:p>
              <a:p>
                <a:r>
                  <a:rPr lang="en-US" sz="1800">
                    <a:solidFill>
                      <a:schemeClr val="bg1"/>
                    </a:solidFill>
                  </a:rPr>
                  <a:t>Arts</a:t>
                </a:r>
              </a:p>
            </p:txBody>
          </p:sp>
          <p:cxnSp>
            <p:nvCxnSpPr>
              <p:cNvPr id="2136076" name="AutoShape 12"/>
              <p:cNvCxnSpPr>
                <a:cxnSpLocks noChangeShapeType="1"/>
                <a:stCxn id="2136095" idx="0"/>
                <a:endCxn id="2136071" idx="1"/>
              </p:cNvCxnSpPr>
              <p:nvPr/>
            </p:nvCxnSpPr>
            <p:spPr bwMode="auto">
              <a:xfrm flipV="1">
                <a:off x="969" y="3181"/>
                <a:ext cx="861" cy="37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7" name="AutoShape 13"/>
              <p:cNvCxnSpPr>
                <a:cxnSpLocks noChangeShapeType="1"/>
                <a:stCxn id="2136068" idx="0"/>
                <a:endCxn id="2136071" idx="2"/>
              </p:cNvCxnSpPr>
              <p:nvPr/>
            </p:nvCxnSpPr>
            <p:spPr bwMode="auto">
              <a:xfrm flipV="1">
                <a:off x="1467" y="3386"/>
                <a:ext cx="840" cy="61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8" name="AutoShape 14"/>
              <p:cNvCxnSpPr>
                <a:cxnSpLocks noChangeShapeType="1"/>
                <a:stCxn id="2136068" idx="0"/>
                <a:endCxn id="2136074" idx="1"/>
              </p:cNvCxnSpPr>
              <p:nvPr/>
            </p:nvCxnSpPr>
            <p:spPr bwMode="auto">
              <a:xfrm flipV="1">
                <a:off x="1467" y="3671"/>
                <a:ext cx="729" cy="328"/>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79" name="AutoShape 15"/>
              <p:cNvCxnSpPr>
                <a:cxnSpLocks noChangeShapeType="1"/>
                <a:stCxn id="2136073" idx="0"/>
                <a:endCxn id="2136074" idx="2"/>
              </p:cNvCxnSpPr>
              <p:nvPr/>
            </p:nvCxnSpPr>
            <p:spPr bwMode="auto">
              <a:xfrm flipV="1">
                <a:off x="2855" y="3789"/>
                <a:ext cx="2" cy="210"/>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0" name="AutoShape 16"/>
              <p:cNvCxnSpPr>
                <a:cxnSpLocks noChangeShapeType="1"/>
                <a:stCxn id="2136070" idx="1"/>
                <a:endCxn id="2136071" idx="3"/>
              </p:cNvCxnSpPr>
              <p:nvPr/>
            </p:nvCxnSpPr>
            <p:spPr bwMode="auto">
              <a:xfrm flipH="1">
                <a:off x="2784" y="2904"/>
                <a:ext cx="1296" cy="27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1" name="AutoShape 17"/>
              <p:cNvCxnSpPr>
                <a:cxnSpLocks noChangeShapeType="1"/>
                <a:stCxn id="2136070" idx="1"/>
                <a:endCxn id="2136074" idx="0"/>
              </p:cNvCxnSpPr>
              <p:nvPr/>
            </p:nvCxnSpPr>
            <p:spPr bwMode="auto">
              <a:xfrm flipH="1">
                <a:off x="2857" y="2904"/>
                <a:ext cx="1223" cy="648"/>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2" name="AutoShape 18"/>
              <p:cNvCxnSpPr>
                <a:cxnSpLocks noChangeShapeType="1"/>
                <a:stCxn id="2136070" idx="2"/>
                <a:endCxn id="2136075" idx="0"/>
              </p:cNvCxnSpPr>
              <p:nvPr/>
            </p:nvCxnSpPr>
            <p:spPr bwMode="auto">
              <a:xfrm flipH="1">
                <a:off x="4209" y="3552"/>
                <a:ext cx="495" cy="19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3" name="AutoShape 19"/>
              <p:cNvCxnSpPr>
                <a:cxnSpLocks noChangeShapeType="1"/>
                <a:stCxn id="2136070" idx="2"/>
                <a:endCxn id="2136072" idx="0"/>
              </p:cNvCxnSpPr>
              <p:nvPr/>
            </p:nvCxnSpPr>
            <p:spPr bwMode="auto">
              <a:xfrm>
                <a:off x="4704" y="3552"/>
                <a:ext cx="561" cy="19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136084" name="Group 20"/>
          <p:cNvGrpSpPr>
            <a:grpSpLocks/>
          </p:cNvGrpSpPr>
          <p:nvPr/>
        </p:nvGrpSpPr>
        <p:grpSpPr bwMode="auto">
          <a:xfrm>
            <a:off x="1049338" y="2016125"/>
            <a:ext cx="4332287" cy="3244849"/>
            <a:chOff x="661" y="1508"/>
            <a:chExt cx="2729" cy="2044"/>
          </a:xfrm>
        </p:grpSpPr>
        <p:sp>
          <p:nvSpPr>
            <p:cNvPr id="2136085" name="Text Box 21"/>
            <p:cNvSpPr txBox="1">
              <a:spLocks noChangeArrowheads="1"/>
            </p:cNvSpPr>
            <p:nvPr/>
          </p:nvSpPr>
          <p:spPr bwMode="auto">
            <a:xfrm>
              <a:off x="1920" y="1584"/>
              <a:ext cx="794"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Linguistics</a:t>
              </a:r>
            </a:p>
          </p:txBody>
        </p:sp>
        <p:sp>
          <p:nvSpPr>
            <p:cNvPr id="2136086" name="Text Box 22"/>
            <p:cNvSpPr txBox="1">
              <a:spLocks noChangeArrowheads="1"/>
            </p:cNvSpPr>
            <p:nvPr/>
          </p:nvSpPr>
          <p:spPr bwMode="auto">
            <a:xfrm>
              <a:off x="918" y="1920"/>
              <a:ext cx="1824"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a:solidFill>
                    <a:schemeClr val="tx1"/>
                  </a:solidFill>
                </a:rPr>
                <a:t>Computational Linguistics</a:t>
              </a:r>
            </a:p>
          </p:txBody>
        </p:sp>
        <p:sp>
          <p:nvSpPr>
            <p:cNvPr id="2136087" name="Text Box 23"/>
            <p:cNvSpPr txBox="1">
              <a:spLocks noChangeArrowheads="1"/>
            </p:cNvSpPr>
            <p:nvPr/>
          </p:nvSpPr>
          <p:spPr bwMode="auto">
            <a:xfrm>
              <a:off x="987" y="2400"/>
              <a:ext cx="1686" cy="410"/>
            </a:xfrm>
            <a:prstGeom prst="rect">
              <a:avLst/>
            </a:prstGeom>
            <a:gradFill rotWithShape="1">
              <a:gsLst>
                <a:gs pos="0">
                  <a:srgbClr val="FFFF00"/>
                </a:gs>
                <a:gs pos="100000">
                  <a:srgbClr val="FF66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Medical Natural</a:t>
              </a:r>
            </a:p>
            <a:p>
              <a:r>
                <a:rPr lang="en-US" sz="1800">
                  <a:solidFill>
                    <a:schemeClr val="tx1"/>
                  </a:solidFill>
                </a:rPr>
                <a:t>Language Understanding</a:t>
              </a:r>
            </a:p>
          </p:txBody>
        </p:sp>
        <p:cxnSp>
          <p:nvCxnSpPr>
            <p:cNvPr id="2136088" name="AutoShape 24"/>
            <p:cNvCxnSpPr>
              <a:cxnSpLocks noChangeShapeType="1"/>
              <a:stCxn id="2136085" idx="1"/>
              <a:endCxn id="2136086" idx="0"/>
            </p:cNvCxnSpPr>
            <p:nvPr/>
          </p:nvCxnSpPr>
          <p:spPr bwMode="auto">
            <a:xfrm flipH="1">
              <a:off x="1830" y="1703"/>
              <a:ext cx="90" cy="21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89" name="AutoShape 25"/>
            <p:cNvCxnSpPr>
              <a:cxnSpLocks noChangeShapeType="1"/>
              <a:stCxn id="2136094" idx="2"/>
              <a:endCxn id="2136086" idx="0"/>
            </p:cNvCxnSpPr>
            <p:nvPr/>
          </p:nvCxnSpPr>
          <p:spPr bwMode="auto">
            <a:xfrm>
              <a:off x="661" y="1629"/>
              <a:ext cx="1169" cy="29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0" name="AutoShape 26"/>
            <p:cNvCxnSpPr>
              <a:cxnSpLocks noChangeShapeType="1"/>
              <a:stCxn id="2136086" idx="2"/>
              <a:endCxn id="2136087" idx="0"/>
            </p:cNvCxnSpPr>
            <p:nvPr/>
          </p:nvCxnSpPr>
          <p:spPr bwMode="auto">
            <a:xfrm>
              <a:off x="1830" y="2157"/>
              <a:ext cx="0"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1" name="AutoShape 27"/>
            <p:cNvCxnSpPr>
              <a:cxnSpLocks noChangeShapeType="1"/>
              <a:stCxn id="2136095" idx="0"/>
              <a:endCxn id="2136087" idx="2"/>
            </p:cNvCxnSpPr>
            <p:nvPr/>
          </p:nvCxnSpPr>
          <p:spPr bwMode="auto">
            <a:xfrm flipV="1">
              <a:off x="969" y="2810"/>
              <a:ext cx="861" cy="74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092" name="AutoShape 28"/>
            <p:cNvCxnSpPr>
              <a:cxnSpLocks noChangeShapeType="1"/>
              <a:stCxn id="2136096" idx="1"/>
              <a:endCxn id="2136087" idx="3"/>
            </p:cNvCxnSpPr>
            <p:nvPr/>
          </p:nvCxnSpPr>
          <p:spPr bwMode="auto">
            <a:xfrm flipH="1">
              <a:off x="2673" y="1508"/>
              <a:ext cx="717" cy="1097"/>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093" name="Group 29"/>
          <p:cNvGrpSpPr>
            <a:grpSpLocks/>
          </p:cNvGrpSpPr>
          <p:nvPr/>
        </p:nvGrpSpPr>
        <p:grpSpPr bwMode="auto">
          <a:xfrm>
            <a:off x="152400" y="1828800"/>
            <a:ext cx="8058150" cy="3808413"/>
            <a:chOff x="96" y="1390"/>
            <a:chExt cx="5076" cy="2399"/>
          </a:xfrm>
        </p:grpSpPr>
        <p:sp>
          <p:nvSpPr>
            <p:cNvPr id="2136094" name="Text Box 30"/>
            <p:cNvSpPr txBox="1">
              <a:spLocks noChangeArrowheads="1"/>
            </p:cNvSpPr>
            <p:nvPr/>
          </p:nvSpPr>
          <p:spPr bwMode="auto">
            <a:xfrm>
              <a:off x="240" y="1392"/>
              <a:ext cx="84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Informatics</a:t>
              </a:r>
            </a:p>
          </p:txBody>
        </p:sp>
        <p:sp>
          <p:nvSpPr>
            <p:cNvPr id="2136095" name="Text Box 31"/>
            <p:cNvSpPr txBox="1">
              <a:spLocks noChangeArrowheads="1"/>
            </p:cNvSpPr>
            <p:nvPr/>
          </p:nvSpPr>
          <p:spPr bwMode="auto">
            <a:xfrm>
              <a:off x="624" y="3552"/>
              <a:ext cx="690" cy="237"/>
            </a:xfrm>
            <a:prstGeom prst="rect">
              <a:avLst/>
            </a:prstGeom>
            <a:solidFill>
              <a:srgbClr val="FF66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bg1"/>
                  </a:solidFill>
                </a:rPr>
                <a:t>Medicine</a:t>
              </a:r>
            </a:p>
          </p:txBody>
        </p:sp>
        <p:sp>
          <p:nvSpPr>
            <p:cNvPr id="2136096" name="Text Box 32"/>
            <p:cNvSpPr txBox="1">
              <a:spLocks noChangeArrowheads="1"/>
            </p:cNvSpPr>
            <p:nvPr/>
          </p:nvSpPr>
          <p:spPr bwMode="auto">
            <a:xfrm>
              <a:off x="3390" y="1390"/>
              <a:ext cx="178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Knowledge Representation</a:t>
              </a:r>
            </a:p>
          </p:txBody>
        </p:sp>
        <p:cxnSp>
          <p:nvCxnSpPr>
            <p:cNvPr id="2136097" name="AutoShape 33"/>
            <p:cNvCxnSpPr>
              <a:cxnSpLocks noChangeShapeType="1"/>
              <a:stCxn id="2136094" idx="3"/>
              <a:endCxn id="2136096" idx="1"/>
            </p:cNvCxnSpPr>
            <p:nvPr/>
          </p:nvCxnSpPr>
          <p:spPr bwMode="auto">
            <a:xfrm flipV="1">
              <a:off x="1082" y="1509"/>
              <a:ext cx="2308" cy="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36098" name="Text Box 34"/>
            <p:cNvSpPr txBox="1">
              <a:spLocks noChangeArrowheads="1"/>
            </p:cNvSpPr>
            <p:nvPr/>
          </p:nvSpPr>
          <p:spPr bwMode="auto">
            <a:xfrm>
              <a:off x="96" y="2880"/>
              <a:ext cx="1078" cy="410"/>
            </a:xfrm>
            <a:prstGeom prst="rect">
              <a:avLst/>
            </a:prstGeom>
            <a:gradFill rotWithShape="1">
              <a:gsLst>
                <a:gs pos="0">
                  <a:srgbClr val="FFFF00"/>
                </a:gs>
                <a:gs pos="100000">
                  <a:srgbClr val="FF6600"/>
                </a:gs>
              </a:gsLst>
              <a:lin ang="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Electronic</a:t>
              </a:r>
            </a:p>
            <a:p>
              <a:r>
                <a:rPr lang="en-US" sz="1800">
                  <a:solidFill>
                    <a:schemeClr val="tx1"/>
                  </a:solidFill>
                </a:rPr>
                <a:t>Health Records</a:t>
              </a:r>
            </a:p>
          </p:txBody>
        </p:sp>
        <p:cxnSp>
          <p:nvCxnSpPr>
            <p:cNvPr id="2136099" name="AutoShape 35"/>
            <p:cNvCxnSpPr>
              <a:cxnSpLocks noChangeShapeType="1"/>
              <a:stCxn id="2136094" idx="2"/>
              <a:endCxn id="2136098" idx="0"/>
            </p:cNvCxnSpPr>
            <p:nvPr/>
          </p:nvCxnSpPr>
          <p:spPr bwMode="auto">
            <a:xfrm flipH="1">
              <a:off x="635" y="1629"/>
              <a:ext cx="26" cy="1251"/>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00" name="AutoShape 36"/>
            <p:cNvCxnSpPr>
              <a:cxnSpLocks noChangeShapeType="1"/>
              <a:stCxn id="2136095" idx="0"/>
              <a:endCxn id="2136098" idx="2"/>
            </p:cNvCxnSpPr>
            <p:nvPr/>
          </p:nvCxnSpPr>
          <p:spPr bwMode="auto">
            <a:xfrm flipH="1" flipV="1">
              <a:off x="635" y="3290"/>
              <a:ext cx="334" cy="26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101" name="Group 37"/>
          <p:cNvGrpSpPr>
            <a:grpSpLocks/>
          </p:cNvGrpSpPr>
          <p:nvPr/>
        </p:nvGrpSpPr>
        <p:grpSpPr bwMode="auto">
          <a:xfrm>
            <a:off x="152400" y="4006850"/>
            <a:ext cx="7845425" cy="1066800"/>
            <a:chOff x="96" y="2762"/>
            <a:chExt cx="4942" cy="672"/>
          </a:xfrm>
        </p:grpSpPr>
        <p:sp>
          <p:nvSpPr>
            <p:cNvPr id="2136102" name="Text Box 38"/>
            <p:cNvSpPr txBox="1">
              <a:spLocks noChangeArrowheads="1"/>
            </p:cNvSpPr>
            <p:nvPr/>
          </p:nvSpPr>
          <p:spPr bwMode="auto">
            <a:xfrm>
              <a:off x="4348" y="3024"/>
              <a:ext cx="690" cy="410"/>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Referent</a:t>
              </a:r>
            </a:p>
            <a:p>
              <a:r>
                <a:rPr lang="en-US" sz="1800">
                  <a:solidFill>
                    <a:schemeClr val="tx1"/>
                  </a:solidFill>
                </a:rPr>
                <a:t>Tracking</a:t>
              </a:r>
            </a:p>
          </p:txBody>
        </p:sp>
        <p:cxnSp>
          <p:nvCxnSpPr>
            <p:cNvPr id="2136103" name="AutoShape 39"/>
            <p:cNvCxnSpPr>
              <a:cxnSpLocks noChangeShapeType="1"/>
              <a:stCxn id="2136108" idx="2"/>
              <a:endCxn id="2136102" idx="0"/>
            </p:cNvCxnSpPr>
            <p:nvPr/>
          </p:nvCxnSpPr>
          <p:spPr bwMode="auto">
            <a:xfrm>
              <a:off x="4693" y="2762"/>
              <a:ext cx="0" cy="262"/>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04" name="AutoShape 40"/>
            <p:cNvCxnSpPr>
              <a:cxnSpLocks noChangeShapeType="1"/>
              <a:stCxn id="2136102" idx="3"/>
              <a:endCxn id="2136098" idx="1"/>
            </p:cNvCxnSpPr>
            <p:nvPr/>
          </p:nvCxnSpPr>
          <p:spPr bwMode="auto">
            <a:xfrm flipH="1" flipV="1">
              <a:off x="96" y="3037"/>
              <a:ext cx="4942" cy="192"/>
            </a:xfrm>
            <a:prstGeom prst="bentConnector5">
              <a:avLst>
                <a:gd name="adj1" fmla="val -13745"/>
                <a:gd name="adj2" fmla="val -630350"/>
                <a:gd name="adj3" fmla="val 101384"/>
              </a:avLst>
            </a:prstGeom>
            <a:noFill/>
            <a:ln w="19050">
              <a:solidFill>
                <a:schemeClr val="bg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36105" name="Group 41"/>
          <p:cNvGrpSpPr>
            <a:grpSpLocks/>
          </p:cNvGrpSpPr>
          <p:nvPr/>
        </p:nvGrpSpPr>
        <p:grpSpPr bwMode="auto">
          <a:xfrm>
            <a:off x="4243388" y="2128838"/>
            <a:ext cx="4725987" cy="1878012"/>
            <a:chOff x="2673" y="1579"/>
            <a:chExt cx="2977" cy="1183"/>
          </a:xfrm>
        </p:grpSpPr>
        <p:sp>
          <p:nvSpPr>
            <p:cNvPr id="2136106" name="Text Box 42"/>
            <p:cNvSpPr txBox="1">
              <a:spLocks noChangeArrowheads="1"/>
            </p:cNvSpPr>
            <p:nvPr/>
          </p:nvSpPr>
          <p:spPr bwMode="auto">
            <a:xfrm>
              <a:off x="4848" y="1872"/>
              <a:ext cx="802"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Philosophy</a:t>
              </a:r>
            </a:p>
          </p:txBody>
        </p:sp>
        <p:sp>
          <p:nvSpPr>
            <p:cNvPr id="2136107" name="Text Box 43"/>
            <p:cNvSpPr txBox="1">
              <a:spLocks noChangeArrowheads="1"/>
            </p:cNvSpPr>
            <p:nvPr/>
          </p:nvSpPr>
          <p:spPr bwMode="auto">
            <a:xfrm>
              <a:off x="3936" y="1872"/>
              <a:ext cx="690" cy="237"/>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Ontology</a:t>
              </a:r>
            </a:p>
          </p:txBody>
        </p:sp>
        <p:sp>
          <p:nvSpPr>
            <p:cNvPr id="2136108" name="Text Box 44"/>
            <p:cNvSpPr txBox="1">
              <a:spLocks noChangeArrowheads="1"/>
            </p:cNvSpPr>
            <p:nvPr/>
          </p:nvSpPr>
          <p:spPr bwMode="auto">
            <a:xfrm>
              <a:off x="4176" y="2352"/>
              <a:ext cx="1034" cy="410"/>
            </a:xfrm>
            <a:prstGeom prst="rect">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a:solidFill>
                    <a:schemeClr val="tx1"/>
                  </a:solidFill>
                </a:rPr>
                <a:t>Realism-Based</a:t>
              </a:r>
            </a:p>
            <a:p>
              <a:r>
                <a:rPr lang="en-US" sz="1800">
                  <a:solidFill>
                    <a:schemeClr val="tx1"/>
                  </a:solidFill>
                </a:rPr>
                <a:t>Ontology</a:t>
              </a:r>
            </a:p>
          </p:txBody>
        </p:sp>
        <p:cxnSp>
          <p:nvCxnSpPr>
            <p:cNvPr id="2136109" name="AutoShape 45"/>
            <p:cNvCxnSpPr>
              <a:cxnSpLocks noChangeShapeType="1"/>
              <a:stCxn id="2136106" idx="2"/>
              <a:endCxn id="2136108" idx="0"/>
            </p:cNvCxnSpPr>
            <p:nvPr/>
          </p:nvCxnSpPr>
          <p:spPr bwMode="auto">
            <a:xfrm flipH="1">
              <a:off x="4693" y="2109"/>
              <a:ext cx="556"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0" name="AutoShape 46"/>
            <p:cNvCxnSpPr>
              <a:cxnSpLocks noChangeShapeType="1"/>
              <a:stCxn id="2136096" idx="2"/>
              <a:endCxn id="2136107" idx="0"/>
            </p:cNvCxnSpPr>
            <p:nvPr/>
          </p:nvCxnSpPr>
          <p:spPr bwMode="auto">
            <a:xfrm>
              <a:off x="4281" y="1579"/>
              <a:ext cx="0" cy="29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1" name="AutoShape 47"/>
            <p:cNvCxnSpPr>
              <a:cxnSpLocks noChangeShapeType="1"/>
              <a:stCxn id="2136107" idx="2"/>
              <a:endCxn id="2136108" idx="0"/>
            </p:cNvCxnSpPr>
            <p:nvPr/>
          </p:nvCxnSpPr>
          <p:spPr bwMode="auto">
            <a:xfrm>
              <a:off x="4281" y="2109"/>
              <a:ext cx="412" cy="243"/>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36112" name="AutoShape 48"/>
            <p:cNvCxnSpPr>
              <a:cxnSpLocks noChangeShapeType="1"/>
              <a:stCxn id="2136108" idx="1"/>
              <a:endCxn id="2136087" idx="3"/>
            </p:cNvCxnSpPr>
            <p:nvPr/>
          </p:nvCxnSpPr>
          <p:spPr bwMode="auto">
            <a:xfrm flipH="1">
              <a:off x="2673" y="2557"/>
              <a:ext cx="1503" cy="0"/>
            </a:xfrm>
            <a:prstGeom prst="straightConnector1">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577591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420" r="31420"/>
          <a:stretch/>
        </p:blipFill>
        <p:spPr>
          <a:xfrm>
            <a:off x="3162300" y="2133992"/>
            <a:ext cx="5867400" cy="3975164"/>
          </a:xfrm>
          <a:prstGeom prst="rect">
            <a:avLst/>
          </a:prstGeom>
        </p:spPr>
      </p:pic>
      <p:sp>
        <p:nvSpPr>
          <p:cNvPr id="5" name="Rectangle 4"/>
          <p:cNvSpPr/>
          <p:nvPr/>
        </p:nvSpPr>
        <p:spPr>
          <a:xfrm>
            <a:off x="5543550" y="6109156"/>
            <a:ext cx="3200400" cy="215444"/>
          </a:xfrm>
          <a:prstGeom prst="rect">
            <a:avLst/>
          </a:prstGeom>
        </p:spPr>
        <p:txBody>
          <a:bodyPr wrap="square">
            <a:spAutoFit/>
          </a:bodyPr>
          <a:lstStyle/>
          <a:p>
            <a:pPr algn="ctr"/>
            <a:r>
              <a:rPr lang="en-US" sz="800" dirty="0">
                <a:solidFill>
                  <a:schemeClr val="bg1"/>
                </a:solidFill>
              </a:rPr>
              <a:t>http://minimalissimo.com/2012/10/black-paintings/</a:t>
            </a:r>
          </a:p>
        </p:txBody>
      </p:sp>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1" y="2144956"/>
            <a:ext cx="4838700" cy="3964200"/>
          </a:xfrm>
        </p:spPr>
      </p:pic>
      <p:sp>
        <p:nvSpPr>
          <p:cNvPr id="7" name="Rectangle 6"/>
          <p:cNvSpPr/>
          <p:nvPr/>
        </p:nvSpPr>
        <p:spPr>
          <a:xfrm>
            <a:off x="1181101" y="6109156"/>
            <a:ext cx="2705100" cy="215444"/>
          </a:xfrm>
          <a:prstGeom prst="rect">
            <a:avLst/>
          </a:prstGeom>
        </p:spPr>
        <p:txBody>
          <a:bodyPr wrap="square">
            <a:spAutoFit/>
          </a:bodyPr>
          <a:lstStyle/>
          <a:p>
            <a:r>
              <a:rPr lang="en-US" sz="800" dirty="0">
                <a:solidFill>
                  <a:schemeClr val="bg1"/>
                </a:solidFill>
              </a:rPr>
              <a:t>http://thesingleroad.blogspot.com/2011_02_01_archive.html</a:t>
            </a:r>
          </a:p>
        </p:txBody>
      </p:sp>
      <p:sp>
        <p:nvSpPr>
          <p:cNvPr id="3" name="Title 2"/>
          <p:cNvSpPr>
            <a:spLocks noGrp="1"/>
          </p:cNvSpPr>
          <p:nvPr>
            <p:ph type="title"/>
          </p:nvPr>
        </p:nvSpPr>
        <p:spPr/>
        <p:txBody>
          <a:bodyPr/>
          <a:lstStyle/>
          <a:p>
            <a:r>
              <a:rPr lang="en-US" dirty="0" smtClean="0"/>
              <a:t>A ‘rich’ collection</a:t>
            </a:r>
            <a:endParaRPr lang="en-US" dirty="0"/>
          </a:p>
        </p:txBody>
      </p:sp>
    </p:spTree>
    <p:extLst>
      <p:ext uri="{BB962C8B-B14F-4D97-AF65-F5344CB8AC3E}">
        <p14:creationId xmlns:p14="http://schemas.microsoft.com/office/powerpoint/2010/main" val="12012166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6050" name="Picture 2" descr="https://image.slidesharecdn.com/5computerscienceandontology-110917095023-phpapp02/95/computer-science-and-ontology-9-728.jpg?cb=13162534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650"/>
            <a:ext cx="9144000" cy="622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3660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320" y="609599"/>
            <a:ext cx="9123680" cy="1561711"/>
          </a:xfrm>
          <a:prstGeom prst="rect">
            <a:avLst/>
          </a:prstGeom>
        </p:spPr>
      </p:pic>
      <p:pic>
        <p:nvPicPr>
          <p:cNvPr id="5" name="Picture 4"/>
          <p:cNvPicPr>
            <a:picLocks noChangeAspect="1"/>
          </p:cNvPicPr>
          <p:nvPr/>
        </p:nvPicPr>
        <p:blipFill>
          <a:blip r:embed="rId3"/>
          <a:stretch>
            <a:fillRect/>
          </a:stretch>
        </p:blipFill>
        <p:spPr>
          <a:xfrm>
            <a:off x="1" y="2171310"/>
            <a:ext cx="9144000" cy="4686690"/>
          </a:xfrm>
          <a:prstGeom prst="rect">
            <a:avLst/>
          </a:prstGeom>
        </p:spPr>
      </p:pic>
    </p:spTree>
    <p:extLst>
      <p:ext uri="{BB962C8B-B14F-4D97-AF65-F5344CB8AC3E}">
        <p14:creationId xmlns:p14="http://schemas.microsoft.com/office/powerpoint/2010/main" val="22003386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63625"/>
          </a:xfrm>
          <a:prstGeom prst="rect">
            <a:avLst/>
          </a:prstGeom>
        </p:spPr>
      </p:pic>
      <p:sp>
        <p:nvSpPr>
          <p:cNvPr id="5" name="Rectangle 4"/>
          <p:cNvSpPr/>
          <p:nvPr/>
        </p:nvSpPr>
        <p:spPr>
          <a:xfrm>
            <a:off x="6819900" y="6211669"/>
            <a:ext cx="2324100" cy="646331"/>
          </a:xfrm>
          <a:prstGeom prst="rect">
            <a:avLst/>
          </a:prstGeom>
        </p:spPr>
        <p:txBody>
          <a:bodyPr wrap="square">
            <a:spAutoFit/>
          </a:bodyPr>
          <a:lstStyle/>
          <a:p>
            <a:r>
              <a:rPr lang="en-US" sz="1200" dirty="0"/>
              <a:t>http://www.thesmokinggun.com/file/springsteen-medical-records-sale</a:t>
            </a:r>
          </a:p>
        </p:txBody>
      </p:sp>
    </p:spTree>
    <p:extLst>
      <p:ext uri="{BB962C8B-B14F-4D97-AF65-F5344CB8AC3E}">
        <p14:creationId xmlns:p14="http://schemas.microsoft.com/office/powerpoint/2010/main" val="28397375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Necessary involvements</a:t>
            </a:r>
            <a:endParaRPr lang="en-US" dirty="0"/>
          </a:p>
        </p:txBody>
      </p:sp>
      <p:sp>
        <p:nvSpPr>
          <p:cNvPr id="4" name="Oval 3"/>
          <p:cNvSpPr/>
          <p:nvPr/>
        </p:nvSpPr>
        <p:spPr bwMode="auto">
          <a:xfrm>
            <a:off x="762000" y="1676400"/>
            <a:ext cx="4724400" cy="3429000"/>
          </a:xfrm>
          <a:prstGeom prst="ellipse">
            <a:avLst/>
          </a:prstGeom>
          <a:solidFill>
            <a:srgbClr val="00FF0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i="0" u="none" strike="noStrike" cap="none" normalizeH="0" baseline="0" dirty="0" smtClean="0">
                <a:ln>
                  <a:noFill/>
                </a:ln>
                <a:solidFill>
                  <a:schemeClr val="bg1"/>
                </a:solidFill>
                <a:effectLst/>
                <a:latin typeface="Times" pitchFamily="122" charset="0"/>
              </a:rPr>
              <a:t>Academia</a:t>
            </a:r>
            <a:endParaRPr kumimoji="0" lang="en-US" i="0" u="none" strike="noStrike" cap="none" normalizeH="0" baseline="0" dirty="0">
              <a:ln>
                <a:noFill/>
              </a:ln>
              <a:solidFill>
                <a:schemeClr val="bg1"/>
              </a:solidFill>
              <a:effectLst/>
              <a:latin typeface="Times" pitchFamily="122" charset="0"/>
            </a:endParaRPr>
          </a:p>
        </p:txBody>
      </p:sp>
      <p:sp>
        <p:nvSpPr>
          <p:cNvPr id="5" name="Oval 4"/>
          <p:cNvSpPr/>
          <p:nvPr/>
        </p:nvSpPr>
        <p:spPr bwMode="auto">
          <a:xfrm>
            <a:off x="3657600" y="1676400"/>
            <a:ext cx="4724400" cy="3429000"/>
          </a:xfrm>
          <a:prstGeom prst="ellipse">
            <a:avLst/>
          </a:prstGeom>
          <a:solidFill>
            <a:srgbClr val="FFFF66">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r>
              <a:rPr lang="en-US" dirty="0" smtClean="0">
                <a:solidFill>
                  <a:schemeClr val="bg1"/>
                </a:solidFill>
                <a:latin typeface="Times" pitchFamily="122" charset="0"/>
              </a:rPr>
              <a:t>         Government</a:t>
            </a:r>
            <a:endParaRPr lang="en-US" dirty="0">
              <a:solidFill>
                <a:schemeClr val="bg1"/>
              </a:solidFill>
              <a:latin typeface="Times" pitchFamily="122" charset="0"/>
            </a:endParaRPr>
          </a:p>
        </p:txBody>
      </p:sp>
      <p:sp>
        <p:nvSpPr>
          <p:cNvPr id="6" name="Oval 5"/>
          <p:cNvSpPr/>
          <p:nvPr/>
        </p:nvSpPr>
        <p:spPr bwMode="auto">
          <a:xfrm>
            <a:off x="685800" y="3124200"/>
            <a:ext cx="4724400" cy="3429000"/>
          </a:xfrm>
          <a:prstGeom prst="ellipse">
            <a:avLst/>
          </a:prstGeom>
          <a:solidFill>
            <a:srgbClr val="FF0066">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endParaRPr lang="en-US" sz="2400" dirty="0" smtClean="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smtClean="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smtClean="0">
              <a:solidFill>
                <a:schemeClr val="bg1"/>
              </a:solidFill>
              <a:latin typeface="Times" pitchFamily="122" charset="0"/>
            </a:endParaRPr>
          </a:p>
          <a:p>
            <a:pPr algn="l" eaLnBrk="0" hangingPunct="0"/>
            <a:r>
              <a:rPr lang="en-US" dirty="0" smtClean="0">
                <a:solidFill>
                  <a:schemeClr val="bg1"/>
                </a:solidFill>
                <a:latin typeface="Times" pitchFamily="122" charset="0"/>
              </a:rPr>
              <a:t>   Industry</a:t>
            </a:r>
            <a:endParaRPr lang="en-US" dirty="0">
              <a:solidFill>
                <a:schemeClr val="bg1"/>
              </a:solidFill>
              <a:latin typeface="Times" pitchFamily="122" charset="0"/>
            </a:endParaRPr>
          </a:p>
        </p:txBody>
      </p:sp>
      <p:sp>
        <p:nvSpPr>
          <p:cNvPr id="7" name="Oval 6"/>
          <p:cNvSpPr/>
          <p:nvPr/>
        </p:nvSpPr>
        <p:spPr bwMode="auto">
          <a:xfrm>
            <a:off x="3657600" y="3124200"/>
            <a:ext cx="4724400" cy="3429000"/>
          </a:xfrm>
          <a:prstGeom prst="ellipse">
            <a:avLst/>
          </a:prstGeom>
          <a:solidFill>
            <a:srgbClr val="00B0F0">
              <a:alpha val="5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0" hangingPunct="0"/>
            <a:endParaRPr lang="en-US" sz="2400" dirty="0" smtClean="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smtClean="0">
              <a:solidFill>
                <a:schemeClr val="bg1"/>
              </a:solidFill>
              <a:latin typeface="Times" pitchFamily="122" charset="0"/>
            </a:endParaRPr>
          </a:p>
          <a:p>
            <a:pPr algn="l" eaLnBrk="0" hangingPunct="0"/>
            <a:endParaRPr lang="en-US" sz="2400" dirty="0">
              <a:solidFill>
                <a:schemeClr val="bg1"/>
              </a:solidFill>
              <a:latin typeface="Times" pitchFamily="122" charset="0"/>
            </a:endParaRPr>
          </a:p>
          <a:p>
            <a:pPr algn="l" eaLnBrk="0" hangingPunct="0"/>
            <a:endParaRPr lang="en-US" sz="2400" dirty="0" smtClean="0">
              <a:solidFill>
                <a:schemeClr val="bg1"/>
              </a:solidFill>
              <a:latin typeface="Times" pitchFamily="122" charset="0"/>
            </a:endParaRPr>
          </a:p>
          <a:p>
            <a:pPr algn="l" eaLnBrk="0" hangingPunct="0"/>
            <a:r>
              <a:rPr lang="en-US" dirty="0" smtClean="0">
                <a:solidFill>
                  <a:schemeClr val="bg1"/>
                </a:solidFill>
                <a:latin typeface="Times" pitchFamily="122" charset="0"/>
              </a:rPr>
              <a:t>            Citizens</a:t>
            </a:r>
            <a:endParaRPr lang="en-US" dirty="0">
              <a:solidFill>
                <a:schemeClr val="bg1"/>
              </a:solidFill>
              <a:latin typeface="Times" pitchFamily="122" charset="0"/>
            </a:endParaRPr>
          </a:p>
        </p:txBody>
      </p:sp>
    </p:spTree>
    <p:extLst>
      <p:ext uri="{BB962C8B-B14F-4D97-AF65-F5344CB8AC3E}">
        <p14:creationId xmlns:p14="http://schemas.microsoft.com/office/powerpoint/2010/main" val="11946370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roken-televi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76400"/>
            <a:ext cx="9079116" cy="5181600"/>
          </a:xfrm>
          <a:prstGeom prst="rect">
            <a:avLst/>
          </a:prstGeom>
          <a:noFill/>
          <a:extLst>
            <a:ext uri="{909E8E84-426E-40DD-AFC4-6F175D3DCCD1}">
              <a14:hiddenFill xmlns:a14="http://schemas.microsoft.com/office/drawing/2010/main">
                <a:solidFill>
                  <a:srgbClr val="FFFFFF"/>
                </a:solidFill>
              </a14:hiddenFill>
            </a:ext>
          </a:extLst>
        </p:spPr>
      </p:pic>
      <p:sp>
        <p:nvSpPr>
          <p:cNvPr id="7171" name="Text Box 3"/>
          <p:cNvSpPr txBox="1">
            <a:spLocks noChangeArrowheads="1"/>
          </p:cNvSpPr>
          <p:nvPr/>
        </p:nvSpPr>
        <p:spPr bwMode="auto">
          <a:xfrm>
            <a:off x="3733800" y="6491288"/>
            <a:ext cx="5334000" cy="3667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1800" dirty="0">
                <a:solidFill>
                  <a:schemeClr val="bg1"/>
                </a:solidFill>
              </a:rPr>
              <a:t>http://www.youtube.com/watch?v=-vT1Jm0jKmM </a:t>
            </a:r>
          </a:p>
        </p:txBody>
      </p:sp>
      <p:pic>
        <p:nvPicPr>
          <p:cNvPr id="2" name="doctorex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90800" y="2438400"/>
            <a:ext cx="6096000" cy="4052888"/>
          </a:xfrm>
          <a:prstGeom prst="rect">
            <a:avLst/>
          </a:prstGeom>
        </p:spPr>
      </p:pic>
      <p:sp>
        <p:nvSpPr>
          <p:cNvPr id="3" name="Title 2"/>
          <p:cNvSpPr>
            <a:spLocks noGrp="1"/>
          </p:cNvSpPr>
          <p:nvPr>
            <p:ph type="title"/>
          </p:nvPr>
        </p:nvSpPr>
        <p:spPr>
          <a:xfrm>
            <a:off x="0" y="762000"/>
            <a:ext cx="9144000" cy="762000"/>
          </a:xfrm>
        </p:spPr>
        <p:txBody>
          <a:bodyPr/>
          <a:lstStyle/>
          <a:p>
            <a:r>
              <a:rPr lang="en-US" sz="3400" dirty="0" smtClean="0"/>
              <a:t>A possible end-goal for biomedical informatics</a:t>
            </a:r>
            <a:endParaRPr lang="en-US" sz="3400" dirty="0"/>
          </a:p>
        </p:txBody>
      </p:sp>
    </p:spTree>
    <p:extLst>
      <p:ext uri="{BB962C8B-B14F-4D97-AF65-F5344CB8AC3E}">
        <p14:creationId xmlns:p14="http://schemas.microsoft.com/office/powerpoint/2010/main" val="111681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r>
              <a:rPr lang="en-US" altLang="en-US"/>
              <a:t>Why should we be surprised ?</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38400"/>
            <a:ext cx="46196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4" name="Group 4"/>
          <p:cNvGrpSpPr>
            <a:grpSpLocks/>
          </p:cNvGrpSpPr>
          <p:nvPr/>
        </p:nvGrpSpPr>
        <p:grpSpPr bwMode="auto">
          <a:xfrm>
            <a:off x="304800" y="2057400"/>
            <a:ext cx="6019800" cy="838200"/>
            <a:chOff x="192" y="1296"/>
            <a:chExt cx="3792" cy="528"/>
          </a:xfrm>
        </p:grpSpPr>
        <p:sp>
          <p:nvSpPr>
            <p:cNvPr id="15365" name="Text Box 5"/>
            <p:cNvSpPr txBox="1">
              <a:spLocks noChangeArrowheads="1"/>
            </p:cNvSpPr>
            <p:nvPr/>
          </p:nvSpPr>
          <p:spPr bwMode="auto">
            <a:xfrm>
              <a:off x="192" y="1296"/>
              <a:ext cx="37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A human being with function enhancing electronic implants</a:t>
              </a:r>
            </a:p>
          </p:txBody>
        </p:sp>
        <p:sp>
          <p:nvSpPr>
            <p:cNvPr id="15366" name="Line 6"/>
            <p:cNvSpPr>
              <a:spLocks noChangeShapeType="1"/>
            </p:cNvSpPr>
            <p:nvPr/>
          </p:nvSpPr>
          <p:spPr bwMode="auto">
            <a:xfrm>
              <a:off x="1392" y="1536"/>
              <a:ext cx="720"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67" name="Group 7"/>
          <p:cNvGrpSpPr>
            <a:grpSpLocks/>
          </p:cNvGrpSpPr>
          <p:nvPr/>
        </p:nvGrpSpPr>
        <p:grpSpPr bwMode="auto">
          <a:xfrm>
            <a:off x="152400" y="3505200"/>
            <a:ext cx="4114800" cy="1143000"/>
            <a:chOff x="96" y="2208"/>
            <a:chExt cx="2592" cy="720"/>
          </a:xfrm>
        </p:grpSpPr>
        <p:sp>
          <p:nvSpPr>
            <p:cNvPr id="15368" name="Text Box 8"/>
            <p:cNvSpPr txBox="1">
              <a:spLocks noChangeArrowheads="1"/>
            </p:cNvSpPr>
            <p:nvPr/>
          </p:nvSpPr>
          <p:spPr bwMode="auto">
            <a:xfrm>
              <a:off x="96" y="2208"/>
              <a:ext cx="140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tiny scanner capable of detecting bodily anomalies</a:t>
              </a:r>
            </a:p>
          </p:txBody>
        </p:sp>
        <p:sp>
          <p:nvSpPr>
            <p:cNvPr id="15369" name="Line 9"/>
            <p:cNvSpPr>
              <a:spLocks noChangeShapeType="1"/>
            </p:cNvSpPr>
            <p:nvPr/>
          </p:nvSpPr>
          <p:spPr bwMode="auto">
            <a:xfrm flipV="1">
              <a:off x="1968" y="2448"/>
              <a:ext cx="720" cy="192"/>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0" name="Line 10"/>
            <p:cNvSpPr>
              <a:spLocks noChangeShapeType="1"/>
            </p:cNvSpPr>
            <p:nvPr/>
          </p:nvSpPr>
          <p:spPr bwMode="auto">
            <a:xfrm>
              <a:off x="1968" y="2640"/>
              <a:ext cx="576" cy="288"/>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5371" name="Line 11"/>
            <p:cNvSpPr>
              <a:spLocks noChangeShapeType="1"/>
            </p:cNvSpPr>
            <p:nvPr/>
          </p:nvSpPr>
          <p:spPr bwMode="auto">
            <a:xfrm flipV="1">
              <a:off x="1440" y="2640"/>
              <a:ext cx="576"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grpSp>
        <p:nvGrpSpPr>
          <p:cNvPr id="15372" name="Group 12"/>
          <p:cNvGrpSpPr>
            <a:grpSpLocks/>
          </p:cNvGrpSpPr>
          <p:nvPr/>
        </p:nvGrpSpPr>
        <p:grpSpPr bwMode="auto">
          <a:xfrm>
            <a:off x="6781800" y="3124200"/>
            <a:ext cx="2209800" cy="2563813"/>
            <a:chOff x="4272" y="1968"/>
            <a:chExt cx="1392" cy="1615"/>
          </a:xfrm>
        </p:grpSpPr>
        <p:sp>
          <p:nvSpPr>
            <p:cNvPr id="15373" name="Text Box 13"/>
            <p:cNvSpPr txBox="1">
              <a:spLocks noChangeArrowheads="1"/>
            </p:cNvSpPr>
            <p:nvPr/>
          </p:nvSpPr>
          <p:spPr bwMode="auto">
            <a:xfrm>
              <a:off x="4608" y="1968"/>
              <a:ext cx="1056" cy="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800">
                  <a:solidFill>
                    <a:schemeClr val="bg1"/>
                  </a:solidFill>
                </a:rPr>
                <a:t>A ‘doctor’ who is in fact some sort of computer program capable of making medical diagnoses</a:t>
              </a:r>
            </a:p>
          </p:txBody>
        </p:sp>
        <p:sp>
          <p:nvSpPr>
            <p:cNvPr id="15374" name="Line 14"/>
            <p:cNvSpPr>
              <a:spLocks noChangeShapeType="1"/>
            </p:cNvSpPr>
            <p:nvPr/>
          </p:nvSpPr>
          <p:spPr bwMode="auto">
            <a:xfrm flipH="1" flipV="1">
              <a:off x="4272" y="2448"/>
              <a:ext cx="480" cy="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grpSp>
      <p:sp>
        <p:nvSpPr>
          <p:cNvPr id="15375" name="Text Box 15"/>
          <p:cNvSpPr txBox="1">
            <a:spLocks noChangeArrowheads="1"/>
          </p:cNvSpPr>
          <p:nvPr/>
        </p:nvSpPr>
        <p:spPr bwMode="auto">
          <a:xfrm>
            <a:off x="1790700" y="6172200"/>
            <a:ext cx="594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solidFill>
                  <a:schemeClr val="bg1"/>
                </a:solidFill>
              </a:rPr>
              <a:t>Flawless communication between a human and a computer</a:t>
            </a:r>
          </a:p>
        </p:txBody>
      </p:sp>
    </p:spTree>
    <p:extLst>
      <p:ext uri="{BB962C8B-B14F-4D97-AF65-F5344CB8AC3E}">
        <p14:creationId xmlns:p14="http://schemas.microsoft.com/office/powerpoint/2010/main" val="2472494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wipe(down)">
                                      <p:cBhvr>
                                        <p:cTn id="7" dur="500"/>
                                        <p:tgtEl>
                                          <p:spTgt spid="15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5367"/>
                                        </p:tgtEl>
                                        <p:attrNameLst>
                                          <p:attrName>style.visibility</p:attrName>
                                        </p:attrNameLst>
                                      </p:cBhvr>
                                      <p:to>
                                        <p:strVal val="visible"/>
                                      </p:to>
                                    </p:set>
                                    <p:animEffect transition="in" filter="wipe(right)">
                                      <p:cBhvr>
                                        <p:cTn id="12" dur="500"/>
                                        <p:tgtEl>
                                          <p:spTgt spid="153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5372"/>
                                        </p:tgtEl>
                                        <p:attrNameLst>
                                          <p:attrName>style.visibility</p:attrName>
                                        </p:attrNameLst>
                                      </p:cBhvr>
                                      <p:to>
                                        <p:strVal val="visible"/>
                                      </p:to>
                                    </p:set>
                                    <p:animEffect transition="in" filter="wipe(left)">
                                      <p:cBhvr>
                                        <p:cTn id="17" dur="500"/>
                                        <p:tgtEl>
                                          <p:spTgt spid="1537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75"/>
                                        </p:tgtEl>
                                        <p:attrNameLst>
                                          <p:attrName>style.visibility</p:attrName>
                                        </p:attrNameLst>
                                      </p:cBhvr>
                                      <p:to>
                                        <p:strVal val="visible"/>
                                      </p:to>
                                    </p:set>
                                    <p:animEffect transition="in" filter="dissolve">
                                      <p:cBhvr>
                                        <p:cTn id="22" dur="500"/>
                                        <p:tgtEl>
                                          <p:spTgt spid="15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r>
              <a:rPr lang="en-US" altLang="en-US"/>
              <a:t>Or not ?   … towards a bionic eye</a:t>
            </a:r>
          </a:p>
        </p:txBody>
      </p:sp>
      <p:sp>
        <p:nvSpPr>
          <p:cNvPr id="2" name="Content Placeholder 1"/>
          <p:cNvSpPr>
            <a:spLocks noGrp="1"/>
          </p:cNvSpPr>
          <p:nvPr>
            <p:ph idx="1"/>
          </p:nvPr>
        </p:nvSpPr>
        <p:spPr/>
        <p:txBody>
          <a:bodyPr/>
          <a:lstStyle/>
          <a:p>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57400"/>
            <a:ext cx="5334000"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0"/>
            <a:ext cx="32956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Rectangle 5"/>
          <p:cNvSpPr>
            <a:spLocks noChangeArrowheads="1"/>
          </p:cNvSpPr>
          <p:nvPr/>
        </p:nvSpPr>
        <p:spPr bwMode="auto">
          <a:xfrm>
            <a:off x="6997700" y="6553200"/>
            <a:ext cx="21463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http://bionicvision.org.au/</a:t>
            </a:r>
          </a:p>
        </p:txBody>
      </p:sp>
    </p:spTree>
    <p:extLst>
      <p:ext uri="{BB962C8B-B14F-4D97-AF65-F5344CB8AC3E}">
        <p14:creationId xmlns:p14="http://schemas.microsoft.com/office/powerpoint/2010/main" val="27890676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p:nvPr>
        </p:nvSpPr>
        <p:spPr/>
        <p:txBody>
          <a:bodyPr/>
          <a:lstStyle/>
          <a:p>
            <a:r>
              <a:rPr lang="en-US" altLang="en-US"/>
              <a:t>Or not ?   … mobile diagnostics</a:t>
            </a:r>
          </a:p>
        </p:txBody>
      </p:sp>
      <p:pic>
        <p:nvPicPr>
          <p:cNvPr id="19459" name="Picture 3" descr="SilhouetteMobile-Med-Scan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057400"/>
            <a:ext cx="38100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7400"/>
            <a:ext cx="4114800" cy="264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 Box 5"/>
          <p:cNvSpPr txBox="1">
            <a:spLocks noChangeArrowheads="1"/>
          </p:cNvSpPr>
          <p:nvPr/>
        </p:nvSpPr>
        <p:spPr bwMode="auto">
          <a:xfrm>
            <a:off x="5562600" y="5334000"/>
            <a:ext cx="2486025"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chemeClr val="bg1"/>
                </a:solidFill>
              </a:rPr>
              <a:t>GlucoPack™</a:t>
            </a:r>
          </a:p>
          <a:p>
            <a:endParaRPr lang="en-US" altLang="en-US" sz="1400">
              <a:solidFill>
                <a:schemeClr val="bg1"/>
              </a:solidFill>
            </a:endParaRPr>
          </a:p>
          <a:p>
            <a:r>
              <a:rPr lang="en-US" altLang="en-US" sz="1400">
                <a:solidFill>
                  <a:schemeClr val="bg1"/>
                </a:solidFill>
              </a:rPr>
              <a:t>reads and transmits glucose readings</a:t>
            </a:r>
          </a:p>
        </p:txBody>
      </p:sp>
      <p:sp>
        <p:nvSpPr>
          <p:cNvPr id="19462" name="Rectangle 6"/>
          <p:cNvSpPr>
            <a:spLocks noChangeArrowheads="1"/>
          </p:cNvSpPr>
          <p:nvPr/>
        </p:nvSpPr>
        <p:spPr bwMode="auto">
          <a:xfrm>
            <a:off x="304800" y="5334000"/>
            <a:ext cx="41148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800">
                <a:solidFill>
                  <a:schemeClr val="bg1"/>
                </a:solidFill>
              </a:rPr>
              <a:t>SilhouetteMobile™</a:t>
            </a:r>
          </a:p>
          <a:p>
            <a:endParaRPr lang="en-GB" altLang="en-US" sz="1400">
              <a:solidFill>
                <a:schemeClr val="bg1"/>
              </a:solidFill>
            </a:endParaRPr>
          </a:p>
          <a:p>
            <a:r>
              <a:rPr lang="en-GB" altLang="en-US" sz="1400">
                <a:solidFill>
                  <a:schemeClr val="bg1"/>
                </a:solidFill>
              </a:rPr>
              <a:t>scans and stores information about a wound's width and depth, which helps nurses track healing over time as new tissue fills in the injury</a:t>
            </a:r>
            <a:endParaRPr lang="en-US" altLang="en-US" sz="1400">
              <a:solidFill>
                <a:schemeClr val="bg1"/>
              </a:solidFill>
            </a:endParaRPr>
          </a:p>
        </p:txBody>
      </p:sp>
    </p:spTree>
    <p:extLst>
      <p:ext uri="{BB962C8B-B14F-4D97-AF65-F5344CB8AC3E}">
        <p14:creationId xmlns:p14="http://schemas.microsoft.com/office/powerpoint/2010/main" val="25895371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71600"/>
            <a:ext cx="9144000" cy="5486400"/>
          </a:xfrm>
        </p:spPr>
      </p:pic>
      <p:pic>
        <p:nvPicPr>
          <p:cNvPr id="5" name="Picture 4"/>
          <p:cNvPicPr>
            <a:picLocks noChangeAspect="1"/>
          </p:cNvPicPr>
          <p:nvPr/>
        </p:nvPicPr>
        <p:blipFill>
          <a:blip r:embed="rId3"/>
          <a:stretch>
            <a:fillRect/>
          </a:stretch>
        </p:blipFill>
        <p:spPr>
          <a:xfrm>
            <a:off x="0" y="633413"/>
            <a:ext cx="9143999" cy="866775"/>
          </a:xfrm>
          <a:prstGeom prst="rect">
            <a:avLst/>
          </a:prstGeom>
        </p:spPr>
      </p:pic>
      <p:sp>
        <p:nvSpPr>
          <p:cNvPr id="6" name="Title 3"/>
          <p:cNvSpPr txBox="1">
            <a:spLocks/>
          </p:cNvSpPr>
          <p:nvPr/>
        </p:nvSpPr>
        <p:spPr>
          <a:xfrm>
            <a:off x="5072232" y="1021979"/>
            <a:ext cx="4038600" cy="7620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r>
              <a:rPr lang="en-US" kern="0" smtClean="0">
                <a:solidFill>
                  <a:srgbClr val="16165D"/>
                </a:solidFill>
              </a:rPr>
              <a:t>Internet of Things</a:t>
            </a:r>
            <a:endParaRPr lang="en-US" kern="0" dirty="0">
              <a:solidFill>
                <a:srgbClr val="16165D"/>
              </a:solidFill>
            </a:endParaRPr>
          </a:p>
        </p:txBody>
      </p:sp>
    </p:spTree>
    <p:extLst>
      <p:ext uri="{BB962C8B-B14F-4D97-AF65-F5344CB8AC3E}">
        <p14:creationId xmlns:p14="http://schemas.microsoft.com/office/powerpoint/2010/main" val="36767564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Grp="1" noChangeArrowheads="1"/>
          </p:cNvSpPr>
          <p:nvPr>
            <p:ph type="title"/>
          </p:nvPr>
        </p:nvSpPr>
        <p:spPr/>
        <p:txBody>
          <a:bodyPr/>
          <a:lstStyle/>
          <a:p>
            <a:r>
              <a:rPr lang="en-US" altLang="en-US"/>
              <a:t>Or not ?   … Transhumanism</a:t>
            </a:r>
          </a:p>
        </p:txBody>
      </p:sp>
      <p:sp>
        <p:nvSpPr>
          <p:cNvPr id="21507" name="Rectangle 3"/>
          <p:cNvSpPr>
            <a:spLocks noGrp="1" noChangeArrowheads="1"/>
          </p:cNvSpPr>
          <p:nvPr>
            <p:ph idx="1"/>
          </p:nvPr>
        </p:nvSpPr>
        <p:spPr>
          <a:xfrm>
            <a:off x="4114800" y="2057400"/>
            <a:ext cx="4800600" cy="4572000"/>
          </a:xfrm>
        </p:spPr>
        <p:txBody>
          <a:bodyPr/>
          <a:lstStyle/>
          <a:p>
            <a:pPr>
              <a:lnSpc>
                <a:spcPct val="90000"/>
              </a:lnSpc>
            </a:pPr>
            <a:r>
              <a:rPr lang="en-GB" altLang="en-US" dirty="0"/>
              <a:t>"</a:t>
            </a:r>
            <a:r>
              <a:rPr lang="en-GB" altLang="en-US" i="1" dirty="0"/>
              <a:t>Philosophies of life that seek the continuation and acceleration of the evolution of intelligent life beyond its currently human form and human limitations by means of science and technology, guided by life-promoting principles and values.</a:t>
            </a:r>
            <a:r>
              <a:rPr lang="en-GB" altLang="en-US" dirty="0"/>
              <a:t>" </a:t>
            </a:r>
            <a:endParaRPr lang="en-US" altLang="en-US" dirty="0"/>
          </a:p>
        </p:txBody>
      </p:sp>
      <p:pic>
        <p:nvPicPr>
          <p:cNvPr id="21508" name="Picture 4" descr="Max Mo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3622675" cy="373380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1143000" y="5791200"/>
            <a:ext cx="2025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chemeClr val="bg1"/>
                </a:solidFill>
              </a:rPr>
              <a:t>Max More</a:t>
            </a:r>
          </a:p>
        </p:txBody>
      </p:sp>
    </p:spTree>
    <p:extLst>
      <p:ext uri="{BB962C8B-B14F-4D97-AF65-F5344CB8AC3E}">
        <p14:creationId xmlns:p14="http://schemas.microsoft.com/office/powerpoint/2010/main" val="5161810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Nevertheless, people don’t seem to be impressed</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338" r="10338"/>
          <a:stretch/>
        </p:blipFill>
        <p:spPr>
          <a:xfrm>
            <a:off x="-228600" y="2392078"/>
            <a:ext cx="5020613" cy="3347075"/>
          </a:xfrm>
          <a:prstGeom prst="rect">
            <a:avLst/>
          </a:prstGeom>
        </p:spPr>
      </p:pic>
      <p:sp>
        <p:nvSpPr>
          <p:cNvPr id="5" name="Rectangle 4"/>
          <p:cNvSpPr/>
          <p:nvPr/>
        </p:nvSpPr>
        <p:spPr>
          <a:xfrm>
            <a:off x="296213" y="5937386"/>
            <a:ext cx="4572000" cy="246221"/>
          </a:xfrm>
          <a:prstGeom prst="rect">
            <a:avLst/>
          </a:prstGeom>
        </p:spPr>
        <p:txBody>
          <a:bodyPr>
            <a:spAutoFit/>
          </a:bodyPr>
          <a:lstStyle/>
          <a:p>
            <a:r>
              <a:rPr lang="en-US" sz="1000" dirty="0">
                <a:solidFill>
                  <a:schemeClr val="bg1"/>
                </a:solidFill>
              </a:rPr>
              <a:t>http://www.nytimes.com/slideshow/2008/08/01/arts/0801-BLACK_index.html?_r=0</a:t>
            </a:r>
          </a:p>
        </p:txBody>
      </p:sp>
      <p:pic>
        <p:nvPicPr>
          <p:cNvPr id="6" name="Picture 5"/>
          <p:cNvPicPr>
            <a:picLocks noChangeAspect="1"/>
          </p:cNvPicPr>
          <p:nvPr/>
        </p:nvPicPr>
        <p:blipFill>
          <a:blip r:embed="rId3"/>
          <a:stretch>
            <a:fillRect/>
          </a:stretch>
        </p:blipFill>
        <p:spPr>
          <a:xfrm>
            <a:off x="5334000" y="2360824"/>
            <a:ext cx="3475941" cy="3347849"/>
          </a:xfrm>
          <a:prstGeom prst="rect">
            <a:avLst/>
          </a:prstGeom>
        </p:spPr>
      </p:pic>
      <p:sp>
        <p:nvSpPr>
          <p:cNvPr id="8" name="Rectangle 7"/>
          <p:cNvSpPr/>
          <p:nvPr/>
        </p:nvSpPr>
        <p:spPr>
          <a:xfrm>
            <a:off x="5273040" y="5924490"/>
            <a:ext cx="3581400" cy="400110"/>
          </a:xfrm>
          <a:prstGeom prst="rect">
            <a:avLst/>
          </a:prstGeom>
        </p:spPr>
        <p:txBody>
          <a:bodyPr wrap="square">
            <a:spAutoFit/>
          </a:bodyPr>
          <a:lstStyle/>
          <a:p>
            <a:r>
              <a:rPr lang="en-US" sz="1000" dirty="0">
                <a:solidFill>
                  <a:schemeClr val="bg1"/>
                </a:solidFill>
              </a:rPr>
              <a:t>http://www.artbabble.org/video/smarthistory/ad-reinhardt-abstract-painting-1963</a:t>
            </a:r>
          </a:p>
        </p:txBody>
      </p:sp>
    </p:spTree>
    <p:extLst>
      <p:ext uri="{BB962C8B-B14F-4D97-AF65-F5344CB8AC3E}">
        <p14:creationId xmlns:p14="http://schemas.microsoft.com/office/powerpoint/2010/main" val="3944927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p:txBody>
          <a:bodyPr/>
          <a:lstStyle/>
          <a:p>
            <a:r>
              <a:rPr lang="en-US" altLang="en-US"/>
              <a:t>Beyond natural evolution …</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8839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805933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Grp="1" noChangeArrowheads="1"/>
          </p:cNvSpPr>
          <p:nvPr>
            <p:ph type="title"/>
          </p:nvPr>
        </p:nvSpPr>
        <p:spPr/>
        <p:txBody>
          <a:bodyPr/>
          <a:lstStyle/>
          <a:p>
            <a:r>
              <a:rPr lang="en-US" altLang="en-US"/>
              <a:t>to … mind uploading ?</a:t>
            </a:r>
          </a:p>
        </p:txBody>
      </p:sp>
      <p:pic>
        <p:nvPicPr>
          <p:cNvPr id="25603" name="Picture 3" descr="kurzwe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57912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5604" name="Text Box 4"/>
          <p:cNvSpPr txBox="1">
            <a:spLocks noChangeArrowheads="1"/>
          </p:cNvSpPr>
          <p:nvPr/>
        </p:nvSpPr>
        <p:spPr bwMode="auto">
          <a:xfrm>
            <a:off x="762000" y="6324600"/>
            <a:ext cx="4787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solidFill>
                  <a:schemeClr val="bg1"/>
                </a:solidFill>
              </a:rPr>
              <a:t>Ray Kurzweil receives National Medal of Technology (1999).</a:t>
            </a:r>
          </a:p>
        </p:txBody>
      </p:sp>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057400"/>
            <a:ext cx="31972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773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wipe(right)">
                                      <p:cBhvr>
                                        <p:cTn id="7" dur="500"/>
                                        <p:tgtEl>
                                          <p:spTgt spid="2560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Except this one</a:t>
            </a:r>
            <a:endParaRPr lang="en-US" dirty="0"/>
          </a:p>
        </p:txBody>
      </p:sp>
      <p:grpSp>
        <p:nvGrpSpPr>
          <p:cNvPr id="12" name="Group 11"/>
          <p:cNvGrpSpPr/>
          <p:nvPr/>
        </p:nvGrpSpPr>
        <p:grpSpPr>
          <a:xfrm>
            <a:off x="1981200" y="1600200"/>
            <a:ext cx="5334000" cy="5105400"/>
            <a:chOff x="4800600" y="1776796"/>
            <a:chExt cx="4212936" cy="4296188"/>
          </a:xfrm>
        </p:grpSpPr>
        <p:pic>
          <p:nvPicPr>
            <p:cNvPr id="7" name="Picture 6"/>
            <p:cNvPicPr>
              <a:picLocks noChangeAspect="1"/>
            </p:cNvPicPr>
            <p:nvPr/>
          </p:nvPicPr>
          <p:blipFill>
            <a:blip r:embed="rId2"/>
            <a:stretch>
              <a:fillRect/>
            </a:stretch>
          </p:blipFill>
          <p:spPr>
            <a:xfrm>
              <a:off x="4800600" y="1776796"/>
              <a:ext cx="4212936" cy="3322879"/>
            </a:xfrm>
            <a:prstGeom prst="rect">
              <a:avLst/>
            </a:prstGeom>
          </p:spPr>
        </p:pic>
        <p:sp>
          <p:nvSpPr>
            <p:cNvPr id="10" name="Rectangle 9"/>
            <p:cNvSpPr/>
            <p:nvPr/>
          </p:nvSpPr>
          <p:spPr>
            <a:xfrm>
              <a:off x="5041204" y="5099675"/>
              <a:ext cx="3731727" cy="400110"/>
            </a:xfrm>
            <a:prstGeom prst="rect">
              <a:avLst/>
            </a:prstGeom>
          </p:spPr>
          <p:txBody>
            <a:bodyPr wrap="none">
              <a:spAutoFit/>
            </a:bodyPr>
            <a:lstStyle/>
            <a:p>
              <a:r>
                <a:rPr lang="en-US" sz="2000" dirty="0">
                  <a:solidFill>
                    <a:schemeClr val="bg1"/>
                  </a:solidFill>
                </a:rPr>
                <a:t>William O’Brian, August 19, 1967</a:t>
              </a:r>
            </a:p>
          </p:txBody>
        </p:sp>
        <p:sp>
          <p:nvSpPr>
            <p:cNvPr id="11" name="Rectangle 10"/>
            <p:cNvSpPr/>
            <p:nvPr/>
          </p:nvSpPr>
          <p:spPr>
            <a:xfrm>
              <a:off x="5181600" y="5518986"/>
              <a:ext cx="3352800" cy="553998"/>
            </a:xfrm>
            <a:prstGeom prst="rect">
              <a:avLst/>
            </a:prstGeom>
          </p:spPr>
          <p:txBody>
            <a:bodyPr wrap="square">
              <a:spAutoFit/>
            </a:bodyPr>
            <a:lstStyle/>
            <a:p>
              <a:r>
                <a:rPr lang="en-US" sz="1000" dirty="0">
                  <a:solidFill>
                    <a:schemeClr val="bg1"/>
                  </a:solidFill>
                </a:rPr>
                <a:t>http://www.newyorker.com/online/blogs/culture/2013/12/slide-show-ad-reinhardts-cartoons-make-an-appearance-at-at-david-zwirner.html#slide_ss_0=1</a:t>
              </a:r>
            </a:p>
          </p:txBody>
        </p:sp>
      </p:grpSp>
    </p:spTree>
    <p:extLst>
      <p:ext uri="{BB962C8B-B14F-4D97-AF65-F5344CB8AC3E}">
        <p14:creationId xmlns:p14="http://schemas.microsoft.com/office/powerpoint/2010/main" val="3960688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 is what you can get away with</a:t>
            </a:r>
            <a:endParaRPr lang="en-US" dirty="0"/>
          </a:p>
        </p:txBody>
      </p:sp>
      <p:pic>
        <p:nvPicPr>
          <p:cNvPr id="6" name="Content Placeholder 5"/>
          <p:cNvPicPr>
            <a:picLocks noGrp="1" noChangeAspect="1"/>
          </p:cNvPicPr>
          <p:nvPr>
            <p:ph idx="1"/>
          </p:nvPr>
        </p:nvPicPr>
        <p:blipFill>
          <a:blip r:embed="rId2"/>
          <a:stretch>
            <a:fillRect/>
          </a:stretch>
        </p:blipFill>
        <p:spPr>
          <a:xfrm>
            <a:off x="228600" y="1676400"/>
            <a:ext cx="8685674" cy="4114800"/>
          </a:xfrm>
          <a:prstGeom prst="rect">
            <a:avLst/>
          </a:prstGeom>
        </p:spPr>
      </p:pic>
      <p:sp>
        <p:nvSpPr>
          <p:cNvPr id="7" name="Rectangle 6"/>
          <p:cNvSpPr/>
          <p:nvPr/>
        </p:nvSpPr>
        <p:spPr>
          <a:xfrm>
            <a:off x="2362200" y="5940623"/>
            <a:ext cx="4572000" cy="307777"/>
          </a:xfrm>
          <a:prstGeom prst="rect">
            <a:avLst/>
          </a:prstGeom>
        </p:spPr>
        <p:txBody>
          <a:bodyPr>
            <a:spAutoFit/>
          </a:bodyPr>
          <a:lstStyle/>
          <a:p>
            <a:r>
              <a:rPr lang="en-US" sz="1400" dirty="0">
                <a:solidFill>
                  <a:schemeClr val="bg1"/>
                </a:solidFill>
              </a:rPr>
              <a:t>http://www.azquotes.com/quote/356243</a:t>
            </a:r>
          </a:p>
        </p:txBody>
      </p:sp>
    </p:spTree>
    <p:extLst>
      <p:ext uri="{BB962C8B-B14F-4D97-AF65-F5344CB8AC3E}">
        <p14:creationId xmlns:p14="http://schemas.microsoft.com/office/powerpoint/2010/main" val="3966305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27425</TotalTime>
  <Words>2222</Words>
  <Application>Microsoft Office PowerPoint</Application>
  <PresentationFormat>On-screen Show (4:3)</PresentationFormat>
  <Paragraphs>657</Paragraphs>
  <Slides>71</Slides>
  <Notes>31</Notes>
  <HiddenSlides>0</HiddenSlides>
  <MMClips>1</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85" baseType="lpstr">
      <vt:lpstr>Batang</vt:lpstr>
      <vt:lpstr>ＭＳ 明朝</vt:lpstr>
      <vt:lpstr>ＭＳ Ｐゴシック</vt:lpstr>
      <vt:lpstr>Arial</vt:lpstr>
      <vt:lpstr>Georgia</vt:lpstr>
      <vt:lpstr>Helvetica</vt:lpstr>
      <vt:lpstr>Segoe Script</vt:lpstr>
      <vt:lpstr>Times</vt:lpstr>
      <vt:lpstr>Times New Roman</vt:lpstr>
      <vt:lpstr>Trebuchet MS</vt:lpstr>
      <vt:lpstr>Verdana</vt:lpstr>
      <vt:lpstr>Wingdings</vt:lpstr>
      <vt:lpstr>2014-Indianapolis</vt:lpstr>
      <vt:lpstr>Photo Editor-foto</vt:lpstr>
      <vt:lpstr>Biomedical Informatics  Lecture in BMS199: New Frontiers in Biomedical Sciences: everyday medicine  Nov 13, 2018 125 Kapoor Hall, University at Buffalo</vt:lpstr>
      <vt:lpstr>I’m in biomedical informatics</vt:lpstr>
      <vt:lpstr>Art ?</vt:lpstr>
      <vt:lpstr>Art?         Depends on who the creator is.</vt:lpstr>
      <vt:lpstr>For sale</vt:lpstr>
      <vt:lpstr>A ‘rich’ collection</vt:lpstr>
      <vt:lpstr>Nevertheless, people don’t seem to be impressed</vt:lpstr>
      <vt:lpstr>Except this one</vt:lpstr>
      <vt:lpstr>Art is what you can get away with</vt:lpstr>
      <vt:lpstr>Art is what you can get away with</vt:lpstr>
      <vt:lpstr>Biomedical Informatics</vt:lpstr>
      <vt:lpstr>Biomedical Informatics</vt:lpstr>
      <vt:lpstr>Interdisciplinary Nature of Biomedical Informatics: the main stream view</vt:lpstr>
      <vt:lpstr>Interdisciplinary Nature of Biomedical Informatics: UB Department of BMI’s view </vt:lpstr>
      <vt:lpstr>Biomedical Informatics in Perspective</vt:lpstr>
      <vt:lpstr>Biomedical Informatics in Perspective</vt:lpstr>
      <vt:lpstr>Subdiscipline: Bio-informatics</vt:lpstr>
      <vt:lpstr>PowerPoint Presentation</vt:lpstr>
      <vt:lpstr>Combinations: Health Informatics</vt:lpstr>
      <vt:lpstr>Combinations: Pharmacogenomics</vt:lpstr>
      <vt:lpstr>Combinations: Consumer health</vt:lpstr>
      <vt:lpstr>Combinations: Biomolecular imaging</vt:lpstr>
      <vt:lpstr>Combinations: Translational Informatics</vt:lpstr>
      <vt:lpstr>PowerPoint Presentation</vt:lpstr>
      <vt:lpstr>UB BMI Divisions</vt:lpstr>
      <vt:lpstr>UB BMI Divisions</vt:lpstr>
      <vt:lpstr>PowerPoint Presentation</vt:lpstr>
      <vt:lpstr>Biomedical Informatics</vt:lpstr>
      <vt:lpstr>Current mainstream informatics thinking</vt:lpstr>
      <vt:lpstr>Current mainstream informatics thinking</vt:lpstr>
      <vt:lpstr>Current mainstream informatics thinking</vt:lpstr>
      <vt:lpstr>Where do data come from?</vt:lpstr>
      <vt:lpstr>Generalization: data generation and use</vt:lpstr>
      <vt:lpstr>Where do data come from?</vt:lpstr>
      <vt:lpstr>Where do data come from?</vt:lpstr>
      <vt:lpstr>Generalization: data generation and use</vt:lpstr>
      <vt:lpstr>Reality as benchmark for data organization and representation</vt:lpstr>
      <vt:lpstr>Biomedical Informatics</vt:lpstr>
      <vt:lpstr>Electronic health records</vt:lpstr>
      <vt:lpstr>What it tried to solve first</vt:lpstr>
      <vt:lpstr>PowerPoint Presentation</vt:lpstr>
      <vt:lpstr>What it solved next</vt:lpstr>
      <vt:lpstr>PowerPoint Presentation</vt:lpstr>
      <vt:lpstr>Attention to functionality (US)</vt:lpstr>
      <vt:lpstr>PowerPoint Presentation</vt:lpstr>
      <vt:lpstr>Clinical Decision Support</vt:lpstr>
      <vt:lpstr>PowerPoint Presentation</vt:lpstr>
      <vt:lpstr>PowerPoint Presentation</vt:lpstr>
      <vt:lpstr>Patient Portals</vt:lpstr>
      <vt:lpstr>Semantic interoperability</vt:lpstr>
      <vt:lpstr>PowerPoint Presentation</vt:lpstr>
      <vt:lpstr>Careers in Biomedical Informatics</vt:lpstr>
      <vt:lpstr>HIMMS Conferences</vt:lpstr>
      <vt:lpstr>PowerPoint Presentation</vt:lpstr>
      <vt:lpstr>Positions &amp; salaries going up dramatically !</vt:lpstr>
      <vt:lpstr>Open BMI positions New York State</vt:lpstr>
      <vt:lpstr>Open BMI positions in Buffalo</vt:lpstr>
      <vt:lpstr>Short personal history</vt:lpstr>
      <vt:lpstr>A trajectory of mixes and mingles …</vt:lpstr>
      <vt:lpstr>PowerPoint Presentation</vt:lpstr>
      <vt:lpstr>PowerPoint Presentation</vt:lpstr>
      <vt:lpstr>PowerPoint Presentation</vt:lpstr>
      <vt:lpstr>Necessary involvements</vt:lpstr>
      <vt:lpstr>A possible end-goal for biomedical informatics</vt:lpstr>
      <vt:lpstr>Why should we be surprised ?</vt:lpstr>
      <vt:lpstr>Or not ?   … towards a bionic eye</vt:lpstr>
      <vt:lpstr>Or not ?   … mobile diagnostics</vt:lpstr>
      <vt:lpstr>PowerPoint Presentation</vt:lpstr>
      <vt:lpstr>Or not ?   … Transhumanism</vt:lpstr>
      <vt:lpstr>Beyond natural evolution …</vt:lpstr>
      <vt:lpstr>to … mind uploading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Werner Ceusters</cp:lastModifiedBy>
  <cp:revision>1233</cp:revision>
  <dcterms:created xsi:type="dcterms:W3CDTF">1601-01-01T00:00:00Z</dcterms:created>
  <dcterms:modified xsi:type="dcterms:W3CDTF">2018-11-14T14:06:48Z</dcterms:modified>
</cp:coreProperties>
</file>