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74"/>
  </p:notesMasterIdLst>
  <p:sldIdLst>
    <p:sldId id="1339" r:id="rId2"/>
    <p:sldId id="1392" r:id="rId3"/>
    <p:sldId id="1393" r:id="rId4"/>
    <p:sldId id="1394" r:id="rId5"/>
    <p:sldId id="1398" r:id="rId6"/>
    <p:sldId id="1395" r:id="rId7"/>
    <p:sldId id="1396" r:id="rId8"/>
    <p:sldId id="1400" r:id="rId9"/>
    <p:sldId id="1399" r:id="rId10"/>
    <p:sldId id="1401" r:id="rId11"/>
    <p:sldId id="1344" r:id="rId12"/>
    <p:sldId id="1367" r:id="rId13"/>
    <p:sldId id="1369" r:id="rId14"/>
    <p:sldId id="1368" r:id="rId15"/>
    <p:sldId id="1370" r:id="rId16"/>
    <p:sldId id="1373" r:id="rId17"/>
    <p:sldId id="1378" r:id="rId18"/>
    <p:sldId id="1431" r:id="rId19"/>
    <p:sldId id="1379" r:id="rId20"/>
    <p:sldId id="1380" r:id="rId21"/>
    <p:sldId id="1381" r:id="rId22"/>
    <p:sldId id="1382" r:id="rId23"/>
    <p:sldId id="1377" r:id="rId24"/>
    <p:sldId id="1413" r:id="rId25"/>
    <p:sldId id="1383" r:id="rId26"/>
    <p:sldId id="1384" r:id="rId27"/>
    <p:sldId id="1414" r:id="rId28"/>
    <p:sldId id="1403" r:id="rId29"/>
    <p:sldId id="1345" r:id="rId30"/>
    <p:sldId id="1346" r:id="rId31"/>
    <p:sldId id="1347" r:id="rId32"/>
    <p:sldId id="1350" r:id="rId33"/>
    <p:sldId id="1404" r:id="rId34"/>
    <p:sldId id="1406" r:id="rId35"/>
    <p:sldId id="1372" r:id="rId36"/>
    <p:sldId id="1407" r:id="rId37"/>
    <p:sldId id="1405" r:id="rId38"/>
    <p:sldId id="1408" r:id="rId39"/>
    <p:sldId id="1409" r:id="rId40"/>
    <p:sldId id="1415" r:id="rId41"/>
    <p:sldId id="1418" r:id="rId42"/>
    <p:sldId id="1417" r:id="rId43"/>
    <p:sldId id="1410" r:id="rId44"/>
    <p:sldId id="1437" r:id="rId45"/>
    <p:sldId id="1411" r:id="rId46"/>
    <p:sldId id="1432" r:id="rId47"/>
    <p:sldId id="1433" r:id="rId48"/>
    <p:sldId id="1434" r:id="rId49"/>
    <p:sldId id="1436" r:id="rId50"/>
    <p:sldId id="1430" r:id="rId51"/>
    <p:sldId id="1438" r:id="rId52"/>
    <p:sldId id="1427" r:id="rId53"/>
    <p:sldId id="1385" r:id="rId54"/>
    <p:sldId id="1389" r:id="rId55"/>
    <p:sldId id="1387" r:id="rId56"/>
    <p:sldId id="1386" r:id="rId57"/>
    <p:sldId id="1388" r:id="rId58"/>
    <p:sldId id="1390" r:id="rId59"/>
    <p:sldId id="1391" r:id="rId60"/>
    <p:sldId id="1412" r:id="rId61"/>
    <p:sldId id="1435" r:id="rId62"/>
    <p:sldId id="1416" r:id="rId63"/>
    <p:sldId id="1426" r:id="rId64"/>
    <p:sldId id="1419" r:id="rId65"/>
    <p:sldId id="1420" r:id="rId66"/>
    <p:sldId id="1421" r:id="rId67"/>
    <p:sldId id="1422" r:id="rId68"/>
    <p:sldId id="1429" r:id="rId69"/>
    <p:sldId id="1428" r:id="rId70"/>
    <p:sldId id="1423" r:id="rId71"/>
    <p:sldId id="1424" r:id="rId72"/>
    <p:sldId id="1425" r:id="rId73"/>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66"/>
    <a:srgbClr val="00FF00"/>
    <a:srgbClr val="16165D"/>
    <a:srgbClr val="1FE115"/>
    <a:srgbClr val="FF0000"/>
    <a:srgbClr val="FF6600"/>
    <a:srgbClr val="A2CCE8"/>
    <a:srgbClr val="AAE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autoAdjust="0"/>
    <p:restoredTop sz="85952" autoAdjust="0"/>
  </p:normalViewPr>
  <p:slideViewPr>
    <p:cSldViewPr>
      <p:cViewPr varScale="1">
        <p:scale>
          <a:sx n="94" d="100"/>
          <a:sy n="94" d="100"/>
        </p:scale>
        <p:origin x="115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858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15086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3534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4958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29</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30497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30</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87353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31</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39928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32</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17258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33</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12421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51183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7780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983974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36</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647527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37</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781616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A798E4-C809-493F-8C89-E39418AC2997}" type="slidenum">
              <a:rPr lang="en-US" sz="1200" b="0"/>
              <a:pPr eaLnBrk="1" hangingPunct="1"/>
              <a:t>58</a:t>
            </a:fld>
            <a:endParaRPr 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284901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9873A-D0A3-4651-983A-874C0DE25257}" type="slidenum">
              <a:rPr lang="en-US"/>
              <a:pPr/>
              <a:t>59</a:t>
            </a:fld>
            <a:endParaRPr lang="en-US"/>
          </a:p>
        </p:txBody>
      </p:sp>
      <p:sp>
        <p:nvSpPr>
          <p:cNvPr id="2137090" name="Rectangle 2"/>
          <p:cNvSpPr>
            <a:spLocks noGrp="1" noRot="1" noChangeAspect="1" noChangeArrowheads="1" noTextEdit="1"/>
          </p:cNvSpPr>
          <p:nvPr>
            <p:ph type="sldImg"/>
          </p:nvPr>
        </p:nvSpPr>
        <p:spPr>
          <a:ln/>
        </p:spPr>
      </p:sp>
      <p:sp>
        <p:nvSpPr>
          <p:cNvPr id="213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719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64</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842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65</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87502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66</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741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67</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185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70</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22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8437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58727-F5C6-48FD-92CB-57CABABB86ED}" type="slidenum">
              <a:rPr lang="en-US" altLang="en-US"/>
              <a:pPr/>
              <a:t>71</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74944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72</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596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5840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123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2172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4239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06454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954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04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xfrm>
            <a:off x="723900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094482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9341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34665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11243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2771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8530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77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952"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953"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smtClean="0"/>
              <a:t>Click icon to add table</a:t>
            </a:r>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q%3Dhippocrates%26hl%3Dnl%26lr%3D" TargetMode="External"/><Relationship Id="rId13" Type="http://schemas.openxmlformats.org/officeDocument/2006/relationships/image" Target="../media/image57.png"/><Relationship Id="rId18" Type="http://schemas.openxmlformats.org/officeDocument/2006/relationships/image" Target="../media/image60.jpeg"/><Relationship Id="rId26" Type="http://schemas.openxmlformats.org/officeDocument/2006/relationships/image" Target="../media/image65.png"/><Relationship Id="rId3" Type="http://schemas.openxmlformats.org/officeDocument/2006/relationships/notesSlide" Target="../notesSlides/notesSlide23.xml"/><Relationship Id="rId21" Type="http://schemas.openxmlformats.org/officeDocument/2006/relationships/hyperlink" Target="http://images.google.be/imgres?imgurl=http://www.guido.be/imagegallery/Onderwijs/rug.jpg&amp;imgrefurl=http://www.guido.be/desktopmodules/articledetail.aspx?mid%3D361%26itemid%3D768%26tabid%3D69%26pageid%3D100&amp;h=180&amp;w=180&amp;sz=8&amp;hl=nl&amp;start=11&amp;tbnid=p1yWKTqCineCgM:&amp;tbnh=101&amp;tbnw=101&amp;prev=/images?q%3Drug%2Bgent%26svnum%3D10%26hl%3Dnl%26lr%3D%26rls%3DGGLJ,GGLJ:2006-09,GGLJ:en%26sa%3DN" TargetMode="External"/><Relationship Id="rId7" Type="http://schemas.openxmlformats.org/officeDocument/2006/relationships/image" Target="../media/image52.png"/><Relationship Id="rId12" Type="http://schemas.openxmlformats.org/officeDocument/2006/relationships/image" Target="../media/image56.jpeg"/><Relationship Id="rId17" Type="http://schemas.openxmlformats.org/officeDocument/2006/relationships/image" Target="../media/image48.png"/><Relationship Id="rId25" Type="http://schemas.openxmlformats.org/officeDocument/2006/relationships/hyperlink" Target="http://nl.prorec.be/index.cfm" TargetMode="External"/><Relationship Id="rId2" Type="http://schemas.openxmlformats.org/officeDocument/2006/relationships/slideLayout" Target="../slideLayouts/slideLayout10.xml"/><Relationship Id="rId16" Type="http://schemas.openxmlformats.org/officeDocument/2006/relationships/oleObject" Target="../embeddings/oleObject3.bin"/><Relationship Id="rId20" Type="http://schemas.openxmlformats.org/officeDocument/2006/relationships/image" Target="../media/image61.jpeg"/><Relationship Id="rId1" Type="http://schemas.openxmlformats.org/officeDocument/2006/relationships/vmlDrawing" Target="../drawings/vmlDrawing2.vml"/><Relationship Id="rId6" Type="http://schemas.openxmlformats.org/officeDocument/2006/relationships/image" Target="../media/image51.jpeg"/><Relationship Id="rId11" Type="http://schemas.openxmlformats.org/officeDocument/2006/relationships/image" Target="../media/image55.jpeg"/><Relationship Id="rId24" Type="http://schemas.openxmlformats.org/officeDocument/2006/relationships/image" Target="../media/image64.png"/><Relationship Id="rId5" Type="http://schemas.openxmlformats.org/officeDocument/2006/relationships/image" Target="../media/image50.jpeg"/><Relationship Id="rId15" Type="http://schemas.openxmlformats.org/officeDocument/2006/relationships/image" Target="../media/image59.jpeg"/><Relationship Id="rId23" Type="http://schemas.openxmlformats.org/officeDocument/2006/relationships/image" Target="../media/image63.png"/><Relationship Id="rId10" Type="http://schemas.openxmlformats.org/officeDocument/2006/relationships/image" Target="../media/image54.png"/><Relationship Id="rId19" Type="http://schemas.openxmlformats.org/officeDocument/2006/relationships/hyperlink" Target="http://www.ifomis.org/" TargetMode="External"/><Relationship Id="rId4" Type="http://schemas.openxmlformats.org/officeDocument/2006/relationships/image" Target="../media/image49.png"/><Relationship Id="rId9" Type="http://schemas.openxmlformats.org/officeDocument/2006/relationships/image" Target="../media/image53.jpeg"/><Relationship Id="rId14" Type="http://schemas.openxmlformats.org/officeDocument/2006/relationships/image" Target="../media/image58.png"/><Relationship Id="rId22"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609600" y="990600"/>
            <a:ext cx="7999413" cy="2043113"/>
          </a:xfrm>
        </p:spPr>
        <p:txBody>
          <a:bodyPr/>
          <a:lstStyle/>
          <a:p>
            <a:pPr>
              <a:tabLst>
                <a:tab pos="5376863" algn="l"/>
              </a:tabLst>
            </a:pPr>
            <a:r>
              <a:rPr lang="en-US" sz="4400" dirty="0" smtClean="0"/>
              <a:t>Biomedical Informatics</a:t>
            </a:r>
            <a:r>
              <a:rPr lang="en-US" sz="3200" dirty="0" smtClean="0"/>
              <a:t/>
            </a:r>
            <a:br>
              <a:rPr lang="en-US" sz="3200" dirty="0" smtClean="0"/>
            </a:br>
            <a:r>
              <a:rPr lang="en-US" sz="3200" dirty="0" smtClean="0"/>
              <a:t/>
            </a:r>
            <a:br>
              <a:rPr lang="en-US" sz="3200" dirty="0" smtClean="0"/>
            </a:br>
            <a:r>
              <a:rPr lang="en-GB" sz="1800" dirty="0" smtClean="0">
                <a:latin typeface="Times New Roman" panose="02020603050405020304" pitchFamily="18" charset="0"/>
                <a:cs typeface="Times New Roman" panose="02020603050405020304" pitchFamily="18" charset="0"/>
              </a:rPr>
              <a:t>Lecture in BMS199: </a:t>
            </a:r>
            <a:r>
              <a:rPr lang="en-US" sz="1800" i="1" dirty="0">
                <a:latin typeface="Times New Roman" panose="02020603050405020304" pitchFamily="18" charset="0"/>
                <a:cs typeface="Times New Roman" panose="02020603050405020304" pitchFamily="18" charset="0"/>
              </a:rPr>
              <a:t>New Frontiers in Biomedical Sciences: </a:t>
            </a:r>
            <a:r>
              <a:rPr lang="en-US" sz="1800" i="1" dirty="0" smtClean="0">
                <a:latin typeface="Times New Roman" panose="02020603050405020304" pitchFamily="18" charset="0"/>
                <a:cs typeface="Times New Roman" panose="02020603050405020304" pitchFamily="18" charset="0"/>
              </a:rPr>
              <a:t>everyday medicine</a:t>
            </a:r>
            <a:r>
              <a:rPr lang="en-GB" sz="1800" dirty="0" smtClean="0">
                <a:latin typeface="Times New Roman" panose="02020603050405020304" pitchFamily="18" charset="0"/>
                <a:cs typeface="Times New Roman" panose="02020603050405020304" pitchFamily="18" charset="0"/>
              </a:rPr>
              <a:t> </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Nov 14, 2017</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203 </a:t>
            </a:r>
            <a:r>
              <a:rPr lang="en-GB" sz="1800" dirty="0" err="1" smtClean="0">
                <a:latin typeface="Times New Roman" panose="02020603050405020304" pitchFamily="18" charset="0"/>
                <a:cs typeface="Times New Roman" panose="02020603050405020304" pitchFamily="18" charset="0"/>
              </a:rPr>
              <a:t>Diefendorf</a:t>
            </a:r>
            <a:r>
              <a:rPr lang="en-GB" sz="1800" dirty="0" smtClean="0">
                <a:latin typeface="Times New Roman" panose="02020603050405020304" pitchFamily="18" charset="0"/>
                <a:cs typeface="Times New Roman" panose="02020603050405020304" pitchFamily="18" charset="0"/>
              </a:rPr>
              <a:t> Hall, </a:t>
            </a:r>
            <a:r>
              <a:rPr lang="en-US" sz="1800" dirty="0" smtClean="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smtClean="0">
                <a:ea typeface="ＭＳ 明朝" pitchFamily="49" charset="-128"/>
              </a:rPr>
              <a:t>Werner CEUSTERS, MD</a:t>
            </a:r>
            <a:endParaRPr lang="en-GB" altLang="ja-JP" sz="2800" b="1" baseline="30000" dirty="0" smtClean="0">
              <a:ea typeface="ＭＳ 明朝" pitchFamily="49" charset="-128"/>
            </a:endParaRPr>
          </a:p>
          <a:p>
            <a:pPr defTabSz="566738" eaLnBrk="1" hangingPunct="1">
              <a:lnSpc>
                <a:spcPct val="120000"/>
              </a:lnSpc>
            </a:pPr>
            <a:endParaRPr lang="en-US" altLang="ja-JP" sz="1800" b="1" dirty="0" smtClean="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smtClean="0">
                <a:ea typeface="ＭＳ 明朝" pitchFamily="49" charset="-128"/>
              </a:rPr>
              <a:t>Ontology Research Group, </a:t>
            </a:r>
            <a:r>
              <a:rPr lang="en-GB" altLang="ja-JP" sz="1800" i="1" dirty="0" err="1" smtClean="0">
                <a:ea typeface="ＭＳ 明朝" pitchFamily="49" charset="-128"/>
              </a:rPr>
              <a:t>Center</a:t>
            </a:r>
            <a:r>
              <a:rPr lang="en-GB" altLang="ja-JP" sz="1800" i="1" dirty="0" smtClean="0">
                <a:ea typeface="ＭＳ 明朝" pitchFamily="49" charset="-128"/>
              </a:rPr>
              <a:t> of Excellence in Bioinformatics and Life Sciences,</a:t>
            </a:r>
          </a:p>
          <a:p>
            <a:pPr defTabSz="566738" eaLnBrk="1" hangingPunct="1">
              <a:lnSpc>
                <a:spcPct val="120000"/>
              </a:lnSpc>
            </a:pPr>
            <a:r>
              <a:rPr lang="en-GB" altLang="ja-JP" sz="1800" i="1" dirty="0" smtClean="0">
                <a:ea typeface="ＭＳ 明朝" pitchFamily="49" charset="-128"/>
              </a:rPr>
              <a:t>University at Buffalo, NY, USA</a:t>
            </a:r>
          </a:p>
          <a:p>
            <a:pPr defTabSz="566738" eaLnBrk="1" hangingPunct="1">
              <a:lnSpc>
                <a:spcPct val="80000"/>
              </a:lnSpc>
            </a:pPr>
            <a:endParaRPr lang="en-US" altLang="ja-JP" sz="2000" i="1" dirty="0" smtClean="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is what you can get away with</a:t>
            </a:r>
            <a:endParaRPr lang="en-US" dirty="0"/>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583" b="19283"/>
          <a:stretch/>
        </p:blipFill>
        <p:spPr>
          <a:xfrm>
            <a:off x="304799" y="1752600"/>
            <a:ext cx="3424715" cy="3962400"/>
          </a:xfrm>
          <a:prstGeom prst="rect">
            <a:avLst/>
          </a:prstGeom>
        </p:spPr>
      </p:pic>
      <p:sp>
        <p:nvSpPr>
          <p:cNvPr id="3" name="Rectangle 2"/>
          <p:cNvSpPr/>
          <p:nvPr/>
        </p:nvSpPr>
        <p:spPr bwMode="auto">
          <a:xfrm>
            <a:off x="3729514" y="1752600"/>
            <a:ext cx="5033486" cy="388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4" name="TextBox 3"/>
          <p:cNvSpPr txBox="1"/>
          <p:nvPr/>
        </p:nvSpPr>
        <p:spPr>
          <a:xfrm>
            <a:off x="4346711" y="2057400"/>
            <a:ext cx="3950365" cy="1384995"/>
          </a:xfrm>
          <a:prstGeom prst="rect">
            <a:avLst/>
          </a:prstGeom>
          <a:noFill/>
        </p:spPr>
        <p:txBody>
          <a:bodyPr wrap="square" rtlCol="0">
            <a:spAutoFit/>
          </a:bodyPr>
          <a:lstStyle/>
          <a:p>
            <a:r>
              <a:rPr lang="en-US" sz="2800" dirty="0" smtClean="0">
                <a:solidFill>
                  <a:schemeClr val="bg1"/>
                </a:solidFill>
              </a:rPr>
              <a:t>Biomedical informatics is not something you can get easily away with.</a:t>
            </a:r>
            <a:endParaRPr lang="en-US" sz="2800" dirty="0">
              <a:solidFill>
                <a:schemeClr val="bg1"/>
              </a:solidFill>
            </a:endParaRPr>
          </a:p>
        </p:txBody>
      </p:sp>
      <p:sp>
        <p:nvSpPr>
          <p:cNvPr id="8" name="TextBox 7"/>
          <p:cNvSpPr txBox="1"/>
          <p:nvPr/>
        </p:nvSpPr>
        <p:spPr>
          <a:xfrm>
            <a:off x="4911091" y="4038600"/>
            <a:ext cx="2821605" cy="369332"/>
          </a:xfrm>
          <a:prstGeom prst="rect">
            <a:avLst/>
          </a:prstGeom>
          <a:noFill/>
        </p:spPr>
        <p:txBody>
          <a:bodyPr wrap="none" rtlCol="0">
            <a:spAutoFit/>
          </a:bodyPr>
          <a:lstStyle/>
          <a:p>
            <a:r>
              <a:rPr lang="en-US" sz="1800" dirty="0" smtClean="0">
                <a:solidFill>
                  <a:schemeClr val="bg1"/>
                </a:solidFill>
                <a:latin typeface="Segoe Script" panose="020B0504020000000003" pitchFamily="34" charset="0"/>
              </a:rPr>
              <a:t>-  Werner Ceusters  -</a:t>
            </a:r>
            <a:endParaRPr lang="en-US" sz="180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2937416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866366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157043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a:latin typeface="Arial" charset="0"/>
                <a:cs typeface="Arial" charset="0"/>
              </a:rPr>
              <a:t>the main stream view</a:t>
            </a:r>
            <a:endParaRPr lang="en-US" dirty="0" smtClean="0">
              <a:latin typeface="Arial" charset="0"/>
              <a:cs typeface="Arial" charset="0"/>
            </a:endParaRP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109533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smtClean="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Informatics</a:t>
            </a:r>
            <a:endParaRPr lang="en-US" altLang="en-US" sz="1800" dirty="0">
              <a:solidFill>
                <a:schemeClr val="bg1"/>
              </a:solidFill>
            </a:endParaRP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endParaRPr lang="en-US" altLang="en-US" sz="1800" dirty="0">
              <a:solidFill>
                <a:schemeClr val="bg1"/>
              </a:solidFill>
            </a:endParaRP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p>
          <a:p>
            <a:pPr algn="ctr" eaLnBrk="1" hangingPunct="1">
              <a:spcBef>
                <a:spcPct val="0"/>
              </a:spcBef>
              <a:buFontTx/>
              <a:buNone/>
            </a:pPr>
            <a:r>
              <a:rPr lang="en-US" altLang="en-US" sz="1800" dirty="0" smtClean="0">
                <a:solidFill>
                  <a:schemeClr val="bg1"/>
                </a:solidFill>
              </a:rPr>
              <a:t>Of Science</a:t>
            </a:r>
            <a:endParaRPr lang="en-US" altLang="en-US" sz="1800" dirty="0">
              <a:solidFill>
                <a:schemeClr val="bg1"/>
              </a:solidFill>
            </a:endParaRP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(Biomedical)</a:t>
            </a:r>
          </a:p>
          <a:p>
            <a:pPr algn="ctr" eaLnBrk="1" hangingPunct="1">
              <a:spcBef>
                <a:spcPct val="0"/>
              </a:spcBef>
              <a:buFontTx/>
              <a:buNone/>
            </a:pPr>
            <a:r>
              <a:rPr lang="en-US" altLang="en-US" sz="1800" dirty="0" smtClean="0">
                <a:solidFill>
                  <a:schemeClr val="bg1"/>
                </a:solidFill>
              </a:rPr>
              <a:t>Ontology</a:t>
            </a:r>
            <a:endParaRPr lang="en-US" altLang="en-US" sz="1800" dirty="0">
              <a:solidFill>
                <a:schemeClr val="bg1"/>
              </a:solidFill>
            </a:endParaRP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Human factors</a:t>
            </a:r>
          </a:p>
          <a:p>
            <a:pPr algn="ctr" eaLnBrk="1" hangingPunct="1">
              <a:spcBef>
                <a:spcPct val="0"/>
              </a:spcBef>
              <a:buFontTx/>
              <a:buNone/>
            </a:pPr>
            <a:r>
              <a:rPr lang="en-US" altLang="en-US" sz="1800" dirty="0" smtClean="0">
                <a:solidFill>
                  <a:schemeClr val="bg1"/>
                </a:solidFill>
              </a:rPr>
              <a:t>ergonomics</a:t>
            </a:r>
            <a:endParaRPr lang="en-US" altLang="en-US" sz="1800" dirty="0">
              <a:solidFill>
                <a:schemeClr val="bg1"/>
              </a:solidFill>
            </a:endParaRP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3710781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Sociotechnical and Human Centered </a:t>
              </a:r>
            </a:p>
            <a:p>
              <a:pPr algn="ctr" eaLnBrk="1" hangingPunct="1">
                <a:spcBef>
                  <a:spcPct val="0"/>
                </a:spcBef>
                <a:buFontTx/>
                <a:buNone/>
              </a:pPr>
              <a:r>
                <a:rPr lang="en-US" altLang="en-US" sz="1800" b="1" dirty="0" smtClean="0">
                  <a:solidFill>
                    <a:schemeClr val="bg1"/>
                  </a:solidFill>
                </a:rPr>
                <a:t>Design</a:t>
              </a:r>
              <a:endParaRPr lang="en-US" altLang="en-US" sz="1800" b="1" dirty="0">
                <a:solidFill>
                  <a:schemeClr val="bg1"/>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Imaging</a:t>
              </a:r>
              <a:endParaRPr lang="en-US" altLang="en-US" sz="1800" b="1" dirty="0">
                <a:solidFill>
                  <a:schemeClr val="bg1"/>
                </a:solidFill>
              </a:endParaRP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3867420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318414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smtClean="0">
                <a:latin typeface="Arial" panose="020B0604020202020204" pitchFamily="34" charset="0"/>
                <a:cs typeface="Arial" panose="020B0604020202020204" pitchFamily="34" charset="0"/>
              </a:rPr>
              <a:t>Subdiscipline</a:t>
            </a:r>
            <a:r>
              <a:rPr lang="en-US" altLang="en-US" sz="3600" b="1" dirty="0" smtClean="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endParaRPr lang="en-US" altLang="en-US" sz="2800" dirty="0" smtClean="0">
              <a:solidFill>
                <a:schemeClr val="bg1"/>
              </a:solidFill>
            </a:endParaRPr>
          </a:p>
          <a:p>
            <a:pPr algn="ctr" eaLnBrk="1" hangingPunct="1">
              <a:spcBef>
                <a:spcPct val="0"/>
              </a:spcBef>
              <a:buFontTx/>
              <a:buNone/>
            </a:pPr>
            <a:r>
              <a:rPr lang="en-US" altLang="en-US" sz="2800" dirty="0" smtClean="0">
                <a:solidFill>
                  <a:srgbClr val="FFC000"/>
                </a:solidFill>
              </a:rPr>
              <a:t>Bioinformatics</a:t>
            </a:r>
            <a:endParaRPr lang="en-US" altLang="en-US" sz="2800" dirty="0">
              <a:solidFill>
                <a:srgbClr val="FFC000"/>
              </a:solidFill>
            </a:endParaRP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72242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44000" cy="6286500"/>
          </a:xfrm>
        </p:spPr>
      </p:pic>
      <p:sp>
        <p:nvSpPr>
          <p:cNvPr id="5" name="Rectangle 4"/>
          <p:cNvSpPr/>
          <p:nvPr/>
        </p:nvSpPr>
        <p:spPr>
          <a:xfrm>
            <a:off x="251637" y="6550223"/>
            <a:ext cx="8763000" cy="307777"/>
          </a:xfrm>
          <a:prstGeom prst="rect">
            <a:avLst/>
          </a:prstGeom>
        </p:spPr>
        <p:txBody>
          <a:bodyPr wrap="square">
            <a:spAutoFit/>
          </a:bodyPr>
          <a:lstStyle/>
          <a:p>
            <a:r>
              <a:rPr lang="en-US" sz="1400" dirty="0"/>
              <a:t>A Bioinformatics Pep Talk David </a:t>
            </a:r>
            <a:r>
              <a:rPr lang="en-US" sz="1400" dirty="0" err="1"/>
              <a:t>Wishart</a:t>
            </a:r>
            <a:r>
              <a:rPr lang="en-US" sz="1400" dirty="0"/>
              <a:t> University of Alberta. http://slideplayer.com/slide/4545718/</a:t>
            </a:r>
          </a:p>
        </p:txBody>
      </p:sp>
    </p:spTree>
    <p:extLst>
      <p:ext uri="{BB962C8B-B14F-4D97-AF65-F5344CB8AC3E}">
        <p14:creationId xmlns:p14="http://schemas.microsoft.com/office/powerpoint/2010/main" val="915719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endParaRPr lang="en-US" altLang="en-US" sz="2800" dirty="0" smtClean="0">
              <a:solidFill>
                <a:schemeClr val="bg1"/>
              </a:solidFill>
            </a:endParaRPr>
          </a:p>
          <a:p>
            <a:pPr algn="ctr" eaLnBrk="1" hangingPunct="1">
              <a:spcBef>
                <a:spcPct val="0"/>
              </a:spcBef>
              <a:buFontTx/>
              <a:buNone/>
            </a:pPr>
            <a:r>
              <a:rPr lang="en-US" altLang="en-US" sz="2800" dirty="0" smtClean="0">
                <a:solidFill>
                  <a:srgbClr val="FFC000"/>
                </a:solidFill>
              </a:rPr>
              <a:t>Health Informatics</a:t>
            </a:r>
            <a:endParaRPr lang="en-US" altLang="en-US" sz="2800" dirty="0">
              <a:solidFill>
                <a:srgbClr val="FFC000"/>
              </a:solidFill>
            </a:endParaRPr>
          </a:p>
        </p:txBody>
      </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7656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 in biomedical informatics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649412"/>
            <a:ext cx="3667125" cy="4876800"/>
          </a:xfrm>
          <a:prstGeom prst="rect">
            <a:avLst/>
          </a:prstGeom>
        </p:spPr>
      </p:pic>
      <p:sp>
        <p:nvSpPr>
          <p:cNvPr id="5" name="Rectangle 4"/>
          <p:cNvSpPr/>
          <p:nvPr/>
        </p:nvSpPr>
        <p:spPr>
          <a:xfrm>
            <a:off x="38100" y="6526212"/>
            <a:ext cx="9067800" cy="276999"/>
          </a:xfrm>
          <a:prstGeom prst="rect">
            <a:avLst/>
          </a:prstGeom>
        </p:spPr>
        <p:txBody>
          <a:bodyPr wrap="square">
            <a:spAutoFit/>
          </a:bodyPr>
          <a:lstStyle/>
          <a:p>
            <a:r>
              <a:rPr lang="en-US" sz="1200" dirty="0" smtClean="0">
                <a:solidFill>
                  <a:schemeClr val="bg1"/>
                </a:solidFill>
              </a:rPr>
              <a:t>Nov 13, 2017: https</a:t>
            </a:r>
            <a:r>
              <a:rPr lang="en-US" sz="1200" dirty="0">
                <a:solidFill>
                  <a:schemeClr val="bg1"/>
                </a:solidFill>
              </a:rPr>
              <a:t>://3.bp.blogspot.com/_FuYHZ06Yub8/S7OgCrNfIBI/AAAAAAAACsc/a0547FtS47s/s1600/confused-face2.jpg</a:t>
            </a:r>
          </a:p>
        </p:txBody>
      </p:sp>
    </p:spTree>
    <p:extLst>
      <p:ext uri="{BB962C8B-B14F-4D97-AF65-F5344CB8AC3E}">
        <p14:creationId xmlns:p14="http://schemas.microsoft.com/office/powerpoint/2010/main" val="36011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219710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42533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95202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Tree>
    <p:extLst>
      <p:ext uri="{BB962C8B-B14F-4D97-AF65-F5344CB8AC3E}">
        <p14:creationId xmlns:p14="http://schemas.microsoft.com/office/powerpoint/2010/main" val="58828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Tree>
    <p:extLst>
      <p:ext uri="{BB962C8B-B14F-4D97-AF65-F5344CB8AC3E}">
        <p14:creationId xmlns:p14="http://schemas.microsoft.com/office/powerpoint/2010/main" val="2784667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110045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4036188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6200" y="609600"/>
            <a:ext cx="9220199" cy="2724150"/>
          </a:xfrm>
          <a:prstGeom prst="rect">
            <a:avLst/>
          </a:prstGeom>
        </p:spPr>
      </p:pic>
      <p:sp>
        <p:nvSpPr>
          <p:cNvPr id="10" name="Rectangle 9"/>
          <p:cNvSpPr/>
          <p:nvPr/>
        </p:nvSpPr>
        <p:spPr bwMode="auto">
          <a:xfrm>
            <a:off x="0" y="2624771"/>
            <a:ext cx="4495800" cy="42332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tretch>
            <a:fillRect/>
          </a:stretch>
        </p:blipFill>
        <p:spPr>
          <a:xfrm>
            <a:off x="1525524" y="2653796"/>
            <a:ext cx="704850" cy="4143375"/>
          </a:xfrm>
          <a:prstGeom prst="rect">
            <a:avLst/>
          </a:prstGeom>
        </p:spPr>
      </p:pic>
      <p:pic>
        <p:nvPicPr>
          <p:cNvPr id="4" name="Picture 3"/>
          <p:cNvPicPr>
            <a:picLocks noChangeAspect="1"/>
          </p:cNvPicPr>
          <p:nvPr/>
        </p:nvPicPr>
        <p:blipFill>
          <a:blip r:embed="rId4"/>
          <a:stretch>
            <a:fillRect/>
          </a:stretch>
        </p:blipFill>
        <p:spPr>
          <a:xfrm>
            <a:off x="80795" y="2646777"/>
            <a:ext cx="733425" cy="4143375"/>
          </a:xfrm>
          <a:prstGeom prst="rect">
            <a:avLst/>
          </a:prstGeom>
        </p:spPr>
      </p:pic>
      <p:pic>
        <p:nvPicPr>
          <p:cNvPr id="5" name="Picture 4"/>
          <p:cNvPicPr>
            <a:picLocks noChangeAspect="1"/>
          </p:cNvPicPr>
          <p:nvPr/>
        </p:nvPicPr>
        <p:blipFill>
          <a:blip r:embed="rId5"/>
          <a:stretch>
            <a:fillRect/>
          </a:stretch>
        </p:blipFill>
        <p:spPr>
          <a:xfrm>
            <a:off x="800481" y="2624771"/>
            <a:ext cx="726059" cy="4143375"/>
          </a:xfrm>
          <a:prstGeom prst="rect">
            <a:avLst/>
          </a:prstGeom>
        </p:spPr>
      </p:pic>
      <p:pic>
        <p:nvPicPr>
          <p:cNvPr id="7" name="Picture 6"/>
          <p:cNvPicPr>
            <a:picLocks noChangeAspect="1"/>
          </p:cNvPicPr>
          <p:nvPr/>
        </p:nvPicPr>
        <p:blipFill>
          <a:blip r:embed="rId6"/>
          <a:stretch>
            <a:fillRect/>
          </a:stretch>
        </p:blipFill>
        <p:spPr>
          <a:xfrm>
            <a:off x="2228180" y="2642666"/>
            <a:ext cx="733425" cy="4143375"/>
          </a:xfrm>
          <a:prstGeom prst="rect">
            <a:avLst/>
          </a:prstGeom>
        </p:spPr>
      </p:pic>
      <p:pic>
        <p:nvPicPr>
          <p:cNvPr id="8" name="Picture 7"/>
          <p:cNvPicPr>
            <a:picLocks noChangeAspect="1"/>
          </p:cNvPicPr>
          <p:nvPr/>
        </p:nvPicPr>
        <p:blipFill>
          <a:blip r:embed="rId7"/>
          <a:stretch>
            <a:fillRect/>
          </a:stretch>
        </p:blipFill>
        <p:spPr>
          <a:xfrm>
            <a:off x="2963733" y="2638556"/>
            <a:ext cx="723900" cy="4162425"/>
          </a:xfrm>
          <a:prstGeom prst="rect">
            <a:avLst/>
          </a:prstGeom>
        </p:spPr>
      </p:pic>
      <p:pic>
        <p:nvPicPr>
          <p:cNvPr id="9" name="Picture 8"/>
          <p:cNvPicPr>
            <a:picLocks noChangeAspect="1"/>
          </p:cNvPicPr>
          <p:nvPr/>
        </p:nvPicPr>
        <p:blipFill>
          <a:blip r:embed="rId8"/>
          <a:stretch>
            <a:fillRect/>
          </a:stretch>
        </p:blipFill>
        <p:spPr>
          <a:xfrm>
            <a:off x="3682047" y="2629851"/>
            <a:ext cx="723900" cy="4143375"/>
          </a:xfrm>
          <a:prstGeom prst="rect">
            <a:avLst/>
          </a:prstGeom>
        </p:spPr>
      </p:pic>
      <p:pic>
        <p:nvPicPr>
          <p:cNvPr id="12" name="Picture 11"/>
          <p:cNvPicPr>
            <a:picLocks noChangeAspect="1"/>
          </p:cNvPicPr>
          <p:nvPr/>
        </p:nvPicPr>
        <p:blipFill>
          <a:blip r:embed="rId9"/>
          <a:stretch>
            <a:fillRect/>
          </a:stretch>
        </p:blipFill>
        <p:spPr>
          <a:xfrm>
            <a:off x="4497928" y="1981200"/>
            <a:ext cx="4646072" cy="4876800"/>
          </a:xfrm>
          <a:prstGeom prst="rect">
            <a:avLst/>
          </a:prstGeom>
        </p:spPr>
      </p:pic>
    </p:spTree>
    <p:extLst>
      <p:ext uri="{BB962C8B-B14F-4D97-AF65-F5344CB8AC3E}">
        <p14:creationId xmlns:p14="http://schemas.microsoft.com/office/powerpoint/2010/main" val="4019906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998637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22766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524000"/>
            <a:ext cx="4427220" cy="4699809"/>
          </a:xfrm>
          <a:prstGeom prst="rect">
            <a:avLst/>
          </a:prstGeom>
        </p:spPr>
      </p:pic>
      <p:sp>
        <p:nvSpPr>
          <p:cNvPr id="9" name="Rectangle 8"/>
          <p:cNvSpPr/>
          <p:nvPr/>
        </p:nvSpPr>
        <p:spPr>
          <a:xfrm>
            <a:off x="4724400" y="6324600"/>
            <a:ext cx="3813810" cy="153888"/>
          </a:xfrm>
          <a:prstGeom prst="rect">
            <a:avLst/>
          </a:prstGeom>
        </p:spPr>
        <p:txBody>
          <a:bodyPr wrap="square">
            <a:spAutoFit/>
          </a:bodyPr>
          <a:lstStyle/>
          <a:p>
            <a:r>
              <a:rPr lang="en-US" sz="400" dirty="0">
                <a:solidFill>
                  <a:schemeClr val="bg1"/>
                </a:solidFill>
              </a:rPr>
              <a:t>http://painting.about.com/od/famouspainters/ig/famous-paintings/Ad-Reinhardt-.htm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9" y="1524000"/>
            <a:ext cx="3548062" cy="4718462"/>
          </a:xfrm>
          <a:prstGeom prst="rect">
            <a:avLst/>
          </a:prstGeom>
        </p:spPr>
      </p:pic>
      <p:sp>
        <p:nvSpPr>
          <p:cNvPr id="11" name="Rectangle 10"/>
          <p:cNvSpPr/>
          <p:nvPr/>
        </p:nvSpPr>
        <p:spPr>
          <a:xfrm>
            <a:off x="439738" y="6202680"/>
            <a:ext cx="3667125" cy="584775"/>
          </a:xfrm>
          <a:prstGeom prst="rect">
            <a:avLst/>
          </a:prstGeom>
        </p:spPr>
        <p:txBody>
          <a:bodyPr wrap="square">
            <a:spAutoFit/>
          </a:bodyPr>
          <a:lstStyle/>
          <a:p>
            <a:r>
              <a:rPr lang="en-US" sz="1200" dirty="0" smtClean="0">
                <a:solidFill>
                  <a:schemeClr val="bg1"/>
                </a:solidFill>
              </a:rPr>
              <a:t>Nov 13, 2017: https</a:t>
            </a:r>
            <a:r>
              <a:rPr lang="en-US" sz="1200" dirty="0">
                <a:solidFill>
                  <a:schemeClr val="bg1"/>
                </a:solidFill>
              </a:rPr>
              <a:t>://3.bp.blogspot.com/_</a:t>
            </a:r>
            <a:r>
              <a:rPr lang="en-US" sz="800" dirty="0">
                <a:solidFill>
                  <a:schemeClr val="bg1"/>
                </a:solidFill>
              </a:rPr>
              <a:t>FuYHZ06Yub8/S7OgCrNfIBI/AAAAAAAACsc/a0547FtS47s/s1600/confused-face2.jpg</a:t>
            </a:r>
          </a:p>
        </p:txBody>
      </p:sp>
    </p:spTree>
    <p:extLst>
      <p:ext uri="{BB962C8B-B14F-4D97-AF65-F5344CB8AC3E}">
        <p14:creationId xmlns:p14="http://schemas.microsoft.com/office/powerpoint/2010/main" val="1486884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266124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143983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Tree>
    <p:extLst>
      <p:ext uri="{BB962C8B-B14F-4D97-AF65-F5344CB8AC3E}">
        <p14:creationId xmlns:p14="http://schemas.microsoft.com/office/powerpoint/2010/main" val="302800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12438254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Tree>
    <p:extLst>
      <p:ext uri="{BB962C8B-B14F-4D97-AF65-F5344CB8AC3E}">
        <p14:creationId xmlns:p14="http://schemas.microsoft.com/office/powerpoint/2010/main" val="14938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18" name="Rectangle 17"/>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rgbClr val="1FE115"/>
                </a:solidFill>
              </a:rPr>
              <a:t>Ontology</a:t>
            </a:r>
            <a:endParaRPr lang="en-US" altLang="en-US" dirty="0">
              <a:solidFill>
                <a:srgbClr val="1FE115"/>
              </a:solidFill>
            </a:endParaRPr>
          </a:p>
        </p:txBody>
      </p:sp>
    </p:spTree>
    <p:extLst>
      <p:ext uri="{BB962C8B-B14F-4D97-AF65-F5344CB8AC3E}">
        <p14:creationId xmlns:p14="http://schemas.microsoft.com/office/powerpoint/2010/main" val="38343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34886227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sz="2400" dirty="0" smtClean="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spTree>
    <p:extLst>
      <p:ext uri="{BB962C8B-B14F-4D97-AF65-F5344CB8AC3E}">
        <p14:creationId xmlns:p14="http://schemas.microsoft.com/office/powerpoint/2010/main" val="19534343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387195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health records</a:t>
            </a:r>
            <a:endParaRPr lang="en-US" dirty="0"/>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Tree>
    <p:extLst>
      <p:ext uri="{BB962C8B-B14F-4D97-AF65-F5344CB8AC3E}">
        <p14:creationId xmlns:p14="http://schemas.microsoft.com/office/powerpoint/2010/main" val="2382279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762000"/>
            <a:ext cx="8650224" cy="762000"/>
          </a:xfrm>
        </p:spPr>
        <p:txBody>
          <a:bodyPr/>
          <a:lstStyle/>
          <a:p>
            <a:r>
              <a:rPr lang="en-US" sz="3200" dirty="0" smtClean="0"/>
              <a:t>Art?         Depends on who the creator is.</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 y="1676400"/>
            <a:ext cx="4306824" cy="4572000"/>
          </a:xfrm>
          <a:prstGeom prst="rect">
            <a:avLst/>
          </a:prstGeom>
        </p:spPr>
      </p:pic>
      <p:sp>
        <p:nvSpPr>
          <p:cNvPr id="7" name="Rectangle 6"/>
          <p:cNvSpPr/>
          <p:nvPr/>
        </p:nvSpPr>
        <p:spPr>
          <a:xfrm>
            <a:off x="4953000" y="5586680"/>
            <a:ext cx="3962400" cy="892552"/>
          </a:xfrm>
          <a:prstGeom prst="rect">
            <a:avLst/>
          </a:prstGeom>
        </p:spPr>
        <p:txBody>
          <a:bodyPr wrap="square">
            <a:spAutoFit/>
          </a:bodyPr>
          <a:lstStyle/>
          <a:p>
            <a:pPr algn="ctr"/>
            <a:r>
              <a:rPr lang="en-US" sz="2000" b="1" dirty="0">
                <a:solidFill>
                  <a:schemeClr val="bg1"/>
                </a:solidFill>
              </a:rPr>
              <a:t>Adolph </a:t>
            </a:r>
            <a:r>
              <a:rPr lang="en-US" sz="2000" b="1" dirty="0" smtClean="0">
                <a:solidFill>
                  <a:schemeClr val="bg1"/>
                </a:solidFill>
              </a:rPr>
              <a:t>‘Ad’ Frederick Reinhardt</a:t>
            </a:r>
          </a:p>
          <a:p>
            <a:pPr algn="ctr"/>
            <a:r>
              <a:rPr lang="en-US" sz="1600" dirty="0" smtClean="0">
                <a:solidFill>
                  <a:schemeClr val="bg1"/>
                </a:solidFill>
              </a:rPr>
              <a:t>✳ Buffalo, NY 12/24/1913</a:t>
            </a:r>
            <a:r>
              <a:rPr lang="en-US" sz="1600" dirty="0">
                <a:solidFill>
                  <a:schemeClr val="bg1"/>
                </a:solidFill>
              </a:rPr>
              <a:t> </a:t>
            </a:r>
            <a:endParaRPr lang="en-US" sz="1600" dirty="0" smtClean="0">
              <a:solidFill>
                <a:schemeClr val="bg1"/>
              </a:solidFill>
            </a:endParaRPr>
          </a:p>
          <a:p>
            <a:pPr algn="ctr"/>
            <a:r>
              <a:rPr lang="en-US" sz="1600" dirty="0" smtClean="0">
                <a:solidFill>
                  <a:schemeClr val="bg1"/>
                </a:solidFill>
              </a:rPr>
              <a:t>† Manhattan, NY 8/30/1967 </a:t>
            </a:r>
            <a:endParaRPr lang="en-US" sz="16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76400"/>
            <a:ext cx="2667000" cy="3550740"/>
          </a:xfrm>
          <a:prstGeom prst="rect">
            <a:avLst/>
          </a:prstGeom>
        </p:spPr>
      </p:pic>
      <p:sp>
        <p:nvSpPr>
          <p:cNvPr id="9" name="Rectangle 8"/>
          <p:cNvSpPr/>
          <p:nvPr/>
        </p:nvSpPr>
        <p:spPr>
          <a:xfrm>
            <a:off x="228600" y="6248400"/>
            <a:ext cx="4343400" cy="230832"/>
          </a:xfrm>
          <a:prstGeom prst="rect">
            <a:avLst/>
          </a:prstGeom>
        </p:spPr>
        <p:txBody>
          <a:bodyPr wrap="square">
            <a:spAutoFit/>
          </a:bodyPr>
          <a:lstStyle/>
          <a:p>
            <a:pPr algn="ctr"/>
            <a:r>
              <a:rPr lang="en-US" sz="900" dirty="0">
                <a:solidFill>
                  <a:schemeClr val="bg1"/>
                </a:solidFill>
              </a:rPr>
              <a:t>http://painting.about.com/od/famouspainters/ig/famous-paintings/Ad-Reinhardt-.htm</a:t>
            </a:r>
          </a:p>
        </p:txBody>
      </p:sp>
      <p:sp>
        <p:nvSpPr>
          <p:cNvPr id="10" name="Rectangle 9"/>
          <p:cNvSpPr/>
          <p:nvPr/>
        </p:nvSpPr>
        <p:spPr>
          <a:xfrm>
            <a:off x="5638800" y="5215110"/>
            <a:ext cx="2667000" cy="338554"/>
          </a:xfrm>
          <a:prstGeom prst="rect">
            <a:avLst/>
          </a:prstGeom>
        </p:spPr>
        <p:txBody>
          <a:bodyPr wrap="square">
            <a:spAutoFit/>
          </a:bodyPr>
          <a:lstStyle/>
          <a:p>
            <a:r>
              <a:rPr lang="en-US" sz="800" dirty="0">
                <a:solidFill>
                  <a:schemeClr val="bg1"/>
                </a:solidFill>
              </a:rPr>
              <a:t>http://ludwig-mies-vanderrohe.blogspot.com/2011/07/ad-reinhardt-abstract-expressionist.html</a:t>
            </a:r>
          </a:p>
        </p:txBody>
      </p:sp>
    </p:spTree>
    <p:extLst>
      <p:ext uri="{BB962C8B-B14F-4D97-AF65-F5344CB8AC3E}">
        <p14:creationId xmlns:p14="http://schemas.microsoft.com/office/powerpoint/2010/main" val="266699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tried to solve first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Tree>
    <p:extLst>
      <p:ext uri="{BB962C8B-B14F-4D97-AF65-F5344CB8AC3E}">
        <p14:creationId xmlns:p14="http://schemas.microsoft.com/office/powerpoint/2010/main" val="355909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Tree>
    <p:extLst>
      <p:ext uri="{BB962C8B-B14F-4D97-AF65-F5344CB8AC3E}">
        <p14:creationId xmlns:p14="http://schemas.microsoft.com/office/powerpoint/2010/main" val="29895408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smtClean="0">
                <a:solidFill>
                  <a:srgbClr val="16165D"/>
                </a:solidFill>
              </a:rPr>
              <a:t>What it solved next</a:t>
            </a:r>
            <a:endParaRPr lang="en-US" dirty="0">
              <a:solidFill>
                <a:srgbClr val="16165D"/>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Tree>
    <p:extLst>
      <p:ext uri="{BB962C8B-B14F-4D97-AF65-F5344CB8AC3E}">
        <p14:creationId xmlns:p14="http://schemas.microsoft.com/office/powerpoint/2010/main" val="91775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69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to functionality (US)</a:t>
            </a:r>
            <a:endParaRPr lang="en-US" dirty="0"/>
          </a:p>
        </p:txBody>
      </p:sp>
      <p:sp>
        <p:nvSpPr>
          <p:cNvPr id="5" name="Content Placeholder 4"/>
          <p:cNvSpPr>
            <a:spLocks noGrp="1"/>
          </p:cNvSpPr>
          <p:nvPr>
            <p:ph idx="1"/>
          </p:nvPr>
        </p:nvSpPr>
        <p:spPr>
          <a:xfrm>
            <a:off x="228600" y="1981200"/>
            <a:ext cx="8839200" cy="4648200"/>
          </a:xfrm>
        </p:spPr>
        <p:txBody>
          <a:bodyPr/>
          <a:lstStyle/>
          <a:p>
            <a:r>
              <a:rPr lang="en-US" dirty="0" smtClean="0"/>
              <a:t>		      </a:t>
            </a:r>
            <a:r>
              <a:rPr lang="en-US" dirty="0" smtClean="0">
                <a:sym typeface="Wingdings" panose="05000000000000000000" pitchFamily="2" charset="2"/>
              </a:rPr>
              <a:t> </a:t>
            </a:r>
            <a:r>
              <a:rPr lang="en-US" dirty="0" smtClean="0"/>
              <a:t>Billing	</a:t>
            </a:r>
          </a:p>
          <a:p>
            <a:endParaRPr lang="en-US" dirty="0"/>
          </a:p>
          <a:p>
            <a:r>
              <a:rPr lang="en-US" dirty="0"/>
              <a:t>	</a:t>
            </a:r>
            <a:r>
              <a:rPr lang="en-US" dirty="0" smtClean="0"/>
              <a:t>			</a:t>
            </a:r>
            <a:r>
              <a:rPr lang="en-US" dirty="0" smtClean="0">
                <a:sym typeface="Wingdings" panose="05000000000000000000" pitchFamily="2" charset="2"/>
              </a:rPr>
              <a:t> Practice management</a:t>
            </a:r>
          </a:p>
          <a:p>
            <a:endParaRPr lang="en-US" dirty="0">
              <a:sym typeface="Wingdings" panose="05000000000000000000" pitchFamily="2" charset="2"/>
            </a:endParaRPr>
          </a:p>
          <a:p>
            <a:r>
              <a:rPr lang="en-US" dirty="0" smtClean="0">
                <a:sym typeface="Wingdings" panose="05000000000000000000" pitchFamily="2" charset="2"/>
              </a:rPr>
              <a:t>					   Lab results</a:t>
            </a:r>
          </a:p>
          <a:p>
            <a:endParaRPr lang="en-US" sz="1400" dirty="0">
              <a:sym typeface="Wingdings" panose="05000000000000000000" pitchFamily="2" charset="2"/>
            </a:endParaRPr>
          </a:p>
          <a:p>
            <a:r>
              <a:rPr lang="en-US" dirty="0" smtClean="0">
                <a:sym typeface="Wingdings" panose="05000000000000000000" pitchFamily="2" charset="2"/>
              </a:rPr>
              <a:t>						     </a:t>
            </a:r>
            <a:r>
              <a:rPr lang="en-US" dirty="0" err="1" smtClean="0">
                <a:sym typeface="Wingdings" panose="05000000000000000000" pitchFamily="2" charset="2"/>
              </a:rPr>
              <a:t>ePrescribing</a:t>
            </a:r>
            <a:endParaRPr lang="en-US" dirty="0" smtClean="0">
              <a:sym typeface="Wingdings" panose="05000000000000000000" pitchFamily="2" charset="2"/>
            </a:endParaRPr>
          </a:p>
          <a:p>
            <a:endParaRPr lang="en-US" sz="1200" dirty="0" smtClean="0">
              <a:sym typeface="Wingdings" panose="05000000000000000000" pitchFamily="2" charset="2"/>
            </a:endParaRPr>
          </a:p>
          <a:p>
            <a:r>
              <a:rPr lang="en-US" dirty="0">
                <a:sym typeface="Wingdings" panose="05000000000000000000" pitchFamily="2" charset="2"/>
              </a:rPr>
              <a:t>	</a:t>
            </a:r>
            <a:r>
              <a:rPr lang="en-US" dirty="0" smtClean="0">
                <a:sym typeface="Wingdings" panose="05000000000000000000" pitchFamily="2" charset="2"/>
              </a:rPr>
              <a:t>						       Regulations</a:t>
            </a:r>
          </a:p>
          <a:p>
            <a:endParaRPr lang="en-US" dirty="0">
              <a:sym typeface="Wingdings" panose="05000000000000000000" pitchFamily="2" charset="2"/>
            </a:endParaRPr>
          </a:p>
          <a:p>
            <a:r>
              <a:rPr lang="en-US" dirty="0" smtClean="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811457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00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Decision Support</a:t>
            </a:r>
            <a:endParaRPr lang="en-US" dirty="0"/>
          </a:p>
        </p:txBody>
      </p:sp>
      <p:pic>
        <p:nvPicPr>
          <p:cNvPr id="4" name="Content Placeholder 3"/>
          <p:cNvPicPr>
            <a:picLocks noGrp="1" noChangeAspect="1"/>
          </p:cNvPicPr>
          <p:nvPr>
            <p:ph idx="1"/>
          </p:nvPr>
        </p:nvPicPr>
        <p:blipFill>
          <a:blip r:embed="rId2"/>
          <a:stretch>
            <a:fillRect/>
          </a:stretch>
        </p:blipFill>
        <p:spPr>
          <a:xfrm>
            <a:off x="533400" y="1600200"/>
            <a:ext cx="8153400" cy="4957656"/>
          </a:xfrm>
          <a:prstGeom prst="rect">
            <a:avLst/>
          </a:prstGeom>
        </p:spPr>
      </p:pic>
    </p:spTree>
    <p:extLst>
      <p:ext uri="{BB962C8B-B14F-4D97-AF65-F5344CB8AC3E}">
        <p14:creationId xmlns:p14="http://schemas.microsoft.com/office/powerpoint/2010/main" val="10533081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r>
              <a:rPr lang="en-US" sz="1200" dirty="0" smtClean="0"/>
              <a:t>/</a:t>
            </a:r>
          </a:p>
          <a:p>
            <a:pPr algn="r"/>
            <a:r>
              <a:rPr lang="en-US" sz="1200" dirty="0" smtClean="0"/>
              <a:t>acmg-developing-decision-support-tools-non-geneticist-docs-secondary-findings</a:t>
            </a:r>
            <a:endParaRPr lang="en-US" sz="1200" dirty="0"/>
          </a:p>
        </p:txBody>
      </p:sp>
    </p:spTree>
    <p:extLst>
      <p:ext uri="{BB962C8B-B14F-4D97-AF65-F5344CB8AC3E}">
        <p14:creationId xmlns:p14="http://schemas.microsoft.com/office/powerpoint/2010/main" val="5165406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Tree>
    <p:extLst>
      <p:ext uri="{BB962C8B-B14F-4D97-AF65-F5344CB8AC3E}">
        <p14:creationId xmlns:p14="http://schemas.microsoft.com/office/powerpoint/2010/main" val="33856283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571500"/>
            <a:ext cx="8686800" cy="762000"/>
          </a:xfrm>
        </p:spPr>
        <p:txBody>
          <a:bodyPr/>
          <a:lstStyle/>
          <a:p>
            <a:r>
              <a:rPr lang="en-US" dirty="0" smtClean="0"/>
              <a:t>Patient Portals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19200"/>
            <a:ext cx="9144000" cy="5638800"/>
          </a:xfrm>
          <a:prstGeom prst="rect">
            <a:avLst/>
          </a:prstGeom>
        </p:spPr>
      </p:pic>
    </p:spTree>
    <p:extLst>
      <p:ext uri="{BB962C8B-B14F-4D97-AF65-F5344CB8AC3E}">
        <p14:creationId xmlns:p14="http://schemas.microsoft.com/office/powerpoint/2010/main" val="1694923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181224" y="3581400"/>
            <a:ext cx="4067176" cy="3048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pitchFamily="12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45" y="1752600"/>
            <a:ext cx="1754632" cy="3352800"/>
          </a:xfrm>
          <a:prstGeom prst="rect">
            <a:avLst/>
          </a:prstGeom>
        </p:spPr>
      </p:pic>
      <p:sp>
        <p:nvSpPr>
          <p:cNvPr id="4" name="Title 3"/>
          <p:cNvSpPr>
            <a:spLocks noGrp="1"/>
          </p:cNvSpPr>
          <p:nvPr>
            <p:ph type="title"/>
          </p:nvPr>
        </p:nvSpPr>
        <p:spPr>
          <a:xfrm>
            <a:off x="4267200" y="762000"/>
            <a:ext cx="4648200" cy="762000"/>
          </a:xfrm>
        </p:spPr>
        <p:txBody>
          <a:bodyPr/>
          <a:lstStyle/>
          <a:p>
            <a:r>
              <a:rPr lang="en-US" dirty="0" smtClean="0"/>
              <a:t>For sale</a:t>
            </a:r>
            <a:endParaRPr lang="en-US" dirty="0"/>
          </a:p>
        </p:txBody>
      </p:sp>
      <p:sp>
        <p:nvSpPr>
          <p:cNvPr id="7" name="Content Placeholder 6"/>
          <p:cNvSpPr>
            <a:spLocks noGrp="1"/>
          </p:cNvSpPr>
          <p:nvPr>
            <p:ph idx="1"/>
          </p:nvPr>
        </p:nvSpPr>
        <p:spPr>
          <a:xfrm>
            <a:off x="2181224" y="1676400"/>
            <a:ext cx="6734175" cy="4953000"/>
          </a:xfrm>
        </p:spPr>
        <p:txBody>
          <a:bodyPr/>
          <a:lstStyle/>
          <a:p>
            <a:r>
              <a:rPr lang="en-US" sz="1400" dirty="0"/>
              <a:t>Ad </a:t>
            </a:r>
            <a:r>
              <a:rPr lang="en-US" sz="1400" dirty="0" smtClean="0"/>
              <a:t>Reinhardt, Buffalo/New </a:t>
            </a:r>
            <a:r>
              <a:rPr lang="en-US" sz="1400" dirty="0"/>
              <a:t>York 1913 – 1967 New York</a:t>
            </a:r>
          </a:p>
          <a:p>
            <a:r>
              <a:rPr lang="en-US" sz="1400" dirty="0"/>
              <a:t>IRIS MYSTIQUE</a:t>
            </a:r>
          </a:p>
          <a:p>
            <a:r>
              <a:rPr lang="en-US" sz="1400" dirty="0"/>
              <a:t>1957. Oil on canvas in artist's frame.</a:t>
            </a:r>
          </a:p>
          <a:p>
            <a:r>
              <a:rPr lang="en-US" sz="1400" dirty="0"/>
              <a:t> 96,5 x 45 cm (without frame), 102 x 51 cm (framed) (38 x 17 ¾ in. (without frame), 40 </a:t>
            </a:r>
            <a:r>
              <a:rPr lang="zh-CN" altLang="en-US" sz="1400" dirty="0"/>
              <a:t>⅛</a:t>
            </a:r>
            <a:r>
              <a:rPr lang="en-US" altLang="zh-CN" sz="1400" dirty="0"/>
              <a:t> x 20 </a:t>
            </a:r>
            <a:r>
              <a:rPr lang="zh-CN" altLang="en-US" sz="1400" dirty="0"/>
              <a:t>⅛</a:t>
            </a:r>
            <a:r>
              <a:rPr lang="en-US" altLang="zh-CN" sz="1400" dirty="0"/>
              <a:t> in. (framed</a:t>
            </a:r>
            <a:r>
              <a:rPr lang="en-US" altLang="zh-CN" sz="1400" dirty="0" smtClean="0"/>
              <a:t>)) </a:t>
            </a:r>
            <a:r>
              <a:rPr lang="en-US" sz="1400" dirty="0" smtClean="0"/>
              <a:t>Inscribed </a:t>
            </a:r>
            <a:r>
              <a:rPr lang="en-US" sz="1400" dirty="0"/>
              <a:t>on the reverse : Ad Reinhardt Portrait </a:t>
            </a:r>
            <a:r>
              <a:rPr lang="en-US" sz="1400" dirty="0" err="1"/>
              <a:t>d‘Iris</a:t>
            </a:r>
            <a:r>
              <a:rPr lang="en-US" sz="1400" dirty="0"/>
              <a:t> </a:t>
            </a:r>
            <a:r>
              <a:rPr lang="en-US" sz="1400" dirty="0" err="1"/>
              <a:t>Clert</a:t>
            </a:r>
            <a:r>
              <a:rPr lang="en-US" sz="1400" dirty="0"/>
              <a:t> 1957 Oil Collection </a:t>
            </a:r>
            <a:r>
              <a:rPr lang="en-US" sz="1400" dirty="0" err="1"/>
              <a:t>Ahrenberg</a:t>
            </a:r>
            <a:r>
              <a:rPr lang="en-US" sz="1400" dirty="0"/>
              <a:t> </a:t>
            </a:r>
            <a:r>
              <a:rPr lang="en-US" sz="1400" dirty="0" err="1"/>
              <a:t>Chexbres</a:t>
            </a:r>
            <a:r>
              <a:rPr lang="en-US" sz="1400" dirty="0"/>
              <a:t>. On the stretcher a label of the Pace Gallery, New York.</a:t>
            </a:r>
          </a:p>
          <a:p>
            <a:r>
              <a:rPr lang="en-US" sz="1400" dirty="0"/>
              <a:t>Relined..</a:t>
            </a:r>
          </a:p>
          <a:p>
            <a:r>
              <a:rPr lang="en-US" sz="1400" dirty="0"/>
              <a:t>EUR 250.000 – </a:t>
            </a:r>
            <a:r>
              <a:rPr lang="en-US" sz="1400" dirty="0" smtClean="0"/>
              <a:t>350.000  /  US </a:t>
            </a:r>
            <a:r>
              <a:rPr lang="en-US" sz="1400" dirty="0"/>
              <a:t>$ 324,000 – 453,000</a:t>
            </a:r>
          </a:p>
          <a:p>
            <a:r>
              <a:rPr lang="en-US" sz="1400" dirty="0"/>
              <a:t>We would like to thank Anna Reinhardt, New York, for kindly providing additional information</a:t>
            </a:r>
          </a:p>
          <a:p>
            <a:r>
              <a:rPr lang="en-US" sz="1400" dirty="0"/>
              <a:t>Provenance: Theodor </a:t>
            </a:r>
            <a:r>
              <a:rPr lang="en-US" sz="1400" dirty="0" err="1"/>
              <a:t>Ahrenberg</a:t>
            </a:r>
            <a:r>
              <a:rPr lang="en-US" sz="1400" dirty="0"/>
              <a:t>, </a:t>
            </a:r>
            <a:r>
              <a:rPr lang="en-US" sz="1400" dirty="0" err="1"/>
              <a:t>Chexbres</a:t>
            </a:r>
            <a:r>
              <a:rPr lang="en-US" sz="1400" dirty="0"/>
              <a:t> (Acquired in 1961 from the </a:t>
            </a:r>
            <a:r>
              <a:rPr lang="en-US" sz="1400" dirty="0" err="1"/>
              <a:t>Galerie</a:t>
            </a:r>
            <a:r>
              <a:rPr lang="en-US" sz="1400" dirty="0"/>
              <a:t> Iris </a:t>
            </a:r>
            <a:r>
              <a:rPr lang="en-US" sz="1400" dirty="0" err="1"/>
              <a:t>Clert</a:t>
            </a:r>
            <a:r>
              <a:rPr lang="en-US" sz="1400" dirty="0"/>
              <a:t>, Paris) / Pace Gallery, New York (1997) / Private collection, Berlin</a:t>
            </a:r>
          </a:p>
          <a:p>
            <a:r>
              <a:rPr lang="en-US" sz="1400" dirty="0"/>
              <a:t>Exhibitions: Les 41 </a:t>
            </a:r>
            <a:r>
              <a:rPr lang="en-US" sz="1400" dirty="0" err="1"/>
              <a:t>presentent</a:t>
            </a:r>
            <a:r>
              <a:rPr lang="en-US" sz="1400" dirty="0"/>
              <a:t>: Iris </a:t>
            </a:r>
            <a:r>
              <a:rPr lang="en-US" sz="1400" dirty="0" err="1"/>
              <a:t>Clert</a:t>
            </a:r>
            <a:r>
              <a:rPr lang="en-US" sz="1400" dirty="0"/>
              <a:t>. Paris, </a:t>
            </a:r>
            <a:r>
              <a:rPr lang="en-US" sz="1400" dirty="0" err="1"/>
              <a:t>Galerie</a:t>
            </a:r>
            <a:r>
              <a:rPr lang="en-US" sz="1400" dirty="0"/>
              <a:t> Iris </a:t>
            </a:r>
            <a:r>
              <a:rPr lang="en-US" sz="1400" dirty="0" err="1"/>
              <a:t>Clert</a:t>
            </a:r>
            <a:r>
              <a:rPr lang="en-US" sz="1400" dirty="0"/>
              <a:t>, 1961 (no. cat.) / </a:t>
            </a:r>
            <a:r>
              <a:rPr lang="en-US" sz="1400" dirty="0" err="1"/>
              <a:t>Kompass</a:t>
            </a:r>
            <a:r>
              <a:rPr lang="en-US" sz="1400" dirty="0"/>
              <a:t> New York. Frankfurt, </a:t>
            </a:r>
            <a:r>
              <a:rPr lang="en-US" sz="1400" dirty="0" err="1"/>
              <a:t>Kunstverein</a:t>
            </a:r>
            <a:r>
              <a:rPr lang="en-US" sz="1400" dirty="0"/>
              <a:t>, 1968, cat. no. 50, ill. / Der </a:t>
            </a:r>
            <a:r>
              <a:rPr lang="en-US" sz="1400" dirty="0" err="1"/>
              <a:t>Sammler</a:t>
            </a:r>
            <a:r>
              <a:rPr lang="en-US" sz="1400" dirty="0"/>
              <a:t> Theodor </a:t>
            </a:r>
            <a:r>
              <a:rPr lang="en-US" sz="1400" dirty="0" err="1"/>
              <a:t>Ahrenberg</a:t>
            </a:r>
            <a:r>
              <a:rPr lang="en-US" sz="1400" dirty="0"/>
              <a:t> und das Atelier in </a:t>
            </a:r>
            <a:r>
              <a:rPr lang="en-US" sz="1400" dirty="0" err="1"/>
              <a:t>Chexbres</a:t>
            </a:r>
            <a:r>
              <a:rPr lang="en-US" sz="1400" dirty="0"/>
              <a:t>. 15 </a:t>
            </a:r>
            <a:r>
              <a:rPr lang="en-US" sz="1400" dirty="0" err="1"/>
              <a:t>Jahre</a:t>
            </a:r>
            <a:r>
              <a:rPr lang="en-US" sz="1400" dirty="0"/>
              <a:t> </a:t>
            </a:r>
            <a:r>
              <a:rPr lang="en-US" sz="1400" dirty="0" err="1"/>
              <a:t>mit</a:t>
            </a:r>
            <a:r>
              <a:rPr lang="en-US" sz="1400" dirty="0"/>
              <a:t> </a:t>
            </a:r>
            <a:r>
              <a:rPr lang="en-US" sz="1400" dirty="0" err="1"/>
              <a:t>Kunst</a:t>
            </a:r>
            <a:r>
              <a:rPr lang="en-US" sz="1400" dirty="0"/>
              <a:t> and </a:t>
            </a:r>
            <a:r>
              <a:rPr lang="en-US" sz="1400" dirty="0" err="1"/>
              <a:t>Künstlern</a:t>
            </a:r>
            <a:r>
              <a:rPr lang="en-US" sz="1400" dirty="0"/>
              <a:t> 1960 - 1975. Düsseldorf, </a:t>
            </a:r>
            <a:r>
              <a:rPr lang="en-US" sz="1400" dirty="0" err="1"/>
              <a:t>Kunsthalle</a:t>
            </a:r>
            <a:r>
              <a:rPr lang="en-US" sz="1400" dirty="0"/>
              <a:t>, 1977, Kat-no. 289, full-page ill., </a:t>
            </a:r>
            <a:r>
              <a:rPr lang="en-US" sz="1400" dirty="0" err="1"/>
              <a:t>o.S</a:t>
            </a:r>
            <a:endParaRPr lang="en-US" sz="1400" dirty="0"/>
          </a:p>
          <a:p>
            <a:r>
              <a:rPr lang="en-US" sz="1400" dirty="0"/>
              <a:t>Literature and Illustration: </a:t>
            </a:r>
            <a:r>
              <a:rPr lang="en-US" sz="1400" dirty="0" err="1"/>
              <a:t>Exh</a:t>
            </a:r>
            <a:r>
              <a:rPr lang="en-US" sz="1400" dirty="0"/>
              <a:t>. cat. Norman Lewis. Black Paintings 1944-1977. New York, Studio Museum of Harlem, 1998, ill. p. 17 pl. 9 (not exhibited)</a:t>
            </a:r>
          </a:p>
        </p:txBody>
      </p:sp>
      <p:pic>
        <p:nvPicPr>
          <p:cNvPr id="6" name="Picture 5"/>
          <p:cNvPicPr>
            <a:picLocks noChangeAspect="1"/>
          </p:cNvPicPr>
          <p:nvPr/>
        </p:nvPicPr>
        <p:blipFill>
          <a:blip r:embed="rId3"/>
          <a:stretch>
            <a:fillRect/>
          </a:stretch>
        </p:blipFill>
        <p:spPr>
          <a:xfrm>
            <a:off x="152400" y="876300"/>
            <a:ext cx="3962400" cy="533400"/>
          </a:xfrm>
          <a:prstGeom prst="rect">
            <a:avLst/>
          </a:prstGeom>
        </p:spPr>
      </p:pic>
      <p:sp>
        <p:nvSpPr>
          <p:cNvPr id="8" name="Rectangle 7"/>
          <p:cNvSpPr/>
          <p:nvPr/>
        </p:nvSpPr>
        <p:spPr>
          <a:xfrm>
            <a:off x="4580646" y="6479401"/>
            <a:ext cx="4572000" cy="276999"/>
          </a:xfrm>
          <a:prstGeom prst="rect">
            <a:avLst/>
          </a:prstGeom>
        </p:spPr>
        <p:txBody>
          <a:bodyPr>
            <a:spAutoFit/>
          </a:bodyPr>
          <a:lstStyle/>
          <a:p>
            <a:pPr algn="r"/>
            <a:r>
              <a:rPr lang="en-US" sz="1200" dirty="0">
                <a:solidFill>
                  <a:schemeClr val="bg1"/>
                </a:solidFill>
              </a:rPr>
              <a:t>http://www.arcadja.com/auctions/en/reinhardt_ad/artist/24077/</a:t>
            </a:r>
          </a:p>
        </p:txBody>
      </p:sp>
    </p:spTree>
    <p:extLst>
      <p:ext uri="{BB962C8B-B14F-4D97-AF65-F5344CB8AC3E}">
        <p14:creationId xmlns:p14="http://schemas.microsoft.com/office/powerpoint/2010/main" val="1820355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smtClean="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Tree>
    <p:extLst>
      <p:ext uri="{BB962C8B-B14F-4D97-AF65-F5344CB8AC3E}">
        <p14:creationId xmlns:p14="http://schemas.microsoft.com/office/powerpoint/2010/main" val="698556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43300"/>
            <a:ext cx="4419600" cy="33147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0" y="1564640"/>
            <a:ext cx="4368800" cy="3276600"/>
          </a:xfrm>
          <a:prstGeom prst="rect">
            <a:avLst/>
          </a:prstGeom>
        </p:spPr>
      </p:pic>
    </p:spTree>
    <p:extLst>
      <p:ext uri="{BB962C8B-B14F-4D97-AF65-F5344CB8AC3E}">
        <p14:creationId xmlns:p14="http://schemas.microsoft.com/office/powerpoint/2010/main" val="2899862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Summary of EMR generations</a:t>
            </a:r>
            <a:br>
              <a:rPr lang="en-US" altLang="en-US" b="1" dirty="0"/>
            </a:br>
            <a:endParaRPr lang="en-US" dirty="0"/>
          </a:p>
        </p:txBody>
      </p:sp>
      <p:sp>
        <p:nvSpPr>
          <p:cNvPr id="4" name="Rectangle 3"/>
          <p:cNvSpPr>
            <a:spLocks noGrp="1"/>
          </p:cNvSpPr>
          <p:nvPr>
            <p:ph idx="1"/>
          </p:nvPr>
        </p:nvSpPr>
        <p:spPr>
          <a:xfrm>
            <a:off x="228600" y="1524000"/>
            <a:ext cx="8686800" cy="4953000"/>
          </a:xfrm>
        </p:spPr>
        <p:txBody>
          <a:bodyPr/>
          <a:lstStyle/>
          <a:p>
            <a:pPr>
              <a:lnSpc>
                <a:spcPct val="80000"/>
              </a:lnSpc>
            </a:pPr>
            <a:r>
              <a:rPr lang="en-US" altLang="en-US" sz="2400" b="1" dirty="0" smtClean="0"/>
              <a:t>First generation: The Collector</a:t>
            </a:r>
            <a:r>
              <a:rPr lang="en-US" altLang="en-US" sz="2400" dirty="0" smtClean="0"/>
              <a:t> </a:t>
            </a:r>
            <a:r>
              <a:rPr lang="en-US" altLang="en-US" sz="2000" dirty="0" smtClean="0"/>
              <a:t>- simple systems that provide a site-specific solution for the need to </a:t>
            </a:r>
            <a:r>
              <a:rPr lang="en-US" altLang="en-US" sz="2000" u="sng" dirty="0" smtClean="0"/>
              <a:t>access clinical data</a:t>
            </a:r>
            <a:r>
              <a:rPr lang="en-US" altLang="en-US" sz="2000" dirty="0" smtClean="0"/>
              <a:t> which is imported through scanning or other forms of aggregation </a:t>
            </a:r>
            <a:endParaRPr lang="en-US" altLang="en-US" sz="2000" b="1" dirty="0" smtClean="0"/>
          </a:p>
          <a:p>
            <a:pPr>
              <a:lnSpc>
                <a:spcPct val="80000"/>
              </a:lnSpc>
            </a:pPr>
            <a:r>
              <a:rPr lang="en-US" altLang="en-US" sz="2400" b="1" dirty="0" smtClean="0"/>
              <a:t>Second generation: The Documenter</a:t>
            </a:r>
            <a:r>
              <a:rPr lang="en-US" altLang="en-US" sz="2000" dirty="0" smtClean="0"/>
              <a:t> - basic systems that clinicians use at the point of care to </a:t>
            </a:r>
            <a:r>
              <a:rPr lang="en-US" altLang="en-US" sz="2000" u="sng" dirty="0" smtClean="0"/>
              <a:t>adequately document</a:t>
            </a:r>
            <a:r>
              <a:rPr lang="en-US" altLang="en-US" sz="2000" dirty="0" smtClean="0"/>
              <a:t> rather than merely access clinical data </a:t>
            </a:r>
            <a:endParaRPr lang="en-US" altLang="en-US" sz="2000" b="1" dirty="0" smtClean="0"/>
          </a:p>
          <a:p>
            <a:pPr>
              <a:lnSpc>
                <a:spcPct val="80000"/>
              </a:lnSpc>
            </a:pPr>
            <a:r>
              <a:rPr lang="en-US" altLang="en-US" sz="2400" b="1" dirty="0" smtClean="0"/>
              <a:t>Third generation: The Helper</a:t>
            </a:r>
            <a:r>
              <a:rPr lang="en-US" altLang="en-US" sz="2400" dirty="0" smtClean="0"/>
              <a:t> </a:t>
            </a:r>
            <a:r>
              <a:rPr lang="en-US" altLang="en-US" sz="2000" dirty="0" smtClean="0"/>
              <a:t>- Systems that include episodic and encounter data and use </a:t>
            </a:r>
            <a:r>
              <a:rPr lang="en-US" altLang="en-US" sz="2000" u="sng" dirty="0" smtClean="0"/>
              <a:t>decision support tools to assist</a:t>
            </a:r>
            <a:r>
              <a:rPr lang="en-US" altLang="en-US" sz="2000" dirty="0" smtClean="0"/>
              <a:t> clinicians, functional in at the minimum both ambulatory and inpatient settings </a:t>
            </a:r>
            <a:endParaRPr lang="en-US" altLang="en-US" sz="2000" b="1" dirty="0" smtClean="0"/>
          </a:p>
          <a:p>
            <a:pPr>
              <a:lnSpc>
                <a:spcPct val="80000"/>
              </a:lnSpc>
            </a:pPr>
            <a:r>
              <a:rPr lang="en-US" altLang="en-US" sz="2400" b="1" dirty="0" smtClean="0"/>
              <a:t>Fourth generation: The Partner</a:t>
            </a:r>
            <a:r>
              <a:rPr lang="en-US" altLang="en-US" sz="2000" dirty="0" smtClean="0"/>
              <a:t> - Advanced systems that provide more decision support capabilities and that are operational and accessible across the continuum of care, and providing </a:t>
            </a:r>
            <a:r>
              <a:rPr lang="en-US" altLang="en-US" sz="2000" u="sng" dirty="0" smtClean="0"/>
              <a:t>sufficient credibility as to become the patient's legal medical record</a:t>
            </a:r>
            <a:r>
              <a:rPr lang="en-US" altLang="en-US" sz="2000" dirty="0" smtClean="0"/>
              <a:t> </a:t>
            </a:r>
            <a:endParaRPr lang="en-US" altLang="en-US" sz="2000" b="1" dirty="0" smtClean="0"/>
          </a:p>
          <a:p>
            <a:pPr>
              <a:lnSpc>
                <a:spcPct val="80000"/>
              </a:lnSpc>
            </a:pPr>
            <a:r>
              <a:rPr lang="en-US" altLang="en-US" sz="2400" b="1" dirty="0" smtClean="0"/>
              <a:t>Fifth generation: The Mentor</a:t>
            </a:r>
            <a:r>
              <a:rPr lang="en-US" altLang="en-US" sz="2400" dirty="0" smtClean="0"/>
              <a:t> </a:t>
            </a:r>
            <a:r>
              <a:rPr lang="en-US" altLang="en-US" sz="2000" dirty="0" smtClean="0"/>
              <a:t>- Complex and fully integrated systems that include all previous capabilities and that are a main source of decision support in </a:t>
            </a:r>
            <a:r>
              <a:rPr lang="en-US" altLang="en-US" sz="2000" u="sng" dirty="0" smtClean="0"/>
              <a:t>guiding patient care</a:t>
            </a:r>
            <a:r>
              <a:rPr lang="en-US" altLang="en-US" sz="2000" dirty="0" smtClean="0"/>
              <a:t> for both clinicians and consumers</a:t>
            </a:r>
          </a:p>
        </p:txBody>
      </p:sp>
      <p:sp>
        <p:nvSpPr>
          <p:cNvPr id="5" name="Title 1"/>
          <p:cNvSpPr txBox="1">
            <a:spLocks/>
          </p:cNvSpPr>
          <p:nvPr/>
        </p:nvSpPr>
        <p:spPr bwMode="auto">
          <a:xfrm>
            <a:off x="1371600" y="6344093"/>
            <a:ext cx="7772400" cy="5139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pPr algn="r" fontAlgn="auto">
              <a:spcAft>
                <a:spcPts val="0"/>
              </a:spcAft>
              <a:defRPr/>
            </a:pPr>
            <a:r>
              <a:rPr lang="en-US" altLang="en-US" sz="1200" kern="0" dirty="0" smtClean="0"/>
              <a:t>John B. Hughes. Lessons Learned from Pilot Project using SNOMED-CT for Clinical Observations. </a:t>
            </a:r>
          </a:p>
          <a:p>
            <a:pPr algn="r" fontAlgn="auto">
              <a:spcAft>
                <a:spcPts val="0"/>
              </a:spcAft>
              <a:defRPr/>
            </a:pPr>
            <a:r>
              <a:rPr lang="en-US" sz="1200" kern="0" dirty="0" smtClean="0"/>
              <a:t>Fall 2010 </a:t>
            </a:r>
            <a:r>
              <a:rPr lang="en-US" sz="1200" i="1" kern="0" dirty="0" err="1" smtClean="0"/>
              <a:t>Infoway</a:t>
            </a:r>
            <a:r>
              <a:rPr lang="en-US" sz="1200" kern="0" dirty="0" smtClean="0"/>
              <a:t> Partnership Conference, Vancouver, 16 Nov 2010</a:t>
            </a:r>
            <a:endParaRPr lang="en-CA" altLang="en-US" sz="1200" kern="0" dirty="0" smtClean="0"/>
          </a:p>
        </p:txBody>
      </p:sp>
    </p:spTree>
    <p:extLst>
      <p:ext uri="{BB962C8B-B14F-4D97-AF65-F5344CB8AC3E}">
        <p14:creationId xmlns:p14="http://schemas.microsoft.com/office/powerpoint/2010/main" val="384048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1828800"/>
            <a:ext cx="4267200" cy="4114800"/>
          </a:xfrm>
        </p:spPr>
        <p:txBody>
          <a:bodyPr/>
          <a:lstStyle/>
          <a:p>
            <a:pPr>
              <a:buFont typeface="Arial" panose="020B0604020202020204" pitchFamily="34" charset="0"/>
              <a:buChar char="•"/>
            </a:pPr>
            <a:r>
              <a:rPr lang="en-US" sz="1600" dirty="0" smtClean="0"/>
              <a:t>Chief </a:t>
            </a:r>
            <a:r>
              <a:rPr lang="en-US" sz="1600" dirty="0"/>
              <a:t>Medical Information </a:t>
            </a:r>
            <a:r>
              <a:rPr lang="en-US" sz="1600" dirty="0" smtClean="0"/>
              <a:t>Officers</a:t>
            </a:r>
            <a:endParaRPr lang="en-US" sz="1600" dirty="0"/>
          </a:p>
          <a:p>
            <a:pPr>
              <a:buFont typeface="Arial" panose="020B0604020202020204" pitchFamily="34" charset="0"/>
              <a:buChar char="•"/>
            </a:pPr>
            <a:r>
              <a:rPr lang="en-US" sz="1600" dirty="0" smtClean="0"/>
              <a:t>Chief </a:t>
            </a:r>
            <a:r>
              <a:rPr lang="en-US" sz="1600" dirty="0"/>
              <a:t>Medical Officers (CMOs)</a:t>
            </a:r>
          </a:p>
          <a:p>
            <a:pPr>
              <a:buFont typeface="Arial" panose="020B0604020202020204" pitchFamily="34" charset="0"/>
              <a:buChar char="•"/>
            </a:pPr>
            <a:r>
              <a:rPr lang="en-US" sz="1600" dirty="0" smtClean="0"/>
              <a:t>Chief </a:t>
            </a:r>
            <a:r>
              <a:rPr lang="en-US" sz="1600" dirty="0"/>
              <a:t>Information Officers (CIOs)</a:t>
            </a:r>
          </a:p>
          <a:p>
            <a:pPr>
              <a:buFont typeface="Arial" panose="020B0604020202020204" pitchFamily="34" charset="0"/>
              <a:buChar char="•"/>
            </a:pPr>
            <a:r>
              <a:rPr lang="en-US" sz="1600" dirty="0" smtClean="0"/>
              <a:t>Directors </a:t>
            </a:r>
            <a:r>
              <a:rPr lang="en-US" sz="1600" dirty="0"/>
              <a:t>of Medical Informatics</a:t>
            </a:r>
          </a:p>
          <a:p>
            <a:pPr>
              <a:buFont typeface="Arial" panose="020B0604020202020204" pitchFamily="34" charset="0"/>
              <a:buChar char="•"/>
            </a:pPr>
            <a:r>
              <a:rPr lang="en-US" sz="1600" dirty="0" smtClean="0"/>
              <a:t>Chief </a:t>
            </a:r>
            <a:r>
              <a:rPr lang="en-US" sz="1600" dirty="0"/>
              <a:t>Nursing Information </a:t>
            </a:r>
            <a:r>
              <a:rPr lang="en-US" sz="1600" dirty="0" smtClean="0"/>
              <a:t>Officers</a:t>
            </a:r>
            <a:endParaRPr lang="en-US" sz="1600" dirty="0"/>
          </a:p>
          <a:p>
            <a:pPr>
              <a:buFont typeface="Arial" panose="020B0604020202020204" pitchFamily="34" charset="0"/>
              <a:buChar char="•"/>
            </a:pPr>
            <a:r>
              <a:rPr lang="en-US" sz="1600" dirty="0" smtClean="0"/>
              <a:t>Project </a:t>
            </a:r>
            <a:r>
              <a:rPr lang="en-US" sz="1600" dirty="0"/>
              <a:t>managers</a:t>
            </a:r>
          </a:p>
          <a:p>
            <a:pPr>
              <a:buFont typeface="Arial" panose="020B0604020202020204" pitchFamily="34" charset="0"/>
              <a:buChar char="•"/>
            </a:pPr>
            <a:r>
              <a:rPr lang="en-US" sz="1600" dirty="0" smtClean="0"/>
              <a:t>Implementation </a:t>
            </a:r>
            <a:r>
              <a:rPr lang="en-US" sz="1600" dirty="0"/>
              <a:t>specialists</a:t>
            </a:r>
          </a:p>
          <a:p>
            <a:pPr>
              <a:buFont typeface="Arial" panose="020B0604020202020204" pitchFamily="34" charset="0"/>
              <a:buChar char="•"/>
            </a:pPr>
            <a:r>
              <a:rPr lang="en-US" sz="1600" dirty="0" smtClean="0"/>
              <a:t>Project </a:t>
            </a:r>
            <a:r>
              <a:rPr lang="en-US" sz="1600" dirty="0"/>
              <a:t>designers</a:t>
            </a:r>
          </a:p>
          <a:p>
            <a:pPr>
              <a:buFont typeface="Arial" panose="020B0604020202020204" pitchFamily="34" charset="0"/>
              <a:buChar char="•"/>
            </a:pPr>
            <a:r>
              <a:rPr lang="en-US" sz="1600" dirty="0" smtClean="0"/>
              <a:t>Researchers</a:t>
            </a:r>
            <a:endParaRPr lang="en-US" sz="1600" dirty="0"/>
          </a:p>
          <a:p>
            <a:pPr>
              <a:buFont typeface="Arial" panose="020B0604020202020204" pitchFamily="34" charset="0"/>
              <a:buChar char="•"/>
            </a:pPr>
            <a:r>
              <a:rPr lang="en-US" sz="1600" dirty="0" smtClean="0"/>
              <a:t>Programmers</a:t>
            </a:r>
            <a:endParaRPr lang="en-US" sz="1600" dirty="0"/>
          </a:p>
          <a:p>
            <a:pPr>
              <a:buFont typeface="Arial" panose="020B0604020202020204" pitchFamily="34" charset="0"/>
              <a:buChar char="•"/>
            </a:pPr>
            <a:r>
              <a:rPr lang="en-US" sz="1600" dirty="0" smtClean="0"/>
              <a:t>Clinical </a:t>
            </a:r>
            <a:r>
              <a:rPr lang="en-US" sz="1600" dirty="0"/>
              <a:t>systems analysts</a:t>
            </a:r>
          </a:p>
          <a:p>
            <a:pPr>
              <a:buFont typeface="Arial" panose="020B0604020202020204" pitchFamily="34" charset="0"/>
              <a:buChar char="•"/>
            </a:pPr>
            <a:r>
              <a:rPr lang="en-US" sz="1600" dirty="0" smtClean="0"/>
              <a:t>Health </a:t>
            </a:r>
            <a:r>
              <a:rPr lang="en-US" sz="1600" dirty="0"/>
              <a:t>information technology (HIT) educators and trainers</a:t>
            </a:r>
          </a:p>
          <a:p>
            <a:pPr>
              <a:buFont typeface="Arial" panose="020B0604020202020204" pitchFamily="34" charset="0"/>
              <a:buChar char="•"/>
            </a:pPr>
            <a:r>
              <a:rPr lang="en-US" sz="1600" dirty="0" smtClean="0"/>
              <a:t>HIT </a:t>
            </a:r>
            <a:r>
              <a:rPr lang="en-US" sz="1600" dirty="0"/>
              <a:t>consultants</a:t>
            </a:r>
          </a:p>
          <a:p>
            <a:pPr>
              <a:buFont typeface="Arial" panose="020B0604020202020204" pitchFamily="34" charset="0"/>
              <a:buChar char="•"/>
            </a:pPr>
            <a:r>
              <a:rPr lang="en-US" sz="1600" dirty="0" smtClean="0"/>
              <a:t>Template </a:t>
            </a:r>
            <a:r>
              <a:rPr lang="en-US" sz="1600" dirty="0"/>
              <a:t>writers</a:t>
            </a:r>
          </a:p>
          <a:p>
            <a:pPr>
              <a:buFont typeface="Arial" panose="020B0604020202020204" pitchFamily="34" charset="0"/>
              <a:buChar char="•"/>
            </a:pPr>
            <a:r>
              <a:rPr lang="en-US" sz="1600" dirty="0" smtClean="0"/>
              <a:t>Nursing </a:t>
            </a:r>
            <a:r>
              <a:rPr lang="en-US" sz="1600" dirty="0"/>
              <a:t>informatics specialists</a:t>
            </a:r>
          </a:p>
          <a:p>
            <a:pPr>
              <a:buFont typeface="Arial" panose="020B0604020202020204" pitchFamily="34" charset="0"/>
              <a:buChar char="•"/>
            </a:pPr>
            <a:r>
              <a:rPr lang="en-US" sz="1600" dirty="0" smtClean="0"/>
              <a:t>Account </a:t>
            </a:r>
            <a:r>
              <a:rPr lang="en-US" sz="1600" dirty="0"/>
              <a:t>representatives</a:t>
            </a:r>
          </a:p>
          <a:p>
            <a:pPr>
              <a:buFont typeface="Arial" panose="020B0604020202020204" pitchFamily="34" charset="0"/>
              <a:buChar char="•"/>
            </a:pPr>
            <a:endParaRPr lang="en-US" sz="1600" dirty="0"/>
          </a:p>
        </p:txBody>
      </p:sp>
      <p:sp>
        <p:nvSpPr>
          <p:cNvPr id="5" name="Content Placeholder 4"/>
          <p:cNvSpPr>
            <a:spLocks noGrp="1"/>
          </p:cNvSpPr>
          <p:nvPr>
            <p:ph sz="half" idx="2"/>
          </p:nvPr>
        </p:nvSpPr>
        <p:spPr>
          <a:xfrm>
            <a:off x="4648200" y="1828800"/>
            <a:ext cx="4267200" cy="4109049"/>
          </a:xfrm>
        </p:spPr>
        <p:txBody>
          <a:bodyPr/>
          <a:lstStyle/>
          <a:p>
            <a:pPr>
              <a:buFont typeface="Arial" panose="020B0604020202020204" pitchFamily="34" charset="0"/>
              <a:buChar char="•"/>
            </a:pPr>
            <a:r>
              <a:rPr lang="en-US" sz="1600" dirty="0" smtClean="0"/>
              <a:t>Hospitals </a:t>
            </a:r>
            <a:r>
              <a:rPr lang="en-US" sz="1600" dirty="0"/>
              <a:t>and health systems</a:t>
            </a:r>
          </a:p>
          <a:p>
            <a:pPr>
              <a:buFont typeface="Arial" panose="020B0604020202020204" pitchFamily="34" charset="0"/>
              <a:buChar char="•"/>
            </a:pPr>
            <a:r>
              <a:rPr lang="en-US" sz="1600" dirty="0" smtClean="0"/>
              <a:t>Community </a:t>
            </a:r>
            <a:r>
              <a:rPr lang="en-US" sz="1600" dirty="0"/>
              <a:t>health centers</a:t>
            </a:r>
          </a:p>
          <a:p>
            <a:pPr>
              <a:buFont typeface="Arial" panose="020B0604020202020204" pitchFamily="34" charset="0"/>
              <a:buChar char="•"/>
            </a:pPr>
            <a:r>
              <a:rPr lang="en-US" sz="1600" dirty="0" smtClean="0"/>
              <a:t>Physician </a:t>
            </a:r>
            <a:r>
              <a:rPr lang="en-US" sz="1600" dirty="0"/>
              <a:t>practices and clinics</a:t>
            </a:r>
          </a:p>
          <a:p>
            <a:pPr>
              <a:buFont typeface="Arial" panose="020B0604020202020204" pitchFamily="34" charset="0"/>
              <a:buChar char="•"/>
            </a:pPr>
            <a:r>
              <a:rPr lang="en-US" sz="1600" dirty="0" smtClean="0"/>
              <a:t>Health </a:t>
            </a:r>
            <a:r>
              <a:rPr lang="en-US" sz="1600" dirty="0"/>
              <a:t>care agencies within federal and state government</a:t>
            </a:r>
          </a:p>
          <a:p>
            <a:pPr>
              <a:buFont typeface="Arial" panose="020B0604020202020204" pitchFamily="34" charset="0"/>
              <a:buChar char="•"/>
            </a:pPr>
            <a:r>
              <a:rPr lang="en-US" sz="1600" dirty="0" smtClean="0"/>
              <a:t>Health </a:t>
            </a:r>
            <a:r>
              <a:rPr lang="en-US" sz="1600" dirty="0"/>
              <a:t>information technology system vendors</a:t>
            </a:r>
          </a:p>
          <a:p>
            <a:pPr>
              <a:buFont typeface="Arial" panose="020B0604020202020204" pitchFamily="34" charset="0"/>
              <a:buChar char="•"/>
            </a:pPr>
            <a:r>
              <a:rPr lang="en-US" sz="1600" dirty="0" smtClean="0"/>
              <a:t>eHealth </a:t>
            </a:r>
            <a:r>
              <a:rPr lang="en-US" sz="1600" dirty="0"/>
              <a:t>companies</a:t>
            </a:r>
          </a:p>
          <a:p>
            <a:pPr>
              <a:buFont typeface="Arial" panose="020B0604020202020204" pitchFamily="34" charset="0"/>
              <a:buChar char="•"/>
            </a:pPr>
            <a:r>
              <a:rPr lang="en-US" sz="1600" dirty="0" smtClean="0"/>
              <a:t>Health </a:t>
            </a:r>
            <a:r>
              <a:rPr lang="en-US" sz="1600" dirty="0"/>
              <a:t>insurance companies</a:t>
            </a:r>
          </a:p>
          <a:p>
            <a:pPr>
              <a:buFont typeface="Arial" panose="020B0604020202020204" pitchFamily="34" charset="0"/>
              <a:buChar char="•"/>
            </a:pPr>
            <a:r>
              <a:rPr lang="en-US" sz="1600" dirty="0" smtClean="0"/>
              <a:t>Pharmaceutical </a:t>
            </a:r>
            <a:r>
              <a:rPr lang="en-US" sz="1600" dirty="0"/>
              <a:t>companies</a:t>
            </a:r>
          </a:p>
          <a:p>
            <a:pPr>
              <a:buFont typeface="Arial" panose="020B0604020202020204" pitchFamily="34" charset="0"/>
              <a:buChar char="•"/>
            </a:pPr>
            <a:r>
              <a:rPr lang="en-US" sz="1600" dirty="0" smtClean="0"/>
              <a:t>Academic </a:t>
            </a:r>
            <a:r>
              <a:rPr lang="en-US" sz="1600" dirty="0"/>
              <a:t>institutions</a:t>
            </a:r>
          </a:p>
          <a:p>
            <a:pPr>
              <a:buFont typeface="Arial" panose="020B0604020202020204" pitchFamily="34" charset="0"/>
              <a:buChar char="•"/>
            </a:pPr>
            <a:r>
              <a:rPr lang="en-US" sz="1600" dirty="0" smtClean="0"/>
              <a:t>Consulting </a:t>
            </a:r>
            <a:r>
              <a:rPr lang="en-US" sz="1600" dirty="0"/>
              <a:t>services</a:t>
            </a:r>
          </a:p>
          <a:p>
            <a:pPr>
              <a:buFont typeface="Arial" panose="020B0604020202020204" pitchFamily="34" charset="0"/>
              <a:buChar char="•"/>
            </a:pPr>
            <a:endParaRPr lang="en-US" sz="1600" dirty="0"/>
          </a:p>
        </p:txBody>
      </p:sp>
      <p:sp>
        <p:nvSpPr>
          <p:cNvPr id="2" name="Title 1"/>
          <p:cNvSpPr>
            <a:spLocks noGrp="1"/>
          </p:cNvSpPr>
          <p:nvPr>
            <p:ph type="title"/>
          </p:nvPr>
        </p:nvSpPr>
        <p:spPr>
          <a:xfrm>
            <a:off x="228600" y="609600"/>
            <a:ext cx="8686800" cy="762000"/>
          </a:xfrm>
        </p:spPr>
        <p:txBody>
          <a:bodyPr/>
          <a:lstStyle/>
          <a:p>
            <a:r>
              <a:rPr lang="en-US" dirty="0" smtClean="0"/>
              <a:t>Careers in Biomedical Informatics</a:t>
            </a:r>
            <a:endParaRPr lang="en-US" dirty="0"/>
          </a:p>
        </p:txBody>
      </p:sp>
      <p:sp>
        <p:nvSpPr>
          <p:cNvPr id="6" name="TextBox 5"/>
          <p:cNvSpPr txBox="1"/>
          <p:nvPr/>
        </p:nvSpPr>
        <p:spPr>
          <a:xfrm>
            <a:off x="584200" y="1244025"/>
            <a:ext cx="6340197" cy="523220"/>
          </a:xfrm>
          <a:prstGeom prst="rect">
            <a:avLst/>
          </a:prstGeom>
          <a:noFill/>
        </p:spPr>
        <p:txBody>
          <a:bodyPr wrap="none" rtlCol="0">
            <a:spAutoFit/>
          </a:bodyPr>
          <a:lstStyle/>
          <a:p>
            <a:pPr algn="l"/>
            <a:r>
              <a:rPr lang="en-US" sz="2800" u="sng" dirty="0" smtClean="0">
                <a:solidFill>
                  <a:schemeClr val="bg1"/>
                </a:solidFill>
              </a:rPr>
              <a:t>Positions</a:t>
            </a:r>
            <a:r>
              <a:rPr lang="en-US" sz="2800" dirty="0" smtClean="0">
                <a:solidFill>
                  <a:schemeClr val="bg1"/>
                </a:solidFill>
              </a:rPr>
              <a:t>			        </a:t>
            </a:r>
            <a:r>
              <a:rPr lang="en-US" sz="2800" u="sng" dirty="0" smtClean="0">
                <a:solidFill>
                  <a:schemeClr val="bg1"/>
                </a:solidFill>
              </a:rPr>
              <a:t>Employers</a:t>
            </a:r>
            <a:endParaRPr lang="en-US" sz="2800" u="sng" dirty="0">
              <a:solidFill>
                <a:schemeClr val="bg1"/>
              </a:solidFill>
            </a:endParaRPr>
          </a:p>
        </p:txBody>
      </p:sp>
    </p:spTree>
    <p:extLst>
      <p:ext uri="{BB962C8B-B14F-4D97-AF65-F5344CB8AC3E}">
        <p14:creationId xmlns:p14="http://schemas.microsoft.com/office/powerpoint/2010/main" val="16415742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762000"/>
          </a:xfrm>
        </p:spPr>
        <p:txBody>
          <a:bodyPr/>
          <a:lstStyle/>
          <a:p>
            <a:r>
              <a:rPr lang="en-US" dirty="0" smtClean="0"/>
              <a:t>HIMMS Conferences</a:t>
            </a:r>
            <a:endParaRPr lang="en-US" dirty="0"/>
          </a:p>
        </p:txBody>
      </p:sp>
      <p:pic>
        <p:nvPicPr>
          <p:cNvPr id="4" name="Picture 3"/>
          <p:cNvPicPr>
            <a:picLocks noChangeAspect="1"/>
          </p:cNvPicPr>
          <p:nvPr/>
        </p:nvPicPr>
        <p:blipFill>
          <a:blip r:embed="rId2"/>
          <a:stretch>
            <a:fillRect/>
          </a:stretch>
        </p:blipFill>
        <p:spPr>
          <a:xfrm>
            <a:off x="5079" y="1524001"/>
            <a:ext cx="9135001" cy="5334000"/>
          </a:xfrm>
          <a:prstGeom prst="rect">
            <a:avLst/>
          </a:prstGeom>
        </p:spPr>
      </p:pic>
      <p:sp>
        <p:nvSpPr>
          <p:cNvPr id="5" name="Rectangle 4"/>
          <p:cNvSpPr/>
          <p:nvPr/>
        </p:nvSpPr>
        <p:spPr>
          <a:xfrm>
            <a:off x="15240" y="1247001"/>
            <a:ext cx="9104744" cy="276999"/>
          </a:xfrm>
          <a:prstGeom prst="rect">
            <a:avLst/>
          </a:prstGeom>
        </p:spPr>
        <p:txBody>
          <a:bodyPr wrap="square">
            <a:spAutoFit/>
          </a:bodyPr>
          <a:lstStyle/>
          <a:p>
            <a:pPr algn="r"/>
            <a:r>
              <a:rPr lang="en-US" sz="1200" dirty="0">
                <a:solidFill>
                  <a:schemeClr val="bg1"/>
                </a:solidFill>
              </a:rPr>
              <a:t>http://</a:t>
            </a:r>
            <a:r>
              <a:rPr lang="en-US" sz="1200" dirty="0" smtClean="0">
                <a:solidFill>
                  <a:schemeClr val="bg1"/>
                </a:solidFill>
              </a:rPr>
              <a:t>www.orlandosentinel.com/health/os-pictures-himss-healthcare-information-technology-conference-140224,0,1443512.photogallery</a:t>
            </a:r>
            <a:endParaRPr lang="en-US" sz="1200" dirty="0">
              <a:solidFill>
                <a:schemeClr val="bg1"/>
              </a:solidFill>
            </a:endParaRPr>
          </a:p>
        </p:txBody>
      </p:sp>
    </p:spTree>
    <p:extLst>
      <p:ext uri="{BB962C8B-B14F-4D97-AF65-F5344CB8AC3E}">
        <p14:creationId xmlns:p14="http://schemas.microsoft.com/office/powerpoint/2010/main" val="17978839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399"/>
          </a:xfrm>
          <a:prstGeom prst="rect">
            <a:avLst/>
          </a:prstGeom>
        </p:spPr>
      </p:pic>
    </p:spTree>
    <p:extLst>
      <p:ext uri="{BB962C8B-B14F-4D97-AF65-F5344CB8AC3E}">
        <p14:creationId xmlns:p14="http://schemas.microsoft.com/office/powerpoint/2010/main" val="35401740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080" y="609600"/>
            <a:ext cx="9138920" cy="6248400"/>
          </a:xfrm>
          <a:prstGeom prst="rect">
            <a:avLst/>
          </a:prstGeom>
        </p:spPr>
      </p:pic>
      <p:pic>
        <p:nvPicPr>
          <p:cNvPr id="5" name="Picture 4"/>
          <p:cNvPicPr>
            <a:picLocks noChangeAspect="1"/>
          </p:cNvPicPr>
          <p:nvPr/>
        </p:nvPicPr>
        <p:blipFill>
          <a:blip r:embed="rId3"/>
          <a:stretch>
            <a:fillRect/>
          </a:stretch>
        </p:blipFill>
        <p:spPr>
          <a:xfrm>
            <a:off x="2667000" y="1162050"/>
            <a:ext cx="6248400" cy="1028700"/>
          </a:xfrm>
          <a:prstGeom prst="rect">
            <a:avLst/>
          </a:prstGeom>
        </p:spPr>
      </p:pic>
    </p:spTree>
    <p:extLst>
      <p:ext uri="{BB962C8B-B14F-4D97-AF65-F5344CB8AC3E}">
        <p14:creationId xmlns:p14="http://schemas.microsoft.com/office/powerpoint/2010/main" val="206860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4422"/>
          </a:xfrm>
          <a:prstGeom prst="rect">
            <a:avLst/>
          </a:prstGeom>
        </p:spPr>
      </p:pic>
    </p:spTree>
    <p:extLst>
      <p:ext uri="{BB962C8B-B14F-4D97-AF65-F5344CB8AC3E}">
        <p14:creationId xmlns:p14="http://schemas.microsoft.com/office/powerpoint/2010/main" val="2787955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886450" y="794731"/>
            <a:ext cx="2260538" cy="996810"/>
          </a:xfrm>
          <a:prstGeom prst="rect">
            <a:avLst/>
          </a:prstGeom>
        </p:spPr>
      </p:pic>
      <p:pic>
        <p:nvPicPr>
          <p:cNvPr id="4099" name="Picture 3" descr="dem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0292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078" y="4913244"/>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5"/>
          <p:cNvGrpSpPr>
            <a:grpSpLocks/>
          </p:cNvGrpSpPr>
          <p:nvPr/>
        </p:nvGrpSpPr>
        <p:grpSpPr bwMode="auto">
          <a:xfrm>
            <a:off x="304800" y="2133600"/>
            <a:ext cx="996950" cy="1219200"/>
            <a:chOff x="2736" y="1344"/>
            <a:chExt cx="724" cy="941"/>
          </a:xfrm>
        </p:grpSpPr>
        <p:sp>
          <p:nvSpPr>
            <p:cNvPr id="4130"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pic>
          <p:nvPicPr>
            <p:cNvPr id="4131" name="Picture 7" descr="aristo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8" descr="HIPPOCRATES">
            <a:hlinkClick r:id="rId8"/>
          </p:cNvPr>
          <p:cNvPicPr>
            <a:picLocks noChangeAspect="1" noChangeArrowheads="1"/>
          </p:cNvPicPr>
          <p:nvPr/>
        </p:nvPicPr>
        <p:blipFill>
          <a:blip r:embed="rId9">
            <a:lum bright="14000"/>
            <a:extLst>
              <a:ext uri="{28A0092B-C50C-407E-A947-70E740481C1C}">
                <a14:useLocalDpi xmlns:a14="http://schemas.microsoft.com/office/drawing/2010/main" val="0"/>
              </a:ext>
            </a:extLst>
          </a:blip>
          <a:srcRect/>
          <a:stretch>
            <a:fillRect/>
          </a:stretch>
        </p:blipFill>
        <p:spPr bwMode="auto">
          <a:xfrm>
            <a:off x="1219200" y="9144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trans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4177" y="2497863"/>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04" name="Picture 10" descr="ceus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10144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4105" name="AutoShape 11"/>
          <p:cNvSpPr>
            <a:spLocks noGrp="1" noChangeArrowheads="1"/>
          </p:cNvSpPr>
          <p:nvPr>
            <p:ph type="title"/>
          </p:nvPr>
        </p:nvSpPr>
        <p:spPr>
          <a:xfrm>
            <a:off x="3048000" y="3200400"/>
            <a:ext cx="2819400" cy="1041400"/>
          </a:xfrm>
        </p:spPr>
        <p:txBody>
          <a:bodyPr/>
          <a:lstStyle/>
          <a:p>
            <a:pPr eaLnBrk="1" hangingPunct="1"/>
            <a:r>
              <a:rPr lang="nl-BE" sz="2800" smtClean="0">
                <a:solidFill>
                  <a:schemeClr val="bg1"/>
                </a:solidFill>
              </a:rPr>
              <a:t>Short personal history</a:t>
            </a:r>
            <a:endParaRPr lang="nl-NL" sz="2800" smtClean="0">
              <a:solidFill>
                <a:schemeClr val="bg1"/>
              </a:solidFill>
            </a:endParaRPr>
          </a:p>
        </p:txBody>
      </p:sp>
      <p:grpSp>
        <p:nvGrpSpPr>
          <p:cNvPr id="4106" name="Group 12"/>
          <p:cNvGrpSpPr>
            <a:grpSpLocks/>
          </p:cNvGrpSpPr>
          <p:nvPr/>
        </p:nvGrpSpPr>
        <p:grpSpPr bwMode="auto">
          <a:xfrm>
            <a:off x="3203575" y="990600"/>
            <a:ext cx="1903413" cy="1985963"/>
            <a:chOff x="2640" y="720"/>
            <a:chExt cx="1199" cy="1251"/>
          </a:xfrm>
        </p:grpSpPr>
        <p:pic>
          <p:nvPicPr>
            <p:cNvPr id="4128" name="Picture 13" descr="cb-ba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rgbClr val="FFFF00"/>
                  </a:solidFill>
                  <a:cs typeface="Times New Roman" panose="02020603050405020304" pitchFamily="18" charset="0"/>
                </a:rPr>
                <a:t>  1959     -      </a:t>
              </a:r>
              <a:endParaRPr lang="nl-NL" dirty="0">
                <a:solidFill>
                  <a:srgbClr val="FFFF00"/>
                </a:solidFill>
                <a:cs typeface="Times New Roman" panose="02020603050405020304" pitchFamily="18" charset="0"/>
              </a:endParaRPr>
            </a:p>
          </p:txBody>
        </p:sp>
      </p:grpSp>
      <p:pic>
        <p:nvPicPr>
          <p:cNvPr id="4107" name="Picture 15" descr="Bikit (2938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7432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Rami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1148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ogosm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4864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18"/>
          <p:cNvGraphicFramePr>
            <a:graphicFrameLocks noChangeAspect="1"/>
          </p:cNvGraphicFramePr>
          <p:nvPr>
            <p:extLst/>
          </p:nvPr>
        </p:nvGraphicFramePr>
        <p:xfrm>
          <a:off x="4724400" y="5105400"/>
          <a:ext cx="1143000" cy="577850"/>
        </p:xfrm>
        <a:graphic>
          <a:graphicData uri="http://schemas.openxmlformats.org/presentationml/2006/ole">
            <mc:AlternateContent xmlns:mc="http://schemas.openxmlformats.org/markup-compatibility/2006">
              <mc:Choice xmlns:v="urn:schemas-microsoft-com:vml" Requires="v">
                <p:oleObj spid="_x0000_s358431" name="Photo Editor-foto" r:id="rId16" imgW="809738" imgH="409632" progId="MSPhotoEd.3">
                  <p:embed/>
                </p:oleObj>
              </mc:Choice>
              <mc:Fallback>
                <p:oleObj name="Photo Editor-foto" r:id="rId16" imgW="809738" imgH="409632"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51054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0" name="Picture 19" descr="eco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32766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0" descr="IFOMIS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4196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21"/>
          <p:cNvSpPr txBox="1">
            <a:spLocks noChangeArrowheads="1"/>
          </p:cNvSpPr>
          <p:nvPr/>
        </p:nvSpPr>
        <p:spPr bwMode="auto">
          <a:xfrm>
            <a:off x="1981200" y="2133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1977</a:t>
            </a:r>
            <a:endParaRPr lang="nl-NL">
              <a:solidFill>
                <a:schemeClr val="bg1"/>
              </a:solidFill>
              <a:cs typeface="Times New Roman" panose="02020603050405020304" pitchFamily="18" charset="0"/>
            </a:endParaRPr>
          </a:p>
        </p:txBody>
      </p:sp>
      <p:sp>
        <p:nvSpPr>
          <p:cNvPr id="4113" name="Text Box 22"/>
          <p:cNvSpPr txBox="1">
            <a:spLocks noChangeArrowheads="1"/>
          </p:cNvSpPr>
          <p:nvPr/>
        </p:nvSpPr>
        <p:spPr bwMode="auto">
          <a:xfrm>
            <a:off x="990600" y="3581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1989</a:t>
            </a:r>
            <a:endParaRPr lang="nl-NL">
              <a:solidFill>
                <a:schemeClr val="bg1"/>
              </a:solidFill>
              <a:cs typeface="Times New Roman" panose="02020603050405020304" pitchFamily="18" charset="0"/>
            </a:endParaRPr>
          </a:p>
        </p:txBody>
      </p:sp>
      <p:sp>
        <p:nvSpPr>
          <p:cNvPr id="4114" name="Text Box 23"/>
          <p:cNvSpPr txBox="1">
            <a:spLocks noChangeArrowheads="1"/>
          </p:cNvSpPr>
          <p:nvPr/>
        </p:nvSpPr>
        <p:spPr bwMode="auto">
          <a:xfrm>
            <a:off x="1676400" y="4876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1992</a:t>
            </a:r>
            <a:endParaRPr lang="nl-NL">
              <a:solidFill>
                <a:schemeClr val="bg1"/>
              </a:solidFill>
              <a:cs typeface="Times New Roman" panose="02020603050405020304" pitchFamily="18" charset="0"/>
            </a:endParaRPr>
          </a:p>
        </p:txBody>
      </p:sp>
      <p:sp>
        <p:nvSpPr>
          <p:cNvPr id="4115" name="Text Box 24"/>
          <p:cNvSpPr txBox="1">
            <a:spLocks noChangeArrowheads="1"/>
          </p:cNvSpPr>
          <p:nvPr/>
        </p:nvSpPr>
        <p:spPr bwMode="auto">
          <a:xfrm>
            <a:off x="48006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1998</a:t>
            </a:r>
            <a:endParaRPr lang="nl-NL">
              <a:solidFill>
                <a:schemeClr val="bg1"/>
              </a:solidFill>
              <a:cs typeface="Times New Roman" panose="02020603050405020304" pitchFamily="18" charset="0"/>
            </a:endParaRPr>
          </a:p>
        </p:txBody>
      </p:sp>
      <p:sp>
        <p:nvSpPr>
          <p:cNvPr id="4116" name="Text Box 25"/>
          <p:cNvSpPr txBox="1">
            <a:spLocks noChangeArrowheads="1"/>
          </p:cNvSpPr>
          <p:nvPr/>
        </p:nvSpPr>
        <p:spPr bwMode="auto">
          <a:xfrm>
            <a:off x="6248400" y="5257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2002</a:t>
            </a:r>
            <a:endParaRPr lang="nl-NL">
              <a:solidFill>
                <a:schemeClr val="bg1"/>
              </a:solidFill>
              <a:cs typeface="Times New Roman" panose="02020603050405020304" pitchFamily="18" charset="0"/>
            </a:endParaRPr>
          </a:p>
        </p:txBody>
      </p:sp>
      <p:sp>
        <p:nvSpPr>
          <p:cNvPr id="4117" name="Text Box 26"/>
          <p:cNvSpPr txBox="1">
            <a:spLocks noChangeArrowheads="1"/>
          </p:cNvSpPr>
          <p:nvPr/>
        </p:nvSpPr>
        <p:spPr bwMode="auto">
          <a:xfrm>
            <a:off x="7543800" y="3505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2004</a:t>
            </a:r>
            <a:endParaRPr lang="nl-NL">
              <a:solidFill>
                <a:schemeClr val="bg1"/>
              </a:solidFill>
              <a:cs typeface="Times New Roman" panose="02020603050405020304" pitchFamily="18" charset="0"/>
            </a:endParaRPr>
          </a:p>
        </p:txBody>
      </p:sp>
      <p:pic>
        <p:nvPicPr>
          <p:cNvPr id="4118" name="Picture 27" descr="ru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1371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48400" y="1879169"/>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AutoShape 29"/>
          <p:cNvSpPr>
            <a:spLocks noChangeArrowheads="1"/>
          </p:cNvSpPr>
          <p:nvPr/>
        </p:nvSpPr>
        <p:spPr bwMode="auto">
          <a:xfrm flipV="1">
            <a:off x="609600" y="914400"/>
            <a:ext cx="8001000" cy="548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4121" name="AutoShape 30"/>
          <p:cNvSpPr>
            <a:spLocks noChangeArrowheads="1"/>
          </p:cNvSpPr>
          <p:nvPr/>
        </p:nvSpPr>
        <p:spPr bwMode="auto">
          <a:xfrm rot="891021">
            <a:off x="5695950" y="10001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4122" name="Text Box 31"/>
          <p:cNvSpPr txBox="1">
            <a:spLocks noChangeArrowheads="1"/>
          </p:cNvSpPr>
          <p:nvPr/>
        </p:nvSpPr>
        <p:spPr bwMode="auto">
          <a:xfrm>
            <a:off x="5447250" y="278456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2006</a:t>
            </a:r>
            <a:endParaRPr lang="nl-NL" dirty="0">
              <a:solidFill>
                <a:schemeClr val="bg1"/>
              </a:solidFill>
              <a:cs typeface="Times New Roman" panose="02020603050405020304" pitchFamily="18" charset="0"/>
            </a:endParaRPr>
          </a:p>
        </p:txBody>
      </p:sp>
      <p:pic>
        <p:nvPicPr>
          <p:cNvPr id="4123" name="Picture 32" descr="ub_blu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49584" y="2582908"/>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Text Box 33"/>
          <p:cNvSpPr txBox="1">
            <a:spLocks noChangeArrowheads="1"/>
          </p:cNvSpPr>
          <p:nvPr/>
        </p:nvSpPr>
        <p:spPr bwMode="auto">
          <a:xfrm>
            <a:off x="2057400" y="6076122"/>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1993</a:t>
            </a:r>
            <a:endParaRPr lang="nl-NL" dirty="0">
              <a:solidFill>
                <a:schemeClr val="bg1"/>
              </a:solidFill>
              <a:cs typeface="Times New Roman" panose="02020603050405020304" pitchFamily="18" charset="0"/>
            </a:endParaRPr>
          </a:p>
        </p:txBody>
      </p:sp>
      <p:sp>
        <p:nvSpPr>
          <p:cNvPr id="4125" name="Text Box 34"/>
          <p:cNvSpPr txBox="1">
            <a:spLocks noChangeArrowheads="1"/>
          </p:cNvSpPr>
          <p:nvPr/>
        </p:nvSpPr>
        <p:spPr bwMode="auto">
          <a:xfrm>
            <a:off x="34290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1995</a:t>
            </a:r>
            <a:endParaRPr lang="nl-NL">
              <a:solidFill>
                <a:schemeClr val="bg1"/>
              </a:solidFill>
              <a:cs typeface="Times New Roman" panose="02020603050405020304" pitchFamily="18" charset="0"/>
            </a:endParaRPr>
          </a:p>
        </p:txBody>
      </p:sp>
      <p:pic>
        <p:nvPicPr>
          <p:cNvPr id="4126" name="Picture 35" descr="Logo PROREC-B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2800" y="50292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Text Box 31"/>
          <p:cNvSpPr txBox="1">
            <a:spLocks noChangeArrowheads="1"/>
          </p:cNvSpPr>
          <p:nvPr/>
        </p:nvSpPr>
        <p:spPr bwMode="auto">
          <a:xfrm>
            <a:off x="7976535" y="1747837"/>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2012</a:t>
            </a:r>
            <a:endParaRPr lang="nl-NL" dirty="0">
              <a:solidFill>
                <a:schemeClr val="bg1"/>
              </a:solidFill>
              <a:cs typeface="Times New Roman" panose="02020603050405020304" pitchFamily="18" charset="0"/>
            </a:endParaRPr>
          </a:p>
        </p:txBody>
      </p:sp>
      <p:sp>
        <p:nvSpPr>
          <p:cNvPr id="37" name="Text Box 31"/>
          <p:cNvSpPr txBox="1">
            <a:spLocks noChangeArrowheads="1"/>
          </p:cNvSpPr>
          <p:nvPr/>
        </p:nvSpPr>
        <p:spPr bwMode="auto">
          <a:xfrm>
            <a:off x="8288338" y="101441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smtClean="0">
                <a:solidFill>
                  <a:schemeClr val="bg1"/>
                </a:solidFill>
                <a:cs typeface="Times New Roman" panose="02020603050405020304" pitchFamily="18" charset="0"/>
              </a:rPr>
              <a:t>2014</a:t>
            </a:r>
            <a:endParaRPr lang="nl-NL"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5831357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066" name="AutoShape 2"/>
          <p:cNvSpPr>
            <a:spLocks noGrp="1" noChangeArrowheads="1"/>
          </p:cNvSpPr>
          <p:nvPr>
            <p:ph type="title"/>
          </p:nvPr>
        </p:nvSpPr>
        <p:spPr>
          <a:xfrm>
            <a:off x="255588" y="609600"/>
            <a:ext cx="8632825" cy="631825"/>
          </a:xfrm>
        </p:spPr>
        <p:txBody>
          <a:bodyPr/>
          <a:lstStyle/>
          <a:p>
            <a:r>
              <a:rPr lang="en-US" dirty="0"/>
              <a:t>A trajectory of mixes and mingles …</a:t>
            </a:r>
          </a:p>
        </p:txBody>
      </p:sp>
      <p:grpSp>
        <p:nvGrpSpPr>
          <p:cNvPr id="2136067" name="Group 3"/>
          <p:cNvGrpSpPr>
            <a:grpSpLocks/>
          </p:cNvGrpSpPr>
          <p:nvPr/>
        </p:nvGrpSpPr>
        <p:grpSpPr bwMode="auto">
          <a:xfrm>
            <a:off x="1538288" y="3203575"/>
            <a:ext cx="7481887" cy="3143250"/>
            <a:chOff x="969" y="2256"/>
            <a:chExt cx="4713" cy="1980"/>
          </a:xfrm>
        </p:grpSpPr>
        <p:sp>
          <p:nvSpPr>
            <p:cNvPr id="2136068" name="Text Box 4"/>
            <p:cNvSpPr txBox="1">
              <a:spLocks noChangeArrowheads="1"/>
            </p:cNvSpPr>
            <p:nvPr/>
          </p:nvSpPr>
          <p:spPr bwMode="auto">
            <a:xfrm>
              <a:off x="1174" y="3999"/>
              <a:ext cx="586"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Biology</a:t>
              </a:r>
            </a:p>
          </p:txBody>
        </p:sp>
        <p:grpSp>
          <p:nvGrpSpPr>
            <p:cNvPr id="2136069" name="Group 5"/>
            <p:cNvGrpSpPr>
              <a:grpSpLocks/>
            </p:cNvGrpSpPr>
            <p:nvPr/>
          </p:nvGrpSpPr>
          <p:grpSpPr bwMode="auto">
            <a:xfrm>
              <a:off x="969" y="2256"/>
              <a:ext cx="4713" cy="1980"/>
              <a:chOff x="969" y="2256"/>
              <a:chExt cx="4713" cy="1980"/>
            </a:xfrm>
          </p:grpSpPr>
          <p:sp>
            <p:nvSpPr>
              <p:cNvPr id="2136070" name="Rectangle 6"/>
              <p:cNvSpPr>
                <a:spLocks noChangeArrowheads="1"/>
              </p:cNvSpPr>
              <p:nvPr/>
            </p:nvSpPr>
            <p:spPr bwMode="auto">
              <a:xfrm>
                <a:off x="4080" y="2256"/>
                <a:ext cx="1248" cy="1296"/>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6071" name="Text Box 7"/>
              <p:cNvSpPr txBox="1">
                <a:spLocks noChangeArrowheads="1"/>
              </p:cNvSpPr>
              <p:nvPr/>
            </p:nvSpPr>
            <p:spPr bwMode="auto">
              <a:xfrm>
                <a:off x="1830" y="2976"/>
                <a:ext cx="954" cy="410"/>
              </a:xfrm>
              <a:prstGeom prst="rect">
                <a:avLst/>
              </a:prstGeom>
              <a:gradFill rotWithShape="1">
                <a:gsLst>
                  <a:gs pos="0">
                    <a:srgbClr val="FF6600"/>
                  </a:gs>
                  <a:gs pos="100000">
                    <a:schemeClr val="accent2"/>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Translational</a:t>
                </a:r>
              </a:p>
              <a:p>
                <a:r>
                  <a:rPr lang="en-US" sz="1800">
                    <a:solidFill>
                      <a:schemeClr val="bg1"/>
                    </a:solidFill>
                  </a:rPr>
                  <a:t>Research</a:t>
                </a:r>
              </a:p>
            </p:txBody>
          </p:sp>
          <p:sp>
            <p:nvSpPr>
              <p:cNvPr id="2136072" name="Text Box 8"/>
              <p:cNvSpPr txBox="1">
                <a:spLocks noChangeArrowheads="1"/>
              </p:cNvSpPr>
              <p:nvPr/>
            </p:nvSpPr>
            <p:spPr bwMode="auto">
              <a:xfrm>
                <a:off x="4848"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Defense &amp;</a:t>
                </a:r>
              </a:p>
              <a:p>
                <a:r>
                  <a:rPr lang="en-US" sz="1800">
                    <a:solidFill>
                      <a:schemeClr val="bg1"/>
                    </a:solidFill>
                  </a:rPr>
                  <a:t>Intelligence</a:t>
                </a:r>
              </a:p>
            </p:txBody>
          </p:sp>
          <p:sp>
            <p:nvSpPr>
              <p:cNvPr id="2136073" name="Text Box 9"/>
              <p:cNvSpPr txBox="1">
                <a:spLocks noChangeArrowheads="1"/>
              </p:cNvSpPr>
              <p:nvPr/>
            </p:nvSpPr>
            <p:spPr bwMode="auto">
              <a:xfrm>
                <a:off x="2350" y="3999"/>
                <a:ext cx="101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Pharmacology</a:t>
                </a:r>
              </a:p>
            </p:txBody>
          </p:sp>
          <p:sp>
            <p:nvSpPr>
              <p:cNvPr id="2136074" name="Text Box 10"/>
              <p:cNvSpPr txBox="1">
                <a:spLocks noChangeArrowheads="1"/>
              </p:cNvSpPr>
              <p:nvPr/>
            </p:nvSpPr>
            <p:spPr bwMode="auto">
              <a:xfrm>
                <a:off x="2196" y="3552"/>
                <a:ext cx="1322"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Pharmacogenomics</a:t>
                </a:r>
              </a:p>
            </p:txBody>
          </p:sp>
          <p:sp>
            <p:nvSpPr>
              <p:cNvPr id="2136075" name="Text Box 11"/>
              <p:cNvSpPr txBox="1">
                <a:spLocks noChangeArrowheads="1"/>
              </p:cNvSpPr>
              <p:nvPr/>
            </p:nvSpPr>
            <p:spPr bwMode="auto">
              <a:xfrm>
                <a:off x="3792"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Performing</a:t>
                </a:r>
              </a:p>
              <a:p>
                <a:r>
                  <a:rPr lang="en-US" sz="1800">
                    <a:solidFill>
                      <a:schemeClr val="bg1"/>
                    </a:solidFill>
                  </a:rPr>
                  <a:t>Arts</a:t>
                </a:r>
              </a:p>
            </p:txBody>
          </p:sp>
          <p:cxnSp>
            <p:nvCxnSpPr>
              <p:cNvPr id="2136076" name="AutoShape 12"/>
              <p:cNvCxnSpPr>
                <a:cxnSpLocks noChangeShapeType="1"/>
                <a:stCxn id="2136095" idx="0"/>
                <a:endCxn id="2136071" idx="1"/>
              </p:cNvCxnSpPr>
              <p:nvPr/>
            </p:nvCxnSpPr>
            <p:spPr bwMode="auto">
              <a:xfrm flipV="1">
                <a:off x="969" y="3181"/>
                <a:ext cx="861" cy="37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7" name="AutoShape 13"/>
              <p:cNvCxnSpPr>
                <a:cxnSpLocks noChangeShapeType="1"/>
                <a:stCxn id="2136068" idx="0"/>
                <a:endCxn id="2136071" idx="2"/>
              </p:cNvCxnSpPr>
              <p:nvPr/>
            </p:nvCxnSpPr>
            <p:spPr bwMode="auto">
              <a:xfrm flipV="1">
                <a:off x="1467" y="3386"/>
                <a:ext cx="840" cy="61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8" name="AutoShape 14"/>
              <p:cNvCxnSpPr>
                <a:cxnSpLocks noChangeShapeType="1"/>
                <a:stCxn id="2136068" idx="0"/>
                <a:endCxn id="2136074" idx="1"/>
              </p:cNvCxnSpPr>
              <p:nvPr/>
            </p:nvCxnSpPr>
            <p:spPr bwMode="auto">
              <a:xfrm flipV="1">
                <a:off x="1467" y="3671"/>
                <a:ext cx="729" cy="32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9" name="AutoShape 15"/>
              <p:cNvCxnSpPr>
                <a:cxnSpLocks noChangeShapeType="1"/>
                <a:stCxn id="2136073" idx="0"/>
                <a:endCxn id="2136074" idx="2"/>
              </p:cNvCxnSpPr>
              <p:nvPr/>
            </p:nvCxnSpPr>
            <p:spPr bwMode="auto">
              <a:xfrm flipV="1">
                <a:off x="2855" y="3789"/>
                <a:ext cx="2" cy="21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0" name="AutoShape 16"/>
              <p:cNvCxnSpPr>
                <a:cxnSpLocks noChangeShapeType="1"/>
                <a:stCxn id="2136070" idx="1"/>
                <a:endCxn id="2136071" idx="3"/>
              </p:cNvCxnSpPr>
              <p:nvPr/>
            </p:nvCxnSpPr>
            <p:spPr bwMode="auto">
              <a:xfrm flipH="1">
                <a:off x="2784" y="2904"/>
                <a:ext cx="1296" cy="27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1" name="AutoShape 17"/>
              <p:cNvCxnSpPr>
                <a:cxnSpLocks noChangeShapeType="1"/>
                <a:stCxn id="2136070" idx="1"/>
                <a:endCxn id="2136074" idx="0"/>
              </p:cNvCxnSpPr>
              <p:nvPr/>
            </p:nvCxnSpPr>
            <p:spPr bwMode="auto">
              <a:xfrm flipH="1">
                <a:off x="2857" y="2904"/>
                <a:ext cx="1223" cy="64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2" name="AutoShape 18"/>
              <p:cNvCxnSpPr>
                <a:cxnSpLocks noChangeShapeType="1"/>
                <a:stCxn id="2136070" idx="2"/>
                <a:endCxn id="2136075" idx="0"/>
              </p:cNvCxnSpPr>
              <p:nvPr/>
            </p:nvCxnSpPr>
            <p:spPr bwMode="auto">
              <a:xfrm flipH="1">
                <a:off x="4209" y="3552"/>
                <a:ext cx="495"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3" name="AutoShape 19"/>
              <p:cNvCxnSpPr>
                <a:cxnSpLocks noChangeShapeType="1"/>
                <a:stCxn id="2136070" idx="2"/>
                <a:endCxn id="2136072" idx="0"/>
              </p:cNvCxnSpPr>
              <p:nvPr/>
            </p:nvCxnSpPr>
            <p:spPr bwMode="auto">
              <a:xfrm>
                <a:off x="4704" y="3552"/>
                <a:ext cx="561"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136084" name="Group 20"/>
          <p:cNvGrpSpPr>
            <a:grpSpLocks/>
          </p:cNvGrpSpPr>
          <p:nvPr/>
        </p:nvGrpSpPr>
        <p:grpSpPr bwMode="auto">
          <a:xfrm>
            <a:off x="1049338" y="2016125"/>
            <a:ext cx="4332287" cy="3244849"/>
            <a:chOff x="661" y="1508"/>
            <a:chExt cx="2729" cy="2044"/>
          </a:xfrm>
        </p:grpSpPr>
        <p:sp>
          <p:nvSpPr>
            <p:cNvPr id="2136085" name="Text Box 21"/>
            <p:cNvSpPr txBox="1">
              <a:spLocks noChangeArrowheads="1"/>
            </p:cNvSpPr>
            <p:nvPr/>
          </p:nvSpPr>
          <p:spPr bwMode="auto">
            <a:xfrm>
              <a:off x="1920" y="1584"/>
              <a:ext cx="79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Linguistics</a:t>
              </a:r>
            </a:p>
          </p:txBody>
        </p:sp>
        <p:sp>
          <p:nvSpPr>
            <p:cNvPr id="2136086" name="Text Box 22"/>
            <p:cNvSpPr txBox="1">
              <a:spLocks noChangeArrowheads="1"/>
            </p:cNvSpPr>
            <p:nvPr/>
          </p:nvSpPr>
          <p:spPr bwMode="auto">
            <a:xfrm>
              <a:off x="918" y="1920"/>
              <a:ext cx="182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solidFill>
                    <a:schemeClr val="tx1"/>
                  </a:solidFill>
                </a:rPr>
                <a:t>Computational Linguistics</a:t>
              </a:r>
            </a:p>
          </p:txBody>
        </p:sp>
        <p:sp>
          <p:nvSpPr>
            <p:cNvPr id="2136087" name="Text Box 23"/>
            <p:cNvSpPr txBox="1">
              <a:spLocks noChangeArrowheads="1"/>
            </p:cNvSpPr>
            <p:nvPr/>
          </p:nvSpPr>
          <p:spPr bwMode="auto">
            <a:xfrm>
              <a:off x="987" y="2400"/>
              <a:ext cx="1686"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Medical Natural</a:t>
              </a:r>
            </a:p>
            <a:p>
              <a:r>
                <a:rPr lang="en-US" sz="1800">
                  <a:solidFill>
                    <a:schemeClr val="tx1"/>
                  </a:solidFill>
                </a:rPr>
                <a:t>Language Understanding</a:t>
              </a:r>
            </a:p>
          </p:txBody>
        </p:sp>
        <p:cxnSp>
          <p:nvCxnSpPr>
            <p:cNvPr id="2136088" name="AutoShape 24"/>
            <p:cNvCxnSpPr>
              <a:cxnSpLocks noChangeShapeType="1"/>
              <a:stCxn id="2136085" idx="1"/>
              <a:endCxn id="2136086" idx="0"/>
            </p:cNvCxnSpPr>
            <p:nvPr/>
          </p:nvCxnSpPr>
          <p:spPr bwMode="auto">
            <a:xfrm flipH="1">
              <a:off x="1830" y="1703"/>
              <a:ext cx="90" cy="21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9" name="AutoShape 25"/>
            <p:cNvCxnSpPr>
              <a:cxnSpLocks noChangeShapeType="1"/>
              <a:stCxn id="2136094" idx="2"/>
              <a:endCxn id="2136086" idx="0"/>
            </p:cNvCxnSpPr>
            <p:nvPr/>
          </p:nvCxnSpPr>
          <p:spPr bwMode="auto">
            <a:xfrm>
              <a:off x="661" y="1629"/>
              <a:ext cx="1169" cy="29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0" name="AutoShape 26"/>
            <p:cNvCxnSpPr>
              <a:cxnSpLocks noChangeShapeType="1"/>
              <a:stCxn id="2136086" idx="2"/>
              <a:endCxn id="2136087" idx="0"/>
            </p:cNvCxnSpPr>
            <p:nvPr/>
          </p:nvCxnSpPr>
          <p:spPr bwMode="auto">
            <a:xfrm>
              <a:off x="1830" y="2157"/>
              <a:ext cx="0"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1" name="AutoShape 27"/>
            <p:cNvCxnSpPr>
              <a:cxnSpLocks noChangeShapeType="1"/>
              <a:stCxn id="2136095" idx="0"/>
              <a:endCxn id="2136087" idx="2"/>
            </p:cNvCxnSpPr>
            <p:nvPr/>
          </p:nvCxnSpPr>
          <p:spPr bwMode="auto">
            <a:xfrm flipV="1">
              <a:off x="969" y="2810"/>
              <a:ext cx="861" cy="74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2" name="AutoShape 28"/>
            <p:cNvCxnSpPr>
              <a:cxnSpLocks noChangeShapeType="1"/>
              <a:stCxn id="2136096" idx="1"/>
              <a:endCxn id="2136087" idx="3"/>
            </p:cNvCxnSpPr>
            <p:nvPr/>
          </p:nvCxnSpPr>
          <p:spPr bwMode="auto">
            <a:xfrm flipH="1">
              <a:off x="2673" y="1508"/>
              <a:ext cx="717" cy="109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093" name="Group 29"/>
          <p:cNvGrpSpPr>
            <a:grpSpLocks/>
          </p:cNvGrpSpPr>
          <p:nvPr/>
        </p:nvGrpSpPr>
        <p:grpSpPr bwMode="auto">
          <a:xfrm>
            <a:off x="152400" y="1828800"/>
            <a:ext cx="8058150" cy="3808413"/>
            <a:chOff x="96" y="1390"/>
            <a:chExt cx="5076" cy="2399"/>
          </a:xfrm>
        </p:grpSpPr>
        <p:sp>
          <p:nvSpPr>
            <p:cNvPr id="2136094" name="Text Box 30"/>
            <p:cNvSpPr txBox="1">
              <a:spLocks noChangeArrowheads="1"/>
            </p:cNvSpPr>
            <p:nvPr/>
          </p:nvSpPr>
          <p:spPr bwMode="auto">
            <a:xfrm>
              <a:off x="240" y="1392"/>
              <a:ext cx="84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Informatics</a:t>
              </a:r>
            </a:p>
          </p:txBody>
        </p:sp>
        <p:sp>
          <p:nvSpPr>
            <p:cNvPr id="2136095" name="Text Box 31"/>
            <p:cNvSpPr txBox="1">
              <a:spLocks noChangeArrowheads="1"/>
            </p:cNvSpPr>
            <p:nvPr/>
          </p:nvSpPr>
          <p:spPr bwMode="auto">
            <a:xfrm>
              <a:off x="624" y="3552"/>
              <a:ext cx="69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Medicine</a:t>
              </a:r>
            </a:p>
          </p:txBody>
        </p:sp>
        <p:sp>
          <p:nvSpPr>
            <p:cNvPr id="2136096" name="Text Box 32"/>
            <p:cNvSpPr txBox="1">
              <a:spLocks noChangeArrowheads="1"/>
            </p:cNvSpPr>
            <p:nvPr/>
          </p:nvSpPr>
          <p:spPr bwMode="auto">
            <a:xfrm>
              <a:off x="3390" y="1390"/>
              <a:ext cx="178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Knowledge Representation</a:t>
              </a:r>
            </a:p>
          </p:txBody>
        </p:sp>
        <p:cxnSp>
          <p:nvCxnSpPr>
            <p:cNvPr id="2136097" name="AutoShape 33"/>
            <p:cNvCxnSpPr>
              <a:cxnSpLocks noChangeShapeType="1"/>
              <a:stCxn id="2136094" idx="3"/>
              <a:endCxn id="2136096" idx="1"/>
            </p:cNvCxnSpPr>
            <p:nvPr/>
          </p:nvCxnSpPr>
          <p:spPr bwMode="auto">
            <a:xfrm flipV="1">
              <a:off x="1082" y="1509"/>
              <a:ext cx="2308" cy="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6098" name="Text Box 34"/>
            <p:cNvSpPr txBox="1">
              <a:spLocks noChangeArrowheads="1"/>
            </p:cNvSpPr>
            <p:nvPr/>
          </p:nvSpPr>
          <p:spPr bwMode="auto">
            <a:xfrm>
              <a:off x="96" y="2880"/>
              <a:ext cx="1078"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Electronic</a:t>
              </a:r>
            </a:p>
            <a:p>
              <a:r>
                <a:rPr lang="en-US" sz="1800">
                  <a:solidFill>
                    <a:schemeClr val="tx1"/>
                  </a:solidFill>
                </a:rPr>
                <a:t>Health Records</a:t>
              </a:r>
            </a:p>
          </p:txBody>
        </p:sp>
        <p:cxnSp>
          <p:nvCxnSpPr>
            <p:cNvPr id="2136099" name="AutoShape 35"/>
            <p:cNvCxnSpPr>
              <a:cxnSpLocks noChangeShapeType="1"/>
              <a:stCxn id="2136094" idx="2"/>
              <a:endCxn id="2136098" idx="0"/>
            </p:cNvCxnSpPr>
            <p:nvPr/>
          </p:nvCxnSpPr>
          <p:spPr bwMode="auto">
            <a:xfrm flipH="1">
              <a:off x="635" y="1629"/>
              <a:ext cx="26" cy="125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0" name="AutoShape 36"/>
            <p:cNvCxnSpPr>
              <a:cxnSpLocks noChangeShapeType="1"/>
              <a:stCxn id="2136095" idx="0"/>
              <a:endCxn id="2136098" idx="2"/>
            </p:cNvCxnSpPr>
            <p:nvPr/>
          </p:nvCxnSpPr>
          <p:spPr bwMode="auto">
            <a:xfrm flipH="1" flipV="1">
              <a:off x="635" y="3290"/>
              <a:ext cx="334"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1" name="Group 37"/>
          <p:cNvGrpSpPr>
            <a:grpSpLocks/>
          </p:cNvGrpSpPr>
          <p:nvPr/>
        </p:nvGrpSpPr>
        <p:grpSpPr bwMode="auto">
          <a:xfrm>
            <a:off x="152400" y="4006850"/>
            <a:ext cx="7845425" cy="1066800"/>
            <a:chOff x="96" y="2762"/>
            <a:chExt cx="4942" cy="672"/>
          </a:xfrm>
        </p:grpSpPr>
        <p:sp>
          <p:nvSpPr>
            <p:cNvPr id="2136102" name="Text Box 38"/>
            <p:cNvSpPr txBox="1">
              <a:spLocks noChangeArrowheads="1"/>
            </p:cNvSpPr>
            <p:nvPr/>
          </p:nvSpPr>
          <p:spPr bwMode="auto">
            <a:xfrm>
              <a:off x="4348" y="3024"/>
              <a:ext cx="690"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Referent</a:t>
              </a:r>
            </a:p>
            <a:p>
              <a:r>
                <a:rPr lang="en-US" sz="1800">
                  <a:solidFill>
                    <a:schemeClr val="tx1"/>
                  </a:solidFill>
                </a:rPr>
                <a:t>Tracking</a:t>
              </a:r>
            </a:p>
          </p:txBody>
        </p:sp>
        <p:cxnSp>
          <p:nvCxnSpPr>
            <p:cNvPr id="2136103" name="AutoShape 39"/>
            <p:cNvCxnSpPr>
              <a:cxnSpLocks noChangeShapeType="1"/>
              <a:stCxn id="2136108" idx="2"/>
              <a:endCxn id="2136102" idx="0"/>
            </p:cNvCxnSpPr>
            <p:nvPr/>
          </p:nvCxnSpPr>
          <p:spPr bwMode="auto">
            <a:xfrm>
              <a:off x="4693" y="2762"/>
              <a:ext cx="0"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4" name="AutoShape 40"/>
            <p:cNvCxnSpPr>
              <a:cxnSpLocks noChangeShapeType="1"/>
              <a:stCxn id="2136102" idx="3"/>
              <a:endCxn id="2136098" idx="1"/>
            </p:cNvCxnSpPr>
            <p:nvPr/>
          </p:nvCxnSpPr>
          <p:spPr bwMode="auto">
            <a:xfrm flipH="1" flipV="1">
              <a:off x="96" y="3037"/>
              <a:ext cx="4942" cy="192"/>
            </a:xfrm>
            <a:prstGeom prst="bentConnector5">
              <a:avLst>
                <a:gd name="adj1" fmla="val -13745"/>
                <a:gd name="adj2" fmla="val -630350"/>
                <a:gd name="adj3" fmla="val 101384"/>
              </a:avLst>
            </a:prstGeom>
            <a:noFill/>
            <a:ln w="1905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5" name="Group 41"/>
          <p:cNvGrpSpPr>
            <a:grpSpLocks/>
          </p:cNvGrpSpPr>
          <p:nvPr/>
        </p:nvGrpSpPr>
        <p:grpSpPr bwMode="auto">
          <a:xfrm>
            <a:off x="4243388" y="2128838"/>
            <a:ext cx="4725987" cy="1878012"/>
            <a:chOff x="2673" y="1579"/>
            <a:chExt cx="2977" cy="1183"/>
          </a:xfrm>
        </p:grpSpPr>
        <p:sp>
          <p:nvSpPr>
            <p:cNvPr id="2136106" name="Text Box 42"/>
            <p:cNvSpPr txBox="1">
              <a:spLocks noChangeArrowheads="1"/>
            </p:cNvSpPr>
            <p:nvPr/>
          </p:nvSpPr>
          <p:spPr bwMode="auto">
            <a:xfrm>
              <a:off x="4848" y="1872"/>
              <a:ext cx="80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Philosophy</a:t>
              </a:r>
            </a:p>
          </p:txBody>
        </p:sp>
        <p:sp>
          <p:nvSpPr>
            <p:cNvPr id="2136107" name="Text Box 43"/>
            <p:cNvSpPr txBox="1">
              <a:spLocks noChangeArrowheads="1"/>
            </p:cNvSpPr>
            <p:nvPr/>
          </p:nvSpPr>
          <p:spPr bwMode="auto">
            <a:xfrm>
              <a:off x="3936" y="1872"/>
              <a:ext cx="690"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Ontology</a:t>
              </a:r>
            </a:p>
          </p:txBody>
        </p:sp>
        <p:sp>
          <p:nvSpPr>
            <p:cNvPr id="2136108" name="Text Box 44"/>
            <p:cNvSpPr txBox="1">
              <a:spLocks noChangeArrowheads="1"/>
            </p:cNvSpPr>
            <p:nvPr/>
          </p:nvSpPr>
          <p:spPr bwMode="auto">
            <a:xfrm>
              <a:off x="4176" y="2352"/>
              <a:ext cx="1034"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Realism-Based</a:t>
              </a:r>
            </a:p>
            <a:p>
              <a:r>
                <a:rPr lang="en-US" sz="1800">
                  <a:solidFill>
                    <a:schemeClr val="tx1"/>
                  </a:solidFill>
                </a:rPr>
                <a:t>Ontology</a:t>
              </a:r>
            </a:p>
          </p:txBody>
        </p:sp>
        <p:cxnSp>
          <p:nvCxnSpPr>
            <p:cNvPr id="2136109" name="AutoShape 45"/>
            <p:cNvCxnSpPr>
              <a:cxnSpLocks noChangeShapeType="1"/>
              <a:stCxn id="2136106" idx="2"/>
              <a:endCxn id="2136108" idx="0"/>
            </p:cNvCxnSpPr>
            <p:nvPr/>
          </p:nvCxnSpPr>
          <p:spPr bwMode="auto">
            <a:xfrm flipH="1">
              <a:off x="4693" y="2109"/>
              <a:ext cx="556"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0" name="AutoShape 46"/>
            <p:cNvCxnSpPr>
              <a:cxnSpLocks noChangeShapeType="1"/>
              <a:stCxn id="2136096" idx="2"/>
              <a:endCxn id="2136107" idx="0"/>
            </p:cNvCxnSpPr>
            <p:nvPr/>
          </p:nvCxnSpPr>
          <p:spPr bwMode="auto">
            <a:xfrm>
              <a:off x="4281" y="1579"/>
              <a:ext cx="0" cy="29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1" name="AutoShape 47"/>
            <p:cNvCxnSpPr>
              <a:cxnSpLocks noChangeShapeType="1"/>
              <a:stCxn id="2136107" idx="2"/>
              <a:endCxn id="2136108" idx="0"/>
            </p:cNvCxnSpPr>
            <p:nvPr/>
          </p:nvCxnSpPr>
          <p:spPr bwMode="auto">
            <a:xfrm>
              <a:off x="4281" y="2109"/>
              <a:ext cx="412"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2" name="AutoShape 48"/>
            <p:cNvCxnSpPr>
              <a:cxnSpLocks noChangeShapeType="1"/>
              <a:stCxn id="2136108" idx="1"/>
              <a:endCxn id="2136087" idx="3"/>
            </p:cNvCxnSpPr>
            <p:nvPr/>
          </p:nvCxnSpPr>
          <p:spPr bwMode="auto">
            <a:xfrm flipH="1">
              <a:off x="2673" y="2557"/>
              <a:ext cx="1503" cy="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577591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420" r="31420"/>
          <a:stretch/>
        </p:blipFill>
        <p:spPr>
          <a:xfrm>
            <a:off x="3162300" y="2133992"/>
            <a:ext cx="5867400" cy="3975164"/>
          </a:xfrm>
          <a:prstGeom prst="rect">
            <a:avLst/>
          </a:prstGeom>
        </p:spPr>
      </p:pic>
      <p:sp>
        <p:nvSpPr>
          <p:cNvPr id="5" name="Rectangle 4"/>
          <p:cNvSpPr/>
          <p:nvPr/>
        </p:nvSpPr>
        <p:spPr>
          <a:xfrm>
            <a:off x="5543550" y="6109156"/>
            <a:ext cx="3200400" cy="215444"/>
          </a:xfrm>
          <a:prstGeom prst="rect">
            <a:avLst/>
          </a:prstGeom>
        </p:spPr>
        <p:txBody>
          <a:bodyPr wrap="square">
            <a:spAutoFit/>
          </a:bodyPr>
          <a:lstStyle/>
          <a:p>
            <a:pPr algn="ctr"/>
            <a:r>
              <a:rPr lang="en-US" sz="800" dirty="0">
                <a:solidFill>
                  <a:schemeClr val="bg1"/>
                </a:solidFill>
              </a:rPr>
              <a:t>http://minimalissimo.com/2012/10/black-paintings/</a:t>
            </a:r>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1" y="2144956"/>
            <a:ext cx="4838700" cy="3964200"/>
          </a:xfrm>
        </p:spPr>
      </p:pic>
      <p:sp>
        <p:nvSpPr>
          <p:cNvPr id="7" name="Rectangle 6"/>
          <p:cNvSpPr/>
          <p:nvPr/>
        </p:nvSpPr>
        <p:spPr>
          <a:xfrm>
            <a:off x="1181101" y="6109156"/>
            <a:ext cx="2705100" cy="215444"/>
          </a:xfrm>
          <a:prstGeom prst="rect">
            <a:avLst/>
          </a:prstGeom>
        </p:spPr>
        <p:txBody>
          <a:bodyPr wrap="square">
            <a:spAutoFit/>
          </a:bodyPr>
          <a:lstStyle/>
          <a:p>
            <a:r>
              <a:rPr lang="en-US" sz="800" dirty="0">
                <a:solidFill>
                  <a:schemeClr val="bg1"/>
                </a:solidFill>
              </a:rPr>
              <a:t>http://thesingleroad.blogspot.com/2011_02_01_archive.html</a:t>
            </a:r>
          </a:p>
        </p:txBody>
      </p:sp>
      <p:sp>
        <p:nvSpPr>
          <p:cNvPr id="3" name="Title 2"/>
          <p:cNvSpPr>
            <a:spLocks noGrp="1"/>
          </p:cNvSpPr>
          <p:nvPr>
            <p:ph type="title"/>
          </p:nvPr>
        </p:nvSpPr>
        <p:spPr/>
        <p:txBody>
          <a:bodyPr/>
          <a:lstStyle/>
          <a:p>
            <a:r>
              <a:rPr lang="en-US" dirty="0" smtClean="0"/>
              <a:t>A ‘rich’ collection</a:t>
            </a:r>
            <a:endParaRPr lang="en-US" dirty="0"/>
          </a:p>
        </p:txBody>
      </p:sp>
    </p:spTree>
    <p:extLst>
      <p:ext uri="{BB962C8B-B14F-4D97-AF65-F5344CB8AC3E}">
        <p14:creationId xmlns:p14="http://schemas.microsoft.com/office/powerpoint/2010/main" val="12012166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6050" name="Picture 2" descr="https://image.slidesharecdn.com/5computerscienceandontology-110917095023-phpapp02/95/computer-science-and-ontology-9-728.jpg?cb=1316253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66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20" y="609599"/>
            <a:ext cx="9123680" cy="1561711"/>
          </a:xfrm>
          <a:prstGeom prst="rect">
            <a:avLst/>
          </a:prstGeom>
        </p:spPr>
      </p:pic>
      <p:pic>
        <p:nvPicPr>
          <p:cNvPr id="5" name="Picture 4"/>
          <p:cNvPicPr>
            <a:picLocks noChangeAspect="1"/>
          </p:cNvPicPr>
          <p:nvPr/>
        </p:nvPicPr>
        <p:blipFill>
          <a:blip r:embed="rId3"/>
          <a:stretch>
            <a:fillRect/>
          </a:stretch>
        </p:blipFill>
        <p:spPr>
          <a:xfrm>
            <a:off x="1" y="2171310"/>
            <a:ext cx="9144000" cy="4686690"/>
          </a:xfrm>
          <a:prstGeom prst="rect">
            <a:avLst/>
          </a:prstGeom>
        </p:spPr>
      </p:pic>
    </p:spTree>
    <p:extLst>
      <p:ext uri="{BB962C8B-B14F-4D97-AF65-F5344CB8AC3E}">
        <p14:creationId xmlns:p14="http://schemas.microsoft.com/office/powerpoint/2010/main" val="22003386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63625"/>
          </a:xfrm>
          <a:prstGeom prst="rect">
            <a:avLst/>
          </a:prstGeom>
        </p:spPr>
      </p:pic>
      <p:sp>
        <p:nvSpPr>
          <p:cNvPr id="5" name="Rectangle 4"/>
          <p:cNvSpPr/>
          <p:nvPr/>
        </p:nvSpPr>
        <p:spPr>
          <a:xfrm>
            <a:off x="6819900" y="6211669"/>
            <a:ext cx="2324100" cy="646331"/>
          </a:xfrm>
          <a:prstGeom prst="rect">
            <a:avLst/>
          </a:prstGeom>
        </p:spPr>
        <p:txBody>
          <a:bodyPr wrap="square">
            <a:spAutoFit/>
          </a:bodyPr>
          <a:lstStyle/>
          <a:p>
            <a:r>
              <a:rPr lang="en-US" sz="1200" dirty="0"/>
              <a:t>http://www.thesmokinggun.com/file/springsteen-medical-records-sale</a:t>
            </a:r>
          </a:p>
        </p:txBody>
      </p:sp>
    </p:spTree>
    <p:extLst>
      <p:ext uri="{BB962C8B-B14F-4D97-AF65-F5344CB8AC3E}">
        <p14:creationId xmlns:p14="http://schemas.microsoft.com/office/powerpoint/2010/main" val="28397375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Necessary involvements</a:t>
            </a:r>
            <a:endParaRPr lang="en-US" dirty="0"/>
          </a:p>
        </p:txBody>
      </p:sp>
      <p:sp>
        <p:nvSpPr>
          <p:cNvPr id="4" name="Oval 3"/>
          <p:cNvSpPr/>
          <p:nvPr/>
        </p:nvSpPr>
        <p:spPr bwMode="auto">
          <a:xfrm>
            <a:off x="762000" y="1676400"/>
            <a:ext cx="4724400" cy="3429000"/>
          </a:xfrm>
          <a:prstGeom prst="ellipse">
            <a:avLst/>
          </a:prstGeom>
          <a:solidFill>
            <a:srgbClr val="00FF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chemeClr val="bg1"/>
                </a:solidFill>
                <a:effectLst/>
                <a:latin typeface="Times" pitchFamily="122" charset="0"/>
              </a:rPr>
              <a:t>Academia</a:t>
            </a:r>
            <a:endParaRPr kumimoji="0" lang="en-US" i="0" u="none" strike="noStrike" cap="none" normalizeH="0" baseline="0" dirty="0">
              <a:ln>
                <a:noFill/>
              </a:ln>
              <a:solidFill>
                <a:schemeClr val="bg1"/>
              </a:solidFill>
              <a:effectLst/>
              <a:latin typeface="Times" pitchFamily="122" charset="0"/>
            </a:endParaRPr>
          </a:p>
        </p:txBody>
      </p:sp>
      <p:sp>
        <p:nvSpPr>
          <p:cNvPr id="5" name="Oval 4"/>
          <p:cNvSpPr/>
          <p:nvPr/>
        </p:nvSpPr>
        <p:spPr bwMode="auto">
          <a:xfrm>
            <a:off x="3657600" y="1676400"/>
            <a:ext cx="4724400" cy="3429000"/>
          </a:xfrm>
          <a:prstGeom prst="ellipse">
            <a:avLst/>
          </a:prstGeom>
          <a:solidFill>
            <a:srgbClr val="FFFF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r>
              <a:rPr lang="en-US" dirty="0" smtClean="0">
                <a:solidFill>
                  <a:schemeClr val="bg1"/>
                </a:solidFill>
                <a:latin typeface="Times" pitchFamily="122" charset="0"/>
              </a:rPr>
              <a:t>         Government</a:t>
            </a:r>
            <a:endParaRPr lang="en-US" dirty="0">
              <a:solidFill>
                <a:schemeClr val="bg1"/>
              </a:solidFill>
              <a:latin typeface="Times" pitchFamily="122" charset="0"/>
            </a:endParaRPr>
          </a:p>
        </p:txBody>
      </p:sp>
      <p:sp>
        <p:nvSpPr>
          <p:cNvPr id="6" name="Oval 5"/>
          <p:cNvSpPr/>
          <p:nvPr/>
        </p:nvSpPr>
        <p:spPr bwMode="auto">
          <a:xfrm>
            <a:off x="685800" y="3124200"/>
            <a:ext cx="4724400" cy="3429000"/>
          </a:xfrm>
          <a:prstGeom prst="ellipse">
            <a:avLst/>
          </a:prstGeom>
          <a:solidFill>
            <a:srgbClr val="FF00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r>
              <a:rPr lang="en-US" dirty="0" smtClean="0">
                <a:solidFill>
                  <a:schemeClr val="bg1"/>
                </a:solidFill>
                <a:latin typeface="Times" pitchFamily="122" charset="0"/>
              </a:rPr>
              <a:t>   Industry</a:t>
            </a:r>
            <a:endParaRPr lang="en-US" dirty="0">
              <a:solidFill>
                <a:schemeClr val="bg1"/>
              </a:solidFill>
              <a:latin typeface="Times" pitchFamily="122" charset="0"/>
            </a:endParaRPr>
          </a:p>
        </p:txBody>
      </p:sp>
      <p:sp>
        <p:nvSpPr>
          <p:cNvPr id="7" name="Oval 6"/>
          <p:cNvSpPr/>
          <p:nvPr/>
        </p:nvSpPr>
        <p:spPr bwMode="auto">
          <a:xfrm>
            <a:off x="3657600" y="3124200"/>
            <a:ext cx="4724400" cy="3429000"/>
          </a:xfrm>
          <a:prstGeom prst="ellipse">
            <a:avLst/>
          </a:prstGeom>
          <a:solidFill>
            <a:srgbClr val="00B0F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r>
              <a:rPr lang="en-US" dirty="0" smtClean="0">
                <a:solidFill>
                  <a:schemeClr val="bg1"/>
                </a:solidFill>
                <a:latin typeface="Times" pitchFamily="122" charset="0"/>
              </a:rPr>
              <a:t>            Citizens</a:t>
            </a:r>
            <a:endParaRPr lang="en-US" dirty="0">
              <a:solidFill>
                <a:schemeClr val="bg1"/>
              </a:solidFill>
              <a:latin typeface="Times" pitchFamily="122" charset="0"/>
            </a:endParaRPr>
          </a:p>
        </p:txBody>
      </p:sp>
    </p:spTree>
    <p:extLst>
      <p:ext uri="{BB962C8B-B14F-4D97-AF65-F5344CB8AC3E}">
        <p14:creationId xmlns:p14="http://schemas.microsoft.com/office/powerpoint/2010/main" val="11946370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33800" y="6491288"/>
            <a:ext cx="533400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8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smtClean="0"/>
              <a:t>A possible end-goal for biomedical informatics</a:t>
            </a:r>
            <a:endParaRPr lang="en-US" sz="3400" dirty="0"/>
          </a:p>
        </p:txBody>
      </p:sp>
    </p:spTree>
    <p:extLst>
      <p:ext uri="{BB962C8B-B14F-4D97-AF65-F5344CB8AC3E}">
        <p14:creationId xmlns:p14="http://schemas.microsoft.com/office/powerpoint/2010/main" val="11168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Tree>
    <p:extLst>
      <p:ext uri="{BB962C8B-B14F-4D97-AF65-F5344CB8AC3E}">
        <p14:creationId xmlns:p14="http://schemas.microsoft.com/office/powerpoint/2010/main" val="2472494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Tree>
    <p:extLst>
      <p:ext uri="{BB962C8B-B14F-4D97-AF65-F5344CB8AC3E}">
        <p14:creationId xmlns:p14="http://schemas.microsoft.com/office/powerpoint/2010/main" val="27890676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Tree>
    <p:extLst>
      <p:ext uri="{BB962C8B-B14F-4D97-AF65-F5344CB8AC3E}">
        <p14:creationId xmlns:p14="http://schemas.microsoft.com/office/powerpoint/2010/main" val="25895371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of Things</a:t>
            </a:r>
            <a:endParaRPr lang="en-US" dirty="0"/>
          </a:p>
        </p:txBody>
      </p:sp>
      <p:sp>
        <p:nvSpPr>
          <p:cNvPr id="5" name="Content Placeholder 4"/>
          <p:cNvSpPr>
            <a:spLocks noGrp="1"/>
          </p:cNvSpPr>
          <p:nvPr>
            <p:ph idx="1"/>
          </p:nvPr>
        </p:nvSpPr>
        <p:spPr>
          <a:xfrm>
            <a:off x="228600" y="1828800"/>
            <a:ext cx="8686800" cy="4953000"/>
          </a:xfrm>
        </p:spPr>
        <p:txBody>
          <a:bodyPr/>
          <a:lstStyle/>
          <a:p>
            <a:pPr>
              <a:buFont typeface="Arial" panose="020B0604020202020204" pitchFamily="34" charset="0"/>
              <a:buChar char="•"/>
            </a:pPr>
            <a:r>
              <a:rPr lang="en-US" sz="2200" i="1" dirty="0" smtClean="0"/>
              <a:t>a </a:t>
            </a:r>
            <a:r>
              <a:rPr lang="en-US" sz="2200" i="1" dirty="0"/>
              <a:t>dynamic global network infrastructure with </a:t>
            </a:r>
            <a:r>
              <a:rPr lang="en-US" sz="2200" i="1" dirty="0" smtClean="0"/>
              <a:t>self-configuring </a:t>
            </a:r>
            <a:r>
              <a:rPr lang="en-US" sz="2200" i="1" dirty="0"/>
              <a:t>capabilities </a:t>
            </a:r>
            <a:r>
              <a:rPr lang="en-US" sz="2200" i="1" dirty="0" smtClean="0"/>
              <a:t>where physical </a:t>
            </a:r>
            <a:r>
              <a:rPr lang="en-US" sz="2200" i="1" dirty="0"/>
              <a:t>and virtual "things" have identities, physical attributes, virtual personalities and use intelligent interfaces, and are seamlessly integrated into the information network</a:t>
            </a:r>
            <a:r>
              <a:rPr lang="en-US" sz="2200" i="1" dirty="0" smtClean="0"/>
              <a:t>.</a:t>
            </a:r>
          </a:p>
          <a:p>
            <a:pPr>
              <a:buFont typeface="Arial" panose="020B0604020202020204" pitchFamily="34" charset="0"/>
              <a:buChar char="•"/>
            </a:pPr>
            <a:endParaRPr lang="en-US" sz="2200" i="1" dirty="0"/>
          </a:p>
          <a:p>
            <a:pPr>
              <a:buFont typeface="Arial" panose="020B0604020202020204" pitchFamily="34" charset="0"/>
              <a:buChar char="•"/>
            </a:pPr>
            <a:r>
              <a:rPr lang="en-US" sz="2200" i="1" dirty="0" smtClean="0"/>
              <a:t>"</a:t>
            </a:r>
            <a:r>
              <a:rPr lang="en-US" sz="2200" i="1" dirty="0"/>
              <a:t>things" are </a:t>
            </a:r>
            <a:r>
              <a:rPr lang="en-US" sz="2200" i="1" dirty="0" smtClean="0"/>
              <a:t>… </a:t>
            </a:r>
            <a:r>
              <a:rPr lang="en-US" sz="2200" i="1" dirty="0"/>
              <a:t>active participants in </a:t>
            </a:r>
            <a:r>
              <a:rPr lang="en-US" sz="2200" i="1" dirty="0" smtClean="0"/>
              <a:t>… </a:t>
            </a:r>
            <a:r>
              <a:rPr lang="en-US" sz="2200" i="1" dirty="0"/>
              <a:t>processes where they are enabled to interact and communicate among themselves and with the environment by exchanging data and information "sensed" about the environment, while reacting autonomously to the "real/physical world" events and influencing it by running processes that trigger actions and create services with or without direct human intervention.</a:t>
            </a:r>
          </a:p>
          <a:p>
            <a:endParaRPr lang="en-US" dirty="0"/>
          </a:p>
        </p:txBody>
      </p:sp>
      <p:sp>
        <p:nvSpPr>
          <p:cNvPr id="6" name="Rectangle 5"/>
          <p:cNvSpPr/>
          <p:nvPr/>
        </p:nvSpPr>
        <p:spPr>
          <a:xfrm>
            <a:off x="4495800" y="6474023"/>
            <a:ext cx="4572000" cy="307777"/>
          </a:xfrm>
          <a:prstGeom prst="rect">
            <a:avLst/>
          </a:prstGeom>
        </p:spPr>
        <p:txBody>
          <a:bodyPr>
            <a:spAutoFit/>
          </a:bodyPr>
          <a:lstStyle/>
          <a:p>
            <a:pPr algn="r"/>
            <a:r>
              <a:rPr lang="en-US" sz="1400" dirty="0">
                <a:solidFill>
                  <a:schemeClr val="bg1"/>
                </a:solidFill>
              </a:rPr>
              <a:t>http://cordis.europa.eu/fp7/ict/enet/rfid-iot_en.html</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47" y="731065"/>
            <a:ext cx="936171" cy="819150"/>
          </a:xfrm>
          <a:prstGeom prst="rect">
            <a:avLst/>
          </a:prstGeom>
        </p:spPr>
      </p:pic>
      <p:grpSp>
        <p:nvGrpSpPr>
          <p:cNvPr id="12" name="Group 11"/>
          <p:cNvGrpSpPr/>
          <p:nvPr/>
        </p:nvGrpSpPr>
        <p:grpSpPr>
          <a:xfrm>
            <a:off x="8024383" y="734842"/>
            <a:ext cx="990600" cy="819150"/>
            <a:chOff x="7315200" y="762000"/>
            <a:chExt cx="1096107" cy="890587"/>
          </a:xfrm>
        </p:grpSpPr>
        <p:sp>
          <p:nvSpPr>
            <p:cNvPr id="13" name="Rectangle 12"/>
            <p:cNvSpPr/>
            <p:nvPr/>
          </p:nvSpPr>
          <p:spPr bwMode="auto">
            <a:xfrm>
              <a:off x="7315200" y="762000"/>
              <a:ext cx="1096107" cy="89058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762000"/>
              <a:ext cx="1096107" cy="890587"/>
            </a:xfrm>
            <a:prstGeom prst="rect">
              <a:avLst/>
            </a:prstGeom>
          </p:spPr>
        </p:pic>
      </p:grpSp>
    </p:spTree>
    <p:extLst>
      <p:ext uri="{BB962C8B-B14F-4D97-AF65-F5344CB8AC3E}">
        <p14:creationId xmlns:p14="http://schemas.microsoft.com/office/powerpoint/2010/main" val="218042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Tree>
    <p:extLst>
      <p:ext uri="{BB962C8B-B14F-4D97-AF65-F5344CB8AC3E}">
        <p14:creationId xmlns:p14="http://schemas.microsoft.com/office/powerpoint/2010/main" val="3676756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Nevertheless, people don’t seem impressed</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38" r="10338"/>
          <a:stretch/>
        </p:blipFill>
        <p:spPr>
          <a:xfrm>
            <a:off x="-228600" y="1771071"/>
            <a:ext cx="5020613" cy="3347075"/>
          </a:xfrm>
          <a:prstGeom prst="rect">
            <a:avLst/>
          </a:prstGeom>
        </p:spPr>
      </p:pic>
      <p:sp>
        <p:nvSpPr>
          <p:cNvPr id="5" name="Rectangle 4"/>
          <p:cNvSpPr/>
          <p:nvPr/>
        </p:nvSpPr>
        <p:spPr>
          <a:xfrm>
            <a:off x="296213" y="5316379"/>
            <a:ext cx="4572000" cy="246221"/>
          </a:xfrm>
          <a:prstGeom prst="rect">
            <a:avLst/>
          </a:prstGeom>
        </p:spPr>
        <p:txBody>
          <a:bodyPr>
            <a:spAutoFit/>
          </a:bodyPr>
          <a:lstStyle/>
          <a:p>
            <a:r>
              <a:rPr lang="en-US" sz="1000" dirty="0">
                <a:solidFill>
                  <a:schemeClr val="bg1"/>
                </a:solidFill>
              </a:rPr>
              <a:t>http://www.nytimes.com/slideshow/2008/08/01/arts/0801-BLACK_index.html?_r=0</a:t>
            </a:r>
          </a:p>
        </p:txBody>
      </p:sp>
      <p:pic>
        <p:nvPicPr>
          <p:cNvPr id="6" name="Picture 5"/>
          <p:cNvPicPr>
            <a:picLocks noChangeAspect="1"/>
          </p:cNvPicPr>
          <p:nvPr/>
        </p:nvPicPr>
        <p:blipFill>
          <a:blip r:embed="rId3"/>
          <a:stretch>
            <a:fillRect/>
          </a:stretch>
        </p:blipFill>
        <p:spPr>
          <a:xfrm>
            <a:off x="5334000" y="1739817"/>
            <a:ext cx="3475941" cy="3347849"/>
          </a:xfrm>
          <a:prstGeom prst="rect">
            <a:avLst/>
          </a:prstGeom>
        </p:spPr>
      </p:pic>
      <p:sp>
        <p:nvSpPr>
          <p:cNvPr id="8" name="Rectangle 7"/>
          <p:cNvSpPr/>
          <p:nvPr/>
        </p:nvSpPr>
        <p:spPr>
          <a:xfrm>
            <a:off x="5273040" y="5303483"/>
            <a:ext cx="3581400" cy="400110"/>
          </a:xfrm>
          <a:prstGeom prst="rect">
            <a:avLst/>
          </a:prstGeom>
        </p:spPr>
        <p:txBody>
          <a:bodyPr wrap="square">
            <a:spAutoFit/>
          </a:bodyPr>
          <a:lstStyle/>
          <a:p>
            <a:r>
              <a:rPr lang="en-US" sz="1000" dirty="0">
                <a:solidFill>
                  <a:schemeClr val="bg1"/>
                </a:solidFill>
              </a:rPr>
              <a:t>http://www.artbabble.org/video/smarthistory/ad-reinhardt-abstract-painting-1963</a:t>
            </a:r>
          </a:p>
        </p:txBody>
      </p:sp>
    </p:spTree>
    <p:extLst>
      <p:ext uri="{BB962C8B-B14F-4D97-AF65-F5344CB8AC3E}">
        <p14:creationId xmlns:p14="http://schemas.microsoft.com/office/powerpoint/2010/main" val="3944927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Tree>
    <p:extLst>
      <p:ext uri="{BB962C8B-B14F-4D97-AF65-F5344CB8AC3E}">
        <p14:creationId xmlns:p14="http://schemas.microsoft.com/office/powerpoint/2010/main" val="5161810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r>
              <a:rPr lang="en-US" altLang="en-US"/>
              <a:t>Beyond natural evolution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839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0593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773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 this one</a:t>
            </a:r>
            <a:endParaRPr lang="en-US" dirty="0"/>
          </a:p>
        </p:txBody>
      </p:sp>
      <p:grpSp>
        <p:nvGrpSpPr>
          <p:cNvPr id="12" name="Group 11"/>
          <p:cNvGrpSpPr/>
          <p:nvPr/>
        </p:nvGrpSpPr>
        <p:grpSpPr>
          <a:xfrm>
            <a:off x="1981200" y="1600200"/>
            <a:ext cx="5334000" cy="5105400"/>
            <a:chOff x="4800600" y="1776796"/>
            <a:chExt cx="4212936" cy="4296188"/>
          </a:xfrm>
        </p:grpSpPr>
        <p:pic>
          <p:nvPicPr>
            <p:cNvPr id="7" name="Picture 6"/>
            <p:cNvPicPr>
              <a:picLocks noChangeAspect="1"/>
            </p:cNvPicPr>
            <p:nvPr/>
          </p:nvPicPr>
          <p:blipFill>
            <a:blip r:embed="rId2"/>
            <a:stretch>
              <a:fillRect/>
            </a:stretch>
          </p:blipFill>
          <p:spPr>
            <a:xfrm>
              <a:off x="4800600" y="1776796"/>
              <a:ext cx="4212936" cy="3322879"/>
            </a:xfrm>
            <a:prstGeom prst="rect">
              <a:avLst/>
            </a:prstGeom>
          </p:spPr>
        </p:pic>
        <p:sp>
          <p:nvSpPr>
            <p:cNvPr id="10" name="Rectangle 9"/>
            <p:cNvSpPr/>
            <p:nvPr/>
          </p:nvSpPr>
          <p:spPr>
            <a:xfrm>
              <a:off x="5041204" y="5099675"/>
              <a:ext cx="3731727" cy="400110"/>
            </a:xfrm>
            <a:prstGeom prst="rect">
              <a:avLst/>
            </a:prstGeom>
          </p:spPr>
          <p:txBody>
            <a:bodyPr wrap="none">
              <a:spAutoFit/>
            </a:bodyPr>
            <a:lstStyle/>
            <a:p>
              <a:r>
                <a:rPr lang="en-US" sz="2000" dirty="0">
                  <a:solidFill>
                    <a:schemeClr val="bg1"/>
                  </a:solidFill>
                </a:rPr>
                <a:t>William O’Brian, August 19, 1967</a:t>
              </a:r>
            </a:p>
          </p:txBody>
        </p:sp>
        <p:sp>
          <p:nvSpPr>
            <p:cNvPr id="11" name="Rectangle 10"/>
            <p:cNvSpPr/>
            <p:nvPr/>
          </p:nvSpPr>
          <p:spPr>
            <a:xfrm>
              <a:off x="5181600" y="5518986"/>
              <a:ext cx="3352800" cy="553998"/>
            </a:xfrm>
            <a:prstGeom prst="rect">
              <a:avLst/>
            </a:prstGeom>
          </p:spPr>
          <p:txBody>
            <a:bodyPr wrap="square">
              <a:spAutoFit/>
            </a:bodyPr>
            <a:lstStyle/>
            <a:p>
              <a:r>
                <a:rPr lang="en-US" sz="1000" dirty="0">
                  <a:solidFill>
                    <a:schemeClr val="bg1"/>
                  </a:solidFill>
                </a:rPr>
                <a:t>http://www.newyorker.com/online/blogs/culture/2013/12/slide-show-ad-reinhardts-cartoons-make-an-appearance-at-at-david-zwirner.html#slide_ss_0=1</a:t>
              </a:r>
            </a:p>
          </p:txBody>
        </p:sp>
      </p:grpSp>
    </p:spTree>
    <p:extLst>
      <p:ext uri="{BB962C8B-B14F-4D97-AF65-F5344CB8AC3E}">
        <p14:creationId xmlns:p14="http://schemas.microsoft.com/office/powerpoint/2010/main" val="3960688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is what you can get away with</a:t>
            </a:r>
            <a:endParaRPr lang="en-US" dirty="0"/>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sp>
        <p:nvSpPr>
          <p:cNvPr id="7" name="Rectangle 6"/>
          <p:cNvSpPr/>
          <p:nvPr/>
        </p:nvSpPr>
        <p:spPr>
          <a:xfrm>
            <a:off x="2362200" y="5940623"/>
            <a:ext cx="4572000" cy="307777"/>
          </a:xfrm>
          <a:prstGeom prst="rect">
            <a:avLst/>
          </a:prstGeom>
        </p:spPr>
        <p:txBody>
          <a:bodyPr>
            <a:spAutoFit/>
          </a:bodyPr>
          <a:lstStyle/>
          <a:p>
            <a:r>
              <a:rPr lang="en-US" sz="1400" dirty="0">
                <a:solidFill>
                  <a:schemeClr val="bg1"/>
                </a:solidFill>
              </a:rPr>
              <a:t>http://www.azquotes.com/quote/356243</a:t>
            </a:r>
          </a:p>
        </p:txBody>
      </p:sp>
    </p:spTree>
    <p:extLst>
      <p:ext uri="{BB962C8B-B14F-4D97-AF65-F5344CB8AC3E}">
        <p14:creationId xmlns:p14="http://schemas.microsoft.com/office/powerpoint/2010/main" val="3966305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27354</TotalTime>
  <Words>2323</Words>
  <Application>Microsoft Office PowerPoint</Application>
  <PresentationFormat>On-screen Show (4:3)</PresentationFormat>
  <Paragraphs>631</Paragraphs>
  <Slides>72</Slides>
  <Notes>31</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6" baseType="lpstr">
      <vt:lpstr>Batang</vt:lpstr>
      <vt:lpstr>ＭＳ 明朝</vt:lpstr>
      <vt:lpstr>ＭＳ Ｐゴシック</vt:lpstr>
      <vt:lpstr>Arial</vt:lpstr>
      <vt:lpstr>Georgia</vt:lpstr>
      <vt:lpstr>Helvetica</vt:lpstr>
      <vt:lpstr>Segoe Script</vt:lpstr>
      <vt:lpstr>Times</vt:lpstr>
      <vt:lpstr>Times New Roman</vt:lpstr>
      <vt:lpstr>Trebuchet MS</vt:lpstr>
      <vt:lpstr>Verdana</vt:lpstr>
      <vt:lpstr>Wingdings</vt:lpstr>
      <vt:lpstr>2014-Indianapolis</vt:lpstr>
      <vt:lpstr>Photo Editor-foto</vt:lpstr>
      <vt:lpstr>Biomedical Informatics  Lecture in BMS199: New Frontiers in Biomedical Sciences: everyday medicine  Nov 14, 2017 203 Diefendorf Hall, University at Buffalo</vt:lpstr>
      <vt:lpstr>I’m in biomedical informatics</vt:lpstr>
      <vt:lpstr>Art ?</vt:lpstr>
      <vt:lpstr>Art?         Depends on who the creator is.</vt:lpstr>
      <vt:lpstr>For sale</vt:lpstr>
      <vt:lpstr>A ‘rich’ collection</vt:lpstr>
      <vt:lpstr>Nevertheless, people don’t seem impressed</vt:lpstr>
      <vt:lpstr>Except this one</vt:lpstr>
      <vt:lpstr>Art is what you can get away with</vt:lpstr>
      <vt:lpstr>Art is what you can get away with</vt:lpstr>
      <vt:lpstr>Biomedical Informatics</vt:lpstr>
      <vt:lpstr>Biomedical Informatics</vt:lpstr>
      <vt:lpstr>Interdisciplinary Nature of Biomedical Informatics: the main stream view</vt:lpstr>
      <vt:lpstr>Interdisciplinary Nature of Biomedical Informatics: UB Department of BMI’s view </vt:lpstr>
      <vt:lpstr>Biomedical Informatics in Perspective</vt:lpstr>
      <vt:lpstr>Biomedical Informatics in Perspective</vt:lpstr>
      <vt:lpstr>Subdiscipline: Bio-informatics</vt:lpstr>
      <vt:lpstr>PowerPoint Presentation</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PowerPoint Presentation</vt:lpstr>
      <vt:lpstr>Biomedical Informatics</vt:lpstr>
      <vt:lpstr>Current mainstream informatics thinking</vt:lpstr>
      <vt:lpstr>Current mainstream informatics thinking</vt:lpstr>
      <vt:lpstr>Current mainstream informatics thinking</vt:lpstr>
      <vt:lpstr>Where do data come from?</vt:lpstr>
      <vt:lpstr>Generalization: data generation and use</vt:lpstr>
      <vt:lpstr>Where do data come from?</vt:lpstr>
      <vt:lpstr>Where do data come from?</vt:lpstr>
      <vt:lpstr>Generalization: data generation and use</vt:lpstr>
      <vt:lpstr>Reality as benchmark for data organization and representation</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Clinical Decision Support</vt:lpstr>
      <vt:lpstr>PowerPoint Presentation</vt:lpstr>
      <vt:lpstr>PowerPoint Presentation</vt:lpstr>
      <vt:lpstr>Patient Portals</vt:lpstr>
      <vt:lpstr>Semantic interoperability</vt:lpstr>
      <vt:lpstr>PowerPoint Presentation</vt:lpstr>
      <vt:lpstr>Summary of EMR generations </vt:lpstr>
      <vt:lpstr>Careers in Biomedical Informatics</vt:lpstr>
      <vt:lpstr>HIMMS Conferences</vt:lpstr>
      <vt:lpstr>PowerPoint Presentation</vt:lpstr>
      <vt:lpstr>PowerPoint Presentation</vt:lpstr>
      <vt:lpstr>PowerPoint Presentation</vt:lpstr>
      <vt:lpstr>Short personal history</vt:lpstr>
      <vt:lpstr>A trajectory of mixes and mingles …</vt:lpstr>
      <vt:lpstr>PowerPoint Presentation</vt:lpstr>
      <vt:lpstr>PowerPoint Presentation</vt:lpstr>
      <vt:lpstr>PowerPoint Presentation</vt:lpstr>
      <vt:lpstr>Necessary involvements</vt:lpstr>
      <vt:lpstr>A possible end-goal for biomedical informatics</vt:lpstr>
      <vt:lpstr>Why should we be surprised ?</vt:lpstr>
      <vt:lpstr>Or not ?   … towards a bionic eye</vt:lpstr>
      <vt:lpstr>Or not ?   … mobile diagnostics</vt:lpstr>
      <vt:lpstr>Internet of Things</vt:lpstr>
      <vt:lpstr>PowerPoint Presentation</vt:lpstr>
      <vt:lpstr>Or not ?   … Transhumanism</vt:lpstr>
      <vt:lpstr>Beyond natural evolution …</vt:lpstr>
      <vt:lpstr>to … mind uploading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1225</cp:revision>
  <dcterms:created xsi:type="dcterms:W3CDTF">1601-01-01T00:00:00Z</dcterms:created>
  <dcterms:modified xsi:type="dcterms:W3CDTF">2017-11-14T18:56:35Z</dcterms:modified>
</cp:coreProperties>
</file>